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76" r:id="rId18"/>
    <p:sldId id="269" r:id="rId19"/>
    <p:sldId id="271" r:id="rId20"/>
    <p:sldId id="270" r:id="rId21"/>
    <p:sldId id="272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136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D3C2C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D3C2C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D3C2C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D3C2C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D3C2C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29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C7D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447" y="571500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274320" y="0"/>
                </a:moveTo>
                <a:lnTo>
                  <a:pt x="225008" y="4419"/>
                </a:lnTo>
                <a:lnTo>
                  <a:pt x="178597" y="17162"/>
                </a:lnTo>
                <a:lnTo>
                  <a:pt x="135861" y="37453"/>
                </a:lnTo>
                <a:lnTo>
                  <a:pt x="97575" y="64518"/>
                </a:lnTo>
                <a:lnTo>
                  <a:pt x="64513" y="97580"/>
                </a:lnTo>
                <a:lnTo>
                  <a:pt x="37450" y="135867"/>
                </a:lnTo>
                <a:lnTo>
                  <a:pt x="17161" y="178602"/>
                </a:lnTo>
                <a:lnTo>
                  <a:pt x="4419" y="225011"/>
                </a:lnTo>
                <a:lnTo>
                  <a:pt x="0" y="274319"/>
                </a:lnTo>
                <a:lnTo>
                  <a:pt x="4419" y="323628"/>
                </a:lnTo>
                <a:lnTo>
                  <a:pt x="17161" y="370037"/>
                </a:lnTo>
                <a:lnTo>
                  <a:pt x="37450" y="412772"/>
                </a:lnTo>
                <a:lnTo>
                  <a:pt x="64513" y="451059"/>
                </a:lnTo>
                <a:lnTo>
                  <a:pt x="97575" y="484121"/>
                </a:lnTo>
                <a:lnTo>
                  <a:pt x="135861" y="511186"/>
                </a:lnTo>
                <a:lnTo>
                  <a:pt x="178597" y="531477"/>
                </a:lnTo>
                <a:lnTo>
                  <a:pt x="225008" y="544220"/>
                </a:lnTo>
                <a:lnTo>
                  <a:pt x="274320" y="548640"/>
                </a:lnTo>
                <a:lnTo>
                  <a:pt x="323631" y="544220"/>
                </a:lnTo>
                <a:lnTo>
                  <a:pt x="370042" y="531477"/>
                </a:lnTo>
                <a:lnTo>
                  <a:pt x="412778" y="511186"/>
                </a:lnTo>
                <a:lnTo>
                  <a:pt x="451064" y="484121"/>
                </a:lnTo>
                <a:lnTo>
                  <a:pt x="484126" y="451059"/>
                </a:lnTo>
                <a:lnTo>
                  <a:pt x="511189" y="412772"/>
                </a:lnTo>
                <a:lnTo>
                  <a:pt x="531478" y="370037"/>
                </a:lnTo>
                <a:lnTo>
                  <a:pt x="544220" y="323628"/>
                </a:lnTo>
                <a:lnTo>
                  <a:pt x="548640" y="274319"/>
                </a:lnTo>
                <a:lnTo>
                  <a:pt x="544220" y="225011"/>
                </a:lnTo>
                <a:lnTo>
                  <a:pt x="531478" y="178602"/>
                </a:lnTo>
                <a:lnTo>
                  <a:pt x="511189" y="135867"/>
                </a:lnTo>
                <a:lnTo>
                  <a:pt x="484126" y="97580"/>
                </a:lnTo>
                <a:lnTo>
                  <a:pt x="451064" y="64518"/>
                </a:lnTo>
                <a:lnTo>
                  <a:pt x="412778" y="37453"/>
                </a:lnTo>
                <a:lnTo>
                  <a:pt x="370042" y="17162"/>
                </a:lnTo>
                <a:lnTo>
                  <a:pt x="323631" y="4419"/>
                </a:lnTo>
                <a:lnTo>
                  <a:pt x="274320" y="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C7D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C7DFAA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5180" y="22351"/>
            <a:ext cx="7733639" cy="467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3D3C2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0349" y="1591132"/>
            <a:ext cx="8374380" cy="474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03575" y="6435368"/>
            <a:ext cx="546100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D3C2C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975" y="0"/>
            <a:ext cx="8201025" cy="6858000"/>
          </a:xfrm>
          <a:custGeom>
            <a:avLst/>
            <a:gdLst/>
            <a:ahLst/>
            <a:cxnLst/>
            <a:rect l="l" t="t" r="r" b="b"/>
            <a:pathLst>
              <a:path w="8201025" h="6858000">
                <a:moveTo>
                  <a:pt x="0" y="6858000"/>
                </a:moveTo>
                <a:lnTo>
                  <a:pt x="8201025" y="6858000"/>
                </a:lnTo>
                <a:lnTo>
                  <a:pt x="82010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D3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919" y="0"/>
            <a:ext cx="690880" cy="6858000"/>
          </a:xfrm>
          <a:custGeom>
            <a:avLst/>
            <a:gdLst/>
            <a:ahLst/>
            <a:cxnLst/>
            <a:rect l="l" t="t" r="r" b="b"/>
            <a:pathLst>
              <a:path w="690880" h="6858000">
                <a:moveTo>
                  <a:pt x="0" y="6858000"/>
                </a:moveTo>
                <a:lnTo>
                  <a:pt x="690618" y="6858000"/>
                </a:lnTo>
                <a:lnTo>
                  <a:pt x="69061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D3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2688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6" y="6858000"/>
                </a:lnTo>
                <a:lnTo>
                  <a:pt x="31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D3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78105" cy="6858000"/>
          </a:xfrm>
          <a:custGeom>
            <a:avLst/>
            <a:gdLst/>
            <a:ahLst/>
            <a:cxnLst/>
            <a:rect l="l" t="t" r="r" b="b"/>
            <a:pathLst>
              <a:path w="78105" h="6858000">
                <a:moveTo>
                  <a:pt x="0" y="6858000"/>
                </a:moveTo>
                <a:lnTo>
                  <a:pt x="77768" y="6858000"/>
                </a:lnTo>
                <a:lnTo>
                  <a:pt x="7776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D3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DFAA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0"/>
            <a:ext cx="445134" cy="6858000"/>
          </a:xfrm>
          <a:custGeom>
            <a:avLst/>
            <a:gdLst/>
            <a:ahLst/>
            <a:cxnLst/>
            <a:rect l="l" t="t" r="r" b="b"/>
            <a:pathLst>
              <a:path w="445134" h="6858000">
                <a:moveTo>
                  <a:pt x="0" y="6858000"/>
                </a:moveTo>
                <a:lnTo>
                  <a:pt x="444538" y="6858000"/>
                </a:lnTo>
                <a:lnTo>
                  <a:pt x="44453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DFAA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2688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36" y="6858000"/>
                </a:lnTo>
                <a:lnTo>
                  <a:pt x="31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7DFAA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6339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664" y="0"/>
                </a:moveTo>
                <a:lnTo>
                  <a:pt x="0" y="0"/>
                </a:lnTo>
                <a:lnTo>
                  <a:pt x="0" y="6858000"/>
                </a:lnTo>
                <a:lnTo>
                  <a:pt x="104664" y="6858000"/>
                </a:lnTo>
                <a:lnTo>
                  <a:pt x="104664" y="0"/>
                </a:lnTo>
                <a:close/>
              </a:path>
            </a:pathLst>
          </a:custGeom>
          <a:solidFill>
            <a:srgbClr val="DCEACA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90600" y="0"/>
            <a:ext cx="381000" cy="6858000"/>
            <a:chOff x="990600" y="0"/>
            <a:chExt cx="381000" cy="6858000"/>
          </a:xfrm>
        </p:grpSpPr>
        <p:sp>
          <p:nvSpPr>
            <p:cNvPr id="11" name="object 11"/>
            <p:cNvSpPr/>
            <p:nvPr/>
          </p:nvSpPr>
          <p:spPr>
            <a:xfrm>
              <a:off x="990600" y="0"/>
              <a:ext cx="182245" cy="6858000"/>
            </a:xfrm>
            <a:custGeom>
              <a:avLst/>
              <a:gdLst/>
              <a:ahLst/>
              <a:cxnLst/>
              <a:rect l="l" t="t" r="r" b="b"/>
              <a:pathLst>
                <a:path w="182244" h="6858000">
                  <a:moveTo>
                    <a:pt x="1818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1876" y="6858000"/>
                  </a:lnTo>
                  <a:lnTo>
                    <a:pt x="181876" y="0"/>
                  </a:lnTo>
                  <a:close/>
                </a:path>
              </a:pathLst>
            </a:custGeom>
            <a:solidFill>
              <a:srgbClr val="DCEACA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1323" y="0"/>
              <a:ext cx="230504" cy="6858000"/>
            </a:xfrm>
            <a:custGeom>
              <a:avLst/>
              <a:gdLst/>
              <a:ahLst/>
              <a:cxnLst/>
              <a:rect l="l" t="t" r="r" b="b"/>
              <a:pathLst>
                <a:path w="230505" h="6858000">
                  <a:moveTo>
                    <a:pt x="23027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0276" y="6858000"/>
                  </a:lnTo>
                  <a:lnTo>
                    <a:pt x="230276" y="0"/>
                  </a:lnTo>
                  <a:close/>
                </a:path>
              </a:pathLst>
            </a:custGeom>
            <a:solidFill>
              <a:srgbClr val="EEF5E7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0634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150">
            <a:solidFill>
              <a:srgbClr val="C7D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25538" y="0"/>
            <a:ext cx="117475" cy="6858000"/>
            <a:chOff x="825538" y="0"/>
            <a:chExt cx="117475" cy="6858000"/>
          </a:xfrm>
        </p:grpSpPr>
        <p:sp>
          <p:nvSpPr>
            <p:cNvPr id="15" name="object 15"/>
            <p:cNvSpPr/>
            <p:nvPr/>
          </p:nvSpPr>
          <p:spPr>
            <a:xfrm>
              <a:off x="91439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150">
              <a:solidFill>
                <a:srgbClr val="EEF5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4113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57150">
              <a:solidFill>
                <a:srgbClr val="C7DF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72669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C7D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C7D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609600" y="0"/>
            <a:ext cx="1635760" cy="6858000"/>
            <a:chOff x="609600" y="0"/>
            <a:chExt cx="1635760" cy="6858000"/>
          </a:xfrm>
        </p:grpSpPr>
        <p:sp>
          <p:nvSpPr>
            <p:cNvPr id="20" name="object 20"/>
            <p:cNvSpPr/>
            <p:nvPr/>
          </p:nvSpPr>
          <p:spPr>
            <a:xfrm>
              <a:off x="1219200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7DFAA">
                <a:alpha val="5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600" y="3428999"/>
              <a:ext cx="1356995" cy="2079625"/>
            </a:xfrm>
            <a:custGeom>
              <a:avLst/>
              <a:gdLst/>
              <a:ahLst/>
              <a:cxnLst/>
              <a:rect l="l" t="t" r="r" b="b"/>
              <a:pathLst>
                <a:path w="1356995" h="2079625">
                  <a:moveTo>
                    <a:pt x="1295400" y="647700"/>
                  </a:moveTo>
                  <a:lnTo>
                    <a:pt x="1293622" y="599363"/>
                  </a:lnTo>
                  <a:lnTo>
                    <a:pt x="1288376" y="551980"/>
                  </a:lnTo>
                  <a:lnTo>
                    <a:pt x="1279779" y="505701"/>
                  </a:lnTo>
                  <a:lnTo>
                    <a:pt x="1267968" y="460629"/>
                  </a:lnTo>
                  <a:lnTo>
                    <a:pt x="1253070" y="416890"/>
                  </a:lnTo>
                  <a:lnTo>
                    <a:pt x="1235202" y="374637"/>
                  </a:lnTo>
                  <a:lnTo>
                    <a:pt x="1214488" y="333959"/>
                  </a:lnTo>
                  <a:lnTo>
                    <a:pt x="1191056" y="295008"/>
                  </a:lnTo>
                  <a:lnTo>
                    <a:pt x="1165034" y="257898"/>
                  </a:lnTo>
                  <a:lnTo>
                    <a:pt x="1136535" y="222745"/>
                  </a:lnTo>
                  <a:lnTo>
                    <a:pt x="1105700" y="189699"/>
                  </a:lnTo>
                  <a:lnTo>
                    <a:pt x="1072654" y="158864"/>
                  </a:lnTo>
                  <a:lnTo>
                    <a:pt x="1037501" y="130365"/>
                  </a:lnTo>
                  <a:lnTo>
                    <a:pt x="1000391" y="104343"/>
                  </a:lnTo>
                  <a:lnTo>
                    <a:pt x="961440" y="80911"/>
                  </a:lnTo>
                  <a:lnTo>
                    <a:pt x="920762" y="60198"/>
                  </a:lnTo>
                  <a:lnTo>
                    <a:pt x="878509" y="42329"/>
                  </a:lnTo>
                  <a:lnTo>
                    <a:pt x="834771" y="27432"/>
                  </a:lnTo>
                  <a:lnTo>
                    <a:pt x="789698" y="15621"/>
                  </a:lnTo>
                  <a:lnTo>
                    <a:pt x="743419" y="7023"/>
                  </a:lnTo>
                  <a:lnTo>
                    <a:pt x="696036" y="1778"/>
                  </a:lnTo>
                  <a:lnTo>
                    <a:pt x="647700" y="0"/>
                  </a:lnTo>
                  <a:lnTo>
                    <a:pt x="599351" y="1778"/>
                  </a:lnTo>
                  <a:lnTo>
                    <a:pt x="551980" y="7023"/>
                  </a:lnTo>
                  <a:lnTo>
                    <a:pt x="505701" y="15621"/>
                  </a:lnTo>
                  <a:lnTo>
                    <a:pt x="460629" y="27432"/>
                  </a:lnTo>
                  <a:lnTo>
                    <a:pt x="416902" y="42329"/>
                  </a:lnTo>
                  <a:lnTo>
                    <a:pt x="374637" y="60198"/>
                  </a:lnTo>
                  <a:lnTo>
                    <a:pt x="333971" y="80911"/>
                  </a:lnTo>
                  <a:lnTo>
                    <a:pt x="295008" y="104343"/>
                  </a:lnTo>
                  <a:lnTo>
                    <a:pt x="257898" y="130365"/>
                  </a:lnTo>
                  <a:lnTo>
                    <a:pt x="222758" y="158864"/>
                  </a:lnTo>
                  <a:lnTo>
                    <a:pt x="189699" y="189699"/>
                  </a:lnTo>
                  <a:lnTo>
                    <a:pt x="158864" y="222745"/>
                  </a:lnTo>
                  <a:lnTo>
                    <a:pt x="130365" y="257898"/>
                  </a:lnTo>
                  <a:lnTo>
                    <a:pt x="104343" y="295008"/>
                  </a:lnTo>
                  <a:lnTo>
                    <a:pt x="80911" y="333959"/>
                  </a:lnTo>
                  <a:lnTo>
                    <a:pt x="60185" y="374637"/>
                  </a:lnTo>
                  <a:lnTo>
                    <a:pt x="42316" y="416890"/>
                  </a:lnTo>
                  <a:lnTo>
                    <a:pt x="27419" y="460629"/>
                  </a:lnTo>
                  <a:lnTo>
                    <a:pt x="15608" y="505701"/>
                  </a:lnTo>
                  <a:lnTo>
                    <a:pt x="7010" y="551980"/>
                  </a:lnTo>
                  <a:lnTo>
                    <a:pt x="1765" y="599363"/>
                  </a:lnTo>
                  <a:lnTo>
                    <a:pt x="0" y="647700"/>
                  </a:lnTo>
                  <a:lnTo>
                    <a:pt x="1765" y="696048"/>
                  </a:lnTo>
                  <a:lnTo>
                    <a:pt x="7010" y="743432"/>
                  </a:lnTo>
                  <a:lnTo>
                    <a:pt x="15608" y="789711"/>
                  </a:lnTo>
                  <a:lnTo>
                    <a:pt x="27419" y="834783"/>
                  </a:lnTo>
                  <a:lnTo>
                    <a:pt x="42316" y="878522"/>
                  </a:lnTo>
                  <a:lnTo>
                    <a:pt x="60185" y="920775"/>
                  </a:lnTo>
                  <a:lnTo>
                    <a:pt x="80911" y="961453"/>
                  </a:lnTo>
                  <a:lnTo>
                    <a:pt x="104343" y="1000404"/>
                  </a:lnTo>
                  <a:lnTo>
                    <a:pt x="130365" y="1037513"/>
                  </a:lnTo>
                  <a:lnTo>
                    <a:pt x="158864" y="1072667"/>
                  </a:lnTo>
                  <a:lnTo>
                    <a:pt x="189699" y="1105712"/>
                  </a:lnTo>
                  <a:lnTo>
                    <a:pt x="222758" y="1136548"/>
                  </a:lnTo>
                  <a:lnTo>
                    <a:pt x="257898" y="1165047"/>
                  </a:lnTo>
                  <a:lnTo>
                    <a:pt x="295008" y="1191069"/>
                  </a:lnTo>
                  <a:lnTo>
                    <a:pt x="333971" y="1214501"/>
                  </a:lnTo>
                  <a:lnTo>
                    <a:pt x="374637" y="1235214"/>
                  </a:lnTo>
                  <a:lnTo>
                    <a:pt x="416902" y="1253083"/>
                  </a:lnTo>
                  <a:lnTo>
                    <a:pt x="460629" y="1267980"/>
                  </a:lnTo>
                  <a:lnTo>
                    <a:pt x="505701" y="1279791"/>
                  </a:lnTo>
                  <a:lnTo>
                    <a:pt x="551980" y="1288389"/>
                  </a:lnTo>
                  <a:lnTo>
                    <a:pt x="599351" y="1293634"/>
                  </a:lnTo>
                  <a:lnTo>
                    <a:pt x="647700" y="1295400"/>
                  </a:lnTo>
                  <a:lnTo>
                    <a:pt x="696036" y="1293634"/>
                  </a:lnTo>
                  <a:lnTo>
                    <a:pt x="743419" y="1288389"/>
                  </a:lnTo>
                  <a:lnTo>
                    <a:pt x="789698" y="1279791"/>
                  </a:lnTo>
                  <a:lnTo>
                    <a:pt x="834771" y="1267980"/>
                  </a:lnTo>
                  <a:lnTo>
                    <a:pt x="878509" y="1253083"/>
                  </a:lnTo>
                  <a:lnTo>
                    <a:pt x="920762" y="1235214"/>
                  </a:lnTo>
                  <a:lnTo>
                    <a:pt x="961440" y="1214501"/>
                  </a:lnTo>
                  <a:lnTo>
                    <a:pt x="1000391" y="1191069"/>
                  </a:lnTo>
                  <a:lnTo>
                    <a:pt x="1037501" y="1165047"/>
                  </a:lnTo>
                  <a:lnTo>
                    <a:pt x="1072654" y="1136548"/>
                  </a:lnTo>
                  <a:lnTo>
                    <a:pt x="1105700" y="1105712"/>
                  </a:lnTo>
                  <a:lnTo>
                    <a:pt x="1136535" y="1072667"/>
                  </a:lnTo>
                  <a:lnTo>
                    <a:pt x="1165034" y="1037513"/>
                  </a:lnTo>
                  <a:lnTo>
                    <a:pt x="1191056" y="1000404"/>
                  </a:lnTo>
                  <a:lnTo>
                    <a:pt x="1214488" y="961453"/>
                  </a:lnTo>
                  <a:lnTo>
                    <a:pt x="1235202" y="920775"/>
                  </a:lnTo>
                  <a:lnTo>
                    <a:pt x="1253070" y="878522"/>
                  </a:lnTo>
                  <a:lnTo>
                    <a:pt x="1267968" y="834783"/>
                  </a:lnTo>
                  <a:lnTo>
                    <a:pt x="1279779" y="789711"/>
                  </a:lnTo>
                  <a:lnTo>
                    <a:pt x="1288376" y="743432"/>
                  </a:lnTo>
                  <a:lnTo>
                    <a:pt x="1293622" y="696048"/>
                  </a:lnTo>
                  <a:lnTo>
                    <a:pt x="1295400" y="647700"/>
                  </a:lnTo>
                  <a:close/>
                </a:path>
                <a:path w="1356995" h="2079625">
                  <a:moveTo>
                    <a:pt x="1356487" y="1758442"/>
                  </a:moveTo>
                  <a:lnTo>
                    <a:pt x="1353007" y="1711045"/>
                  </a:lnTo>
                  <a:lnTo>
                    <a:pt x="1342910" y="1665808"/>
                  </a:lnTo>
                  <a:lnTo>
                    <a:pt x="1326680" y="1623237"/>
                  </a:lnTo>
                  <a:lnTo>
                    <a:pt x="1304836" y="1583804"/>
                  </a:lnTo>
                  <a:lnTo>
                    <a:pt x="1277848" y="1548041"/>
                  </a:lnTo>
                  <a:lnTo>
                    <a:pt x="1246212" y="1516405"/>
                  </a:lnTo>
                  <a:lnTo>
                    <a:pt x="1210449" y="1489417"/>
                  </a:lnTo>
                  <a:lnTo>
                    <a:pt x="1171016" y="1467573"/>
                  </a:lnTo>
                  <a:lnTo>
                    <a:pt x="1128445" y="1451343"/>
                  </a:lnTo>
                  <a:lnTo>
                    <a:pt x="1083208" y="1441246"/>
                  </a:lnTo>
                  <a:lnTo>
                    <a:pt x="1035812" y="1437767"/>
                  </a:lnTo>
                  <a:lnTo>
                    <a:pt x="988402" y="1441246"/>
                  </a:lnTo>
                  <a:lnTo>
                    <a:pt x="943165" y="1451343"/>
                  </a:lnTo>
                  <a:lnTo>
                    <a:pt x="900595" y="1467573"/>
                  </a:lnTo>
                  <a:lnTo>
                    <a:pt x="861161" y="1489417"/>
                  </a:lnTo>
                  <a:lnTo>
                    <a:pt x="825398" y="1516405"/>
                  </a:lnTo>
                  <a:lnTo>
                    <a:pt x="793762" y="1548041"/>
                  </a:lnTo>
                  <a:lnTo>
                    <a:pt x="766775" y="1583804"/>
                  </a:lnTo>
                  <a:lnTo>
                    <a:pt x="744931" y="1623237"/>
                  </a:lnTo>
                  <a:lnTo>
                    <a:pt x="728700" y="1665808"/>
                  </a:lnTo>
                  <a:lnTo>
                    <a:pt x="718604" y="1711045"/>
                  </a:lnTo>
                  <a:lnTo>
                    <a:pt x="715137" y="1758442"/>
                  </a:lnTo>
                  <a:lnTo>
                    <a:pt x="718604" y="1805851"/>
                  </a:lnTo>
                  <a:lnTo>
                    <a:pt x="728700" y="1851088"/>
                  </a:lnTo>
                  <a:lnTo>
                    <a:pt x="744931" y="1893658"/>
                  </a:lnTo>
                  <a:lnTo>
                    <a:pt x="766775" y="1933092"/>
                  </a:lnTo>
                  <a:lnTo>
                    <a:pt x="793762" y="1968855"/>
                  </a:lnTo>
                  <a:lnTo>
                    <a:pt x="825398" y="2000491"/>
                  </a:lnTo>
                  <a:lnTo>
                    <a:pt x="861161" y="2027478"/>
                  </a:lnTo>
                  <a:lnTo>
                    <a:pt x="900595" y="2049322"/>
                  </a:lnTo>
                  <a:lnTo>
                    <a:pt x="943165" y="2065553"/>
                  </a:lnTo>
                  <a:lnTo>
                    <a:pt x="988402" y="2075649"/>
                  </a:lnTo>
                  <a:lnTo>
                    <a:pt x="1035812" y="2079117"/>
                  </a:lnTo>
                  <a:lnTo>
                    <a:pt x="1083208" y="2075649"/>
                  </a:lnTo>
                  <a:lnTo>
                    <a:pt x="1128445" y="2065553"/>
                  </a:lnTo>
                  <a:lnTo>
                    <a:pt x="1171016" y="2049322"/>
                  </a:lnTo>
                  <a:lnTo>
                    <a:pt x="1210449" y="2027478"/>
                  </a:lnTo>
                  <a:lnTo>
                    <a:pt x="1246212" y="2000491"/>
                  </a:lnTo>
                  <a:lnTo>
                    <a:pt x="1277848" y="1968855"/>
                  </a:lnTo>
                  <a:lnTo>
                    <a:pt x="1304836" y="1933092"/>
                  </a:lnTo>
                  <a:lnTo>
                    <a:pt x="1326680" y="1893658"/>
                  </a:lnTo>
                  <a:lnTo>
                    <a:pt x="1342910" y="1851088"/>
                  </a:lnTo>
                  <a:lnTo>
                    <a:pt x="1353007" y="1805851"/>
                  </a:lnTo>
                  <a:lnTo>
                    <a:pt x="1356487" y="1758442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082" y="5500623"/>
              <a:ext cx="137159" cy="1371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64195" y="4479924"/>
              <a:ext cx="581025" cy="1585595"/>
            </a:xfrm>
            <a:custGeom>
              <a:avLst/>
              <a:gdLst/>
              <a:ahLst/>
              <a:cxnLst/>
              <a:rect l="l" t="t" r="r" b="b"/>
              <a:pathLst>
                <a:path w="581025" h="1585595">
                  <a:moveTo>
                    <a:pt x="274332" y="1448435"/>
                  </a:moveTo>
                  <a:lnTo>
                    <a:pt x="267322" y="1405089"/>
                  </a:lnTo>
                  <a:lnTo>
                    <a:pt x="247840" y="1367434"/>
                  </a:lnTo>
                  <a:lnTo>
                    <a:pt x="218147" y="1337741"/>
                  </a:lnTo>
                  <a:lnTo>
                    <a:pt x="180492" y="1318272"/>
                  </a:lnTo>
                  <a:lnTo>
                    <a:pt x="137172" y="1311275"/>
                  </a:lnTo>
                  <a:lnTo>
                    <a:pt x="93840" y="1318272"/>
                  </a:lnTo>
                  <a:lnTo>
                    <a:pt x="56184" y="1337741"/>
                  </a:lnTo>
                  <a:lnTo>
                    <a:pt x="26492" y="1367434"/>
                  </a:lnTo>
                  <a:lnTo>
                    <a:pt x="7010" y="1405089"/>
                  </a:lnTo>
                  <a:lnTo>
                    <a:pt x="0" y="1448435"/>
                  </a:lnTo>
                  <a:lnTo>
                    <a:pt x="7010" y="1491792"/>
                  </a:lnTo>
                  <a:lnTo>
                    <a:pt x="26492" y="1529448"/>
                  </a:lnTo>
                  <a:lnTo>
                    <a:pt x="56184" y="1559140"/>
                  </a:lnTo>
                  <a:lnTo>
                    <a:pt x="93840" y="1578610"/>
                  </a:lnTo>
                  <a:lnTo>
                    <a:pt x="137172" y="1585595"/>
                  </a:lnTo>
                  <a:lnTo>
                    <a:pt x="180492" y="1578610"/>
                  </a:lnTo>
                  <a:lnTo>
                    <a:pt x="218147" y="1559140"/>
                  </a:lnTo>
                  <a:lnTo>
                    <a:pt x="247840" y="1529448"/>
                  </a:lnTo>
                  <a:lnTo>
                    <a:pt x="267322" y="1491792"/>
                  </a:lnTo>
                  <a:lnTo>
                    <a:pt x="274332" y="1448435"/>
                  </a:lnTo>
                  <a:close/>
                </a:path>
                <a:path w="581025" h="1585595">
                  <a:moveTo>
                    <a:pt x="580656" y="182880"/>
                  </a:moveTo>
                  <a:lnTo>
                    <a:pt x="574116" y="134239"/>
                  </a:lnTo>
                  <a:lnTo>
                    <a:pt x="555675" y="90538"/>
                  </a:lnTo>
                  <a:lnTo>
                    <a:pt x="527075" y="53530"/>
                  </a:lnTo>
                  <a:lnTo>
                    <a:pt x="490054" y="24955"/>
                  </a:lnTo>
                  <a:lnTo>
                    <a:pt x="446379" y="6527"/>
                  </a:lnTo>
                  <a:lnTo>
                    <a:pt x="397776" y="0"/>
                  </a:lnTo>
                  <a:lnTo>
                    <a:pt x="349123" y="6527"/>
                  </a:lnTo>
                  <a:lnTo>
                    <a:pt x="305422" y="24955"/>
                  </a:lnTo>
                  <a:lnTo>
                    <a:pt x="268427" y="53530"/>
                  </a:lnTo>
                  <a:lnTo>
                    <a:pt x="239839" y="90538"/>
                  </a:lnTo>
                  <a:lnTo>
                    <a:pt x="221411" y="134239"/>
                  </a:lnTo>
                  <a:lnTo>
                    <a:pt x="214896" y="182880"/>
                  </a:lnTo>
                  <a:lnTo>
                    <a:pt x="221411" y="231495"/>
                  </a:lnTo>
                  <a:lnTo>
                    <a:pt x="239839" y="275170"/>
                  </a:lnTo>
                  <a:lnTo>
                    <a:pt x="268427" y="312191"/>
                  </a:lnTo>
                  <a:lnTo>
                    <a:pt x="305422" y="340791"/>
                  </a:lnTo>
                  <a:lnTo>
                    <a:pt x="349123" y="359232"/>
                  </a:lnTo>
                  <a:lnTo>
                    <a:pt x="397776" y="365760"/>
                  </a:lnTo>
                  <a:lnTo>
                    <a:pt x="446379" y="359232"/>
                  </a:lnTo>
                  <a:lnTo>
                    <a:pt x="490054" y="340791"/>
                  </a:lnTo>
                  <a:lnTo>
                    <a:pt x="527075" y="312191"/>
                  </a:lnTo>
                  <a:lnTo>
                    <a:pt x="555675" y="275170"/>
                  </a:lnTo>
                  <a:lnTo>
                    <a:pt x="574116" y="231495"/>
                  </a:lnTo>
                  <a:lnTo>
                    <a:pt x="580656" y="18288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9069324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C7D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364994" y="4426966"/>
            <a:ext cx="11963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420" dirty="0">
                <a:solidFill>
                  <a:srgbClr val="C9F178"/>
                </a:solidFill>
                <a:latin typeface="Cambria"/>
                <a:cs typeface="Cambria"/>
              </a:rPr>
              <a:t>OLAP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04202" y="2621407"/>
            <a:ext cx="208915" cy="546100"/>
          </a:xfrm>
          <a:prstGeom prst="rect">
            <a:avLst/>
          </a:prstGeom>
        </p:spPr>
        <p:txBody>
          <a:bodyPr vert="vert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200" dirty="0">
                <a:solidFill>
                  <a:srgbClr val="C9F178"/>
                </a:solidFill>
                <a:latin typeface="Cambria"/>
                <a:cs typeface="Cambria"/>
              </a:rPr>
              <a:t>K</a:t>
            </a:r>
            <a:r>
              <a:rPr sz="1200" spc="5" dirty="0">
                <a:solidFill>
                  <a:srgbClr val="C9F178"/>
                </a:solidFill>
                <a:latin typeface="Cambria"/>
                <a:cs typeface="Cambria"/>
              </a:rPr>
              <a:t>J</a:t>
            </a:r>
            <a:r>
              <a:rPr sz="1200" dirty="0">
                <a:solidFill>
                  <a:srgbClr val="C9F178"/>
                </a:solidFill>
                <a:latin typeface="Cambria"/>
                <a:cs typeface="Cambria"/>
              </a:rPr>
              <a:t>SCE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29841" y="506463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solidFill>
                  <a:srgbClr val="FFFFFF"/>
                </a:solidFill>
                <a:latin typeface="Cambria"/>
                <a:cs typeface="Cambria"/>
              </a:rPr>
              <a:t>83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0018" y="6434734"/>
            <a:ext cx="2209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ahoma"/>
                <a:cs typeface="Tahoma"/>
              </a:rPr>
              <a:t>93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549" y="895858"/>
            <a:ext cx="4548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85" dirty="0">
                <a:latin typeface="Cambria"/>
                <a:cs typeface="Cambria"/>
              </a:rPr>
              <a:t>M</a:t>
            </a:r>
            <a:r>
              <a:rPr sz="2400" spc="285" dirty="0">
                <a:latin typeface="Cambria"/>
                <a:cs typeface="Cambria"/>
              </a:rPr>
              <a:t>ULTIDIMENSIONAL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3000" spc="240" dirty="0">
                <a:latin typeface="Cambria"/>
                <a:cs typeface="Cambria"/>
              </a:rPr>
              <a:t>D</a:t>
            </a:r>
            <a:r>
              <a:rPr sz="2400" spc="240" dirty="0">
                <a:latin typeface="Cambria"/>
                <a:cs typeface="Cambria"/>
              </a:rPr>
              <a:t>ATA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3114" y="3013836"/>
            <a:ext cx="3811904" cy="3006090"/>
            <a:chOff x="843114" y="3013836"/>
            <a:chExt cx="3811904" cy="3006090"/>
          </a:xfrm>
        </p:grpSpPr>
        <p:sp>
          <p:nvSpPr>
            <p:cNvPr id="5" name="object 5"/>
            <p:cNvSpPr/>
            <p:nvPr/>
          </p:nvSpPr>
          <p:spPr>
            <a:xfrm>
              <a:off x="1377950" y="3130549"/>
              <a:ext cx="3263900" cy="2882900"/>
            </a:xfrm>
            <a:custGeom>
              <a:avLst/>
              <a:gdLst/>
              <a:ahLst/>
              <a:cxnLst/>
              <a:rect l="l" t="t" r="r" b="b"/>
              <a:pathLst>
                <a:path w="3263900" h="2882900">
                  <a:moveTo>
                    <a:pt x="0" y="720598"/>
                  </a:moveTo>
                  <a:lnTo>
                    <a:pt x="720598" y="0"/>
                  </a:lnTo>
                  <a:lnTo>
                    <a:pt x="3263900" y="0"/>
                  </a:lnTo>
                  <a:lnTo>
                    <a:pt x="3263900" y="2162302"/>
                  </a:lnTo>
                  <a:lnTo>
                    <a:pt x="2543302" y="2882900"/>
                  </a:lnTo>
                  <a:lnTo>
                    <a:pt x="0" y="2882900"/>
                  </a:lnTo>
                  <a:lnTo>
                    <a:pt x="0" y="720598"/>
                  </a:lnTo>
                  <a:close/>
                </a:path>
                <a:path w="3263900" h="2882900">
                  <a:moveTo>
                    <a:pt x="0" y="720598"/>
                  </a:moveTo>
                  <a:lnTo>
                    <a:pt x="2543302" y="720598"/>
                  </a:lnTo>
                  <a:lnTo>
                    <a:pt x="3263900" y="0"/>
                  </a:lnTo>
                </a:path>
                <a:path w="3263900" h="2882900">
                  <a:moveTo>
                    <a:pt x="2543302" y="720598"/>
                  </a:moveTo>
                  <a:lnTo>
                    <a:pt x="2543302" y="2882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600" y="3124199"/>
              <a:ext cx="3276600" cy="2895600"/>
            </a:xfrm>
            <a:custGeom>
              <a:avLst/>
              <a:gdLst/>
              <a:ahLst/>
              <a:cxnLst/>
              <a:rect l="l" t="t" r="r" b="b"/>
              <a:pathLst>
                <a:path w="3276600" h="2895600">
                  <a:moveTo>
                    <a:pt x="0" y="1066800"/>
                  </a:moveTo>
                  <a:lnTo>
                    <a:pt x="2590800" y="1066800"/>
                  </a:lnTo>
                </a:path>
                <a:path w="3276600" h="2895600">
                  <a:moveTo>
                    <a:pt x="0" y="1371600"/>
                  </a:moveTo>
                  <a:lnTo>
                    <a:pt x="2590800" y="1371600"/>
                  </a:lnTo>
                </a:path>
                <a:path w="3276600" h="2895600">
                  <a:moveTo>
                    <a:pt x="0" y="1752600"/>
                  </a:moveTo>
                  <a:lnTo>
                    <a:pt x="2590800" y="1752600"/>
                  </a:lnTo>
                </a:path>
                <a:path w="3276600" h="2895600">
                  <a:moveTo>
                    <a:pt x="0" y="2057400"/>
                  </a:moveTo>
                  <a:lnTo>
                    <a:pt x="2590800" y="2057400"/>
                  </a:lnTo>
                </a:path>
                <a:path w="3276600" h="2895600">
                  <a:moveTo>
                    <a:pt x="0" y="2362200"/>
                  </a:moveTo>
                  <a:lnTo>
                    <a:pt x="2590800" y="2362200"/>
                  </a:lnTo>
                </a:path>
                <a:path w="3276600" h="2895600">
                  <a:moveTo>
                    <a:pt x="0" y="2667000"/>
                  </a:moveTo>
                  <a:lnTo>
                    <a:pt x="2590800" y="2667000"/>
                  </a:lnTo>
                </a:path>
                <a:path w="3276600" h="2895600">
                  <a:moveTo>
                    <a:pt x="304800" y="762000"/>
                  </a:moveTo>
                  <a:lnTo>
                    <a:pt x="304800" y="2895600"/>
                  </a:lnTo>
                </a:path>
                <a:path w="3276600" h="2895600">
                  <a:moveTo>
                    <a:pt x="990600" y="762000"/>
                  </a:moveTo>
                  <a:lnTo>
                    <a:pt x="990600" y="2895600"/>
                  </a:lnTo>
                </a:path>
                <a:path w="3276600" h="2895600">
                  <a:moveTo>
                    <a:pt x="1371600" y="762000"/>
                  </a:moveTo>
                  <a:lnTo>
                    <a:pt x="1371600" y="2895600"/>
                  </a:lnTo>
                </a:path>
                <a:path w="3276600" h="2895600">
                  <a:moveTo>
                    <a:pt x="1676400" y="762000"/>
                  </a:moveTo>
                  <a:lnTo>
                    <a:pt x="1676400" y="2895600"/>
                  </a:lnTo>
                </a:path>
                <a:path w="3276600" h="2895600">
                  <a:moveTo>
                    <a:pt x="1981200" y="762000"/>
                  </a:moveTo>
                  <a:lnTo>
                    <a:pt x="1981200" y="2895600"/>
                  </a:lnTo>
                </a:path>
                <a:path w="3276600" h="2895600">
                  <a:moveTo>
                    <a:pt x="609600" y="762000"/>
                  </a:moveTo>
                  <a:lnTo>
                    <a:pt x="609600" y="2895600"/>
                  </a:lnTo>
                </a:path>
                <a:path w="3276600" h="2895600">
                  <a:moveTo>
                    <a:pt x="304800" y="762000"/>
                  </a:moveTo>
                  <a:lnTo>
                    <a:pt x="1066800" y="0"/>
                  </a:lnTo>
                </a:path>
                <a:path w="3276600" h="2895600">
                  <a:moveTo>
                    <a:pt x="609600" y="762000"/>
                  </a:moveTo>
                  <a:lnTo>
                    <a:pt x="1295400" y="0"/>
                  </a:lnTo>
                </a:path>
                <a:path w="3276600" h="2895600">
                  <a:moveTo>
                    <a:pt x="990600" y="762000"/>
                  </a:moveTo>
                  <a:lnTo>
                    <a:pt x="1676400" y="0"/>
                  </a:lnTo>
                </a:path>
                <a:path w="3276600" h="2895600">
                  <a:moveTo>
                    <a:pt x="1676400" y="762000"/>
                  </a:moveTo>
                  <a:lnTo>
                    <a:pt x="2362200" y="0"/>
                  </a:lnTo>
                </a:path>
                <a:path w="3276600" h="2895600">
                  <a:moveTo>
                    <a:pt x="1981200" y="762000"/>
                  </a:moveTo>
                  <a:lnTo>
                    <a:pt x="2667000" y="0"/>
                  </a:lnTo>
                </a:path>
                <a:path w="3276600" h="2895600">
                  <a:moveTo>
                    <a:pt x="2286000" y="762000"/>
                  </a:moveTo>
                  <a:lnTo>
                    <a:pt x="2971800" y="0"/>
                  </a:lnTo>
                </a:path>
                <a:path w="3276600" h="2895600">
                  <a:moveTo>
                    <a:pt x="533400" y="228600"/>
                  </a:moveTo>
                  <a:lnTo>
                    <a:pt x="3048000" y="228600"/>
                  </a:lnTo>
                </a:path>
                <a:path w="3276600" h="2895600">
                  <a:moveTo>
                    <a:pt x="304800" y="457200"/>
                  </a:moveTo>
                  <a:lnTo>
                    <a:pt x="2895600" y="457200"/>
                  </a:lnTo>
                </a:path>
                <a:path w="3276600" h="2895600">
                  <a:moveTo>
                    <a:pt x="2286000" y="762000"/>
                  </a:moveTo>
                  <a:lnTo>
                    <a:pt x="2286000" y="2895600"/>
                  </a:lnTo>
                </a:path>
                <a:path w="3276600" h="2895600">
                  <a:moveTo>
                    <a:pt x="3048000" y="228600"/>
                  </a:moveTo>
                  <a:lnTo>
                    <a:pt x="3048000" y="2438400"/>
                  </a:lnTo>
                </a:path>
                <a:path w="3276600" h="2895600">
                  <a:moveTo>
                    <a:pt x="2590800" y="1066800"/>
                  </a:moveTo>
                  <a:lnTo>
                    <a:pt x="3276600" y="381000"/>
                  </a:lnTo>
                </a:path>
                <a:path w="3276600" h="2895600">
                  <a:moveTo>
                    <a:pt x="2590800" y="1371600"/>
                  </a:moveTo>
                  <a:lnTo>
                    <a:pt x="3276600" y="762000"/>
                  </a:lnTo>
                </a:path>
                <a:path w="3276600" h="2895600">
                  <a:moveTo>
                    <a:pt x="2590800" y="1752600"/>
                  </a:moveTo>
                  <a:lnTo>
                    <a:pt x="3276600" y="1143000"/>
                  </a:lnTo>
                </a:path>
                <a:path w="3276600" h="2895600">
                  <a:moveTo>
                    <a:pt x="2590800" y="2057400"/>
                  </a:moveTo>
                  <a:lnTo>
                    <a:pt x="3276600" y="1447800"/>
                  </a:lnTo>
                </a:path>
                <a:path w="3276600" h="2895600">
                  <a:moveTo>
                    <a:pt x="2590800" y="2362200"/>
                  </a:moveTo>
                  <a:lnTo>
                    <a:pt x="3276600" y="1752600"/>
                  </a:lnTo>
                </a:path>
                <a:path w="3276600" h="2895600">
                  <a:moveTo>
                    <a:pt x="2590800" y="2667000"/>
                  </a:moveTo>
                  <a:lnTo>
                    <a:pt x="3276600" y="1981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114" y="3013836"/>
              <a:ext cx="551726" cy="5359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43200" y="3124199"/>
              <a:ext cx="1524000" cy="2590800"/>
            </a:xfrm>
            <a:custGeom>
              <a:avLst/>
              <a:gdLst/>
              <a:ahLst/>
              <a:cxnLst/>
              <a:rect l="l" t="t" r="r" b="b"/>
              <a:pathLst>
                <a:path w="1524000" h="2590800">
                  <a:moveTo>
                    <a:pt x="1524000" y="457200"/>
                  </a:moveTo>
                  <a:lnTo>
                    <a:pt x="1524000" y="2590800"/>
                  </a:lnTo>
                </a:path>
                <a:path w="1524000" h="2590800">
                  <a:moveTo>
                    <a:pt x="0" y="762000"/>
                  </a:moveTo>
                  <a:lnTo>
                    <a:pt x="6858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6429" y="4508082"/>
            <a:ext cx="279400" cy="7372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5" dirty="0">
                <a:latin typeface="Times New Roman"/>
                <a:cs typeface="Times New Roman"/>
              </a:rPr>
              <a:t>Product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93C500"/>
              </a:buClr>
              <a:buSzPct val="68750"/>
              <a:buFont typeface="Wingdings"/>
              <a:buChar char=""/>
              <a:tabLst>
                <a:tab pos="287655" algn="l"/>
              </a:tabLst>
            </a:pPr>
            <a:r>
              <a:rPr spc="140" dirty="0"/>
              <a:t>Sales</a:t>
            </a:r>
            <a:r>
              <a:rPr spc="120" dirty="0"/>
              <a:t> </a:t>
            </a:r>
            <a:r>
              <a:rPr spc="65" dirty="0"/>
              <a:t>volume</a:t>
            </a:r>
            <a:r>
              <a:rPr spc="125" dirty="0"/>
              <a:t> </a:t>
            </a:r>
            <a:r>
              <a:rPr spc="120" dirty="0"/>
              <a:t>as</a:t>
            </a:r>
            <a:r>
              <a:rPr spc="130" dirty="0"/>
              <a:t> </a:t>
            </a:r>
            <a:r>
              <a:rPr spc="160" dirty="0"/>
              <a:t>a</a:t>
            </a:r>
            <a:r>
              <a:rPr spc="135" dirty="0"/>
              <a:t> </a:t>
            </a:r>
            <a:r>
              <a:rPr spc="75" dirty="0"/>
              <a:t>function</a:t>
            </a:r>
            <a:r>
              <a:rPr spc="110" dirty="0"/>
              <a:t> </a:t>
            </a:r>
            <a:r>
              <a:rPr dirty="0"/>
              <a:t>of</a:t>
            </a:r>
            <a:r>
              <a:rPr spc="135" dirty="0"/>
              <a:t> </a:t>
            </a:r>
            <a:r>
              <a:rPr spc="60" dirty="0"/>
              <a:t>product,</a:t>
            </a:r>
            <a:r>
              <a:rPr spc="95" dirty="0"/>
              <a:t> </a:t>
            </a:r>
            <a:r>
              <a:rPr spc="100" dirty="0"/>
              <a:t>month,</a:t>
            </a:r>
            <a:r>
              <a:rPr spc="125" dirty="0"/>
              <a:t> </a:t>
            </a:r>
            <a:r>
              <a:rPr spc="105" dirty="0"/>
              <a:t>and</a:t>
            </a:r>
          </a:p>
          <a:p>
            <a:pPr marL="287020">
              <a:lnSpc>
                <a:spcPct val="100000"/>
              </a:lnSpc>
            </a:pPr>
            <a:r>
              <a:rPr spc="55" dirty="0"/>
              <a:t>region</a:t>
            </a:r>
          </a:p>
          <a:p>
            <a:pPr marL="4204335">
              <a:lnSpc>
                <a:spcPct val="100000"/>
              </a:lnSpc>
              <a:spcBef>
                <a:spcPts val="509"/>
              </a:spcBef>
            </a:pPr>
            <a:r>
              <a:rPr sz="2000" b="1" dirty="0">
                <a:latin typeface="Times New Roman"/>
                <a:cs typeface="Times New Roman"/>
              </a:rPr>
              <a:t>Dimensions: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Product,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Location,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spc="-2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marL="4204335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Hierarchical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summarization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paths</a:t>
            </a:r>
            <a:endParaRPr sz="2000">
              <a:latin typeface="Times New Roman"/>
              <a:cs typeface="Times New Roman"/>
            </a:endParaRPr>
          </a:p>
          <a:p>
            <a:pPr marL="4737735" marR="5080">
              <a:lnSpc>
                <a:spcPct val="200000"/>
              </a:lnSpc>
              <a:tabLst>
                <a:tab pos="5871845" algn="l"/>
                <a:tab pos="5929630" algn="l"/>
                <a:tab pos="5988050" algn="l"/>
                <a:tab pos="6771640" algn="l"/>
                <a:tab pos="7196455" algn="l"/>
                <a:tab pos="7752715" algn="l"/>
              </a:tabLst>
            </a:pPr>
            <a:r>
              <a:rPr sz="2000" b="1" dirty="0">
                <a:latin typeface="Times New Roman"/>
                <a:cs typeface="Times New Roman"/>
              </a:rPr>
              <a:t>Industry	Region		</a:t>
            </a:r>
            <a:r>
              <a:rPr sz="2000" b="1" spc="-55" dirty="0">
                <a:latin typeface="Times New Roman"/>
                <a:cs typeface="Times New Roman"/>
              </a:rPr>
              <a:t>Year 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Category		Country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Quarter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</a:t>
            </a:r>
            <a:r>
              <a:rPr sz="2000" b="1" spc="-4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5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uct			</a:t>
            </a:r>
            <a:r>
              <a:rPr sz="2000" b="1" spc="5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ity	M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nth	</a:t>
            </a:r>
            <a:r>
              <a:rPr sz="2000" b="1" spc="-11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eek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R="749935" algn="r">
              <a:lnSpc>
                <a:spcPct val="100000"/>
              </a:lnSpc>
              <a:tabLst>
                <a:tab pos="1230630" algn="l"/>
              </a:tabLst>
            </a:pPr>
            <a:r>
              <a:rPr sz="2000" b="1" dirty="0">
                <a:latin typeface="Times New Roman"/>
                <a:cs typeface="Times New Roman"/>
              </a:rPr>
              <a:t>Office	</a:t>
            </a:r>
            <a:r>
              <a:rPr sz="2000" b="1" spc="5" dirty="0">
                <a:latin typeface="Times New Roman"/>
                <a:cs typeface="Times New Roman"/>
              </a:rPr>
              <a:t>Day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Times New Roman"/>
              <a:cs typeface="Times New Roman"/>
            </a:endParaRPr>
          </a:p>
          <a:p>
            <a:pPr marL="174942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Month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38800" y="36576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5600" y="36576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24800" y="36576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38800" y="42672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5600" y="42672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05600" y="487680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0000" y="4267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7200" y="3657600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533400" y="914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20000" y="48006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0" y="0"/>
                </a:moveTo>
                <a:lnTo>
                  <a:pt x="30480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01000" y="48006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304800" y="0"/>
                </a:moveTo>
                <a:lnTo>
                  <a:pt x="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03575" y="6433210"/>
            <a:ext cx="546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20" dirty="0">
                <a:solidFill>
                  <a:srgbClr val="3D3C2C"/>
                </a:solidFill>
                <a:latin typeface="Cambria"/>
                <a:cs typeface="Cambria"/>
              </a:rPr>
              <a:t>K</a:t>
            </a:r>
            <a:r>
              <a:rPr sz="1200" spc="160" dirty="0">
                <a:solidFill>
                  <a:srgbClr val="3D3C2C"/>
                </a:solidFill>
                <a:latin typeface="Cambria"/>
                <a:cs typeface="Cambria"/>
              </a:rPr>
              <a:t>J</a:t>
            </a:r>
            <a:r>
              <a:rPr sz="1200" spc="175" dirty="0">
                <a:solidFill>
                  <a:srgbClr val="3D3C2C"/>
                </a:solidFill>
                <a:latin typeface="Cambria"/>
                <a:cs typeface="Cambria"/>
              </a:rPr>
              <a:t>SCE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8444" y="2399157"/>
            <a:ext cx="209550" cy="193040"/>
          </a:xfrm>
          <a:prstGeom prst="rect">
            <a:avLst/>
          </a:prstGeom>
        </p:spPr>
        <p:txBody>
          <a:bodyPr vert="vert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94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425" y="408254"/>
            <a:ext cx="38995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95" dirty="0">
                <a:latin typeface="Cambria"/>
                <a:cs typeface="Cambria"/>
              </a:rPr>
              <a:t>A</a:t>
            </a:r>
            <a:r>
              <a:rPr sz="3000" spc="155" dirty="0">
                <a:latin typeface="Cambria"/>
                <a:cs typeface="Cambria"/>
              </a:rPr>
              <a:t> </a:t>
            </a:r>
            <a:r>
              <a:rPr sz="3000" spc="300" dirty="0">
                <a:latin typeface="Cambria"/>
                <a:cs typeface="Cambria"/>
              </a:rPr>
              <a:t>S</a:t>
            </a:r>
            <a:r>
              <a:rPr sz="2400" spc="300" dirty="0">
                <a:latin typeface="Cambria"/>
                <a:cs typeface="Cambria"/>
              </a:rPr>
              <a:t>AMPLE</a:t>
            </a:r>
            <a:r>
              <a:rPr sz="2400" spc="310" dirty="0">
                <a:latin typeface="Cambria"/>
                <a:cs typeface="Cambria"/>
              </a:rPr>
              <a:t> </a:t>
            </a:r>
            <a:r>
              <a:rPr sz="3000" spc="240" dirty="0">
                <a:latin typeface="Cambria"/>
                <a:cs typeface="Cambria"/>
              </a:rPr>
              <a:t>D</a:t>
            </a:r>
            <a:r>
              <a:rPr sz="2400" spc="240" dirty="0">
                <a:latin typeface="Cambria"/>
                <a:cs typeface="Cambria"/>
              </a:rPr>
              <a:t>ATA</a:t>
            </a:r>
            <a:r>
              <a:rPr sz="2400" spc="315" dirty="0">
                <a:latin typeface="Cambria"/>
                <a:cs typeface="Cambria"/>
              </a:rPr>
              <a:t> </a:t>
            </a:r>
            <a:r>
              <a:rPr sz="3000" spc="370" dirty="0">
                <a:latin typeface="Cambria"/>
                <a:cs typeface="Cambria"/>
              </a:rPr>
              <a:t>C</a:t>
            </a:r>
            <a:r>
              <a:rPr sz="2400" spc="370" dirty="0">
                <a:latin typeface="Cambria"/>
                <a:cs typeface="Cambria"/>
              </a:rPr>
              <a:t>UBE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72225" y="1479550"/>
            <a:ext cx="2416175" cy="779780"/>
            <a:chOff x="6372225" y="1479550"/>
            <a:chExt cx="2416175" cy="779780"/>
          </a:xfrm>
        </p:grpSpPr>
        <p:sp>
          <p:nvSpPr>
            <p:cNvPr id="5" name="object 5"/>
            <p:cNvSpPr/>
            <p:nvPr/>
          </p:nvSpPr>
          <p:spPr>
            <a:xfrm>
              <a:off x="6378575" y="1485900"/>
              <a:ext cx="2403475" cy="767080"/>
            </a:xfrm>
            <a:custGeom>
              <a:avLst/>
              <a:gdLst/>
              <a:ahLst/>
              <a:cxnLst/>
              <a:rect l="l" t="t" r="r" b="b"/>
              <a:pathLst>
                <a:path w="2403475" h="767080">
                  <a:moveTo>
                    <a:pt x="1001395" y="657225"/>
                  </a:moveTo>
                  <a:lnTo>
                    <a:pt x="400557" y="657225"/>
                  </a:lnTo>
                  <a:lnTo>
                    <a:pt x="200151" y="766826"/>
                  </a:lnTo>
                  <a:lnTo>
                    <a:pt x="1001395" y="657225"/>
                  </a:lnTo>
                  <a:close/>
                </a:path>
                <a:path w="2403475" h="767080">
                  <a:moveTo>
                    <a:pt x="2293874" y="0"/>
                  </a:moveTo>
                  <a:lnTo>
                    <a:pt x="109600" y="0"/>
                  </a:lnTo>
                  <a:lnTo>
                    <a:pt x="66919" y="8606"/>
                  </a:lnTo>
                  <a:lnTo>
                    <a:pt x="32083" y="32083"/>
                  </a:lnTo>
                  <a:lnTo>
                    <a:pt x="8606" y="66919"/>
                  </a:lnTo>
                  <a:lnTo>
                    <a:pt x="0" y="109600"/>
                  </a:lnTo>
                  <a:lnTo>
                    <a:pt x="25" y="547751"/>
                  </a:lnTo>
                  <a:lnTo>
                    <a:pt x="8606" y="590305"/>
                  </a:lnTo>
                  <a:lnTo>
                    <a:pt x="32083" y="625141"/>
                  </a:lnTo>
                  <a:lnTo>
                    <a:pt x="66919" y="648618"/>
                  </a:lnTo>
                  <a:lnTo>
                    <a:pt x="109600" y="657225"/>
                  </a:lnTo>
                  <a:lnTo>
                    <a:pt x="2293874" y="657225"/>
                  </a:lnTo>
                  <a:lnTo>
                    <a:pt x="2336555" y="648618"/>
                  </a:lnTo>
                  <a:lnTo>
                    <a:pt x="2371391" y="625141"/>
                  </a:lnTo>
                  <a:lnTo>
                    <a:pt x="2394868" y="590305"/>
                  </a:lnTo>
                  <a:lnTo>
                    <a:pt x="2403449" y="547751"/>
                  </a:lnTo>
                  <a:lnTo>
                    <a:pt x="2403475" y="109600"/>
                  </a:lnTo>
                  <a:lnTo>
                    <a:pt x="2394868" y="66919"/>
                  </a:lnTo>
                  <a:lnTo>
                    <a:pt x="2371391" y="32083"/>
                  </a:lnTo>
                  <a:lnTo>
                    <a:pt x="2336555" y="8606"/>
                  </a:lnTo>
                  <a:lnTo>
                    <a:pt x="229387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78575" y="1485900"/>
              <a:ext cx="2403475" cy="767080"/>
            </a:xfrm>
            <a:custGeom>
              <a:avLst/>
              <a:gdLst/>
              <a:ahLst/>
              <a:cxnLst/>
              <a:rect l="l" t="t" r="r" b="b"/>
              <a:pathLst>
                <a:path w="2403475" h="767080">
                  <a:moveTo>
                    <a:pt x="0" y="109600"/>
                  </a:moveTo>
                  <a:lnTo>
                    <a:pt x="8606" y="66919"/>
                  </a:lnTo>
                  <a:lnTo>
                    <a:pt x="32083" y="32083"/>
                  </a:lnTo>
                  <a:lnTo>
                    <a:pt x="66919" y="8606"/>
                  </a:lnTo>
                  <a:lnTo>
                    <a:pt x="109600" y="0"/>
                  </a:lnTo>
                  <a:lnTo>
                    <a:pt x="400557" y="0"/>
                  </a:lnTo>
                  <a:lnTo>
                    <a:pt x="1001395" y="0"/>
                  </a:lnTo>
                  <a:lnTo>
                    <a:pt x="2293874" y="0"/>
                  </a:lnTo>
                  <a:lnTo>
                    <a:pt x="2336555" y="8606"/>
                  </a:lnTo>
                  <a:lnTo>
                    <a:pt x="2371391" y="32083"/>
                  </a:lnTo>
                  <a:lnTo>
                    <a:pt x="2394868" y="66919"/>
                  </a:lnTo>
                  <a:lnTo>
                    <a:pt x="2403475" y="109600"/>
                  </a:lnTo>
                  <a:lnTo>
                    <a:pt x="2403475" y="383413"/>
                  </a:lnTo>
                  <a:lnTo>
                    <a:pt x="2403475" y="547751"/>
                  </a:lnTo>
                  <a:lnTo>
                    <a:pt x="2394868" y="590305"/>
                  </a:lnTo>
                  <a:lnTo>
                    <a:pt x="2371391" y="625141"/>
                  </a:lnTo>
                  <a:lnTo>
                    <a:pt x="2336555" y="648618"/>
                  </a:lnTo>
                  <a:lnTo>
                    <a:pt x="2293874" y="657225"/>
                  </a:lnTo>
                  <a:lnTo>
                    <a:pt x="1001395" y="657225"/>
                  </a:lnTo>
                  <a:lnTo>
                    <a:pt x="200151" y="766826"/>
                  </a:lnTo>
                  <a:lnTo>
                    <a:pt x="400557" y="657225"/>
                  </a:lnTo>
                  <a:lnTo>
                    <a:pt x="109600" y="657225"/>
                  </a:lnTo>
                  <a:lnTo>
                    <a:pt x="66919" y="648618"/>
                  </a:lnTo>
                  <a:lnTo>
                    <a:pt x="32083" y="625141"/>
                  </a:lnTo>
                  <a:lnTo>
                    <a:pt x="8606" y="590305"/>
                  </a:lnTo>
                  <a:lnTo>
                    <a:pt x="0" y="547624"/>
                  </a:lnTo>
                  <a:lnTo>
                    <a:pt x="0" y="383413"/>
                  </a:lnTo>
                  <a:lnTo>
                    <a:pt x="0" y="109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599681" y="1488135"/>
            <a:ext cx="19640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latin typeface="Times New Roman"/>
                <a:cs typeface="Times New Roman"/>
              </a:rPr>
              <a:t>Total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annual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sales</a:t>
            </a:r>
            <a:endParaRPr sz="20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4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TVs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U.S.A.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9000" y="2114042"/>
            <a:ext cx="605790" cy="664210"/>
          </a:xfrm>
          <a:custGeom>
            <a:avLst/>
            <a:gdLst/>
            <a:ahLst/>
            <a:cxnLst/>
            <a:rect l="l" t="t" r="r" b="b"/>
            <a:pathLst>
              <a:path w="605790" h="664210">
                <a:moveTo>
                  <a:pt x="76545" y="558800"/>
                </a:moveTo>
                <a:lnTo>
                  <a:pt x="21056" y="558800"/>
                </a:lnTo>
                <a:lnTo>
                  <a:pt x="23329" y="560070"/>
                </a:lnTo>
                <a:lnTo>
                  <a:pt x="27584" y="562610"/>
                </a:lnTo>
                <a:lnTo>
                  <a:pt x="108800" y="631189"/>
                </a:lnTo>
                <a:lnTo>
                  <a:pt x="120688" y="647700"/>
                </a:lnTo>
                <a:lnTo>
                  <a:pt x="119456" y="652780"/>
                </a:lnTo>
                <a:lnTo>
                  <a:pt x="116890" y="656589"/>
                </a:lnTo>
                <a:lnTo>
                  <a:pt x="112369" y="661670"/>
                </a:lnTo>
                <a:lnTo>
                  <a:pt x="115519" y="664210"/>
                </a:lnTo>
                <a:lnTo>
                  <a:pt x="157652" y="614680"/>
                </a:lnTo>
                <a:lnTo>
                  <a:pt x="146418" y="614680"/>
                </a:lnTo>
                <a:lnTo>
                  <a:pt x="144145" y="613410"/>
                </a:lnTo>
                <a:lnTo>
                  <a:pt x="141884" y="613410"/>
                </a:lnTo>
                <a:lnTo>
                  <a:pt x="137629" y="610870"/>
                </a:lnTo>
                <a:lnTo>
                  <a:pt x="131381" y="604520"/>
                </a:lnTo>
                <a:lnTo>
                  <a:pt x="99339" y="577850"/>
                </a:lnTo>
                <a:lnTo>
                  <a:pt x="103682" y="572770"/>
                </a:lnTo>
                <a:lnTo>
                  <a:pt x="92697" y="572770"/>
                </a:lnTo>
                <a:lnTo>
                  <a:pt x="76545" y="558800"/>
                </a:lnTo>
                <a:close/>
              </a:path>
              <a:path w="605790" h="664210">
                <a:moveTo>
                  <a:pt x="162064" y="603250"/>
                </a:moveTo>
                <a:lnTo>
                  <a:pt x="157632" y="608330"/>
                </a:lnTo>
                <a:lnTo>
                  <a:pt x="154114" y="612139"/>
                </a:lnTo>
                <a:lnTo>
                  <a:pt x="148869" y="614680"/>
                </a:lnTo>
                <a:lnTo>
                  <a:pt x="157652" y="614680"/>
                </a:lnTo>
                <a:lnTo>
                  <a:pt x="165214" y="605789"/>
                </a:lnTo>
                <a:lnTo>
                  <a:pt x="162064" y="603250"/>
                </a:lnTo>
                <a:close/>
              </a:path>
              <a:path w="605790" h="664210">
                <a:moveTo>
                  <a:pt x="125056" y="514350"/>
                </a:moveTo>
                <a:lnTo>
                  <a:pt x="65912" y="514350"/>
                </a:lnTo>
                <a:lnTo>
                  <a:pt x="71403" y="515620"/>
                </a:lnTo>
                <a:lnTo>
                  <a:pt x="77166" y="516889"/>
                </a:lnTo>
                <a:lnTo>
                  <a:pt x="83199" y="520700"/>
                </a:lnTo>
                <a:lnTo>
                  <a:pt x="104800" y="553720"/>
                </a:lnTo>
                <a:lnTo>
                  <a:pt x="102349" y="561339"/>
                </a:lnTo>
                <a:lnTo>
                  <a:pt x="96481" y="567689"/>
                </a:lnTo>
                <a:lnTo>
                  <a:pt x="94399" y="570230"/>
                </a:lnTo>
                <a:lnTo>
                  <a:pt x="92697" y="572770"/>
                </a:lnTo>
                <a:lnTo>
                  <a:pt x="103682" y="572770"/>
                </a:lnTo>
                <a:lnTo>
                  <a:pt x="106940" y="568960"/>
                </a:lnTo>
                <a:lnTo>
                  <a:pt x="113076" y="560070"/>
                </a:lnTo>
                <a:lnTo>
                  <a:pt x="117747" y="553720"/>
                </a:lnTo>
                <a:lnTo>
                  <a:pt x="120954" y="548639"/>
                </a:lnTo>
                <a:lnTo>
                  <a:pt x="124100" y="541020"/>
                </a:lnTo>
                <a:lnTo>
                  <a:pt x="126049" y="533400"/>
                </a:lnTo>
                <a:lnTo>
                  <a:pt x="126800" y="527050"/>
                </a:lnTo>
                <a:lnTo>
                  <a:pt x="126352" y="519430"/>
                </a:lnTo>
                <a:lnTo>
                  <a:pt x="125056" y="514350"/>
                </a:lnTo>
                <a:close/>
              </a:path>
              <a:path w="605790" h="664210">
                <a:moveTo>
                  <a:pt x="90414" y="487680"/>
                </a:moveTo>
                <a:lnTo>
                  <a:pt x="52963" y="505460"/>
                </a:lnTo>
                <a:lnTo>
                  <a:pt x="0" y="567689"/>
                </a:lnTo>
                <a:lnTo>
                  <a:pt x="3149" y="570230"/>
                </a:lnTo>
                <a:lnTo>
                  <a:pt x="7619" y="563880"/>
                </a:lnTo>
                <a:lnTo>
                  <a:pt x="11163" y="561339"/>
                </a:lnTo>
                <a:lnTo>
                  <a:pt x="16357" y="558800"/>
                </a:lnTo>
                <a:lnTo>
                  <a:pt x="76545" y="558800"/>
                </a:lnTo>
                <a:lnTo>
                  <a:pt x="42773" y="529589"/>
                </a:lnTo>
                <a:lnTo>
                  <a:pt x="45732" y="527050"/>
                </a:lnTo>
                <a:lnTo>
                  <a:pt x="52031" y="519430"/>
                </a:lnTo>
                <a:lnTo>
                  <a:pt x="58762" y="515620"/>
                </a:lnTo>
                <a:lnTo>
                  <a:pt x="65912" y="514350"/>
                </a:lnTo>
                <a:lnTo>
                  <a:pt x="125056" y="514350"/>
                </a:lnTo>
                <a:lnTo>
                  <a:pt x="124733" y="513080"/>
                </a:lnTo>
                <a:lnTo>
                  <a:pt x="98539" y="488950"/>
                </a:lnTo>
                <a:lnTo>
                  <a:pt x="90414" y="487680"/>
                </a:lnTo>
                <a:close/>
              </a:path>
              <a:path w="605790" h="664210">
                <a:moveTo>
                  <a:pt x="191617" y="486410"/>
                </a:moveTo>
                <a:lnTo>
                  <a:pt x="141147" y="486410"/>
                </a:lnTo>
                <a:lnTo>
                  <a:pt x="143217" y="487680"/>
                </a:lnTo>
                <a:lnTo>
                  <a:pt x="144856" y="487680"/>
                </a:lnTo>
                <a:lnTo>
                  <a:pt x="147942" y="490220"/>
                </a:lnTo>
                <a:lnTo>
                  <a:pt x="196532" y="530860"/>
                </a:lnTo>
                <a:lnTo>
                  <a:pt x="203454" y="537210"/>
                </a:lnTo>
                <a:lnTo>
                  <a:pt x="207213" y="541020"/>
                </a:lnTo>
                <a:lnTo>
                  <a:pt x="208381" y="546100"/>
                </a:lnTo>
                <a:lnTo>
                  <a:pt x="207352" y="549910"/>
                </a:lnTo>
                <a:lnTo>
                  <a:pt x="204711" y="553720"/>
                </a:lnTo>
                <a:lnTo>
                  <a:pt x="207771" y="556260"/>
                </a:lnTo>
                <a:lnTo>
                  <a:pt x="240981" y="516889"/>
                </a:lnTo>
                <a:lnTo>
                  <a:pt x="230263" y="516889"/>
                </a:lnTo>
                <a:lnTo>
                  <a:pt x="226898" y="515620"/>
                </a:lnTo>
                <a:lnTo>
                  <a:pt x="224662" y="514350"/>
                </a:lnTo>
                <a:lnTo>
                  <a:pt x="216585" y="508000"/>
                </a:lnTo>
                <a:lnTo>
                  <a:pt x="198259" y="491489"/>
                </a:lnTo>
                <a:lnTo>
                  <a:pt x="191617" y="486410"/>
                </a:lnTo>
                <a:close/>
              </a:path>
              <a:path w="605790" h="664210">
                <a:moveTo>
                  <a:pt x="241122" y="510539"/>
                </a:moveTo>
                <a:lnTo>
                  <a:pt x="238264" y="513080"/>
                </a:lnTo>
                <a:lnTo>
                  <a:pt x="235915" y="515620"/>
                </a:lnTo>
                <a:lnTo>
                  <a:pt x="234073" y="515620"/>
                </a:lnTo>
                <a:lnTo>
                  <a:pt x="232232" y="516889"/>
                </a:lnTo>
                <a:lnTo>
                  <a:pt x="240981" y="516889"/>
                </a:lnTo>
                <a:lnTo>
                  <a:pt x="244195" y="513080"/>
                </a:lnTo>
                <a:lnTo>
                  <a:pt x="241122" y="510539"/>
                </a:lnTo>
                <a:close/>
              </a:path>
              <a:path w="605790" h="664210">
                <a:moveTo>
                  <a:pt x="155663" y="455930"/>
                </a:moveTo>
                <a:lnTo>
                  <a:pt x="128117" y="488950"/>
                </a:lnTo>
                <a:lnTo>
                  <a:pt x="131267" y="491489"/>
                </a:lnTo>
                <a:lnTo>
                  <a:pt x="133858" y="488950"/>
                </a:lnTo>
                <a:lnTo>
                  <a:pt x="135978" y="487680"/>
                </a:lnTo>
                <a:lnTo>
                  <a:pt x="137629" y="486410"/>
                </a:lnTo>
                <a:lnTo>
                  <a:pt x="191617" y="486410"/>
                </a:lnTo>
                <a:lnTo>
                  <a:pt x="186308" y="480060"/>
                </a:lnTo>
                <a:lnTo>
                  <a:pt x="180586" y="471170"/>
                </a:lnTo>
                <a:lnTo>
                  <a:pt x="173723" y="471170"/>
                </a:lnTo>
                <a:lnTo>
                  <a:pt x="155663" y="455930"/>
                </a:lnTo>
                <a:close/>
              </a:path>
              <a:path w="605790" h="664210">
                <a:moveTo>
                  <a:pt x="187744" y="422910"/>
                </a:moveTo>
                <a:lnTo>
                  <a:pt x="168999" y="448310"/>
                </a:lnTo>
                <a:lnTo>
                  <a:pt x="169743" y="454660"/>
                </a:lnTo>
                <a:lnTo>
                  <a:pt x="171318" y="462280"/>
                </a:lnTo>
                <a:lnTo>
                  <a:pt x="173723" y="471170"/>
                </a:lnTo>
                <a:lnTo>
                  <a:pt x="180586" y="471170"/>
                </a:lnTo>
                <a:lnTo>
                  <a:pt x="179768" y="469900"/>
                </a:lnTo>
                <a:lnTo>
                  <a:pt x="178511" y="466089"/>
                </a:lnTo>
                <a:lnTo>
                  <a:pt x="178549" y="458470"/>
                </a:lnTo>
                <a:lnTo>
                  <a:pt x="179247" y="457200"/>
                </a:lnTo>
                <a:lnTo>
                  <a:pt x="181267" y="454660"/>
                </a:lnTo>
                <a:lnTo>
                  <a:pt x="181990" y="454660"/>
                </a:lnTo>
                <a:lnTo>
                  <a:pt x="182816" y="453389"/>
                </a:lnTo>
                <a:lnTo>
                  <a:pt x="183375" y="453389"/>
                </a:lnTo>
                <a:lnTo>
                  <a:pt x="189369" y="452120"/>
                </a:lnTo>
                <a:lnTo>
                  <a:pt x="193167" y="452120"/>
                </a:lnTo>
                <a:lnTo>
                  <a:pt x="196354" y="450850"/>
                </a:lnTo>
                <a:lnTo>
                  <a:pt x="201104" y="444500"/>
                </a:lnTo>
                <a:lnTo>
                  <a:pt x="201942" y="441960"/>
                </a:lnTo>
                <a:lnTo>
                  <a:pt x="200875" y="434339"/>
                </a:lnTo>
                <a:lnTo>
                  <a:pt x="198691" y="430530"/>
                </a:lnTo>
                <a:lnTo>
                  <a:pt x="194894" y="427989"/>
                </a:lnTo>
                <a:lnTo>
                  <a:pt x="191312" y="424180"/>
                </a:lnTo>
                <a:lnTo>
                  <a:pt x="187744" y="422910"/>
                </a:lnTo>
                <a:close/>
              </a:path>
              <a:path w="605790" h="664210">
                <a:moveTo>
                  <a:pt x="261766" y="358139"/>
                </a:moveTo>
                <a:lnTo>
                  <a:pt x="248393" y="358139"/>
                </a:lnTo>
                <a:lnTo>
                  <a:pt x="241871" y="360680"/>
                </a:lnTo>
                <a:lnTo>
                  <a:pt x="210229" y="393700"/>
                </a:lnTo>
                <a:lnTo>
                  <a:pt x="208838" y="402589"/>
                </a:lnTo>
                <a:lnTo>
                  <a:pt x="209816" y="412750"/>
                </a:lnTo>
                <a:lnTo>
                  <a:pt x="231279" y="448310"/>
                </a:lnTo>
                <a:lnTo>
                  <a:pt x="268719" y="463550"/>
                </a:lnTo>
                <a:lnTo>
                  <a:pt x="278787" y="462280"/>
                </a:lnTo>
                <a:lnTo>
                  <a:pt x="288151" y="459739"/>
                </a:lnTo>
                <a:lnTo>
                  <a:pt x="296813" y="453389"/>
                </a:lnTo>
                <a:lnTo>
                  <a:pt x="304774" y="445770"/>
                </a:lnTo>
                <a:lnTo>
                  <a:pt x="285775" y="445770"/>
                </a:lnTo>
                <a:lnTo>
                  <a:pt x="281584" y="444500"/>
                </a:lnTo>
                <a:lnTo>
                  <a:pt x="277012" y="441960"/>
                </a:lnTo>
                <a:lnTo>
                  <a:pt x="265048" y="434339"/>
                </a:lnTo>
                <a:lnTo>
                  <a:pt x="258965" y="429260"/>
                </a:lnTo>
                <a:lnTo>
                  <a:pt x="250886" y="421639"/>
                </a:lnTo>
                <a:lnTo>
                  <a:pt x="243851" y="415289"/>
                </a:lnTo>
                <a:lnTo>
                  <a:pt x="222999" y="386080"/>
                </a:lnTo>
                <a:lnTo>
                  <a:pt x="224015" y="382270"/>
                </a:lnTo>
                <a:lnTo>
                  <a:pt x="226466" y="379730"/>
                </a:lnTo>
                <a:lnTo>
                  <a:pt x="228485" y="377189"/>
                </a:lnTo>
                <a:lnTo>
                  <a:pt x="230720" y="375920"/>
                </a:lnTo>
                <a:lnTo>
                  <a:pt x="233159" y="375920"/>
                </a:lnTo>
                <a:lnTo>
                  <a:pt x="236588" y="374650"/>
                </a:lnTo>
                <a:lnTo>
                  <a:pt x="295462" y="374650"/>
                </a:lnTo>
                <a:lnTo>
                  <a:pt x="294182" y="373380"/>
                </a:lnTo>
                <a:lnTo>
                  <a:pt x="288177" y="368300"/>
                </a:lnTo>
                <a:lnTo>
                  <a:pt x="281914" y="364489"/>
                </a:lnTo>
                <a:lnTo>
                  <a:pt x="275394" y="361950"/>
                </a:lnTo>
                <a:lnTo>
                  <a:pt x="268617" y="359410"/>
                </a:lnTo>
                <a:lnTo>
                  <a:pt x="261766" y="358139"/>
                </a:lnTo>
                <a:close/>
              </a:path>
              <a:path w="605790" h="664210">
                <a:moveTo>
                  <a:pt x="295462" y="374650"/>
                </a:moveTo>
                <a:lnTo>
                  <a:pt x="236588" y="374650"/>
                </a:lnTo>
                <a:lnTo>
                  <a:pt x="240563" y="375920"/>
                </a:lnTo>
                <a:lnTo>
                  <a:pt x="245071" y="377189"/>
                </a:lnTo>
                <a:lnTo>
                  <a:pt x="248944" y="379730"/>
                </a:lnTo>
                <a:lnTo>
                  <a:pt x="253779" y="382270"/>
                </a:lnTo>
                <a:lnTo>
                  <a:pt x="259579" y="387350"/>
                </a:lnTo>
                <a:lnTo>
                  <a:pt x="266344" y="392430"/>
                </a:lnTo>
                <a:lnTo>
                  <a:pt x="277528" y="402589"/>
                </a:lnTo>
                <a:lnTo>
                  <a:pt x="286469" y="410210"/>
                </a:lnTo>
                <a:lnTo>
                  <a:pt x="293163" y="416560"/>
                </a:lnTo>
                <a:lnTo>
                  <a:pt x="297611" y="421639"/>
                </a:lnTo>
                <a:lnTo>
                  <a:pt x="300443" y="425450"/>
                </a:lnTo>
                <a:lnTo>
                  <a:pt x="301891" y="429260"/>
                </a:lnTo>
                <a:lnTo>
                  <a:pt x="301929" y="435610"/>
                </a:lnTo>
                <a:lnTo>
                  <a:pt x="300837" y="439420"/>
                </a:lnTo>
                <a:lnTo>
                  <a:pt x="298678" y="441960"/>
                </a:lnTo>
                <a:lnTo>
                  <a:pt x="296468" y="444500"/>
                </a:lnTo>
                <a:lnTo>
                  <a:pt x="293446" y="445770"/>
                </a:lnTo>
                <a:lnTo>
                  <a:pt x="304774" y="445770"/>
                </a:lnTo>
                <a:lnTo>
                  <a:pt x="311244" y="436880"/>
                </a:lnTo>
                <a:lnTo>
                  <a:pt x="315150" y="426720"/>
                </a:lnTo>
                <a:lnTo>
                  <a:pt x="316493" y="416560"/>
                </a:lnTo>
                <a:lnTo>
                  <a:pt x="315277" y="406400"/>
                </a:lnTo>
                <a:lnTo>
                  <a:pt x="312408" y="396239"/>
                </a:lnTo>
                <a:lnTo>
                  <a:pt x="307935" y="388620"/>
                </a:lnTo>
                <a:lnTo>
                  <a:pt x="301859" y="381000"/>
                </a:lnTo>
                <a:lnTo>
                  <a:pt x="295462" y="374650"/>
                </a:lnTo>
                <a:close/>
              </a:path>
              <a:path w="605790" h="664210">
                <a:moveTo>
                  <a:pt x="330320" y="250189"/>
                </a:moveTo>
                <a:lnTo>
                  <a:pt x="279615" y="250189"/>
                </a:lnTo>
                <a:lnTo>
                  <a:pt x="281838" y="251460"/>
                </a:lnTo>
                <a:lnTo>
                  <a:pt x="283527" y="251460"/>
                </a:lnTo>
                <a:lnTo>
                  <a:pt x="287401" y="254000"/>
                </a:lnTo>
                <a:lnTo>
                  <a:pt x="293484" y="260350"/>
                </a:lnTo>
                <a:lnTo>
                  <a:pt x="317512" y="280670"/>
                </a:lnTo>
                <a:lnTo>
                  <a:pt x="310984" y="280670"/>
                </a:lnTo>
                <a:lnTo>
                  <a:pt x="282117" y="312420"/>
                </a:lnTo>
                <a:lnTo>
                  <a:pt x="281936" y="318770"/>
                </a:lnTo>
                <a:lnTo>
                  <a:pt x="282727" y="325120"/>
                </a:lnTo>
                <a:lnTo>
                  <a:pt x="300485" y="355600"/>
                </a:lnTo>
                <a:lnTo>
                  <a:pt x="306514" y="361950"/>
                </a:lnTo>
                <a:lnTo>
                  <a:pt x="322870" y="372110"/>
                </a:lnTo>
                <a:lnTo>
                  <a:pt x="331244" y="375920"/>
                </a:lnTo>
                <a:lnTo>
                  <a:pt x="339750" y="377189"/>
                </a:lnTo>
                <a:lnTo>
                  <a:pt x="349801" y="377189"/>
                </a:lnTo>
                <a:lnTo>
                  <a:pt x="379979" y="353060"/>
                </a:lnTo>
                <a:lnTo>
                  <a:pt x="354088" y="353060"/>
                </a:lnTo>
                <a:lnTo>
                  <a:pt x="348005" y="349250"/>
                </a:lnTo>
                <a:lnTo>
                  <a:pt x="343078" y="346710"/>
                </a:lnTo>
                <a:lnTo>
                  <a:pt x="337404" y="344170"/>
                </a:lnTo>
                <a:lnTo>
                  <a:pt x="330981" y="339089"/>
                </a:lnTo>
                <a:lnTo>
                  <a:pt x="323811" y="332739"/>
                </a:lnTo>
                <a:lnTo>
                  <a:pt x="317501" y="327660"/>
                </a:lnTo>
                <a:lnTo>
                  <a:pt x="312286" y="322580"/>
                </a:lnTo>
                <a:lnTo>
                  <a:pt x="308167" y="317500"/>
                </a:lnTo>
                <a:lnTo>
                  <a:pt x="305142" y="313689"/>
                </a:lnTo>
                <a:lnTo>
                  <a:pt x="301840" y="308610"/>
                </a:lnTo>
                <a:lnTo>
                  <a:pt x="300202" y="304800"/>
                </a:lnTo>
                <a:lnTo>
                  <a:pt x="300240" y="298450"/>
                </a:lnTo>
                <a:lnTo>
                  <a:pt x="301142" y="295910"/>
                </a:lnTo>
                <a:lnTo>
                  <a:pt x="302920" y="294639"/>
                </a:lnTo>
                <a:lnTo>
                  <a:pt x="307385" y="290830"/>
                </a:lnTo>
                <a:lnTo>
                  <a:pt x="313064" y="288289"/>
                </a:lnTo>
                <a:lnTo>
                  <a:pt x="375397" y="288289"/>
                </a:lnTo>
                <a:lnTo>
                  <a:pt x="330320" y="250189"/>
                </a:lnTo>
                <a:close/>
              </a:path>
              <a:path w="605790" h="664210">
                <a:moveTo>
                  <a:pt x="375397" y="288289"/>
                </a:moveTo>
                <a:lnTo>
                  <a:pt x="319958" y="288289"/>
                </a:lnTo>
                <a:lnTo>
                  <a:pt x="328066" y="289560"/>
                </a:lnTo>
                <a:lnTo>
                  <a:pt x="369989" y="325120"/>
                </a:lnTo>
                <a:lnTo>
                  <a:pt x="372275" y="332739"/>
                </a:lnTo>
                <a:lnTo>
                  <a:pt x="373000" y="339089"/>
                </a:lnTo>
                <a:lnTo>
                  <a:pt x="372166" y="344170"/>
                </a:lnTo>
                <a:lnTo>
                  <a:pt x="369773" y="349250"/>
                </a:lnTo>
                <a:lnTo>
                  <a:pt x="367842" y="350520"/>
                </a:lnTo>
                <a:lnTo>
                  <a:pt x="365798" y="351789"/>
                </a:lnTo>
                <a:lnTo>
                  <a:pt x="363601" y="353060"/>
                </a:lnTo>
                <a:lnTo>
                  <a:pt x="379979" y="353060"/>
                </a:lnTo>
                <a:lnTo>
                  <a:pt x="381114" y="346710"/>
                </a:lnTo>
                <a:lnTo>
                  <a:pt x="380822" y="340360"/>
                </a:lnTo>
                <a:lnTo>
                  <a:pt x="379361" y="332739"/>
                </a:lnTo>
                <a:lnTo>
                  <a:pt x="397620" y="332739"/>
                </a:lnTo>
                <a:lnTo>
                  <a:pt x="411770" y="307339"/>
                </a:lnTo>
                <a:lnTo>
                  <a:pt x="399605" y="307339"/>
                </a:lnTo>
                <a:lnTo>
                  <a:pt x="395922" y="304800"/>
                </a:lnTo>
                <a:lnTo>
                  <a:pt x="392112" y="302260"/>
                </a:lnTo>
                <a:lnTo>
                  <a:pt x="385914" y="297180"/>
                </a:lnTo>
                <a:lnTo>
                  <a:pt x="375397" y="288289"/>
                </a:lnTo>
                <a:close/>
              </a:path>
              <a:path w="605790" h="664210">
                <a:moveTo>
                  <a:pt x="397620" y="332739"/>
                </a:moveTo>
                <a:lnTo>
                  <a:pt x="379361" y="332739"/>
                </a:lnTo>
                <a:lnTo>
                  <a:pt x="391960" y="342900"/>
                </a:lnTo>
                <a:lnTo>
                  <a:pt x="397620" y="332739"/>
                </a:lnTo>
                <a:close/>
              </a:path>
              <a:path w="605790" h="664210">
                <a:moveTo>
                  <a:pt x="411086" y="302260"/>
                </a:moveTo>
                <a:lnTo>
                  <a:pt x="408165" y="304800"/>
                </a:lnTo>
                <a:lnTo>
                  <a:pt x="405701" y="306070"/>
                </a:lnTo>
                <a:lnTo>
                  <a:pt x="401726" y="307339"/>
                </a:lnTo>
                <a:lnTo>
                  <a:pt x="411770" y="307339"/>
                </a:lnTo>
                <a:lnTo>
                  <a:pt x="413892" y="303530"/>
                </a:lnTo>
                <a:lnTo>
                  <a:pt x="411086" y="302260"/>
                </a:lnTo>
                <a:close/>
              </a:path>
              <a:path w="605790" h="664210">
                <a:moveTo>
                  <a:pt x="407904" y="228600"/>
                </a:moveTo>
                <a:lnTo>
                  <a:pt x="355371" y="228600"/>
                </a:lnTo>
                <a:lnTo>
                  <a:pt x="357784" y="229870"/>
                </a:lnTo>
                <a:lnTo>
                  <a:pt x="360197" y="229870"/>
                </a:lnTo>
                <a:lnTo>
                  <a:pt x="364413" y="232410"/>
                </a:lnTo>
                <a:lnTo>
                  <a:pt x="402043" y="264160"/>
                </a:lnTo>
                <a:lnTo>
                  <a:pt x="408520" y="269239"/>
                </a:lnTo>
                <a:lnTo>
                  <a:pt x="414156" y="273050"/>
                </a:lnTo>
                <a:lnTo>
                  <a:pt x="418949" y="276860"/>
                </a:lnTo>
                <a:lnTo>
                  <a:pt x="422897" y="278130"/>
                </a:lnTo>
                <a:lnTo>
                  <a:pt x="427596" y="280670"/>
                </a:lnTo>
                <a:lnTo>
                  <a:pt x="432803" y="280670"/>
                </a:lnTo>
                <a:lnTo>
                  <a:pt x="460870" y="254000"/>
                </a:lnTo>
                <a:lnTo>
                  <a:pt x="441553" y="254000"/>
                </a:lnTo>
                <a:lnTo>
                  <a:pt x="437349" y="252730"/>
                </a:lnTo>
                <a:lnTo>
                  <a:pt x="433451" y="250189"/>
                </a:lnTo>
                <a:lnTo>
                  <a:pt x="407904" y="228600"/>
                </a:lnTo>
                <a:close/>
              </a:path>
              <a:path w="605790" h="664210">
                <a:moveTo>
                  <a:pt x="294258" y="219710"/>
                </a:moveTo>
                <a:lnTo>
                  <a:pt x="264325" y="255270"/>
                </a:lnTo>
                <a:lnTo>
                  <a:pt x="267906" y="257810"/>
                </a:lnTo>
                <a:lnTo>
                  <a:pt x="271068" y="254000"/>
                </a:lnTo>
                <a:lnTo>
                  <a:pt x="273634" y="251460"/>
                </a:lnTo>
                <a:lnTo>
                  <a:pt x="277533" y="250189"/>
                </a:lnTo>
                <a:lnTo>
                  <a:pt x="330320" y="250189"/>
                </a:lnTo>
                <a:lnTo>
                  <a:pt x="294258" y="219710"/>
                </a:lnTo>
                <a:close/>
              </a:path>
              <a:path w="605790" h="664210">
                <a:moveTo>
                  <a:pt x="447049" y="184150"/>
                </a:moveTo>
                <a:lnTo>
                  <a:pt x="398284" y="184150"/>
                </a:lnTo>
                <a:lnTo>
                  <a:pt x="402501" y="186689"/>
                </a:lnTo>
                <a:lnTo>
                  <a:pt x="451116" y="228600"/>
                </a:lnTo>
                <a:lnTo>
                  <a:pt x="452907" y="234950"/>
                </a:lnTo>
                <a:lnTo>
                  <a:pt x="453580" y="241300"/>
                </a:lnTo>
                <a:lnTo>
                  <a:pt x="452818" y="246380"/>
                </a:lnTo>
                <a:lnTo>
                  <a:pt x="451802" y="248920"/>
                </a:lnTo>
                <a:lnTo>
                  <a:pt x="448767" y="252730"/>
                </a:lnTo>
                <a:lnTo>
                  <a:pt x="447205" y="254000"/>
                </a:lnTo>
                <a:lnTo>
                  <a:pt x="460870" y="254000"/>
                </a:lnTo>
                <a:lnTo>
                  <a:pt x="461632" y="250189"/>
                </a:lnTo>
                <a:lnTo>
                  <a:pt x="461556" y="243839"/>
                </a:lnTo>
                <a:lnTo>
                  <a:pt x="460235" y="236220"/>
                </a:lnTo>
                <a:lnTo>
                  <a:pt x="478277" y="236220"/>
                </a:lnTo>
                <a:lnTo>
                  <a:pt x="496246" y="214630"/>
                </a:lnTo>
                <a:lnTo>
                  <a:pt x="484123" y="214630"/>
                </a:lnTo>
                <a:lnTo>
                  <a:pt x="479856" y="212089"/>
                </a:lnTo>
                <a:lnTo>
                  <a:pt x="473773" y="207010"/>
                </a:lnTo>
                <a:lnTo>
                  <a:pt x="447049" y="184150"/>
                </a:lnTo>
                <a:close/>
              </a:path>
              <a:path w="605790" h="664210">
                <a:moveTo>
                  <a:pt x="478277" y="236220"/>
                </a:moveTo>
                <a:lnTo>
                  <a:pt x="460235" y="236220"/>
                </a:lnTo>
                <a:lnTo>
                  <a:pt x="470877" y="245110"/>
                </a:lnTo>
                <a:lnTo>
                  <a:pt x="478277" y="236220"/>
                </a:lnTo>
                <a:close/>
              </a:path>
              <a:path w="605790" h="664210">
                <a:moveTo>
                  <a:pt x="373341" y="199389"/>
                </a:moveTo>
                <a:lnTo>
                  <a:pt x="345859" y="231139"/>
                </a:lnTo>
                <a:lnTo>
                  <a:pt x="349008" y="233680"/>
                </a:lnTo>
                <a:lnTo>
                  <a:pt x="352450" y="231139"/>
                </a:lnTo>
                <a:lnTo>
                  <a:pt x="355371" y="228600"/>
                </a:lnTo>
                <a:lnTo>
                  <a:pt x="407904" y="228600"/>
                </a:lnTo>
                <a:lnTo>
                  <a:pt x="373341" y="199389"/>
                </a:lnTo>
                <a:close/>
              </a:path>
              <a:path w="605790" h="664210">
                <a:moveTo>
                  <a:pt x="495287" y="209550"/>
                </a:moveTo>
                <a:lnTo>
                  <a:pt x="491959" y="213360"/>
                </a:lnTo>
                <a:lnTo>
                  <a:pt x="489064" y="214630"/>
                </a:lnTo>
                <a:lnTo>
                  <a:pt x="496246" y="214630"/>
                </a:lnTo>
                <a:lnTo>
                  <a:pt x="498360" y="212089"/>
                </a:lnTo>
                <a:lnTo>
                  <a:pt x="495287" y="209550"/>
                </a:lnTo>
                <a:close/>
              </a:path>
              <a:path w="605790" h="664210">
                <a:moveTo>
                  <a:pt x="411416" y="153670"/>
                </a:moveTo>
                <a:lnTo>
                  <a:pt x="383933" y="186689"/>
                </a:lnTo>
                <a:lnTo>
                  <a:pt x="387095" y="189230"/>
                </a:lnTo>
                <a:lnTo>
                  <a:pt x="390524" y="185420"/>
                </a:lnTo>
                <a:lnTo>
                  <a:pt x="393445" y="184150"/>
                </a:lnTo>
                <a:lnTo>
                  <a:pt x="447049" y="184150"/>
                </a:lnTo>
                <a:lnTo>
                  <a:pt x="411416" y="153670"/>
                </a:lnTo>
                <a:close/>
              </a:path>
              <a:path w="605790" h="664210">
                <a:moveTo>
                  <a:pt x="489191" y="78739"/>
                </a:moveTo>
                <a:lnTo>
                  <a:pt x="451655" y="102870"/>
                </a:lnTo>
                <a:lnTo>
                  <a:pt x="446884" y="124460"/>
                </a:lnTo>
                <a:lnTo>
                  <a:pt x="448551" y="135889"/>
                </a:lnTo>
                <a:lnTo>
                  <a:pt x="469823" y="168910"/>
                </a:lnTo>
                <a:lnTo>
                  <a:pt x="506780" y="182880"/>
                </a:lnTo>
                <a:lnTo>
                  <a:pt x="516410" y="182880"/>
                </a:lnTo>
                <a:lnTo>
                  <a:pt x="549008" y="153670"/>
                </a:lnTo>
                <a:lnTo>
                  <a:pt x="517436" y="153670"/>
                </a:lnTo>
                <a:lnTo>
                  <a:pt x="509574" y="152400"/>
                </a:lnTo>
                <a:lnTo>
                  <a:pt x="500710" y="148589"/>
                </a:lnTo>
                <a:lnTo>
                  <a:pt x="494190" y="146050"/>
                </a:lnTo>
                <a:lnTo>
                  <a:pt x="487927" y="142239"/>
                </a:lnTo>
                <a:lnTo>
                  <a:pt x="459816" y="113030"/>
                </a:lnTo>
                <a:lnTo>
                  <a:pt x="458558" y="107950"/>
                </a:lnTo>
                <a:lnTo>
                  <a:pt x="459079" y="105410"/>
                </a:lnTo>
                <a:lnTo>
                  <a:pt x="461390" y="101600"/>
                </a:lnTo>
                <a:lnTo>
                  <a:pt x="462876" y="100330"/>
                </a:lnTo>
                <a:lnTo>
                  <a:pt x="464883" y="99060"/>
                </a:lnTo>
                <a:lnTo>
                  <a:pt x="505722" y="99060"/>
                </a:lnTo>
                <a:lnTo>
                  <a:pt x="506526" y="96520"/>
                </a:lnTo>
                <a:lnTo>
                  <a:pt x="505980" y="90170"/>
                </a:lnTo>
                <a:lnTo>
                  <a:pt x="504228" y="86360"/>
                </a:lnTo>
                <a:lnTo>
                  <a:pt x="500989" y="83820"/>
                </a:lnTo>
                <a:lnTo>
                  <a:pt x="495871" y="80010"/>
                </a:lnTo>
                <a:lnTo>
                  <a:pt x="489191" y="78739"/>
                </a:lnTo>
                <a:close/>
              </a:path>
              <a:path w="605790" h="664210">
                <a:moveTo>
                  <a:pt x="546455" y="118110"/>
                </a:moveTo>
                <a:lnTo>
                  <a:pt x="542175" y="119380"/>
                </a:lnTo>
                <a:lnTo>
                  <a:pt x="542775" y="124460"/>
                </a:lnTo>
                <a:lnTo>
                  <a:pt x="542899" y="130810"/>
                </a:lnTo>
                <a:lnTo>
                  <a:pt x="541274" y="138430"/>
                </a:lnTo>
                <a:lnTo>
                  <a:pt x="539699" y="140970"/>
                </a:lnTo>
                <a:lnTo>
                  <a:pt x="537336" y="143510"/>
                </a:lnTo>
                <a:lnTo>
                  <a:pt x="533730" y="148589"/>
                </a:lnTo>
                <a:lnTo>
                  <a:pt x="529386" y="151130"/>
                </a:lnTo>
                <a:lnTo>
                  <a:pt x="517436" y="153670"/>
                </a:lnTo>
                <a:lnTo>
                  <a:pt x="549008" y="153670"/>
                </a:lnTo>
                <a:lnTo>
                  <a:pt x="550303" y="146050"/>
                </a:lnTo>
                <a:lnTo>
                  <a:pt x="550699" y="140970"/>
                </a:lnTo>
                <a:lnTo>
                  <a:pt x="550719" y="138430"/>
                </a:lnTo>
                <a:lnTo>
                  <a:pt x="550322" y="132080"/>
                </a:lnTo>
                <a:lnTo>
                  <a:pt x="548874" y="125730"/>
                </a:lnTo>
                <a:lnTo>
                  <a:pt x="546455" y="118110"/>
                </a:lnTo>
                <a:close/>
              </a:path>
              <a:path w="605790" h="664210">
                <a:moveTo>
                  <a:pt x="505722" y="99060"/>
                </a:moveTo>
                <a:lnTo>
                  <a:pt x="469938" y="99060"/>
                </a:lnTo>
                <a:lnTo>
                  <a:pt x="473138" y="100330"/>
                </a:lnTo>
                <a:lnTo>
                  <a:pt x="476999" y="102870"/>
                </a:lnTo>
                <a:lnTo>
                  <a:pt x="483108" y="107950"/>
                </a:lnTo>
                <a:lnTo>
                  <a:pt x="488200" y="109220"/>
                </a:lnTo>
                <a:lnTo>
                  <a:pt x="496328" y="109220"/>
                </a:lnTo>
                <a:lnTo>
                  <a:pt x="499783" y="106680"/>
                </a:lnTo>
                <a:lnTo>
                  <a:pt x="502627" y="104139"/>
                </a:lnTo>
                <a:lnTo>
                  <a:pt x="505320" y="100330"/>
                </a:lnTo>
                <a:lnTo>
                  <a:pt x="505722" y="99060"/>
                </a:lnTo>
                <a:close/>
              </a:path>
              <a:path w="605790" h="664210">
                <a:moveTo>
                  <a:pt x="557488" y="55880"/>
                </a:moveTo>
                <a:lnTo>
                  <a:pt x="508990" y="55880"/>
                </a:lnTo>
                <a:lnTo>
                  <a:pt x="552018" y="92710"/>
                </a:lnTo>
                <a:lnTo>
                  <a:pt x="560539" y="99060"/>
                </a:lnTo>
                <a:lnTo>
                  <a:pt x="566000" y="102870"/>
                </a:lnTo>
                <a:lnTo>
                  <a:pt x="568413" y="104139"/>
                </a:lnTo>
                <a:lnTo>
                  <a:pt x="572693" y="106680"/>
                </a:lnTo>
                <a:lnTo>
                  <a:pt x="577723" y="106680"/>
                </a:lnTo>
                <a:lnTo>
                  <a:pt x="589254" y="104139"/>
                </a:lnTo>
                <a:lnTo>
                  <a:pt x="594334" y="101600"/>
                </a:lnTo>
                <a:lnTo>
                  <a:pt x="598525" y="96520"/>
                </a:lnTo>
                <a:lnTo>
                  <a:pt x="603621" y="88900"/>
                </a:lnTo>
                <a:lnTo>
                  <a:pt x="605458" y="81280"/>
                </a:lnTo>
                <a:lnTo>
                  <a:pt x="589508" y="81280"/>
                </a:lnTo>
                <a:lnTo>
                  <a:pt x="587730" y="80010"/>
                </a:lnTo>
                <a:lnTo>
                  <a:pt x="586079" y="80010"/>
                </a:lnTo>
                <a:lnTo>
                  <a:pt x="582904" y="77470"/>
                </a:lnTo>
                <a:lnTo>
                  <a:pt x="578345" y="73660"/>
                </a:lnTo>
                <a:lnTo>
                  <a:pt x="557488" y="55880"/>
                </a:lnTo>
                <a:close/>
              </a:path>
              <a:path w="605790" h="664210">
                <a:moveTo>
                  <a:pt x="601192" y="60960"/>
                </a:moveTo>
                <a:lnTo>
                  <a:pt x="597128" y="60960"/>
                </a:lnTo>
                <a:lnTo>
                  <a:pt x="599922" y="69850"/>
                </a:lnTo>
                <a:lnTo>
                  <a:pt x="599795" y="74930"/>
                </a:lnTo>
                <a:lnTo>
                  <a:pt x="596747" y="78739"/>
                </a:lnTo>
                <a:lnTo>
                  <a:pt x="595985" y="80010"/>
                </a:lnTo>
                <a:lnTo>
                  <a:pt x="594715" y="80010"/>
                </a:lnTo>
                <a:lnTo>
                  <a:pt x="591159" y="81280"/>
                </a:lnTo>
                <a:lnTo>
                  <a:pt x="605458" y="81280"/>
                </a:lnTo>
                <a:lnTo>
                  <a:pt x="605764" y="80010"/>
                </a:lnTo>
                <a:lnTo>
                  <a:pt x="604954" y="69850"/>
                </a:lnTo>
                <a:lnTo>
                  <a:pt x="601192" y="60960"/>
                </a:lnTo>
                <a:close/>
              </a:path>
              <a:path w="605790" h="664210">
                <a:moveTo>
                  <a:pt x="491617" y="0"/>
                </a:moveTo>
                <a:lnTo>
                  <a:pt x="489242" y="2539"/>
                </a:lnTo>
                <a:lnTo>
                  <a:pt x="491790" y="10160"/>
                </a:lnTo>
                <a:lnTo>
                  <a:pt x="493891" y="17780"/>
                </a:lnTo>
                <a:lnTo>
                  <a:pt x="495548" y="24130"/>
                </a:lnTo>
                <a:lnTo>
                  <a:pt x="496760" y="31750"/>
                </a:lnTo>
                <a:lnTo>
                  <a:pt x="497524" y="39370"/>
                </a:lnTo>
                <a:lnTo>
                  <a:pt x="497855" y="46989"/>
                </a:lnTo>
                <a:lnTo>
                  <a:pt x="497753" y="54610"/>
                </a:lnTo>
                <a:lnTo>
                  <a:pt x="497217" y="63500"/>
                </a:lnTo>
                <a:lnTo>
                  <a:pt x="500202" y="66039"/>
                </a:lnTo>
                <a:lnTo>
                  <a:pt x="508990" y="55880"/>
                </a:lnTo>
                <a:lnTo>
                  <a:pt x="557488" y="55880"/>
                </a:lnTo>
                <a:lnTo>
                  <a:pt x="529183" y="31750"/>
                </a:lnTo>
                <a:lnTo>
                  <a:pt x="535589" y="24130"/>
                </a:lnTo>
                <a:lnTo>
                  <a:pt x="520750" y="24130"/>
                </a:lnTo>
                <a:lnTo>
                  <a:pt x="491617" y="0"/>
                </a:lnTo>
                <a:close/>
              </a:path>
              <a:path w="605790" h="664210">
                <a:moveTo>
                  <a:pt x="536765" y="6350"/>
                </a:moveTo>
                <a:lnTo>
                  <a:pt x="520750" y="24130"/>
                </a:lnTo>
                <a:lnTo>
                  <a:pt x="535589" y="24130"/>
                </a:lnTo>
                <a:lnTo>
                  <a:pt x="545198" y="12700"/>
                </a:lnTo>
                <a:lnTo>
                  <a:pt x="536765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71917" y="3256467"/>
            <a:ext cx="278765" cy="8502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b="1" dirty="0">
                <a:latin typeface="Times New Roman"/>
                <a:cs typeface="Times New Roman"/>
              </a:rPr>
              <a:t>Co</a:t>
            </a:r>
            <a:r>
              <a:rPr sz="1800" b="1" spc="-10" dirty="0">
                <a:latin typeface="Times New Roman"/>
                <a:cs typeface="Times New Roman"/>
              </a:rPr>
              <a:t>u</a:t>
            </a:r>
            <a:r>
              <a:rPr sz="1800" b="1" dirty="0">
                <a:latin typeface="Times New Roman"/>
                <a:cs typeface="Times New Roman"/>
              </a:rPr>
              <a:t>ntry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27775" y="5900737"/>
            <a:ext cx="1589405" cy="488315"/>
            <a:chOff x="6327775" y="5900737"/>
            <a:chExt cx="1589405" cy="4883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2031" y="5925311"/>
              <a:ext cx="1565147" cy="4632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7775" y="5900737"/>
              <a:ext cx="1562100" cy="4603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876290" y="1939289"/>
            <a:ext cx="507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s</a:t>
            </a:r>
            <a:r>
              <a:rPr sz="2000" i="1" spc="5" dirty="0">
                <a:latin typeface="Arial"/>
                <a:cs typeface="Arial"/>
              </a:rPr>
              <a:t>u</a:t>
            </a:r>
            <a:r>
              <a:rPr sz="2000" i="1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7375" y="2260600"/>
            <a:ext cx="5237099" cy="400367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39825" y="2088261"/>
            <a:ext cx="1413510" cy="1229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3275" marR="5080" indent="25654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TV  PC</a:t>
            </a:r>
            <a:endParaRPr sz="2000">
              <a:latin typeface="Times New Roman"/>
              <a:cs typeface="Times New Roman"/>
            </a:endParaRPr>
          </a:p>
          <a:p>
            <a:pPr marL="387350">
              <a:lnSpc>
                <a:spcPts val="2215"/>
              </a:lnSpc>
            </a:pPr>
            <a:r>
              <a:rPr sz="2000" dirty="0">
                <a:latin typeface="Times New Roman"/>
                <a:cs typeface="Times New Roman"/>
              </a:rPr>
              <a:t>VCR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i="1" dirty="0">
                <a:latin typeface="Arial"/>
                <a:cs typeface="Arial"/>
              </a:rPr>
              <a:t>sum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2054" y="1924557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10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tr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67532" y="1905457"/>
            <a:ext cx="493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5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tr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64685" y="1584764"/>
            <a:ext cx="677545" cy="69024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b="1" spc="-5" dirty="0">
                <a:latin typeface="Times New Roman"/>
                <a:cs typeface="Times New Roman"/>
              </a:rPr>
              <a:t>Date</a:t>
            </a:r>
            <a:endParaRPr sz="1800">
              <a:latin typeface="Times New Roman"/>
              <a:cs typeface="Times New Roman"/>
            </a:endParaRPr>
          </a:p>
          <a:p>
            <a:pPr marL="196215">
              <a:lnSpc>
                <a:spcPct val="100000"/>
              </a:lnSpc>
              <a:spcBef>
                <a:spcPts val="355"/>
              </a:spcBef>
            </a:pPr>
            <a:r>
              <a:rPr sz="2000" dirty="0">
                <a:latin typeface="Times New Roman"/>
                <a:cs typeface="Times New Roman"/>
              </a:rPr>
              <a:t>3Qtr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63490" y="1962657"/>
            <a:ext cx="493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10" dirty="0">
                <a:latin typeface="Times New Roman"/>
                <a:cs typeface="Times New Roman"/>
              </a:rPr>
              <a:t>Q</a:t>
            </a:r>
            <a:r>
              <a:rPr sz="2000" dirty="0">
                <a:latin typeface="Times New Roman"/>
                <a:cs typeface="Times New Roman"/>
              </a:rPr>
              <a:t>tr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22542" y="2377186"/>
            <a:ext cx="662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S.A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41769" y="3158489"/>
            <a:ext cx="789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na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71868" y="3825366"/>
            <a:ext cx="80200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Mexico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Times New Roman"/>
              <a:cs typeface="Times New Roman"/>
            </a:endParaRPr>
          </a:p>
          <a:p>
            <a:pPr marL="36830" algn="ctr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sum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32775" y="5765393"/>
            <a:ext cx="4051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0"/>
              </a:spcBef>
            </a:pPr>
            <a:r>
              <a:rPr sz="1400" b="1" spc="180" dirty="0">
                <a:solidFill>
                  <a:srgbClr val="FFFFFF"/>
                </a:solidFill>
                <a:latin typeface="Cambria"/>
                <a:cs typeface="Cambria"/>
              </a:rPr>
              <a:t>K</a:t>
            </a:r>
            <a:r>
              <a:rPr sz="1400" b="1" spc="245" dirty="0">
                <a:solidFill>
                  <a:srgbClr val="FFFFFF"/>
                </a:solidFill>
                <a:latin typeface="Cambria"/>
                <a:cs typeface="Cambria"/>
              </a:rPr>
              <a:t>JS  </a:t>
            </a:r>
            <a:r>
              <a:rPr sz="1400" b="1" spc="265" dirty="0">
                <a:solidFill>
                  <a:srgbClr val="FFFFFF"/>
                </a:solidFill>
                <a:latin typeface="Cambria"/>
                <a:cs typeface="Cambria"/>
              </a:rPr>
              <a:t>CE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sz="2900" spc="-15" dirty="0"/>
              <a:t>R</a:t>
            </a:r>
            <a:r>
              <a:rPr spc="-15" dirty="0"/>
              <a:t>EPRESENTATION</a:t>
            </a:r>
            <a:r>
              <a:rPr spc="180" dirty="0"/>
              <a:t> </a:t>
            </a:r>
            <a:r>
              <a:rPr spc="5" dirty="0"/>
              <a:t>OF</a:t>
            </a:r>
            <a:r>
              <a:rPr spc="170" dirty="0"/>
              <a:t> </a:t>
            </a:r>
            <a:r>
              <a:rPr sz="2900" spc="-5" dirty="0"/>
              <a:t>M</a:t>
            </a:r>
            <a:r>
              <a:rPr spc="-5" dirty="0"/>
              <a:t>ULTI</a:t>
            </a:r>
            <a:r>
              <a:rPr sz="2900" spc="-5" dirty="0"/>
              <a:t>-D</a:t>
            </a:r>
            <a:r>
              <a:rPr spc="-5" dirty="0"/>
              <a:t>IMENSIONAL</a:t>
            </a:r>
            <a:r>
              <a:rPr spc="100" dirty="0"/>
              <a:t> </a:t>
            </a:r>
            <a:r>
              <a:rPr sz="2900" spc="-80" dirty="0"/>
              <a:t>D</a:t>
            </a:r>
            <a:r>
              <a:rPr spc="-80" dirty="0"/>
              <a:t>ATA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83540" y="638302"/>
            <a:ext cx="8482330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715" indent="-274320" algn="just">
              <a:lnSpc>
                <a:spcPct val="100000"/>
              </a:lnSpc>
              <a:spcBef>
                <a:spcPts val="100"/>
              </a:spcBef>
              <a:buClr>
                <a:srgbClr val="93C500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270" dirty="0">
                <a:latin typeface="Cambria"/>
                <a:cs typeface="Cambria"/>
              </a:rPr>
              <a:t>OLAP </a:t>
            </a:r>
            <a:r>
              <a:rPr sz="2400" spc="90" dirty="0">
                <a:latin typeface="Cambria"/>
                <a:cs typeface="Cambria"/>
              </a:rPr>
              <a:t>database </a:t>
            </a:r>
            <a:r>
              <a:rPr sz="2400" spc="60" dirty="0">
                <a:latin typeface="Cambria"/>
                <a:cs typeface="Cambria"/>
              </a:rPr>
              <a:t>servers </a:t>
            </a:r>
            <a:r>
              <a:rPr sz="2400" spc="80" dirty="0">
                <a:latin typeface="Cambria"/>
                <a:cs typeface="Cambria"/>
              </a:rPr>
              <a:t>use </a:t>
            </a:r>
            <a:r>
              <a:rPr sz="2400" spc="85" dirty="0">
                <a:latin typeface="Cambria"/>
                <a:cs typeface="Cambria"/>
              </a:rPr>
              <a:t>multi-dimensional </a:t>
            </a:r>
            <a:r>
              <a:rPr sz="2400" spc="80" dirty="0">
                <a:latin typeface="Cambria"/>
                <a:cs typeface="Cambria"/>
              </a:rPr>
              <a:t>structures 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store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data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relationships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between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data.</a:t>
            </a:r>
            <a:endParaRPr sz="24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8750"/>
              <a:buFont typeface="Wingdings"/>
              <a:buChar char=""/>
              <a:tabLst>
                <a:tab pos="372745" algn="l"/>
              </a:tabLst>
            </a:pPr>
            <a:r>
              <a:rPr dirty="0"/>
              <a:t>	</a:t>
            </a:r>
            <a:r>
              <a:rPr sz="2400" spc="95" dirty="0">
                <a:solidFill>
                  <a:srgbClr val="FF0000"/>
                </a:solidFill>
                <a:latin typeface="Cambria"/>
                <a:cs typeface="Cambria"/>
              </a:rPr>
              <a:t>Multi-dimensional</a:t>
            </a:r>
            <a:r>
              <a:rPr sz="24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FF0000"/>
                </a:solidFill>
                <a:latin typeface="Cambria"/>
                <a:cs typeface="Cambria"/>
              </a:rPr>
              <a:t>structures</a:t>
            </a:r>
            <a:r>
              <a:rPr sz="2400" spc="7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sz="24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FF0000"/>
                </a:solidFill>
                <a:latin typeface="Cambria"/>
                <a:cs typeface="Cambria"/>
              </a:rPr>
              <a:t>best-visualized </a:t>
            </a:r>
            <a:r>
              <a:rPr sz="2400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FF0000"/>
                </a:solidFill>
                <a:latin typeface="Cambria"/>
                <a:cs typeface="Cambria"/>
              </a:rPr>
              <a:t>as </a:t>
            </a:r>
            <a:r>
              <a:rPr sz="2400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FF0000"/>
                </a:solidFill>
                <a:latin typeface="Cambria"/>
                <a:cs typeface="Cambria"/>
              </a:rPr>
              <a:t>cubes</a:t>
            </a:r>
            <a:r>
              <a:rPr sz="2400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2400" spc="5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FF0000"/>
                </a:solidFill>
                <a:latin typeface="Cambria"/>
                <a:cs typeface="Cambria"/>
              </a:rPr>
              <a:t>data</a:t>
            </a:r>
            <a:r>
              <a:rPr sz="2400" spc="125" dirty="0">
                <a:latin typeface="Cambria"/>
                <a:cs typeface="Cambria"/>
              </a:rPr>
              <a:t>, </a:t>
            </a:r>
            <a:r>
              <a:rPr sz="2400" spc="105" dirty="0">
                <a:latin typeface="Cambria"/>
                <a:cs typeface="Cambria"/>
              </a:rPr>
              <a:t>and </a:t>
            </a:r>
            <a:r>
              <a:rPr sz="2400" spc="50" dirty="0">
                <a:latin typeface="Cambria"/>
                <a:cs typeface="Cambria"/>
              </a:rPr>
              <a:t>cubes </a:t>
            </a:r>
            <a:r>
              <a:rPr sz="2400" spc="90" dirty="0">
                <a:latin typeface="Cambria"/>
                <a:cs typeface="Cambria"/>
              </a:rPr>
              <a:t>within </a:t>
            </a:r>
            <a:r>
              <a:rPr sz="2400" spc="50" dirty="0">
                <a:latin typeface="Cambria"/>
                <a:cs typeface="Cambria"/>
              </a:rPr>
              <a:t>cubes 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52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data. </a:t>
            </a:r>
            <a:r>
              <a:rPr sz="2400" spc="160" dirty="0">
                <a:latin typeface="Cambria"/>
                <a:cs typeface="Cambria"/>
              </a:rPr>
              <a:t>Each </a:t>
            </a:r>
            <a:r>
              <a:rPr sz="2400" spc="55" dirty="0">
                <a:latin typeface="Cambria"/>
                <a:cs typeface="Cambria"/>
              </a:rPr>
              <a:t>side 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cube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dimension.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67000"/>
            <a:ext cx="9144000" cy="41909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sz="2900" spc="-15" dirty="0"/>
              <a:t>R</a:t>
            </a:r>
            <a:r>
              <a:rPr spc="-15" dirty="0"/>
              <a:t>EPRESENTATION</a:t>
            </a:r>
            <a:r>
              <a:rPr spc="180" dirty="0"/>
              <a:t> </a:t>
            </a:r>
            <a:r>
              <a:rPr spc="5" dirty="0"/>
              <a:t>OF</a:t>
            </a:r>
            <a:r>
              <a:rPr spc="170" dirty="0"/>
              <a:t> </a:t>
            </a:r>
            <a:r>
              <a:rPr sz="2900" spc="-5" dirty="0"/>
              <a:t>M</a:t>
            </a:r>
            <a:r>
              <a:rPr spc="-5" dirty="0"/>
              <a:t>ULTI</a:t>
            </a:r>
            <a:r>
              <a:rPr sz="2900" spc="-5" dirty="0"/>
              <a:t>-D</a:t>
            </a:r>
            <a:r>
              <a:rPr spc="-5" dirty="0"/>
              <a:t>IMENSIONAL</a:t>
            </a:r>
            <a:r>
              <a:rPr spc="100" dirty="0"/>
              <a:t> </a:t>
            </a:r>
            <a:r>
              <a:rPr sz="2900" spc="-80" dirty="0"/>
              <a:t>D</a:t>
            </a:r>
            <a:r>
              <a:rPr spc="-80" dirty="0"/>
              <a:t>ATA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83540" y="638301"/>
            <a:ext cx="848233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80" dirty="0">
                <a:latin typeface="Cambria"/>
                <a:cs typeface="Cambria"/>
              </a:rPr>
              <a:t>Multi-dimensional </a:t>
            </a:r>
            <a:r>
              <a:rPr sz="2000" spc="75" dirty="0">
                <a:latin typeface="Cambria"/>
                <a:cs typeface="Cambria"/>
              </a:rPr>
              <a:t>databases </a:t>
            </a:r>
            <a:r>
              <a:rPr sz="2000" spc="65" dirty="0">
                <a:latin typeface="Cambria"/>
                <a:cs typeface="Cambria"/>
              </a:rPr>
              <a:t>are </a:t>
            </a:r>
            <a:r>
              <a:rPr sz="2000" spc="135" dirty="0">
                <a:latin typeface="Cambria"/>
                <a:cs typeface="Cambria"/>
              </a:rPr>
              <a:t>a </a:t>
            </a:r>
            <a:r>
              <a:rPr sz="2000" spc="45" dirty="0">
                <a:latin typeface="Cambria"/>
                <a:cs typeface="Cambria"/>
              </a:rPr>
              <a:t>compact </a:t>
            </a:r>
            <a:r>
              <a:rPr sz="2000" spc="90" dirty="0">
                <a:latin typeface="Cambria"/>
                <a:cs typeface="Cambria"/>
              </a:rPr>
              <a:t>and </a:t>
            </a:r>
            <a:r>
              <a:rPr sz="2000" spc="60" dirty="0">
                <a:latin typeface="Cambria"/>
                <a:cs typeface="Cambria"/>
              </a:rPr>
              <a:t>easy-to-understand </a:t>
            </a:r>
            <a:r>
              <a:rPr sz="2000" spc="65" dirty="0">
                <a:latin typeface="Cambria"/>
                <a:cs typeface="Cambria"/>
              </a:rPr>
              <a:t> way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spc="80" dirty="0">
                <a:latin typeface="Cambria"/>
                <a:cs typeface="Cambria"/>
              </a:rPr>
              <a:t>visualizing </a:t>
            </a:r>
            <a:r>
              <a:rPr sz="2000" spc="90" dirty="0">
                <a:latin typeface="Cambria"/>
                <a:cs typeface="Cambria"/>
              </a:rPr>
              <a:t>and manipulating </a:t>
            </a:r>
            <a:r>
              <a:rPr sz="2000" spc="100" dirty="0">
                <a:latin typeface="Cambria"/>
                <a:cs typeface="Cambria"/>
              </a:rPr>
              <a:t>data </a:t>
            </a:r>
            <a:r>
              <a:rPr sz="2000" spc="65" dirty="0">
                <a:latin typeface="Cambria"/>
                <a:cs typeface="Cambria"/>
              </a:rPr>
              <a:t>elements </a:t>
            </a:r>
            <a:r>
              <a:rPr sz="2000" spc="110" dirty="0">
                <a:latin typeface="Cambria"/>
                <a:cs typeface="Cambria"/>
              </a:rPr>
              <a:t>that </a:t>
            </a:r>
            <a:r>
              <a:rPr sz="2000" spc="80" dirty="0">
                <a:latin typeface="Cambria"/>
                <a:cs typeface="Cambria"/>
              </a:rPr>
              <a:t>have </a:t>
            </a:r>
            <a:r>
              <a:rPr sz="2000" spc="100" dirty="0">
                <a:latin typeface="Cambria"/>
                <a:cs typeface="Cambria"/>
              </a:rPr>
              <a:t>many 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inter-relationships.</a:t>
            </a:r>
            <a:endParaRPr sz="20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95" dirty="0">
                <a:latin typeface="Cambria"/>
                <a:cs typeface="Cambria"/>
              </a:rPr>
              <a:t>The </a:t>
            </a:r>
            <a:r>
              <a:rPr sz="2000" spc="40" dirty="0">
                <a:latin typeface="Cambria"/>
                <a:cs typeface="Cambria"/>
              </a:rPr>
              <a:t>cube </a:t>
            </a:r>
            <a:r>
              <a:rPr sz="2000" spc="75" dirty="0">
                <a:latin typeface="Cambria"/>
                <a:cs typeface="Cambria"/>
              </a:rPr>
              <a:t>can </a:t>
            </a:r>
            <a:r>
              <a:rPr sz="2000" spc="20" dirty="0">
                <a:latin typeface="Cambria"/>
                <a:cs typeface="Cambria"/>
              </a:rPr>
              <a:t>be </a:t>
            </a:r>
            <a:r>
              <a:rPr sz="2000" spc="60" dirty="0">
                <a:latin typeface="Cambria"/>
                <a:cs typeface="Cambria"/>
              </a:rPr>
              <a:t>expanded </a:t>
            </a:r>
            <a:r>
              <a:rPr sz="2000" spc="20" dirty="0">
                <a:latin typeface="Cambria"/>
                <a:cs typeface="Cambria"/>
              </a:rPr>
              <a:t>to </a:t>
            </a:r>
            <a:r>
              <a:rPr sz="2000" spc="65" dirty="0">
                <a:latin typeface="Cambria"/>
                <a:cs typeface="Cambria"/>
              </a:rPr>
              <a:t>include another dimension, </a:t>
            </a:r>
            <a:r>
              <a:rPr sz="2000" spc="15" dirty="0">
                <a:latin typeface="Cambria"/>
                <a:cs typeface="Cambria"/>
              </a:rPr>
              <a:t>for </a:t>
            </a:r>
            <a:r>
              <a:rPr sz="2000" spc="80" dirty="0">
                <a:latin typeface="Cambria"/>
                <a:cs typeface="Cambria"/>
              </a:rPr>
              <a:t>example, 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number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sales</a:t>
            </a:r>
            <a:r>
              <a:rPr sz="2000" spc="85" dirty="0">
                <a:latin typeface="Cambria"/>
                <a:cs typeface="Cambria"/>
              </a:rPr>
              <a:t> staff</a:t>
            </a:r>
            <a:r>
              <a:rPr sz="2000" spc="90" dirty="0">
                <a:latin typeface="Cambria"/>
                <a:cs typeface="Cambria"/>
              </a:rPr>
              <a:t> in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each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city.</a:t>
            </a:r>
            <a:endParaRPr sz="20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95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response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time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 </a:t>
            </a:r>
            <a:r>
              <a:rPr sz="2000" spc="65" dirty="0">
                <a:latin typeface="Cambria"/>
                <a:cs typeface="Cambria"/>
              </a:rPr>
              <a:t>multi-dimensional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query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depends  </a:t>
            </a:r>
            <a:r>
              <a:rPr sz="2000" spc="15" dirty="0">
                <a:latin typeface="Cambria"/>
                <a:cs typeface="Cambria"/>
              </a:rPr>
              <a:t>on  </a:t>
            </a:r>
            <a:r>
              <a:rPr sz="2000" spc="20" dirty="0">
                <a:latin typeface="Cambria"/>
                <a:cs typeface="Cambria"/>
              </a:rPr>
              <a:t>how 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many </a:t>
            </a:r>
            <a:r>
              <a:rPr sz="2000" spc="55" dirty="0">
                <a:latin typeface="Cambria"/>
                <a:cs typeface="Cambria"/>
              </a:rPr>
              <a:t>cells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have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to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be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added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on-the-fly.</a:t>
            </a:r>
            <a:endParaRPr sz="2000">
              <a:latin typeface="Cambria"/>
              <a:cs typeface="Cambria"/>
            </a:endParaRPr>
          </a:p>
          <a:p>
            <a:pPr marL="287020" indent="-274320" algn="just">
              <a:lnSpc>
                <a:spcPct val="100000"/>
              </a:lnSpc>
              <a:spcBef>
                <a:spcPts val="605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135" dirty="0">
                <a:latin typeface="Cambria"/>
                <a:cs typeface="Cambria"/>
              </a:rPr>
              <a:t>As</a:t>
            </a:r>
            <a:r>
              <a:rPr sz="2000" spc="45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the</a:t>
            </a:r>
            <a:r>
              <a:rPr sz="2000" spc="46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number</a:t>
            </a:r>
            <a:r>
              <a:rPr sz="2000" spc="4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47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dimensions</a:t>
            </a:r>
            <a:r>
              <a:rPr sz="2000" spc="45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increases,</a:t>
            </a:r>
            <a:r>
              <a:rPr sz="2000" spc="459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the</a:t>
            </a:r>
            <a:r>
              <a:rPr sz="2000" spc="459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number</a:t>
            </a:r>
            <a:r>
              <a:rPr sz="2000" spc="4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459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cube’s</a:t>
            </a:r>
            <a:r>
              <a:rPr sz="2000" spc="45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cells</a:t>
            </a:r>
            <a:endParaRPr sz="2000">
              <a:latin typeface="Cambria"/>
              <a:cs typeface="Cambria"/>
            </a:endParaRPr>
          </a:p>
          <a:p>
            <a:pPr marL="286385" algn="just">
              <a:lnSpc>
                <a:spcPct val="100000"/>
              </a:lnSpc>
            </a:pPr>
            <a:r>
              <a:rPr sz="2000" spc="60" dirty="0">
                <a:latin typeface="Cambria"/>
                <a:cs typeface="Cambria"/>
              </a:rPr>
              <a:t>increases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exponentially.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81400"/>
            <a:ext cx="9144000" cy="32765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347663"/>
            <a:ext cx="8715375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078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6877" b="3903"/>
          <a:stretch>
            <a:fillRect/>
          </a:stretch>
        </p:blipFill>
        <p:spPr bwMode="auto">
          <a:xfrm>
            <a:off x="214313" y="1219200"/>
            <a:ext cx="87153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673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1633538"/>
            <a:ext cx="76866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3186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0"/>
            <a:ext cx="8201025" cy="820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7805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22351"/>
            <a:ext cx="442023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OLAP</a:t>
            </a:r>
            <a:r>
              <a:rPr sz="2900" spc="-135" dirty="0"/>
              <a:t> </a:t>
            </a:r>
            <a:r>
              <a:rPr sz="2900" spc="-5" dirty="0"/>
              <a:t>T</a:t>
            </a:r>
            <a:r>
              <a:rPr spc="-5" dirty="0"/>
              <a:t>OOLS</a:t>
            </a:r>
            <a:r>
              <a:rPr spc="140" dirty="0"/>
              <a:t> </a:t>
            </a:r>
            <a:r>
              <a:rPr sz="2900" dirty="0"/>
              <a:t>-</a:t>
            </a:r>
            <a:r>
              <a:rPr sz="2900" spc="-25" dirty="0"/>
              <a:t> </a:t>
            </a:r>
            <a:r>
              <a:rPr sz="2900" spc="-10" dirty="0"/>
              <a:t>C</a:t>
            </a:r>
            <a:r>
              <a:rPr spc="-10" dirty="0"/>
              <a:t>ATEGORIES</a:t>
            </a:r>
            <a:endParaRPr sz="29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638302"/>
            <a:ext cx="8479790" cy="296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95"/>
              </a:spcBef>
              <a:buClr>
                <a:srgbClr val="93C500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310" dirty="0">
                <a:latin typeface="Cambria"/>
                <a:cs typeface="Cambria"/>
              </a:rPr>
              <a:t>OLAP</a:t>
            </a:r>
            <a:r>
              <a:rPr sz="2800" spc="315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tools</a:t>
            </a:r>
            <a:r>
              <a:rPr sz="2800" spc="69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0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categorized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according</a:t>
            </a:r>
            <a:r>
              <a:rPr sz="2800" spc="70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to</a:t>
            </a:r>
            <a:r>
              <a:rPr sz="2800" spc="3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architecture</a:t>
            </a:r>
            <a:r>
              <a:rPr sz="2800" spc="9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used</a:t>
            </a:r>
            <a:r>
              <a:rPr sz="2800" spc="85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to</a:t>
            </a:r>
            <a:r>
              <a:rPr sz="2800" spc="3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store</a:t>
            </a:r>
            <a:r>
              <a:rPr sz="2800" spc="5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3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process</a:t>
            </a:r>
            <a:r>
              <a:rPr sz="2800" spc="40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multi- </a:t>
            </a:r>
            <a:r>
              <a:rPr sz="2800" spc="114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dimensional</a:t>
            </a:r>
            <a:r>
              <a:rPr sz="2800" spc="215" dirty="0">
                <a:latin typeface="Cambria"/>
                <a:cs typeface="Cambria"/>
              </a:rPr>
              <a:t> </a:t>
            </a:r>
            <a:r>
              <a:rPr sz="2800" spc="155" dirty="0">
                <a:latin typeface="Cambria"/>
                <a:cs typeface="Cambria"/>
              </a:rPr>
              <a:t>data.</a:t>
            </a:r>
            <a:endParaRPr sz="2800">
              <a:latin typeface="Cambria"/>
              <a:cs typeface="Cambria"/>
            </a:endParaRPr>
          </a:p>
          <a:p>
            <a:pPr marL="287020" indent="-274320" algn="just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40" dirty="0">
                <a:latin typeface="Cambria"/>
                <a:cs typeface="Cambria"/>
              </a:rPr>
              <a:t>main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categories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310" dirty="0">
                <a:latin typeface="Cambria"/>
                <a:cs typeface="Cambria"/>
              </a:rPr>
              <a:t>OLAP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tools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endParaRPr sz="28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9"/>
              </a:spcBef>
              <a:buClr>
                <a:srgbClr val="93C500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80" dirty="0">
                <a:latin typeface="Cambria"/>
                <a:cs typeface="Cambria"/>
              </a:rPr>
              <a:t>Multi-dimensional</a:t>
            </a:r>
            <a:r>
              <a:rPr sz="2100" spc="145" dirty="0">
                <a:latin typeface="Cambria"/>
                <a:cs typeface="Cambria"/>
              </a:rPr>
              <a:t> </a:t>
            </a:r>
            <a:r>
              <a:rPr sz="2100" spc="235" dirty="0">
                <a:latin typeface="Cambria"/>
                <a:cs typeface="Cambria"/>
              </a:rPr>
              <a:t>OLAP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(MOLAP)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93C500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85" dirty="0">
                <a:latin typeface="Cambria"/>
                <a:cs typeface="Cambria"/>
              </a:rPr>
              <a:t>Relational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235" dirty="0">
                <a:latin typeface="Cambria"/>
                <a:cs typeface="Cambria"/>
              </a:rPr>
              <a:t>OLAP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135" dirty="0">
                <a:latin typeface="Cambria"/>
                <a:cs typeface="Cambria"/>
              </a:rPr>
              <a:t>(ROLAP)</a:t>
            </a:r>
            <a:endParaRPr sz="21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93C500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95" dirty="0">
                <a:latin typeface="Cambria"/>
                <a:cs typeface="Cambria"/>
              </a:rPr>
              <a:t>Hybrid </a:t>
            </a:r>
            <a:r>
              <a:rPr sz="2100" spc="235" dirty="0">
                <a:latin typeface="Cambria"/>
                <a:cs typeface="Cambria"/>
              </a:rPr>
              <a:t>OLAP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150" dirty="0">
                <a:latin typeface="Cambria"/>
                <a:cs typeface="Cambria"/>
              </a:rPr>
              <a:t>(HOLAP)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22351"/>
            <a:ext cx="455612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/>
              <a:t>R</a:t>
            </a:r>
            <a:r>
              <a:rPr spc="-10" dirty="0"/>
              <a:t>ELATIONAL</a:t>
            </a:r>
            <a:r>
              <a:rPr spc="65" dirty="0"/>
              <a:t> </a:t>
            </a:r>
            <a:r>
              <a:rPr sz="2900" dirty="0"/>
              <a:t>OLAP</a:t>
            </a:r>
            <a:r>
              <a:rPr sz="2900" spc="-95" dirty="0"/>
              <a:t> </a:t>
            </a:r>
            <a:r>
              <a:rPr sz="2900" dirty="0"/>
              <a:t>(ROLAP)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83540" y="639825"/>
            <a:ext cx="4988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93C500"/>
              </a:buClr>
              <a:buSzPct val="68750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600" spc="170" dirty="0">
                <a:latin typeface="Cambria"/>
                <a:cs typeface="Cambria"/>
              </a:rPr>
              <a:t>ROLAP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is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the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fastest-growing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type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175" dirty="0">
                <a:latin typeface="Cambria"/>
                <a:cs typeface="Cambria"/>
              </a:rPr>
              <a:t>OLAP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tools.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959866"/>
            <a:ext cx="8478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93C500"/>
              </a:buClr>
              <a:buSzPct val="68750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600" spc="170" dirty="0">
                <a:latin typeface="Cambria"/>
                <a:cs typeface="Cambria"/>
              </a:rPr>
              <a:t>ROLAP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supports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spc="180" dirty="0">
                <a:latin typeface="Cambria"/>
                <a:cs typeface="Cambria"/>
              </a:rPr>
              <a:t>RDBMS</a:t>
            </a:r>
            <a:r>
              <a:rPr sz="1600" spc="16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products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through</a:t>
            </a:r>
            <a:r>
              <a:rPr sz="1600" spc="14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the</a:t>
            </a:r>
            <a:r>
              <a:rPr sz="1600" spc="15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use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a</a:t>
            </a:r>
            <a:r>
              <a:rPr sz="1600" spc="145" dirty="0">
                <a:latin typeface="Cambria"/>
                <a:cs typeface="Cambria"/>
              </a:rPr>
              <a:t> </a:t>
            </a:r>
            <a:r>
              <a:rPr sz="1600" spc="75" dirty="0">
                <a:latin typeface="Cambria"/>
                <a:cs typeface="Cambria"/>
              </a:rPr>
              <a:t>metadata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layer,</a:t>
            </a:r>
            <a:r>
              <a:rPr sz="1600" spc="130" dirty="0">
                <a:latin typeface="Cambria"/>
                <a:cs typeface="Cambria"/>
              </a:rPr>
              <a:t> </a:t>
            </a:r>
            <a:r>
              <a:rPr sz="1600" spc="75" dirty="0">
                <a:latin typeface="Cambria"/>
                <a:cs typeface="Cambria"/>
              </a:rPr>
              <a:t>thus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avoiding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2285" y="1523746"/>
            <a:ext cx="1242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9250" algn="l"/>
                <a:tab pos="821690" algn="l"/>
              </a:tabLst>
            </a:pPr>
            <a:r>
              <a:rPr sz="1600" spc="10" dirty="0">
                <a:latin typeface="Cambria"/>
                <a:cs typeface="Cambria"/>
              </a:rPr>
              <a:t>o</a:t>
            </a:r>
            <a:r>
              <a:rPr sz="1600" spc="-5" dirty="0">
                <a:latin typeface="Cambria"/>
                <a:cs typeface="Cambria"/>
              </a:rPr>
              <a:t>f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85" dirty="0">
                <a:latin typeface="Cambria"/>
                <a:cs typeface="Cambria"/>
              </a:rPr>
              <a:t>t</a:t>
            </a:r>
            <a:r>
              <a:rPr sz="1600" spc="50" dirty="0">
                <a:latin typeface="Cambria"/>
                <a:cs typeface="Cambria"/>
              </a:rPr>
              <a:t>he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85" dirty="0">
                <a:latin typeface="Cambria"/>
                <a:cs typeface="Cambria"/>
              </a:rPr>
              <a:t>t</a:t>
            </a:r>
            <a:r>
              <a:rPr sz="1600" spc="-10" dirty="0">
                <a:latin typeface="Cambria"/>
                <a:cs typeface="Cambria"/>
              </a:rPr>
              <a:t>w</a:t>
            </a:r>
            <a:r>
              <a:rPr sz="1600" spc="-50" dirty="0">
                <a:latin typeface="Cambria"/>
                <a:cs typeface="Cambria"/>
              </a:rPr>
              <a:t>o</a:t>
            </a:r>
            <a:r>
              <a:rPr sz="1600" dirty="0">
                <a:latin typeface="Cambria"/>
                <a:cs typeface="Cambria"/>
              </a:rPr>
              <a:t>-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1126896"/>
            <a:ext cx="7097395" cy="909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700"/>
              </a:spcBef>
            </a:pPr>
            <a:r>
              <a:rPr sz="1600" spc="55" dirty="0">
                <a:latin typeface="Cambria"/>
                <a:cs typeface="Cambria"/>
              </a:rPr>
              <a:t>the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requirement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to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create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a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multi-dimensional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75" dirty="0">
                <a:latin typeface="Cambria"/>
                <a:cs typeface="Cambria"/>
              </a:rPr>
              <a:t>data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structure.</a:t>
            </a:r>
            <a:endParaRPr sz="160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8750"/>
              <a:buFont typeface="Wingdings"/>
              <a:buChar char=""/>
              <a:tabLst>
                <a:tab pos="286385" algn="l"/>
                <a:tab pos="287020" algn="l"/>
                <a:tab pos="870585" algn="l"/>
                <a:tab pos="1964689" algn="l"/>
                <a:tab pos="2435860" algn="l"/>
                <a:tab pos="3367404" algn="l"/>
                <a:tab pos="3703954" algn="l"/>
                <a:tab pos="4665980" algn="l"/>
                <a:tab pos="6558915" algn="l"/>
              </a:tabLst>
            </a:pPr>
            <a:r>
              <a:rPr sz="1600" spc="75" dirty="0">
                <a:latin typeface="Cambria"/>
                <a:cs typeface="Cambria"/>
              </a:rPr>
              <a:t>This	</a:t>
            </a:r>
            <a:r>
              <a:rPr sz="1600" spc="65" dirty="0">
                <a:latin typeface="Cambria"/>
                <a:cs typeface="Cambria"/>
              </a:rPr>
              <a:t>facilitat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50" dirty="0">
                <a:latin typeface="Cambria"/>
                <a:cs typeface="Cambria"/>
              </a:rPr>
              <a:t>s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55" dirty="0">
                <a:latin typeface="Cambria"/>
                <a:cs typeface="Cambria"/>
              </a:rPr>
              <a:t>th</a:t>
            </a:r>
            <a:r>
              <a:rPr sz="1600" spc="65" dirty="0">
                <a:latin typeface="Cambria"/>
                <a:cs typeface="Cambria"/>
              </a:rPr>
              <a:t>e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5" dirty="0">
                <a:latin typeface="Cambria"/>
                <a:cs typeface="Cambria"/>
              </a:rPr>
              <a:t>c</a:t>
            </a:r>
            <a:r>
              <a:rPr sz="1600" spc="30" dirty="0">
                <a:latin typeface="Cambria"/>
                <a:cs typeface="Cambria"/>
              </a:rPr>
              <a:t>re</a:t>
            </a:r>
            <a:r>
              <a:rPr sz="1600" spc="85" dirty="0">
                <a:latin typeface="Cambria"/>
                <a:cs typeface="Cambria"/>
              </a:rPr>
              <a:t>at</a:t>
            </a:r>
            <a:r>
              <a:rPr sz="1600" spc="60" dirty="0">
                <a:latin typeface="Cambria"/>
                <a:cs typeface="Cambria"/>
              </a:rPr>
              <a:t>i</a:t>
            </a:r>
            <a:r>
              <a:rPr sz="1600" spc="-55" dirty="0">
                <a:latin typeface="Cambria"/>
                <a:cs typeface="Cambria"/>
              </a:rPr>
              <a:t>o</a:t>
            </a:r>
            <a:r>
              <a:rPr sz="1600" spc="80" dirty="0">
                <a:latin typeface="Cambria"/>
                <a:cs typeface="Cambria"/>
              </a:rPr>
              <a:t>n</a:t>
            </a:r>
            <a:r>
              <a:rPr sz="1600" dirty="0">
                <a:latin typeface="Cambria"/>
                <a:cs typeface="Cambria"/>
              </a:rPr>
              <a:t>	o</a:t>
            </a:r>
            <a:r>
              <a:rPr sz="1600" spc="-5" dirty="0">
                <a:latin typeface="Cambria"/>
                <a:cs typeface="Cambria"/>
              </a:rPr>
              <a:t>f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100" dirty="0">
                <a:latin typeface="Cambria"/>
                <a:cs typeface="Cambria"/>
              </a:rPr>
              <a:t>m</a:t>
            </a:r>
            <a:r>
              <a:rPr sz="1600" spc="60" dirty="0">
                <a:latin typeface="Cambria"/>
                <a:cs typeface="Cambria"/>
              </a:rPr>
              <a:t>u</a:t>
            </a:r>
            <a:r>
              <a:rPr sz="1600" spc="70" dirty="0">
                <a:latin typeface="Cambria"/>
                <a:cs typeface="Cambria"/>
              </a:rPr>
              <a:t>lt</a:t>
            </a:r>
            <a:r>
              <a:rPr sz="1600" spc="75" dirty="0">
                <a:latin typeface="Cambria"/>
                <a:cs typeface="Cambria"/>
              </a:rPr>
              <a:t>i</a:t>
            </a:r>
            <a:r>
              <a:rPr sz="1600" spc="30" dirty="0">
                <a:latin typeface="Cambria"/>
                <a:cs typeface="Cambria"/>
              </a:rPr>
              <a:t>pl</a:t>
            </a:r>
            <a:r>
              <a:rPr sz="1600" spc="40" dirty="0">
                <a:latin typeface="Cambria"/>
                <a:cs typeface="Cambria"/>
              </a:rPr>
              <a:t>e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100" dirty="0">
                <a:latin typeface="Cambria"/>
                <a:cs typeface="Cambria"/>
              </a:rPr>
              <a:t>m</a:t>
            </a:r>
            <a:r>
              <a:rPr sz="1600" spc="60" dirty="0">
                <a:latin typeface="Cambria"/>
                <a:cs typeface="Cambria"/>
              </a:rPr>
              <a:t>u</a:t>
            </a:r>
            <a:r>
              <a:rPr sz="1600" spc="70" dirty="0">
                <a:latin typeface="Cambria"/>
                <a:cs typeface="Cambria"/>
              </a:rPr>
              <a:t>lt</a:t>
            </a:r>
            <a:r>
              <a:rPr sz="1600" spc="65" dirty="0">
                <a:latin typeface="Cambria"/>
                <a:cs typeface="Cambria"/>
              </a:rPr>
              <a:t>i</a:t>
            </a:r>
            <a:r>
              <a:rPr sz="1600" spc="5" dirty="0">
                <a:latin typeface="Cambria"/>
                <a:cs typeface="Cambria"/>
              </a:rPr>
              <a:t>-</a:t>
            </a:r>
            <a:r>
              <a:rPr sz="1600" spc="50" dirty="0">
                <a:latin typeface="Cambria"/>
                <a:cs typeface="Cambria"/>
              </a:rPr>
              <a:t>d</a:t>
            </a:r>
            <a:r>
              <a:rPr sz="1600" spc="30" dirty="0">
                <a:latin typeface="Cambria"/>
                <a:cs typeface="Cambria"/>
              </a:rPr>
              <a:t>i</a:t>
            </a:r>
            <a:r>
              <a:rPr sz="1600" spc="55" dirty="0">
                <a:latin typeface="Cambria"/>
                <a:cs typeface="Cambria"/>
              </a:rPr>
              <a:t>men</a:t>
            </a:r>
            <a:r>
              <a:rPr sz="1600" spc="40" dirty="0">
                <a:latin typeface="Cambria"/>
                <a:cs typeface="Cambria"/>
              </a:rPr>
              <a:t>s</a:t>
            </a:r>
            <a:r>
              <a:rPr sz="1600" dirty="0">
                <a:latin typeface="Cambria"/>
                <a:cs typeface="Cambria"/>
              </a:rPr>
              <a:t>i</a:t>
            </a:r>
            <a:r>
              <a:rPr sz="1600" spc="5" dirty="0">
                <a:latin typeface="Cambria"/>
                <a:cs typeface="Cambria"/>
              </a:rPr>
              <a:t>o</a:t>
            </a:r>
            <a:r>
              <a:rPr sz="1600" spc="85" dirty="0">
                <a:latin typeface="Cambria"/>
                <a:cs typeface="Cambria"/>
              </a:rPr>
              <a:t>nal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45" dirty="0">
                <a:latin typeface="Cambria"/>
                <a:cs typeface="Cambria"/>
              </a:rPr>
              <a:t>v</a:t>
            </a:r>
            <a:r>
              <a:rPr sz="1600" spc="25" dirty="0">
                <a:latin typeface="Cambria"/>
                <a:cs typeface="Cambria"/>
              </a:rPr>
              <a:t>i</a:t>
            </a:r>
            <a:r>
              <a:rPr sz="1600" spc="50" dirty="0">
                <a:latin typeface="Cambria"/>
                <a:cs typeface="Cambria"/>
              </a:rPr>
              <a:t>e</a:t>
            </a:r>
            <a:r>
              <a:rPr sz="1600" spc="-10" dirty="0">
                <a:latin typeface="Cambria"/>
                <a:cs typeface="Cambria"/>
              </a:rPr>
              <a:t>w</a:t>
            </a:r>
            <a:r>
              <a:rPr sz="1600" spc="50" dirty="0">
                <a:latin typeface="Cambria"/>
                <a:cs typeface="Cambria"/>
              </a:rPr>
              <a:t>s</a:t>
            </a:r>
            <a:endParaRPr sz="16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</a:pPr>
            <a:r>
              <a:rPr sz="1600" spc="50" dirty="0">
                <a:latin typeface="Cambria"/>
                <a:cs typeface="Cambria"/>
              </a:rPr>
              <a:t>dimensional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relation.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2088006"/>
            <a:ext cx="8481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93C500"/>
              </a:buClr>
              <a:buSzPct val="68750"/>
              <a:buFont typeface="Wingdings"/>
              <a:buChar char=""/>
              <a:tabLst>
                <a:tab pos="286385" algn="l"/>
                <a:tab pos="287020" algn="l"/>
                <a:tab pos="1541145" algn="l"/>
                <a:tab pos="2903855" algn="l"/>
                <a:tab pos="4358005" algn="l"/>
                <a:tab pos="5871845" algn="l"/>
                <a:tab pos="6894195" algn="l"/>
              </a:tabLst>
            </a:pPr>
            <a:r>
              <a:rPr sz="1600" spc="30" dirty="0">
                <a:latin typeface="Cambria"/>
                <a:cs typeface="Cambria"/>
              </a:rPr>
              <a:t>To </a:t>
            </a:r>
            <a:r>
              <a:rPr sz="1600" spc="27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improve	</a:t>
            </a:r>
            <a:r>
              <a:rPr sz="1600" spc="45" dirty="0">
                <a:latin typeface="Cambria"/>
                <a:cs typeface="Cambria"/>
              </a:rPr>
              <a:t>performance,	</a:t>
            </a:r>
            <a:r>
              <a:rPr sz="1600" spc="25" dirty="0">
                <a:latin typeface="Cambria"/>
                <a:cs typeface="Cambria"/>
              </a:rPr>
              <a:t>some </a:t>
            </a:r>
            <a:r>
              <a:rPr sz="1600" spc="280" dirty="0">
                <a:latin typeface="Cambria"/>
                <a:cs typeface="Cambria"/>
              </a:rPr>
              <a:t> </a:t>
            </a:r>
            <a:r>
              <a:rPr sz="1600" spc="170" dirty="0">
                <a:latin typeface="Cambria"/>
                <a:cs typeface="Cambria"/>
              </a:rPr>
              <a:t>ROLAP	</a:t>
            </a:r>
            <a:r>
              <a:rPr sz="1600" spc="35" dirty="0">
                <a:latin typeface="Cambria"/>
                <a:cs typeface="Cambria"/>
              </a:rPr>
              <a:t>products </a:t>
            </a:r>
            <a:r>
              <a:rPr sz="1600" spc="254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have	</a:t>
            </a:r>
            <a:r>
              <a:rPr sz="1600" spc="50" dirty="0">
                <a:latin typeface="Cambria"/>
                <a:cs typeface="Cambria"/>
              </a:rPr>
              <a:t>enhanced	</a:t>
            </a:r>
            <a:r>
              <a:rPr sz="1600" spc="200" dirty="0">
                <a:latin typeface="Cambria"/>
                <a:cs typeface="Cambria"/>
              </a:rPr>
              <a:t>SQL</a:t>
            </a:r>
            <a:r>
              <a:rPr sz="1600" spc="60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engines </a:t>
            </a:r>
            <a:r>
              <a:rPr sz="1600" spc="20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to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859" y="2331847"/>
            <a:ext cx="8204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5" dirty="0">
                <a:latin typeface="Cambria"/>
                <a:cs typeface="Cambria"/>
              </a:rPr>
              <a:t>support 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the 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complexity 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 </a:t>
            </a:r>
            <a:r>
              <a:rPr sz="1600" spc="14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multi-dimensional 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analysis, 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while 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others 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recommend, 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2498623"/>
            <a:ext cx="8014334" cy="6661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700"/>
              </a:spcBef>
            </a:pPr>
            <a:r>
              <a:rPr sz="1600" spc="45" dirty="0">
                <a:latin typeface="Cambria"/>
                <a:cs typeface="Cambria"/>
              </a:rPr>
              <a:t>require,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the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use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highly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denormalized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database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designs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such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75" dirty="0">
                <a:latin typeface="Cambria"/>
                <a:cs typeface="Cambria"/>
              </a:rPr>
              <a:t>as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the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star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schema.</a:t>
            </a:r>
            <a:endParaRPr sz="160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93C500"/>
              </a:buClr>
              <a:buSzPct val="68750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600" spc="75" dirty="0">
                <a:latin typeface="Cambria"/>
                <a:cs typeface="Cambria"/>
              </a:rPr>
              <a:t>The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development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issues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associated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with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170" dirty="0">
                <a:latin typeface="Cambria"/>
                <a:cs typeface="Cambria"/>
              </a:rPr>
              <a:t>ROLAP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technology: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300" y="3188588"/>
            <a:ext cx="8114665" cy="158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95"/>
              </a:spcBef>
              <a:buClr>
                <a:srgbClr val="93C500"/>
              </a:buClr>
              <a:buSzPct val="78125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1600" spc="50" dirty="0">
                <a:latin typeface="Cambria"/>
                <a:cs typeface="Cambria"/>
              </a:rPr>
              <a:t>Performance</a:t>
            </a:r>
            <a:r>
              <a:rPr sz="1600" spc="180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problems</a:t>
            </a:r>
            <a:r>
              <a:rPr sz="1600" spc="195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associated</a:t>
            </a:r>
            <a:r>
              <a:rPr sz="1600" spc="19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with</a:t>
            </a:r>
            <a:r>
              <a:rPr sz="1600" spc="17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the</a:t>
            </a:r>
            <a:r>
              <a:rPr sz="1600" spc="17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processing</a:t>
            </a:r>
            <a:r>
              <a:rPr sz="1600" spc="18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of</a:t>
            </a:r>
            <a:r>
              <a:rPr sz="1600" spc="21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complex</a:t>
            </a:r>
            <a:r>
              <a:rPr sz="1600" spc="19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queries</a:t>
            </a:r>
            <a:r>
              <a:rPr sz="1600" spc="190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that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require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multiple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passes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through</a:t>
            </a:r>
            <a:r>
              <a:rPr sz="1600" spc="12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the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relational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data.</a:t>
            </a:r>
            <a:endParaRPr sz="1600">
              <a:latin typeface="Cambria"/>
              <a:cs typeface="Cambria"/>
            </a:endParaRPr>
          </a:p>
          <a:p>
            <a:pPr marL="287020" marR="5080" indent="-274955">
              <a:lnSpc>
                <a:spcPct val="100000"/>
              </a:lnSpc>
              <a:spcBef>
                <a:spcPts val="385"/>
              </a:spcBef>
              <a:buClr>
                <a:srgbClr val="93C500"/>
              </a:buClr>
              <a:buSzPct val="78125"/>
              <a:buFont typeface="Segoe UI Symbol"/>
              <a:buChar char="⚫"/>
              <a:tabLst>
                <a:tab pos="287020" algn="l"/>
                <a:tab pos="287655" algn="l"/>
              </a:tabLst>
            </a:pPr>
            <a:r>
              <a:rPr sz="1600" spc="50" dirty="0">
                <a:latin typeface="Cambria"/>
                <a:cs typeface="Cambria"/>
              </a:rPr>
              <a:t>Development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17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middleware</a:t>
            </a:r>
            <a:r>
              <a:rPr sz="1600" spc="130" dirty="0">
                <a:latin typeface="Cambria"/>
                <a:cs typeface="Cambria"/>
              </a:rPr>
              <a:t> </a:t>
            </a:r>
            <a:r>
              <a:rPr sz="1600" spc="10" dirty="0">
                <a:latin typeface="Cambria"/>
                <a:cs typeface="Cambria"/>
              </a:rPr>
              <a:t>to</a:t>
            </a:r>
            <a:r>
              <a:rPr sz="1600" spc="16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facilitate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the</a:t>
            </a:r>
            <a:r>
              <a:rPr sz="1600" spc="130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development</a:t>
            </a:r>
            <a:r>
              <a:rPr sz="1600" spc="1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17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multi-dimensional </a:t>
            </a:r>
            <a:r>
              <a:rPr sz="1600" spc="-34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applications.</a:t>
            </a:r>
            <a:endParaRPr sz="1600">
              <a:latin typeface="Cambria"/>
              <a:cs typeface="Cambria"/>
            </a:endParaRPr>
          </a:p>
          <a:p>
            <a:pPr marL="287020" indent="-274955">
              <a:lnSpc>
                <a:spcPct val="100000"/>
              </a:lnSpc>
              <a:spcBef>
                <a:spcPts val="385"/>
              </a:spcBef>
              <a:buClr>
                <a:srgbClr val="93C500"/>
              </a:buClr>
              <a:buSzPct val="78125"/>
              <a:buFont typeface="Segoe UI Symbol"/>
              <a:buChar char="⚫"/>
              <a:tabLst>
                <a:tab pos="287020" algn="l"/>
                <a:tab pos="287655" algn="l"/>
                <a:tab pos="1666239" algn="l"/>
                <a:tab pos="1978660" algn="l"/>
                <a:tab pos="2355215" algn="l"/>
                <a:tab pos="3083560" algn="l"/>
                <a:tab pos="3406775" algn="l"/>
                <a:tab pos="4124960" algn="l"/>
                <a:tab pos="5210175" algn="l"/>
                <a:tab pos="7078980" algn="l"/>
              </a:tabLst>
            </a:pPr>
            <a:r>
              <a:rPr sz="1600" spc="170" dirty="0">
                <a:latin typeface="Cambria"/>
                <a:cs typeface="Cambria"/>
              </a:rPr>
              <a:t>D</a:t>
            </a:r>
            <a:r>
              <a:rPr sz="1600" spc="30" dirty="0">
                <a:latin typeface="Cambria"/>
                <a:cs typeface="Cambria"/>
              </a:rPr>
              <a:t>e</a:t>
            </a:r>
            <a:r>
              <a:rPr sz="1600" spc="40" dirty="0">
                <a:latin typeface="Cambria"/>
                <a:cs typeface="Cambria"/>
              </a:rPr>
              <a:t>v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5" dirty="0">
                <a:latin typeface="Cambria"/>
                <a:cs typeface="Cambria"/>
              </a:rPr>
              <a:t>lo</a:t>
            </a:r>
            <a:r>
              <a:rPr sz="1600" spc="25" dirty="0">
                <a:latin typeface="Cambria"/>
                <a:cs typeface="Cambria"/>
              </a:rPr>
              <a:t>p</a:t>
            </a:r>
            <a:r>
              <a:rPr sz="1600" spc="80" dirty="0">
                <a:latin typeface="Cambria"/>
                <a:cs typeface="Cambria"/>
              </a:rPr>
              <a:t>m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80" dirty="0">
                <a:latin typeface="Cambria"/>
                <a:cs typeface="Cambria"/>
              </a:rPr>
              <a:t>nt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10" dirty="0">
                <a:latin typeface="Cambria"/>
                <a:cs typeface="Cambria"/>
              </a:rPr>
              <a:t>o</a:t>
            </a:r>
            <a:r>
              <a:rPr sz="1600" spc="-5" dirty="0">
                <a:latin typeface="Cambria"/>
                <a:cs typeface="Cambria"/>
              </a:rPr>
              <a:t>f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80" dirty="0">
                <a:latin typeface="Cambria"/>
                <a:cs typeface="Cambria"/>
              </a:rPr>
              <a:t>a</a:t>
            </a:r>
            <a:r>
              <a:rPr sz="1600" spc="100" dirty="0">
                <a:latin typeface="Cambria"/>
                <a:cs typeface="Cambria"/>
              </a:rPr>
              <a:t>n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-35" dirty="0">
                <a:latin typeface="Cambria"/>
                <a:cs typeface="Cambria"/>
              </a:rPr>
              <a:t>o</a:t>
            </a:r>
            <a:r>
              <a:rPr sz="1600" spc="15" dirty="0">
                <a:latin typeface="Cambria"/>
                <a:cs typeface="Cambria"/>
              </a:rPr>
              <a:t>pti</a:t>
            </a:r>
            <a:r>
              <a:rPr sz="1600" spc="45" dirty="0">
                <a:latin typeface="Cambria"/>
                <a:cs typeface="Cambria"/>
              </a:rPr>
              <a:t>o</a:t>
            </a:r>
            <a:r>
              <a:rPr sz="1600" spc="80" dirty="0">
                <a:latin typeface="Cambria"/>
                <a:cs typeface="Cambria"/>
              </a:rPr>
              <a:t>n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15" dirty="0">
                <a:latin typeface="Cambria"/>
                <a:cs typeface="Cambria"/>
              </a:rPr>
              <a:t>to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45" dirty="0">
                <a:latin typeface="Cambria"/>
                <a:cs typeface="Cambria"/>
              </a:rPr>
              <a:t>create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15" dirty="0">
                <a:latin typeface="Cambria"/>
                <a:cs typeface="Cambria"/>
              </a:rPr>
              <a:t>pe</a:t>
            </a:r>
            <a:r>
              <a:rPr sz="1600" spc="50" dirty="0">
                <a:latin typeface="Cambria"/>
                <a:cs typeface="Cambria"/>
              </a:rPr>
              <a:t>rsi</a:t>
            </a:r>
            <a:r>
              <a:rPr sz="1600" spc="60" dirty="0">
                <a:latin typeface="Cambria"/>
                <a:cs typeface="Cambria"/>
              </a:rPr>
              <a:t>s</a:t>
            </a:r>
            <a:r>
              <a:rPr sz="1600" spc="35" dirty="0">
                <a:latin typeface="Cambria"/>
                <a:cs typeface="Cambria"/>
              </a:rPr>
              <a:t>t</a:t>
            </a:r>
            <a:r>
              <a:rPr sz="1600" spc="55" dirty="0">
                <a:latin typeface="Cambria"/>
                <a:cs typeface="Cambria"/>
              </a:rPr>
              <a:t>e</a:t>
            </a:r>
            <a:r>
              <a:rPr sz="1600" spc="80" dirty="0">
                <a:latin typeface="Cambria"/>
                <a:cs typeface="Cambria"/>
              </a:rPr>
              <a:t>nt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90" dirty="0">
                <a:latin typeface="Cambria"/>
                <a:cs typeface="Cambria"/>
              </a:rPr>
              <a:t>m</a:t>
            </a:r>
            <a:r>
              <a:rPr sz="1600" spc="75" dirty="0">
                <a:latin typeface="Cambria"/>
                <a:cs typeface="Cambria"/>
              </a:rPr>
              <a:t>ulti</a:t>
            </a:r>
            <a:r>
              <a:rPr sz="1600" spc="5" dirty="0">
                <a:latin typeface="Cambria"/>
                <a:cs typeface="Cambria"/>
              </a:rPr>
              <a:t>-</a:t>
            </a:r>
            <a:r>
              <a:rPr sz="1600" spc="20" dirty="0">
                <a:latin typeface="Cambria"/>
                <a:cs typeface="Cambria"/>
              </a:rPr>
              <a:t>d</a:t>
            </a:r>
            <a:r>
              <a:rPr sz="1600" spc="55" dirty="0">
                <a:latin typeface="Cambria"/>
                <a:cs typeface="Cambria"/>
              </a:rPr>
              <a:t>im</a:t>
            </a:r>
            <a:r>
              <a:rPr sz="1600" spc="60" dirty="0">
                <a:latin typeface="Cambria"/>
                <a:cs typeface="Cambria"/>
              </a:rPr>
              <a:t>e</a:t>
            </a:r>
            <a:r>
              <a:rPr sz="1600" spc="55" dirty="0">
                <a:latin typeface="Cambria"/>
                <a:cs typeface="Cambria"/>
              </a:rPr>
              <a:t>nsional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70" dirty="0">
                <a:latin typeface="Cambria"/>
                <a:cs typeface="Cambria"/>
              </a:rPr>
              <a:t>s</a:t>
            </a:r>
            <a:r>
              <a:rPr sz="1600" spc="60" dirty="0">
                <a:latin typeface="Cambria"/>
                <a:cs typeface="Cambria"/>
              </a:rPr>
              <a:t>tr</a:t>
            </a:r>
            <a:r>
              <a:rPr sz="1600" spc="70" dirty="0">
                <a:latin typeface="Cambria"/>
                <a:cs typeface="Cambria"/>
              </a:rPr>
              <a:t>u</a:t>
            </a:r>
            <a:r>
              <a:rPr sz="1600" spc="55" dirty="0">
                <a:latin typeface="Cambria"/>
                <a:cs typeface="Cambria"/>
              </a:rPr>
              <a:t>ctu</a:t>
            </a:r>
            <a:r>
              <a:rPr sz="1600" spc="40" dirty="0">
                <a:latin typeface="Cambria"/>
                <a:cs typeface="Cambria"/>
              </a:rPr>
              <a:t>r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80" dirty="0">
                <a:latin typeface="Cambria"/>
                <a:cs typeface="Cambria"/>
              </a:rPr>
              <a:t>s,</a:t>
            </a:r>
            <a:endParaRPr sz="1600">
              <a:latin typeface="Cambria"/>
              <a:cs typeface="Cambria"/>
            </a:endParaRPr>
          </a:p>
          <a:p>
            <a:pPr marL="287020">
              <a:lnSpc>
                <a:spcPct val="100000"/>
              </a:lnSpc>
            </a:pPr>
            <a:r>
              <a:rPr sz="1600" spc="40" dirty="0">
                <a:latin typeface="Cambria"/>
                <a:cs typeface="Cambria"/>
              </a:rPr>
              <a:t>together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with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facilities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-55" dirty="0">
                <a:latin typeface="Cambria"/>
                <a:cs typeface="Cambria"/>
              </a:rPr>
              <a:t>o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assist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70" dirty="0">
                <a:latin typeface="Cambria"/>
                <a:cs typeface="Cambria"/>
              </a:rPr>
              <a:t>in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the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administration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these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structures.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91000"/>
            <a:ext cx="9144000" cy="2666996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22351"/>
            <a:ext cx="378332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40" dirty="0"/>
              <a:t>W</a:t>
            </a:r>
            <a:r>
              <a:rPr spc="-40" dirty="0"/>
              <a:t>HAT</a:t>
            </a:r>
            <a:r>
              <a:rPr spc="-55" dirty="0"/>
              <a:t> </a:t>
            </a:r>
            <a:r>
              <a:rPr spc="10" dirty="0"/>
              <a:t>AND</a:t>
            </a:r>
            <a:r>
              <a:rPr spc="150" dirty="0"/>
              <a:t> </a:t>
            </a:r>
            <a:r>
              <a:rPr sz="2900" dirty="0"/>
              <a:t>W</a:t>
            </a:r>
            <a:r>
              <a:rPr dirty="0"/>
              <a:t>HY</a:t>
            </a:r>
            <a:r>
              <a:rPr spc="110" dirty="0"/>
              <a:t> </a:t>
            </a:r>
            <a:r>
              <a:rPr sz="2900" dirty="0"/>
              <a:t>OLAP?</a:t>
            </a:r>
            <a:endParaRPr sz="29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607821"/>
            <a:ext cx="8483600" cy="455188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6385" marR="6985" indent="-274320" algn="just">
              <a:lnSpc>
                <a:spcPts val="2160"/>
              </a:lnSpc>
              <a:spcBef>
                <a:spcPts val="375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225" dirty="0">
                <a:latin typeface="Cambria"/>
                <a:cs typeface="Cambria"/>
              </a:rPr>
              <a:t>OLAP </a:t>
            </a:r>
            <a:r>
              <a:rPr sz="2000" spc="70" dirty="0">
                <a:latin typeface="Cambria"/>
                <a:cs typeface="Cambria"/>
              </a:rPr>
              <a:t>is </a:t>
            </a:r>
            <a:r>
              <a:rPr sz="2000" spc="75" dirty="0">
                <a:latin typeface="Cambria"/>
                <a:cs typeface="Cambria"/>
              </a:rPr>
              <a:t>the </a:t>
            </a:r>
            <a:r>
              <a:rPr sz="2000" spc="70" dirty="0">
                <a:latin typeface="Cambria"/>
                <a:cs typeface="Cambria"/>
              </a:rPr>
              <a:t>dynamic </a:t>
            </a:r>
            <a:r>
              <a:rPr sz="2000" spc="80" dirty="0">
                <a:latin typeface="Cambria"/>
                <a:cs typeface="Cambria"/>
              </a:rPr>
              <a:t>synthesis, </a:t>
            </a:r>
            <a:r>
              <a:rPr sz="2000" spc="90" dirty="0">
                <a:latin typeface="Cambria"/>
                <a:cs typeface="Cambria"/>
              </a:rPr>
              <a:t>analysis, and </a:t>
            </a:r>
            <a:r>
              <a:rPr sz="2000" spc="45" dirty="0">
                <a:latin typeface="Cambria"/>
                <a:cs typeface="Cambria"/>
              </a:rPr>
              <a:t>consolidation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spc="75" dirty="0">
                <a:latin typeface="Cambria"/>
                <a:cs typeface="Cambria"/>
              </a:rPr>
              <a:t>large 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volumes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multi-dimensional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data.</a:t>
            </a:r>
            <a:endParaRPr sz="2000" dirty="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90100"/>
              </a:lnSpc>
              <a:spcBef>
                <a:spcPts val="565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225" dirty="0">
                <a:latin typeface="Cambria"/>
                <a:cs typeface="Cambria"/>
              </a:rPr>
              <a:t>OLAP </a:t>
            </a:r>
            <a:r>
              <a:rPr sz="2000" spc="70" dirty="0">
                <a:latin typeface="Cambria"/>
                <a:cs typeface="Cambria"/>
              </a:rPr>
              <a:t>is</a:t>
            </a:r>
            <a:r>
              <a:rPr sz="2000" spc="75" dirty="0">
                <a:latin typeface="Cambria"/>
                <a:cs typeface="Cambria"/>
              </a:rPr>
              <a:t> 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term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that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describes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000" spc="1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0000"/>
                </a:solidFill>
                <a:latin typeface="Cambria"/>
                <a:cs typeface="Cambria"/>
              </a:rPr>
              <a:t>technology</a:t>
            </a:r>
            <a:r>
              <a:rPr sz="2000" spc="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Cambria"/>
                <a:cs typeface="Cambria"/>
              </a:rPr>
              <a:t>that</a:t>
            </a:r>
            <a:r>
              <a:rPr sz="2000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0000"/>
                </a:solidFill>
                <a:latin typeface="Cambria"/>
                <a:cs typeface="Cambria"/>
              </a:rPr>
              <a:t>uses</a:t>
            </a:r>
            <a:r>
              <a:rPr sz="2000" spc="75" dirty="0">
                <a:solidFill>
                  <a:srgbClr val="FF0000"/>
                </a:solidFill>
                <a:latin typeface="Cambria"/>
                <a:cs typeface="Cambria"/>
              </a:rPr>
              <a:t> multi- </a:t>
            </a:r>
            <a:r>
              <a:rPr sz="20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Cambria"/>
                <a:cs typeface="Cambria"/>
              </a:rPr>
              <a:t>dimensional</a:t>
            </a:r>
            <a:r>
              <a:rPr sz="2000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FF0000"/>
                </a:solidFill>
                <a:latin typeface="Cambria"/>
                <a:cs typeface="Cambria"/>
              </a:rPr>
              <a:t>view</a:t>
            </a:r>
            <a:r>
              <a:rPr sz="2000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Cambria"/>
                <a:cs typeface="Cambria"/>
              </a:rPr>
              <a:t>aggregate</a:t>
            </a:r>
            <a:r>
              <a:rPr sz="20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0000"/>
                </a:solidFill>
                <a:latin typeface="Cambria"/>
                <a:cs typeface="Cambria"/>
              </a:rPr>
              <a:t>data</a:t>
            </a:r>
            <a:r>
              <a:rPr sz="20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0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FF0000"/>
                </a:solidFill>
                <a:latin typeface="Cambria"/>
                <a:cs typeface="Cambria"/>
              </a:rPr>
              <a:t>provide</a:t>
            </a:r>
            <a:r>
              <a:rPr sz="2000" spc="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Cambria"/>
                <a:cs typeface="Cambria"/>
              </a:rPr>
              <a:t>quick  </a:t>
            </a:r>
            <a:r>
              <a:rPr sz="2000" spc="45" dirty="0">
                <a:solidFill>
                  <a:srgbClr val="FF0000"/>
                </a:solidFill>
                <a:latin typeface="Cambria"/>
                <a:cs typeface="Cambria"/>
              </a:rPr>
              <a:t>access  </a:t>
            </a:r>
            <a:r>
              <a:rPr sz="2000" spc="5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sz="20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0000"/>
                </a:solidFill>
                <a:latin typeface="Cambria"/>
                <a:cs typeface="Cambria"/>
              </a:rPr>
              <a:t>strategic</a:t>
            </a:r>
            <a:r>
              <a:rPr sz="20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Cambria"/>
                <a:cs typeface="Cambria"/>
              </a:rPr>
              <a:t>information</a:t>
            </a:r>
            <a:r>
              <a:rPr sz="2000" spc="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sz="2000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000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0000"/>
                </a:solidFill>
                <a:latin typeface="Cambria"/>
                <a:cs typeface="Cambria"/>
              </a:rPr>
              <a:t>purposes</a:t>
            </a:r>
            <a:r>
              <a:rPr sz="2000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20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Cambria"/>
                <a:cs typeface="Cambria"/>
              </a:rPr>
              <a:t>advanced</a:t>
            </a:r>
            <a:r>
              <a:rPr sz="2000" spc="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FF0000"/>
                </a:solidFill>
                <a:latin typeface="Cambria"/>
                <a:cs typeface="Cambria"/>
              </a:rPr>
              <a:t>analysis.</a:t>
            </a:r>
            <a:endParaRPr sz="2000" dirty="0">
              <a:latin typeface="Cambria"/>
              <a:cs typeface="Cambria"/>
            </a:endParaRPr>
          </a:p>
          <a:p>
            <a:pPr marL="286385" marR="5715" indent="-274320" algn="just">
              <a:lnSpc>
                <a:spcPts val="2160"/>
              </a:lnSpc>
              <a:spcBef>
                <a:spcPts val="630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225" dirty="0">
                <a:latin typeface="Cambria"/>
                <a:cs typeface="Cambria"/>
              </a:rPr>
              <a:t>OLAP </a:t>
            </a:r>
            <a:r>
              <a:rPr sz="2000" spc="60" dirty="0">
                <a:latin typeface="Cambria"/>
                <a:cs typeface="Cambria"/>
              </a:rPr>
              <a:t>enables </a:t>
            </a:r>
            <a:r>
              <a:rPr sz="2000" spc="65" dirty="0">
                <a:latin typeface="Cambria"/>
                <a:cs typeface="Cambria"/>
              </a:rPr>
              <a:t>users </a:t>
            </a:r>
            <a:r>
              <a:rPr sz="2000" spc="10" dirty="0">
                <a:latin typeface="Cambria"/>
                <a:cs typeface="Cambria"/>
              </a:rPr>
              <a:t>to </a:t>
            </a:r>
            <a:r>
              <a:rPr sz="2000" spc="95" dirty="0">
                <a:latin typeface="Cambria"/>
                <a:cs typeface="Cambria"/>
              </a:rPr>
              <a:t>gain </a:t>
            </a:r>
            <a:r>
              <a:rPr sz="2000" spc="135" dirty="0">
                <a:latin typeface="Cambria"/>
                <a:cs typeface="Cambria"/>
              </a:rPr>
              <a:t>a </a:t>
            </a:r>
            <a:r>
              <a:rPr sz="2000" spc="30" dirty="0">
                <a:latin typeface="Cambria"/>
                <a:cs typeface="Cambria"/>
              </a:rPr>
              <a:t>deeper </a:t>
            </a:r>
            <a:r>
              <a:rPr sz="2000" spc="75" dirty="0">
                <a:latin typeface="Cambria"/>
                <a:cs typeface="Cambria"/>
              </a:rPr>
              <a:t>understanding </a:t>
            </a:r>
            <a:r>
              <a:rPr sz="2000" spc="90" dirty="0">
                <a:latin typeface="Cambria"/>
                <a:cs typeface="Cambria"/>
              </a:rPr>
              <a:t>and </a:t>
            </a:r>
            <a:r>
              <a:rPr sz="2000" spc="45" dirty="0">
                <a:latin typeface="Cambria"/>
                <a:cs typeface="Cambria"/>
              </a:rPr>
              <a:t>knowledge 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about various aspects </a:t>
            </a:r>
            <a:r>
              <a:rPr sz="2000" spc="-5" dirty="0">
                <a:latin typeface="Cambria"/>
                <a:cs typeface="Cambria"/>
              </a:rPr>
              <a:t>of </a:t>
            </a:r>
            <a:r>
              <a:rPr sz="2000" spc="70" dirty="0">
                <a:latin typeface="Cambria"/>
                <a:cs typeface="Cambria"/>
              </a:rPr>
              <a:t>their </a:t>
            </a:r>
            <a:r>
              <a:rPr sz="2000" spc="30" dirty="0">
                <a:latin typeface="Cambria"/>
                <a:cs typeface="Cambria"/>
              </a:rPr>
              <a:t>corporate </a:t>
            </a:r>
            <a:r>
              <a:rPr sz="2000" spc="100" dirty="0">
                <a:latin typeface="Cambria"/>
                <a:cs typeface="Cambria"/>
              </a:rPr>
              <a:t>data </a:t>
            </a:r>
            <a:r>
              <a:rPr sz="2000" spc="70" dirty="0">
                <a:latin typeface="Cambria"/>
                <a:cs typeface="Cambria"/>
              </a:rPr>
              <a:t>through </a:t>
            </a:r>
            <a:r>
              <a:rPr sz="2000" spc="95" dirty="0">
                <a:latin typeface="Cambria"/>
                <a:cs typeface="Cambria"/>
              </a:rPr>
              <a:t>fast, </a:t>
            </a:r>
            <a:r>
              <a:rPr sz="2000" spc="60" dirty="0">
                <a:latin typeface="Cambria"/>
                <a:cs typeface="Cambria"/>
              </a:rPr>
              <a:t>consistent, 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interactive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access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to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variety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possible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views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data.</a:t>
            </a:r>
            <a:endParaRPr sz="2000" dirty="0">
              <a:latin typeface="Cambria"/>
              <a:cs typeface="Cambria"/>
            </a:endParaRPr>
          </a:p>
          <a:p>
            <a:pPr marL="286385" marR="5080" indent="-274320" algn="just">
              <a:lnSpc>
                <a:spcPts val="2160"/>
              </a:lnSpc>
              <a:spcBef>
                <a:spcPts val="605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80" dirty="0">
                <a:latin typeface="Cambria"/>
                <a:cs typeface="Cambria"/>
              </a:rPr>
              <a:t>While </a:t>
            </a:r>
            <a:r>
              <a:rPr sz="2000" spc="225" dirty="0">
                <a:latin typeface="Cambria"/>
                <a:cs typeface="Cambria"/>
              </a:rPr>
              <a:t>OLAP </a:t>
            </a:r>
            <a:r>
              <a:rPr sz="2000" spc="70" dirty="0">
                <a:latin typeface="Cambria"/>
                <a:cs typeface="Cambria"/>
              </a:rPr>
              <a:t>systems </a:t>
            </a:r>
            <a:r>
              <a:rPr sz="2000" spc="75" dirty="0">
                <a:latin typeface="Cambria"/>
                <a:cs typeface="Cambria"/>
              </a:rPr>
              <a:t>can </a:t>
            </a:r>
            <a:r>
              <a:rPr sz="2000" spc="70" dirty="0">
                <a:latin typeface="Cambria"/>
                <a:cs typeface="Cambria"/>
              </a:rPr>
              <a:t>easily </a:t>
            </a:r>
            <a:r>
              <a:rPr sz="2000" spc="60" dirty="0">
                <a:latin typeface="Cambria"/>
                <a:cs typeface="Cambria"/>
              </a:rPr>
              <a:t>answer </a:t>
            </a:r>
            <a:r>
              <a:rPr sz="2000" spc="5" dirty="0">
                <a:latin typeface="Cambria"/>
                <a:cs typeface="Cambria"/>
              </a:rPr>
              <a:t>‘who?’  </a:t>
            </a:r>
            <a:r>
              <a:rPr sz="2000" spc="90" dirty="0">
                <a:latin typeface="Cambria"/>
                <a:cs typeface="Cambria"/>
              </a:rPr>
              <a:t>and </a:t>
            </a:r>
            <a:r>
              <a:rPr sz="2000" spc="40" dirty="0">
                <a:latin typeface="Cambria"/>
                <a:cs typeface="Cambria"/>
              </a:rPr>
              <a:t>‘what?’ </a:t>
            </a:r>
            <a:r>
              <a:rPr sz="2000" spc="60" dirty="0">
                <a:latin typeface="Cambria"/>
                <a:cs typeface="Cambria"/>
              </a:rPr>
              <a:t>questions, 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0000"/>
                </a:solidFill>
                <a:latin typeface="Cambria"/>
                <a:cs typeface="Cambria"/>
              </a:rPr>
              <a:t>it </a:t>
            </a:r>
            <a:r>
              <a:rPr lang="en-IN" sz="2000" spc="70" dirty="0" smtClean="0">
                <a:solidFill>
                  <a:srgbClr val="FF0000"/>
                </a:solidFill>
                <a:latin typeface="Cambria"/>
                <a:cs typeface="Cambria"/>
              </a:rPr>
              <a:t>ha</a:t>
            </a:r>
            <a:r>
              <a:rPr sz="2000" spc="70" dirty="0" smtClean="0">
                <a:solidFill>
                  <a:srgbClr val="FF0000"/>
                </a:solidFill>
                <a:latin typeface="Cambria"/>
                <a:cs typeface="Cambria"/>
              </a:rPr>
              <a:t>s </a:t>
            </a:r>
            <a:r>
              <a:rPr sz="2000" spc="60" dirty="0">
                <a:solidFill>
                  <a:srgbClr val="FF0000"/>
                </a:solidFill>
                <a:latin typeface="Cambria"/>
                <a:cs typeface="Cambria"/>
              </a:rPr>
              <a:t>easier </a:t>
            </a:r>
            <a:r>
              <a:rPr sz="2000" spc="70" dirty="0">
                <a:solidFill>
                  <a:srgbClr val="FF0000"/>
                </a:solidFill>
                <a:latin typeface="Cambria"/>
                <a:cs typeface="Cambria"/>
              </a:rPr>
              <a:t>ability </a:t>
            </a:r>
            <a:r>
              <a:rPr sz="2000" spc="10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sz="2000" spc="60" dirty="0">
                <a:solidFill>
                  <a:srgbClr val="FF0000"/>
                </a:solidFill>
                <a:latin typeface="Cambria"/>
                <a:cs typeface="Cambria"/>
              </a:rPr>
              <a:t>answer ‘what </a:t>
            </a:r>
            <a:r>
              <a:rPr sz="2000" spc="30" dirty="0">
                <a:solidFill>
                  <a:srgbClr val="FF0000"/>
                </a:solidFill>
                <a:latin typeface="Cambria"/>
                <a:cs typeface="Cambria"/>
              </a:rPr>
              <a:t>if?’ </a:t>
            </a:r>
            <a:r>
              <a:rPr sz="2000" spc="90" dirty="0">
                <a:solidFill>
                  <a:srgbClr val="FF0000"/>
                </a:solidFill>
                <a:latin typeface="Cambria"/>
                <a:cs typeface="Cambria"/>
              </a:rPr>
              <a:t>and </a:t>
            </a:r>
            <a:r>
              <a:rPr sz="2000" spc="25" dirty="0">
                <a:solidFill>
                  <a:srgbClr val="FF0000"/>
                </a:solidFill>
                <a:latin typeface="Cambria"/>
                <a:cs typeface="Cambria"/>
              </a:rPr>
              <a:t>‘why?’ </a:t>
            </a:r>
            <a:r>
              <a:rPr sz="2000" spc="50" dirty="0">
                <a:solidFill>
                  <a:srgbClr val="FF0000"/>
                </a:solidFill>
                <a:latin typeface="Cambria"/>
                <a:cs typeface="Cambria"/>
              </a:rPr>
              <a:t>type questions </a:t>
            </a:r>
            <a:r>
              <a:rPr sz="2000" spc="110" dirty="0">
                <a:latin typeface="Cambria"/>
                <a:cs typeface="Cambria"/>
              </a:rPr>
              <a:t>that 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distinguishes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them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from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general-purpose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query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tools.</a:t>
            </a:r>
            <a:endParaRPr sz="2000" dirty="0">
              <a:latin typeface="Cambria"/>
              <a:cs typeface="Cambria"/>
            </a:endParaRPr>
          </a:p>
          <a:p>
            <a:pPr marL="286385" marR="5715" indent="-274320" algn="just">
              <a:lnSpc>
                <a:spcPct val="90000"/>
              </a:lnSpc>
              <a:spcBef>
                <a:spcPts val="565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95" dirty="0">
                <a:latin typeface="Cambria"/>
                <a:cs typeface="Cambria"/>
              </a:rPr>
              <a:t>The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types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analysis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available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from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225" dirty="0">
                <a:latin typeface="Cambria"/>
                <a:cs typeface="Cambria"/>
              </a:rPr>
              <a:t>OLAP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range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from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basic 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0000"/>
                </a:solidFill>
                <a:latin typeface="Cambria"/>
                <a:cs typeface="Cambria"/>
              </a:rPr>
              <a:t>navigation</a:t>
            </a:r>
            <a:r>
              <a:rPr sz="2000" spc="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2000" spc="9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0000"/>
                </a:solidFill>
                <a:latin typeface="Cambria"/>
                <a:cs typeface="Cambria"/>
              </a:rPr>
              <a:t>browsing</a:t>
            </a:r>
            <a:r>
              <a:rPr sz="2000" spc="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(referred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to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as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‘slicing’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90" dirty="0">
                <a:latin typeface="Cambria"/>
                <a:cs typeface="Cambria"/>
              </a:rPr>
              <a:t>and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dicing’)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145" dirty="0">
                <a:latin typeface="Cambria"/>
                <a:cs typeface="Cambria"/>
              </a:rPr>
              <a:t>,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to 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calculations,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0" dirty="0">
                <a:latin typeface="Cambria"/>
                <a:cs typeface="Cambria"/>
              </a:rPr>
              <a:t>to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25" dirty="0">
                <a:latin typeface="Cambria"/>
                <a:cs typeface="Cambria"/>
              </a:rPr>
              <a:t>more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40" dirty="0">
                <a:latin typeface="Cambria"/>
                <a:cs typeface="Cambria"/>
              </a:rPr>
              <a:t>complex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analysis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such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as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time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series  </a:t>
            </a:r>
            <a:r>
              <a:rPr sz="2000" spc="85" dirty="0">
                <a:latin typeface="Cambria"/>
                <a:cs typeface="Cambria"/>
              </a:rPr>
              <a:t>and 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complex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modeling.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22351"/>
            <a:ext cx="580961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/>
              <a:t>M</a:t>
            </a:r>
            <a:r>
              <a:rPr spc="-5" dirty="0"/>
              <a:t>ULTI</a:t>
            </a:r>
            <a:r>
              <a:rPr sz="2900" spc="-5" dirty="0"/>
              <a:t>-</a:t>
            </a:r>
            <a:r>
              <a:rPr spc="-5" dirty="0"/>
              <a:t>DIMENSIONAL</a:t>
            </a:r>
            <a:r>
              <a:rPr spc="100" dirty="0"/>
              <a:t> </a:t>
            </a:r>
            <a:r>
              <a:rPr sz="2900" dirty="0"/>
              <a:t>OLAP</a:t>
            </a:r>
            <a:r>
              <a:rPr sz="2900" spc="-70" dirty="0"/>
              <a:t> </a:t>
            </a:r>
            <a:r>
              <a:rPr sz="2900" dirty="0"/>
              <a:t>(MOLAP)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83540" y="639826"/>
            <a:ext cx="8482330" cy="60914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715" indent="-274320" algn="just">
              <a:lnSpc>
                <a:spcPct val="100000"/>
              </a:lnSpc>
              <a:spcBef>
                <a:spcPts val="100"/>
              </a:spcBef>
              <a:buClr>
                <a:srgbClr val="93C500"/>
              </a:buClr>
              <a:buSzPct val="69444"/>
              <a:buFont typeface="Wingdings"/>
              <a:buChar char=""/>
              <a:tabLst>
                <a:tab pos="287020" algn="l"/>
              </a:tabLst>
            </a:pPr>
            <a:r>
              <a:rPr sz="1800" spc="210" dirty="0">
                <a:latin typeface="Cambria"/>
                <a:cs typeface="Cambria"/>
              </a:rPr>
              <a:t>MOLAP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tools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use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specialized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data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structures 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56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multi-dimensional </a:t>
            </a:r>
            <a:r>
              <a:rPr sz="1800" spc="65" dirty="0">
                <a:latin typeface="Cambria"/>
                <a:cs typeface="Cambria"/>
              </a:rPr>
              <a:t> database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management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systems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140" dirty="0">
                <a:latin typeface="Cambria"/>
                <a:cs typeface="Cambria"/>
              </a:rPr>
              <a:t>(MDDBMS)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organize,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navigate,  </a:t>
            </a:r>
            <a:r>
              <a:rPr sz="1800" spc="75" dirty="0">
                <a:latin typeface="Cambria"/>
                <a:cs typeface="Cambria"/>
              </a:rPr>
              <a:t>and 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analyze</a:t>
            </a:r>
            <a:r>
              <a:rPr sz="1800" spc="90" dirty="0">
                <a:latin typeface="Cambria"/>
                <a:cs typeface="Cambria"/>
              </a:rPr>
              <a:t> data.</a:t>
            </a:r>
            <a:endParaRPr sz="1800" dirty="0">
              <a:latin typeface="Cambria"/>
              <a:cs typeface="Cambria"/>
            </a:endParaRPr>
          </a:p>
          <a:p>
            <a:pPr marL="286385" marR="7620" indent="-274320" algn="just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444"/>
              <a:buFont typeface="Wingdings"/>
              <a:buChar char=""/>
              <a:tabLst>
                <a:tab pos="287020" algn="l"/>
              </a:tabLst>
            </a:pPr>
            <a:r>
              <a:rPr sz="1800" spc="35" dirty="0">
                <a:latin typeface="Cambria"/>
                <a:cs typeface="Cambria"/>
              </a:rPr>
              <a:t>To </a:t>
            </a:r>
            <a:r>
              <a:rPr sz="1800" spc="65" dirty="0">
                <a:latin typeface="Cambria"/>
                <a:cs typeface="Cambria"/>
              </a:rPr>
              <a:t>enhance </a:t>
            </a:r>
            <a:r>
              <a:rPr sz="1800" spc="45" dirty="0">
                <a:latin typeface="Cambria"/>
                <a:cs typeface="Cambria"/>
              </a:rPr>
              <a:t>query </a:t>
            </a:r>
            <a:r>
              <a:rPr sz="1800" spc="40" dirty="0">
                <a:latin typeface="Cambria"/>
                <a:cs typeface="Cambria"/>
              </a:rPr>
              <a:t>performance </a:t>
            </a:r>
            <a:r>
              <a:rPr sz="1800" spc="65" dirty="0">
                <a:latin typeface="Cambria"/>
                <a:cs typeface="Cambria"/>
              </a:rPr>
              <a:t>the </a:t>
            </a:r>
            <a:r>
              <a:rPr sz="1800" spc="85" dirty="0">
                <a:latin typeface="Cambria"/>
                <a:cs typeface="Cambria"/>
              </a:rPr>
              <a:t>data </a:t>
            </a:r>
            <a:r>
              <a:rPr sz="1800" spc="65" dirty="0">
                <a:latin typeface="Cambria"/>
                <a:cs typeface="Cambria"/>
              </a:rPr>
              <a:t>is </a:t>
            </a:r>
            <a:r>
              <a:rPr sz="1800" spc="60" dirty="0">
                <a:latin typeface="Cambria"/>
                <a:cs typeface="Cambria"/>
              </a:rPr>
              <a:t>typically </a:t>
            </a:r>
            <a:r>
              <a:rPr sz="1800" spc="65" dirty="0">
                <a:latin typeface="Cambria"/>
                <a:cs typeface="Cambria"/>
              </a:rPr>
              <a:t>aggregated </a:t>
            </a:r>
            <a:r>
              <a:rPr sz="1800" spc="80" dirty="0">
                <a:latin typeface="Cambria"/>
                <a:cs typeface="Cambria"/>
              </a:rPr>
              <a:t>and </a:t>
            </a:r>
            <a:r>
              <a:rPr sz="1800" spc="25" dirty="0">
                <a:latin typeface="Cambria"/>
                <a:cs typeface="Cambria"/>
              </a:rPr>
              <a:t>stored 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according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predicted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usage.</a:t>
            </a:r>
            <a:endParaRPr sz="1800" dirty="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444"/>
              <a:buFont typeface="Wingdings"/>
              <a:buChar char=""/>
              <a:tabLst>
                <a:tab pos="287020" algn="l"/>
              </a:tabLst>
            </a:pPr>
            <a:r>
              <a:rPr sz="1800" spc="210" dirty="0">
                <a:latin typeface="Cambria"/>
                <a:cs typeface="Cambria"/>
              </a:rPr>
              <a:t>MOLAP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data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structures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use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array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technology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56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efficient 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storage 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techniques </a:t>
            </a:r>
            <a:r>
              <a:rPr sz="1800" spc="95" dirty="0">
                <a:latin typeface="Cambria"/>
                <a:cs typeface="Cambria"/>
              </a:rPr>
              <a:t>that </a:t>
            </a:r>
            <a:r>
              <a:rPr sz="1800" spc="65" dirty="0">
                <a:latin typeface="Cambria"/>
                <a:cs typeface="Cambria"/>
              </a:rPr>
              <a:t>minimize </a:t>
            </a:r>
            <a:r>
              <a:rPr sz="1800" spc="70" dirty="0">
                <a:latin typeface="Cambria"/>
                <a:cs typeface="Cambria"/>
              </a:rPr>
              <a:t>the </a:t>
            </a:r>
            <a:r>
              <a:rPr sz="1800" spc="65" dirty="0">
                <a:latin typeface="Cambria"/>
                <a:cs typeface="Cambria"/>
              </a:rPr>
              <a:t>disk </a:t>
            </a:r>
            <a:r>
              <a:rPr sz="1800" spc="45" dirty="0">
                <a:latin typeface="Cambria"/>
                <a:cs typeface="Cambria"/>
              </a:rPr>
              <a:t>space </a:t>
            </a:r>
            <a:r>
              <a:rPr sz="1800" spc="55" dirty="0">
                <a:latin typeface="Cambria"/>
                <a:cs typeface="Cambria"/>
              </a:rPr>
              <a:t>requirements </a:t>
            </a:r>
            <a:r>
              <a:rPr sz="1800" spc="65" dirty="0">
                <a:latin typeface="Cambria"/>
                <a:cs typeface="Cambria"/>
              </a:rPr>
              <a:t>through </a:t>
            </a:r>
            <a:r>
              <a:rPr sz="1800" spc="55" dirty="0">
                <a:latin typeface="Cambria"/>
                <a:cs typeface="Cambria"/>
              </a:rPr>
              <a:t>sparse </a:t>
            </a:r>
            <a:r>
              <a:rPr sz="1800" spc="90" dirty="0">
                <a:latin typeface="Cambria"/>
                <a:cs typeface="Cambria"/>
              </a:rPr>
              <a:t>data 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85" dirty="0" smtClean="0">
                <a:latin typeface="Cambria"/>
                <a:cs typeface="Cambria"/>
              </a:rPr>
              <a:t>management.</a:t>
            </a:r>
            <a:endParaRPr lang="en-IN" spc="85" dirty="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444"/>
              <a:buFont typeface="Wingdings"/>
              <a:buChar char=""/>
              <a:tabLst>
                <a:tab pos="287020" algn="l"/>
              </a:tabLst>
            </a:pPr>
            <a:r>
              <a:rPr lang="en-US" spc="65" dirty="0">
                <a:latin typeface="Cambria"/>
                <a:cs typeface="Cambria"/>
              </a:rPr>
              <a:t>MOLAP is well-suited for scenarios requiring fast query response times, especially with smaller to medium-sized data sets.</a:t>
            </a:r>
          </a:p>
          <a:p>
            <a:r>
              <a:rPr lang="en-US" spc="65" dirty="0">
                <a:latin typeface="Cambria"/>
                <a:cs typeface="Cambria"/>
              </a:rPr>
              <a:t>Example: An inventory manager uses MOLAP to analyze inventory levels across multiple warehouses, product categories, and time periods using a multidimensional cube structure.</a:t>
            </a: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69444"/>
              <a:buFont typeface="Wingdings"/>
              <a:buChar char=""/>
              <a:tabLst>
                <a:tab pos="287020" algn="l"/>
              </a:tabLst>
            </a:pPr>
            <a:endParaRPr sz="1800" dirty="0">
              <a:latin typeface="Cambria"/>
              <a:cs typeface="Cambria"/>
            </a:endParaRPr>
          </a:p>
          <a:p>
            <a:pPr marL="287020" indent="-274320" algn="just">
              <a:lnSpc>
                <a:spcPct val="100000"/>
              </a:lnSpc>
              <a:spcBef>
                <a:spcPts val="605"/>
              </a:spcBef>
              <a:buClr>
                <a:srgbClr val="93C500"/>
              </a:buClr>
              <a:buSzPct val="69444"/>
              <a:buFont typeface="Wingdings"/>
              <a:buChar char=""/>
              <a:tabLst>
                <a:tab pos="287020" algn="l"/>
              </a:tabLst>
            </a:pPr>
            <a:r>
              <a:rPr sz="1800" spc="85" dirty="0">
                <a:latin typeface="Cambria"/>
                <a:cs typeface="Cambria"/>
              </a:rPr>
              <a:t>The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development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issues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associated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with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175" dirty="0">
                <a:latin typeface="Cambria"/>
                <a:cs typeface="Cambria"/>
              </a:rPr>
              <a:t>MOLAP:</a:t>
            </a:r>
            <a:endParaRPr sz="1800" dirty="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8055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114" dirty="0">
                <a:latin typeface="Cambria"/>
                <a:cs typeface="Cambria"/>
              </a:rPr>
              <a:t>Only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limited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amount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data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can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be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efficiently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stored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analyzed.</a:t>
            </a:r>
            <a:endParaRPr sz="1800" dirty="0">
              <a:latin typeface="Cambria"/>
              <a:cs typeface="Cambria"/>
            </a:endParaRPr>
          </a:p>
          <a:p>
            <a:pPr marL="652780" marR="7620" lvl="1" indent="-274955">
              <a:lnSpc>
                <a:spcPct val="100000"/>
              </a:lnSpc>
              <a:spcBef>
                <a:spcPts val="434"/>
              </a:spcBef>
              <a:buClr>
                <a:srgbClr val="93C500"/>
              </a:buClr>
              <a:buSzPct val="8055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80" dirty="0">
                <a:latin typeface="Cambria"/>
                <a:cs typeface="Cambria"/>
              </a:rPr>
              <a:t>Navigation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22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analysis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data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are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limited</a:t>
            </a:r>
            <a:r>
              <a:rPr sz="1800" spc="22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because</a:t>
            </a:r>
            <a:r>
              <a:rPr sz="1800" spc="24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data</a:t>
            </a:r>
            <a:r>
              <a:rPr sz="1800" spc="2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is</a:t>
            </a:r>
            <a:r>
              <a:rPr sz="1800" spc="229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designed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according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previously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determined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requirements.</a:t>
            </a:r>
            <a:endParaRPr sz="1800" dirty="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8055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210" dirty="0">
                <a:latin typeface="Cambria"/>
                <a:cs typeface="Cambria"/>
              </a:rPr>
              <a:t>MOLAP</a:t>
            </a:r>
            <a:r>
              <a:rPr sz="1800" spc="33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products</a:t>
            </a:r>
            <a:r>
              <a:rPr sz="1800" spc="34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require</a:t>
            </a:r>
            <a:r>
              <a:rPr sz="1800" spc="34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a</a:t>
            </a:r>
            <a:r>
              <a:rPr sz="1800" spc="33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different</a:t>
            </a:r>
            <a:r>
              <a:rPr sz="1800" spc="35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set</a:t>
            </a:r>
            <a:r>
              <a:rPr sz="1800" spc="3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of</a:t>
            </a:r>
            <a:r>
              <a:rPr sz="1800" spc="345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skills</a:t>
            </a:r>
            <a:r>
              <a:rPr sz="1800" spc="34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350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tools</a:t>
            </a:r>
            <a:r>
              <a:rPr sz="1800" spc="34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to</a:t>
            </a:r>
            <a:r>
              <a:rPr sz="1800" spc="35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build</a:t>
            </a:r>
            <a:r>
              <a:rPr sz="1800" spc="34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endParaRPr sz="1800" dirty="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1800" spc="90" dirty="0">
                <a:latin typeface="Cambria"/>
                <a:cs typeface="Cambria"/>
              </a:rPr>
              <a:t>maintain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the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database.</a:t>
            </a:r>
            <a:endParaRPr sz="18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4724400"/>
            <a:ext cx="8991599" cy="21335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22351"/>
            <a:ext cx="386842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5" dirty="0"/>
              <a:t>H</a:t>
            </a:r>
            <a:r>
              <a:rPr spc="5" dirty="0"/>
              <a:t>YBRID</a:t>
            </a:r>
            <a:r>
              <a:rPr spc="145" dirty="0"/>
              <a:t> </a:t>
            </a:r>
            <a:r>
              <a:rPr sz="2900" dirty="0"/>
              <a:t>OLAP</a:t>
            </a:r>
            <a:r>
              <a:rPr sz="2900" spc="-95" dirty="0"/>
              <a:t> </a:t>
            </a:r>
            <a:r>
              <a:rPr sz="2900" dirty="0"/>
              <a:t>(HOLAP)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31152" y="457200"/>
            <a:ext cx="8481695" cy="55765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105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pc="240" dirty="0">
                <a:latin typeface="Cambria"/>
                <a:cs typeface="Cambria"/>
              </a:rPr>
              <a:t>HOLAP</a:t>
            </a:r>
            <a:r>
              <a:rPr spc="245" dirty="0"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tools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spc="30" dirty="0">
                <a:latin typeface="Cambria"/>
                <a:cs typeface="Cambria"/>
              </a:rPr>
              <a:t>provide</a:t>
            </a:r>
            <a:r>
              <a:rPr spc="35" dirty="0">
                <a:latin typeface="Cambria"/>
                <a:cs typeface="Cambria"/>
              </a:rPr>
              <a:t> </a:t>
            </a:r>
            <a:r>
              <a:rPr spc="65" dirty="0">
                <a:latin typeface="Cambria"/>
                <a:cs typeface="Cambria"/>
              </a:rPr>
              <a:t>limited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spc="90" dirty="0">
                <a:latin typeface="Cambria"/>
                <a:cs typeface="Cambria"/>
              </a:rPr>
              <a:t>analysis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75" dirty="0">
                <a:latin typeface="Cambria"/>
                <a:cs typeface="Cambria"/>
              </a:rPr>
              <a:t>capability,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spc="65" dirty="0">
                <a:latin typeface="Cambria"/>
                <a:cs typeface="Cambria"/>
              </a:rPr>
              <a:t>either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spc="50" dirty="0">
                <a:latin typeface="Cambria"/>
                <a:cs typeface="Cambria"/>
              </a:rPr>
              <a:t>directly 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spc="95" dirty="0">
                <a:latin typeface="Cambria"/>
                <a:cs typeface="Cambria"/>
              </a:rPr>
              <a:t>against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229" dirty="0">
                <a:latin typeface="Cambria"/>
                <a:cs typeface="Cambria"/>
              </a:rPr>
              <a:t>RDBMS</a:t>
            </a:r>
            <a:r>
              <a:rPr spc="235" dirty="0">
                <a:latin typeface="Cambria"/>
                <a:cs typeface="Cambria"/>
              </a:rPr>
              <a:t> </a:t>
            </a:r>
            <a:r>
              <a:rPr spc="50" dirty="0">
                <a:latin typeface="Cambria"/>
                <a:cs typeface="Cambria"/>
              </a:rPr>
              <a:t>products,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or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40" dirty="0">
                <a:latin typeface="Cambria"/>
                <a:cs typeface="Cambria"/>
              </a:rPr>
              <a:t>by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spc="85" dirty="0">
                <a:latin typeface="Cambria"/>
                <a:cs typeface="Cambria"/>
              </a:rPr>
              <a:t>using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spc="120" dirty="0">
                <a:latin typeface="Cambria"/>
                <a:cs typeface="Cambria"/>
              </a:rPr>
              <a:t>an</a:t>
            </a:r>
            <a:r>
              <a:rPr spc="125" dirty="0">
                <a:latin typeface="Cambria"/>
                <a:cs typeface="Cambria"/>
              </a:rPr>
              <a:t> </a:t>
            </a:r>
            <a:r>
              <a:rPr spc="70" dirty="0">
                <a:latin typeface="Cambria"/>
                <a:cs typeface="Cambria"/>
              </a:rPr>
              <a:t>intermediate</a:t>
            </a:r>
            <a:r>
              <a:rPr spc="75" dirty="0">
                <a:latin typeface="Cambria"/>
                <a:cs typeface="Cambria"/>
              </a:rPr>
              <a:t> </a:t>
            </a:r>
            <a:r>
              <a:rPr spc="229" dirty="0">
                <a:latin typeface="Cambria"/>
                <a:cs typeface="Cambria"/>
              </a:rPr>
              <a:t>MOLAP </a:t>
            </a:r>
            <a:r>
              <a:rPr spc="235" dirty="0">
                <a:latin typeface="Cambria"/>
                <a:cs typeface="Cambria"/>
              </a:rPr>
              <a:t> </a:t>
            </a:r>
            <a:r>
              <a:rPr spc="65" dirty="0">
                <a:latin typeface="Cambria"/>
                <a:cs typeface="Cambria"/>
              </a:rPr>
              <a:t>server.</a:t>
            </a:r>
            <a:endParaRPr dirty="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pc="240" dirty="0">
                <a:latin typeface="Cambria"/>
                <a:cs typeface="Cambria"/>
              </a:rPr>
              <a:t>HOLAP</a:t>
            </a:r>
            <a:r>
              <a:rPr spc="245" dirty="0"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tools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spc="50" dirty="0">
                <a:latin typeface="Cambria"/>
                <a:cs typeface="Cambria"/>
              </a:rPr>
              <a:t>deliver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spc="40" dirty="0">
                <a:latin typeface="Cambria"/>
                <a:cs typeface="Cambria"/>
              </a:rPr>
              <a:t>selected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spc="100" dirty="0">
                <a:latin typeface="Cambria"/>
                <a:cs typeface="Cambria"/>
              </a:rPr>
              <a:t>data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55" dirty="0">
                <a:latin typeface="Cambria"/>
                <a:cs typeface="Cambria"/>
              </a:rPr>
              <a:t>directly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spc="40" dirty="0">
                <a:latin typeface="Cambria"/>
                <a:cs typeface="Cambria"/>
              </a:rPr>
              <a:t>from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spc="245" dirty="0">
                <a:latin typeface="Cambria"/>
                <a:cs typeface="Cambria"/>
              </a:rPr>
              <a:t>DBMS  </a:t>
            </a:r>
            <a:r>
              <a:rPr dirty="0">
                <a:latin typeface="Cambria"/>
                <a:cs typeface="Cambria"/>
              </a:rPr>
              <a:t>or</a:t>
            </a:r>
            <a:r>
              <a:rPr spc="445" dirty="0">
                <a:latin typeface="Cambria"/>
                <a:cs typeface="Cambria"/>
              </a:rPr>
              <a:t> </a:t>
            </a:r>
            <a:r>
              <a:rPr spc="90" dirty="0">
                <a:latin typeface="Cambria"/>
                <a:cs typeface="Cambria"/>
              </a:rPr>
              <a:t>via 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229" dirty="0">
                <a:latin typeface="Cambria"/>
                <a:cs typeface="Cambria"/>
              </a:rPr>
              <a:t>MOLAP </a:t>
            </a:r>
            <a:r>
              <a:rPr spc="45" dirty="0">
                <a:latin typeface="Cambria"/>
                <a:cs typeface="Cambria"/>
              </a:rPr>
              <a:t>server </a:t>
            </a:r>
            <a:r>
              <a:rPr spc="10" dirty="0">
                <a:latin typeface="Cambria"/>
                <a:cs typeface="Cambria"/>
              </a:rPr>
              <a:t>to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80" dirty="0">
                <a:latin typeface="Cambria"/>
                <a:cs typeface="Cambria"/>
              </a:rPr>
              <a:t>the </a:t>
            </a:r>
            <a:r>
              <a:rPr spc="45" dirty="0">
                <a:latin typeface="Cambria"/>
                <a:cs typeface="Cambria"/>
              </a:rPr>
              <a:t>desktop </a:t>
            </a:r>
            <a:r>
              <a:rPr spc="-35" dirty="0">
                <a:latin typeface="Cambria"/>
                <a:cs typeface="Cambria"/>
              </a:rPr>
              <a:t>(or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spc="45" dirty="0">
                <a:latin typeface="Cambria"/>
                <a:cs typeface="Cambria"/>
              </a:rPr>
              <a:t>local </a:t>
            </a:r>
            <a:r>
              <a:rPr spc="25" dirty="0">
                <a:latin typeface="Cambria"/>
                <a:cs typeface="Cambria"/>
              </a:rPr>
              <a:t>server)</a:t>
            </a:r>
            <a:r>
              <a:rPr spc="30" dirty="0">
                <a:latin typeface="Cambria"/>
                <a:cs typeface="Cambria"/>
              </a:rPr>
              <a:t> </a:t>
            </a:r>
            <a:r>
              <a:rPr spc="85" dirty="0">
                <a:latin typeface="Cambria"/>
                <a:cs typeface="Cambria"/>
              </a:rPr>
              <a:t>in </a:t>
            </a:r>
            <a:r>
              <a:rPr spc="80" dirty="0">
                <a:latin typeface="Cambria"/>
                <a:cs typeface="Cambria"/>
              </a:rPr>
              <a:t>the </a:t>
            </a:r>
            <a:r>
              <a:rPr spc="45" dirty="0">
                <a:latin typeface="Cambria"/>
                <a:cs typeface="Cambria"/>
              </a:rPr>
              <a:t>form </a:t>
            </a:r>
            <a:r>
              <a:rPr spc="-5" dirty="0">
                <a:latin typeface="Cambria"/>
                <a:cs typeface="Cambria"/>
              </a:rPr>
              <a:t>of</a:t>
            </a:r>
            <a:r>
              <a:rPr spc="430" dirty="0">
                <a:latin typeface="Cambria"/>
                <a:cs typeface="Cambria"/>
              </a:rPr>
              <a:t> </a:t>
            </a:r>
            <a:r>
              <a:rPr spc="95" dirty="0">
                <a:latin typeface="Cambria"/>
                <a:cs typeface="Cambria"/>
              </a:rPr>
              <a:t>data 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60" dirty="0">
                <a:latin typeface="Cambria"/>
                <a:cs typeface="Cambria"/>
              </a:rPr>
              <a:t>cube,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spc="45" dirty="0">
                <a:latin typeface="Cambria"/>
                <a:cs typeface="Cambria"/>
              </a:rPr>
              <a:t>where</a:t>
            </a:r>
            <a:r>
              <a:rPr spc="50" dirty="0">
                <a:latin typeface="Cambria"/>
                <a:cs typeface="Cambria"/>
              </a:rPr>
              <a:t> </a:t>
            </a:r>
            <a:r>
              <a:rPr spc="85" dirty="0">
                <a:latin typeface="Cambria"/>
                <a:cs typeface="Cambria"/>
              </a:rPr>
              <a:t>it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spc="70" dirty="0">
                <a:latin typeface="Cambria"/>
                <a:cs typeface="Cambria"/>
              </a:rPr>
              <a:t>is</a:t>
            </a:r>
            <a:r>
              <a:rPr spc="75" dirty="0">
                <a:latin typeface="Cambria"/>
                <a:cs typeface="Cambria"/>
              </a:rPr>
              <a:t> </a:t>
            </a:r>
            <a:r>
              <a:rPr spc="50" dirty="0">
                <a:latin typeface="Cambria"/>
                <a:cs typeface="Cambria"/>
              </a:rPr>
              <a:t>stored,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spc="85" dirty="0">
                <a:latin typeface="Cambria"/>
                <a:cs typeface="Cambria"/>
              </a:rPr>
              <a:t>analyzed,</a:t>
            </a:r>
            <a:r>
              <a:rPr spc="90" dirty="0">
                <a:latin typeface="Cambria"/>
                <a:cs typeface="Cambria"/>
              </a:rPr>
              <a:t> and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spc="85" dirty="0">
                <a:latin typeface="Cambria"/>
                <a:cs typeface="Cambria"/>
              </a:rPr>
              <a:t>maintained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spc="50" dirty="0">
                <a:latin typeface="Cambria"/>
                <a:cs typeface="Cambria"/>
              </a:rPr>
              <a:t>locally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spc="65" dirty="0">
                <a:latin typeface="Cambria"/>
                <a:cs typeface="Cambria"/>
              </a:rPr>
              <a:t>is</a:t>
            </a:r>
            <a:r>
              <a:rPr spc="70" dirty="0">
                <a:latin typeface="Cambria"/>
                <a:cs typeface="Cambria"/>
              </a:rPr>
              <a:t> </a:t>
            </a:r>
            <a:r>
              <a:rPr spc="75" dirty="0">
                <a:latin typeface="Cambria"/>
                <a:cs typeface="Cambria"/>
              </a:rPr>
              <a:t>the 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spc="60" dirty="0">
                <a:latin typeface="Cambria"/>
                <a:cs typeface="Cambria"/>
              </a:rPr>
              <a:t>fastest-growing </a:t>
            </a:r>
            <a:r>
              <a:rPr spc="55" dirty="0">
                <a:latin typeface="Cambria"/>
                <a:cs typeface="Cambria"/>
              </a:rPr>
              <a:t>type</a:t>
            </a:r>
            <a:r>
              <a:rPr spc="11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spc="225" dirty="0">
                <a:latin typeface="Cambria"/>
                <a:cs typeface="Cambria"/>
              </a:rPr>
              <a:t>OLAP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45" dirty="0" smtClean="0">
                <a:latin typeface="Cambria"/>
                <a:cs typeface="Cambria"/>
              </a:rPr>
              <a:t>tools.</a:t>
            </a:r>
            <a:endParaRPr lang="en-IN" spc="45" dirty="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0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lang="en-US" spc="45" dirty="0">
                <a:latin typeface="Cambria"/>
                <a:cs typeface="Cambria"/>
              </a:rPr>
              <a:t>HOLAP is often used when dealing with large data volumes where some data requires the performance benefits of MOLAP, while other data is better suited to the flexibility of ROLAP.</a:t>
            </a:r>
          </a:p>
          <a:p>
            <a:r>
              <a:rPr lang="en-US" spc="45" dirty="0">
                <a:latin typeface="Cambria"/>
                <a:cs typeface="Cambria"/>
              </a:rPr>
              <a:t>Example: A retail chain uses HOLAP to analyze sales data, storing detailed transaction data in relational tables for flexibility and summary data in a multidimensional cube for faster analysis</a:t>
            </a:r>
            <a:r>
              <a:rPr lang="en-US" spc="45" dirty="0" smtClean="0">
                <a:latin typeface="Cambria"/>
                <a:cs typeface="Cambria"/>
              </a:rPr>
              <a:t>.</a:t>
            </a:r>
            <a:endParaRPr dirty="0">
              <a:latin typeface="Cambria"/>
              <a:cs typeface="Cambria"/>
            </a:endParaRPr>
          </a:p>
          <a:p>
            <a:pPr marL="287020" indent="-274320" algn="just">
              <a:lnSpc>
                <a:spcPct val="100000"/>
              </a:lnSpc>
              <a:spcBef>
                <a:spcPts val="605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pc="95" dirty="0">
                <a:latin typeface="Cambria"/>
                <a:cs typeface="Cambria"/>
              </a:rPr>
              <a:t>The</a:t>
            </a:r>
            <a:r>
              <a:rPr spc="110" dirty="0">
                <a:latin typeface="Cambria"/>
                <a:cs typeface="Cambria"/>
              </a:rPr>
              <a:t> </a:t>
            </a:r>
            <a:r>
              <a:rPr spc="70" dirty="0">
                <a:latin typeface="Cambria"/>
                <a:cs typeface="Cambria"/>
              </a:rPr>
              <a:t>issues</a:t>
            </a:r>
            <a:r>
              <a:rPr spc="85" dirty="0">
                <a:latin typeface="Cambria"/>
                <a:cs typeface="Cambria"/>
              </a:rPr>
              <a:t> </a:t>
            </a:r>
            <a:r>
              <a:rPr spc="55" dirty="0">
                <a:latin typeface="Cambria"/>
                <a:cs typeface="Cambria"/>
              </a:rPr>
              <a:t>associated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spc="75" dirty="0">
                <a:latin typeface="Cambria"/>
                <a:cs typeface="Cambria"/>
              </a:rPr>
              <a:t>with</a:t>
            </a:r>
            <a:r>
              <a:rPr spc="85" dirty="0">
                <a:latin typeface="Cambria"/>
                <a:cs typeface="Cambria"/>
              </a:rPr>
              <a:t> </a:t>
            </a:r>
            <a:r>
              <a:rPr spc="240" dirty="0">
                <a:latin typeface="Cambria"/>
                <a:cs typeface="Cambria"/>
              </a:rPr>
              <a:t>HOLAP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spc="25" dirty="0">
                <a:latin typeface="Cambria"/>
                <a:cs typeface="Cambria"/>
              </a:rPr>
              <a:t>tools:</a:t>
            </a:r>
            <a:endParaRPr dirty="0">
              <a:latin typeface="Cambria"/>
              <a:cs typeface="Cambria"/>
            </a:endParaRPr>
          </a:p>
          <a:p>
            <a:pPr marL="652780" marR="6350" lvl="1" indent="-274955" algn="just">
              <a:lnSpc>
                <a:spcPct val="100000"/>
              </a:lnSpc>
              <a:spcBef>
                <a:spcPts val="480"/>
              </a:spcBef>
              <a:buClr>
                <a:srgbClr val="93C500"/>
              </a:buClr>
              <a:buSzPct val="80000"/>
              <a:buFont typeface="Segoe UI Symbol"/>
              <a:buChar char="⚫"/>
              <a:tabLst>
                <a:tab pos="653415" algn="l"/>
              </a:tabLst>
            </a:pPr>
            <a:r>
              <a:rPr spc="95" dirty="0">
                <a:latin typeface="Cambria"/>
                <a:cs typeface="Cambria"/>
              </a:rPr>
              <a:t>The </a:t>
            </a:r>
            <a:r>
              <a:rPr spc="65" dirty="0">
                <a:latin typeface="Cambria"/>
                <a:cs typeface="Cambria"/>
              </a:rPr>
              <a:t>architecture </a:t>
            </a:r>
            <a:r>
              <a:rPr spc="70" dirty="0">
                <a:latin typeface="Cambria"/>
                <a:cs typeface="Cambria"/>
              </a:rPr>
              <a:t>results </a:t>
            </a:r>
            <a:r>
              <a:rPr spc="90" dirty="0">
                <a:latin typeface="Cambria"/>
                <a:cs typeface="Cambria"/>
              </a:rPr>
              <a:t>in </a:t>
            </a:r>
            <a:r>
              <a:rPr spc="75" dirty="0">
                <a:latin typeface="Cambria"/>
                <a:cs typeface="Cambria"/>
              </a:rPr>
              <a:t>significant </a:t>
            </a:r>
            <a:r>
              <a:rPr spc="100" dirty="0">
                <a:latin typeface="Cambria"/>
                <a:cs typeface="Cambria"/>
              </a:rPr>
              <a:t>data </a:t>
            </a:r>
            <a:r>
              <a:rPr spc="65" dirty="0">
                <a:latin typeface="Cambria"/>
                <a:cs typeface="Cambria"/>
              </a:rPr>
              <a:t>redundancy </a:t>
            </a:r>
            <a:r>
              <a:rPr spc="90" dirty="0">
                <a:latin typeface="Cambria"/>
                <a:cs typeface="Cambria"/>
              </a:rPr>
              <a:t>and </a:t>
            </a:r>
            <a:r>
              <a:rPr spc="95" dirty="0">
                <a:latin typeface="Cambria"/>
                <a:cs typeface="Cambria"/>
              </a:rPr>
              <a:t>may 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70" dirty="0">
                <a:latin typeface="Cambria"/>
                <a:cs typeface="Cambria"/>
              </a:rPr>
              <a:t>cause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40" dirty="0">
                <a:latin typeface="Cambria"/>
                <a:cs typeface="Cambria"/>
              </a:rPr>
              <a:t>problems</a:t>
            </a:r>
            <a:r>
              <a:rPr spc="75" dirty="0"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for</a:t>
            </a:r>
            <a:r>
              <a:rPr spc="85" dirty="0">
                <a:latin typeface="Cambria"/>
                <a:cs typeface="Cambria"/>
              </a:rPr>
              <a:t> </a:t>
            </a:r>
            <a:r>
              <a:rPr spc="55" dirty="0">
                <a:latin typeface="Cambria"/>
                <a:cs typeface="Cambria"/>
              </a:rPr>
              <a:t>networks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spc="110" dirty="0">
                <a:latin typeface="Cambria"/>
                <a:cs typeface="Cambria"/>
              </a:rPr>
              <a:t>that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50" dirty="0">
                <a:latin typeface="Cambria"/>
                <a:cs typeface="Cambria"/>
              </a:rPr>
              <a:t>support</a:t>
            </a:r>
            <a:r>
              <a:rPr spc="85" dirty="0">
                <a:latin typeface="Cambria"/>
                <a:cs typeface="Cambria"/>
              </a:rPr>
              <a:t> </a:t>
            </a:r>
            <a:r>
              <a:rPr spc="100" dirty="0">
                <a:latin typeface="Cambria"/>
                <a:cs typeface="Cambria"/>
              </a:rPr>
              <a:t>many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80" dirty="0">
                <a:latin typeface="Cambria"/>
                <a:cs typeface="Cambria"/>
              </a:rPr>
              <a:t>users.</a:t>
            </a:r>
            <a:endParaRPr dirty="0">
              <a:latin typeface="Cambria"/>
              <a:cs typeface="Cambria"/>
            </a:endParaRPr>
          </a:p>
          <a:p>
            <a:pPr marL="652780" lvl="1" indent="-274955" algn="just">
              <a:lnSpc>
                <a:spcPct val="100000"/>
              </a:lnSpc>
              <a:spcBef>
                <a:spcPts val="480"/>
              </a:spcBef>
              <a:buClr>
                <a:srgbClr val="93C500"/>
              </a:buClr>
              <a:buSzPct val="80000"/>
              <a:buFont typeface="Segoe UI Symbol"/>
              <a:buChar char="⚫"/>
              <a:tabLst>
                <a:tab pos="653415" algn="l"/>
              </a:tabLst>
            </a:pPr>
            <a:r>
              <a:rPr spc="80" dirty="0">
                <a:latin typeface="Cambria"/>
                <a:cs typeface="Cambria"/>
              </a:rPr>
              <a:t>Ability</a:t>
            </a:r>
            <a:r>
              <a:rPr spc="225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of</a:t>
            </a:r>
            <a:r>
              <a:rPr spc="225" dirty="0">
                <a:latin typeface="Cambria"/>
                <a:cs typeface="Cambria"/>
              </a:rPr>
              <a:t> </a:t>
            </a:r>
            <a:r>
              <a:rPr spc="70" dirty="0">
                <a:latin typeface="Cambria"/>
                <a:cs typeface="Cambria"/>
              </a:rPr>
              <a:t>each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spc="65" dirty="0">
                <a:latin typeface="Cambria"/>
                <a:cs typeface="Cambria"/>
              </a:rPr>
              <a:t>user</a:t>
            </a:r>
            <a:r>
              <a:rPr spc="215" dirty="0">
                <a:latin typeface="Cambria"/>
                <a:cs typeface="Cambria"/>
              </a:rPr>
              <a:t> </a:t>
            </a:r>
            <a:r>
              <a:rPr spc="20" dirty="0">
                <a:latin typeface="Cambria"/>
                <a:cs typeface="Cambria"/>
              </a:rPr>
              <a:t>to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spc="60" dirty="0">
                <a:latin typeface="Cambria"/>
                <a:cs typeface="Cambria"/>
              </a:rPr>
              <a:t>build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spc="135" dirty="0">
                <a:latin typeface="Cambria"/>
                <a:cs typeface="Cambria"/>
              </a:rPr>
              <a:t>a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spc="55" dirty="0">
                <a:latin typeface="Cambria"/>
                <a:cs typeface="Cambria"/>
              </a:rPr>
              <a:t>custom</a:t>
            </a:r>
            <a:r>
              <a:rPr spc="225" dirty="0">
                <a:latin typeface="Cambria"/>
                <a:cs typeface="Cambria"/>
              </a:rPr>
              <a:t> </a:t>
            </a:r>
            <a:r>
              <a:rPr spc="100" dirty="0">
                <a:latin typeface="Cambria"/>
                <a:cs typeface="Cambria"/>
              </a:rPr>
              <a:t>data</a:t>
            </a:r>
            <a:r>
              <a:rPr spc="225" dirty="0">
                <a:latin typeface="Cambria"/>
                <a:cs typeface="Cambria"/>
              </a:rPr>
              <a:t> </a:t>
            </a:r>
            <a:r>
              <a:rPr spc="40" dirty="0">
                <a:latin typeface="Cambria"/>
                <a:cs typeface="Cambria"/>
              </a:rPr>
              <a:t>cube</a:t>
            </a:r>
            <a:r>
              <a:rPr spc="225" dirty="0">
                <a:latin typeface="Cambria"/>
                <a:cs typeface="Cambria"/>
              </a:rPr>
              <a:t> </a:t>
            </a:r>
            <a:r>
              <a:rPr spc="95" dirty="0">
                <a:latin typeface="Cambria"/>
                <a:cs typeface="Cambria"/>
              </a:rPr>
              <a:t>may</a:t>
            </a:r>
            <a:r>
              <a:rPr spc="240" dirty="0">
                <a:latin typeface="Cambria"/>
                <a:cs typeface="Cambria"/>
              </a:rPr>
              <a:t> </a:t>
            </a:r>
            <a:r>
              <a:rPr spc="65" dirty="0">
                <a:latin typeface="Cambria"/>
                <a:cs typeface="Cambria"/>
              </a:rPr>
              <a:t>cause</a:t>
            </a:r>
            <a:r>
              <a:rPr spc="240" dirty="0">
                <a:latin typeface="Cambria"/>
                <a:cs typeface="Cambria"/>
              </a:rPr>
              <a:t> </a:t>
            </a:r>
            <a:r>
              <a:rPr spc="135" dirty="0">
                <a:latin typeface="Cambria"/>
                <a:cs typeface="Cambria"/>
              </a:rPr>
              <a:t>a</a:t>
            </a:r>
            <a:r>
              <a:rPr spc="204" dirty="0">
                <a:latin typeface="Cambria"/>
                <a:cs typeface="Cambria"/>
              </a:rPr>
              <a:t> </a:t>
            </a:r>
            <a:r>
              <a:rPr spc="90" dirty="0">
                <a:latin typeface="Cambria"/>
                <a:cs typeface="Cambria"/>
              </a:rPr>
              <a:t>lack</a:t>
            </a:r>
            <a:endParaRPr dirty="0">
              <a:latin typeface="Cambria"/>
              <a:cs typeface="Cambria"/>
            </a:endParaRPr>
          </a:p>
          <a:p>
            <a:pPr marL="652780" algn="just">
              <a:lnSpc>
                <a:spcPct val="100000"/>
              </a:lnSpc>
            </a:pPr>
            <a:r>
              <a:rPr dirty="0">
                <a:latin typeface="Cambria"/>
                <a:cs typeface="Cambria"/>
              </a:rPr>
              <a:t>of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spc="100" dirty="0">
                <a:latin typeface="Cambria"/>
                <a:cs typeface="Cambria"/>
              </a:rPr>
              <a:t>data</a:t>
            </a:r>
            <a:r>
              <a:rPr spc="90" dirty="0">
                <a:latin typeface="Cambria"/>
                <a:cs typeface="Cambria"/>
              </a:rPr>
              <a:t> </a:t>
            </a:r>
            <a:r>
              <a:rPr spc="50" dirty="0">
                <a:latin typeface="Cambria"/>
                <a:cs typeface="Cambria"/>
              </a:rPr>
              <a:t>consistency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spc="75" dirty="0">
                <a:latin typeface="Cambria"/>
                <a:cs typeface="Cambria"/>
              </a:rPr>
              <a:t>among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spc="80" dirty="0">
                <a:latin typeface="Cambria"/>
                <a:cs typeface="Cambria"/>
              </a:rPr>
              <a:t>users.</a:t>
            </a:r>
            <a:endParaRPr dirty="0">
              <a:latin typeface="Cambria"/>
              <a:cs typeface="Cambria"/>
            </a:endParaRPr>
          </a:p>
          <a:p>
            <a:pPr marL="652780" lvl="1" indent="-274955" algn="just">
              <a:lnSpc>
                <a:spcPct val="100000"/>
              </a:lnSpc>
              <a:spcBef>
                <a:spcPts val="480"/>
              </a:spcBef>
              <a:buClr>
                <a:srgbClr val="93C500"/>
              </a:buClr>
              <a:buSzPct val="80000"/>
              <a:buFont typeface="Segoe UI Symbol"/>
              <a:buChar char="⚫"/>
              <a:tabLst>
                <a:tab pos="653415" algn="l"/>
              </a:tabLst>
            </a:pPr>
            <a:r>
              <a:rPr sz="2000" spc="125" dirty="0">
                <a:latin typeface="Cambria"/>
                <a:cs typeface="Cambria"/>
              </a:rPr>
              <a:t>Only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limited</a:t>
            </a:r>
            <a:r>
              <a:rPr sz="2000" spc="80" dirty="0">
                <a:latin typeface="Cambria"/>
                <a:cs typeface="Cambria"/>
              </a:rPr>
              <a:t> amount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data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can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20" dirty="0">
                <a:latin typeface="Cambria"/>
                <a:cs typeface="Cambria"/>
              </a:rPr>
              <a:t>be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efficiently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95" dirty="0">
                <a:latin typeface="Cambria"/>
                <a:cs typeface="Cambria"/>
              </a:rPr>
              <a:t>maintained.</a:t>
            </a:r>
            <a:endParaRPr sz="20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86400"/>
            <a:ext cx="9144000" cy="13715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22351"/>
            <a:ext cx="3253104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OLAP</a:t>
            </a:r>
            <a:r>
              <a:rPr sz="2900" spc="-225" dirty="0"/>
              <a:t> </a:t>
            </a:r>
            <a:r>
              <a:rPr sz="2900" spc="-10" dirty="0"/>
              <a:t>A</a:t>
            </a:r>
            <a:r>
              <a:rPr spc="5" dirty="0"/>
              <a:t>PPLIC</a:t>
            </a:r>
            <a:r>
              <a:rPr spc="-155" dirty="0"/>
              <a:t>A</a:t>
            </a:r>
            <a:r>
              <a:rPr spc="5" dirty="0"/>
              <a:t>TIONS</a:t>
            </a:r>
            <a:endParaRPr sz="29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635253"/>
            <a:ext cx="695325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6385" marR="5080" indent="-274320">
              <a:lnSpc>
                <a:spcPct val="100800"/>
              </a:lnSpc>
              <a:spcBef>
                <a:spcPts val="75"/>
              </a:spcBef>
              <a:buClr>
                <a:srgbClr val="93C500"/>
              </a:buClr>
              <a:buSzPct val="68750"/>
              <a:buFont typeface="Wingdings"/>
              <a:buChar char=""/>
              <a:tabLst>
                <a:tab pos="287020" algn="l"/>
                <a:tab pos="1753235" algn="l"/>
                <a:tab pos="3596004" algn="l"/>
                <a:tab pos="5862955" algn="l"/>
              </a:tabLst>
            </a:pP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Financ</a:t>
            </a:r>
            <a:r>
              <a:rPr sz="24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e</a:t>
            </a:r>
            <a:r>
              <a:rPr sz="2400" spc="30" dirty="0">
                <a:latin typeface="Cambria"/>
                <a:cs typeface="Cambria"/>
              </a:rPr>
              <a:t>: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35" dirty="0">
                <a:latin typeface="Cambria"/>
                <a:cs typeface="Cambria"/>
              </a:rPr>
              <a:t>Bud</a:t>
            </a:r>
            <a:r>
              <a:rPr sz="2400" spc="110" dirty="0">
                <a:latin typeface="Cambria"/>
                <a:cs typeface="Cambria"/>
              </a:rPr>
              <a:t>g</a:t>
            </a:r>
            <a:r>
              <a:rPr sz="2400" spc="105" dirty="0">
                <a:latin typeface="Cambria"/>
                <a:cs typeface="Cambria"/>
              </a:rPr>
              <a:t>eting,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85" dirty="0">
                <a:latin typeface="Cambria"/>
                <a:cs typeface="Cambria"/>
              </a:rPr>
              <a:t>activity</a:t>
            </a:r>
            <a:r>
              <a:rPr sz="2400" spc="-10" dirty="0">
                <a:latin typeface="Cambria"/>
                <a:cs typeface="Cambria"/>
              </a:rPr>
              <a:t>-</a:t>
            </a:r>
            <a:r>
              <a:rPr sz="2400" spc="60" dirty="0">
                <a:latin typeface="Cambria"/>
                <a:cs typeface="Cambria"/>
              </a:rPr>
              <a:t>base</a:t>
            </a:r>
            <a:r>
              <a:rPr sz="2400" spc="75" dirty="0">
                <a:latin typeface="Cambria"/>
                <a:cs typeface="Cambria"/>
              </a:rPr>
              <a:t>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60" dirty="0">
                <a:latin typeface="Cambria"/>
                <a:cs typeface="Cambria"/>
              </a:rPr>
              <a:t>costing</a:t>
            </a:r>
            <a:r>
              <a:rPr sz="2400" spc="180" dirty="0">
                <a:latin typeface="Cambria"/>
                <a:cs typeface="Cambria"/>
              </a:rPr>
              <a:t>,  </a:t>
            </a:r>
            <a:r>
              <a:rPr sz="2400" spc="60" dirty="0">
                <a:latin typeface="Cambria"/>
                <a:cs typeface="Cambria"/>
              </a:rPr>
              <a:t>performance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analysis,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financial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modeling.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7045" y="635253"/>
            <a:ext cx="1258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latin typeface="Cambria"/>
                <a:cs typeface="Cambria"/>
              </a:rPr>
              <a:t>f</a:t>
            </a:r>
            <a:r>
              <a:rPr sz="2400" spc="65" dirty="0">
                <a:latin typeface="Cambria"/>
                <a:cs typeface="Cambria"/>
              </a:rPr>
              <a:t>i</a:t>
            </a:r>
            <a:r>
              <a:rPr sz="2400" spc="135" dirty="0">
                <a:latin typeface="Cambria"/>
                <a:cs typeface="Cambria"/>
              </a:rPr>
              <a:t>na</a:t>
            </a:r>
            <a:r>
              <a:rPr sz="2400" spc="130" dirty="0">
                <a:latin typeface="Cambria"/>
                <a:cs typeface="Cambria"/>
              </a:rPr>
              <a:t>n</a:t>
            </a:r>
            <a:r>
              <a:rPr sz="2400" spc="75" dirty="0">
                <a:latin typeface="Cambria"/>
                <a:cs typeface="Cambria"/>
              </a:rPr>
              <a:t>ci</a:t>
            </a:r>
            <a:r>
              <a:rPr sz="2400" spc="85" dirty="0">
                <a:latin typeface="Cambria"/>
                <a:cs typeface="Cambria"/>
              </a:rPr>
              <a:t>a</a:t>
            </a:r>
            <a:r>
              <a:rPr sz="2400" spc="100" dirty="0">
                <a:latin typeface="Cambria"/>
                <a:cs typeface="Cambria"/>
              </a:rPr>
              <a:t>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671650"/>
            <a:ext cx="8482330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93C500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Sales</a:t>
            </a:r>
            <a:r>
              <a:rPr sz="2400" dirty="0">
                <a:latin typeface="Cambria"/>
                <a:cs typeface="Cambria"/>
              </a:rPr>
              <a:t>: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Sales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analysis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and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sales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forecasting.</a:t>
            </a:r>
            <a:endParaRPr sz="2400" dirty="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00499"/>
              </a:lnSpc>
              <a:spcBef>
                <a:spcPts val="2385"/>
              </a:spcBef>
              <a:buClr>
                <a:srgbClr val="93C500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Marketing</a:t>
            </a:r>
            <a:r>
              <a:rPr sz="2400" dirty="0">
                <a:latin typeface="Cambria"/>
                <a:cs typeface="Cambria"/>
              </a:rPr>
              <a:t>: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Market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research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analysis,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sales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forecasting, 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40" dirty="0">
                <a:latin typeface="Cambria"/>
                <a:cs typeface="Cambria"/>
              </a:rPr>
              <a:t>promotions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analysis,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customer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analysis,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and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market/customer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segmentation.</a:t>
            </a:r>
            <a:endParaRPr sz="2400" dirty="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2380"/>
              </a:spcBef>
              <a:buClr>
                <a:srgbClr val="93C500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Manufacturing</a:t>
            </a:r>
            <a:r>
              <a:rPr sz="2400" dirty="0">
                <a:latin typeface="Cambria"/>
                <a:cs typeface="Cambria"/>
              </a:rPr>
              <a:t>: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Production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planning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defect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analysis.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22351"/>
            <a:ext cx="343281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OLAP</a:t>
            </a:r>
            <a:r>
              <a:rPr sz="2900" spc="-95" dirty="0"/>
              <a:t> </a:t>
            </a:r>
            <a:r>
              <a:rPr sz="2900" dirty="0"/>
              <a:t>K</a:t>
            </a:r>
            <a:r>
              <a:rPr dirty="0"/>
              <a:t>EY</a:t>
            </a:r>
            <a:r>
              <a:rPr spc="110" dirty="0"/>
              <a:t> </a:t>
            </a:r>
            <a:r>
              <a:rPr sz="2900" spc="-15" dirty="0"/>
              <a:t>F</a:t>
            </a:r>
            <a:r>
              <a:rPr spc="-15" dirty="0"/>
              <a:t>EATURES</a:t>
            </a:r>
            <a:endParaRPr sz="29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638302"/>
            <a:ext cx="507174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indent="-358140">
              <a:lnSpc>
                <a:spcPct val="100000"/>
              </a:lnSpc>
              <a:spcBef>
                <a:spcPts val="100"/>
              </a:spcBef>
              <a:buClr>
                <a:srgbClr val="93C500"/>
              </a:buClr>
              <a:buSzPct val="68750"/>
              <a:buFont typeface="Wingdings"/>
              <a:buChar char=""/>
              <a:tabLst>
                <a:tab pos="370205" algn="l"/>
                <a:tab pos="370840" algn="l"/>
              </a:tabLst>
            </a:pPr>
            <a:r>
              <a:rPr sz="2400" spc="95" dirty="0">
                <a:latin typeface="Cambria"/>
                <a:cs typeface="Cambria"/>
              </a:rPr>
              <a:t>Multi-dimensional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views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data.</a:t>
            </a:r>
            <a:endParaRPr sz="2400">
              <a:latin typeface="Cambria"/>
              <a:cs typeface="Cambria"/>
            </a:endParaRPr>
          </a:p>
          <a:p>
            <a:pPr marL="370840" indent="-358140">
              <a:lnSpc>
                <a:spcPct val="100000"/>
              </a:lnSpc>
              <a:spcBef>
                <a:spcPts val="2400"/>
              </a:spcBef>
              <a:buClr>
                <a:srgbClr val="93C500"/>
              </a:buClr>
              <a:buSzPct val="68750"/>
              <a:buFont typeface="Wingdings"/>
              <a:buChar char=""/>
              <a:tabLst>
                <a:tab pos="370205" algn="l"/>
                <a:tab pos="370840" algn="l"/>
              </a:tabLst>
            </a:pPr>
            <a:r>
              <a:rPr sz="2400" spc="95" dirty="0">
                <a:latin typeface="Cambria"/>
                <a:cs typeface="Cambria"/>
              </a:rPr>
              <a:t>Support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complex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calculations.</a:t>
            </a:r>
            <a:endParaRPr sz="2400">
              <a:latin typeface="Cambria"/>
              <a:cs typeface="Cambria"/>
            </a:endParaRPr>
          </a:p>
          <a:p>
            <a:pPr marL="370840" indent="-358140">
              <a:lnSpc>
                <a:spcPct val="100000"/>
              </a:lnSpc>
              <a:spcBef>
                <a:spcPts val="2400"/>
              </a:spcBef>
              <a:buClr>
                <a:srgbClr val="93C500"/>
              </a:buClr>
              <a:buSzPct val="68750"/>
              <a:buFont typeface="Wingdings"/>
              <a:buChar char=""/>
              <a:tabLst>
                <a:tab pos="370205" algn="l"/>
                <a:tab pos="370840" algn="l"/>
              </a:tabLst>
            </a:pPr>
            <a:r>
              <a:rPr sz="2400" spc="105" dirty="0">
                <a:latin typeface="Cambria"/>
                <a:cs typeface="Cambria"/>
              </a:rPr>
              <a:t>Time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Intelligence.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63" y="147320"/>
            <a:ext cx="363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9975" algn="l"/>
                <a:tab pos="2402205" algn="l"/>
              </a:tabLst>
            </a:pPr>
            <a:r>
              <a:rPr sz="3600" b="1" spc="300" dirty="0">
                <a:latin typeface="Cambria"/>
                <a:cs typeface="Cambria"/>
              </a:rPr>
              <a:t>T</a:t>
            </a:r>
            <a:r>
              <a:rPr sz="2850" b="1" spc="490" dirty="0">
                <a:latin typeface="Cambria"/>
                <a:cs typeface="Cambria"/>
              </a:rPr>
              <a:t>HE</a:t>
            </a:r>
            <a:r>
              <a:rPr sz="2850" b="1" dirty="0">
                <a:latin typeface="Cambria"/>
                <a:cs typeface="Cambria"/>
              </a:rPr>
              <a:t>	</a:t>
            </a:r>
            <a:r>
              <a:rPr sz="3600" b="1" spc="459" dirty="0">
                <a:latin typeface="Cambria"/>
                <a:cs typeface="Cambria"/>
              </a:rPr>
              <a:t>D</a:t>
            </a:r>
            <a:r>
              <a:rPr sz="2850" b="1" spc="300" dirty="0">
                <a:latin typeface="Cambria"/>
                <a:cs typeface="Cambria"/>
              </a:rPr>
              <a:t>ATA</a:t>
            </a:r>
            <a:r>
              <a:rPr sz="2850" b="1" dirty="0">
                <a:latin typeface="Cambria"/>
                <a:cs typeface="Cambria"/>
              </a:rPr>
              <a:t>	</a:t>
            </a:r>
            <a:r>
              <a:rPr sz="3600" b="1" spc="730" dirty="0">
                <a:latin typeface="Cambria"/>
                <a:cs typeface="Cambria"/>
              </a:rPr>
              <a:t>C</a:t>
            </a:r>
            <a:r>
              <a:rPr sz="2850" b="1" spc="434" dirty="0">
                <a:latin typeface="Cambria"/>
                <a:cs typeface="Cambria"/>
              </a:rPr>
              <a:t>U</a:t>
            </a:r>
            <a:r>
              <a:rPr sz="2850" b="1" spc="420" dirty="0">
                <a:latin typeface="Cambria"/>
                <a:cs typeface="Cambria"/>
              </a:rPr>
              <a:t>B</a:t>
            </a:r>
            <a:r>
              <a:rPr sz="2850" b="1" spc="535" dirty="0">
                <a:latin typeface="Cambria"/>
                <a:cs typeface="Cambria"/>
              </a:rPr>
              <a:t>E</a:t>
            </a:r>
            <a:endParaRPr sz="285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3023997"/>
            <a:ext cx="8214359" cy="28619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17830" marR="5080" indent="-405765">
              <a:lnSpc>
                <a:spcPts val="2350"/>
              </a:lnSpc>
              <a:spcBef>
                <a:spcPts val="525"/>
              </a:spcBef>
              <a:buClr>
                <a:srgbClr val="93C500"/>
              </a:buClr>
              <a:buSzPct val="69565"/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300" spc="140" dirty="0">
                <a:latin typeface="Cambria"/>
                <a:cs typeface="Cambria"/>
              </a:rPr>
              <a:t>One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65" dirty="0">
                <a:latin typeface="Cambria"/>
                <a:cs typeface="Cambria"/>
              </a:rPr>
              <a:t>intersection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110" dirty="0">
                <a:latin typeface="Cambria"/>
                <a:cs typeface="Cambria"/>
              </a:rPr>
              <a:t>might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20" dirty="0">
                <a:latin typeface="Cambria"/>
                <a:cs typeface="Cambria"/>
              </a:rPr>
              <a:t>be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the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quantities</a:t>
            </a:r>
            <a:r>
              <a:rPr sz="2300" spc="10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155" dirty="0">
                <a:latin typeface="Cambria"/>
                <a:cs typeface="Cambria"/>
              </a:rPr>
              <a:t>a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45" dirty="0">
                <a:latin typeface="Cambria"/>
                <a:cs typeface="Cambria"/>
              </a:rPr>
              <a:t>product</a:t>
            </a:r>
            <a:r>
              <a:rPr sz="2300" spc="140" dirty="0">
                <a:latin typeface="Cambria"/>
                <a:cs typeface="Cambria"/>
              </a:rPr>
              <a:t> </a:t>
            </a:r>
            <a:r>
              <a:rPr sz="2300" spc="35" dirty="0">
                <a:latin typeface="Cambria"/>
                <a:cs typeface="Cambria"/>
              </a:rPr>
              <a:t>sold </a:t>
            </a:r>
            <a:r>
              <a:rPr sz="2300" spc="-495" dirty="0">
                <a:latin typeface="Cambria"/>
                <a:cs typeface="Cambria"/>
              </a:rPr>
              <a:t> </a:t>
            </a:r>
            <a:r>
              <a:rPr sz="2300" spc="45" dirty="0">
                <a:latin typeface="Cambria"/>
                <a:cs typeface="Cambria"/>
              </a:rPr>
              <a:t>by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50" dirty="0">
                <a:latin typeface="Cambria"/>
                <a:cs typeface="Cambria"/>
              </a:rPr>
              <a:t>specific</a:t>
            </a:r>
            <a:r>
              <a:rPr sz="2300" spc="145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retail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55" dirty="0">
                <a:latin typeface="Cambria"/>
                <a:cs typeface="Cambria"/>
              </a:rPr>
              <a:t>locations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during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certain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85" dirty="0">
                <a:latin typeface="Cambria"/>
                <a:cs typeface="Cambria"/>
              </a:rPr>
              <a:t>time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50" dirty="0">
                <a:latin typeface="Cambria"/>
                <a:cs typeface="Cambria"/>
              </a:rPr>
              <a:t>periods.</a:t>
            </a:r>
            <a:endParaRPr sz="2300">
              <a:latin typeface="Cambria"/>
              <a:cs typeface="Cambria"/>
            </a:endParaRPr>
          </a:p>
          <a:p>
            <a:pPr marL="417830" indent="-405765">
              <a:lnSpc>
                <a:spcPts val="2550"/>
              </a:lnSpc>
              <a:spcBef>
                <a:spcPts val="820"/>
              </a:spcBef>
              <a:buClr>
                <a:srgbClr val="93C500"/>
              </a:buClr>
              <a:buSzPct val="69565"/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300" spc="85" dirty="0">
                <a:latin typeface="Cambria"/>
                <a:cs typeface="Cambria"/>
              </a:rPr>
              <a:t>Another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110" dirty="0">
                <a:latin typeface="Cambria"/>
                <a:cs typeface="Cambria"/>
              </a:rPr>
              <a:t>matrix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110" dirty="0">
                <a:latin typeface="Cambria"/>
                <a:cs typeface="Cambria"/>
              </a:rPr>
              <a:t>might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20" dirty="0">
                <a:latin typeface="Cambria"/>
                <a:cs typeface="Cambria"/>
              </a:rPr>
              <a:t>be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135" dirty="0">
                <a:latin typeface="Cambria"/>
                <a:cs typeface="Cambria"/>
              </a:rPr>
              <a:t>Sales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65" dirty="0">
                <a:latin typeface="Cambria"/>
                <a:cs typeface="Cambria"/>
              </a:rPr>
              <a:t>volume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45" dirty="0">
                <a:latin typeface="Cambria"/>
                <a:cs typeface="Cambria"/>
              </a:rPr>
              <a:t>by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90" dirty="0">
                <a:latin typeface="Cambria"/>
                <a:cs typeface="Cambria"/>
              </a:rPr>
              <a:t>department,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45" dirty="0">
                <a:latin typeface="Cambria"/>
                <a:cs typeface="Cambria"/>
              </a:rPr>
              <a:t>by</a:t>
            </a:r>
            <a:endParaRPr sz="2300">
              <a:latin typeface="Cambria"/>
              <a:cs typeface="Cambria"/>
            </a:endParaRPr>
          </a:p>
          <a:p>
            <a:pPr marL="417830">
              <a:lnSpc>
                <a:spcPts val="2550"/>
              </a:lnSpc>
            </a:pPr>
            <a:r>
              <a:rPr sz="2300" spc="110" dirty="0">
                <a:latin typeface="Cambria"/>
                <a:cs typeface="Cambria"/>
              </a:rPr>
              <a:t>day,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45" dirty="0">
                <a:latin typeface="Cambria"/>
                <a:cs typeface="Cambria"/>
              </a:rPr>
              <a:t>by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95" dirty="0">
                <a:latin typeface="Cambria"/>
                <a:cs typeface="Cambria"/>
              </a:rPr>
              <a:t>month,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45" dirty="0">
                <a:latin typeface="Cambria"/>
                <a:cs typeface="Cambria"/>
              </a:rPr>
              <a:t>by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year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25" dirty="0">
                <a:latin typeface="Cambria"/>
                <a:cs typeface="Cambria"/>
              </a:rPr>
              <a:t>for</a:t>
            </a:r>
            <a:r>
              <a:rPr sz="2300" spc="120" dirty="0">
                <a:latin typeface="Cambria"/>
                <a:cs typeface="Cambria"/>
              </a:rPr>
              <a:t> </a:t>
            </a:r>
            <a:r>
              <a:rPr sz="2300" spc="155" dirty="0">
                <a:latin typeface="Cambria"/>
                <a:cs typeface="Cambria"/>
              </a:rPr>
              <a:t>a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45" dirty="0">
                <a:latin typeface="Cambria"/>
                <a:cs typeface="Cambria"/>
              </a:rPr>
              <a:t>specific</a:t>
            </a:r>
            <a:r>
              <a:rPr sz="2300" spc="135" dirty="0">
                <a:latin typeface="Cambria"/>
                <a:cs typeface="Cambria"/>
              </a:rPr>
              <a:t> </a:t>
            </a:r>
            <a:r>
              <a:rPr sz="2300" spc="55" dirty="0">
                <a:latin typeface="Cambria"/>
                <a:cs typeface="Cambria"/>
              </a:rPr>
              <a:t>region</a:t>
            </a:r>
            <a:endParaRPr sz="2300">
              <a:latin typeface="Cambria"/>
              <a:cs typeface="Cambria"/>
            </a:endParaRPr>
          </a:p>
          <a:p>
            <a:pPr marL="417830" indent="-405765">
              <a:lnSpc>
                <a:spcPct val="100000"/>
              </a:lnSpc>
              <a:spcBef>
                <a:spcPts val="825"/>
              </a:spcBef>
              <a:buClr>
                <a:srgbClr val="93C500"/>
              </a:buClr>
              <a:buSzPct val="69565"/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300" spc="120" dirty="0">
                <a:latin typeface="Cambria"/>
                <a:cs typeface="Cambria"/>
              </a:rPr>
              <a:t>Cubes</a:t>
            </a:r>
            <a:r>
              <a:rPr sz="2300" spc="85" dirty="0">
                <a:latin typeface="Cambria"/>
                <a:cs typeface="Cambria"/>
              </a:rPr>
              <a:t> </a:t>
            </a:r>
            <a:r>
              <a:rPr sz="2300" spc="35" dirty="0">
                <a:latin typeface="Cambria"/>
                <a:cs typeface="Cambria"/>
              </a:rPr>
              <a:t>provide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80" dirty="0">
                <a:latin typeface="Cambria"/>
                <a:cs typeface="Cambria"/>
              </a:rPr>
              <a:t>faster:</a:t>
            </a:r>
            <a:endParaRPr sz="2300">
              <a:latin typeface="Cambria"/>
              <a:cs typeface="Cambria"/>
            </a:endParaRPr>
          </a:p>
          <a:p>
            <a:pPr marL="779145" lvl="1" indent="-247650">
              <a:lnSpc>
                <a:spcPct val="100000"/>
              </a:lnSpc>
              <a:spcBef>
                <a:spcPts val="15"/>
              </a:spcBef>
              <a:buClr>
                <a:srgbClr val="93C500"/>
              </a:buClr>
              <a:buSzPct val="78125"/>
              <a:buFont typeface="Arial MT"/>
              <a:buChar char="–"/>
              <a:tabLst>
                <a:tab pos="779145" algn="l"/>
                <a:tab pos="779780" algn="l"/>
              </a:tabLst>
            </a:pPr>
            <a:r>
              <a:rPr sz="1600" spc="65" dirty="0">
                <a:latin typeface="Cambria"/>
                <a:cs typeface="Cambria"/>
              </a:rPr>
              <a:t>Queries</a:t>
            </a:r>
            <a:endParaRPr sz="1600">
              <a:latin typeface="Cambria"/>
              <a:cs typeface="Cambria"/>
            </a:endParaRPr>
          </a:p>
          <a:p>
            <a:pPr marL="779145" lvl="1" indent="-247650">
              <a:lnSpc>
                <a:spcPct val="100000"/>
              </a:lnSpc>
              <a:buClr>
                <a:srgbClr val="93C500"/>
              </a:buClr>
              <a:buSzPct val="78125"/>
              <a:buFont typeface="Arial MT"/>
              <a:buChar char="–"/>
              <a:tabLst>
                <a:tab pos="779145" algn="l"/>
                <a:tab pos="779780" algn="l"/>
              </a:tabLst>
            </a:pPr>
            <a:r>
              <a:rPr sz="1600" spc="65" dirty="0">
                <a:latin typeface="Cambria"/>
                <a:cs typeface="Cambria"/>
              </a:rPr>
              <a:t>Slices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and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Dices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5" dirty="0">
                <a:latin typeface="Cambria"/>
                <a:cs typeface="Cambria"/>
              </a:rPr>
              <a:t>of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the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information</a:t>
            </a:r>
            <a:endParaRPr sz="1600">
              <a:latin typeface="Cambria"/>
              <a:cs typeface="Cambria"/>
            </a:endParaRPr>
          </a:p>
          <a:p>
            <a:pPr marL="779145" lvl="1" indent="-247650">
              <a:lnSpc>
                <a:spcPct val="100000"/>
              </a:lnSpc>
              <a:buClr>
                <a:srgbClr val="93C500"/>
              </a:buClr>
              <a:buSzPct val="78125"/>
              <a:buFont typeface="Arial MT"/>
              <a:buChar char="–"/>
              <a:tabLst>
                <a:tab pos="779145" algn="l"/>
                <a:tab pos="779780" algn="l"/>
              </a:tabLst>
            </a:pPr>
            <a:r>
              <a:rPr sz="1600" spc="55" dirty="0">
                <a:latin typeface="Cambria"/>
                <a:cs typeface="Cambria"/>
              </a:rPr>
              <a:t>Rollups</a:t>
            </a:r>
            <a:endParaRPr sz="1600">
              <a:latin typeface="Cambria"/>
              <a:cs typeface="Cambria"/>
            </a:endParaRPr>
          </a:p>
          <a:p>
            <a:pPr marL="779145" lvl="1" indent="-247650">
              <a:lnSpc>
                <a:spcPct val="100000"/>
              </a:lnSpc>
              <a:spcBef>
                <a:spcPts val="5"/>
              </a:spcBef>
              <a:buClr>
                <a:srgbClr val="93C500"/>
              </a:buClr>
              <a:buSzPct val="78125"/>
              <a:buFont typeface="Arial MT"/>
              <a:buChar char="–"/>
              <a:tabLst>
                <a:tab pos="779145" algn="l"/>
                <a:tab pos="779780" algn="l"/>
              </a:tabLst>
            </a:pPr>
            <a:r>
              <a:rPr sz="1600" spc="80" dirty="0">
                <a:latin typeface="Cambria"/>
                <a:cs typeface="Cambria"/>
              </a:rPr>
              <a:t>Drill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Downs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23" y="1022350"/>
            <a:ext cx="83331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Multidimensional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databases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600" i="1" spc="-10" dirty="0">
                <a:latin typeface="Verdana"/>
                <a:cs typeface="Verdana"/>
              </a:rPr>
              <a:t>(sometimes</a:t>
            </a:r>
            <a:r>
              <a:rPr sz="1600" i="1" spc="70" dirty="0">
                <a:latin typeface="Verdana"/>
                <a:cs typeface="Verdana"/>
              </a:rPr>
              <a:t> </a:t>
            </a:r>
            <a:r>
              <a:rPr sz="1600" i="1" spc="-10" dirty="0">
                <a:latin typeface="Verdana"/>
                <a:cs typeface="Verdana"/>
              </a:rPr>
              <a:t>called</a:t>
            </a:r>
            <a:r>
              <a:rPr sz="1600" i="1" spc="30" dirty="0">
                <a:latin typeface="Verdana"/>
                <a:cs typeface="Verdana"/>
              </a:rPr>
              <a:t> </a:t>
            </a:r>
            <a:r>
              <a:rPr sz="1600" i="1" spc="-5" dirty="0">
                <a:latin typeface="Verdana"/>
                <a:cs typeface="Verdana"/>
              </a:rPr>
              <a:t>OLAP)</a:t>
            </a:r>
            <a:r>
              <a:rPr sz="1600" i="1" spc="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specialized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data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stores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organize</a:t>
            </a:r>
            <a:r>
              <a:rPr sz="1800" dirty="0">
                <a:latin typeface="Verdana"/>
                <a:cs typeface="Verdana"/>
              </a:rPr>
              <a:t> facts</a:t>
            </a:r>
            <a:r>
              <a:rPr sz="1800" spc="-5" dirty="0">
                <a:latin typeface="Verdana"/>
                <a:cs typeface="Verdana"/>
              </a:rPr>
              <a:t> by</a:t>
            </a:r>
            <a:r>
              <a:rPr sz="1800" dirty="0">
                <a:latin typeface="Verdana"/>
                <a:cs typeface="Verdana"/>
              </a:rPr>
              <a:t> dimensions,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such as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geographical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region,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line,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salesperson,</a:t>
            </a:r>
            <a:r>
              <a:rPr sz="1800" dirty="0">
                <a:latin typeface="Verdana"/>
                <a:cs typeface="Verdana"/>
              </a:rPr>
              <a:t> time.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data</a:t>
            </a:r>
            <a:r>
              <a:rPr sz="1800" dirty="0">
                <a:latin typeface="Verdana"/>
                <a:cs typeface="Verdana"/>
              </a:rPr>
              <a:t> 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these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databases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usually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preprocessed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stored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i="1" spc="-5" dirty="0">
                <a:latin typeface="Verdana"/>
                <a:cs typeface="Verdana"/>
              </a:rPr>
              <a:t>data</a:t>
            </a:r>
            <a:r>
              <a:rPr sz="1800" i="1" spc="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cubes.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949" y="1341483"/>
            <a:ext cx="8566150" cy="530161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70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80" dirty="0">
                <a:solidFill>
                  <a:srgbClr val="6E9400"/>
                </a:solidFill>
                <a:latin typeface="Cambria"/>
                <a:cs typeface="Cambria"/>
              </a:rPr>
              <a:t>Roll</a:t>
            </a:r>
            <a:r>
              <a:rPr sz="2000" spc="70" dirty="0">
                <a:solidFill>
                  <a:srgbClr val="6E9400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6E9400"/>
                </a:solidFill>
                <a:latin typeface="Cambria"/>
                <a:cs typeface="Cambria"/>
              </a:rPr>
              <a:t>up</a:t>
            </a:r>
            <a:r>
              <a:rPr sz="2000" spc="105" dirty="0">
                <a:solidFill>
                  <a:srgbClr val="6E940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6E9400"/>
                </a:solidFill>
                <a:latin typeface="Cambria"/>
                <a:cs typeface="Cambria"/>
              </a:rPr>
              <a:t>(drill-up):</a:t>
            </a:r>
            <a:r>
              <a:rPr sz="2000" spc="55" dirty="0">
                <a:solidFill>
                  <a:srgbClr val="6E9400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summarize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data</a:t>
            </a:r>
            <a:endParaRPr sz="20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60"/>
              </a:spcBef>
              <a:buClr>
                <a:srgbClr val="93C500"/>
              </a:buClr>
              <a:buSzPct val="79166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400" i="1" spc="85" dirty="0">
                <a:latin typeface="Cambria"/>
                <a:cs typeface="Cambria"/>
              </a:rPr>
              <a:t>by</a:t>
            </a:r>
            <a:r>
              <a:rPr sz="2400" i="1" spc="140" dirty="0">
                <a:latin typeface="Cambria"/>
                <a:cs typeface="Cambria"/>
              </a:rPr>
              <a:t> </a:t>
            </a:r>
            <a:r>
              <a:rPr sz="2400" i="1" spc="120" dirty="0">
                <a:latin typeface="Cambria"/>
                <a:cs typeface="Cambria"/>
              </a:rPr>
              <a:t>climbing</a:t>
            </a:r>
            <a:r>
              <a:rPr sz="2400" i="1" spc="114" dirty="0">
                <a:latin typeface="Cambria"/>
                <a:cs typeface="Cambria"/>
              </a:rPr>
              <a:t> </a:t>
            </a:r>
            <a:r>
              <a:rPr sz="2400" i="1" spc="145" dirty="0">
                <a:latin typeface="Cambria"/>
                <a:cs typeface="Cambria"/>
              </a:rPr>
              <a:t>up</a:t>
            </a:r>
            <a:r>
              <a:rPr sz="2400" i="1" spc="140" dirty="0">
                <a:latin typeface="Cambria"/>
                <a:cs typeface="Cambria"/>
              </a:rPr>
              <a:t> </a:t>
            </a:r>
            <a:r>
              <a:rPr sz="2400" i="1" spc="100" dirty="0">
                <a:latin typeface="Cambria"/>
                <a:cs typeface="Cambria"/>
              </a:rPr>
              <a:t>hierarchy </a:t>
            </a:r>
            <a:r>
              <a:rPr sz="2400" i="1" spc="35" dirty="0">
                <a:latin typeface="Cambria"/>
                <a:cs typeface="Cambria"/>
              </a:rPr>
              <a:t>or</a:t>
            </a:r>
            <a:r>
              <a:rPr sz="2400" i="1" spc="140" dirty="0">
                <a:latin typeface="Cambria"/>
                <a:cs typeface="Cambria"/>
              </a:rPr>
              <a:t> </a:t>
            </a:r>
            <a:r>
              <a:rPr sz="2400" i="1" spc="85" dirty="0">
                <a:latin typeface="Cambria"/>
                <a:cs typeface="Cambria"/>
              </a:rPr>
              <a:t>by</a:t>
            </a:r>
            <a:r>
              <a:rPr sz="2400" i="1" spc="140" dirty="0">
                <a:latin typeface="Cambria"/>
                <a:cs typeface="Cambria"/>
              </a:rPr>
              <a:t> </a:t>
            </a:r>
            <a:r>
              <a:rPr sz="2400" i="1" spc="130" dirty="0">
                <a:latin typeface="Cambria"/>
                <a:cs typeface="Cambria"/>
              </a:rPr>
              <a:t>dimension</a:t>
            </a:r>
            <a:r>
              <a:rPr sz="2400" i="1" spc="110" dirty="0">
                <a:latin typeface="Cambria"/>
                <a:cs typeface="Cambria"/>
              </a:rPr>
              <a:t> </a:t>
            </a:r>
            <a:r>
              <a:rPr sz="2400" i="1" spc="85" dirty="0">
                <a:latin typeface="Cambria"/>
                <a:cs typeface="Cambria"/>
              </a:rPr>
              <a:t>reduction</a:t>
            </a:r>
            <a:endParaRPr sz="240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110" dirty="0">
                <a:solidFill>
                  <a:srgbClr val="6E9400"/>
                </a:solidFill>
                <a:latin typeface="Cambria"/>
                <a:cs typeface="Cambria"/>
              </a:rPr>
              <a:t>Drill</a:t>
            </a:r>
            <a:r>
              <a:rPr sz="2000" spc="60" dirty="0">
                <a:solidFill>
                  <a:srgbClr val="6E9400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6E9400"/>
                </a:solidFill>
                <a:latin typeface="Cambria"/>
                <a:cs typeface="Cambria"/>
              </a:rPr>
              <a:t>down</a:t>
            </a:r>
            <a:r>
              <a:rPr sz="2000" spc="80" dirty="0">
                <a:solidFill>
                  <a:srgbClr val="6E9400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6E9400"/>
                </a:solidFill>
                <a:latin typeface="Cambria"/>
                <a:cs typeface="Cambria"/>
              </a:rPr>
              <a:t>(roll</a:t>
            </a:r>
            <a:r>
              <a:rPr sz="2000" spc="75" dirty="0">
                <a:solidFill>
                  <a:srgbClr val="6E9400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6E9400"/>
                </a:solidFill>
                <a:latin typeface="Cambria"/>
                <a:cs typeface="Cambria"/>
              </a:rPr>
              <a:t>down):</a:t>
            </a:r>
            <a:r>
              <a:rPr sz="2000" spc="90" dirty="0">
                <a:solidFill>
                  <a:srgbClr val="6E9400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reverse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roll-up</a:t>
            </a:r>
            <a:endParaRPr sz="2000">
              <a:latin typeface="Cambria"/>
              <a:cs typeface="Cambria"/>
            </a:endParaRPr>
          </a:p>
          <a:p>
            <a:pPr marL="652780" marR="443865" lvl="1" indent="-274955">
              <a:lnSpc>
                <a:spcPct val="100000"/>
              </a:lnSpc>
              <a:spcBef>
                <a:spcPts val="560"/>
              </a:spcBef>
              <a:buClr>
                <a:srgbClr val="93C500"/>
              </a:buClr>
              <a:buSzPct val="79166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400" i="1" spc="95" dirty="0">
                <a:latin typeface="Cambria"/>
                <a:cs typeface="Cambria"/>
              </a:rPr>
              <a:t>from</a:t>
            </a:r>
            <a:r>
              <a:rPr sz="2400" i="1" spc="130" dirty="0">
                <a:latin typeface="Cambria"/>
                <a:cs typeface="Cambria"/>
              </a:rPr>
              <a:t> </a:t>
            </a:r>
            <a:r>
              <a:rPr sz="2400" i="1" spc="100" dirty="0">
                <a:latin typeface="Cambria"/>
                <a:cs typeface="Cambria"/>
              </a:rPr>
              <a:t>higher</a:t>
            </a:r>
            <a:r>
              <a:rPr sz="2400" i="1" spc="125" dirty="0">
                <a:latin typeface="Cambria"/>
                <a:cs typeface="Cambria"/>
              </a:rPr>
              <a:t> </a:t>
            </a:r>
            <a:r>
              <a:rPr sz="2400" i="1" spc="75" dirty="0">
                <a:latin typeface="Cambria"/>
                <a:cs typeface="Cambria"/>
              </a:rPr>
              <a:t>level</a:t>
            </a:r>
            <a:r>
              <a:rPr sz="2400" i="1" spc="110" dirty="0">
                <a:latin typeface="Cambria"/>
                <a:cs typeface="Cambria"/>
              </a:rPr>
              <a:t> </a:t>
            </a:r>
            <a:r>
              <a:rPr sz="2400" i="1" spc="150" dirty="0">
                <a:latin typeface="Cambria"/>
                <a:cs typeface="Cambria"/>
              </a:rPr>
              <a:t>summary</a:t>
            </a:r>
            <a:r>
              <a:rPr sz="2400" i="1" spc="120" dirty="0">
                <a:latin typeface="Cambria"/>
                <a:cs typeface="Cambria"/>
              </a:rPr>
              <a:t> </a:t>
            </a:r>
            <a:r>
              <a:rPr sz="2400" i="1" spc="-5" dirty="0">
                <a:latin typeface="Cambria"/>
                <a:cs typeface="Cambria"/>
              </a:rPr>
              <a:t>to</a:t>
            </a:r>
            <a:r>
              <a:rPr sz="2400" i="1" spc="130" dirty="0">
                <a:latin typeface="Cambria"/>
                <a:cs typeface="Cambria"/>
              </a:rPr>
              <a:t> </a:t>
            </a:r>
            <a:r>
              <a:rPr sz="2400" i="1" spc="65" dirty="0">
                <a:latin typeface="Cambria"/>
                <a:cs typeface="Cambria"/>
              </a:rPr>
              <a:t>lower</a:t>
            </a:r>
            <a:r>
              <a:rPr sz="2400" i="1" spc="125" dirty="0">
                <a:latin typeface="Cambria"/>
                <a:cs typeface="Cambria"/>
              </a:rPr>
              <a:t> </a:t>
            </a:r>
            <a:r>
              <a:rPr sz="2400" i="1" spc="75" dirty="0">
                <a:latin typeface="Cambria"/>
                <a:cs typeface="Cambria"/>
              </a:rPr>
              <a:t>level</a:t>
            </a:r>
            <a:r>
              <a:rPr sz="2400" i="1" spc="110" dirty="0">
                <a:latin typeface="Cambria"/>
                <a:cs typeface="Cambria"/>
              </a:rPr>
              <a:t> </a:t>
            </a:r>
            <a:r>
              <a:rPr sz="2400" i="1" spc="150" dirty="0">
                <a:latin typeface="Cambria"/>
                <a:cs typeface="Cambria"/>
              </a:rPr>
              <a:t>summary</a:t>
            </a:r>
            <a:r>
              <a:rPr sz="2400" i="1" spc="120" dirty="0">
                <a:latin typeface="Cambria"/>
                <a:cs typeface="Cambria"/>
              </a:rPr>
              <a:t> </a:t>
            </a:r>
            <a:r>
              <a:rPr sz="2400" i="1" spc="35" dirty="0">
                <a:latin typeface="Cambria"/>
                <a:cs typeface="Cambria"/>
              </a:rPr>
              <a:t>or </a:t>
            </a:r>
            <a:r>
              <a:rPr sz="2400" i="1" spc="-515" dirty="0">
                <a:latin typeface="Cambria"/>
                <a:cs typeface="Cambria"/>
              </a:rPr>
              <a:t> </a:t>
            </a:r>
            <a:r>
              <a:rPr sz="2400" i="1" spc="95" dirty="0">
                <a:latin typeface="Cambria"/>
                <a:cs typeface="Cambria"/>
              </a:rPr>
              <a:t>detailed</a:t>
            </a:r>
            <a:r>
              <a:rPr sz="2400" i="1" spc="114" dirty="0">
                <a:latin typeface="Cambria"/>
                <a:cs typeface="Cambria"/>
              </a:rPr>
              <a:t> </a:t>
            </a:r>
            <a:r>
              <a:rPr sz="2400" i="1" spc="125" dirty="0">
                <a:latin typeface="Cambria"/>
                <a:cs typeface="Cambria"/>
              </a:rPr>
              <a:t>data,</a:t>
            </a:r>
            <a:r>
              <a:rPr sz="2400" i="1" spc="120" dirty="0">
                <a:latin typeface="Cambria"/>
                <a:cs typeface="Cambria"/>
              </a:rPr>
              <a:t> </a:t>
            </a:r>
            <a:r>
              <a:rPr sz="2400" i="1" spc="35" dirty="0">
                <a:latin typeface="Cambria"/>
                <a:cs typeface="Cambria"/>
              </a:rPr>
              <a:t>or</a:t>
            </a:r>
            <a:r>
              <a:rPr sz="2400" i="1" spc="135" dirty="0">
                <a:latin typeface="Cambria"/>
                <a:cs typeface="Cambria"/>
              </a:rPr>
              <a:t> </a:t>
            </a:r>
            <a:r>
              <a:rPr sz="2400" i="1" spc="105" dirty="0">
                <a:latin typeface="Cambria"/>
                <a:cs typeface="Cambria"/>
              </a:rPr>
              <a:t>introducing</a:t>
            </a:r>
            <a:r>
              <a:rPr sz="2400" i="1" spc="110" dirty="0">
                <a:latin typeface="Cambria"/>
                <a:cs typeface="Cambria"/>
              </a:rPr>
              <a:t> </a:t>
            </a:r>
            <a:r>
              <a:rPr sz="2400" i="1" spc="90" dirty="0">
                <a:latin typeface="Cambria"/>
                <a:cs typeface="Cambria"/>
              </a:rPr>
              <a:t>new</a:t>
            </a:r>
            <a:r>
              <a:rPr sz="2400" i="1" spc="125" dirty="0">
                <a:latin typeface="Cambria"/>
                <a:cs typeface="Cambria"/>
              </a:rPr>
              <a:t> </a:t>
            </a:r>
            <a:r>
              <a:rPr sz="2400" i="1" spc="130" dirty="0">
                <a:latin typeface="Cambria"/>
                <a:cs typeface="Cambria"/>
              </a:rPr>
              <a:t>dimensions</a:t>
            </a:r>
            <a:endParaRPr sz="240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90" dirty="0">
                <a:solidFill>
                  <a:srgbClr val="6E9400"/>
                </a:solidFill>
                <a:latin typeface="Cambria"/>
                <a:cs typeface="Cambria"/>
              </a:rPr>
              <a:t>Slice</a:t>
            </a:r>
            <a:r>
              <a:rPr sz="2000" spc="75" dirty="0">
                <a:solidFill>
                  <a:srgbClr val="6E9400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6E9400"/>
                </a:solidFill>
                <a:latin typeface="Cambria"/>
                <a:cs typeface="Cambria"/>
              </a:rPr>
              <a:t>and</a:t>
            </a:r>
            <a:r>
              <a:rPr sz="2000" spc="110" dirty="0">
                <a:solidFill>
                  <a:srgbClr val="6E9400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6E9400"/>
                </a:solidFill>
                <a:latin typeface="Cambria"/>
                <a:cs typeface="Cambria"/>
              </a:rPr>
              <a:t>dice:</a:t>
            </a:r>
            <a:r>
              <a:rPr sz="2000" spc="90" dirty="0">
                <a:solidFill>
                  <a:srgbClr val="6E9400"/>
                </a:solidFill>
                <a:latin typeface="Cambria"/>
                <a:cs typeface="Cambria"/>
              </a:rPr>
              <a:t> </a:t>
            </a:r>
            <a:r>
              <a:rPr sz="2400" i="1" spc="40" dirty="0">
                <a:latin typeface="Cambria"/>
                <a:cs typeface="Cambria"/>
              </a:rPr>
              <a:t>project</a:t>
            </a:r>
            <a:r>
              <a:rPr sz="2400" i="1" spc="110" dirty="0">
                <a:latin typeface="Cambria"/>
                <a:cs typeface="Cambria"/>
              </a:rPr>
              <a:t> </a:t>
            </a:r>
            <a:r>
              <a:rPr sz="2400" i="1" spc="165" dirty="0">
                <a:latin typeface="Cambria"/>
                <a:cs typeface="Cambria"/>
              </a:rPr>
              <a:t>and</a:t>
            </a:r>
            <a:r>
              <a:rPr sz="2400" i="1" spc="114" dirty="0">
                <a:latin typeface="Cambria"/>
                <a:cs typeface="Cambria"/>
              </a:rPr>
              <a:t> </a:t>
            </a:r>
            <a:r>
              <a:rPr sz="2400" i="1" spc="45" dirty="0">
                <a:latin typeface="Cambria"/>
                <a:cs typeface="Cambria"/>
              </a:rPr>
              <a:t>select</a:t>
            </a:r>
            <a:endParaRPr sz="240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75" dirty="0">
                <a:solidFill>
                  <a:srgbClr val="6E9400"/>
                </a:solidFill>
                <a:latin typeface="Cambria"/>
                <a:cs typeface="Cambria"/>
              </a:rPr>
              <a:t>Pivot</a:t>
            </a:r>
            <a:r>
              <a:rPr sz="2000" spc="55" dirty="0">
                <a:solidFill>
                  <a:srgbClr val="6E9400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6E9400"/>
                </a:solidFill>
                <a:latin typeface="Cambria"/>
                <a:cs typeface="Cambria"/>
              </a:rPr>
              <a:t>(rotate):</a:t>
            </a:r>
            <a:endParaRPr sz="20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65"/>
              </a:spcBef>
              <a:buClr>
                <a:srgbClr val="93C500"/>
              </a:buClr>
              <a:buSzPct val="79166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400" i="1" spc="55" dirty="0">
                <a:latin typeface="Cambria"/>
                <a:cs typeface="Cambria"/>
              </a:rPr>
              <a:t>reorient</a:t>
            </a:r>
            <a:r>
              <a:rPr sz="2400" i="1" spc="110" dirty="0">
                <a:latin typeface="Cambria"/>
                <a:cs typeface="Cambria"/>
              </a:rPr>
              <a:t> </a:t>
            </a:r>
            <a:r>
              <a:rPr sz="2400" i="1" spc="55" dirty="0">
                <a:latin typeface="Cambria"/>
                <a:cs typeface="Cambria"/>
              </a:rPr>
              <a:t>the</a:t>
            </a:r>
            <a:r>
              <a:rPr sz="2400" i="1" spc="145" dirty="0">
                <a:latin typeface="Cambria"/>
                <a:cs typeface="Cambria"/>
              </a:rPr>
              <a:t> </a:t>
            </a:r>
            <a:r>
              <a:rPr sz="2400" i="1" spc="85" dirty="0">
                <a:latin typeface="Cambria"/>
                <a:cs typeface="Cambria"/>
              </a:rPr>
              <a:t>cube,</a:t>
            </a:r>
            <a:r>
              <a:rPr sz="2400" i="1" spc="120" dirty="0">
                <a:latin typeface="Cambria"/>
                <a:cs typeface="Cambria"/>
              </a:rPr>
              <a:t> </a:t>
            </a:r>
            <a:r>
              <a:rPr sz="2400" i="1" spc="114" dirty="0">
                <a:latin typeface="Cambria"/>
                <a:cs typeface="Cambria"/>
              </a:rPr>
              <a:t>visualization,</a:t>
            </a:r>
            <a:r>
              <a:rPr sz="2400" i="1" spc="95" dirty="0">
                <a:latin typeface="Cambria"/>
                <a:cs typeface="Cambria"/>
              </a:rPr>
              <a:t> </a:t>
            </a:r>
            <a:r>
              <a:rPr sz="2400" i="1" spc="190" dirty="0">
                <a:latin typeface="Cambria"/>
                <a:cs typeface="Cambria"/>
              </a:rPr>
              <a:t>3D</a:t>
            </a:r>
            <a:r>
              <a:rPr sz="2400" i="1" spc="130" dirty="0">
                <a:latin typeface="Cambria"/>
                <a:cs typeface="Cambria"/>
              </a:rPr>
              <a:t> </a:t>
            </a:r>
            <a:r>
              <a:rPr sz="2400" i="1" spc="-5" dirty="0">
                <a:latin typeface="Cambria"/>
                <a:cs typeface="Cambria"/>
              </a:rPr>
              <a:t>to</a:t>
            </a:r>
            <a:r>
              <a:rPr sz="2400" i="1" spc="140" dirty="0">
                <a:latin typeface="Cambria"/>
                <a:cs typeface="Cambria"/>
              </a:rPr>
              <a:t> </a:t>
            </a:r>
            <a:r>
              <a:rPr sz="2400" i="1" spc="75" dirty="0">
                <a:latin typeface="Cambria"/>
                <a:cs typeface="Cambria"/>
              </a:rPr>
              <a:t>series</a:t>
            </a:r>
            <a:r>
              <a:rPr sz="2400" i="1" spc="114" dirty="0">
                <a:latin typeface="Cambria"/>
                <a:cs typeface="Cambria"/>
              </a:rPr>
              <a:t> </a:t>
            </a:r>
            <a:r>
              <a:rPr sz="2400" i="1" spc="40" dirty="0">
                <a:latin typeface="Cambria"/>
                <a:cs typeface="Cambria"/>
              </a:rPr>
              <a:t>of</a:t>
            </a:r>
            <a:r>
              <a:rPr sz="2400" i="1" spc="140" dirty="0">
                <a:latin typeface="Cambria"/>
                <a:cs typeface="Cambria"/>
              </a:rPr>
              <a:t> </a:t>
            </a:r>
            <a:r>
              <a:rPr sz="2400" i="1" spc="185" dirty="0">
                <a:latin typeface="Cambria"/>
                <a:cs typeface="Cambria"/>
              </a:rPr>
              <a:t>2D</a:t>
            </a:r>
            <a:r>
              <a:rPr sz="2400" i="1" spc="145" dirty="0">
                <a:latin typeface="Cambria"/>
                <a:cs typeface="Cambria"/>
              </a:rPr>
              <a:t> </a:t>
            </a:r>
            <a:r>
              <a:rPr sz="2400" i="1" spc="110" dirty="0">
                <a:latin typeface="Cambria"/>
                <a:cs typeface="Cambria"/>
              </a:rPr>
              <a:t>planes</a:t>
            </a:r>
            <a:endParaRPr sz="240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Clr>
                <a:srgbClr val="93C500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110" dirty="0">
                <a:latin typeface="Cambria"/>
                <a:cs typeface="Cambria"/>
              </a:rPr>
              <a:t>Other</a:t>
            </a:r>
            <a:r>
              <a:rPr sz="2000" spc="50" dirty="0">
                <a:latin typeface="Cambria"/>
                <a:cs typeface="Cambria"/>
              </a:rPr>
              <a:t> operations</a:t>
            </a:r>
            <a:endParaRPr sz="20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60"/>
              </a:spcBef>
              <a:buClr>
                <a:srgbClr val="93C500"/>
              </a:buClr>
              <a:buSzPct val="79166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400" i="1" spc="150" dirty="0">
                <a:solidFill>
                  <a:srgbClr val="6E9400"/>
                </a:solidFill>
                <a:latin typeface="Cambria"/>
                <a:cs typeface="Cambria"/>
              </a:rPr>
              <a:t>drill</a:t>
            </a:r>
            <a:r>
              <a:rPr sz="2400" i="1" spc="120" dirty="0">
                <a:solidFill>
                  <a:srgbClr val="6E9400"/>
                </a:solidFill>
                <a:latin typeface="Cambria"/>
                <a:cs typeface="Cambria"/>
              </a:rPr>
              <a:t> </a:t>
            </a:r>
            <a:r>
              <a:rPr sz="2400" i="1" spc="75" dirty="0">
                <a:solidFill>
                  <a:srgbClr val="6E9400"/>
                </a:solidFill>
                <a:latin typeface="Cambria"/>
                <a:cs typeface="Cambria"/>
              </a:rPr>
              <a:t>across:</a:t>
            </a:r>
            <a:r>
              <a:rPr sz="2400" i="1" spc="114" dirty="0">
                <a:solidFill>
                  <a:srgbClr val="6E9400"/>
                </a:solidFill>
                <a:latin typeface="Cambria"/>
                <a:cs typeface="Cambria"/>
              </a:rPr>
              <a:t> </a:t>
            </a:r>
            <a:r>
              <a:rPr sz="2400" i="1" spc="120" dirty="0">
                <a:latin typeface="Cambria"/>
                <a:cs typeface="Cambria"/>
              </a:rPr>
              <a:t>involving </a:t>
            </a:r>
            <a:r>
              <a:rPr sz="2400" i="1" spc="40" dirty="0">
                <a:latin typeface="Cambria"/>
                <a:cs typeface="Cambria"/>
              </a:rPr>
              <a:t>(across)</a:t>
            </a:r>
            <a:r>
              <a:rPr sz="2400" i="1" spc="114" dirty="0">
                <a:latin typeface="Cambria"/>
                <a:cs typeface="Cambria"/>
              </a:rPr>
              <a:t> </a:t>
            </a:r>
            <a:r>
              <a:rPr sz="2400" i="1" spc="60" dirty="0">
                <a:latin typeface="Cambria"/>
                <a:cs typeface="Cambria"/>
              </a:rPr>
              <a:t>more</a:t>
            </a:r>
            <a:r>
              <a:rPr sz="2400" i="1" spc="125" dirty="0">
                <a:latin typeface="Cambria"/>
                <a:cs typeface="Cambria"/>
              </a:rPr>
              <a:t> </a:t>
            </a:r>
            <a:r>
              <a:rPr sz="2400" i="1" spc="120" dirty="0">
                <a:latin typeface="Cambria"/>
                <a:cs typeface="Cambria"/>
              </a:rPr>
              <a:t>than</a:t>
            </a:r>
            <a:r>
              <a:rPr sz="2400" i="1" spc="135" dirty="0">
                <a:latin typeface="Cambria"/>
                <a:cs typeface="Cambria"/>
              </a:rPr>
              <a:t> </a:t>
            </a:r>
            <a:r>
              <a:rPr sz="2400" i="1" spc="40" dirty="0">
                <a:latin typeface="Cambria"/>
                <a:cs typeface="Cambria"/>
              </a:rPr>
              <a:t>one</a:t>
            </a:r>
            <a:r>
              <a:rPr sz="2400" i="1" spc="135" dirty="0">
                <a:latin typeface="Cambria"/>
                <a:cs typeface="Cambria"/>
              </a:rPr>
              <a:t> </a:t>
            </a:r>
            <a:r>
              <a:rPr sz="2400" i="1" spc="60" dirty="0">
                <a:latin typeface="Cambria"/>
                <a:cs typeface="Cambria"/>
              </a:rPr>
              <a:t>fact</a:t>
            </a:r>
            <a:r>
              <a:rPr sz="2400" i="1" spc="130" dirty="0">
                <a:latin typeface="Cambria"/>
                <a:cs typeface="Cambria"/>
              </a:rPr>
              <a:t> </a:t>
            </a:r>
            <a:r>
              <a:rPr sz="2400" i="1" spc="60" dirty="0">
                <a:latin typeface="Cambria"/>
                <a:cs typeface="Cambria"/>
              </a:rPr>
              <a:t>table</a:t>
            </a:r>
            <a:endParaRPr sz="2400">
              <a:latin typeface="Cambria"/>
              <a:cs typeface="Cambria"/>
            </a:endParaRPr>
          </a:p>
          <a:p>
            <a:pPr marL="652780" lvl="1" indent="-274955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9166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400" i="1" spc="150" dirty="0">
                <a:solidFill>
                  <a:srgbClr val="6E9400"/>
                </a:solidFill>
                <a:latin typeface="Cambria"/>
                <a:cs typeface="Cambria"/>
              </a:rPr>
              <a:t>drill</a:t>
            </a:r>
            <a:r>
              <a:rPr sz="2400" i="1" spc="120" dirty="0">
                <a:solidFill>
                  <a:srgbClr val="6E9400"/>
                </a:solidFill>
                <a:latin typeface="Cambria"/>
                <a:cs typeface="Cambria"/>
              </a:rPr>
              <a:t> </a:t>
            </a:r>
            <a:r>
              <a:rPr sz="2400" i="1" spc="90" dirty="0">
                <a:solidFill>
                  <a:srgbClr val="6E9400"/>
                </a:solidFill>
                <a:latin typeface="Cambria"/>
                <a:cs typeface="Cambria"/>
              </a:rPr>
              <a:t>through:</a:t>
            </a:r>
            <a:r>
              <a:rPr sz="2400" i="1" spc="114" dirty="0">
                <a:solidFill>
                  <a:srgbClr val="6E9400"/>
                </a:solidFill>
                <a:latin typeface="Cambria"/>
                <a:cs typeface="Cambria"/>
              </a:rPr>
              <a:t> </a:t>
            </a:r>
            <a:r>
              <a:rPr sz="2400" i="1" spc="95" dirty="0">
                <a:latin typeface="Cambria"/>
                <a:cs typeface="Cambria"/>
              </a:rPr>
              <a:t>through</a:t>
            </a:r>
            <a:r>
              <a:rPr sz="2400" i="1" spc="140" dirty="0">
                <a:latin typeface="Cambria"/>
                <a:cs typeface="Cambria"/>
              </a:rPr>
              <a:t> </a:t>
            </a:r>
            <a:r>
              <a:rPr sz="2400" i="1" spc="55" dirty="0">
                <a:latin typeface="Cambria"/>
                <a:cs typeface="Cambria"/>
              </a:rPr>
              <a:t>the</a:t>
            </a:r>
            <a:r>
              <a:rPr sz="2400" i="1" spc="135" dirty="0">
                <a:latin typeface="Cambria"/>
                <a:cs typeface="Cambria"/>
              </a:rPr>
              <a:t> </a:t>
            </a:r>
            <a:r>
              <a:rPr sz="2400" i="1" spc="45" dirty="0">
                <a:latin typeface="Cambria"/>
                <a:cs typeface="Cambria"/>
              </a:rPr>
              <a:t>bottom</a:t>
            </a:r>
            <a:r>
              <a:rPr sz="2400" i="1" spc="155" dirty="0">
                <a:latin typeface="Cambria"/>
                <a:cs typeface="Cambria"/>
              </a:rPr>
              <a:t> </a:t>
            </a:r>
            <a:r>
              <a:rPr sz="2400" i="1" spc="80" dirty="0">
                <a:latin typeface="Cambria"/>
                <a:cs typeface="Cambria"/>
              </a:rPr>
              <a:t>level</a:t>
            </a:r>
            <a:r>
              <a:rPr sz="2400" i="1" spc="114" dirty="0">
                <a:latin typeface="Cambria"/>
                <a:cs typeface="Cambria"/>
              </a:rPr>
              <a:t> </a:t>
            </a:r>
            <a:r>
              <a:rPr sz="2400" i="1" spc="40" dirty="0">
                <a:latin typeface="Cambria"/>
                <a:cs typeface="Cambria"/>
              </a:rPr>
              <a:t>of</a:t>
            </a:r>
            <a:r>
              <a:rPr sz="2400" i="1" spc="120" dirty="0">
                <a:latin typeface="Cambria"/>
                <a:cs typeface="Cambria"/>
              </a:rPr>
              <a:t> </a:t>
            </a:r>
            <a:r>
              <a:rPr sz="2400" i="1" spc="55" dirty="0">
                <a:latin typeface="Cambria"/>
                <a:cs typeface="Cambria"/>
              </a:rPr>
              <a:t>the</a:t>
            </a:r>
            <a:r>
              <a:rPr sz="2400" i="1" spc="135" dirty="0">
                <a:latin typeface="Cambria"/>
                <a:cs typeface="Cambria"/>
              </a:rPr>
              <a:t> </a:t>
            </a:r>
            <a:r>
              <a:rPr sz="2400" i="1" spc="65" dirty="0">
                <a:latin typeface="Cambria"/>
                <a:cs typeface="Cambria"/>
              </a:rPr>
              <a:t>cube</a:t>
            </a:r>
            <a:r>
              <a:rPr sz="2400" i="1" spc="125" dirty="0">
                <a:latin typeface="Cambria"/>
                <a:cs typeface="Cambria"/>
              </a:rPr>
              <a:t> </a:t>
            </a:r>
            <a:r>
              <a:rPr sz="2400" i="1" spc="-5" dirty="0">
                <a:latin typeface="Cambria"/>
                <a:cs typeface="Cambria"/>
              </a:rPr>
              <a:t>to</a:t>
            </a:r>
            <a:r>
              <a:rPr sz="2400" i="1" spc="135" dirty="0">
                <a:latin typeface="Cambria"/>
                <a:cs typeface="Cambria"/>
              </a:rPr>
              <a:t> </a:t>
            </a:r>
            <a:r>
              <a:rPr sz="2400" i="1" spc="105" dirty="0">
                <a:latin typeface="Cambria"/>
                <a:cs typeface="Cambria"/>
              </a:rPr>
              <a:t>its</a:t>
            </a:r>
            <a:endParaRPr sz="2400">
              <a:latin typeface="Cambria"/>
              <a:cs typeface="Cambria"/>
            </a:endParaRPr>
          </a:p>
          <a:p>
            <a:pPr marL="652780">
              <a:lnSpc>
                <a:spcPct val="100000"/>
              </a:lnSpc>
            </a:pPr>
            <a:r>
              <a:rPr sz="2400" i="1" spc="90" dirty="0">
                <a:latin typeface="Cambria"/>
                <a:cs typeface="Cambria"/>
              </a:rPr>
              <a:t>back-end</a:t>
            </a:r>
            <a:r>
              <a:rPr sz="2400" i="1" spc="105" dirty="0">
                <a:latin typeface="Cambria"/>
                <a:cs typeface="Cambria"/>
              </a:rPr>
              <a:t> </a:t>
            </a:r>
            <a:r>
              <a:rPr sz="2400" i="1" spc="90" dirty="0">
                <a:latin typeface="Cambria"/>
                <a:cs typeface="Cambria"/>
              </a:rPr>
              <a:t>relational</a:t>
            </a:r>
            <a:r>
              <a:rPr sz="2400" i="1" spc="105" dirty="0">
                <a:latin typeface="Cambria"/>
                <a:cs typeface="Cambria"/>
              </a:rPr>
              <a:t> </a:t>
            </a:r>
            <a:r>
              <a:rPr sz="2400" i="1" spc="75" dirty="0">
                <a:latin typeface="Cambria"/>
                <a:cs typeface="Cambria"/>
              </a:rPr>
              <a:t>tables</a:t>
            </a:r>
            <a:r>
              <a:rPr sz="2400" i="1" spc="130" dirty="0">
                <a:latin typeface="Cambria"/>
                <a:cs typeface="Cambria"/>
              </a:rPr>
              <a:t> </a:t>
            </a:r>
            <a:r>
              <a:rPr sz="2400" i="1" spc="100" dirty="0">
                <a:latin typeface="Cambria"/>
                <a:cs typeface="Cambria"/>
              </a:rPr>
              <a:t>(using</a:t>
            </a:r>
            <a:r>
              <a:rPr sz="2400" i="1" spc="105" dirty="0">
                <a:latin typeface="Cambria"/>
                <a:cs typeface="Cambria"/>
              </a:rPr>
              <a:t> </a:t>
            </a:r>
            <a:r>
              <a:rPr sz="2400" i="1" spc="265" dirty="0">
                <a:latin typeface="Cambria"/>
                <a:cs typeface="Cambria"/>
              </a:rPr>
              <a:t>SQL)</a:t>
            </a:r>
            <a:endParaRPr sz="2400">
              <a:latin typeface="Cambria"/>
              <a:cs typeface="Cambria"/>
            </a:endParaRPr>
          </a:p>
          <a:p>
            <a:pPr marL="2908300">
              <a:lnSpc>
                <a:spcPct val="100000"/>
              </a:lnSpc>
              <a:spcBef>
                <a:spcPts val="1725"/>
              </a:spcBef>
              <a:tabLst>
                <a:tab pos="7214234" algn="l"/>
              </a:tabLst>
            </a:pPr>
            <a:r>
              <a:rPr sz="1200" spc="200" dirty="0">
                <a:solidFill>
                  <a:srgbClr val="3D3C2C"/>
                </a:solidFill>
                <a:latin typeface="Cambria"/>
                <a:cs typeface="Cambria"/>
              </a:rPr>
              <a:t>KJSCE	</a:t>
            </a:r>
            <a:r>
              <a:rPr sz="1200" b="1" dirty="0">
                <a:latin typeface="Tahoma"/>
                <a:cs typeface="Tahoma"/>
              </a:rPr>
              <a:t>89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254" y="468579"/>
            <a:ext cx="49199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65" dirty="0">
                <a:latin typeface="Cambria"/>
                <a:cs typeface="Cambria"/>
              </a:rPr>
              <a:t>T</a:t>
            </a:r>
            <a:r>
              <a:rPr sz="2400" spc="265" dirty="0">
                <a:latin typeface="Cambria"/>
                <a:cs typeface="Cambria"/>
              </a:rPr>
              <a:t>YPICAL</a:t>
            </a:r>
            <a:r>
              <a:rPr sz="2400" spc="300" dirty="0">
                <a:latin typeface="Cambria"/>
                <a:cs typeface="Cambria"/>
              </a:rPr>
              <a:t> </a:t>
            </a:r>
            <a:r>
              <a:rPr sz="3000" spc="340" dirty="0">
                <a:latin typeface="Cambria"/>
                <a:cs typeface="Cambria"/>
              </a:rPr>
              <a:t>OLAP</a:t>
            </a:r>
            <a:r>
              <a:rPr sz="3000" spc="150" dirty="0">
                <a:latin typeface="Cambria"/>
                <a:cs typeface="Cambria"/>
              </a:rPr>
              <a:t> </a:t>
            </a:r>
            <a:r>
              <a:rPr sz="3000" spc="270" dirty="0">
                <a:latin typeface="Cambria"/>
                <a:cs typeface="Cambria"/>
              </a:rPr>
              <a:t>O</a:t>
            </a:r>
            <a:r>
              <a:rPr sz="2400" spc="270" dirty="0">
                <a:latin typeface="Cambria"/>
                <a:cs typeface="Cambria"/>
              </a:rPr>
              <a:t>PERATIONS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38" y="260604"/>
            <a:ext cx="9115761" cy="6444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0"/>
            <a:ext cx="89915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6447" y="0"/>
            <a:ext cx="626110" cy="6858000"/>
            <a:chOff x="8156447" y="0"/>
            <a:chExt cx="626110" cy="6858000"/>
          </a:xfrm>
        </p:grpSpPr>
        <p:sp>
          <p:nvSpPr>
            <p:cNvPr id="3" name="object 3"/>
            <p:cNvSpPr/>
            <p:nvPr/>
          </p:nvSpPr>
          <p:spPr>
            <a:xfrm>
              <a:off x="876299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38100">
              <a:solidFill>
                <a:srgbClr val="C7DF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56447" y="571500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2"/>
                  </a:lnTo>
                  <a:lnTo>
                    <a:pt x="135861" y="37453"/>
                  </a:lnTo>
                  <a:lnTo>
                    <a:pt x="97575" y="64518"/>
                  </a:lnTo>
                  <a:lnTo>
                    <a:pt x="64513" y="97580"/>
                  </a:lnTo>
                  <a:lnTo>
                    <a:pt x="37450" y="135867"/>
                  </a:lnTo>
                  <a:lnTo>
                    <a:pt x="17161" y="178602"/>
                  </a:lnTo>
                  <a:lnTo>
                    <a:pt x="4419" y="225011"/>
                  </a:lnTo>
                  <a:lnTo>
                    <a:pt x="0" y="274319"/>
                  </a:lnTo>
                  <a:lnTo>
                    <a:pt x="4419" y="323628"/>
                  </a:lnTo>
                  <a:lnTo>
                    <a:pt x="17161" y="370037"/>
                  </a:lnTo>
                  <a:lnTo>
                    <a:pt x="37450" y="412772"/>
                  </a:lnTo>
                  <a:lnTo>
                    <a:pt x="64513" y="451059"/>
                  </a:lnTo>
                  <a:lnTo>
                    <a:pt x="97575" y="484121"/>
                  </a:lnTo>
                  <a:lnTo>
                    <a:pt x="135861" y="511186"/>
                  </a:lnTo>
                  <a:lnTo>
                    <a:pt x="178597" y="531477"/>
                  </a:lnTo>
                  <a:lnTo>
                    <a:pt x="225008" y="544220"/>
                  </a:lnTo>
                  <a:lnTo>
                    <a:pt x="274320" y="548640"/>
                  </a:lnTo>
                  <a:lnTo>
                    <a:pt x="323631" y="544220"/>
                  </a:lnTo>
                  <a:lnTo>
                    <a:pt x="370042" y="531477"/>
                  </a:lnTo>
                  <a:lnTo>
                    <a:pt x="412778" y="511186"/>
                  </a:lnTo>
                  <a:lnTo>
                    <a:pt x="451064" y="484121"/>
                  </a:lnTo>
                  <a:lnTo>
                    <a:pt x="484126" y="451059"/>
                  </a:lnTo>
                  <a:lnTo>
                    <a:pt x="511189" y="412772"/>
                  </a:lnTo>
                  <a:lnTo>
                    <a:pt x="531478" y="370037"/>
                  </a:lnTo>
                  <a:lnTo>
                    <a:pt x="544220" y="323628"/>
                  </a:lnTo>
                  <a:lnTo>
                    <a:pt x="548640" y="274319"/>
                  </a:lnTo>
                  <a:lnTo>
                    <a:pt x="544220" y="225011"/>
                  </a:lnTo>
                  <a:lnTo>
                    <a:pt x="531478" y="178602"/>
                  </a:lnTo>
                  <a:lnTo>
                    <a:pt x="511189" y="135867"/>
                  </a:lnTo>
                  <a:lnTo>
                    <a:pt x="484126" y="97580"/>
                  </a:lnTo>
                  <a:lnTo>
                    <a:pt x="451064" y="64518"/>
                  </a:lnTo>
                  <a:lnTo>
                    <a:pt x="412778" y="37453"/>
                  </a:lnTo>
                  <a:lnTo>
                    <a:pt x="370042" y="17162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C7D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839200" y="0"/>
            <a:ext cx="304800" cy="6858000"/>
            <a:chOff x="8839200" y="0"/>
            <a:chExt cx="304800" cy="6858000"/>
          </a:xfrm>
        </p:grpSpPr>
        <p:sp>
          <p:nvSpPr>
            <p:cNvPr id="7" name="object 7"/>
            <p:cNvSpPr/>
            <p:nvPr/>
          </p:nvSpPr>
          <p:spPr>
            <a:xfrm>
              <a:off x="8839200" y="0"/>
              <a:ext cx="304800" cy="6858000"/>
            </a:xfrm>
            <a:custGeom>
              <a:avLst/>
              <a:gdLst/>
              <a:ahLst/>
              <a:cxnLst/>
              <a:rect l="l" t="t" r="r" b="b"/>
              <a:pathLst>
                <a:path w="304800" h="6858000">
                  <a:moveTo>
                    <a:pt x="3048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04800" y="68580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7DFAA">
                <a:alpha val="870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15400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9"/>
                  </a:lnTo>
                </a:path>
              </a:pathLst>
            </a:custGeom>
            <a:ln w="9525">
              <a:solidFill>
                <a:srgbClr val="93C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472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75" dirty="0">
                <a:latin typeface="Cambria"/>
                <a:cs typeface="Cambria"/>
              </a:rPr>
              <a:t>T</a:t>
            </a:r>
            <a:r>
              <a:rPr sz="2400" spc="275" dirty="0">
                <a:latin typeface="Cambria"/>
                <a:cs typeface="Cambria"/>
              </a:rPr>
              <a:t>HREE</a:t>
            </a:r>
            <a:r>
              <a:rPr sz="3000" spc="275" dirty="0">
                <a:latin typeface="Cambria"/>
                <a:cs typeface="Cambria"/>
              </a:rPr>
              <a:t>-D</a:t>
            </a:r>
            <a:r>
              <a:rPr sz="2400" spc="275" dirty="0">
                <a:latin typeface="Cambria"/>
                <a:cs typeface="Cambria"/>
              </a:rPr>
              <a:t>IMENSIONAL</a:t>
            </a:r>
            <a:r>
              <a:rPr sz="2400" spc="320" dirty="0">
                <a:latin typeface="Cambria"/>
                <a:cs typeface="Cambria"/>
              </a:rPr>
              <a:t> </a:t>
            </a:r>
            <a:r>
              <a:rPr sz="3000" spc="254" dirty="0">
                <a:latin typeface="Cambria"/>
                <a:cs typeface="Cambria"/>
              </a:rPr>
              <a:t>V</a:t>
            </a:r>
            <a:r>
              <a:rPr sz="2400" spc="254" dirty="0">
                <a:latin typeface="Cambria"/>
                <a:cs typeface="Cambria"/>
              </a:rPr>
              <a:t>IEW</a:t>
            </a:r>
            <a:r>
              <a:rPr sz="2400" spc="285" dirty="0">
                <a:latin typeface="Cambria"/>
                <a:cs typeface="Cambria"/>
              </a:rPr>
              <a:t> </a:t>
            </a:r>
            <a:r>
              <a:rPr sz="2400" spc="305" dirty="0">
                <a:latin typeface="Cambria"/>
                <a:cs typeface="Cambria"/>
              </a:rPr>
              <a:t>OF</a:t>
            </a:r>
            <a:r>
              <a:rPr sz="2400" spc="275" dirty="0">
                <a:latin typeface="Cambria"/>
                <a:cs typeface="Cambria"/>
              </a:rPr>
              <a:t> </a:t>
            </a:r>
            <a:r>
              <a:rPr sz="3000" spc="315" dirty="0">
                <a:latin typeface="Cambria"/>
                <a:cs typeface="Cambria"/>
              </a:rPr>
              <a:t>S</a:t>
            </a:r>
            <a:r>
              <a:rPr sz="2400" spc="315" dirty="0">
                <a:latin typeface="Cambria"/>
                <a:cs typeface="Cambria"/>
              </a:rPr>
              <a:t>ALES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249551"/>
            <a:ext cx="7620000" cy="392264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320" dirty="0"/>
              <a:t>K</a:t>
            </a:r>
            <a:r>
              <a:rPr spc="160" dirty="0"/>
              <a:t>J</a:t>
            </a:r>
            <a:r>
              <a:rPr spc="175" dirty="0"/>
              <a:t>SCE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1099</Words>
  <Application>Microsoft Office PowerPoint</Application>
  <PresentationFormat>On-screen Show (4:3)</PresentationFormat>
  <Paragraphs>142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OLAP</vt:lpstr>
      <vt:lpstr>WHAT AND WHY OLAP?</vt:lpstr>
      <vt:lpstr>OLAP APPLICATIONS</vt:lpstr>
      <vt:lpstr>OLAP KEY FEATURES</vt:lpstr>
      <vt:lpstr>THE DATA CUBE</vt:lpstr>
      <vt:lpstr>TYPICAL OLAP OPERATIONS</vt:lpstr>
      <vt:lpstr>PowerPoint Presentation</vt:lpstr>
      <vt:lpstr>PowerPoint Presentation</vt:lpstr>
      <vt:lpstr>THREE-DIMENSIONAL VIEW OF SALES</vt:lpstr>
      <vt:lpstr>MULTIDIMENSIONAL DATA</vt:lpstr>
      <vt:lpstr>A SAMPLE DATA CUBE</vt:lpstr>
      <vt:lpstr>REPRESENTATION OF MULTI-DIMENSIONAL DATA</vt:lpstr>
      <vt:lpstr>REPRESENTATION OF MULTI-DIMENSIONAL DATA</vt:lpstr>
      <vt:lpstr>PowerPoint Presentation</vt:lpstr>
      <vt:lpstr>PowerPoint Presentation</vt:lpstr>
      <vt:lpstr>PowerPoint Presentation</vt:lpstr>
      <vt:lpstr>PowerPoint Presentation</vt:lpstr>
      <vt:lpstr>OLAP TOOLS - CATEGORIES</vt:lpstr>
      <vt:lpstr>RELATIONAL OLAP (ROLAP)</vt:lpstr>
      <vt:lpstr>MULTI-DIMENSIONAL OLAP (MOLAP)</vt:lpstr>
      <vt:lpstr>HYBRID OLAP (HOLAP)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creator>Piyush</dc:creator>
  <cp:lastModifiedBy>Admin</cp:lastModifiedBy>
  <cp:revision>6</cp:revision>
  <dcterms:created xsi:type="dcterms:W3CDTF">2024-04-18T08:56:22Z</dcterms:created>
  <dcterms:modified xsi:type="dcterms:W3CDTF">2024-04-18T12:03:27Z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2014-09-26T00:00:00Z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2024-04-18T00:00:00Z</vt:filetime>
  </property>
</Properties>
</file>