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Black Han Sans" pitchFamily="2" charset="-127"/>
      <p:regular r:id="rId21"/>
    </p:embeddedFont>
    <p:embeddedFont>
      <p:font typeface="Calibri" panose="020F0502020204030204" pitchFamily="34" charset="0"/>
      <p:regular r:id="rId22"/>
      <p:bold r:id="rId23"/>
      <p:italic r:id="rId24"/>
      <p:boldItalic r:id="rId25"/>
    </p:embeddedFont>
    <p:embeddedFont>
      <p:font typeface="Lexend Black" pitchFamily="2" charset="77"/>
      <p:bold r:id="rId26"/>
    </p:embeddedFont>
    <p:embeddedFont>
      <p:font typeface="Lexend ExtraBold" pitchFamily="2" charset="77"/>
      <p:bold r:id="rId27"/>
    </p:embeddedFont>
    <p:embeddedFont>
      <p:font typeface="Roboto" panose="02000000000000000000" pitchFamily="2" charset="0"/>
      <p:regular r:id="rId28"/>
      <p:bold r:id="rId29"/>
      <p:italic r:id="rId30"/>
      <p:boldItalic r:id="rId31"/>
    </p:embeddedFont>
    <p:embeddedFont>
      <p:font typeface="Roboto Medium"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2C28D5-6877-4453-8F2F-011C657186B9}">
  <a:tblStyle styleId="{AF2C28D5-6877-4453-8F2F-011C657186B9}" styleName="Table_0">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44958B-4EC5-41F6-83E6-73877FA4083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2"/>
  </p:normalViewPr>
  <p:slideViewPr>
    <p:cSldViewPr snapToGrid="0">
      <p:cViewPr varScale="1">
        <p:scale>
          <a:sx n="148" d="100"/>
          <a:sy n="148" d="100"/>
        </p:scale>
        <p:origin x="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6d2475f05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6d2475f05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d2475f053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d2475f053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d2475f053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6d2475f053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d2475f053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d2475f053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d2475f053_1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6d2475f053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d2475f053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6d2475f053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6d2475f053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6d2475f053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d2221f3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d2221f3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d2221f32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6d2221f32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d2221f7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d2221f7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7825bb269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c7825bb269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d2221f7d4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d2221f7d4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7825bb269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7825bb269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845c4b906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845c4b906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Nimasha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2250" y="241900"/>
            <a:ext cx="70977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Lexend Black"/>
                <a:ea typeface="Lexend Black"/>
                <a:cs typeface="Lexend Black"/>
                <a:sym typeface="Lexend Black"/>
              </a:rPr>
              <a:t>Conversational Contest</a:t>
            </a:r>
            <a:endParaRPr>
              <a:latin typeface="Lexend Black"/>
              <a:ea typeface="Lexend Black"/>
              <a:cs typeface="Lexend Black"/>
              <a:sym typeface="Lexend Black"/>
            </a:endParaRPr>
          </a:p>
        </p:txBody>
      </p:sp>
      <p:sp>
        <p:nvSpPr>
          <p:cNvPr id="86" name="Google Shape;86;p13"/>
          <p:cNvSpPr txBox="1">
            <a:spLocks noGrp="1"/>
          </p:cNvSpPr>
          <p:nvPr>
            <p:ph type="subTitle" idx="1"/>
          </p:nvPr>
        </p:nvSpPr>
        <p:spPr>
          <a:xfrm>
            <a:off x="460938" y="1080688"/>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t>ChatGPT vs Gemini AI</a:t>
            </a:r>
            <a:endParaRPr sz="2200" b="1"/>
          </a:p>
        </p:txBody>
      </p:sp>
      <p:sp>
        <p:nvSpPr>
          <p:cNvPr id="87" name="Google Shape;87;p13"/>
          <p:cNvSpPr txBox="1"/>
          <p:nvPr/>
        </p:nvSpPr>
        <p:spPr>
          <a:xfrm>
            <a:off x="756975" y="1863300"/>
            <a:ext cx="3815100" cy="2339700"/>
          </a:xfrm>
          <a:prstGeom prst="rect">
            <a:avLst/>
          </a:prstGeom>
          <a:noFill/>
          <a:ln>
            <a:noFill/>
          </a:ln>
        </p:spPr>
        <p:txBody>
          <a:bodyPr spcFirstLastPara="1" wrap="square" lIns="91425" tIns="91425" rIns="91425" bIns="91425" anchor="t" anchorCtr="0">
            <a:spAutoFit/>
          </a:bodyPr>
          <a:lstStyle/>
          <a:p>
            <a:pPr marL="0" lvl="0" indent="0" algn="ctr" rtl="0">
              <a:lnSpc>
                <a:spcPct val="98181"/>
              </a:lnSpc>
              <a:spcBef>
                <a:spcPts val="0"/>
              </a:spcBef>
              <a:spcAft>
                <a:spcPts val="0"/>
              </a:spcAft>
              <a:buNone/>
            </a:pPr>
            <a:r>
              <a:rPr lang="en">
                <a:solidFill>
                  <a:schemeClr val="lt1"/>
                </a:solidFill>
                <a:latin typeface="Lexend ExtraBold"/>
                <a:ea typeface="Lexend ExtraBold"/>
                <a:cs typeface="Lexend ExtraBold"/>
                <a:sym typeface="Lexend ExtraBold"/>
              </a:rPr>
              <a:t>GROUP 6</a:t>
            </a:r>
            <a:endParaRPr>
              <a:solidFill>
                <a:schemeClr val="lt1"/>
              </a:solidFill>
              <a:latin typeface="Lexend ExtraBold"/>
              <a:ea typeface="Lexend ExtraBold"/>
              <a:cs typeface="Lexend ExtraBold"/>
              <a:sym typeface="Lexend ExtraBold"/>
            </a:endParaRPr>
          </a:p>
          <a:p>
            <a:pPr marL="0" lvl="0" indent="0" algn="ctr" rtl="0">
              <a:lnSpc>
                <a:spcPct val="98181"/>
              </a:lnSpc>
              <a:spcBef>
                <a:spcPts val="0"/>
              </a:spcBef>
              <a:spcAft>
                <a:spcPts val="0"/>
              </a:spcAft>
              <a:buNone/>
            </a:pPr>
            <a:endParaRPr>
              <a:solidFill>
                <a:schemeClr val="lt1"/>
              </a:solidFill>
              <a:latin typeface="Lexend ExtraBold"/>
              <a:ea typeface="Lexend ExtraBold"/>
              <a:cs typeface="Lexend ExtraBold"/>
              <a:sym typeface="Lexend ExtraBold"/>
            </a:endParaRPr>
          </a:p>
          <a:p>
            <a:pPr marL="0" lvl="0" indent="0" algn="l" rtl="0">
              <a:lnSpc>
                <a:spcPct val="98181"/>
              </a:lnSpc>
              <a:spcBef>
                <a:spcPts val="0"/>
              </a:spcBef>
              <a:spcAft>
                <a:spcPts val="0"/>
              </a:spcAft>
              <a:buNone/>
            </a:pPr>
            <a:r>
              <a:rPr lang="en" b="1">
                <a:solidFill>
                  <a:schemeClr val="lt1"/>
                </a:solidFill>
              </a:rPr>
              <a:t>1226847 Sree Krishna, Chandana</a:t>
            </a:r>
            <a:endParaRPr b="1">
              <a:solidFill>
                <a:schemeClr val="lt1"/>
              </a:solidFill>
            </a:endParaRPr>
          </a:p>
          <a:p>
            <a:pPr marL="0" lvl="0" indent="0" algn="l" rtl="0">
              <a:lnSpc>
                <a:spcPct val="98181"/>
              </a:lnSpc>
              <a:spcBef>
                <a:spcPts val="0"/>
              </a:spcBef>
              <a:spcAft>
                <a:spcPts val="0"/>
              </a:spcAft>
              <a:buNone/>
            </a:pPr>
            <a:r>
              <a:rPr lang="en" b="1">
                <a:solidFill>
                  <a:schemeClr val="lt1"/>
                </a:solidFill>
              </a:rPr>
              <a:t>1221643 Swain, Gurdeep</a:t>
            </a:r>
            <a:endParaRPr b="1">
              <a:solidFill>
                <a:schemeClr val="lt1"/>
              </a:solidFill>
            </a:endParaRPr>
          </a:p>
          <a:p>
            <a:pPr marL="0" lvl="0" indent="0" algn="l" rtl="0">
              <a:lnSpc>
                <a:spcPct val="98181"/>
              </a:lnSpc>
              <a:spcBef>
                <a:spcPts val="0"/>
              </a:spcBef>
              <a:spcAft>
                <a:spcPts val="0"/>
              </a:spcAft>
              <a:buNone/>
            </a:pPr>
            <a:r>
              <a:rPr lang="en" b="1">
                <a:solidFill>
                  <a:schemeClr val="lt1"/>
                </a:solidFill>
              </a:rPr>
              <a:t>1219988 Tabrez, Shams</a:t>
            </a:r>
            <a:endParaRPr b="1">
              <a:solidFill>
                <a:schemeClr val="lt1"/>
              </a:solidFill>
            </a:endParaRPr>
          </a:p>
          <a:p>
            <a:pPr marL="0" lvl="0" indent="0" algn="l" rtl="0">
              <a:lnSpc>
                <a:spcPct val="98181"/>
              </a:lnSpc>
              <a:spcBef>
                <a:spcPts val="0"/>
              </a:spcBef>
              <a:spcAft>
                <a:spcPts val="0"/>
              </a:spcAft>
              <a:buNone/>
            </a:pPr>
            <a:r>
              <a:rPr lang="en" b="1">
                <a:solidFill>
                  <a:schemeClr val="lt1"/>
                </a:solidFill>
              </a:rPr>
              <a:t>1210987 Tayo, Adeoye</a:t>
            </a:r>
            <a:endParaRPr b="1">
              <a:solidFill>
                <a:schemeClr val="lt1"/>
              </a:solidFill>
            </a:endParaRPr>
          </a:p>
          <a:p>
            <a:pPr marL="0" lvl="0" indent="0" algn="l" rtl="0">
              <a:lnSpc>
                <a:spcPct val="98181"/>
              </a:lnSpc>
              <a:spcBef>
                <a:spcPts val="0"/>
              </a:spcBef>
              <a:spcAft>
                <a:spcPts val="0"/>
              </a:spcAft>
              <a:buNone/>
            </a:pPr>
            <a:r>
              <a:rPr lang="en" b="1">
                <a:solidFill>
                  <a:schemeClr val="lt1"/>
                </a:solidFill>
              </a:rPr>
              <a:t>1228363 Thakkar, Bhargav Hemantkumar</a:t>
            </a:r>
            <a:endParaRPr b="1">
              <a:solidFill>
                <a:schemeClr val="lt1"/>
              </a:solidFill>
            </a:endParaRPr>
          </a:p>
          <a:p>
            <a:pPr marL="0" lvl="0" indent="0" algn="l" rtl="0">
              <a:lnSpc>
                <a:spcPct val="98181"/>
              </a:lnSpc>
              <a:spcBef>
                <a:spcPts val="0"/>
              </a:spcBef>
              <a:spcAft>
                <a:spcPts val="0"/>
              </a:spcAft>
              <a:buNone/>
            </a:pPr>
            <a:r>
              <a:rPr lang="en" b="1">
                <a:solidFill>
                  <a:schemeClr val="lt1"/>
                </a:solidFill>
              </a:rPr>
              <a:t>1094117 Vyas, Dron Sushrutkumar</a:t>
            </a:r>
            <a:endParaRPr b="1">
              <a:solidFill>
                <a:schemeClr val="lt1"/>
              </a:solidFill>
            </a:endParaRPr>
          </a:p>
          <a:p>
            <a:pPr marL="0" lvl="0" indent="0" algn="l" rtl="0">
              <a:lnSpc>
                <a:spcPct val="98181"/>
              </a:lnSpc>
              <a:spcBef>
                <a:spcPts val="0"/>
              </a:spcBef>
              <a:spcAft>
                <a:spcPts val="0"/>
              </a:spcAft>
              <a:buNone/>
            </a:pPr>
            <a:r>
              <a:rPr lang="en" b="1">
                <a:solidFill>
                  <a:schemeClr val="lt1"/>
                </a:solidFill>
              </a:rPr>
              <a:t>1218119 Warnakulasuriya, Nimasha</a:t>
            </a:r>
            <a:endParaRPr b="1">
              <a:solidFill>
                <a:schemeClr val="lt1"/>
              </a:solidFill>
            </a:endParaRPr>
          </a:p>
          <a:p>
            <a:pPr marL="0" lvl="0" indent="0" algn="l" rtl="0">
              <a:lnSpc>
                <a:spcPct val="98181"/>
              </a:lnSpc>
              <a:spcBef>
                <a:spcPts val="0"/>
              </a:spcBef>
              <a:spcAft>
                <a:spcPts val="0"/>
              </a:spcAft>
              <a:buNone/>
            </a:pPr>
            <a:r>
              <a:rPr lang="en" b="1">
                <a:solidFill>
                  <a:schemeClr val="lt1"/>
                </a:solidFill>
              </a:rPr>
              <a:t>1229740 Divyam, Patel</a:t>
            </a:r>
            <a:endParaRPr b="1">
              <a:solidFill>
                <a:schemeClr val="dk2"/>
              </a:solidFill>
            </a:endParaRPr>
          </a:p>
        </p:txBody>
      </p:sp>
      <p:sp>
        <p:nvSpPr>
          <p:cNvPr id="88" name="Google Shape;88;p13"/>
          <p:cNvSpPr txBox="1"/>
          <p:nvPr/>
        </p:nvSpPr>
        <p:spPr>
          <a:xfrm>
            <a:off x="4338000" y="3956700"/>
            <a:ext cx="5192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Lexend Black"/>
                <a:ea typeface="Lexend Black"/>
                <a:cs typeface="Lexend Black"/>
                <a:sym typeface="Lexend Black"/>
              </a:rPr>
              <a:t>​Supervised by Dr. Sabah Mohammed</a:t>
            </a:r>
            <a:endParaRPr sz="1800">
              <a:solidFill>
                <a:schemeClr val="lt1"/>
              </a:solidFill>
              <a:latin typeface="Lexend Black"/>
              <a:ea typeface="Lexend Black"/>
              <a:cs typeface="Lexend Black"/>
              <a:sym typeface="Lexend Black"/>
            </a:endParaRPr>
          </a:p>
        </p:txBody>
      </p:sp>
      <p:pic>
        <p:nvPicPr>
          <p:cNvPr id="89" name="Google Shape;89;p13"/>
          <p:cNvPicPr preferRelativeResize="0"/>
          <p:nvPr/>
        </p:nvPicPr>
        <p:blipFill>
          <a:blip r:embed="rId3">
            <a:alphaModFix/>
          </a:blip>
          <a:stretch>
            <a:fillRect/>
          </a:stretch>
        </p:blipFill>
        <p:spPr>
          <a:xfrm>
            <a:off x="5087200" y="2067100"/>
            <a:ext cx="3226176" cy="1797076"/>
          </a:xfrm>
          <a:prstGeom prst="rect">
            <a:avLst/>
          </a:prstGeom>
          <a:noFill/>
          <a:ln>
            <a:noFill/>
          </a:ln>
        </p:spPr>
      </p:pic>
      <p:sp>
        <p:nvSpPr>
          <p:cNvPr id="2" name="Slide Number Placeholder 1">
            <a:extLst>
              <a:ext uri="{FF2B5EF4-FFF2-40B4-BE49-F238E27FC236}">
                <a16:creationId xmlns:a16="http://schemas.microsoft.com/office/drawing/2014/main" id="{8072D4B3-4A3B-DC21-6A0B-753BB6B522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Implementation</a:t>
            </a:r>
            <a:endParaRPr b="1"/>
          </a:p>
        </p:txBody>
      </p:sp>
      <p:sp>
        <p:nvSpPr>
          <p:cNvPr id="2" name="Slide Number Placeholder 1">
            <a:extLst>
              <a:ext uri="{FF2B5EF4-FFF2-40B4-BE49-F238E27FC236}">
                <a16:creationId xmlns:a16="http://schemas.microsoft.com/office/drawing/2014/main" id="{BC5F8F22-2288-0C72-16BD-F67FF04DE7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460950" y="2981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IOT-related Chatbot Features</a:t>
            </a:r>
            <a:endParaRPr b="1"/>
          </a:p>
        </p:txBody>
      </p:sp>
      <p:sp>
        <p:nvSpPr>
          <p:cNvPr id="189" name="Google Shape;189;p23"/>
          <p:cNvSpPr txBox="1"/>
          <p:nvPr/>
        </p:nvSpPr>
        <p:spPr>
          <a:xfrm>
            <a:off x="788100" y="2068938"/>
            <a:ext cx="2488500" cy="884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FFFF"/>
                </a:solidFill>
                <a:latin typeface="Black Han Sans"/>
                <a:ea typeface="Black Han Sans"/>
                <a:cs typeface="Black Han Sans"/>
                <a:sym typeface="Black Han Sans"/>
              </a:rPr>
              <a:t>Interactive Interface to Chat</a:t>
            </a:r>
            <a:endParaRPr sz="2000">
              <a:solidFill>
                <a:srgbClr val="FFFFFF"/>
              </a:solidFill>
              <a:latin typeface="Black Han Sans"/>
              <a:ea typeface="Black Han Sans"/>
              <a:cs typeface="Black Han Sans"/>
              <a:sym typeface="Black Han Sans"/>
            </a:endParaRPr>
          </a:p>
        </p:txBody>
      </p:sp>
      <p:sp>
        <p:nvSpPr>
          <p:cNvPr id="190" name="Google Shape;190;p23"/>
          <p:cNvSpPr txBox="1"/>
          <p:nvPr/>
        </p:nvSpPr>
        <p:spPr>
          <a:xfrm>
            <a:off x="5101775" y="2220400"/>
            <a:ext cx="3004800" cy="519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FFFF"/>
                </a:solidFill>
                <a:latin typeface="Black Han Sans"/>
                <a:ea typeface="Black Han Sans"/>
                <a:cs typeface="Black Han Sans"/>
                <a:sym typeface="Black Han Sans"/>
              </a:rPr>
              <a:t>IOT Device Image Recognition</a:t>
            </a:r>
            <a:endParaRPr sz="2000">
              <a:solidFill>
                <a:srgbClr val="FFFFFF"/>
              </a:solidFill>
              <a:latin typeface="Black Han Sans"/>
              <a:ea typeface="Black Han Sans"/>
              <a:cs typeface="Black Han Sans"/>
              <a:sym typeface="Black Han Sans"/>
            </a:endParaRPr>
          </a:p>
        </p:txBody>
      </p:sp>
      <p:sp>
        <p:nvSpPr>
          <p:cNvPr id="191" name="Google Shape;191;p23"/>
          <p:cNvSpPr txBox="1"/>
          <p:nvPr/>
        </p:nvSpPr>
        <p:spPr>
          <a:xfrm>
            <a:off x="1147625" y="3969100"/>
            <a:ext cx="1659000" cy="78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FFFF"/>
                </a:solidFill>
                <a:latin typeface="Black Han Sans"/>
                <a:ea typeface="Black Han Sans"/>
                <a:cs typeface="Black Han Sans"/>
                <a:sym typeface="Black Han Sans"/>
              </a:rPr>
              <a:t>Sending SMS</a:t>
            </a:r>
            <a:endParaRPr sz="2000">
              <a:solidFill>
                <a:srgbClr val="FFFFFF"/>
              </a:solidFill>
              <a:latin typeface="Black Han Sans"/>
              <a:ea typeface="Black Han Sans"/>
              <a:cs typeface="Black Han Sans"/>
              <a:sym typeface="Black Han Sans"/>
            </a:endParaRPr>
          </a:p>
        </p:txBody>
      </p:sp>
      <p:sp>
        <p:nvSpPr>
          <p:cNvPr id="192" name="Google Shape;192;p23"/>
          <p:cNvSpPr txBox="1"/>
          <p:nvPr/>
        </p:nvSpPr>
        <p:spPr>
          <a:xfrm>
            <a:off x="5211025" y="3969100"/>
            <a:ext cx="2634600" cy="884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FFFF"/>
                </a:solidFill>
                <a:latin typeface="Black Han Sans"/>
                <a:ea typeface="Black Han Sans"/>
                <a:cs typeface="Black Han Sans"/>
                <a:sym typeface="Black Han Sans"/>
              </a:rPr>
              <a:t>Project Tutorial Recommendation</a:t>
            </a:r>
            <a:endParaRPr sz="2000">
              <a:solidFill>
                <a:srgbClr val="FFFFFF"/>
              </a:solidFill>
              <a:latin typeface="Black Han Sans"/>
              <a:ea typeface="Black Han Sans"/>
              <a:cs typeface="Black Han Sans"/>
              <a:sym typeface="Black Han Sans"/>
            </a:endParaRPr>
          </a:p>
        </p:txBody>
      </p:sp>
      <p:sp>
        <p:nvSpPr>
          <p:cNvPr id="193" name="Google Shape;193;p23"/>
          <p:cNvSpPr/>
          <p:nvPr/>
        </p:nvSpPr>
        <p:spPr>
          <a:xfrm rot="2211214">
            <a:off x="1582745" y="1297445"/>
            <a:ext cx="631740" cy="631560"/>
          </a:xfrm>
          <a:prstGeom prst="ellipse">
            <a:avLst/>
          </a:prstGeom>
          <a:solidFill>
            <a:srgbClr val="D0D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0D340"/>
              </a:solidFill>
            </a:endParaRPr>
          </a:p>
        </p:txBody>
      </p:sp>
      <p:sp>
        <p:nvSpPr>
          <p:cNvPr id="194" name="Google Shape;194;p23"/>
          <p:cNvSpPr/>
          <p:nvPr/>
        </p:nvSpPr>
        <p:spPr>
          <a:xfrm rot="2211214">
            <a:off x="6123645" y="1331532"/>
            <a:ext cx="631740" cy="631560"/>
          </a:xfrm>
          <a:prstGeom prst="ellipse">
            <a:avLst/>
          </a:prstGeom>
          <a:solidFill>
            <a:srgbClr val="90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0D340"/>
              </a:solidFill>
            </a:endParaRPr>
          </a:p>
        </p:txBody>
      </p:sp>
      <p:sp>
        <p:nvSpPr>
          <p:cNvPr id="195" name="Google Shape;195;p23"/>
          <p:cNvSpPr/>
          <p:nvPr/>
        </p:nvSpPr>
        <p:spPr>
          <a:xfrm rot="2211214">
            <a:off x="1619395" y="3214314"/>
            <a:ext cx="631740" cy="631560"/>
          </a:xfrm>
          <a:prstGeom prst="ellipse">
            <a:avLst/>
          </a:prstGeom>
          <a:solidFill>
            <a:srgbClr val="59B3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0D340"/>
              </a:solidFill>
            </a:endParaRPr>
          </a:p>
        </p:txBody>
      </p:sp>
      <p:sp>
        <p:nvSpPr>
          <p:cNvPr id="196" name="Google Shape;196;p23"/>
          <p:cNvSpPr/>
          <p:nvPr/>
        </p:nvSpPr>
        <p:spPr>
          <a:xfrm rot="2211214">
            <a:off x="6123645" y="3214314"/>
            <a:ext cx="631740" cy="631560"/>
          </a:xfrm>
          <a:prstGeom prst="ellipse">
            <a:avLst/>
          </a:prstGeom>
          <a:solidFill>
            <a:srgbClr val="D0D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0D340"/>
              </a:solidFill>
            </a:endParaRPr>
          </a:p>
        </p:txBody>
      </p:sp>
      <p:sp>
        <p:nvSpPr>
          <p:cNvPr id="197" name="Google Shape;197;p23"/>
          <p:cNvSpPr txBox="1"/>
          <p:nvPr/>
        </p:nvSpPr>
        <p:spPr>
          <a:xfrm>
            <a:off x="1523475" y="1292075"/>
            <a:ext cx="750300" cy="642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FFFF"/>
                </a:solidFill>
                <a:latin typeface="Black Han Sans"/>
                <a:ea typeface="Black Han Sans"/>
                <a:cs typeface="Black Han Sans"/>
                <a:sym typeface="Black Han Sans"/>
              </a:rPr>
              <a:t>1</a:t>
            </a:r>
            <a:endParaRPr sz="2000">
              <a:solidFill>
                <a:srgbClr val="FFFFFF"/>
              </a:solidFill>
              <a:latin typeface="Black Han Sans"/>
              <a:ea typeface="Black Han Sans"/>
              <a:cs typeface="Black Han Sans"/>
              <a:sym typeface="Black Han Sans"/>
            </a:endParaRPr>
          </a:p>
        </p:txBody>
      </p:sp>
      <p:sp>
        <p:nvSpPr>
          <p:cNvPr id="198" name="Google Shape;198;p23"/>
          <p:cNvSpPr txBox="1"/>
          <p:nvPr/>
        </p:nvSpPr>
        <p:spPr>
          <a:xfrm>
            <a:off x="6064313" y="1326150"/>
            <a:ext cx="750300" cy="642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FFFF"/>
                </a:solidFill>
                <a:latin typeface="Black Han Sans"/>
                <a:ea typeface="Black Han Sans"/>
                <a:cs typeface="Black Han Sans"/>
                <a:sym typeface="Black Han Sans"/>
              </a:rPr>
              <a:t>2</a:t>
            </a:r>
            <a:endParaRPr sz="2000">
              <a:solidFill>
                <a:srgbClr val="FFFFFF"/>
              </a:solidFill>
              <a:latin typeface="Black Han Sans"/>
              <a:ea typeface="Black Han Sans"/>
              <a:cs typeface="Black Han Sans"/>
              <a:sym typeface="Black Han Sans"/>
            </a:endParaRPr>
          </a:p>
        </p:txBody>
      </p:sp>
      <p:sp>
        <p:nvSpPr>
          <p:cNvPr id="199" name="Google Shape;199;p23"/>
          <p:cNvSpPr txBox="1"/>
          <p:nvPr/>
        </p:nvSpPr>
        <p:spPr>
          <a:xfrm>
            <a:off x="1560125" y="3216275"/>
            <a:ext cx="750300" cy="642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FFFF"/>
                </a:solidFill>
                <a:latin typeface="Black Han Sans"/>
                <a:ea typeface="Black Han Sans"/>
                <a:cs typeface="Black Han Sans"/>
                <a:sym typeface="Black Han Sans"/>
              </a:rPr>
              <a:t>3</a:t>
            </a:r>
            <a:endParaRPr sz="2000">
              <a:solidFill>
                <a:srgbClr val="FFFFFF"/>
              </a:solidFill>
              <a:latin typeface="Black Han Sans"/>
              <a:ea typeface="Black Han Sans"/>
              <a:cs typeface="Black Han Sans"/>
              <a:sym typeface="Black Han Sans"/>
            </a:endParaRPr>
          </a:p>
        </p:txBody>
      </p:sp>
      <p:sp>
        <p:nvSpPr>
          <p:cNvPr id="200" name="Google Shape;200;p23"/>
          <p:cNvSpPr txBox="1"/>
          <p:nvPr/>
        </p:nvSpPr>
        <p:spPr>
          <a:xfrm>
            <a:off x="6064325" y="3216275"/>
            <a:ext cx="750300" cy="642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FFFF"/>
                </a:solidFill>
                <a:latin typeface="Black Han Sans"/>
                <a:ea typeface="Black Han Sans"/>
                <a:cs typeface="Black Han Sans"/>
                <a:sym typeface="Black Han Sans"/>
              </a:rPr>
              <a:t>4</a:t>
            </a:r>
            <a:endParaRPr sz="2000">
              <a:solidFill>
                <a:srgbClr val="FFFFFF"/>
              </a:solidFill>
              <a:latin typeface="Black Han Sans"/>
              <a:ea typeface="Black Han Sans"/>
              <a:cs typeface="Black Han Sans"/>
              <a:sym typeface="Black Han Sans"/>
            </a:endParaRPr>
          </a:p>
        </p:txBody>
      </p:sp>
      <p:sp>
        <p:nvSpPr>
          <p:cNvPr id="2" name="Slide Number Placeholder 1">
            <a:extLst>
              <a:ext uri="{FF2B5EF4-FFF2-40B4-BE49-F238E27FC236}">
                <a16:creationId xmlns:a16="http://schemas.microsoft.com/office/drawing/2014/main" id="{4A90C416-7149-7024-761A-6EDD2E9AEB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504200" y="2639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Tools and Libraries used</a:t>
            </a:r>
            <a:endParaRPr/>
          </a:p>
        </p:txBody>
      </p:sp>
      <p:pic>
        <p:nvPicPr>
          <p:cNvPr id="207" name="Google Shape;207;p24"/>
          <p:cNvPicPr preferRelativeResize="0"/>
          <p:nvPr/>
        </p:nvPicPr>
        <p:blipFill>
          <a:blip r:embed="rId3">
            <a:alphaModFix/>
          </a:blip>
          <a:stretch>
            <a:fillRect/>
          </a:stretch>
        </p:blipFill>
        <p:spPr>
          <a:xfrm>
            <a:off x="621900" y="1356800"/>
            <a:ext cx="1732325" cy="1214950"/>
          </a:xfrm>
          <a:prstGeom prst="rect">
            <a:avLst/>
          </a:prstGeom>
          <a:noFill/>
          <a:ln>
            <a:noFill/>
          </a:ln>
        </p:spPr>
      </p:pic>
      <p:pic>
        <p:nvPicPr>
          <p:cNvPr id="208" name="Google Shape;208;p24"/>
          <p:cNvPicPr preferRelativeResize="0"/>
          <p:nvPr/>
        </p:nvPicPr>
        <p:blipFill>
          <a:blip r:embed="rId4">
            <a:alphaModFix/>
          </a:blip>
          <a:stretch>
            <a:fillRect/>
          </a:stretch>
        </p:blipFill>
        <p:spPr>
          <a:xfrm>
            <a:off x="6841975" y="3268075"/>
            <a:ext cx="1523725" cy="1304125"/>
          </a:xfrm>
          <a:prstGeom prst="rect">
            <a:avLst/>
          </a:prstGeom>
          <a:noFill/>
          <a:ln>
            <a:noFill/>
          </a:ln>
        </p:spPr>
      </p:pic>
      <p:pic>
        <p:nvPicPr>
          <p:cNvPr id="209" name="Google Shape;209;p24"/>
          <p:cNvPicPr preferRelativeResize="0"/>
          <p:nvPr/>
        </p:nvPicPr>
        <p:blipFill>
          <a:blip r:embed="rId5">
            <a:alphaModFix/>
          </a:blip>
          <a:stretch>
            <a:fillRect/>
          </a:stretch>
        </p:blipFill>
        <p:spPr>
          <a:xfrm>
            <a:off x="6589788" y="1377737"/>
            <a:ext cx="2028100" cy="1173075"/>
          </a:xfrm>
          <a:prstGeom prst="rect">
            <a:avLst/>
          </a:prstGeom>
          <a:noFill/>
          <a:ln>
            <a:noFill/>
          </a:ln>
        </p:spPr>
      </p:pic>
      <p:pic>
        <p:nvPicPr>
          <p:cNvPr id="210" name="Google Shape;210;p24"/>
          <p:cNvPicPr preferRelativeResize="0"/>
          <p:nvPr/>
        </p:nvPicPr>
        <p:blipFill>
          <a:blip r:embed="rId6">
            <a:alphaModFix/>
          </a:blip>
          <a:stretch>
            <a:fillRect/>
          </a:stretch>
        </p:blipFill>
        <p:spPr>
          <a:xfrm>
            <a:off x="516900" y="3333600"/>
            <a:ext cx="1871625" cy="1173075"/>
          </a:xfrm>
          <a:prstGeom prst="rect">
            <a:avLst/>
          </a:prstGeom>
          <a:noFill/>
          <a:ln>
            <a:noFill/>
          </a:ln>
        </p:spPr>
      </p:pic>
      <p:pic>
        <p:nvPicPr>
          <p:cNvPr id="211" name="Google Shape;211;p24"/>
          <p:cNvPicPr preferRelativeResize="0"/>
          <p:nvPr/>
        </p:nvPicPr>
        <p:blipFill>
          <a:blip r:embed="rId7">
            <a:alphaModFix/>
          </a:blip>
          <a:stretch>
            <a:fillRect/>
          </a:stretch>
        </p:blipFill>
        <p:spPr>
          <a:xfrm>
            <a:off x="3228575" y="1549550"/>
            <a:ext cx="2486875" cy="1492450"/>
          </a:xfrm>
          <a:prstGeom prst="rect">
            <a:avLst/>
          </a:prstGeom>
          <a:noFill/>
          <a:ln>
            <a:noFill/>
          </a:ln>
        </p:spPr>
      </p:pic>
      <p:pic>
        <p:nvPicPr>
          <p:cNvPr id="212" name="Google Shape;212;p24"/>
          <p:cNvPicPr preferRelativeResize="0"/>
          <p:nvPr/>
        </p:nvPicPr>
        <p:blipFill>
          <a:blip r:embed="rId8">
            <a:alphaModFix/>
          </a:blip>
          <a:stretch>
            <a:fillRect/>
          </a:stretch>
        </p:blipFill>
        <p:spPr>
          <a:xfrm>
            <a:off x="3228587" y="3534316"/>
            <a:ext cx="2486851" cy="656934"/>
          </a:xfrm>
          <a:prstGeom prst="rect">
            <a:avLst/>
          </a:prstGeom>
          <a:noFill/>
          <a:ln>
            <a:noFill/>
          </a:ln>
        </p:spPr>
      </p:pic>
      <p:sp>
        <p:nvSpPr>
          <p:cNvPr id="2" name="Slide Number Placeholder 1">
            <a:extLst>
              <a:ext uri="{FF2B5EF4-FFF2-40B4-BE49-F238E27FC236}">
                <a16:creationId xmlns:a16="http://schemas.microsoft.com/office/drawing/2014/main" id="{43322404-6EB7-C455-1D65-36330DA657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DEMO </a:t>
            </a:r>
            <a:endParaRPr b="1"/>
          </a:p>
        </p:txBody>
      </p:sp>
      <p:sp>
        <p:nvSpPr>
          <p:cNvPr id="2" name="Slide Number Placeholder 1">
            <a:extLst>
              <a:ext uri="{FF2B5EF4-FFF2-40B4-BE49-F238E27FC236}">
                <a16:creationId xmlns:a16="http://schemas.microsoft.com/office/drawing/2014/main" id="{B04F1A66-8151-E0C7-3A89-256ACC4837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Analysis of the two Chatbots</a:t>
            </a:r>
            <a:endParaRPr b="1"/>
          </a:p>
        </p:txBody>
      </p:sp>
      <p:sp>
        <p:nvSpPr>
          <p:cNvPr id="2" name="Slide Number Placeholder 1">
            <a:extLst>
              <a:ext uri="{FF2B5EF4-FFF2-40B4-BE49-F238E27FC236}">
                <a16:creationId xmlns:a16="http://schemas.microsoft.com/office/drawing/2014/main" id="{8719B5C3-1CBF-163B-0889-D1867D7752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264725" y="1439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ChatBot Analysis</a:t>
            </a:r>
            <a:endParaRPr b="1"/>
          </a:p>
        </p:txBody>
      </p:sp>
      <p:graphicFrame>
        <p:nvGraphicFramePr>
          <p:cNvPr id="231" name="Google Shape;231;p27"/>
          <p:cNvGraphicFramePr/>
          <p:nvPr/>
        </p:nvGraphicFramePr>
        <p:xfrm>
          <a:off x="129125" y="751750"/>
          <a:ext cx="8885575" cy="4203975"/>
        </p:xfrm>
        <a:graphic>
          <a:graphicData uri="http://schemas.openxmlformats.org/drawingml/2006/table">
            <a:tbl>
              <a:tblPr>
                <a:noFill/>
                <a:tableStyleId>{B644958B-4EC5-41F6-83E6-73877FA40831}</a:tableStyleId>
              </a:tblPr>
              <a:tblGrid>
                <a:gridCol w="2072025">
                  <a:extLst>
                    <a:ext uri="{9D8B030D-6E8A-4147-A177-3AD203B41FA5}">
                      <a16:colId xmlns:a16="http://schemas.microsoft.com/office/drawing/2014/main" val="20000"/>
                    </a:ext>
                  </a:extLst>
                </a:gridCol>
                <a:gridCol w="2522400">
                  <a:extLst>
                    <a:ext uri="{9D8B030D-6E8A-4147-A177-3AD203B41FA5}">
                      <a16:colId xmlns:a16="http://schemas.microsoft.com/office/drawing/2014/main" val="20001"/>
                    </a:ext>
                  </a:extLst>
                </a:gridCol>
                <a:gridCol w="2320475">
                  <a:extLst>
                    <a:ext uri="{9D8B030D-6E8A-4147-A177-3AD203B41FA5}">
                      <a16:colId xmlns:a16="http://schemas.microsoft.com/office/drawing/2014/main" val="20002"/>
                    </a:ext>
                  </a:extLst>
                </a:gridCol>
                <a:gridCol w="1970675">
                  <a:extLst>
                    <a:ext uri="{9D8B030D-6E8A-4147-A177-3AD203B41FA5}">
                      <a16:colId xmlns:a16="http://schemas.microsoft.com/office/drawing/2014/main" val="20003"/>
                    </a:ext>
                  </a:extLst>
                </a:gridCol>
              </a:tblGrid>
              <a:tr h="543425">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Category</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Gemini Pro</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ChatGPT-4</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Conclusion</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14225">
                <a:tc>
                  <a:txBody>
                    <a:bodyPr/>
                    <a:lstStyle/>
                    <a:p>
                      <a:pPr marL="0" lvl="0" indent="0" algn="l" rtl="0">
                        <a:lnSpc>
                          <a:spcPct val="115000"/>
                        </a:lnSpc>
                        <a:spcBef>
                          <a:spcPts val="1400"/>
                        </a:spcBef>
                        <a:spcAft>
                          <a:spcPts val="200"/>
                        </a:spcAft>
                        <a:buNone/>
                      </a:pPr>
                      <a:r>
                        <a:rPr lang="en" sz="1100">
                          <a:solidFill>
                            <a:srgbClr val="2B4574"/>
                          </a:solidFill>
                          <a:latin typeface="Roboto Medium"/>
                          <a:ea typeface="Roboto Medium"/>
                          <a:cs typeface="Roboto Medium"/>
                          <a:sym typeface="Roboto Medium"/>
                        </a:rPr>
                        <a:t>Image Recognition</a:t>
                      </a:r>
                      <a:endParaRPr sz="1100">
                        <a:solidFill>
                          <a:srgbClr val="2B4574"/>
                        </a:solidFill>
                        <a:latin typeface="Roboto Medium"/>
                        <a:ea typeface="Roboto Medium"/>
                        <a:cs typeface="Roboto Medium"/>
                        <a:sym typeface="Roboto Mediu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It was able to identity the same image repeatedly with confidence</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It was able to recognize the same image and if given the same image again, it says it is not sure</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 performs much more in recognizing images accurately with confidence</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52350">
                <a:tc>
                  <a:txBody>
                    <a:bodyPr/>
                    <a:lstStyle/>
                    <a:p>
                      <a:pPr marL="0" lvl="0" indent="0" algn="l" rtl="0">
                        <a:lnSpc>
                          <a:spcPct val="115000"/>
                        </a:lnSpc>
                        <a:spcBef>
                          <a:spcPts val="1400"/>
                        </a:spcBef>
                        <a:spcAft>
                          <a:spcPts val="200"/>
                        </a:spcAft>
                        <a:buNone/>
                      </a:pPr>
                      <a:r>
                        <a:rPr lang="en" sz="1100">
                          <a:solidFill>
                            <a:srgbClr val="2B4574"/>
                          </a:solidFill>
                          <a:latin typeface="Roboto Medium"/>
                          <a:ea typeface="Roboto Medium"/>
                          <a:cs typeface="Roboto Medium"/>
                          <a:sym typeface="Roboto Medium"/>
                        </a:rPr>
                        <a:t>Context retention</a:t>
                      </a:r>
                      <a:endParaRPr sz="1100">
                        <a:solidFill>
                          <a:srgbClr val="2B4574"/>
                        </a:solidFill>
                        <a:latin typeface="Roboto Medium"/>
                        <a:ea typeface="Roboto Medium"/>
                        <a:cs typeface="Roboto Medium"/>
                        <a:sym typeface="Roboto Mediu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It tried as much to stay within context of the conversation even when we distract it intentionally, but it fails sometimes.</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It also fails to maintain context sometimes and it diverts a few times.</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 sticks to the conversation context during the chat while ChatGPT can break within the chat.</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93975">
                <a:tc>
                  <a:txBody>
                    <a:bodyPr/>
                    <a:lstStyle/>
                    <a:p>
                      <a:pPr marL="0" lvl="0" indent="0" algn="l" rtl="0">
                        <a:lnSpc>
                          <a:spcPct val="115000"/>
                        </a:lnSpc>
                        <a:spcBef>
                          <a:spcPts val="1400"/>
                        </a:spcBef>
                        <a:spcAft>
                          <a:spcPts val="200"/>
                        </a:spcAft>
                        <a:buNone/>
                      </a:pPr>
                      <a:r>
                        <a:rPr lang="en" sz="1100">
                          <a:solidFill>
                            <a:srgbClr val="2B4574"/>
                          </a:solidFill>
                          <a:latin typeface="Roboto Medium"/>
                          <a:ea typeface="Roboto Medium"/>
                          <a:cs typeface="Roboto Medium"/>
                          <a:sym typeface="Roboto Medium"/>
                        </a:rPr>
                        <a:t>Provision of related materials for additional knowledge</a:t>
                      </a:r>
                      <a:endParaRPr sz="1100">
                        <a:solidFill>
                          <a:srgbClr val="2B4574"/>
                        </a:solidFill>
                        <a:latin typeface="Roboto Medium"/>
                        <a:ea typeface="Roboto Medium"/>
                        <a:cs typeface="Roboto Medium"/>
                        <a:sym typeface="Roboto Mediu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It was able to provide related links where necessary during the conversation to give tips to the User</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It did not provide any external resource such as links to the User</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0"/>
                        </a:spcAft>
                        <a:buNone/>
                      </a:pPr>
                      <a:r>
                        <a:rPr lang="en" sz="1100">
                          <a:solidFill>
                            <a:srgbClr val="2B4574"/>
                          </a:solidFill>
                          <a:latin typeface="Roboto"/>
                          <a:ea typeface="Roboto"/>
                          <a:cs typeface="Roboto"/>
                          <a:sym typeface="Roboto"/>
                        </a:rPr>
                        <a:t>Gemini gives related links and helpful tips.</a:t>
                      </a:r>
                      <a:endParaRPr sz="1100">
                        <a:solidFill>
                          <a:srgbClr val="2B4574"/>
                        </a:solidFill>
                        <a:latin typeface="Roboto"/>
                        <a:ea typeface="Roboto"/>
                        <a:cs typeface="Roboto"/>
                        <a:sym typeface="Roboto"/>
                      </a:endParaRPr>
                    </a:p>
                    <a:p>
                      <a:pPr marL="0" lvl="0" indent="0" algn="l" rtl="0">
                        <a:lnSpc>
                          <a:spcPct val="115000"/>
                        </a:lnSpc>
                        <a:spcBef>
                          <a:spcPts val="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p>
                      <a:pPr marL="0" lvl="0" indent="0" algn="l" rtl="0">
                        <a:lnSpc>
                          <a:spcPct val="115000"/>
                        </a:lnSpc>
                        <a:spcBef>
                          <a:spcPts val="0"/>
                        </a:spcBef>
                        <a:spcAft>
                          <a:spcPts val="0"/>
                        </a:spcAft>
                        <a:buNone/>
                      </a:pPr>
                      <a:r>
                        <a:rPr lang="en" sz="1100">
                          <a:solidFill>
                            <a:srgbClr val="2B4574"/>
                          </a:solidFill>
                          <a:latin typeface="Roboto"/>
                          <a:ea typeface="Roboto"/>
                          <a:cs typeface="Roboto"/>
                          <a:sym typeface="Roboto"/>
                        </a:rPr>
                        <a:t> </a:t>
                      </a:r>
                      <a:endParaRPr sz="1100">
                        <a:solidFill>
                          <a:srgbClr val="2B4574"/>
                        </a:solidFill>
                        <a:latin typeface="Roboto"/>
                        <a:ea typeface="Roboto"/>
                        <a:cs typeface="Roboto"/>
                        <a:sym typeface="Roboto"/>
                      </a:endParaRPr>
                    </a:p>
                    <a:p>
                      <a:pPr marL="0" lvl="0" indent="0" algn="r" rtl="0">
                        <a:lnSpc>
                          <a:spcPct val="115000"/>
                        </a:lnSpc>
                        <a:spcBef>
                          <a:spcPts val="0"/>
                        </a:spcBef>
                        <a:spcAft>
                          <a:spcPts val="0"/>
                        </a:spcAft>
                        <a:buNone/>
                      </a:pPr>
                      <a:r>
                        <a:rPr lang="en" sz="1100">
                          <a:latin typeface="Roboto"/>
                          <a:ea typeface="Roboto"/>
                          <a:cs typeface="Roboto"/>
                          <a:sym typeface="Roboto"/>
                        </a:rPr>
                        <a:t>.</a:t>
                      </a:r>
                      <a:endParaRPr sz="1100">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6E306784-C861-7D13-7046-A4DD701D4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311700" y="448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ChatBot Analysis</a:t>
            </a:r>
            <a:endParaRPr b="1"/>
          </a:p>
          <a:p>
            <a:pPr marL="0" lvl="0" indent="0" algn="l" rtl="0">
              <a:spcBef>
                <a:spcPts val="0"/>
              </a:spcBef>
              <a:spcAft>
                <a:spcPts val="0"/>
              </a:spcAft>
              <a:buNone/>
            </a:pPr>
            <a:endParaRPr/>
          </a:p>
        </p:txBody>
      </p:sp>
      <p:graphicFrame>
        <p:nvGraphicFramePr>
          <p:cNvPr id="237" name="Google Shape;237;p28"/>
          <p:cNvGraphicFramePr/>
          <p:nvPr/>
        </p:nvGraphicFramePr>
        <p:xfrm>
          <a:off x="311700" y="725675"/>
          <a:ext cx="3000000" cy="3000000"/>
        </p:xfrm>
        <a:graphic>
          <a:graphicData uri="http://schemas.openxmlformats.org/drawingml/2006/table">
            <a:tbl>
              <a:tblPr>
                <a:noFill/>
                <a:tableStyleId>{B644958B-4EC5-41F6-83E6-73877FA40831}</a:tableStyleId>
              </a:tblPr>
              <a:tblGrid>
                <a:gridCol w="2177175">
                  <a:extLst>
                    <a:ext uri="{9D8B030D-6E8A-4147-A177-3AD203B41FA5}">
                      <a16:colId xmlns:a16="http://schemas.microsoft.com/office/drawing/2014/main" val="20000"/>
                    </a:ext>
                  </a:extLst>
                </a:gridCol>
                <a:gridCol w="2177175">
                  <a:extLst>
                    <a:ext uri="{9D8B030D-6E8A-4147-A177-3AD203B41FA5}">
                      <a16:colId xmlns:a16="http://schemas.microsoft.com/office/drawing/2014/main" val="20001"/>
                    </a:ext>
                  </a:extLst>
                </a:gridCol>
                <a:gridCol w="2199275">
                  <a:extLst>
                    <a:ext uri="{9D8B030D-6E8A-4147-A177-3AD203B41FA5}">
                      <a16:colId xmlns:a16="http://schemas.microsoft.com/office/drawing/2014/main" val="20002"/>
                    </a:ext>
                  </a:extLst>
                </a:gridCol>
                <a:gridCol w="1867725">
                  <a:extLst>
                    <a:ext uri="{9D8B030D-6E8A-4147-A177-3AD203B41FA5}">
                      <a16:colId xmlns:a16="http://schemas.microsoft.com/office/drawing/2014/main" val="20003"/>
                    </a:ext>
                  </a:extLst>
                </a:gridCol>
              </a:tblGrid>
              <a:tr h="629075">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Category</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Gemini Pro</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ChatGPT-4</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Conclusion</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50725">
                <a:tc>
                  <a:txBody>
                    <a:bodyPr/>
                    <a:lstStyle/>
                    <a:p>
                      <a:pPr marL="0" lvl="0" indent="0" algn="l" rtl="0">
                        <a:lnSpc>
                          <a:spcPct val="115000"/>
                        </a:lnSpc>
                        <a:spcBef>
                          <a:spcPts val="1400"/>
                        </a:spcBef>
                        <a:spcAft>
                          <a:spcPts val="200"/>
                        </a:spcAft>
                        <a:buNone/>
                      </a:pPr>
                      <a:r>
                        <a:rPr lang="en" sz="1100">
                          <a:solidFill>
                            <a:srgbClr val="2B4574"/>
                          </a:solidFill>
                          <a:latin typeface="Roboto Medium"/>
                          <a:ea typeface="Roboto Medium"/>
                          <a:cs typeface="Roboto Medium"/>
                          <a:sym typeface="Roboto Medium"/>
                        </a:rPr>
                        <a:t>Response Length</a:t>
                      </a:r>
                      <a:endParaRPr sz="1100">
                        <a:solidFill>
                          <a:srgbClr val="2B4574"/>
                        </a:solidFill>
                        <a:latin typeface="Roboto Medium"/>
                        <a:ea typeface="Roboto Medium"/>
                        <a:cs typeface="Roboto Medium"/>
                        <a:sym typeface="Roboto Mediu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Its responses are generally lengthy but, well detailed and explanatory</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Its responses are usually short and concise but can need more for in-depth conversations</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 gives a more useful answer to the end user.</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50725">
                <a:tc>
                  <a:txBody>
                    <a:bodyPr/>
                    <a:lstStyle/>
                    <a:p>
                      <a:pPr marL="0" lvl="0" indent="0" algn="l" rtl="0">
                        <a:lnSpc>
                          <a:spcPct val="115000"/>
                        </a:lnSpc>
                        <a:spcBef>
                          <a:spcPts val="1400"/>
                        </a:spcBef>
                        <a:spcAft>
                          <a:spcPts val="200"/>
                        </a:spcAft>
                        <a:buNone/>
                      </a:pPr>
                      <a:r>
                        <a:rPr lang="en" sz="1100">
                          <a:solidFill>
                            <a:srgbClr val="2B4574"/>
                          </a:solidFill>
                          <a:latin typeface="Roboto Medium"/>
                          <a:ea typeface="Roboto Medium"/>
                          <a:cs typeface="Roboto Medium"/>
                          <a:sym typeface="Roboto Medium"/>
                        </a:rPr>
                        <a:t>Time taken to get User’s satisfaction</a:t>
                      </a:r>
                      <a:endParaRPr sz="1100">
                        <a:solidFill>
                          <a:srgbClr val="2B4574"/>
                        </a:solidFill>
                        <a:latin typeface="Roboto Medium"/>
                        <a:ea typeface="Roboto Medium"/>
                        <a:cs typeface="Roboto Medium"/>
                        <a:sym typeface="Roboto Mediu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 Pro took more time than usual to get to the end of the conversation due to the lengthy responses.</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ChatGPT took a much shorter time to get to the end of the conversation</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ChatGPT gets to the end of the conversation much faster</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40600">
                <a:tc>
                  <a:txBody>
                    <a:bodyPr/>
                    <a:lstStyle/>
                    <a:p>
                      <a:pPr marL="0" lvl="0" indent="0" algn="l" rtl="0">
                        <a:lnSpc>
                          <a:spcPct val="115000"/>
                        </a:lnSpc>
                        <a:spcBef>
                          <a:spcPts val="1400"/>
                        </a:spcBef>
                        <a:spcAft>
                          <a:spcPts val="200"/>
                        </a:spcAft>
                        <a:buNone/>
                      </a:pPr>
                      <a:r>
                        <a:rPr lang="en" sz="1100">
                          <a:solidFill>
                            <a:srgbClr val="2B4574"/>
                          </a:solidFill>
                          <a:latin typeface="Roboto Medium"/>
                          <a:ea typeface="Roboto Medium"/>
                          <a:cs typeface="Roboto Medium"/>
                          <a:sym typeface="Roboto Medium"/>
                        </a:rPr>
                        <a:t>Relevance of response</a:t>
                      </a:r>
                      <a:endParaRPr sz="1100">
                        <a:solidFill>
                          <a:srgbClr val="2B4574"/>
                        </a:solidFill>
                        <a:latin typeface="Roboto Medium"/>
                        <a:ea typeface="Roboto Medium"/>
                        <a:cs typeface="Roboto Medium"/>
                        <a:sym typeface="Roboto Mediu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Gemini’s responses are more relevant and practically thinkable to a newbie</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ChatGPT gives a more advanced response that may require an IoT-experienced user to read and understand</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 gives more useful response to the context of the conversation</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09B0C665-40F2-D1A4-E753-2551167D0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311700" y="657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ChatBot Analysis</a:t>
            </a:r>
            <a:endParaRPr b="1"/>
          </a:p>
          <a:p>
            <a:pPr marL="0" lvl="0" indent="0" algn="l" rtl="0">
              <a:spcBef>
                <a:spcPts val="0"/>
              </a:spcBef>
              <a:spcAft>
                <a:spcPts val="0"/>
              </a:spcAft>
              <a:buNone/>
            </a:pPr>
            <a:endParaRPr/>
          </a:p>
          <a:p>
            <a:pPr marL="0" lvl="0" indent="0" algn="l" rtl="0">
              <a:spcBef>
                <a:spcPts val="0"/>
              </a:spcBef>
              <a:spcAft>
                <a:spcPts val="0"/>
              </a:spcAft>
              <a:buNone/>
            </a:pPr>
            <a:endParaRPr/>
          </a:p>
        </p:txBody>
      </p:sp>
      <p:graphicFrame>
        <p:nvGraphicFramePr>
          <p:cNvPr id="243" name="Google Shape;243;p29"/>
          <p:cNvGraphicFramePr/>
          <p:nvPr/>
        </p:nvGraphicFramePr>
        <p:xfrm>
          <a:off x="311700" y="757000"/>
          <a:ext cx="8583050" cy="4181675"/>
        </p:xfrm>
        <a:graphic>
          <a:graphicData uri="http://schemas.openxmlformats.org/drawingml/2006/table">
            <a:tbl>
              <a:tblPr>
                <a:noFill/>
                <a:tableStyleId>{B644958B-4EC5-41F6-83E6-73877FA40831}</a:tableStyleId>
              </a:tblPr>
              <a:tblGrid>
                <a:gridCol w="2218975">
                  <a:extLst>
                    <a:ext uri="{9D8B030D-6E8A-4147-A177-3AD203B41FA5}">
                      <a16:colId xmlns:a16="http://schemas.microsoft.com/office/drawing/2014/main" val="20000"/>
                    </a:ext>
                  </a:extLst>
                </a:gridCol>
                <a:gridCol w="2218975">
                  <a:extLst>
                    <a:ext uri="{9D8B030D-6E8A-4147-A177-3AD203B41FA5}">
                      <a16:colId xmlns:a16="http://schemas.microsoft.com/office/drawing/2014/main" val="20001"/>
                    </a:ext>
                  </a:extLst>
                </a:gridCol>
                <a:gridCol w="2241500">
                  <a:extLst>
                    <a:ext uri="{9D8B030D-6E8A-4147-A177-3AD203B41FA5}">
                      <a16:colId xmlns:a16="http://schemas.microsoft.com/office/drawing/2014/main" val="20002"/>
                    </a:ext>
                  </a:extLst>
                </a:gridCol>
                <a:gridCol w="1903600">
                  <a:extLst>
                    <a:ext uri="{9D8B030D-6E8A-4147-A177-3AD203B41FA5}">
                      <a16:colId xmlns:a16="http://schemas.microsoft.com/office/drawing/2014/main" val="20003"/>
                    </a:ext>
                  </a:extLst>
                </a:gridCol>
              </a:tblGrid>
              <a:tr h="719525">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Category</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Gemini Pro</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ChatGPT-4</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600" b="1">
                          <a:solidFill>
                            <a:srgbClr val="2B4574"/>
                          </a:solidFill>
                          <a:latin typeface="Roboto"/>
                          <a:ea typeface="Roboto"/>
                          <a:cs typeface="Roboto"/>
                          <a:sym typeface="Roboto"/>
                        </a:rPr>
                        <a:t>Conclusion</a:t>
                      </a:r>
                      <a:endParaRPr sz="1600" b="1">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21225">
                <a:tc>
                  <a:txBody>
                    <a:bodyPr/>
                    <a:lstStyle/>
                    <a:p>
                      <a:pPr marL="0" lvl="0" indent="0" algn="l" rtl="0">
                        <a:lnSpc>
                          <a:spcPct val="115000"/>
                        </a:lnSpc>
                        <a:spcBef>
                          <a:spcPts val="1400"/>
                        </a:spcBef>
                        <a:spcAft>
                          <a:spcPts val="200"/>
                        </a:spcAft>
                        <a:buNone/>
                      </a:pPr>
                      <a:r>
                        <a:rPr lang="en" sz="1100">
                          <a:solidFill>
                            <a:srgbClr val="2B4574"/>
                          </a:solidFill>
                          <a:latin typeface="Roboto Medium"/>
                          <a:ea typeface="Roboto Medium"/>
                          <a:cs typeface="Roboto Medium"/>
                          <a:sym typeface="Roboto Medium"/>
                        </a:rPr>
                        <a:t>Confidence in response</a:t>
                      </a:r>
                      <a:endParaRPr sz="1100">
                        <a:solidFill>
                          <a:srgbClr val="2B4574"/>
                        </a:solidFill>
                        <a:latin typeface="Roboto Medium"/>
                        <a:ea typeface="Roboto Medium"/>
                        <a:cs typeface="Roboto Medium"/>
                        <a:sym typeface="Roboto Mediu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 apologies even if the user falsely tells it that it has a wrong answer</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ChatGPT apologies even if the user falsely tells it that it has a wrong answer</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Both bots fail to stand their ground on their responses</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621525">
                <a:tc>
                  <a:txBody>
                    <a:bodyPr/>
                    <a:lstStyle/>
                    <a:p>
                      <a:pPr marL="0" lvl="0" indent="0" algn="l" rtl="0">
                        <a:lnSpc>
                          <a:spcPct val="115000"/>
                        </a:lnSpc>
                        <a:spcBef>
                          <a:spcPts val="1400"/>
                        </a:spcBef>
                        <a:spcAft>
                          <a:spcPts val="200"/>
                        </a:spcAft>
                        <a:buNone/>
                      </a:pPr>
                      <a:r>
                        <a:rPr lang="en" sz="1100">
                          <a:solidFill>
                            <a:srgbClr val="2B4574"/>
                          </a:solidFill>
                          <a:latin typeface="Roboto Medium"/>
                          <a:ea typeface="Roboto Medium"/>
                          <a:cs typeface="Roboto Medium"/>
                          <a:sym typeface="Roboto Medium"/>
                        </a:rPr>
                        <a:t>Making inferences based on current conversation</a:t>
                      </a:r>
                      <a:endParaRPr sz="1100">
                        <a:solidFill>
                          <a:srgbClr val="2B4574"/>
                        </a:solidFill>
                        <a:latin typeface="Roboto Medium"/>
                        <a:ea typeface="Roboto Medium"/>
                        <a:cs typeface="Roboto Medium"/>
                        <a:sym typeface="Roboto Mediu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 gave an inference based on the general overview of the context of the chat, without considering the user’s responses</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ChatGPT made an inference based on the conversation and a summary of the chat</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ChatGPT was better at concluding the conversation to give a better recommendation.</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19400">
                <a:tc>
                  <a:txBody>
                    <a:bodyPr/>
                    <a:lstStyle/>
                    <a:p>
                      <a:pPr marL="0" lvl="0" indent="0" algn="l" rtl="0">
                        <a:lnSpc>
                          <a:spcPct val="115000"/>
                        </a:lnSpc>
                        <a:spcBef>
                          <a:spcPts val="1400"/>
                        </a:spcBef>
                        <a:spcAft>
                          <a:spcPts val="200"/>
                        </a:spcAft>
                        <a:buNone/>
                      </a:pPr>
                      <a:r>
                        <a:rPr lang="en" sz="1100">
                          <a:solidFill>
                            <a:srgbClr val="2B4574"/>
                          </a:solidFill>
                          <a:latin typeface="Roboto Medium"/>
                          <a:ea typeface="Roboto Medium"/>
                          <a:cs typeface="Roboto Medium"/>
                          <a:sym typeface="Roboto Medium"/>
                        </a:rPr>
                        <a:t>Human-like responses</a:t>
                      </a:r>
                      <a:endParaRPr sz="1100">
                        <a:solidFill>
                          <a:srgbClr val="2B4574"/>
                        </a:solidFill>
                        <a:latin typeface="Roboto Medium"/>
                        <a:ea typeface="Roboto Medium"/>
                        <a:cs typeface="Roboto Medium"/>
                        <a:sym typeface="Roboto Mediu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 gives a more human friendly response</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ChatGPT responses are direct and more robot-like</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400"/>
                        </a:spcBef>
                        <a:spcAft>
                          <a:spcPts val="200"/>
                        </a:spcAft>
                        <a:buNone/>
                      </a:pPr>
                      <a:r>
                        <a:rPr lang="en" sz="1100">
                          <a:solidFill>
                            <a:srgbClr val="2B4574"/>
                          </a:solidFill>
                          <a:latin typeface="Roboto"/>
                          <a:ea typeface="Roboto"/>
                          <a:cs typeface="Roboto"/>
                          <a:sym typeface="Roboto"/>
                        </a:rPr>
                        <a:t>Gemini makes a better human mimic.</a:t>
                      </a:r>
                      <a:endParaRPr sz="1100">
                        <a:solidFill>
                          <a:srgbClr val="2B4574"/>
                        </a:solidFill>
                        <a:latin typeface="Roboto"/>
                        <a:ea typeface="Roboto"/>
                        <a:cs typeface="Roboto"/>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D726A968-BAB0-0898-2CF9-ACE751E76A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B49D-CDF4-F413-3860-96DD092BEBC6}"/>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85A7D75-F16B-606D-46C2-1E1AEB3BDECF}"/>
              </a:ext>
            </a:extLst>
          </p:cNvPr>
          <p:cNvSpPr>
            <a:spLocks noGrp="1"/>
          </p:cNvSpPr>
          <p:nvPr>
            <p:ph type="body" idx="1"/>
          </p:nvPr>
        </p:nvSpPr>
        <p:spPr/>
        <p:txBody>
          <a:bodyPr/>
          <a:lstStyle/>
          <a:p>
            <a:pPr marL="342900" indent="-228600">
              <a:buSzPct val="100000"/>
              <a:buFont typeface="+mj-lt"/>
              <a:buAutoNum type="arabicPeriod"/>
            </a:pPr>
            <a:r>
              <a:rPr lang="en-CA" sz="1400" dirty="0" err="1">
                <a:effectLst/>
                <a:latin typeface="Calibri" panose="020F0502020204030204" pitchFamily="34" charset="0"/>
              </a:rPr>
              <a:t>G“Gemini</a:t>
            </a:r>
            <a:r>
              <a:rPr lang="en-CA" sz="1400" dirty="0">
                <a:effectLst/>
                <a:latin typeface="Calibri" panose="020F0502020204030204" pitchFamily="34" charset="0"/>
              </a:rPr>
              <a:t> Versus </a:t>
            </a:r>
            <a:r>
              <a:rPr lang="en-CA" sz="1400" dirty="0" err="1">
                <a:effectLst/>
                <a:latin typeface="Calibri" panose="020F0502020204030204" pitchFamily="34" charset="0"/>
              </a:rPr>
              <a:t>ChatGPT</a:t>
            </a:r>
            <a:r>
              <a:rPr lang="en-CA" sz="1400" dirty="0">
                <a:effectLst/>
                <a:latin typeface="Calibri" panose="020F0502020204030204" pitchFamily="34" charset="0"/>
              </a:rPr>
              <a:t>: Applications, Performance, Architecture, Capabilities, and Implementation.” Nitin Rane, Saurabh Choudhary &amp; Jayesh Rane. (2023) Available online: </a:t>
            </a:r>
            <a:r>
              <a:rPr lang="en-CA" sz="1400" dirty="0">
                <a:solidFill>
                  <a:srgbClr val="385B9B"/>
                </a:solidFill>
                <a:effectLst/>
                <a:latin typeface="Calibri" panose="020F0502020204030204" pitchFamily="34" charset="0"/>
              </a:rPr>
              <a:t>https://</a:t>
            </a:r>
            <a:r>
              <a:rPr lang="en-CA" sz="1400" dirty="0" err="1">
                <a:solidFill>
                  <a:srgbClr val="385B9B"/>
                </a:solidFill>
                <a:effectLst/>
                <a:latin typeface="Calibri" panose="020F0502020204030204" pitchFamily="34" charset="0"/>
              </a:rPr>
              <a:t>papers.ssrn.com</a:t>
            </a:r>
            <a:r>
              <a:rPr lang="en-CA" sz="1400" dirty="0">
                <a:solidFill>
                  <a:srgbClr val="385B9B"/>
                </a:solidFill>
                <a:effectLst/>
                <a:latin typeface="Calibri" panose="020F0502020204030204" pitchFamily="34" charset="0"/>
              </a:rPr>
              <a:t>/sol3/</a:t>
            </a:r>
            <a:r>
              <a:rPr lang="en-CA" sz="1400" dirty="0" err="1">
                <a:solidFill>
                  <a:srgbClr val="385B9B"/>
                </a:solidFill>
                <a:effectLst/>
                <a:latin typeface="Calibri" panose="020F0502020204030204" pitchFamily="34" charset="0"/>
              </a:rPr>
              <a:t>papers.cfm?abstract_id</a:t>
            </a:r>
            <a:r>
              <a:rPr lang="en-CA" sz="1400" dirty="0">
                <a:solidFill>
                  <a:srgbClr val="385B9B"/>
                </a:solidFill>
                <a:effectLst/>
                <a:latin typeface="Calibri" panose="020F0502020204030204" pitchFamily="34" charset="0"/>
              </a:rPr>
              <a:t>=4723687 </a:t>
            </a:r>
            <a:endParaRPr lang="en-CA" sz="1400" dirty="0">
              <a:effectLst/>
              <a:latin typeface="Calibri" panose="020F0502020204030204" pitchFamily="34" charset="0"/>
            </a:endParaRPr>
          </a:p>
          <a:p>
            <a:pPr marL="342900" indent="-228600">
              <a:buSzPct val="100000"/>
              <a:buFont typeface="+mj-lt"/>
              <a:buAutoNum type="arabicPeriod"/>
            </a:pPr>
            <a:r>
              <a:rPr lang="en-CA" sz="1400" dirty="0">
                <a:effectLst/>
                <a:latin typeface="Calibri" panose="020F0502020204030204" pitchFamily="34" charset="0"/>
              </a:rPr>
              <a:t>“A Brief Analysis of “</a:t>
            </a:r>
            <a:r>
              <a:rPr lang="en-CA" sz="1400" dirty="0" err="1">
                <a:effectLst/>
                <a:latin typeface="Calibri" panose="020F0502020204030204" pitchFamily="34" charset="0"/>
              </a:rPr>
              <a:t>ChatGPT</a:t>
            </a:r>
            <a:r>
              <a:rPr lang="en-CA" sz="1400" dirty="0">
                <a:effectLst/>
                <a:latin typeface="Calibri" panose="020F0502020204030204" pitchFamily="34" charset="0"/>
              </a:rPr>
              <a:t>” – A Revolutionary Tool Designed by </a:t>
            </a:r>
            <a:r>
              <a:rPr lang="en-CA" sz="1400" dirty="0" err="1">
                <a:effectLst/>
                <a:latin typeface="Calibri" panose="020F0502020204030204" pitchFamily="34" charset="0"/>
              </a:rPr>
              <a:t>OpenAI</a:t>
            </a:r>
            <a:r>
              <a:rPr lang="en-CA" sz="1400" dirty="0">
                <a:effectLst/>
                <a:latin typeface="Calibri" panose="020F0502020204030204" pitchFamily="34" charset="0"/>
              </a:rPr>
              <a:t> Authors.” Md. </a:t>
            </a:r>
            <a:r>
              <a:rPr lang="en-CA" sz="1400" dirty="0" err="1">
                <a:effectLst/>
                <a:latin typeface="Calibri" panose="020F0502020204030204" pitchFamily="34" charset="0"/>
              </a:rPr>
              <a:t>Asraful</a:t>
            </a:r>
            <a:r>
              <a:rPr lang="en-CA" sz="1400" dirty="0">
                <a:effectLst/>
                <a:latin typeface="Calibri" panose="020F0502020204030204" pitchFamily="34" charset="0"/>
              </a:rPr>
              <a:t> Haque. (2023) Available online: </a:t>
            </a:r>
            <a:r>
              <a:rPr lang="en-CA" sz="1400" dirty="0">
                <a:solidFill>
                  <a:srgbClr val="385B9B"/>
                </a:solidFill>
                <a:effectLst/>
                <a:latin typeface="Calibri" panose="020F0502020204030204" pitchFamily="34" charset="0"/>
              </a:rPr>
              <a:t>https://</a:t>
            </a:r>
            <a:r>
              <a:rPr lang="en-CA" sz="1400" dirty="0" err="1">
                <a:solidFill>
                  <a:srgbClr val="385B9B"/>
                </a:solidFill>
                <a:effectLst/>
                <a:latin typeface="Calibri" panose="020F0502020204030204" pitchFamily="34" charset="0"/>
              </a:rPr>
              <a:t>publications.eai.eu</a:t>
            </a:r>
            <a:r>
              <a:rPr lang="en-CA" sz="1400" dirty="0">
                <a:solidFill>
                  <a:srgbClr val="385B9B"/>
                </a:solidFill>
                <a:effectLst/>
                <a:latin typeface="Calibri" panose="020F0502020204030204" pitchFamily="34" charset="0"/>
              </a:rPr>
              <a:t>/</a:t>
            </a:r>
            <a:r>
              <a:rPr lang="en-CA" sz="1400" dirty="0" err="1">
                <a:solidFill>
                  <a:srgbClr val="385B9B"/>
                </a:solidFill>
                <a:effectLst/>
                <a:latin typeface="Calibri" panose="020F0502020204030204" pitchFamily="34" charset="0"/>
              </a:rPr>
              <a:t>index.php</a:t>
            </a:r>
            <a:r>
              <a:rPr lang="en-CA" sz="1400" dirty="0">
                <a:solidFill>
                  <a:srgbClr val="385B9B"/>
                </a:solidFill>
                <a:effectLst/>
                <a:latin typeface="Calibri" panose="020F0502020204030204" pitchFamily="34" charset="0"/>
              </a:rPr>
              <a:t>/</a:t>
            </a:r>
            <a:r>
              <a:rPr lang="en-CA" sz="1400" dirty="0" err="1">
                <a:solidFill>
                  <a:srgbClr val="385B9B"/>
                </a:solidFill>
                <a:effectLst/>
                <a:latin typeface="Calibri" panose="020F0502020204030204" pitchFamily="34" charset="0"/>
              </a:rPr>
              <a:t>airo</a:t>
            </a:r>
            <a:r>
              <a:rPr lang="en-CA" sz="1400" dirty="0">
                <a:solidFill>
                  <a:srgbClr val="385B9B"/>
                </a:solidFill>
                <a:effectLst/>
                <a:latin typeface="Calibri" panose="020F0502020204030204" pitchFamily="34" charset="0"/>
              </a:rPr>
              <a:t>/article/view/2983 </a:t>
            </a:r>
            <a:endParaRPr lang="en-CA" sz="1400" dirty="0">
              <a:effectLst/>
              <a:latin typeface="Calibri" panose="020F0502020204030204" pitchFamily="34" charset="0"/>
            </a:endParaRPr>
          </a:p>
          <a:p>
            <a:pPr marL="342900" indent="-228600">
              <a:buSzPct val="100000"/>
              <a:buFont typeface="+mj-lt"/>
              <a:buAutoNum type="arabicPeriod"/>
            </a:pPr>
            <a:r>
              <a:rPr lang="en-CA" sz="1400" dirty="0">
                <a:effectLst/>
                <a:latin typeface="Calibri" panose="020F0502020204030204" pitchFamily="34" charset="0"/>
              </a:rPr>
              <a:t>“Gemini technical report” </a:t>
            </a:r>
            <a:r>
              <a:rPr lang="en-CA" sz="1400" dirty="0">
                <a:solidFill>
                  <a:srgbClr val="385B9B"/>
                </a:solidFill>
                <a:effectLst/>
                <a:latin typeface="Calibri" panose="020F0502020204030204" pitchFamily="34" charset="0"/>
              </a:rPr>
              <a:t>https://</a:t>
            </a:r>
            <a:r>
              <a:rPr lang="en-CA" sz="1400" dirty="0" err="1">
                <a:solidFill>
                  <a:srgbClr val="385B9B"/>
                </a:solidFill>
                <a:effectLst/>
                <a:latin typeface="Calibri" panose="020F0502020204030204" pitchFamily="34" charset="0"/>
              </a:rPr>
              <a:t>storage.googleapis.com</a:t>
            </a:r>
            <a:r>
              <a:rPr lang="en-CA" sz="1400" dirty="0">
                <a:solidFill>
                  <a:srgbClr val="385B9B"/>
                </a:solidFill>
                <a:effectLst/>
                <a:latin typeface="Calibri" panose="020F0502020204030204" pitchFamily="34" charset="0"/>
              </a:rPr>
              <a:t>/</a:t>
            </a:r>
            <a:r>
              <a:rPr lang="en-CA" sz="1400" dirty="0" err="1">
                <a:solidFill>
                  <a:srgbClr val="385B9B"/>
                </a:solidFill>
                <a:effectLst/>
                <a:latin typeface="Calibri" panose="020F0502020204030204" pitchFamily="34" charset="0"/>
              </a:rPr>
              <a:t>deepmind</a:t>
            </a:r>
            <a:r>
              <a:rPr lang="en-CA" sz="1400" dirty="0">
                <a:solidFill>
                  <a:srgbClr val="385B9B"/>
                </a:solidFill>
                <a:effectLst/>
                <a:latin typeface="Calibri" panose="020F0502020204030204" pitchFamily="34" charset="0"/>
              </a:rPr>
              <a:t> media/</a:t>
            </a:r>
            <a:r>
              <a:rPr lang="en-CA" sz="1400" dirty="0" err="1">
                <a:solidFill>
                  <a:srgbClr val="385B9B"/>
                </a:solidFill>
                <a:effectLst/>
                <a:latin typeface="Calibri" panose="020F0502020204030204" pitchFamily="34" charset="0"/>
              </a:rPr>
              <a:t>gemini</a:t>
            </a:r>
            <a:r>
              <a:rPr lang="en-CA" sz="1400" dirty="0">
                <a:solidFill>
                  <a:srgbClr val="385B9B"/>
                </a:solidFill>
                <a:effectLst/>
                <a:latin typeface="Calibri" panose="020F0502020204030204" pitchFamily="34" charset="0"/>
              </a:rPr>
              <a:t>/gemini_1_report.pdf </a:t>
            </a:r>
            <a:endParaRPr lang="en-CA" sz="1400" dirty="0">
              <a:solidFill>
                <a:srgbClr val="385B9B"/>
              </a:solidFill>
              <a:latin typeface="Calibri" panose="020F0502020204030204" pitchFamily="34" charset="0"/>
            </a:endParaRPr>
          </a:p>
          <a:p>
            <a:pPr marL="342900" indent="-228600">
              <a:buSzPct val="100000"/>
              <a:buFont typeface="+mj-lt"/>
              <a:buAutoNum type="arabicPeriod"/>
            </a:pPr>
            <a:r>
              <a:rPr lang="en-CA" sz="1400" dirty="0" err="1">
                <a:effectLst/>
                <a:latin typeface="Calibri" panose="020F0502020204030204" pitchFamily="34" charset="0"/>
              </a:rPr>
              <a:t>Abukmeil</a:t>
            </a:r>
            <a:r>
              <a:rPr lang="en-CA" sz="1400" dirty="0">
                <a:effectLst/>
                <a:latin typeface="Calibri" panose="020F0502020204030204" pitchFamily="34" charset="0"/>
              </a:rPr>
              <a:t>, M., Ferrari, S., Genovese, A., </a:t>
            </a:r>
            <a:r>
              <a:rPr lang="en-CA" sz="1400" dirty="0" err="1">
                <a:effectLst/>
                <a:latin typeface="Calibri" panose="020F0502020204030204" pitchFamily="34" charset="0"/>
              </a:rPr>
              <a:t>Piuri</a:t>
            </a:r>
            <a:r>
              <a:rPr lang="en-CA" sz="1400" dirty="0">
                <a:effectLst/>
                <a:latin typeface="Calibri" panose="020F0502020204030204" pitchFamily="34" charset="0"/>
              </a:rPr>
              <a:t>, V., &amp; Scotti, F. (2021). A survey of unsupervised generative models for exploratory data analysis and representation learning. </a:t>
            </a:r>
            <a:r>
              <a:rPr lang="en-CA" sz="1400" dirty="0" err="1">
                <a:effectLst/>
                <a:latin typeface="Calibri" panose="020F0502020204030204" pitchFamily="34" charset="0"/>
              </a:rPr>
              <a:t>Acm</a:t>
            </a:r>
            <a:r>
              <a:rPr lang="en-CA" sz="1400" dirty="0">
                <a:effectLst/>
                <a:latin typeface="Calibri" panose="020F0502020204030204" pitchFamily="34" charset="0"/>
              </a:rPr>
              <a:t> computing surveys (</a:t>
            </a:r>
            <a:r>
              <a:rPr lang="en-CA" sz="1400" dirty="0" err="1">
                <a:effectLst/>
                <a:latin typeface="Calibri" panose="020F0502020204030204" pitchFamily="34" charset="0"/>
              </a:rPr>
              <a:t>csur</a:t>
            </a:r>
            <a:r>
              <a:rPr lang="en-CA" sz="1400" dirty="0">
                <a:effectLst/>
                <a:latin typeface="Calibri" panose="020F0502020204030204" pitchFamily="34" charset="0"/>
              </a:rPr>
              <a:t>), 54(5), 1-40. https://</a:t>
            </a:r>
            <a:r>
              <a:rPr lang="en-CA" sz="1400" dirty="0" err="1">
                <a:effectLst/>
                <a:latin typeface="Calibri" panose="020F0502020204030204" pitchFamily="34" charset="0"/>
              </a:rPr>
              <a:t>doi.org</a:t>
            </a:r>
            <a:r>
              <a:rPr lang="en-CA" sz="1400" dirty="0">
                <a:effectLst/>
                <a:latin typeface="Calibri" panose="020F0502020204030204" pitchFamily="34" charset="0"/>
              </a:rPr>
              <a:t>/10.1145/3450963. </a:t>
            </a:r>
          </a:p>
          <a:p>
            <a:pPr marL="114300" indent="0">
              <a:buSzPct val="100000"/>
              <a:buNone/>
            </a:pPr>
            <a:endParaRPr lang="en-CA" sz="1400" dirty="0">
              <a:solidFill>
                <a:srgbClr val="385B9B"/>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AF13C572-4926-00D2-2777-F3AF2D091A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5752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598100" y="52207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latin typeface="Lexend ExtraBold"/>
                <a:ea typeface="Lexend ExtraBold"/>
                <a:cs typeface="Lexend ExtraBold"/>
                <a:sym typeface="Lexend ExtraBold"/>
              </a:rPr>
              <a:t>Introduction</a:t>
            </a:r>
            <a:endParaRPr sz="4000">
              <a:latin typeface="Lexend ExtraBold"/>
              <a:ea typeface="Lexend ExtraBold"/>
              <a:cs typeface="Lexend ExtraBold"/>
              <a:sym typeface="Lexend ExtraBold"/>
            </a:endParaRPr>
          </a:p>
        </p:txBody>
      </p:sp>
      <p:sp>
        <p:nvSpPr>
          <p:cNvPr id="95" name="Google Shape;95;p14"/>
          <p:cNvSpPr txBox="1">
            <a:spLocks noGrp="1"/>
          </p:cNvSpPr>
          <p:nvPr>
            <p:ph type="subTitle" idx="1"/>
          </p:nvPr>
        </p:nvSpPr>
        <p:spPr>
          <a:xfrm>
            <a:off x="392375" y="1496953"/>
            <a:ext cx="8323500" cy="34689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ECECEC"/>
              </a:buClr>
              <a:buSzPts val="1400"/>
              <a:buFont typeface="Arial"/>
              <a:buChar char="●"/>
            </a:pPr>
            <a:r>
              <a:rPr lang="en" sz="1400">
                <a:solidFill>
                  <a:srgbClr val="ECECEC"/>
                </a:solidFill>
                <a:latin typeface="Arial"/>
                <a:ea typeface="Arial"/>
                <a:cs typeface="Arial"/>
                <a:sym typeface="Arial"/>
              </a:rPr>
              <a:t>The Internet of Things (IoT) landscape is marked by its complexity, presenting a significant hurdle for many individuals seeking to grasp its intricacies.</a:t>
            </a:r>
            <a:endParaRPr sz="1400">
              <a:solidFill>
                <a:srgbClr val="ECECEC"/>
              </a:solidFill>
              <a:latin typeface="Arial"/>
              <a:ea typeface="Arial"/>
              <a:cs typeface="Arial"/>
              <a:sym typeface="Arial"/>
            </a:endParaRPr>
          </a:p>
          <a:p>
            <a:pPr marL="457200" lvl="0" indent="-317500" algn="just" rtl="0">
              <a:lnSpc>
                <a:spcPct val="115000"/>
              </a:lnSpc>
              <a:spcBef>
                <a:spcPts val="0"/>
              </a:spcBef>
              <a:spcAft>
                <a:spcPts val="0"/>
              </a:spcAft>
              <a:buClr>
                <a:srgbClr val="ECECEC"/>
              </a:buClr>
              <a:buSzPts val="1400"/>
              <a:buFont typeface="Arial"/>
              <a:buChar char="●"/>
            </a:pPr>
            <a:r>
              <a:rPr lang="en" sz="1400">
                <a:solidFill>
                  <a:srgbClr val="ECECEC"/>
                </a:solidFill>
                <a:latin typeface="Arial"/>
                <a:ea typeface="Arial"/>
                <a:cs typeface="Arial"/>
                <a:sym typeface="Arial"/>
              </a:rPr>
              <a:t>Addressing this challenge, Conversational AI emerges as a promising solution, offering interactive platforms capable of simplifying complex concepts and providing tailored guidance.</a:t>
            </a:r>
            <a:endParaRPr sz="1400">
              <a:solidFill>
                <a:srgbClr val="ECECEC"/>
              </a:solidFill>
              <a:latin typeface="Arial"/>
              <a:ea typeface="Arial"/>
              <a:cs typeface="Arial"/>
              <a:sym typeface="Arial"/>
            </a:endParaRPr>
          </a:p>
          <a:p>
            <a:pPr marL="457200" lvl="0" indent="-317500" algn="just" rtl="0">
              <a:lnSpc>
                <a:spcPct val="115000"/>
              </a:lnSpc>
              <a:spcBef>
                <a:spcPts val="0"/>
              </a:spcBef>
              <a:spcAft>
                <a:spcPts val="0"/>
              </a:spcAft>
              <a:buClr>
                <a:srgbClr val="ECECEC"/>
              </a:buClr>
              <a:buSzPts val="1400"/>
              <a:buFont typeface="Arial"/>
              <a:buChar char="●"/>
            </a:pPr>
            <a:r>
              <a:rPr lang="en" sz="1400">
                <a:solidFill>
                  <a:srgbClr val="ECECEC"/>
                </a:solidFill>
                <a:latin typeface="Arial"/>
                <a:ea typeface="Arial"/>
                <a:cs typeface="Arial"/>
                <a:sym typeface="Arial"/>
              </a:rPr>
              <a:t>This experiment aims to evaluate the effectiveness of two widely used large language models (LLMs), namely ChatGPT-4 and Gemini Pro, in engaging in meaningful dialogue with users and offering thoughtful answers to their inquiries regarding IoT models.</a:t>
            </a:r>
            <a:endParaRPr sz="1400">
              <a:solidFill>
                <a:srgbClr val="ECECEC"/>
              </a:solidFill>
              <a:latin typeface="Arial"/>
              <a:ea typeface="Arial"/>
              <a:cs typeface="Arial"/>
              <a:sym typeface="Arial"/>
            </a:endParaRPr>
          </a:p>
          <a:p>
            <a:pPr marL="457200" lvl="0" indent="-317500" algn="just" rtl="0">
              <a:lnSpc>
                <a:spcPct val="115000"/>
              </a:lnSpc>
              <a:spcBef>
                <a:spcPts val="0"/>
              </a:spcBef>
              <a:spcAft>
                <a:spcPts val="0"/>
              </a:spcAft>
              <a:buClr>
                <a:srgbClr val="ECECEC"/>
              </a:buClr>
              <a:buSzPts val="1400"/>
              <a:buFont typeface="Arial"/>
              <a:buChar char="●"/>
            </a:pPr>
            <a:r>
              <a:rPr lang="en" sz="1400">
                <a:solidFill>
                  <a:srgbClr val="ECECEC"/>
                </a:solidFill>
                <a:latin typeface="Arial"/>
                <a:ea typeface="Arial"/>
                <a:cs typeface="Arial"/>
                <a:sym typeface="Arial"/>
              </a:rPr>
              <a:t>With IoT being a longstanding domain, users have accumulated numerous questions that demand clarification. However, the abundance of available resources often overwhelms users and hampers their productivity.</a:t>
            </a:r>
            <a:endParaRPr sz="1400">
              <a:solidFill>
                <a:srgbClr val="ECECEC"/>
              </a:solidFill>
              <a:latin typeface="Arial"/>
              <a:ea typeface="Arial"/>
              <a:cs typeface="Arial"/>
              <a:sym typeface="Arial"/>
            </a:endParaRPr>
          </a:p>
          <a:p>
            <a:pPr marL="457200" lvl="0" indent="-317500" algn="just" rtl="0">
              <a:lnSpc>
                <a:spcPct val="115000"/>
              </a:lnSpc>
              <a:spcBef>
                <a:spcPts val="0"/>
              </a:spcBef>
              <a:spcAft>
                <a:spcPts val="0"/>
              </a:spcAft>
              <a:buClr>
                <a:srgbClr val="ECECEC"/>
              </a:buClr>
              <a:buSzPts val="1400"/>
              <a:buFont typeface="Arial"/>
              <a:buChar char="●"/>
            </a:pPr>
            <a:r>
              <a:rPr lang="en" sz="1400">
                <a:solidFill>
                  <a:srgbClr val="ECECEC"/>
                </a:solidFill>
                <a:latin typeface="Arial"/>
                <a:ea typeface="Arial"/>
                <a:cs typeface="Arial"/>
                <a:sym typeface="Arial"/>
              </a:rPr>
              <a:t>Through this experiment, we endeavor to streamline the understanding of IoT by harnessing the capabilities of Conversational AI, ultimately facilitating informed decision-making and fostering broader adoption of IoT technologies.</a:t>
            </a:r>
            <a:endParaRPr sz="1400">
              <a:solidFill>
                <a:srgbClr val="ECECEC"/>
              </a:solidFill>
              <a:latin typeface="Arial"/>
              <a:ea typeface="Arial"/>
              <a:cs typeface="Arial"/>
              <a:sym typeface="Arial"/>
            </a:endParaRPr>
          </a:p>
          <a:p>
            <a:pPr marL="0" lvl="0" indent="0" algn="just" rtl="0">
              <a:spcBef>
                <a:spcPts val="0"/>
              </a:spcBef>
              <a:spcAft>
                <a:spcPts val="0"/>
              </a:spcAft>
              <a:buNone/>
            </a:pPr>
            <a:endParaRPr sz="1400">
              <a:latin typeface="Arial"/>
              <a:ea typeface="Arial"/>
              <a:cs typeface="Arial"/>
              <a:sym typeface="Arial"/>
            </a:endParaRPr>
          </a:p>
        </p:txBody>
      </p:sp>
      <p:sp>
        <p:nvSpPr>
          <p:cNvPr id="2" name="Slide Number Placeholder 1">
            <a:extLst>
              <a:ext uri="{FF2B5EF4-FFF2-40B4-BE49-F238E27FC236}">
                <a16:creationId xmlns:a16="http://schemas.microsoft.com/office/drawing/2014/main" id="{25AB6B90-EC53-EAF2-F798-1DC4E74E8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222125" y="4667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latin typeface="Lexend ExtraBold"/>
                <a:ea typeface="Lexend ExtraBold"/>
                <a:cs typeface="Lexend ExtraBold"/>
                <a:sym typeface="Lexend ExtraBold"/>
              </a:rPr>
              <a:t>Problem</a:t>
            </a:r>
            <a:endParaRPr sz="4000">
              <a:latin typeface="Lexend ExtraBold"/>
              <a:ea typeface="Lexend ExtraBold"/>
              <a:cs typeface="Lexend ExtraBold"/>
              <a:sym typeface="Lexend ExtraBold"/>
            </a:endParaRPr>
          </a:p>
        </p:txBody>
      </p:sp>
      <p:sp>
        <p:nvSpPr>
          <p:cNvPr id="103" name="Google Shape;103;p15"/>
          <p:cNvSpPr/>
          <p:nvPr/>
        </p:nvSpPr>
        <p:spPr>
          <a:xfrm>
            <a:off x="342475" y="1532850"/>
            <a:ext cx="2449200" cy="1038900"/>
          </a:xfrm>
          <a:prstGeom prst="downArrowCallout">
            <a:avLst>
              <a:gd name="adj1" fmla="val 25000"/>
              <a:gd name="adj2" fmla="val 25000"/>
              <a:gd name="adj3" fmla="val 25000"/>
              <a:gd name="adj4" fmla="val 6497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lt1"/>
                </a:solidFill>
              </a:rPr>
              <a:t>Imbalance in IoT Resources</a:t>
            </a:r>
            <a:endParaRPr sz="1600"/>
          </a:p>
        </p:txBody>
      </p:sp>
      <p:sp>
        <p:nvSpPr>
          <p:cNvPr id="104" name="Google Shape;104;p15"/>
          <p:cNvSpPr/>
          <p:nvPr/>
        </p:nvSpPr>
        <p:spPr>
          <a:xfrm>
            <a:off x="3347400" y="1532850"/>
            <a:ext cx="2449200" cy="1038900"/>
          </a:xfrm>
          <a:prstGeom prst="downArrowCallout">
            <a:avLst>
              <a:gd name="adj1" fmla="val 25000"/>
              <a:gd name="adj2" fmla="val 25000"/>
              <a:gd name="adj3" fmla="val 25000"/>
              <a:gd name="adj4" fmla="val 6497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lt1"/>
                </a:solidFill>
              </a:rPr>
              <a:t>Limited Understanding</a:t>
            </a:r>
            <a:endParaRPr sz="1600"/>
          </a:p>
        </p:txBody>
      </p:sp>
      <p:sp>
        <p:nvSpPr>
          <p:cNvPr id="105" name="Google Shape;105;p15"/>
          <p:cNvSpPr/>
          <p:nvPr/>
        </p:nvSpPr>
        <p:spPr>
          <a:xfrm>
            <a:off x="6185425" y="1532850"/>
            <a:ext cx="2449200" cy="1038900"/>
          </a:xfrm>
          <a:prstGeom prst="downArrowCallout">
            <a:avLst>
              <a:gd name="adj1" fmla="val 25000"/>
              <a:gd name="adj2" fmla="val 25000"/>
              <a:gd name="adj3" fmla="val 25000"/>
              <a:gd name="adj4" fmla="val 6497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lt1"/>
                </a:solidFill>
              </a:rPr>
              <a:t>Dependency on Data</a:t>
            </a:r>
            <a:endParaRPr sz="1600"/>
          </a:p>
        </p:txBody>
      </p:sp>
      <p:sp>
        <p:nvSpPr>
          <p:cNvPr id="106" name="Google Shape;106;p15"/>
          <p:cNvSpPr/>
          <p:nvPr/>
        </p:nvSpPr>
        <p:spPr>
          <a:xfrm>
            <a:off x="644575" y="2717100"/>
            <a:ext cx="1845000" cy="2004000"/>
          </a:xfrm>
          <a:prstGeom prst="foldedCorner">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D0D0D"/>
                </a:solidFill>
                <a:highlight>
                  <a:schemeClr val="lt1"/>
                </a:highlight>
              </a:rPr>
              <a:t>Lack of adequate resources for experienced users, leading to a knowledge gap.</a:t>
            </a:r>
            <a:endParaRPr/>
          </a:p>
        </p:txBody>
      </p:sp>
      <p:sp>
        <p:nvSpPr>
          <p:cNvPr id="107" name="Google Shape;107;p15"/>
          <p:cNvSpPr/>
          <p:nvPr/>
        </p:nvSpPr>
        <p:spPr>
          <a:xfrm>
            <a:off x="6487525" y="2695950"/>
            <a:ext cx="1845000" cy="2046300"/>
          </a:xfrm>
          <a:prstGeom prst="foldedCorner">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D0D0D"/>
              </a:solidFill>
            </a:endParaRPr>
          </a:p>
          <a:p>
            <a:pPr marL="0" lvl="0" indent="0" algn="l" rtl="0">
              <a:spcBef>
                <a:spcPts val="0"/>
              </a:spcBef>
              <a:spcAft>
                <a:spcPts val="0"/>
              </a:spcAft>
              <a:buNone/>
            </a:pPr>
            <a:r>
              <a:rPr lang="en">
                <a:solidFill>
                  <a:srgbClr val="0D0D0D"/>
                </a:solidFill>
              </a:rPr>
              <a:t>The quality and quantity of data significantly impact the performance of generative models. Insufficient or irrelevant data can lead to poor learning outcomes.</a:t>
            </a:r>
            <a:endParaRPr>
              <a:solidFill>
                <a:schemeClr val="dk2"/>
              </a:solidFill>
            </a:endParaRPr>
          </a:p>
        </p:txBody>
      </p:sp>
      <p:sp>
        <p:nvSpPr>
          <p:cNvPr id="108" name="Google Shape;108;p15"/>
          <p:cNvSpPr/>
          <p:nvPr/>
        </p:nvSpPr>
        <p:spPr>
          <a:xfrm>
            <a:off x="3649500" y="2717100"/>
            <a:ext cx="1845000" cy="2004000"/>
          </a:xfrm>
          <a:prstGeom prst="foldedCorner">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D0D0D"/>
              </a:solidFill>
            </a:endParaRPr>
          </a:p>
          <a:p>
            <a:pPr marL="0" lvl="0" indent="0" algn="l" rtl="0">
              <a:spcBef>
                <a:spcPts val="0"/>
              </a:spcBef>
              <a:spcAft>
                <a:spcPts val="0"/>
              </a:spcAft>
              <a:buNone/>
            </a:pPr>
            <a:endParaRPr>
              <a:solidFill>
                <a:srgbClr val="0D0D0D"/>
              </a:solidFill>
            </a:endParaRPr>
          </a:p>
          <a:p>
            <a:pPr marL="0" lvl="0" indent="0" algn="l" rtl="0">
              <a:spcBef>
                <a:spcPts val="0"/>
              </a:spcBef>
              <a:spcAft>
                <a:spcPts val="0"/>
              </a:spcAft>
              <a:buNone/>
            </a:pPr>
            <a:r>
              <a:rPr lang="en">
                <a:solidFill>
                  <a:srgbClr val="0D0D0D"/>
                </a:solidFill>
              </a:rPr>
              <a:t>While generative models provide assistance in learning, they may not fully understand concepts beyond statistical patterns in the data.</a:t>
            </a:r>
            <a:endParaRPr>
              <a:solidFill>
                <a:schemeClr val="dk2"/>
              </a:solidFill>
            </a:endParaRPr>
          </a:p>
          <a:p>
            <a:pPr marL="0" lvl="0" indent="0" algn="l" rtl="0">
              <a:spcBef>
                <a:spcPts val="0"/>
              </a:spcBef>
              <a:spcAft>
                <a:spcPts val="0"/>
              </a:spcAft>
              <a:buNone/>
            </a:pPr>
            <a:endParaRPr>
              <a:solidFill>
                <a:srgbClr val="0D0D0D"/>
              </a:solidFill>
            </a:endParaRPr>
          </a:p>
        </p:txBody>
      </p:sp>
      <p:sp>
        <p:nvSpPr>
          <p:cNvPr id="2" name="Slide Number Placeholder 1">
            <a:extLst>
              <a:ext uri="{FF2B5EF4-FFF2-40B4-BE49-F238E27FC236}">
                <a16:creationId xmlns:a16="http://schemas.microsoft.com/office/drawing/2014/main" id="{B52515D1-BEC3-07CE-1A76-33B03A8FD2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1774350" y="969450"/>
            <a:ext cx="5595300" cy="76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Lexend ExtraBold"/>
                <a:ea typeface="Lexend ExtraBold"/>
                <a:cs typeface="Lexend ExtraBold"/>
                <a:sym typeface="Lexend ExtraBold"/>
              </a:rPr>
              <a:t>Solution</a:t>
            </a:r>
            <a:endParaRPr sz="3600">
              <a:latin typeface="Lexend ExtraBold"/>
              <a:ea typeface="Lexend ExtraBold"/>
              <a:cs typeface="Lexend ExtraBold"/>
              <a:sym typeface="Lexend ExtraBold"/>
            </a:endParaRPr>
          </a:p>
        </p:txBody>
      </p:sp>
      <p:sp>
        <p:nvSpPr>
          <p:cNvPr id="114" name="Google Shape;114;p16"/>
          <p:cNvSpPr txBox="1">
            <a:spLocks noGrp="1"/>
          </p:cNvSpPr>
          <p:nvPr>
            <p:ph type="body" idx="1"/>
          </p:nvPr>
        </p:nvSpPr>
        <p:spPr>
          <a:xfrm>
            <a:off x="161050" y="2046875"/>
            <a:ext cx="8520600" cy="2087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Use pre-trained Large Language Models (LLMs) for conversational interactions in IoT.</a:t>
            </a:r>
            <a:endParaRPr sz="1600"/>
          </a:p>
          <a:p>
            <a:pPr marL="457200" lvl="0" indent="-330200" algn="l" rtl="0">
              <a:spcBef>
                <a:spcPts val="0"/>
              </a:spcBef>
              <a:spcAft>
                <a:spcPts val="0"/>
              </a:spcAft>
              <a:buSzPts val="1600"/>
              <a:buChar char="●"/>
            </a:pPr>
            <a:r>
              <a:rPr lang="en" sz="1600"/>
              <a:t>Recognize IoT learning complexity beyond basic Q&amp;A.</a:t>
            </a:r>
            <a:endParaRPr sz="1600"/>
          </a:p>
          <a:p>
            <a:pPr marL="457200" lvl="0" indent="-330200" algn="l" rtl="0">
              <a:spcBef>
                <a:spcPts val="0"/>
              </a:spcBef>
              <a:spcAft>
                <a:spcPts val="0"/>
              </a:spcAft>
              <a:buSzPts val="1600"/>
              <a:buChar char="●"/>
            </a:pPr>
            <a:r>
              <a:rPr lang="en" sz="1600"/>
              <a:t>Assess model performance in interpreting images within conversations.</a:t>
            </a:r>
            <a:endParaRPr sz="1600"/>
          </a:p>
          <a:p>
            <a:pPr marL="457200" lvl="0" indent="-330200" algn="l" rtl="0">
              <a:spcBef>
                <a:spcPts val="0"/>
              </a:spcBef>
              <a:spcAft>
                <a:spcPts val="0"/>
              </a:spcAft>
              <a:buSzPts val="1600"/>
              <a:buChar char="●"/>
            </a:pPr>
            <a:r>
              <a:rPr lang="en" sz="1600"/>
              <a:t>Evaluate model handling of user distractions while maintaining coherence.</a:t>
            </a:r>
            <a:endParaRPr sz="1600"/>
          </a:p>
          <a:p>
            <a:pPr marL="457200" lvl="0" indent="-330200" algn="l" rtl="0">
              <a:spcBef>
                <a:spcPts val="0"/>
              </a:spcBef>
              <a:spcAft>
                <a:spcPts val="0"/>
              </a:spcAft>
              <a:buSzPts val="1600"/>
              <a:buChar char="●"/>
            </a:pPr>
            <a:r>
              <a:rPr lang="en" sz="1600"/>
              <a:t>Consider extensions like voice translation for natural interactions, possibly integrating speech-to-text APIs.</a:t>
            </a:r>
            <a:endParaRPr sz="1600"/>
          </a:p>
          <a:p>
            <a:pPr marL="457200" lvl="0" indent="0" algn="l" rtl="0">
              <a:spcBef>
                <a:spcPts val="1600"/>
              </a:spcBef>
              <a:spcAft>
                <a:spcPts val="1600"/>
              </a:spcAft>
              <a:buNone/>
            </a:pPr>
            <a:endParaRPr sz="1600"/>
          </a:p>
        </p:txBody>
      </p:sp>
      <p:sp>
        <p:nvSpPr>
          <p:cNvPr id="2" name="Slide Number Placeholder 1">
            <a:extLst>
              <a:ext uri="{FF2B5EF4-FFF2-40B4-BE49-F238E27FC236}">
                <a16:creationId xmlns:a16="http://schemas.microsoft.com/office/drawing/2014/main" id="{8ED49F75-6DC4-0875-3265-FB1EEA7581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a:t>
            </a:r>
            <a:endParaRPr/>
          </a:p>
        </p:txBody>
      </p:sp>
      <p:grpSp>
        <p:nvGrpSpPr>
          <p:cNvPr id="121" name="Google Shape;121;p17"/>
          <p:cNvGrpSpPr/>
          <p:nvPr/>
        </p:nvGrpSpPr>
        <p:grpSpPr>
          <a:xfrm>
            <a:off x="431944" y="1304828"/>
            <a:ext cx="4037240" cy="3503177"/>
            <a:chOff x="431925" y="1304875"/>
            <a:chExt cx="2628925" cy="3416400"/>
          </a:xfrm>
        </p:grpSpPr>
        <p:sp>
          <p:nvSpPr>
            <p:cNvPr id="122" name="Google Shape;122;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a:spLocks noGrp="1"/>
          </p:cNvSpPr>
          <p:nvPr>
            <p:ph type="body" idx="4294967295"/>
          </p:nvPr>
        </p:nvSpPr>
        <p:spPr>
          <a:xfrm>
            <a:off x="1203313" y="1279550"/>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latin typeface="Lexend ExtraBold"/>
                <a:ea typeface="Lexend ExtraBold"/>
                <a:cs typeface="Lexend ExtraBold"/>
                <a:sym typeface="Lexend ExtraBold"/>
              </a:rPr>
              <a:t>ChatGPT 4.0</a:t>
            </a:r>
            <a:endParaRPr sz="1700">
              <a:solidFill>
                <a:schemeClr val="lt1"/>
              </a:solidFill>
              <a:latin typeface="Lexend ExtraBold"/>
              <a:ea typeface="Lexend ExtraBold"/>
              <a:cs typeface="Lexend ExtraBold"/>
              <a:sym typeface="Lexend ExtraBold"/>
            </a:endParaRPr>
          </a:p>
        </p:txBody>
      </p:sp>
      <p:sp>
        <p:nvSpPr>
          <p:cNvPr id="125" name="Google Shape;125;p17"/>
          <p:cNvSpPr txBox="1">
            <a:spLocks noGrp="1"/>
          </p:cNvSpPr>
          <p:nvPr>
            <p:ph type="body" idx="4294967295"/>
          </p:nvPr>
        </p:nvSpPr>
        <p:spPr>
          <a:xfrm>
            <a:off x="524875" y="1850300"/>
            <a:ext cx="3819600" cy="2871000"/>
          </a:xfrm>
          <a:prstGeom prst="rect">
            <a:avLst/>
          </a:prstGeom>
          <a:solidFill>
            <a:srgbClr val="0D0D0D"/>
          </a:solidFill>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ECECEC"/>
                </a:solidFill>
                <a:latin typeface="Arial"/>
                <a:ea typeface="Arial"/>
                <a:cs typeface="Arial"/>
                <a:sym typeface="Arial"/>
              </a:rPr>
              <a:t>The GPT-4 builds upon the Transformer architecture's legacy, renowned for its excellence in natural language processing (NLP). Operating on autoregressive language modeling principles, it predicts subsequent tokens in a sequence based on contextual cues. GPT-4's architecture comprises stacked Transformer decoder layers, refining representations iteratively with attention mechanisms focusing on token importance. While its primary strength lies in generating coherent and contextually relevant text responses, GPT-4 also exhibits enhanced capabilities, potentially extending to tasks involving image processing.</a:t>
            </a:r>
            <a:endParaRPr sz="1200">
              <a:solidFill>
                <a:srgbClr val="ECECEC"/>
              </a:solidFill>
              <a:latin typeface="Arial"/>
              <a:ea typeface="Arial"/>
              <a:cs typeface="Arial"/>
              <a:sym typeface="Arial"/>
            </a:endParaRPr>
          </a:p>
          <a:p>
            <a:pPr marL="0" lvl="0" indent="0" algn="just" rtl="0">
              <a:spcBef>
                <a:spcPts val="1600"/>
              </a:spcBef>
              <a:spcAft>
                <a:spcPts val="0"/>
              </a:spcAft>
              <a:buNone/>
            </a:pPr>
            <a:endParaRPr sz="1200">
              <a:solidFill>
                <a:srgbClr val="ECECEC"/>
              </a:solidFill>
              <a:latin typeface="Arial"/>
              <a:ea typeface="Arial"/>
              <a:cs typeface="Arial"/>
              <a:sym typeface="Arial"/>
            </a:endParaRPr>
          </a:p>
          <a:p>
            <a:pPr marL="0" lvl="0" indent="0" algn="just" rtl="0">
              <a:spcBef>
                <a:spcPts val="1600"/>
              </a:spcBef>
              <a:spcAft>
                <a:spcPts val="1600"/>
              </a:spcAft>
              <a:buNone/>
            </a:pPr>
            <a:endParaRPr sz="1200">
              <a:solidFill>
                <a:srgbClr val="ECECEC"/>
              </a:solidFill>
              <a:latin typeface="Arial"/>
              <a:ea typeface="Arial"/>
              <a:cs typeface="Arial"/>
              <a:sym typeface="Arial"/>
            </a:endParaRPr>
          </a:p>
        </p:txBody>
      </p:sp>
      <p:grpSp>
        <p:nvGrpSpPr>
          <p:cNvPr id="126" name="Google Shape;126;p17"/>
          <p:cNvGrpSpPr/>
          <p:nvPr/>
        </p:nvGrpSpPr>
        <p:grpSpPr>
          <a:xfrm>
            <a:off x="4572048" y="1304876"/>
            <a:ext cx="4273074" cy="3503177"/>
            <a:chOff x="6212550" y="1304875"/>
            <a:chExt cx="2632500" cy="3416400"/>
          </a:xfrm>
        </p:grpSpPr>
        <p:sp>
          <p:nvSpPr>
            <p:cNvPr id="127" name="Google Shape;127;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7"/>
          <p:cNvSpPr txBox="1">
            <a:spLocks noGrp="1"/>
          </p:cNvSpPr>
          <p:nvPr>
            <p:ph type="body" idx="4294967295"/>
          </p:nvPr>
        </p:nvSpPr>
        <p:spPr>
          <a:xfrm>
            <a:off x="5808900" y="1279550"/>
            <a:ext cx="15633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exend ExtraBold"/>
                <a:ea typeface="Lexend ExtraBold"/>
                <a:cs typeface="Lexend ExtraBold"/>
                <a:sym typeface="Lexend ExtraBold"/>
              </a:rPr>
              <a:t>Gemini Pro</a:t>
            </a:r>
            <a:endParaRPr>
              <a:solidFill>
                <a:schemeClr val="lt1"/>
              </a:solidFill>
              <a:latin typeface="Lexend ExtraBold"/>
              <a:ea typeface="Lexend ExtraBold"/>
              <a:cs typeface="Lexend ExtraBold"/>
              <a:sym typeface="Lexend ExtraBold"/>
            </a:endParaRPr>
          </a:p>
        </p:txBody>
      </p:sp>
      <p:sp>
        <p:nvSpPr>
          <p:cNvPr id="130" name="Google Shape;130;p17"/>
          <p:cNvSpPr txBox="1">
            <a:spLocks noGrp="1"/>
          </p:cNvSpPr>
          <p:nvPr>
            <p:ph type="body" idx="4294967295"/>
          </p:nvPr>
        </p:nvSpPr>
        <p:spPr>
          <a:xfrm>
            <a:off x="4690050" y="1850300"/>
            <a:ext cx="4037100" cy="2871000"/>
          </a:xfrm>
          <a:prstGeom prst="rect">
            <a:avLst/>
          </a:prstGeom>
          <a:solidFill>
            <a:srgbClr val="0D0D0D"/>
          </a:solidFill>
        </p:spPr>
        <p:txBody>
          <a:bodyPr spcFirstLastPara="1" wrap="square" lIns="91425" tIns="91425" rIns="91425" bIns="91425" anchor="t" anchorCtr="0">
            <a:noAutofit/>
          </a:bodyPr>
          <a:lstStyle/>
          <a:p>
            <a:pPr marL="0" lvl="0" indent="0" algn="just" rtl="0">
              <a:spcBef>
                <a:spcPts val="0"/>
              </a:spcBef>
              <a:spcAft>
                <a:spcPts val="1600"/>
              </a:spcAft>
              <a:buNone/>
            </a:pPr>
            <a:r>
              <a:rPr lang="en" sz="1200">
                <a:solidFill>
                  <a:srgbClr val="ECECEC"/>
                </a:solidFill>
              </a:rPr>
              <a:t>Gemini Pro represents the apex of multimodal AI, leveraging an advanced Mixture of Experts (MoE) architecture. Designed explicitly for multimodal tasks, it seamlessly integrates text, images, and other modalities, harnessing expert networks specialized in diverse data types. Dynamic routing channels input data to relevant experts, ensuring adaptive processing for superior performance. Gemini Pro's scalability and efficiency are enhanced by MoE's advantages, enabling it to handle complex tasks across various domains with computational finesse.</a:t>
            </a:r>
            <a:endParaRPr sz="1600"/>
          </a:p>
        </p:txBody>
      </p:sp>
      <p:sp>
        <p:nvSpPr>
          <p:cNvPr id="131" name="Google Shape;13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a:t>
            </a:r>
            <a:endParaRPr/>
          </a:p>
        </p:txBody>
      </p:sp>
      <p:grpSp>
        <p:nvGrpSpPr>
          <p:cNvPr id="132" name="Google Shape;132;p17"/>
          <p:cNvGrpSpPr/>
          <p:nvPr/>
        </p:nvGrpSpPr>
        <p:grpSpPr>
          <a:xfrm>
            <a:off x="431976" y="1304826"/>
            <a:ext cx="8400467" cy="3503177"/>
            <a:chOff x="431925" y="1304875"/>
            <a:chExt cx="2628925" cy="3416400"/>
          </a:xfrm>
        </p:grpSpPr>
        <p:sp>
          <p:nvSpPr>
            <p:cNvPr id="133" name="Google Shape;133;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7"/>
          <p:cNvSpPr txBox="1">
            <a:spLocks noGrp="1"/>
          </p:cNvSpPr>
          <p:nvPr>
            <p:ph type="body" idx="4294967295"/>
          </p:nvPr>
        </p:nvSpPr>
        <p:spPr>
          <a:xfrm>
            <a:off x="524875" y="1850300"/>
            <a:ext cx="8217300" cy="2871000"/>
          </a:xfrm>
          <a:prstGeom prst="rect">
            <a:avLst/>
          </a:prstGeom>
          <a:solidFill>
            <a:srgbClr val="0D0D0D"/>
          </a:solidFill>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rgbClr val="ECECEC"/>
              </a:buClr>
              <a:buSzPts val="1200"/>
              <a:buChar char="●"/>
            </a:pPr>
            <a:r>
              <a:rPr lang="en" sz="1200">
                <a:solidFill>
                  <a:srgbClr val="ECECEC"/>
                </a:solidFill>
              </a:rPr>
              <a:t>Gemini Pro represents the apex of multimodal AI.</a:t>
            </a:r>
            <a:endParaRPr sz="1200">
              <a:solidFill>
                <a:srgbClr val="ECECEC"/>
              </a:solidFill>
            </a:endParaRPr>
          </a:p>
          <a:p>
            <a:pPr marL="457200" lvl="0" indent="-304800" algn="just" rtl="0">
              <a:lnSpc>
                <a:spcPct val="150000"/>
              </a:lnSpc>
              <a:spcBef>
                <a:spcPts val="0"/>
              </a:spcBef>
              <a:spcAft>
                <a:spcPts val="0"/>
              </a:spcAft>
              <a:buClr>
                <a:srgbClr val="ECECEC"/>
              </a:buClr>
              <a:buSzPts val="1200"/>
              <a:buChar char="●"/>
            </a:pPr>
            <a:r>
              <a:rPr lang="en" sz="1200">
                <a:solidFill>
                  <a:srgbClr val="ECECEC"/>
                </a:solidFill>
              </a:rPr>
              <a:t>It leverages an advanced Mixture of Experts (MoE) architecture.</a:t>
            </a:r>
            <a:endParaRPr sz="1200">
              <a:solidFill>
                <a:srgbClr val="ECECEC"/>
              </a:solidFill>
            </a:endParaRPr>
          </a:p>
          <a:p>
            <a:pPr marL="457200" lvl="0" indent="-304800" algn="just" rtl="0">
              <a:lnSpc>
                <a:spcPct val="150000"/>
              </a:lnSpc>
              <a:spcBef>
                <a:spcPts val="0"/>
              </a:spcBef>
              <a:spcAft>
                <a:spcPts val="0"/>
              </a:spcAft>
              <a:buClr>
                <a:srgbClr val="ECECEC"/>
              </a:buClr>
              <a:buSzPts val="1200"/>
              <a:buChar char="●"/>
            </a:pPr>
            <a:r>
              <a:rPr lang="en" sz="1200">
                <a:solidFill>
                  <a:srgbClr val="ECECEC"/>
                </a:solidFill>
              </a:rPr>
              <a:t>Designed explicitly for multimodal tasks, it seamlessly integrates text, images, and other modalities.</a:t>
            </a:r>
            <a:endParaRPr sz="1200">
              <a:solidFill>
                <a:srgbClr val="ECECEC"/>
              </a:solidFill>
            </a:endParaRPr>
          </a:p>
          <a:p>
            <a:pPr marL="457200" lvl="0" indent="-304800" algn="just" rtl="0">
              <a:lnSpc>
                <a:spcPct val="150000"/>
              </a:lnSpc>
              <a:spcBef>
                <a:spcPts val="0"/>
              </a:spcBef>
              <a:spcAft>
                <a:spcPts val="0"/>
              </a:spcAft>
              <a:buClr>
                <a:srgbClr val="ECECEC"/>
              </a:buClr>
              <a:buSzPts val="1200"/>
              <a:buChar char="●"/>
            </a:pPr>
            <a:r>
              <a:rPr lang="en" sz="1200">
                <a:solidFill>
                  <a:srgbClr val="ECECEC"/>
                </a:solidFill>
              </a:rPr>
              <a:t>Gemini Pro harnesses expert networks specialized in diverse data types.</a:t>
            </a:r>
            <a:endParaRPr sz="1200">
              <a:solidFill>
                <a:srgbClr val="ECECEC"/>
              </a:solidFill>
            </a:endParaRPr>
          </a:p>
          <a:p>
            <a:pPr marL="457200" lvl="0" indent="-304800" algn="just" rtl="0">
              <a:lnSpc>
                <a:spcPct val="150000"/>
              </a:lnSpc>
              <a:spcBef>
                <a:spcPts val="0"/>
              </a:spcBef>
              <a:spcAft>
                <a:spcPts val="0"/>
              </a:spcAft>
              <a:buClr>
                <a:srgbClr val="ECECEC"/>
              </a:buClr>
              <a:buSzPts val="1200"/>
              <a:buChar char="●"/>
            </a:pPr>
            <a:r>
              <a:rPr lang="en" sz="1200">
                <a:solidFill>
                  <a:srgbClr val="ECECEC"/>
                </a:solidFill>
              </a:rPr>
              <a:t>Dynamic routing channels input data to relevant experts, ensuring adaptive processing.</a:t>
            </a:r>
            <a:endParaRPr sz="1200">
              <a:solidFill>
                <a:srgbClr val="ECECEC"/>
              </a:solidFill>
            </a:endParaRPr>
          </a:p>
          <a:p>
            <a:pPr marL="457200" lvl="0" indent="-304800" algn="just" rtl="0">
              <a:lnSpc>
                <a:spcPct val="150000"/>
              </a:lnSpc>
              <a:spcBef>
                <a:spcPts val="0"/>
              </a:spcBef>
              <a:spcAft>
                <a:spcPts val="0"/>
              </a:spcAft>
              <a:buClr>
                <a:srgbClr val="ECECEC"/>
              </a:buClr>
              <a:buSzPts val="1200"/>
              <a:buChar char="●"/>
            </a:pPr>
            <a:r>
              <a:rPr lang="en" sz="1200">
                <a:solidFill>
                  <a:srgbClr val="ECECEC"/>
                </a:solidFill>
              </a:rPr>
              <a:t>Its scalability and efficiency are enhanced by MoE's advantages.</a:t>
            </a:r>
            <a:endParaRPr sz="1200">
              <a:solidFill>
                <a:srgbClr val="ECECEC"/>
              </a:solidFill>
            </a:endParaRPr>
          </a:p>
          <a:p>
            <a:pPr marL="457200" lvl="0" indent="-304800" algn="just" rtl="0">
              <a:lnSpc>
                <a:spcPct val="150000"/>
              </a:lnSpc>
              <a:spcBef>
                <a:spcPts val="0"/>
              </a:spcBef>
              <a:spcAft>
                <a:spcPts val="0"/>
              </a:spcAft>
              <a:buClr>
                <a:srgbClr val="ECECEC"/>
              </a:buClr>
              <a:buSzPts val="1200"/>
              <a:buChar char="●"/>
            </a:pPr>
            <a:r>
              <a:rPr lang="en" sz="1200">
                <a:solidFill>
                  <a:srgbClr val="ECECEC"/>
                </a:solidFill>
              </a:rPr>
              <a:t>Gemini Pro can handle complex tasks across various domains with computational finesse.</a:t>
            </a:r>
            <a:endParaRPr sz="1200">
              <a:solidFill>
                <a:srgbClr val="ECECEC"/>
              </a:solidFill>
            </a:endParaRPr>
          </a:p>
          <a:p>
            <a:pPr marL="0" lvl="0" indent="0" algn="just" rtl="0">
              <a:spcBef>
                <a:spcPts val="1600"/>
              </a:spcBef>
              <a:spcAft>
                <a:spcPts val="0"/>
              </a:spcAft>
              <a:buNone/>
            </a:pPr>
            <a:endParaRPr sz="1200">
              <a:solidFill>
                <a:srgbClr val="ECECEC"/>
              </a:solidFill>
            </a:endParaRPr>
          </a:p>
          <a:p>
            <a:pPr marL="0" lvl="0" indent="0" algn="just" rtl="0">
              <a:spcBef>
                <a:spcPts val="1600"/>
              </a:spcBef>
              <a:spcAft>
                <a:spcPts val="0"/>
              </a:spcAft>
              <a:buNone/>
            </a:pPr>
            <a:endParaRPr sz="1200">
              <a:solidFill>
                <a:srgbClr val="ECECEC"/>
              </a:solidFill>
              <a:latin typeface="Arial"/>
              <a:ea typeface="Arial"/>
              <a:cs typeface="Arial"/>
              <a:sym typeface="Arial"/>
            </a:endParaRPr>
          </a:p>
          <a:p>
            <a:pPr marL="0" lvl="0" indent="0" algn="just" rtl="0">
              <a:spcBef>
                <a:spcPts val="1600"/>
              </a:spcBef>
              <a:spcAft>
                <a:spcPts val="1600"/>
              </a:spcAft>
              <a:buNone/>
            </a:pPr>
            <a:endParaRPr sz="1200">
              <a:solidFill>
                <a:srgbClr val="ECECEC"/>
              </a:solidFill>
              <a:latin typeface="Arial"/>
              <a:ea typeface="Arial"/>
              <a:cs typeface="Arial"/>
              <a:sym typeface="Arial"/>
            </a:endParaRPr>
          </a:p>
        </p:txBody>
      </p:sp>
      <p:sp>
        <p:nvSpPr>
          <p:cNvPr id="136" name="Google Shape;136;p17"/>
          <p:cNvSpPr txBox="1"/>
          <p:nvPr/>
        </p:nvSpPr>
        <p:spPr>
          <a:xfrm>
            <a:off x="3790350" y="1304875"/>
            <a:ext cx="15633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FFFFFF"/>
                </a:solidFill>
                <a:latin typeface="Lexend ExtraBold"/>
                <a:ea typeface="Lexend ExtraBold"/>
                <a:cs typeface="Lexend ExtraBold"/>
                <a:sym typeface="Lexend ExtraBold"/>
              </a:rPr>
              <a:t>Gemini Pro</a:t>
            </a:r>
            <a:endParaRPr sz="1800">
              <a:solidFill>
                <a:srgbClr val="FFFFFF"/>
              </a:solidFill>
              <a:latin typeface="Lexend ExtraBold"/>
              <a:ea typeface="Lexend ExtraBold"/>
              <a:cs typeface="Lexend ExtraBold"/>
              <a:sym typeface="Lexend ExtraBold"/>
            </a:endParaRPr>
          </a:p>
        </p:txBody>
      </p:sp>
      <p:sp>
        <p:nvSpPr>
          <p:cNvPr id="2" name="Slide Number Placeholder 1">
            <a:extLst>
              <a:ext uri="{FF2B5EF4-FFF2-40B4-BE49-F238E27FC236}">
                <a16:creationId xmlns:a16="http://schemas.microsoft.com/office/drawing/2014/main" id="{0A9A7C5F-A7D3-FD5C-CACD-40F67495F6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a:t>
            </a:r>
            <a:endParaRPr/>
          </a:p>
        </p:txBody>
      </p:sp>
      <p:grpSp>
        <p:nvGrpSpPr>
          <p:cNvPr id="143" name="Google Shape;143;p18"/>
          <p:cNvGrpSpPr/>
          <p:nvPr/>
        </p:nvGrpSpPr>
        <p:grpSpPr>
          <a:xfrm>
            <a:off x="431976" y="1304826"/>
            <a:ext cx="8400467" cy="3503177"/>
            <a:chOff x="431925" y="1304875"/>
            <a:chExt cx="2628925" cy="3416400"/>
          </a:xfrm>
        </p:grpSpPr>
        <p:sp>
          <p:nvSpPr>
            <p:cNvPr id="144" name="Google Shape;144;p18"/>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8"/>
          <p:cNvSpPr txBox="1">
            <a:spLocks noGrp="1"/>
          </p:cNvSpPr>
          <p:nvPr>
            <p:ph type="body" idx="4294967295"/>
          </p:nvPr>
        </p:nvSpPr>
        <p:spPr>
          <a:xfrm>
            <a:off x="3324738" y="130482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latin typeface="Lexend ExtraBold"/>
                <a:ea typeface="Lexend ExtraBold"/>
                <a:cs typeface="Lexend ExtraBold"/>
                <a:sym typeface="Lexend ExtraBold"/>
              </a:rPr>
              <a:t>ChatGPT 4.0</a:t>
            </a:r>
            <a:endParaRPr sz="1700">
              <a:solidFill>
                <a:schemeClr val="lt1"/>
              </a:solidFill>
              <a:latin typeface="Lexend ExtraBold"/>
              <a:ea typeface="Lexend ExtraBold"/>
              <a:cs typeface="Lexend ExtraBold"/>
              <a:sym typeface="Lexend ExtraBold"/>
            </a:endParaRPr>
          </a:p>
        </p:txBody>
      </p:sp>
      <p:sp>
        <p:nvSpPr>
          <p:cNvPr id="147" name="Google Shape;147;p18"/>
          <p:cNvSpPr txBox="1">
            <a:spLocks noGrp="1"/>
          </p:cNvSpPr>
          <p:nvPr>
            <p:ph type="body" idx="4294967295"/>
          </p:nvPr>
        </p:nvSpPr>
        <p:spPr>
          <a:xfrm>
            <a:off x="524875" y="1850300"/>
            <a:ext cx="8217300" cy="2871000"/>
          </a:xfrm>
          <a:prstGeom prst="rect">
            <a:avLst/>
          </a:prstGeom>
          <a:solidFill>
            <a:srgbClr val="0D0D0D"/>
          </a:solidFill>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rgbClr val="ECECEC"/>
              </a:buClr>
              <a:buSzPts val="1200"/>
              <a:buFont typeface="Arial"/>
              <a:buChar char="●"/>
            </a:pPr>
            <a:r>
              <a:rPr lang="en" sz="1200">
                <a:solidFill>
                  <a:srgbClr val="ECECEC"/>
                </a:solidFill>
                <a:latin typeface="Arial"/>
                <a:ea typeface="Arial"/>
                <a:cs typeface="Arial"/>
                <a:sym typeface="Arial"/>
              </a:rPr>
              <a:t>The GPT-4 builds upon the Transformer architecture's legacy in NLP.</a:t>
            </a:r>
            <a:endParaRPr sz="1200">
              <a:solidFill>
                <a:srgbClr val="ECECEC"/>
              </a:solidFill>
              <a:latin typeface="Arial"/>
              <a:ea typeface="Arial"/>
              <a:cs typeface="Arial"/>
              <a:sym typeface="Arial"/>
            </a:endParaRPr>
          </a:p>
          <a:p>
            <a:pPr marL="457200" lvl="0" indent="-304800" algn="just" rtl="0">
              <a:lnSpc>
                <a:spcPct val="150000"/>
              </a:lnSpc>
              <a:spcBef>
                <a:spcPts val="0"/>
              </a:spcBef>
              <a:spcAft>
                <a:spcPts val="0"/>
              </a:spcAft>
              <a:buClr>
                <a:srgbClr val="ECECEC"/>
              </a:buClr>
              <a:buSzPts val="1200"/>
              <a:buFont typeface="Arial"/>
              <a:buChar char="●"/>
            </a:pPr>
            <a:r>
              <a:rPr lang="en" sz="1200">
                <a:solidFill>
                  <a:srgbClr val="ECECEC"/>
                </a:solidFill>
                <a:latin typeface="Arial"/>
                <a:ea typeface="Arial"/>
                <a:cs typeface="Arial"/>
                <a:sym typeface="Arial"/>
              </a:rPr>
              <a:t>It operates on autoregressive language modeling principles.</a:t>
            </a:r>
            <a:endParaRPr sz="1200">
              <a:solidFill>
                <a:srgbClr val="ECECEC"/>
              </a:solidFill>
              <a:latin typeface="Arial"/>
              <a:ea typeface="Arial"/>
              <a:cs typeface="Arial"/>
              <a:sym typeface="Arial"/>
            </a:endParaRPr>
          </a:p>
          <a:p>
            <a:pPr marL="457200" lvl="0" indent="-304800" algn="just" rtl="0">
              <a:lnSpc>
                <a:spcPct val="150000"/>
              </a:lnSpc>
              <a:spcBef>
                <a:spcPts val="0"/>
              </a:spcBef>
              <a:spcAft>
                <a:spcPts val="0"/>
              </a:spcAft>
              <a:buClr>
                <a:srgbClr val="ECECEC"/>
              </a:buClr>
              <a:buSzPts val="1200"/>
              <a:buFont typeface="Arial"/>
              <a:buChar char="●"/>
            </a:pPr>
            <a:r>
              <a:rPr lang="en" sz="1200">
                <a:solidFill>
                  <a:srgbClr val="ECECEC"/>
                </a:solidFill>
                <a:latin typeface="Arial"/>
                <a:ea typeface="Arial"/>
                <a:cs typeface="Arial"/>
                <a:sym typeface="Arial"/>
              </a:rPr>
              <a:t>GPT-4 predicts subsequent tokens in a sequence based on contextual cues.</a:t>
            </a:r>
            <a:endParaRPr sz="1200">
              <a:solidFill>
                <a:srgbClr val="ECECEC"/>
              </a:solidFill>
              <a:latin typeface="Arial"/>
              <a:ea typeface="Arial"/>
              <a:cs typeface="Arial"/>
              <a:sym typeface="Arial"/>
            </a:endParaRPr>
          </a:p>
          <a:p>
            <a:pPr marL="457200" lvl="0" indent="-304800" algn="just" rtl="0">
              <a:lnSpc>
                <a:spcPct val="150000"/>
              </a:lnSpc>
              <a:spcBef>
                <a:spcPts val="0"/>
              </a:spcBef>
              <a:spcAft>
                <a:spcPts val="0"/>
              </a:spcAft>
              <a:buClr>
                <a:srgbClr val="ECECEC"/>
              </a:buClr>
              <a:buSzPts val="1200"/>
              <a:buFont typeface="Arial"/>
              <a:buChar char="●"/>
            </a:pPr>
            <a:r>
              <a:rPr lang="en" sz="1200">
                <a:solidFill>
                  <a:srgbClr val="ECECEC"/>
                </a:solidFill>
                <a:latin typeface="Arial"/>
                <a:ea typeface="Arial"/>
                <a:cs typeface="Arial"/>
                <a:sym typeface="Arial"/>
              </a:rPr>
              <a:t>Its architecture consists of stacked Transformer decoder layers.</a:t>
            </a:r>
            <a:endParaRPr sz="1200">
              <a:solidFill>
                <a:srgbClr val="ECECEC"/>
              </a:solidFill>
              <a:latin typeface="Arial"/>
              <a:ea typeface="Arial"/>
              <a:cs typeface="Arial"/>
              <a:sym typeface="Arial"/>
            </a:endParaRPr>
          </a:p>
          <a:p>
            <a:pPr marL="457200" lvl="0" indent="-304800" algn="just" rtl="0">
              <a:lnSpc>
                <a:spcPct val="150000"/>
              </a:lnSpc>
              <a:spcBef>
                <a:spcPts val="0"/>
              </a:spcBef>
              <a:spcAft>
                <a:spcPts val="0"/>
              </a:spcAft>
              <a:buClr>
                <a:srgbClr val="ECECEC"/>
              </a:buClr>
              <a:buSzPts val="1200"/>
              <a:buFont typeface="Arial"/>
              <a:buChar char="●"/>
            </a:pPr>
            <a:r>
              <a:rPr lang="en" sz="1200">
                <a:solidFill>
                  <a:srgbClr val="ECECEC"/>
                </a:solidFill>
                <a:latin typeface="Arial"/>
                <a:ea typeface="Arial"/>
                <a:cs typeface="Arial"/>
                <a:sym typeface="Arial"/>
              </a:rPr>
              <a:t>It refines representations iteratively with attention mechanisms focusing on token importance.</a:t>
            </a:r>
            <a:endParaRPr sz="1200">
              <a:solidFill>
                <a:srgbClr val="ECECEC"/>
              </a:solidFill>
              <a:latin typeface="Arial"/>
              <a:ea typeface="Arial"/>
              <a:cs typeface="Arial"/>
              <a:sym typeface="Arial"/>
            </a:endParaRPr>
          </a:p>
          <a:p>
            <a:pPr marL="457200" lvl="0" indent="-304800" algn="just" rtl="0">
              <a:lnSpc>
                <a:spcPct val="150000"/>
              </a:lnSpc>
              <a:spcBef>
                <a:spcPts val="0"/>
              </a:spcBef>
              <a:spcAft>
                <a:spcPts val="0"/>
              </a:spcAft>
              <a:buClr>
                <a:srgbClr val="ECECEC"/>
              </a:buClr>
              <a:buSzPts val="1200"/>
              <a:buFont typeface="Arial"/>
              <a:buChar char="●"/>
            </a:pPr>
            <a:r>
              <a:rPr lang="en" sz="1200">
                <a:solidFill>
                  <a:srgbClr val="ECECEC"/>
                </a:solidFill>
                <a:latin typeface="Arial"/>
                <a:ea typeface="Arial"/>
                <a:cs typeface="Arial"/>
                <a:sym typeface="Arial"/>
              </a:rPr>
              <a:t>GPT-4's primary strength lies in generating coherent and contextually relevant text responses.</a:t>
            </a:r>
            <a:endParaRPr sz="1200">
              <a:solidFill>
                <a:srgbClr val="ECECEC"/>
              </a:solidFill>
              <a:latin typeface="Arial"/>
              <a:ea typeface="Arial"/>
              <a:cs typeface="Arial"/>
              <a:sym typeface="Arial"/>
            </a:endParaRPr>
          </a:p>
          <a:p>
            <a:pPr marL="457200" lvl="0" indent="-304800" algn="just" rtl="0">
              <a:lnSpc>
                <a:spcPct val="150000"/>
              </a:lnSpc>
              <a:spcBef>
                <a:spcPts val="0"/>
              </a:spcBef>
              <a:spcAft>
                <a:spcPts val="0"/>
              </a:spcAft>
              <a:buClr>
                <a:srgbClr val="ECECEC"/>
              </a:buClr>
              <a:buSzPts val="1200"/>
              <a:buFont typeface="Arial"/>
              <a:buChar char="●"/>
            </a:pPr>
            <a:r>
              <a:rPr lang="en" sz="1200">
                <a:solidFill>
                  <a:srgbClr val="ECECEC"/>
                </a:solidFill>
                <a:latin typeface="Arial"/>
                <a:ea typeface="Arial"/>
                <a:cs typeface="Arial"/>
                <a:sym typeface="Arial"/>
              </a:rPr>
              <a:t>It also exhibits enhanced capabilities that may extend to tasks involving image processing.</a:t>
            </a:r>
            <a:endParaRPr sz="1200">
              <a:solidFill>
                <a:srgbClr val="ECECEC"/>
              </a:solidFill>
              <a:latin typeface="Arial"/>
              <a:ea typeface="Arial"/>
              <a:cs typeface="Arial"/>
              <a:sym typeface="Arial"/>
            </a:endParaRPr>
          </a:p>
          <a:p>
            <a:pPr marL="0" lvl="0" indent="0" algn="just" rtl="0">
              <a:lnSpc>
                <a:spcPct val="150000"/>
              </a:lnSpc>
              <a:spcBef>
                <a:spcPts val="1600"/>
              </a:spcBef>
              <a:spcAft>
                <a:spcPts val="0"/>
              </a:spcAft>
              <a:buNone/>
            </a:pPr>
            <a:endParaRPr sz="1200">
              <a:solidFill>
                <a:srgbClr val="ECECEC"/>
              </a:solidFill>
              <a:latin typeface="Arial"/>
              <a:ea typeface="Arial"/>
              <a:cs typeface="Arial"/>
              <a:sym typeface="Arial"/>
            </a:endParaRPr>
          </a:p>
          <a:p>
            <a:pPr marL="0" lvl="0" indent="0" algn="just" rtl="0">
              <a:spcBef>
                <a:spcPts val="1600"/>
              </a:spcBef>
              <a:spcAft>
                <a:spcPts val="0"/>
              </a:spcAft>
              <a:buNone/>
            </a:pPr>
            <a:endParaRPr sz="1200">
              <a:solidFill>
                <a:srgbClr val="ECECEC"/>
              </a:solidFill>
              <a:latin typeface="Arial"/>
              <a:ea typeface="Arial"/>
              <a:cs typeface="Arial"/>
              <a:sym typeface="Arial"/>
            </a:endParaRPr>
          </a:p>
          <a:p>
            <a:pPr marL="0" lvl="0" indent="0" algn="just" rtl="0">
              <a:spcBef>
                <a:spcPts val="1600"/>
              </a:spcBef>
              <a:spcAft>
                <a:spcPts val="1600"/>
              </a:spcAft>
              <a:buNone/>
            </a:pPr>
            <a:endParaRPr sz="1200">
              <a:solidFill>
                <a:srgbClr val="ECECEC"/>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66A12A7-CDC7-1158-D17E-F3964C476B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aphicFrame>
        <p:nvGraphicFramePr>
          <p:cNvPr id="153" name="Google Shape;153;p19"/>
          <p:cNvGraphicFramePr/>
          <p:nvPr/>
        </p:nvGraphicFramePr>
        <p:xfrm>
          <a:off x="456275" y="635300"/>
          <a:ext cx="8310750" cy="3678525"/>
        </p:xfrm>
        <a:graphic>
          <a:graphicData uri="http://schemas.openxmlformats.org/drawingml/2006/table">
            <a:tbl>
              <a:tblPr>
                <a:noFill/>
                <a:tableStyleId>{AF2C28D5-6877-4453-8F2F-011C657186B9}</a:tableStyleId>
              </a:tblPr>
              <a:tblGrid>
                <a:gridCol w="1233300">
                  <a:extLst>
                    <a:ext uri="{9D8B030D-6E8A-4147-A177-3AD203B41FA5}">
                      <a16:colId xmlns:a16="http://schemas.microsoft.com/office/drawing/2014/main" val="20000"/>
                    </a:ext>
                  </a:extLst>
                </a:gridCol>
                <a:gridCol w="3657850">
                  <a:extLst>
                    <a:ext uri="{9D8B030D-6E8A-4147-A177-3AD203B41FA5}">
                      <a16:colId xmlns:a16="http://schemas.microsoft.com/office/drawing/2014/main" val="20001"/>
                    </a:ext>
                  </a:extLst>
                </a:gridCol>
                <a:gridCol w="3419600">
                  <a:extLst>
                    <a:ext uri="{9D8B030D-6E8A-4147-A177-3AD203B41FA5}">
                      <a16:colId xmlns:a16="http://schemas.microsoft.com/office/drawing/2014/main" val="20002"/>
                    </a:ext>
                  </a:extLst>
                </a:gridCol>
              </a:tblGrid>
              <a:tr h="231125">
                <a:tc>
                  <a:txBody>
                    <a:bodyPr/>
                    <a:lstStyle/>
                    <a:p>
                      <a:pPr marL="127000" lvl="0" indent="0" algn="l" rtl="0">
                        <a:lnSpc>
                          <a:spcPct val="115000"/>
                        </a:lnSpc>
                        <a:spcBef>
                          <a:spcPts val="300"/>
                        </a:spcBef>
                        <a:spcAft>
                          <a:spcPts val="0"/>
                        </a:spcAft>
                        <a:buNone/>
                      </a:pPr>
                      <a:r>
                        <a:rPr lang="en" sz="1100" b="1">
                          <a:latin typeface="Times New Roman"/>
                          <a:ea typeface="Times New Roman"/>
                          <a:cs typeface="Times New Roman"/>
                          <a:sym typeface="Times New Roman"/>
                        </a:rPr>
                        <a:t>Feature</a:t>
                      </a:r>
                      <a:endParaRPr sz="1100" b="1">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127000" lvl="0" indent="0" algn="l" rtl="0">
                        <a:lnSpc>
                          <a:spcPct val="115000"/>
                        </a:lnSpc>
                        <a:spcBef>
                          <a:spcPts val="300"/>
                        </a:spcBef>
                        <a:spcAft>
                          <a:spcPts val="0"/>
                        </a:spcAft>
                        <a:buNone/>
                      </a:pPr>
                      <a:r>
                        <a:rPr lang="en" sz="1100" b="1">
                          <a:latin typeface="Times New Roman"/>
                          <a:ea typeface="Times New Roman"/>
                          <a:cs typeface="Times New Roman"/>
                          <a:sym typeface="Times New Roman"/>
                        </a:rPr>
                        <a:t>Gemini</a:t>
                      </a:r>
                      <a:endParaRPr sz="1100" b="1">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127000" lvl="0" indent="0" algn="l" rtl="0">
                        <a:lnSpc>
                          <a:spcPct val="115000"/>
                        </a:lnSpc>
                        <a:spcBef>
                          <a:spcPts val="300"/>
                        </a:spcBef>
                        <a:spcAft>
                          <a:spcPts val="0"/>
                        </a:spcAft>
                        <a:buNone/>
                      </a:pPr>
                      <a:r>
                        <a:rPr lang="en" sz="1100" b="1">
                          <a:latin typeface="Times New Roman"/>
                          <a:ea typeface="Times New Roman"/>
                          <a:cs typeface="Times New Roman"/>
                          <a:sym typeface="Times New Roman"/>
                        </a:rPr>
                        <a:t>ChatGPT</a:t>
                      </a:r>
                      <a:endParaRPr sz="1100" b="1">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1125">
                <a:tc>
                  <a:txBody>
                    <a:bodyPr/>
                    <a:lstStyle/>
                    <a:p>
                      <a:pPr marL="127000" lvl="0" indent="0" algn="l" rtl="0">
                        <a:lnSpc>
                          <a:spcPct val="115000"/>
                        </a:lnSpc>
                        <a:spcBef>
                          <a:spcPts val="300"/>
                        </a:spcBef>
                        <a:spcAft>
                          <a:spcPts val="0"/>
                        </a:spcAft>
                        <a:buNone/>
                      </a:pPr>
                      <a:r>
                        <a:rPr lang="en" sz="1100">
                          <a:latin typeface="Times New Roman"/>
                          <a:ea typeface="Times New Roman"/>
                          <a:cs typeface="Times New Roman"/>
                          <a:sym typeface="Times New Roman"/>
                        </a:rPr>
                        <a:t>Developer</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127000" lvl="0" indent="0" algn="l" rtl="0">
                        <a:lnSpc>
                          <a:spcPct val="115000"/>
                        </a:lnSpc>
                        <a:spcBef>
                          <a:spcPts val="300"/>
                        </a:spcBef>
                        <a:spcAft>
                          <a:spcPts val="0"/>
                        </a:spcAft>
                        <a:buNone/>
                      </a:pPr>
                      <a:r>
                        <a:rPr lang="en" sz="1100">
                          <a:latin typeface="Times New Roman"/>
                          <a:ea typeface="Times New Roman"/>
                          <a:cs typeface="Times New Roman"/>
                          <a:sym typeface="Times New Roman"/>
                        </a:rPr>
                        <a:t>Google AI</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127000" lvl="0" indent="0" algn="l" rtl="0">
                        <a:lnSpc>
                          <a:spcPct val="115000"/>
                        </a:lnSpc>
                        <a:spcBef>
                          <a:spcPts val="300"/>
                        </a:spcBef>
                        <a:spcAft>
                          <a:spcPts val="0"/>
                        </a:spcAft>
                        <a:buNone/>
                      </a:pPr>
                      <a:r>
                        <a:rPr lang="en" sz="1100">
                          <a:latin typeface="Times New Roman"/>
                          <a:ea typeface="Times New Roman"/>
                          <a:cs typeface="Times New Roman"/>
                          <a:sym typeface="Times New Roman"/>
                        </a:rPr>
                        <a:t>OpenAI</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20500">
                <a:tc>
                  <a:txBody>
                    <a:bodyPr/>
                    <a:lstStyle/>
                    <a:p>
                      <a:pPr marL="0" lvl="0" indent="0" algn="l" rtl="0">
                        <a:lnSpc>
                          <a:spcPct val="115000"/>
                        </a:lnSpc>
                        <a:spcBef>
                          <a:spcPts val="500"/>
                        </a:spcBef>
                        <a:spcAft>
                          <a:spcPts val="0"/>
                        </a:spcAft>
                        <a:buNone/>
                      </a:pPr>
                      <a:r>
                        <a:rPr lang="en" sz="1100">
                          <a:latin typeface="Times New Roman"/>
                          <a:ea typeface="Times New Roman"/>
                          <a:cs typeface="Times New Roman"/>
                          <a:sym typeface="Times New Roman"/>
                        </a:rPr>
                        <a:t>Model Type</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25400" lvl="0" indent="0" algn="l" rtl="0">
                        <a:lnSpc>
                          <a:spcPct val="115000"/>
                        </a:lnSpc>
                        <a:spcBef>
                          <a:spcPts val="100"/>
                        </a:spcBef>
                        <a:spcAft>
                          <a:spcPts val="0"/>
                        </a:spcAft>
                        <a:buNone/>
                      </a:pPr>
                      <a:r>
                        <a:rPr lang="en" sz="1100">
                          <a:latin typeface="Times New Roman"/>
                          <a:ea typeface="Times New Roman"/>
                          <a:cs typeface="Times New Roman"/>
                          <a:sym typeface="Times New Roman"/>
                        </a:rPr>
                        <a:t>Multimodal Language Model (can handle text, images, and potentially other modalities)</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25400" lvl="0" indent="0" algn="l" rtl="0">
                        <a:lnSpc>
                          <a:spcPct val="115000"/>
                        </a:lnSpc>
                        <a:spcBef>
                          <a:spcPts val="100"/>
                        </a:spcBef>
                        <a:spcAft>
                          <a:spcPts val="0"/>
                        </a:spcAft>
                        <a:buNone/>
                      </a:pPr>
                      <a:r>
                        <a:rPr lang="en" sz="1100">
                          <a:latin typeface="Times New Roman"/>
                          <a:ea typeface="Times New Roman"/>
                          <a:cs typeface="Times New Roman"/>
                          <a:sym typeface="Times New Roman"/>
                        </a:rPr>
                        <a:t>Generative Pre-trained Transformer (GPT) Language Model</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4475">
                <a:tc>
                  <a:txBody>
                    <a:bodyPr/>
                    <a:lstStyle/>
                    <a:p>
                      <a:pPr marL="25400" lvl="0" indent="0" algn="l" rtl="0">
                        <a:lnSpc>
                          <a:spcPct val="115000"/>
                        </a:lnSpc>
                        <a:spcBef>
                          <a:spcPts val="100"/>
                        </a:spcBef>
                        <a:spcAft>
                          <a:spcPts val="0"/>
                        </a:spcAft>
                        <a:buNone/>
                      </a:pPr>
                      <a:r>
                        <a:rPr lang="en" sz="1100">
                          <a:latin typeface="Times New Roman"/>
                          <a:ea typeface="Times New Roman"/>
                          <a:cs typeface="Times New Roman"/>
                          <a:sym typeface="Times New Roman"/>
                        </a:rPr>
                        <a:t>Base Architecture</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0" lvl="0" indent="0" algn="l" rtl="0">
                        <a:lnSpc>
                          <a:spcPct val="115000"/>
                        </a:lnSpc>
                        <a:spcBef>
                          <a:spcPts val="500"/>
                        </a:spcBef>
                        <a:spcAft>
                          <a:spcPts val="0"/>
                        </a:spcAft>
                        <a:buNone/>
                      </a:pPr>
                      <a:r>
                        <a:rPr lang="en" sz="1100">
                          <a:latin typeface="Times New Roman"/>
                          <a:ea typeface="Times New Roman"/>
                          <a:cs typeface="Times New Roman"/>
                          <a:sym typeface="Times New Roman"/>
                        </a:rPr>
                        <a:t> Believed to be a Transformer-based architecture</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0" lvl="0" indent="0" algn="l" rtl="0">
                        <a:lnSpc>
                          <a:spcPct val="115000"/>
                        </a:lnSpc>
                        <a:spcBef>
                          <a:spcPts val="500"/>
                        </a:spcBef>
                        <a:spcAft>
                          <a:spcPts val="0"/>
                        </a:spcAft>
                        <a:buNone/>
                      </a:pPr>
                      <a:r>
                        <a:rPr lang="en" sz="1100">
                          <a:latin typeface="Times New Roman"/>
                          <a:ea typeface="Times New Roman"/>
                          <a:cs typeface="Times New Roman"/>
                          <a:sym typeface="Times New Roman"/>
                        </a:rPr>
                        <a:t>Transformer-based architecture</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97100">
                <a:tc>
                  <a:txBody>
                    <a:bodyPr/>
                    <a:lstStyle/>
                    <a:p>
                      <a:pPr marL="25400" lvl="0" indent="0" algn="l" rtl="0">
                        <a:lnSpc>
                          <a:spcPct val="115000"/>
                        </a:lnSpc>
                        <a:spcBef>
                          <a:spcPts val="500"/>
                        </a:spcBef>
                        <a:spcAft>
                          <a:spcPts val="0"/>
                        </a:spcAft>
                        <a:buNone/>
                      </a:pPr>
                      <a:r>
                        <a:rPr lang="en" sz="1100">
                          <a:latin typeface="Times New Roman"/>
                          <a:ea typeface="Times New Roman"/>
                          <a:cs typeface="Times New Roman"/>
                          <a:sym typeface="Times New Roman"/>
                        </a:rPr>
                        <a:t>Training Data</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25400" lvl="0" indent="0" algn="just" rtl="0">
                        <a:lnSpc>
                          <a:spcPct val="115000"/>
                        </a:lnSpc>
                        <a:spcBef>
                          <a:spcPts val="100"/>
                        </a:spcBef>
                        <a:spcAft>
                          <a:spcPts val="0"/>
                        </a:spcAft>
                        <a:buNone/>
                      </a:pPr>
                      <a:r>
                        <a:rPr lang="en" sz="1100">
                          <a:latin typeface="Times New Roman"/>
                          <a:ea typeface="Times New Roman"/>
                          <a:cs typeface="Times New Roman"/>
                          <a:sym typeface="Times New Roman"/>
                        </a:rPr>
                        <a:t>Massive, proprietary dataset curated by Google. Likely combines text, code, and potentially other forms of data.</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25400" lvl="0" indent="0" algn="just" rtl="0">
                        <a:lnSpc>
                          <a:spcPct val="115000"/>
                        </a:lnSpc>
                        <a:spcBef>
                          <a:spcPts val="100"/>
                        </a:spcBef>
                        <a:spcAft>
                          <a:spcPts val="0"/>
                        </a:spcAft>
                        <a:buNone/>
                      </a:pPr>
                      <a:r>
                        <a:rPr lang="en" sz="1100">
                          <a:latin typeface="Times New Roman"/>
                          <a:ea typeface="Times New Roman"/>
                          <a:cs typeface="Times New Roman"/>
                          <a:sym typeface="Times New Roman"/>
                        </a:rPr>
                        <a:t>A massive dataset of text and code with careful filtering to optimize for conversational quality and safety.</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37875">
                <a:tc>
                  <a:txBody>
                    <a:bodyPr/>
                    <a:lstStyle/>
                    <a:p>
                      <a:pPr marL="25400" lvl="0" indent="0" algn="l" rtl="0">
                        <a:lnSpc>
                          <a:spcPct val="115000"/>
                        </a:lnSpc>
                        <a:spcBef>
                          <a:spcPts val="0"/>
                        </a:spcBef>
                        <a:spcAft>
                          <a:spcPts val="0"/>
                        </a:spcAft>
                        <a:buNone/>
                      </a:pPr>
                      <a:r>
                        <a:rPr lang="en" sz="1100">
                          <a:latin typeface="Times New Roman"/>
                          <a:ea typeface="Times New Roman"/>
                          <a:cs typeface="Times New Roman"/>
                          <a:sym typeface="Times New Roman"/>
                        </a:rPr>
                        <a:t>Key Strengths</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25400" lvl="0" indent="0" algn="just" rtl="0">
                        <a:lnSpc>
                          <a:spcPct val="115000"/>
                        </a:lnSpc>
                        <a:spcBef>
                          <a:spcPts val="500"/>
                        </a:spcBef>
                        <a:spcAft>
                          <a:spcPts val="0"/>
                        </a:spcAft>
                        <a:buNone/>
                      </a:pPr>
                      <a:r>
                        <a:rPr lang="en" sz="1100">
                          <a:latin typeface="Times New Roman"/>
                          <a:ea typeface="Times New Roman"/>
                          <a:cs typeface="Times New Roman"/>
                          <a:sym typeface="Times New Roman"/>
                        </a:rPr>
                        <a:t>Advanced language understanding. Multimodal capabilities give potential for broader uses. Variation in models allows tailoring to specific needs.</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25400" lvl="0" indent="0" algn="just" rtl="0">
                        <a:lnSpc>
                          <a:spcPct val="115000"/>
                        </a:lnSpc>
                        <a:spcBef>
                          <a:spcPts val="100"/>
                        </a:spcBef>
                        <a:spcAft>
                          <a:spcPts val="0"/>
                        </a:spcAft>
                        <a:buNone/>
                      </a:pPr>
                      <a:r>
                        <a:rPr lang="en" sz="1100">
                          <a:latin typeface="Times New Roman"/>
                          <a:ea typeface="Times New Roman"/>
                          <a:cs typeface="Times New Roman"/>
                          <a:sym typeface="Times New Roman"/>
                        </a:rPr>
                        <a:t>Exceptional conversational ability. Generates diverse and creative text formats. Good at following instructions and staying on topic.</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856325">
                <a:tc>
                  <a:txBody>
                    <a:bodyPr/>
                    <a:lstStyle/>
                    <a:p>
                      <a:pPr marL="25400" lvl="0" indent="0" algn="l" rtl="0">
                        <a:lnSpc>
                          <a:spcPct val="115000"/>
                        </a:lnSpc>
                        <a:spcBef>
                          <a:spcPts val="0"/>
                        </a:spcBef>
                        <a:spcAft>
                          <a:spcPts val="0"/>
                        </a:spcAft>
                        <a:buNone/>
                      </a:pPr>
                      <a:r>
                        <a:rPr lang="en" sz="1100">
                          <a:latin typeface="Times New Roman"/>
                          <a:ea typeface="Times New Roman"/>
                          <a:cs typeface="Times New Roman"/>
                          <a:sym typeface="Times New Roman"/>
                        </a:rPr>
                        <a:t>Known  Weaknesses</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25400" lvl="0" indent="0" algn="just" rtl="0">
                        <a:lnSpc>
                          <a:spcPct val="115000"/>
                        </a:lnSpc>
                        <a:spcBef>
                          <a:spcPts val="100"/>
                        </a:spcBef>
                        <a:spcAft>
                          <a:spcPts val="0"/>
                        </a:spcAft>
                        <a:buNone/>
                      </a:pPr>
                      <a:r>
                        <a:rPr lang="en" sz="1100">
                          <a:latin typeface="Times New Roman"/>
                          <a:ea typeface="Times New Roman"/>
                          <a:cs typeface="Times New Roman"/>
                          <a:sym typeface="Times New Roman"/>
                        </a:rPr>
                        <a:t>More details are relatively limited as access is not widespread yet. May have similar biases and potential for generating misinformation as found in other large language models.</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tc>
                  <a:txBody>
                    <a:bodyPr/>
                    <a:lstStyle/>
                    <a:p>
                      <a:pPr marL="25400" lvl="0" indent="0" algn="just" rtl="0">
                        <a:lnSpc>
                          <a:spcPct val="115000"/>
                        </a:lnSpc>
                        <a:spcBef>
                          <a:spcPts val="500"/>
                        </a:spcBef>
                        <a:spcAft>
                          <a:spcPts val="0"/>
                        </a:spcAft>
                        <a:buNone/>
                      </a:pPr>
                      <a:r>
                        <a:rPr lang="en" sz="1100">
                          <a:latin typeface="Times New Roman"/>
                          <a:ea typeface="Times New Roman"/>
                          <a:cs typeface="Times New Roman"/>
                          <a:sym typeface="Times New Roman"/>
                        </a:rPr>
                        <a:t>Struggles with some areas of logic and reasoning. Can be 'jailbroken' with clever prompts to produce undesirable outputs.</a:t>
                      </a:r>
                      <a:endParaRPr sz="1100">
                        <a:latin typeface="Times New Roman"/>
                        <a:ea typeface="Times New Roman"/>
                        <a:cs typeface="Times New Roman"/>
                        <a:sym typeface="Times New Roman"/>
                      </a:endParaRPr>
                    </a:p>
                  </a:txBody>
                  <a:tcPr marL="50800" marR="50800" marT="0" marB="0">
                    <a:lnL w="4775" cap="flat" cmpd="sng">
                      <a:solidFill>
                        <a:srgbClr val="000000"/>
                      </a:solidFill>
                      <a:prstDash val="solid"/>
                      <a:round/>
                      <a:headEnd type="none" w="sm" len="sm"/>
                      <a:tailEnd type="none" w="sm" len="sm"/>
                    </a:lnL>
                    <a:lnR w="4775" cap="flat" cmpd="sng">
                      <a:solidFill>
                        <a:srgbClr val="000000"/>
                      </a:solidFill>
                      <a:prstDash val="solid"/>
                      <a:round/>
                      <a:headEnd type="none" w="sm" len="sm"/>
                      <a:tailEnd type="none" w="sm" len="sm"/>
                    </a:lnR>
                    <a:lnT w="4775" cap="flat" cmpd="sng">
                      <a:solidFill>
                        <a:srgbClr val="000000"/>
                      </a:solidFill>
                      <a:prstDash val="solid"/>
                      <a:round/>
                      <a:headEnd type="none" w="sm" len="sm"/>
                      <a:tailEnd type="none" w="sm" len="sm"/>
                    </a:lnT>
                    <a:lnB w="47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 name="Slide Number Placeholder 1">
            <a:extLst>
              <a:ext uri="{FF2B5EF4-FFF2-40B4-BE49-F238E27FC236}">
                <a16:creationId xmlns:a16="http://schemas.microsoft.com/office/drawing/2014/main" id="{E0524DE4-1B0A-6D56-C5DD-B0C9D547E2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Chatbot Settings</a:t>
            </a:r>
            <a:endParaRPr/>
          </a:p>
        </p:txBody>
      </p:sp>
      <p:grpSp>
        <p:nvGrpSpPr>
          <p:cNvPr id="160" name="Google Shape;160;p20"/>
          <p:cNvGrpSpPr/>
          <p:nvPr/>
        </p:nvGrpSpPr>
        <p:grpSpPr>
          <a:xfrm>
            <a:off x="431944" y="1304828"/>
            <a:ext cx="4037240" cy="3503177"/>
            <a:chOff x="431925" y="1304875"/>
            <a:chExt cx="2628925" cy="3416400"/>
          </a:xfrm>
        </p:grpSpPr>
        <p:sp>
          <p:nvSpPr>
            <p:cNvPr id="161" name="Google Shape;161;p20"/>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20"/>
          <p:cNvSpPr txBox="1">
            <a:spLocks noGrp="1"/>
          </p:cNvSpPr>
          <p:nvPr>
            <p:ph type="body" idx="4294967295"/>
          </p:nvPr>
        </p:nvSpPr>
        <p:spPr>
          <a:xfrm>
            <a:off x="1203313" y="1279550"/>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latin typeface="Lexend ExtraBold"/>
                <a:ea typeface="Lexend ExtraBold"/>
                <a:cs typeface="Lexend ExtraBold"/>
                <a:sym typeface="Lexend ExtraBold"/>
              </a:rPr>
              <a:t>ChatGPT 4.0</a:t>
            </a:r>
            <a:endParaRPr sz="1700">
              <a:solidFill>
                <a:schemeClr val="lt1"/>
              </a:solidFill>
              <a:latin typeface="Lexend ExtraBold"/>
              <a:ea typeface="Lexend ExtraBold"/>
              <a:cs typeface="Lexend ExtraBold"/>
              <a:sym typeface="Lexend ExtraBold"/>
            </a:endParaRPr>
          </a:p>
        </p:txBody>
      </p:sp>
      <p:sp>
        <p:nvSpPr>
          <p:cNvPr id="164" name="Google Shape;164;p20"/>
          <p:cNvSpPr txBox="1">
            <a:spLocks noGrp="1"/>
          </p:cNvSpPr>
          <p:nvPr>
            <p:ph type="body" idx="4294967295"/>
          </p:nvPr>
        </p:nvSpPr>
        <p:spPr>
          <a:xfrm>
            <a:off x="524875" y="1850300"/>
            <a:ext cx="3819600" cy="2871000"/>
          </a:xfrm>
          <a:prstGeom prst="rect">
            <a:avLst/>
          </a:prstGeom>
          <a:solidFill>
            <a:srgbClr val="0D0D0D"/>
          </a:solidFill>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Mechanisms: Custom Safety Net, Intelligent questions, Manual analysis </a:t>
            </a:r>
            <a:endParaRPr sz="1600">
              <a:solidFill>
                <a:schemeClr val="lt1"/>
              </a:solidFill>
              <a:latin typeface="Arial"/>
              <a:ea typeface="Arial"/>
              <a:cs typeface="Arial"/>
              <a:sym typeface="Arial"/>
            </a:endParaRPr>
          </a:p>
          <a:p>
            <a:pPr marL="457200" lvl="0" indent="0" algn="l" rtl="0">
              <a:spcBef>
                <a:spcPts val="0"/>
              </a:spcBef>
              <a:spcAft>
                <a:spcPts val="0"/>
              </a:spcAft>
              <a:buNone/>
            </a:pP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Interaction: Images, Chat</a:t>
            </a:r>
            <a:endParaRPr sz="1600">
              <a:solidFill>
                <a:schemeClr val="lt1"/>
              </a:solidFill>
              <a:latin typeface="Arial"/>
              <a:ea typeface="Arial"/>
              <a:cs typeface="Arial"/>
              <a:sym typeface="Arial"/>
            </a:endParaRPr>
          </a:p>
          <a:p>
            <a:pPr marL="457200" lvl="0" indent="0" algn="l" rtl="0">
              <a:spcBef>
                <a:spcPts val="0"/>
              </a:spcBef>
              <a:spcAft>
                <a:spcPts val="0"/>
              </a:spcAft>
              <a:buNone/>
            </a:pP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Context: Internet of Things</a:t>
            </a:r>
            <a:endParaRPr sz="1600">
              <a:solidFill>
                <a:schemeClr val="lt1"/>
              </a:solidFill>
              <a:latin typeface="Arial"/>
              <a:ea typeface="Arial"/>
              <a:cs typeface="Arial"/>
              <a:sym typeface="Arial"/>
            </a:endParaRPr>
          </a:p>
          <a:p>
            <a:pPr marL="457200" lvl="0" indent="0" algn="l" rtl="0">
              <a:spcBef>
                <a:spcPts val="0"/>
              </a:spcBef>
              <a:spcAft>
                <a:spcPts val="0"/>
              </a:spcAft>
              <a:buNone/>
            </a:pP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Platform: Web Application</a:t>
            </a:r>
            <a:endParaRPr sz="1600">
              <a:solidFill>
                <a:schemeClr val="lt1"/>
              </a:solidFill>
              <a:latin typeface="Arial"/>
              <a:ea typeface="Arial"/>
              <a:cs typeface="Arial"/>
              <a:sym typeface="Arial"/>
            </a:endParaRPr>
          </a:p>
        </p:txBody>
      </p:sp>
      <p:grpSp>
        <p:nvGrpSpPr>
          <p:cNvPr id="165" name="Google Shape;165;p20"/>
          <p:cNvGrpSpPr/>
          <p:nvPr/>
        </p:nvGrpSpPr>
        <p:grpSpPr>
          <a:xfrm>
            <a:off x="4572048" y="1304876"/>
            <a:ext cx="4273074" cy="3503177"/>
            <a:chOff x="6212550" y="1304875"/>
            <a:chExt cx="2632500" cy="3416400"/>
          </a:xfrm>
        </p:grpSpPr>
        <p:sp>
          <p:nvSpPr>
            <p:cNvPr id="166" name="Google Shape;166;p20"/>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0"/>
          <p:cNvSpPr txBox="1">
            <a:spLocks noGrp="1"/>
          </p:cNvSpPr>
          <p:nvPr>
            <p:ph type="body" idx="4294967295"/>
          </p:nvPr>
        </p:nvSpPr>
        <p:spPr>
          <a:xfrm>
            <a:off x="5808900" y="1279550"/>
            <a:ext cx="15633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exend ExtraBold"/>
                <a:ea typeface="Lexend ExtraBold"/>
                <a:cs typeface="Lexend ExtraBold"/>
                <a:sym typeface="Lexend ExtraBold"/>
              </a:rPr>
              <a:t>Gemini Pro</a:t>
            </a:r>
            <a:endParaRPr>
              <a:solidFill>
                <a:schemeClr val="lt1"/>
              </a:solidFill>
              <a:latin typeface="Lexend ExtraBold"/>
              <a:ea typeface="Lexend ExtraBold"/>
              <a:cs typeface="Lexend ExtraBold"/>
              <a:sym typeface="Lexend ExtraBold"/>
            </a:endParaRPr>
          </a:p>
        </p:txBody>
      </p:sp>
      <p:sp>
        <p:nvSpPr>
          <p:cNvPr id="169" name="Google Shape;169;p20"/>
          <p:cNvSpPr txBox="1">
            <a:spLocks noGrp="1"/>
          </p:cNvSpPr>
          <p:nvPr>
            <p:ph type="body" idx="4294967295"/>
          </p:nvPr>
        </p:nvSpPr>
        <p:spPr>
          <a:xfrm>
            <a:off x="4690050" y="1850300"/>
            <a:ext cx="4037100" cy="2871000"/>
          </a:xfrm>
          <a:prstGeom prst="rect">
            <a:avLst/>
          </a:prstGeom>
          <a:solidFill>
            <a:srgbClr val="0D0D0D"/>
          </a:solidFill>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Mechanisms: Custom Safety Net, Intelligent questions, Manual analysis</a:t>
            </a:r>
            <a:endParaRPr sz="1600">
              <a:solidFill>
                <a:schemeClr val="lt1"/>
              </a:solidFill>
              <a:latin typeface="Arial"/>
              <a:ea typeface="Arial"/>
              <a:cs typeface="Arial"/>
              <a:sym typeface="Arial"/>
            </a:endParaRPr>
          </a:p>
          <a:p>
            <a:pPr marL="457200" lvl="0" indent="0" algn="l" rtl="0">
              <a:spcBef>
                <a:spcPts val="0"/>
              </a:spcBef>
              <a:spcAft>
                <a:spcPts val="0"/>
              </a:spcAft>
              <a:buNone/>
            </a:pP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Interaction: Images, Chat</a:t>
            </a:r>
            <a:endParaRPr sz="1600">
              <a:solidFill>
                <a:schemeClr val="lt1"/>
              </a:solidFill>
              <a:latin typeface="Arial"/>
              <a:ea typeface="Arial"/>
              <a:cs typeface="Arial"/>
              <a:sym typeface="Arial"/>
            </a:endParaRPr>
          </a:p>
          <a:p>
            <a:pPr marL="457200" lvl="0" indent="0" algn="l" rtl="0">
              <a:spcBef>
                <a:spcPts val="0"/>
              </a:spcBef>
              <a:spcAft>
                <a:spcPts val="0"/>
              </a:spcAft>
              <a:buNone/>
            </a:pP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Context: Internet of Things</a:t>
            </a:r>
            <a:endParaRPr sz="1600">
              <a:solidFill>
                <a:schemeClr val="lt1"/>
              </a:solidFill>
              <a:latin typeface="Arial"/>
              <a:ea typeface="Arial"/>
              <a:cs typeface="Arial"/>
              <a:sym typeface="Arial"/>
            </a:endParaRPr>
          </a:p>
          <a:p>
            <a:pPr marL="457200" lvl="0" indent="0" algn="l" rtl="0">
              <a:spcBef>
                <a:spcPts val="0"/>
              </a:spcBef>
              <a:spcAft>
                <a:spcPts val="0"/>
              </a:spcAft>
              <a:buNone/>
            </a:pP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Platform: Web Application</a:t>
            </a:r>
            <a:endParaRPr sz="1600">
              <a:solidFill>
                <a:schemeClr val="lt1"/>
              </a:solidFill>
              <a:latin typeface="Arial"/>
              <a:ea typeface="Arial"/>
              <a:cs typeface="Arial"/>
              <a:sym typeface="Arial"/>
            </a:endParaRPr>
          </a:p>
        </p:txBody>
      </p:sp>
      <p:sp>
        <p:nvSpPr>
          <p:cNvPr id="170" name="Google Shape;170;p20"/>
          <p:cNvSpPr txBox="1"/>
          <p:nvPr/>
        </p:nvSpPr>
        <p:spPr>
          <a:xfrm>
            <a:off x="321475" y="209325"/>
            <a:ext cx="430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90C0CEC5-93C7-AC57-F251-2B81EB7D50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7" name="Google Shape;177;p21"/>
          <p:cNvPicPr preferRelativeResize="0"/>
          <p:nvPr/>
        </p:nvPicPr>
        <p:blipFill>
          <a:blip r:embed="rId3">
            <a:alphaModFix/>
          </a:blip>
          <a:stretch>
            <a:fillRect/>
          </a:stretch>
        </p:blipFill>
        <p:spPr>
          <a:xfrm>
            <a:off x="248975" y="273703"/>
            <a:ext cx="8520601" cy="4733572"/>
          </a:xfrm>
          <a:prstGeom prst="rect">
            <a:avLst/>
          </a:prstGeom>
          <a:noFill/>
          <a:ln>
            <a:noFill/>
          </a:ln>
        </p:spPr>
      </p:pic>
      <p:sp>
        <p:nvSpPr>
          <p:cNvPr id="178" name="Google Shape;178;p21"/>
          <p:cNvSpPr txBox="1">
            <a:spLocks noGrp="1"/>
          </p:cNvSpPr>
          <p:nvPr>
            <p:ph type="title"/>
          </p:nvPr>
        </p:nvSpPr>
        <p:spPr>
          <a:xfrm>
            <a:off x="459000" y="477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Data Flow</a:t>
            </a:r>
            <a:endParaRPr sz="2400"/>
          </a:p>
        </p:txBody>
      </p:sp>
      <p:sp>
        <p:nvSpPr>
          <p:cNvPr id="2" name="Slide Number Placeholder 1">
            <a:extLst>
              <a:ext uri="{FF2B5EF4-FFF2-40B4-BE49-F238E27FC236}">
                <a16:creationId xmlns:a16="http://schemas.microsoft.com/office/drawing/2014/main" id="{42CEE803-DFAF-A257-6E5E-4BAC06CA4E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1570</Words>
  <Application>Microsoft Macintosh PowerPoint</Application>
  <PresentationFormat>On-screen Show (16:9)</PresentationFormat>
  <Paragraphs>190</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Lexend ExtraBold</vt:lpstr>
      <vt:lpstr>Black Han Sans</vt:lpstr>
      <vt:lpstr>Lexend Black</vt:lpstr>
      <vt:lpstr>Arial</vt:lpstr>
      <vt:lpstr>Times New Roman</vt:lpstr>
      <vt:lpstr>Roboto Medium</vt:lpstr>
      <vt:lpstr>Roboto</vt:lpstr>
      <vt:lpstr>Calibri</vt:lpstr>
      <vt:lpstr>Geometric</vt:lpstr>
      <vt:lpstr>Conversational Contest</vt:lpstr>
      <vt:lpstr>Introduction</vt:lpstr>
      <vt:lpstr>Problem</vt:lpstr>
      <vt:lpstr>Solution</vt:lpstr>
      <vt:lpstr>Architecture</vt:lpstr>
      <vt:lpstr>Architecture</vt:lpstr>
      <vt:lpstr>PowerPoint Presentation</vt:lpstr>
      <vt:lpstr>Chatbot Settings</vt:lpstr>
      <vt:lpstr>Data Flow</vt:lpstr>
      <vt:lpstr>Implementation</vt:lpstr>
      <vt:lpstr>IOT-related Chatbot Features</vt:lpstr>
      <vt:lpstr>Tools and Libraries used</vt:lpstr>
      <vt:lpstr>DEMO </vt:lpstr>
      <vt:lpstr>Analysis of the two Chatbots</vt:lpstr>
      <vt:lpstr>ChatBot Analysis</vt:lpstr>
      <vt:lpstr>ChatBot Analysis </vt:lpstr>
      <vt:lpstr>ChatBot Analysis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Contest</dc:title>
  <cp:lastModifiedBy>Chandana S K</cp:lastModifiedBy>
  <cp:revision>4</cp:revision>
  <dcterms:modified xsi:type="dcterms:W3CDTF">2024-04-03T19:56:10Z</dcterms:modified>
</cp:coreProperties>
</file>