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>
        <p:scale>
          <a:sx n="71" d="100"/>
          <a:sy n="71" d="100"/>
        </p:scale>
        <p:origin x="113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08B8-0371-1A8C-F3F0-C92037A95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481B9-E8FB-2FA0-3EBB-8EE47F3F03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87078-283B-C096-A216-D677DBA68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718CD-3B4A-6D23-1439-50686223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C4D485-A753-EFA9-EC88-E77767BC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9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5D510-71DF-3BD5-1F0F-9E541E34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4A301-D996-9FEF-FD4E-754B48465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470F9-4966-6049-894C-FFF1EF73C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697C6-6318-CD7A-FCB9-4D51A530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81E8-F8E1-A8EC-C44A-E8F072FC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6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1A44BE-E16F-7B7B-A94A-13A0A9D3A4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8CD36-1EFF-E134-30E8-0DEE64479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4838-C693-345D-31C5-A7CF71310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E75FA-80F4-2C5F-5EFD-08F6434B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EC078-0F14-0049-6763-A90CFC100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5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81E92-F5B3-E7D3-B9E1-E3AE79161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56C48-65DD-F5AE-3EBD-E940C4B73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5C111-6EF8-2E8B-9826-5BC3FF38B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D738-3B47-35A0-29A3-41CD318F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93D0E-AD03-49CE-5865-BFBEFF96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36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2127-9D34-2114-086A-F41C1034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A82AD-292D-BCDF-DA9C-D3D250F03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75863-3DE0-42D1-8C7A-11CD4E53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2763-6DC2-FC17-7F3F-A20669067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6A496-3CBF-B0C1-03F8-58011EF0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06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3ABF-15A7-9D5B-BC09-94621D50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C10E-081D-F0E1-8696-8950EA602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6F1ED-A896-7A23-DCCD-AFA346CC1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803A3-7B27-6212-710D-66C774CF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E0618-4832-99B5-3F78-153BD9A1A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FBD78-FEFD-9D62-C08F-E616B69B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08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DD92-BBFD-67EC-4183-44129A85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FAD391-BEBC-D966-72D8-77CEF64D9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23ADE-6F5D-9CAD-60BC-DF2D12892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9BA2B-3405-1136-8F0D-A25B908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B2DF6-0A99-B8E5-5C21-C6B2D9A5C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940175-E82E-20AD-01E1-F274DE9A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F2BB3-0942-B12F-6BA2-7E5A3E0FD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59E6A-D308-CA28-8409-1FF0AACE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A956-3495-3304-F7AD-E24B9C50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55A4D-FFA5-2C08-CA2A-28C1AF3DB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3AB0CA-9ED9-6CE6-5E4D-73439FCB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A54BD-D232-D5D7-7F96-E7FD828DD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62A2A-6BB4-7F73-7B67-45D66B10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02290-909E-9DF0-D556-3A10C165C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70A13-736C-EC55-96B4-7472AE582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2A5B-6DE3-FAAB-12B0-3EE3BC62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90F7C-EE14-FA54-F952-CB0337F52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8C42-16E5-52D6-E440-8570288ED7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B2657-647D-AAF4-6C84-F957AB61E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979DC-66E2-6319-C629-B2A7E59E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76C0-0CE9-E573-119C-B99FAB90F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4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1791-31CB-606B-16B3-658B52DF7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37A959-BC66-60A7-EAB4-DCFDBCE50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64BB4-C120-EADF-83F1-1ACB4889C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00B2F-672C-BC3A-44E7-919E1A0D6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10C4-CFBD-2C98-8A10-70D1C9276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B50B5-3747-A230-AD1E-A743A08E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2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7D20E-54E4-F9A0-2BBB-214592CB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1710C-C478-14A0-3ED3-0B6A024B7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2D05-72CD-8860-6CC1-6806BE378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EFD290-00FE-4378-8650-106F4A2211B9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B3B60-9448-C4B5-5D31-CFD486458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EF613-4B8D-1E9D-83F8-C68E95537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E33B3-53F3-4530-991B-4D4567B3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7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CC0B-A054-A229-8C0E-20EFEF4F9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8557" y="1035701"/>
            <a:ext cx="5444382" cy="1504805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en-US" sz="5000" dirty="0">
                <a:latin typeface="Angsana New" panose="02020603050405020304" pitchFamily="18" charset="-34"/>
                <a:cs typeface="Angsana New" panose="02020603050405020304" pitchFamily="18" charset="-34"/>
              </a:rPr>
              <a:t>Leveraging Big Data for Strategic Competitiveness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982202EB-D938-21F1-A646-854CD3A116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37" r="20216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F659DA5-A824-124B-C6AB-7CAE3DF28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68557" y="2855167"/>
            <a:ext cx="5444382" cy="32872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– Binary Brains</a:t>
            </a:r>
            <a:endParaRPr lang="en-US" sz="2000" b="1" dirty="0"/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Leelaa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Akhil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Sarvepalli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Venkatesan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Pilli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Prathimarani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Chandana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Polakonda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Rajitha Sri Yarlagadda                      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Vaishnavi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9000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D1B03A-B7BF-5AB7-BCD9-845F57770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802955"/>
            <a:ext cx="4977977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Algerian" panose="04020705040A02060702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F7291-8685-AB10-0B57-09E0F0CCC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034074"/>
            <a:ext cx="5291328" cy="4026898"/>
          </a:xfrm>
        </p:spPr>
        <p:txBody>
          <a:bodyPr anchor="ctr">
            <a:normAutofit/>
          </a:bodyPr>
          <a:lstStyle/>
          <a:p>
            <a:r>
              <a:rPr lang="en-US" sz="1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my capacity as CIO/CDO, I offer a strategy plan that advances the board's objective of integrating big data throughout the entire company. </a:t>
            </a:r>
          </a:p>
          <a:p>
            <a:r>
              <a:rPr lang="en-US" sz="1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program's three primary themes are aggressive competition strategies, technology, and talent development. </a:t>
            </a:r>
          </a:p>
          <a:p>
            <a:r>
              <a:rPr lang="en-US" sz="1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Even with our dominant market position, we must use big data to stay competitive. It's an essential step in achieving business goals in our quick-paced industry.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Meeting">
            <a:extLst>
              <a:ext uri="{FF2B5EF4-FFF2-40B4-BE49-F238E27FC236}">
                <a16:creationId xmlns:a16="http://schemas.microsoft.com/office/drawing/2014/main" id="{C981D603-FE5B-A07D-FDA4-766F19B01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6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7A30E-403D-7E82-873D-88C9D891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US">
                <a:latin typeface="Algerian" panose="04020705040A02060702" pitchFamily="82" charset="0"/>
              </a:rPr>
              <a:t>Part-1 </a:t>
            </a:r>
          </a:p>
        </p:txBody>
      </p:sp>
      <p:pic>
        <p:nvPicPr>
          <p:cNvPr id="16" name="Picture 15" descr="A 3D pattern of ring shapes connected by lines">
            <a:extLst>
              <a:ext uri="{FF2B5EF4-FFF2-40B4-BE49-F238E27FC236}">
                <a16:creationId xmlns:a16="http://schemas.microsoft.com/office/drawing/2014/main" id="{416EFBB2-0CF7-D3D2-A31D-6E7FC7E5FD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40" r="50963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C346244-28A5-01E5-AB2D-A73C60C53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7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implementation of big data technology is essential for commercial success in today's data-driven environment. As explained in the introduction, I offer this plan as the CIO/CDO in order to support the board's vision while pursuing a competitive advantage and meeting organizational objectives.</a:t>
            </a:r>
            <a:endParaRPr lang="en-US" sz="17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deployment model flowchart guides us in selecting the best data deployment option tailored to our company's needs.“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strategizing, we assess our firm's size, industry dynamics, and competition to make informed decisions.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efficiency, we propose deploying Google Cloud Platform (GCP),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BigQuery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OpenRefine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Hadoop, Cloud Spanner, and Looker Studio.</a:t>
            </a:r>
          </a:p>
          <a:p>
            <a:pPr marL="0" indent="0"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hinges on workforce skills; we'll conduct training and recruit talent to ensure proficiency in big data technologies.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96062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3626F-68CE-60F5-603C-F3D422BCD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 b="1" kern="100">
                <a:solidFill>
                  <a:schemeClr val="tx2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Part -2 </a:t>
            </a:r>
            <a:br>
              <a:rPr lang="en-US" sz="3600" kern="100">
                <a:solidFill>
                  <a:schemeClr val="tx2"/>
                </a:solidFill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>
              <a:solidFill>
                <a:schemeClr val="tx2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91D1-4951-0B36-EA5A-64926A17C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744824"/>
            <a:ext cx="4765949" cy="4516017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this step we are doing Data pre-processing.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of the commas in "Product Name," the </a:t>
            </a:r>
            <a:r>
              <a:rPr lang="en-US" sz="14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sales_record_1_ADTA5240.csv 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presents issues that require preprocessing in order to </a:t>
            </a:r>
            <a:r>
              <a:rPr lang="en-US" sz="14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analyse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effectively.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uploading the </a:t>
            </a:r>
            <a:r>
              <a:rPr lang="en-US" sz="1400" kern="100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CSS 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file and creating a project. We will be editing the cells of product by choosing find and replace the commas with </a:t>
            </a:r>
            <a:r>
              <a:rPr lang="en-US" sz="14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hifens</a:t>
            </a: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(-).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4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Ensuring accuracy in processing without compromising integrity. For an improved dataset, extensive data cleaning was carried out, missing values were handled, and zip codes and states were verified.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400" kern="1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4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 preprocessed dataset, now ready for analysis, with improved quality and integrity, paving the way for insightful exploration.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AFDA985-9870-49B4-3741-51B5CA0EF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"/>
          <a:stretch/>
        </p:blipFill>
        <p:spPr bwMode="auto">
          <a:xfrm>
            <a:off x="5771038" y="1744824"/>
            <a:ext cx="6079586" cy="325472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3175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8D903-79F1-25F2-83D5-8E9227D3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5059371" cy="659805"/>
          </a:xfrm>
        </p:spPr>
        <p:txBody>
          <a:bodyPr>
            <a:normAutofit fontScale="90000"/>
          </a:bodyPr>
          <a:lstStyle/>
          <a:p>
            <a:r>
              <a:rPr lang="en-US" b="1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  <a:t>Part -3</a:t>
            </a:r>
            <a:br>
              <a:rPr lang="en-US" kern="100" dirty="0">
                <a:effectLst/>
                <a:latin typeface="Algerian" panose="04020705040A02060702" pitchFamily="82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7DC7D-E2B7-CD53-191E-9A6C9860B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824" y="1097280"/>
            <a:ext cx="6416039" cy="4905487"/>
          </a:xfrm>
        </p:spPr>
        <p:txBody>
          <a:bodyPr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Validation for State Names:</a:t>
            </a: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Utilized 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OpenRefine's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text facet option to identify potential errors in the "State" column.</a:t>
            </a: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Employed the "Cluster" option with "Key collision" and "Methaphone3" for error detection, revealing issues with the state names "Florida" and "Nebraska.“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 Correction Process:</a:t>
            </a:r>
            <a:endParaRPr lang="en-US" sz="13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Selected "Merge?" for the respective values in the cluster and executed "Merge selected &amp; re-cluster" for both "Florida" and "Nebraska.“</a:t>
            </a: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Manually edited the state name "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Texs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to "Texas" in the text facet, ensuring accuracy.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Post-Validation State Check:</a:t>
            </a:r>
            <a:endParaRPr lang="en-US" sz="13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Revisited the text facet to re-verify and manually corrected the remaining error for the state of "Texas."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Postal Code Examination:</a:t>
            </a: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Employed the text facet option to inspect postal codes, identifying values less than 5 digits.</a:t>
            </a: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Used a custom text facet to filter and visually confirm 438 rows with 4-digit postal codes.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Correction Procedure for 4-Digit Codes:</a:t>
            </a:r>
            <a:endParaRPr lang="en-US" sz="13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Applied the expression "if(</a:t>
            </a:r>
            <a:r>
              <a:rPr lang="en-US" sz="13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value.length</a:t>
            </a: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()&lt;5, '0'+value, value)" using Edit Cells -&gt; Transform to prepend '0' to 4-digit codes.</a:t>
            </a: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Rechecked with a custom text facet, ensuring all postal codes were now 5 digits.</a:t>
            </a:r>
          </a:p>
          <a:p>
            <a:pPr marL="0" indent="0">
              <a:spcBef>
                <a:spcPts val="0"/>
              </a:spcBef>
              <a:buNone/>
            </a:pPr>
            <a:endParaRPr lang="en-US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Handling for Longer Postal Codes:</a:t>
            </a:r>
            <a:endParaRPr lang="en-US" sz="13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and manually corrected two rows with error values in the "Postal Code" column.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Export:</a:t>
            </a:r>
            <a:endParaRPr lang="en-US" sz="13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3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Exported the cleaned dataset as "Comma-separated values," saving it as "Cleaned_records_3.csv" for further analysis.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3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0EF8815-8805-C698-4EFB-096F999D4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752" y="686220"/>
            <a:ext cx="4788505" cy="3052671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CEF668-4E32-8A60-D55A-25679B651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448225"/>
            <a:ext cx="5754696" cy="74072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latin typeface="Algerian" panose="04020705040A02060702" pitchFamily="82" charset="0"/>
              </a:rPr>
              <a:t>Part 4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5545017-2445-4AB3-95A6-48F17C802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3B5D580-007D-4215-A10B-C8CF12EE02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4228C19-035F-4E8E-BAFD-56EC684B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10D7C81-A1BE-4720-A66D-AEF9A11A5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BF18FEE-BE44-4F4A-AA4E-EC795CB0B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22B9F-57BD-A7E4-7557-9AE443127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28" y="1188945"/>
            <a:ext cx="11263257" cy="5577615"/>
          </a:xfrm>
        </p:spPr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SVP of Business Strategy aims to formulate a new business strategy based on insights from the dataset, and as the Senior Assistant, I'm tasked with extracting specific information for strategic decision-making.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b="1" kern="1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5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Import to GCP (Google Cloud Platform):</a:t>
            </a:r>
          </a:p>
          <a:p>
            <a:pPr>
              <a:spcBef>
                <a:spcPts val="0"/>
              </a:spcBef>
            </a:pP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Imported the dataset into GCP's </a:t>
            </a:r>
            <a:r>
              <a:rPr lang="en-US" sz="15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by enabling the </a:t>
            </a:r>
            <a:r>
              <a:rPr lang="en-US" sz="15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under the project ID: adta5240sarvepalli, and accessing </a:t>
            </a:r>
            <a:r>
              <a:rPr lang="en-US" sz="15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 in the cloud console.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5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Dataset Creation:</a:t>
            </a:r>
            <a:endParaRPr lang="en-US" sz="1500" b="1" kern="1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dataset named "</a:t>
            </a:r>
            <a:r>
              <a:rPr lang="en-US" sz="15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Cleaned_records</a:t>
            </a: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" with a multi-region setup (US) through the </a:t>
            </a:r>
            <a:r>
              <a:rPr lang="en-US" sz="1500" kern="100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Studio, providing essential details and leaving advanced options as default.</a:t>
            </a:r>
          </a:p>
          <a:p>
            <a:pPr>
              <a:spcBef>
                <a:spcPts val="0"/>
              </a:spcBef>
            </a:pPr>
            <a:endParaRPr lang="en-US" sz="15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Creation:</a:t>
            </a:r>
            <a:endParaRPr lang="en-US" sz="1500" b="1" kern="1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Uploaded the cleaned dataset "Cleaned_records_3.csv" to create a table named "Cleaned_records3," specifying the schema, including fields like Sales, Quantity, and State.</a:t>
            </a:r>
          </a:p>
          <a:p>
            <a:pPr>
              <a:spcBef>
                <a:spcPts val="0"/>
              </a:spcBef>
            </a:pPr>
            <a:endParaRPr lang="en-US" sz="15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Table Preview and Querying:</a:t>
            </a:r>
            <a:endParaRPr lang="en-US" sz="1500" b="1" kern="1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Previewed the table to ensure data integrity and utilized the SQL Query editor to perform specific queries for strategic insights.</a:t>
            </a:r>
          </a:p>
          <a:p>
            <a:pPr>
              <a:spcBef>
                <a:spcPts val="0"/>
              </a:spcBef>
            </a:pPr>
            <a:endParaRPr lang="en-US" sz="15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Query - Top Five States with Most Customers:</a:t>
            </a:r>
            <a:endParaRPr lang="en-US" sz="1500" b="1" kern="100" dirty="0">
              <a:solidFill>
                <a:schemeClr val="tx2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Executed a SQL query to identify the top five states with the highest number of customers, providing valuable insights into customer distribution across regions.</a:t>
            </a:r>
          </a:p>
          <a:p>
            <a:pPr>
              <a:spcBef>
                <a:spcPts val="0"/>
              </a:spcBef>
            </a:pPr>
            <a:endParaRPr lang="en-US" sz="1500" kern="100" dirty="0">
              <a:solidFill>
                <a:schemeClr val="tx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Second Query - Top Ten Zip-Codes by Sales Amount:</a:t>
            </a:r>
          </a:p>
          <a:p>
            <a:pPr>
              <a:spcBef>
                <a:spcPts val="0"/>
              </a:spcBef>
            </a:pP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a new SQL query to determine the top ten zip-code areas where the company achieves the highest sale amounts, crucial for understanding revenue hotspots.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sz="15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B7259D-F2AD-42FE-B984-6D1D7432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4" y="3658536"/>
            <a:ext cx="3655725" cy="2743201"/>
            <a:chOff x="-305" y="-1"/>
            <a:chExt cx="3832880" cy="2876136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E5C38C6-2516-45D1-ADFC-3F59F8E34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274C95-E7A7-401D-A8F5-FFF5EB929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D598C3-55D0-44FB-8766-A89B34B31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9EBC5C7-E54F-42F3-93F0-75AAC99FF9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252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25D6D-69A1-E177-6B6C-0DB5F93ED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1"/>
            <a:ext cx="6881026" cy="961016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DCD3-F7F1-26A6-4A85-F1884B24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1570618"/>
            <a:ext cx="6881026" cy="45320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project, which focused on data pretreatment procedures, verification, and intelligent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querying, effectively showcased the application of big data technologies. Our strategy was informed by factors such as business size, industry, and competitiveness; GCP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OpenRefine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were important pillars of the plan.</a:t>
            </a:r>
          </a:p>
          <a:p>
            <a:pPr marL="0" indent="0">
              <a:buNone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high-quality and consistent dataset was guaranteed by the thorough data preprocessing, which fixed mistakes like commas in the "Product Name" and confirmed the "State Names" and "Postal Codes." Strategic decision-making requires access to valuable insights from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BigQuery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findings, including the top states and postal codes with significant consumer interaction and sales.</a:t>
            </a:r>
          </a:p>
          <a:p>
            <a:pPr marL="0" indent="0">
              <a:buNone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today's changing business environment, this initiative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emphasises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how important it is to use big data technology to obtain a competitive edge and accomplish </a:t>
            </a:r>
            <a:r>
              <a:rPr lang="en-US" sz="17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organisational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goals."</a:t>
            </a:r>
          </a:p>
          <a:p>
            <a:endParaRPr lang="en-US" sz="1700" dirty="0"/>
          </a:p>
        </p:txBody>
      </p:sp>
      <p:pic>
        <p:nvPicPr>
          <p:cNvPr id="7" name="Graphic 6" descr="Statistics">
            <a:extLst>
              <a:ext uri="{FF2B5EF4-FFF2-40B4-BE49-F238E27FC236}">
                <a16:creationId xmlns:a16="http://schemas.microsoft.com/office/drawing/2014/main" id="{E77E8ACC-5C0D-C173-C2EF-C4D659650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981" y="1990229"/>
            <a:ext cx="2906973" cy="290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51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etal tic-tac-toe game pieces">
            <a:extLst>
              <a:ext uri="{FF2B5EF4-FFF2-40B4-BE49-F238E27FC236}">
                <a16:creationId xmlns:a16="http://schemas.microsoft.com/office/drawing/2014/main" id="{8D92F3FD-3603-1001-CEF4-105311CA76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899" r="23435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DE3E-C130-00D7-F3F8-F44624428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7016" y="2678654"/>
            <a:ext cx="4086560" cy="750346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170065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1029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Algerian</vt:lpstr>
      <vt:lpstr>Angsana New</vt:lpstr>
      <vt:lpstr>Aptos</vt:lpstr>
      <vt:lpstr>Aptos Display</vt:lpstr>
      <vt:lpstr>Arial</vt:lpstr>
      <vt:lpstr>Calibri</vt:lpstr>
      <vt:lpstr>Times New Roman</vt:lpstr>
      <vt:lpstr>Office Theme</vt:lpstr>
      <vt:lpstr>Leveraging Big Data for Strategic Competitiveness</vt:lpstr>
      <vt:lpstr>Introduction</vt:lpstr>
      <vt:lpstr>Part-1 </vt:lpstr>
      <vt:lpstr>Part -2  </vt:lpstr>
      <vt:lpstr>Part -3 </vt:lpstr>
      <vt:lpstr>Part 4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Leveraging Big Data for Strategic Competitiveness</dc:title>
  <dc:creator>Yannam, Sai Sathya Priya</dc:creator>
  <cp:lastModifiedBy>Yannam, Sai Sathya Priya</cp:lastModifiedBy>
  <cp:revision>1</cp:revision>
  <dcterms:created xsi:type="dcterms:W3CDTF">2024-03-02T03:16:01Z</dcterms:created>
  <dcterms:modified xsi:type="dcterms:W3CDTF">2024-03-02T04:50:19Z</dcterms:modified>
</cp:coreProperties>
</file>