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9" r:id="rId3"/>
    <p:sldId id="278" r:id="rId4"/>
    <p:sldId id="277" r:id="rId5"/>
    <p:sldId id="276" r:id="rId6"/>
    <p:sldId id="275" r:id="rId7"/>
    <p:sldId id="274" r:id="rId8"/>
    <p:sldId id="273" r:id="rId9"/>
    <p:sldId id="272"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7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1DFFD33-F4AB-423A-97EA-E684D15F7F6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1DFFD33-F4AB-423A-97EA-E684D15F7F6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1DFFD33-F4AB-423A-97EA-E684D15F7F6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DFFD33-F4AB-423A-97EA-E684D15F7F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063BB8E-1C33-4D95-BA27-9F583BFC97EB}"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1DFFD33-F4AB-423A-97EA-E684D15F7F6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063BB8E-1C33-4D95-BA27-9F583BFC97EB}" type="datetimeFigureOut">
              <a:rPr lang="en-US" smtClean="0"/>
              <a:pPr/>
              <a:t>11/2/2020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1DFFD33-F4AB-423A-97EA-E684D15F7F6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95000"/>
              </a:lnSpc>
              <a:defRPr/>
            </a:pPr>
            <a:r>
              <a:rPr lang="en-IN" sz="2000" b="1" dirty="0" smtClean="0"/>
              <a:t>                         </a:t>
            </a:r>
            <a:br>
              <a:rPr lang="en-IN" sz="2000" b="1" dirty="0" smtClean="0"/>
            </a:br>
            <a:r>
              <a:rPr lang="en-IN" sz="2000" b="1" dirty="0" smtClean="0"/>
              <a:t/>
            </a:r>
            <a:br>
              <a:rPr lang="en-IN" sz="2000" b="1" dirty="0" smtClean="0"/>
            </a:br>
            <a:r>
              <a:rPr lang="en-IN" sz="2000" b="1" dirty="0" smtClean="0"/>
              <a:t>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a:r>
            <a:br>
              <a:rPr lang="en-IN" sz="2000" b="1" dirty="0" smtClean="0"/>
            </a:br>
            <a:r>
              <a:rPr lang="en-IN" sz="2000" b="1" dirty="0" smtClean="0"/>
              <a:t>                               TITLE OF THE PROJECT </a:t>
            </a:r>
            <a:br>
              <a:rPr lang="en-IN" sz="2000" b="1" dirty="0" smtClean="0"/>
            </a:br>
            <a:r>
              <a:rPr lang="en-IN" sz="2000" b="1" dirty="0" smtClean="0"/>
              <a:t>  </a:t>
            </a:r>
            <a:r>
              <a:rPr lang="en-IN" sz="2000" b="1" dirty="0" smtClean="0">
                <a:solidFill>
                  <a:srgbClr val="FF6600"/>
                </a:solidFill>
                <a:latin typeface="Arial" panose="020B0604020202020204" pitchFamily="34" charset="0"/>
              </a:rPr>
              <a:t> </a:t>
            </a:r>
            <a:br>
              <a:rPr lang="en-IN" sz="2000" b="1" dirty="0" smtClean="0">
                <a:solidFill>
                  <a:srgbClr val="FF6600"/>
                </a:solidFill>
                <a:latin typeface="Arial" panose="020B0604020202020204" pitchFamily="34" charset="0"/>
              </a:rPr>
            </a:br>
            <a:r>
              <a:rPr lang="en-IN" sz="2000" b="1" dirty="0" smtClean="0">
                <a:solidFill>
                  <a:srgbClr val="FF6600"/>
                </a:solidFill>
                <a:latin typeface="Arial" panose="020B0604020202020204" pitchFamily="34" charset="0"/>
              </a:rPr>
              <a:t>RECOGNITION of sign language using 2D hand </a:t>
            </a:r>
            <a:r>
              <a:rPr lang="en-IN" sz="2000" b="1" smtClean="0">
                <a:solidFill>
                  <a:srgbClr val="FF6600"/>
                </a:solidFill>
                <a:latin typeface="Arial" panose="020B0604020202020204" pitchFamily="34" charset="0"/>
              </a:rPr>
              <a:t>gesture-CNN approach</a:t>
            </a:r>
            <a:r>
              <a:rPr lang="en-US" sz="4400" dirty="0" smtClean="0">
                <a:solidFill>
                  <a:srgbClr val="FF6600"/>
                </a:solidFill>
                <a:latin typeface="Arial" panose="020B0604020202020204" pitchFamily="34" charset="0"/>
              </a:rPr>
              <a:t/>
            </a:r>
            <a:br>
              <a:rPr lang="en-US" sz="4400" dirty="0" smtClean="0">
                <a:solidFill>
                  <a:srgbClr val="FF6600"/>
                </a:solidFill>
                <a:latin typeface="Arial" panose="020B0604020202020204" pitchFamily="34" charset="0"/>
              </a:rPr>
            </a:br>
            <a:endParaRPr lang="en-US" dirty="0"/>
          </a:p>
        </p:txBody>
      </p:sp>
      <p:sp>
        <p:nvSpPr>
          <p:cNvPr id="3" name="Subtitle 2"/>
          <p:cNvSpPr>
            <a:spLocks noGrp="1"/>
          </p:cNvSpPr>
          <p:nvPr>
            <p:ph type="subTitle" idx="1"/>
          </p:nvPr>
        </p:nvSpPr>
        <p:spPr/>
        <p:txBody>
          <a:bodyPr>
            <a:normAutofit fontScale="25000" lnSpcReduction="20000"/>
          </a:bodyPr>
          <a:lstStyle/>
          <a:p>
            <a:endParaRPr lang="en-US" dirty="0" smtClean="0"/>
          </a:p>
          <a:p>
            <a:endParaRPr lang="en-US" dirty="0" smtClean="0"/>
          </a:p>
          <a:p>
            <a:endParaRPr lang="en-US" dirty="0" smtClean="0"/>
          </a:p>
          <a:p>
            <a:endParaRPr lang="en-US" dirty="0" smtClean="0"/>
          </a:p>
          <a:p>
            <a:endParaRPr lang="en-US" dirty="0" smtClean="0"/>
          </a:p>
          <a:p>
            <a:r>
              <a:rPr lang="en-US" sz="7200" dirty="0" smtClean="0"/>
              <a:t>                                      </a:t>
            </a:r>
            <a:r>
              <a:rPr lang="en-US" sz="7200" i="1" dirty="0" smtClean="0">
                <a:solidFill>
                  <a:srgbClr val="000000"/>
                </a:solidFill>
                <a:latin typeface="Arial" panose="020B0604020202020204" pitchFamily="34" charset="0"/>
              </a:rPr>
              <a:t>Second Review</a:t>
            </a:r>
          </a:p>
          <a:p>
            <a:endParaRPr lang="en-US" dirty="0" smtClean="0"/>
          </a:p>
          <a:p>
            <a:r>
              <a:rPr lang="en-US" dirty="0" smtClean="0"/>
              <a:t> </a:t>
            </a:r>
          </a:p>
          <a:p>
            <a:endParaRPr lang="en-US" dirty="0" smtClean="0"/>
          </a:p>
          <a:p>
            <a:endParaRPr lang="en-US" dirty="0" smtClean="0"/>
          </a:p>
          <a:p>
            <a:r>
              <a:rPr lang="en-US" dirty="0" smtClean="0"/>
              <a:t> </a:t>
            </a:r>
          </a:p>
          <a:p>
            <a:endParaRPr lang="en-US" dirty="0" smtClean="0"/>
          </a:p>
          <a:p>
            <a:pPr>
              <a:lnSpc>
                <a:spcPct val="95000"/>
              </a:lnSpc>
              <a:spcBef>
                <a:spcPct val="0"/>
              </a:spcBef>
              <a:defRPr/>
            </a:pPr>
            <a:endParaRPr lang="en-US" sz="5600" dirty="0" smtClean="0"/>
          </a:p>
          <a:p>
            <a:pPr>
              <a:lnSpc>
                <a:spcPct val="95000"/>
              </a:lnSpc>
              <a:spcBef>
                <a:spcPct val="0"/>
              </a:spcBef>
              <a:defRPr/>
            </a:pPr>
            <a:endParaRPr lang="en-US" sz="5600" dirty="0" smtClean="0"/>
          </a:p>
          <a:p>
            <a:pPr>
              <a:lnSpc>
                <a:spcPct val="95000"/>
              </a:lnSpc>
              <a:spcBef>
                <a:spcPct val="0"/>
              </a:spcBef>
              <a:defRPr/>
            </a:pPr>
            <a:endParaRPr lang="en-US" sz="5600" dirty="0" smtClean="0"/>
          </a:p>
          <a:p>
            <a:pPr>
              <a:lnSpc>
                <a:spcPct val="95000"/>
              </a:lnSpc>
              <a:spcBef>
                <a:spcPct val="0"/>
              </a:spcBef>
              <a:defRPr/>
            </a:pPr>
            <a:endParaRPr lang="en-US" sz="5600" dirty="0" smtClean="0"/>
          </a:p>
          <a:p>
            <a:pPr>
              <a:lnSpc>
                <a:spcPct val="95000"/>
              </a:lnSpc>
              <a:spcBef>
                <a:spcPct val="0"/>
              </a:spcBef>
              <a:defRPr/>
            </a:pPr>
            <a:endParaRPr lang="en-US" sz="5600" dirty="0" smtClean="0"/>
          </a:p>
          <a:p>
            <a:pPr>
              <a:lnSpc>
                <a:spcPct val="95000"/>
              </a:lnSpc>
              <a:spcBef>
                <a:spcPct val="0"/>
              </a:spcBef>
              <a:defRPr/>
            </a:pPr>
            <a:endParaRPr lang="en-US" sz="5600" dirty="0" smtClean="0"/>
          </a:p>
          <a:p>
            <a:pPr>
              <a:lnSpc>
                <a:spcPct val="95000"/>
              </a:lnSpc>
              <a:spcBef>
                <a:spcPct val="0"/>
              </a:spcBef>
              <a:defRPr/>
            </a:pPr>
            <a:endParaRPr lang="en-US" sz="5600" dirty="0" smtClean="0"/>
          </a:p>
          <a:p>
            <a:pPr>
              <a:lnSpc>
                <a:spcPct val="95000"/>
              </a:lnSpc>
              <a:spcBef>
                <a:spcPct val="0"/>
              </a:spcBef>
              <a:defRPr/>
            </a:pPr>
            <a:r>
              <a:rPr lang="en-US" sz="5600" dirty="0" smtClean="0"/>
              <a:t>                                                                               </a:t>
            </a:r>
            <a:r>
              <a:rPr lang="en-US" sz="6400" dirty="0" smtClean="0">
                <a:solidFill>
                  <a:srgbClr val="4F6128"/>
                </a:solidFill>
                <a:latin typeface="Arial" panose="020B0604020202020204" pitchFamily="34" charset="0"/>
              </a:rPr>
              <a:t>Student name                  </a:t>
            </a:r>
            <a:r>
              <a:rPr lang="en-US" sz="6400" i="1" dirty="0" smtClean="0">
                <a:solidFill>
                  <a:srgbClr val="000000"/>
                </a:solidFill>
                <a:latin typeface="Arial" panose="020B0604020202020204" pitchFamily="34" charset="0"/>
              </a:rPr>
              <a:t>REG NO</a:t>
            </a:r>
          </a:p>
          <a:p>
            <a:pPr>
              <a:lnSpc>
                <a:spcPct val="95000"/>
              </a:lnSpc>
              <a:spcBef>
                <a:spcPct val="0"/>
              </a:spcBef>
              <a:defRPr/>
            </a:pPr>
            <a:endParaRPr lang="en-US" sz="6400" i="1" dirty="0" smtClean="0">
              <a:solidFill>
                <a:srgbClr val="000000"/>
              </a:solidFill>
              <a:latin typeface="Arial" panose="020B0604020202020204" pitchFamily="34" charset="0"/>
            </a:endParaRPr>
          </a:p>
          <a:p>
            <a:pPr>
              <a:lnSpc>
                <a:spcPct val="95000"/>
              </a:lnSpc>
              <a:spcBef>
                <a:spcPct val="0"/>
              </a:spcBef>
              <a:defRPr/>
            </a:pPr>
            <a:r>
              <a:rPr lang="en-US" sz="6400" i="1" dirty="0" smtClean="0">
                <a:solidFill>
                  <a:srgbClr val="000000"/>
                </a:solidFill>
                <a:latin typeface="Arial" panose="020B0604020202020204" pitchFamily="34" charset="0"/>
              </a:rPr>
              <a:t>                                                                   FARAZ.G                        18MIS1013</a:t>
            </a:r>
          </a:p>
          <a:p>
            <a:pPr>
              <a:lnSpc>
                <a:spcPct val="95000"/>
              </a:lnSpc>
              <a:spcBef>
                <a:spcPct val="0"/>
              </a:spcBef>
              <a:defRPr/>
            </a:pPr>
            <a:r>
              <a:rPr lang="en-US" sz="6400" i="1" dirty="0" smtClean="0">
                <a:solidFill>
                  <a:srgbClr val="000000"/>
                </a:solidFill>
                <a:latin typeface="Arial" panose="020B0604020202020204" pitchFamily="34" charset="0"/>
              </a:rPr>
              <a:t> </a:t>
            </a:r>
          </a:p>
          <a:p>
            <a:pPr>
              <a:lnSpc>
                <a:spcPct val="95000"/>
              </a:lnSpc>
              <a:spcBef>
                <a:spcPct val="0"/>
              </a:spcBef>
              <a:defRPr/>
            </a:pPr>
            <a:r>
              <a:rPr lang="en-US" sz="6400" i="1" dirty="0" smtClean="0">
                <a:solidFill>
                  <a:srgbClr val="000000"/>
                </a:solidFill>
                <a:latin typeface="Arial" panose="020B0604020202020204" pitchFamily="34" charset="0"/>
              </a:rPr>
              <a:t>                                                                  SONIA.P.U                      18MIS1089</a:t>
            </a:r>
          </a:p>
          <a:p>
            <a:pPr>
              <a:lnSpc>
                <a:spcPct val="95000"/>
              </a:lnSpc>
              <a:spcBef>
                <a:spcPct val="0"/>
              </a:spcBef>
              <a:defRPr/>
            </a:pPr>
            <a:endParaRPr lang="en-US" sz="6400" i="1" dirty="0" smtClean="0">
              <a:solidFill>
                <a:srgbClr val="000000"/>
              </a:solidFill>
              <a:latin typeface="Arial" panose="020B0604020202020204" pitchFamily="34" charset="0"/>
            </a:endParaRPr>
          </a:p>
          <a:p>
            <a:pPr>
              <a:lnSpc>
                <a:spcPct val="95000"/>
              </a:lnSpc>
              <a:spcBef>
                <a:spcPct val="0"/>
              </a:spcBef>
              <a:defRPr/>
            </a:pPr>
            <a:r>
              <a:rPr lang="en-US" sz="6400" i="1" dirty="0" smtClean="0">
                <a:solidFill>
                  <a:srgbClr val="000000"/>
                </a:solidFill>
                <a:latin typeface="Arial" panose="020B0604020202020204" pitchFamily="34" charset="0"/>
              </a:rPr>
              <a:t>                                                                  CHANDANA PRIYA.V    18MIS1091</a:t>
            </a:r>
          </a:p>
          <a:p>
            <a:pPr>
              <a:lnSpc>
                <a:spcPct val="95000"/>
              </a:lnSpc>
              <a:spcBef>
                <a:spcPct val="0"/>
              </a:spcBef>
              <a:defRPr/>
            </a:pPr>
            <a:endParaRPr lang="en-US" sz="6400" i="1" dirty="0" smtClean="0">
              <a:solidFill>
                <a:srgbClr val="000000"/>
              </a:solidFill>
              <a:latin typeface="Arial" panose="020B0604020202020204" pitchFamily="34" charset="0"/>
            </a:endParaRPr>
          </a:p>
          <a:p>
            <a:pPr>
              <a:lnSpc>
                <a:spcPct val="95000"/>
              </a:lnSpc>
              <a:spcBef>
                <a:spcPct val="0"/>
              </a:spcBef>
              <a:defRPr/>
            </a:pPr>
            <a:r>
              <a:rPr lang="en-US" sz="6400" i="1" dirty="0" smtClean="0">
                <a:solidFill>
                  <a:srgbClr val="000000"/>
                </a:solidFill>
                <a:latin typeface="Arial" panose="020B0604020202020204" pitchFamily="34" charset="0"/>
              </a:rPr>
              <a:t>                                                                  SURYA SHEKAR.Y        18MIS1100</a:t>
            </a:r>
            <a:r>
              <a:rPr lang="en-US" sz="6400" dirty="0" smtClean="0">
                <a:solidFill>
                  <a:srgbClr val="4F6128"/>
                </a:solidFill>
                <a:latin typeface="Arial" panose="020B0604020202020204" pitchFamily="34" charset="0"/>
              </a:rPr>
              <a:t> </a:t>
            </a:r>
          </a:p>
          <a:p>
            <a:endParaRPr lang="en-US" sz="5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SYSTEM ARCHITECTURE:</a:t>
            </a:r>
            <a:endParaRPr lang="en-US" sz="2000" dirty="0"/>
          </a:p>
        </p:txBody>
      </p:sp>
      <p:pic>
        <p:nvPicPr>
          <p:cNvPr id="3" name="Picture 2"/>
          <p:cNvPicPr>
            <a:picLocks noChangeAspect="1" noChangeArrowheads="1"/>
          </p:cNvPicPr>
          <p:nvPr/>
        </p:nvPicPr>
        <p:blipFill>
          <a:blip r:embed="rId2" cstate="print"/>
          <a:srcRect/>
          <a:stretch>
            <a:fillRect/>
          </a:stretch>
        </p:blipFill>
        <p:spPr bwMode="auto">
          <a:xfrm>
            <a:off x="1276350" y="1250658"/>
            <a:ext cx="7334250" cy="5607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USE CASE:</a:t>
            </a:r>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990600" y="1371600"/>
            <a:ext cx="7929563"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IMPLEMENTATION:</a:t>
            </a:r>
            <a:endParaRPr lang="en-US" sz="2000" dirty="0"/>
          </a:p>
        </p:txBody>
      </p:sp>
      <p:pic>
        <p:nvPicPr>
          <p:cNvPr id="3" name="Picture 2"/>
          <p:cNvPicPr>
            <a:picLocks noChangeAspect="1" noChangeArrowheads="1"/>
          </p:cNvPicPr>
          <p:nvPr/>
        </p:nvPicPr>
        <p:blipFill>
          <a:blip r:embed="rId2" cstate="print"/>
          <a:srcRect/>
          <a:stretch>
            <a:fillRect/>
          </a:stretch>
        </p:blipFill>
        <p:spPr bwMode="auto">
          <a:xfrm>
            <a:off x="1524000" y="1676400"/>
            <a:ext cx="7097890" cy="3992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IMPLEMENTATION:</a:t>
            </a:r>
            <a:endParaRPr lang="en-US" sz="2000" dirty="0"/>
          </a:p>
        </p:txBody>
      </p:sp>
      <p:pic>
        <p:nvPicPr>
          <p:cNvPr id="3" name="Picture 2"/>
          <p:cNvPicPr>
            <a:picLocks noChangeAspect="1" noChangeArrowheads="1"/>
          </p:cNvPicPr>
          <p:nvPr/>
        </p:nvPicPr>
        <p:blipFill>
          <a:blip r:embed="rId2" cstate="print"/>
          <a:srcRect/>
          <a:stretch>
            <a:fillRect/>
          </a:stretch>
        </p:blipFill>
        <p:spPr bwMode="auto">
          <a:xfrm>
            <a:off x="1600200" y="1600200"/>
            <a:ext cx="7097890" cy="3992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IMPLEMENTATION:</a:t>
            </a:r>
            <a:endParaRPr lang="en-US" sz="2000" dirty="0"/>
          </a:p>
        </p:txBody>
      </p:sp>
      <p:pic>
        <p:nvPicPr>
          <p:cNvPr id="3" name="Picture 2"/>
          <p:cNvPicPr>
            <a:picLocks noChangeAspect="1" noChangeArrowheads="1"/>
          </p:cNvPicPr>
          <p:nvPr/>
        </p:nvPicPr>
        <p:blipFill>
          <a:blip r:embed="rId2" cstate="print"/>
          <a:srcRect/>
          <a:stretch>
            <a:fillRect/>
          </a:stretch>
        </p:blipFill>
        <p:spPr bwMode="auto">
          <a:xfrm>
            <a:off x="1524000" y="1676400"/>
            <a:ext cx="7097890" cy="3992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3" name="Picture 2"/>
          <p:cNvPicPr/>
          <p:nvPr/>
        </p:nvPicPr>
        <p:blipFill>
          <a:blip r:embed="rId2" cstate="print"/>
          <a:srcRect/>
          <a:stretch>
            <a:fillRect/>
          </a:stretch>
        </p:blipFill>
        <p:spPr bwMode="auto">
          <a:xfrm>
            <a:off x="2209800" y="2634762"/>
            <a:ext cx="4887595" cy="2470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1890394" y="1855152"/>
            <a:ext cx="6034405" cy="4088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1371600" y="381000"/>
            <a:ext cx="6934200" cy="44196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3657600" y="5257800"/>
            <a:ext cx="2383155" cy="1439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2362200" y="1388235"/>
            <a:ext cx="5943600" cy="5088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2286000" y="1371600"/>
            <a:ext cx="5943600" cy="5144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INTRODUCTION:</a:t>
            </a:r>
            <a:endParaRPr lang="en-US" sz="2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1200" dirty="0" smtClean="0">
                <a:latin typeface="Times New Roman" pitchFamily="18" charset="0"/>
                <a:cs typeface="Times New Roman" pitchFamily="18" charset="0"/>
              </a:rPr>
              <a:t>The project is about recognizing  the gesture of the person and producing the output in the form of text which will be in human language.</a:t>
            </a:r>
          </a:p>
          <a:p>
            <a:pPr>
              <a:buFont typeface="Wingdings" pitchFamily="2" charset="2"/>
              <a:buChar char="Ø"/>
            </a:pPr>
            <a:r>
              <a:rPr lang="en-US" sz="1200" dirty="0" smtClean="0">
                <a:latin typeface="Times New Roman" pitchFamily="18" charset="0"/>
                <a:cs typeface="Times New Roman" pitchFamily="18" charset="0"/>
              </a:rPr>
              <a:t>Usually deaf people seek the help of sign language interpreters for translating their thoughts to normal people and vice versa.</a:t>
            </a:r>
          </a:p>
          <a:p>
            <a:pPr>
              <a:buFont typeface="Wingdings" pitchFamily="2" charset="2"/>
              <a:buChar char="Ø"/>
            </a:pPr>
            <a:r>
              <a:rPr lang="en-US" sz="1200" dirty="0" smtClean="0">
                <a:latin typeface="Times New Roman" pitchFamily="18" charset="0"/>
                <a:cs typeface="Times New Roman" pitchFamily="18" charset="0"/>
              </a:rPr>
              <a:t>But this system is very costly and does not work throughout the life period of a deaf person.</a:t>
            </a:r>
          </a:p>
          <a:p>
            <a:pPr>
              <a:buFont typeface="Wingdings" pitchFamily="2" charset="2"/>
              <a:buChar char="Ø"/>
            </a:pPr>
            <a:r>
              <a:rPr lang="en-US" sz="1200" dirty="0" smtClean="0">
                <a:latin typeface="Times New Roman" pitchFamily="18" charset="0"/>
                <a:cs typeface="Times New Roman" pitchFamily="18" charset="0"/>
              </a:rPr>
              <a:t>So, a system that helps this problem is necessary.</a:t>
            </a:r>
          </a:p>
          <a:p>
            <a:pPr>
              <a:buFont typeface="Wingdings" pitchFamily="2" charset="2"/>
              <a:buChar char="Ø"/>
            </a:pPr>
            <a:r>
              <a:rPr lang="en-US" sz="1200" dirty="0" smtClean="0">
                <a:latin typeface="Times New Roman" pitchFamily="18" charset="0"/>
                <a:cs typeface="Times New Roman" pitchFamily="18" charset="0"/>
              </a:rPr>
              <a:t> In this system, mainly our perspective is that deaf and dumb are unable to convey what they want say to another person .</a:t>
            </a:r>
          </a:p>
          <a:p>
            <a:pPr>
              <a:buFont typeface="Wingdings" pitchFamily="2" charset="2"/>
              <a:buChar char="Ø"/>
            </a:pPr>
            <a:r>
              <a:rPr lang="en-US" sz="1200" dirty="0" smtClean="0">
                <a:latin typeface="Times New Roman" pitchFamily="18" charset="0"/>
                <a:cs typeface="Times New Roman" pitchFamily="18" charset="0"/>
              </a:rPr>
              <a:t>But they can show a gesture by which the other person will be able to understand what he/ she is trying to say.</a:t>
            </a:r>
          </a:p>
          <a:p>
            <a:pPr>
              <a:buFont typeface="Wingdings" pitchFamily="2" charset="2"/>
              <a:buChar char="Ø"/>
            </a:pPr>
            <a:r>
              <a:rPr lang="en-US" sz="1200" dirty="0" smtClean="0">
                <a:latin typeface="Times New Roman" pitchFamily="18" charset="0"/>
                <a:cs typeface="Times New Roman" pitchFamily="18" charset="0"/>
              </a:rPr>
              <a:t>By which both the persons can understand and communicate easily.</a:t>
            </a:r>
          </a:p>
          <a:p>
            <a:pPr>
              <a:buFont typeface="Wingdings" pitchFamily="2" charset="2"/>
              <a:buChar char="Ø"/>
            </a:pPr>
            <a:r>
              <a:rPr lang="en-US" sz="1200" dirty="0" smtClean="0">
                <a:latin typeface="Times New Roman" pitchFamily="18" charset="0"/>
                <a:cs typeface="Times New Roman" pitchFamily="18" charset="0"/>
              </a:rPr>
              <a:t>For example  : let us take a picture of a deaf person who is showing a silent sign which a normal human (who does not know the sign language) can’t understand what the deaf person is conveying.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Now, the captured photo is uploaded in our website then it gets processed and shows the result in the text box: ”BE SILENT”. </a:t>
            </a:r>
          </a:p>
          <a:p>
            <a:pPr>
              <a:buFont typeface="Wingdings" pitchFamily="2" charset="2"/>
              <a:buChar char="Ø"/>
            </a:pPr>
            <a:r>
              <a:rPr lang="en-US" sz="1200" dirty="0" smtClean="0">
                <a:latin typeface="Times New Roman" pitchFamily="18" charset="0"/>
                <a:cs typeface="Times New Roman" pitchFamily="18" charset="0"/>
              </a:rPr>
              <a:t>Our website understand the gesture possessed by a man in the photo and it converts it in to text using  </a:t>
            </a:r>
            <a:r>
              <a:rPr lang="en-US" sz="1200" dirty="0" err="1" smtClean="0">
                <a:latin typeface="Times New Roman" pitchFamily="18" charset="0"/>
                <a:cs typeface="Times New Roman" pitchFamily="18" charset="0"/>
              </a:rPr>
              <a:t>cnn</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1981200" y="1"/>
            <a:ext cx="5943600" cy="44958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2895600" y="4724400"/>
            <a:ext cx="3930015" cy="143002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2133600" y="914400"/>
            <a:ext cx="5943600" cy="5063799"/>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1524000" y="304800"/>
            <a:ext cx="6248400" cy="44196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3581400" y="4876800"/>
            <a:ext cx="2101215" cy="143002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cstate="print"/>
          <a:srcRect/>
          <a:stretch>
            <a:fillRect/>
          </a:stretch>
        </p:blipFill>
        <p:spPr bwMode="auto">
          <a:xfrm>
            <a:off x="2286000" y="2738437"/>
            <a:ext cx="4724400" cy="22907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CONCLUSION:</a:t>
            </a:r>
            <a:endParaRPr lang="en-US" sz="20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1200" dirty="0" smtClean="0">
                <a:latin typeface="Times New Roman" pitchFamily="18" charset="0"/>
                <a:cs typeface="Times New Roman" pitchFamily="18" charset="0"/>
              </a:rPr>
              <a:t>we have proposed this system of shape based approach for gesture recognition. </a:t>
            </a:r>
          </a:p>
          <a:p>
            <a:pPr>
              <a:buFont typeface="Wingdings" pitchFamily="2" charset="2"/>
              <a:buChar char="Ø"/>
            </a:pPr>
            <a:r>
              <a:rPr lang="en-US" sz="1200" dirty="0" smtClean="0">
                <a:latin typeface="Times New Roman" pitchFamily="18" charset="0"/>
                <a:cs typeface="Times New Roman" pitchFamily="18" charset="0"/>
              </a:rPr>
              <a:t>The strength of this approach includes it’s simplicity, ease of implementation, and it does not require any significant amount of training or post processing.</a:t>
            </a:r>
          </a:p>
          <a:p>
            <a:pPr>
              <a:buFont typeface="Wingdings" pitchFamily="2" charset="2"/>
              <a:buChar char="Ø"/>
            </a:pPr>
            <a:r>
              <a:rPr lang="en-US" sz="1200" dirty="0" smtClean="0">
                <a:latin typeface="Times New Roman" pitchFamily="18" charset="0"/>
                <a:cs typeface="Times New Roman" pitchFamily="18" charset="0"/>
              </a:rPr>
              <a:t> This will be easy for people to use and understand. This will not take much time in conversion and displaying the output.</a:t>
            </a:r>
          </a:p>
          <a:p>
            <a:pPr>
              <a:buFont typeface="Wingdings" pitchFamily="2" charset="2"/>
              <a:buChar char="Ø"/>
            </a:pPr>
            <a:r>
              <a:rPr lang="en-US" sz="1200" dirty="0" smtClean="0">
                <a:latin typeface="Times New Roman" pitchFamily="18" charset="0"/>
                <a:cs typeface="Times New Roman" pitchFamily="18" charset="0"/>
              </a:rPr>
              <a:t> Easily a person who is deaf and dumb can communicate with other person who does not know the sign language or who doesn’t have any translator with them. </a:t>
            </a:r>
          </a:p>
          <a:p>
            <a:pPr>
              <a:buFont typeface="Wingdings" pitchFamily="2" charset="2"/>
              <a:buChar char="Ø"/>
            </a:pPr>
            <a:r>
              <a:rPr lang="en-US" sz="1200" dirty="0" smtClean="0">
                <a:latin typeface="Times New Roman" pitchFamily="18" charset="0"/>
                <a:cs typeface="Times New Roman" pitchFamily="18" charset="0"/>
              </a:rPr>
              <a:t>This doesn’t cost much as it costs when a translator works for them. </a:t>
            </a:r>
          </a:p>
          <a:p>
            <a:pPr>
              <a:buFont typeface="Wingdings" pitchFamily="2" charset="2"/>
              <a:buChar char="Ø"/>
            </a:pPr>
            <a:r>
              <a:rPr lang="en-US" sz="1200" dirty="0" smtClean="0">
                <a:latin typeface="Times New Roman" pitchFamily="18" charset="0"/>
                <a:cs typeface="Times New Roman" pitchFamily="18" charset="0"/>
              </a:rPr>
              <a:t>Misunderstandings in the communication between the people will also be less.</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References:</a:t>
            </a:r>
            <a:endParaRPr lang="en-US" sz="2000" dirty="0"/>
          </a:p>
        </p:txBody>
      </p:sp>
      <p:sp>
        <p:nvSpPr>
          <p:cNvPr id="3" name="Content Placeholder 2"/>
          <p:cNvSpPr>
            <a:spLocks noGrp="1"/>
          </p:cNvSpPr>
          <p:nvPr>
            <p:ph idx="1"/>
          </p:nvPr>
        </p:nvSpPr>
        <p:spPr/>
        <p:txBody>
          <a:bodyPr>
            <a:normAutofit/>
          </a:bodyPr>
          <a:lstStyle/>
          <a:p>
            <a:r>
              <a:rPr lang="en-US" sz="1200" dirty="0" smtClean="0"/>
              <a:t>[1]. R. S. Murthy &amp; R. S. </a:t>
            </a:r>
            <a:r>
              <a:rPr lang="en-US" sz="1200" dirty="0" err="1" smtClean="0"/>
              <a:t>Jadon</a:t>
            </a:r>
            <a:r>
              <a:rPr lang="en-US" sz="1200" dirty="0" smtClean="0"/>
              <a:t>.  (2009)  “A  Review of Vision Based Hand Gestures Recognition,” International Journal of Information Technology and Knowledge Management, Vol. 2, No. 2, pp 405-410.</a:t>
            </a:r>
          </a:p>
          <a:p>
            <a:r>
              <a:rPr lang="en-US" sz="1200" dirty="0" smtClean="0"/>
              <a:t>[2]. Miss. </a:t>
            </a:r>
            <a:r>
              <a:rPr lang="en-US" sz="1200" dirty="0" err="1" smtClean="0"/>
              <a:t>KawadeSonam</a:t>
            </a:r>
            <a:r>
              <a:rPr lang="en-US" sz="1200" dirty="0" smtClean="0"/>
              <a:t> P, Prof. V. S. </a:t>
            </a:r>
            <a:r>
              <a:rPr lang="en-US" sz="1200" dirty="0" err="1" smtClean="0"/>
              <a:t>Ubale</a:t>
            </a:r>
            <a:r>
              <a:rPr lang="en-US" sz="1200" dirty="0" smtClean="0"/>
              <a:t> "Gesture</a:t>
            </a:r>
          </a:p>
          <a:p>
            <a:r>
              <a:rPr lang="en-US" sz="1200" dirty="0" smtClean="0"/>
              <a:t>Recognition       :A	Review"(IOSR- JECE)ISSN:2278-</a:t>
            </a:r>
          </a:p>
          <a:p>
            <a:r>
              <a:rPr lang="en-US" sz="1200" dirty="0" smtClean="0"/>
              <a:t>2834,ISBN:2278-8735, PP:19-26</a:t>
            </a:r>
          </a:p>
          <a:p>
            <a:r>
              <a:rPr lang="en-US" sz="1200" dirty="0" smtClean="0"/>
              <a:t>[3] .</a:t>
            </a:r>
            <a:r>
              <a:rPr lang="en-US" sz="1200" dirty="0" err="1" smtClean="0"/>
              <a:t>Shaikh</a:t>
            </a:r>
            <a:r>
              <a:rPr lang="en-US" sz="1200" dirty="0" smtClean="0"/>
              <a:t> </a:t>
            </a:r>
            <a:r>
              <a:rPr lang="en-US" sz="1200" dirty="0" err="1" smtClean="0"/>
              <a:t>Shabnam,Dr</a:t>
            </a:r>
            <a:r>
              <a:rPr lang="en-US" sz="1200" dirty="0" smtClean="0"/>
              <a:t>. Shah </a:t>
            </a:r>
            <a:r>
              <a:rPr lang="en-US" sz="1200" dirty="0" err="1" smtClean="0"/>
              <a:t>Aqueel</a:t>
            </a:r>
            <a:r>
              <a:rPr lang="en-US" sz="1200" dirty="0" smtClean="0"/>
              <a:t> "Real Time Hand Gesture Recognition System: A Review" </a:t>
            </a:r>
            <a:r>
              <a:rPr lang="en-US" sz="1200" dirty="0" err="1" smtClean="0"/>
              <a:t>IJCSN,Volume</a:t>
            </a:r>
            <a:r>
              <a:rPr lang="en-US" sz="1200" dirty="0" smtClean="0"/>
              <a:t> 4, Issue 2, April 2015, ISSN (Online) : 2277-5420 .</a:t>
            </a:r>
          </a:p>
          <a:p>
            <a:r>
              <a:rPr lang="en-US" sz="1200" dirty="0" smtClean="0"/>
              <a:t> </a:t>
            </a:r>
          </a:p>
          <a:p>
            <a:r>
              <a:rPr lang="en-US" sz="1200" dirty="0" smtClean="0"/>
              <a:t>[4]. </a:t>
            </a:r>
            <a:r>
              <a:rPr lang="en-US" sz="1200" dirty="0" err="1" smtClean="0"/>
              <a:t>Gongfa</a:t>
            </a:r>
            <a:r>
              <a:rPr lang="en-US" sz="1200" dirty="0" smtClean="0"/>
              <a:t> Li1, </a:t>
            </a:r>
            <a:r>
              <a:rPr lang="en-US" sz="1200" dirty="0" err="1" smtClean="0"/>
              <a:t>Heng</a:t>
            </a:r>
            <a:r>
              <a:rPr lang="en-US" sz="1200" dirty="0" smtClean="0"/>
              <a:t> Tang, Ying Sun, </a:t>
            </a:r>
            <a:r>
              <a:rPr lang="en-US" sz="1200" dirty="0" err="1" smtClean="0"/>
              <a:t>Jianyi</a:t>
            </a:r>
            <a:r>
              <a:rPr lang="en-US" sz="1200" dirty="0" smtClean="0"/>
              <a:t> Kong, </a:t>
            </a:r>
            <a:r>
              <a:rPr lang="en-US" sz="1200" dirty="0" err="1" smtClean="0"/>
              <a:t>Guozhang</a:t>
            </a:r>
            <a:r>
              <a:rPr lang="en-US" sz="1200" dirty="0" smtClean="0"/>
              <a:t> Jiang, Du Jiang, Bo Tao, </a:t>
            </a:r>
            <a:r>
              <a:rPr lang="en-US" sz="1200" dirty="0" err="1" smtClean="0"/>
              <a:t>Shuang</a:t>
            </a:r>
            <a:r>
              <a:rPr lang="en-US" sz="1200" dirty="0" smtClean="0"/>
              <a:t> </a:t>
            </a:r>
            <a:r>
              <a:rPr lang="en-US" sz="1200" dirty="0" err="1" smtClean="0"/>
              <a:t>Xu</a:t>
            </a:r>
            <a:r>
              <a:rPr lang="en-US" sz="1200" dirty="0" smtClean="0"/>
              <a:t> and </a:t>
            </a:r>
            <a:r>
              <a:rPr lang="en-US" sz="1200" dirty="0" err="1" smtClean="0"/>
              <a:t>Honghai</a:t>
            </a:r>
            <a:r>
              <a:rPr lang="en-US" sz="1200" dirty="0" smtClean="0"/>
              <a:t> Liu (2017), “Hand gesture recognition based on convolution neural network.” </a:t>
            </a:r>
            <a:r>
              <a:rPr lang="en-US" sz="1200" i="1" dirty="0" smtClean="0"/>
              <a:t>Cluster Computing, Springer </a:t>
            </a:r>
            <a:r>
              <a:rPr lang="en-US" sz="1200" dirty="0" err="1" smtClean="0"/>
              <a:t>doi</a:t>
            </a:r>
            <a:r>
              <a:rPr lang="en-US" sz="1200" dirty="0" smtClean="0"/>
              <a:t>: https://doi.org/10.1007/s10586-017- 1435-x.</a:t>
            </a:r>
          </a:p>
          <a:p>
            <a:r>
              <a:rPr lang="en-US" sz="1200" dirty="0" smtClean="0"/>
              <a:t>[5]. </a:t>
            </a:r>
            <a:r>
              <a:rPr lang="en-US" sz="1200" dirty="0" err="1" smtClean="0"/>
              <a:t>Wenjin</a:t>
            </a:r>
            <a:r>
              <a:rPr lang="en-US" sz="1200" dirty="0" smtClean="0"/>
              <a:t> Tao, Ming C. </a:t>
            </a:r>
            <a:r>
              <a:rPr lang="en-US" sz="1200" dirty="0" err="1" smtClean="0"/>
              <a:t>Leu</a:t>
            </a:r>
            <a:r>
              <a:rPr lang="en-US" sz="1200" dirty="0" smtClean="0"/>
              <a:t> and </a:t>
            </a:r>
            <a:r>
              <a:rPr lang="en-US" sz="1200" dirty="0" err="1" smtClean="0"/>
              <a:t>Zhaozheng</a:t>
            </a:r>
            <a:r>
              <a:rPr lang="en-US" sz="1200" dirty="0" smtClean="0"/>
              <a:t> Yin b (2018), “American Sign Language alphabet recognition using </a:t>
            </a:r>
            <a:r>
              <a:rPr lang="en-US" sz="1200" dirty="0" err="1" smtClean="0"/>
              <a:t>Convolutional</a:t>
            </a:r>
            <a:r>
              <a:rPr lang="en-US" sz="1200" dirty="0" smtClean="0"/>
              <a:t> Neural Networks with </a:t>
            </a:r>
            <a:r>
              <a:rPr lang="en-US" sz="1200" dirty="0" err="1" smtClean="0"/>
              <a:t>multiview</a:t>
            </a:r>
            <a:r>
              <a:rPr lang="en-US" sz="1200" dirty="0" smtClean="0"/>
              <a:t> augmentation and inference fusion.” </a:t>
            </a:r>
            <a:r>
              <a:rPr lang="en-US" sz="1200" i="1" dirty="0" smtClean="0"/>
              <a:t>Engineering Applications of Artificial Intelligence </a:t>
            </a:r>
            <a:r>
              <a:rPr lang="en-US" sz="1200" b="1" dirty="0" smtClean="0"/>
              <a:t>76 </a:t>
            </a:r>
            <a:r>
              <a:rPr lang="en-US" sz="1200" dirty="0" smtClean="0"/>
              <a:t>: 202–213.</a:t>
            </a:r>
          </a:p>
          <a:p>
            <a:endParaRPr lang="en-US" sz="12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OBJECTIVE:</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300" dirty="0" smtClean="0">
                <a:latin typeface="Times New Roman" pitchFamily="18" charset="0"/>
                <a:cs typeface="Times New Roman" pitchFamily="18" charset="0"/>
              </a:rPr>
              <a:t>Our objective is when a picture or photo is uploaded, to recognize the gesture and transform it in to natural processing language so that it can be understood by all the humans.</a:t>
            </a:r>
          </a:p>
          <a:p>
            <a:pPr>
              <a:buNone/>
            </a:pPr>
            <a:endParaRPr lang="en-US" sz="1300" dirty="0" smtClean="0">
              <a:latin typeface="Times New Roman" pitchFamily="18" charset="0"/>
              <a:cs typeface="Times New Roman" pitchFamily="18" charset="0"/>
            </a:endParaRPr>
          </a:p>
          <a:p>
            <a:pPr>
              <a:buFont typeface="Wingdings" pitchFamily="2" charset="2"/>
              <a:buChar char="Ø"/>
            </a:pPr>
            <a:r>
              <a:rPr lang="en-US" sz="1300" dirty="0" smtClean="0">
                <a:latin typeface="Times New Roman" pitchFamily="18" charset="0"/>
                <a:cs typeface="Times New Roman" pitchFamily="18" charset="0"/>
              </a:rPr>
              <a:t>And when a text is uploaded to determine the meaning of the text and show the gesture for the same.</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ABSTARCT:</a:t>
            </a:r>
            <a:endParaRPr lang="en-US" sz="2000" dirty="0"/>
          </a:p>
        </p:txBody>
      </p:sp>
      <p:sp>
        <p:nvSpPr>
          <p:cNvPr id="3" name="Content Placeholder 2"/>
          <p:cNvSpPr>
            <a:spLocks noGrp="1"/>
          </p:cNvSpPr>
          <p:nvPr>
            <p:ph idx="1"/>
          </p:nvPr>
        </p:nvSpPr>
        <p:spPr/>
        <p:txBody>
          <a:bodyPr>
            <a:normAutofit/>
          </a:bodyPr>
          <a:lstStyle/>
          <a:p>
            <a:pPr>
              <a:buNone/>
            </a:pP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Gesture recognition is a purely real time application. In gesture recognition we are going to analyze the picture or a photo which was captured by the camera and we are going to implement some image processing techniques to find out what the photo is conveying to us. We are going to recognize the gesture in the photo. Let us go into some brief explanation about what we are going to do. We have an interface of a Website which accepts a photo and box which looks like a comment box. User are going to capture a photo from camera and Users are going to upload the particular picture in to the website. Then the photo is gets processed and the result are shown in the text given below the image in the natural language( English). This will help deaf and dumb people as they cannot speak and convey what they wanted to say to the other person. They have a sign language but everyone cannot understand it. Our  application works on digital image processing as well as the image classification.</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Existing System:</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200" dirty="0" smtClean="0">
                <a:latin typeface="Times New Roman" pitchFamily="18" charset="0"/>
                <a:cs typeface="Times New Roman" pitchFamily="18" charset="0"/>
              </a:rPr>
              <a:t>In the existing system it recognizes that a group of people are present at a place but does not recognize what a particular person is trying to say.</a:t>
            </a:r>
          </a:p>
          <a:p>
            <a:pPr>
              <a:buFont typeface="Wingdings" pitchFamily="2" charset="2"/>
              <a:buChar char="Ø"/>
            </a:pPr>
            <a:r>
              <a:rPr lang="en-US" sz="1200" dirty="0" smtClean="0">
                <a:latin typeface="Times New Roman" pitchFamily="18" charset="0"/>
                <a:cs typeface="Times New Roman" pitchFamily="18" charset="0"/>
              </a:rPr>
              <a:t>It will not be much useful for people as they couldn’t find what a specific person is trying to say.</a:t>
            </a:r>
          </a:p>
          <a:p>
            <a:pPr>
              <a:buFont typeface="Wingdings" pitchFamily="2" charset="2"/>
              <a:buChar char="Ø"/>
            </a:pPr>
            <a:r>
              <a:rPr lang="en-US" sz="1200" dirty="0" smtClean="0">
                <a:latin typeface="Times New Roman" pitchFamily="18" charset="0"/>
                <a:cs typeface="Times New Roman" pitchFamily="18" charset="0"/>
              </a:rPr>
              <a:t>As there will be a sensor and the person would be in motion it cannot determine the exact gesture of a person.</a:t>
            </a:r>
          </a:p>
          <a:p>
            <a:pPr>
              <a:buFont typeface="Wingdings" pitchFamily="2" charset="2"/>
              <a:buChar char="Ø"/>
            </a:pPr>
            <a:r>
              <a:rPr lang="en-US" sz="1200" dirty="0" smtClean="0">
                <a:latin typeface="Times New Roman" pitchFamily="18" charset="0"/>
                <a:cs typeface="Times New Roman" pitchFamily="18" charset="0"/>
              </a:rPr>
              <a:t>When a person is trying to show something and due to some discrepancies if it doesn’t capture the exact gesture misunderstanding may take place between people and communication problem would occur.</a:t>
            </a:r>
          </a:p>
          <a:p>
            <a:pPr>
              <a:buFont typeface="Wingdings" pitchFamily="2" charset="2"/>
              <a:buChar char="Ø"/>
            </a:pPr>
            <a:r>
              <a:rPr lang="en-US" sz="1200" dirty="0" smtClean="0">
                <a:latin typeface="Times New Roman" pitchFamily="18" charset="0"/>
                <a:cs typeface="Times New Roman" pitchFamily="18" charset="0"/>
              </a:rPr>
              <a:t>Exactly, the same system is not proposed yet but similar systems are proposed to help deaf and dumb people.</a:t>
            </a:r>
            <a:r>
              <a:rPr lang="en-US" sz="4800" dirty="0" smtClean="0"/>
              <a:t/>
            </a:r>
            <a:br>
              <a:rPr lang="en-US" sz="4800"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LIMITATIONS OF EXISTING SYSTEM:</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300" dirty="0" smtClean="0">
                <a:latin typeface="Times New Roman" pitchFamily="18" charset="0"/>
                <a:cs typeface="Times New Roman" pitchFamily="18" charset="0"/>
              </a:rPr>
              <a:t>Images or video may not be under consistent lighting, or in the same location.</a:t>
            </a:r>
          </a:p>
          <a:p>
            <a:pPr>
              <a:buFont typeface="Wingdings" pitchFamily="2" charset="2"/>
              <a:buChar char="Ø"/>
            </a:pPr>
            <a:r>
              <a:rPr lang="en-US" sz="1300" dirty="0" smtClean="0">
                <a:latin typeface="Times New Roman" pitchFamily="18" charset="0"/>
                <a:cs typeface="Times New Roman" pitchFamily="18" charset="0"/>
              </a:rPr>
              <a:t>Items in the background or distinct features of the users may make recognition more difficult.</a:t>
            </a:r>
          </a:p>
          <a:p>
            <a:pPr>
              <a:buFont typeface="Wingdings" pitchFamily="2" charset="2"/>
              <a:buChar char="Ø"/>
            </a:pPr>
            <a:r>
              <a:rPr lang="en-US" sz="1300" dirty="0" smtClean="0">
                <a:latin typeface="Times New Roman" pitchFamily="18" charset="0"/>
                <a:cs typeface="Times New Roman" pitchFamily="18" charset="0"/>
              </a:rPr>
              <a:t>When there are group of people it couldn’t exactly determine the gesture of the person.</a:t>
            </a:r>
            <a:br>
              <a:rPr lang="en-US" sz="1300" dirty="0" smtClean="0">
                <a:latin typeface="Times New Roman" pitchFamily="18" charset="0"/>
                <a:cs typeface="Times New Roman" pitchFamily="18" charset="0"/>
              </a:rPr>
            </a:br>
            <a:endParaRPr lang="en-US" sz="1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PROPOSED SYSTEM:</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In our System there will be website where login is created for User. </a:t>
            </a:r>
          </a:p>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The gesture given by a person will be uploaded in the website and it processes to give the meaning of it.</a:t>
            </a:r>
          </a:p>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Using CNN and image classification the gesture created is converted and displays in the form of text which a person can understand.</a:t>
            </a:r>
          </a:p>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Here the image is uploaded in the website there will not be any motion in the picture . So, it can give the meaning of the gesture appropriately.</a:t>
            </a:r>
          </a:p>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And also, when a text is typed the gestures stored in database will display the appropriate one for the text given.</a:t>
            </a:r>
          </a:p>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Due to this the misunderstanding in the gesture form will be decreased.</a:t>
            </a:r>
          </a:p>
          <a:p>
            <a:pPr>
              <a:buFont typeface="Wingdings" pitchFamily="2" charset="2"/>
              <a:buChar char="Ø"/>
            </a:pPr>
            <a:r>
              <a:rPr lang="en-US" sz="1200" dirty="0" smtClean="0">
                <a:effectLst>
                  <a:outerShdw blurRad="38100" dist="38100" dir="2700000" algn="tl">
                    <a:srgbClr val="000000">
                      <a:alpha val="43137"/>
                    </a:srgbClr>
                  </a:outerShdw>
                </a:effectLst>
                <a:latin typeface="Times New Roman" pitchFamily="18" charset="0"/>
                <a:cs typeface="Times New Roman" pitchFamily="18" charset="0"/>
              </a:rPr>
              <a:t>We are just going to convert the text in to gesture and the gesture in to text which will clear the doubts and misunderstanding.</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Advantages of Proposed System:</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1400" dirty="0" smtClean="0">
                <a:latin typeface="Times New Roman" pitchFamily="18" charset="0"/>
                <a:cs typeface="Times New Roman" pitchFamily="18" charset="0"/>
              </a:rPr>
              <a:t>Easily everyone can understand what the deaf and dumb people are saying as the out will in human language.</a:t>
            </a:r>
          </a:p>
          <a:p>
            <a:pPr>
              <a:buFont typeface="Wingdings" pitchFamily="2" charset="2"/>
              <a:buChar char="Ø"/>
            </a:pPr>
            <a:r>
              <a:rPr lang="en-US" sz="1400" dirty="0" smtClean="0">
                <a:latin typeface="Times New Roman" pitchFamily="18" charset="0"/>
                <a:cs typeface="Times New Roman" pitchFamily="18" charset="0"/>
              </a:rPr>
              <a:t>Both text and gesture can be accessed through our website.</a:t>
            </a:r>
          </a:p>
          <a:p>
            <a:pPr>
              <a:buFont typeface="Wingdings" pitchFamily="2" charset="2"/>
              <a:buChar char="Ø"/>
            </a:pPr>
            <a:r>
              <a:rPr lang="en-US" sz="1400" dirty="0" smtClean="0">
                <a:latin typeface="Times New Roman" pitchFamily="18" charset="0"/>
                <a:cs typeface="Times New Roman" pitchFamily="18" charset="0"/>
              </a:rPr>
              <a:t>Wrong detection of gestures will be less when compared to other systems.</a:t>
            </a:r>
          </a:p>
          <a:p>
            <a:pPr>
              <a:buFont typeface="Wingdings" pitchFamily="2" charset="2"/>
              <a:buChar char="Ø"/>
            </a:pPr>
            <a:r>
              <a:rPr lang="en-US" sz="1400" dirty="0" smtClean="0">
                <a:latin typeface="Times New Roman" pitchFamily="18" charset="0"/>
                <a:cs typeface="Times New Roman" pitchFamily="18" charset="0"/>
              </a:rPr>
              <a:t>Database will be storing some of gestures which would help people even more to understand well.</a:t>
            </a:r>
          </a:p>
          <a:p>
            <a:pPr>
              <a:buFont typeface="Wingdings" pitchFamily="2" charset="2"/>
              <a:buChar char="Ø"/>
            </a:pPr>
            <a:r>
              <a:rPr lang="en-US" sz="1400" dirty="0" smtClean="0">
                <a:latin typeface="Times New Roman" pitchFamily="18" charset="0"/>
                <a:cs typeface="Times New Roman" pitchFamily="18" charset="0"/>
              </a:rPr>
              <a:t>Update of gestures in to the database will be done according to the users view if required.</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itchFamily="18" charset="0"/>
                <a:cs typeface="Times New Roman" pitchFamily="18" charset="0"/>
              </a:rPr>
              <a:t>Algorithms/ Techniques :</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Ø"/>
            </a:pPr>
            <a:r>
              <a:rPr lang="en-US" sz="1200" dirty="0" smtClean="0">
                <a:latin typeface="Times New Roman" pitchFamily="18" charset="0"/>
                <a:cs typeface="Times New Roman" pitchFamily="18" charset="0"/>
              </a:rPr>
              <a:t>Using Convolution Neural Network we determine the gesture.</a:t>
            </a:r>
          </a:p>
          <a:p>
            <a:pPr>
              <a:buNone/>
            </a:pPr>
            <a:r>
              <a:rPr lang="en-US" sz="1200" dirty="0" smtClean="0">
                <a:latin typeface="Times New Roman" pitchFamily="18" charset="0"/>
                <a:cs typeface="Times New Roman" pitchFamily="18" charset="0"/>
              </a:rPr>
              <a:t>OR</a:t>
            </a:r>
          </a:p>
          <a:p>
            <a:pPr>
              <a:buFont typeface="Wingdings" pitchFamily="2" charset="2"/>
              <a:buChar char="Ø"/>
            </a:pPr>
            <a:r>
              <a:rPr lang="en-US" sz="1200" dirty="0" smtClean="0">
                <a:latin typeface="Times New Roman" pitchFamily="18" charset="0"/>
                <a:cs typeface="Times New Roman" pitchFamily="18" charset="0"/>
              </a:rPr>
              <a:t> By using some image filtering techniques in deep neural networks.</a:t>
            </a:r>
            <a:br>
              <a:rPr lang="en-US" sz="1200" dirty="0" smtClean="0">
                <a:latin typeface="Times New Roman" pitchFamily="18" charset="0"/>
                <a:cs typeface="Times New Roman" pitchFamily="18" charset="0"/>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470</TotalTime>
  <Words>1108</Words>
  <Application>Microsoft Office PowerPoint</Application>
  <PresentationFormat>On-screen Show (4:3)</PresentationFormat>
  <Paragraphs>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                                                                 TITLE OF THE PROJECT      RECOGNITION of sign language using 2D hand gesture-CNN approach </vt:lpstr>
      <vt:lpstr>INTRODUCTION:</vt:lpstr>
      <vt:lpstr>OBJECTIVE:</vt:lpstr>
      <vt:lpstr>ABSTARCT:</vt:lpstr>
      <vt:lpstr>Existing System:</vt:lpstr>
      <vt:lpstr>LIMITATIONS OF EXISTING SYSTEM:</vt:lpstr>
      <vt:lpstr>PROPOSED SYSTEM:</vt:lpstr>
      <vt:lpstr>Advantages of Proposed System:</vt:lpstr>
      <vt:lpstr>Algorithms/ Techniques :</vt:lpstr>
      <vt:lpstr>SYSTEM ARCHITECTURE:</vt:lpstr>
      <vt:lpstr>USE CASE:</vt:lpstr>
      <vt:lpstr>IMPLEMENTATION:</vt:lpstr>
      <vt:lpstr>IMPLEMENTATION:</vt:lpstr>
      <vt:lpstr>IMPLEMENTATION:</vt:lpstr>
      <vt:lpstr>screenshots</vt:lpstr>
      <vt:lpstr>Slide 16</vt:lpstr>
      <vt:lpstr>Slide 17</vt:lpstr>
      <vt:lpstr>Slide 18</vt:lpstr>
      <vt:lpstr>Slide 19</vt:lpstr>
      <vt:lpstr>Slide 20</vt:lpstr>
      <vt:lpstr>Slide 21</vt:lpstr>
      <vt:lpstr>Slide 22</vt:lpstr>
      <vt:lpstr>Slide 23</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Gesture Recognition For Deaf And Dumb People</dc:title>
  <dc:creator>SONIA</dc:creator>
  <cp:lastModifiedBy>MY LAP</cp:lastModifiedBy>
  <cp:revision>35</cp:revision>
  <dcterms:created xsi:type="dcterms:W3CDTF">2020-08-28T12:57:26Z</dcterms:created>
  <dcterms:modified xsi:type="dcterms:W3CDTF">2020-11-02T14:21:30Z</dcterms:modified>
</cp:coreProperties>
</file>