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Lato Black"/>
      <p:bold r:id="rId12"/>
      <p:boldItalic r:id="rId13"/>
    </p:embeddedFont>
    <p:embeddedFont>
      <p:font typeface="Quattrocento Sans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5GHewx+Cuf9zZSPcf+1PkbAt/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Black-boldItalic.fntdata"/><Relationship Id="rId12" Type="http://schemas.openxmlformats.org/officeDocument/2006/relationships/font" Target="fonts/LatoBlac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boldItalic.fntdata"/><Relationship Id="rId14" Type="http://schemas.openxmlformats.org/officeDocument/2006/relationships/font" Target="fonts/QuattrocentoSans-bold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180c64c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5180c64c0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180c64c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5180c64c0a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180c64c0a_0_10"/>
          <p:cNvSpPr txBox="1"/>
          <p:nvPr/>
        </p:nvSpPr>
        <p:spPr>
          <a:xfrm>
            <a:off x="1410957" y="119060"/>
            <a:ext cx="96012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4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BANK LOAN REPORT</a:t>
            </a:r>
            <a:r>
              <a:rPr b="1" i="0" lang="en-IN" sz="3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3400" u="none" cap="none" strike="noStrik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5" name="Google Shape;85;g35180c64c0a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4950"/>
            <a:ext cx="11866950" cy="609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/>
        </p:nvSpPr>
        <p:spPr>
          <a:xfrm>
            <a:off x="1410957" y="119060"/>
            <a:ext cx="96012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4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BANK LOAN REPORT</a:t>
            </a:r>
            <a:r>
              <a:rPr b="1" i="0" lang="en-IN" sz="3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3400" u="none" cap="none" strike="noStrik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1" name="Google Shape;9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4950"/>
            <a:ext cx="11902675" cy="58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180c64c0a_0_6"/>
          <p:cNvSpPr txBox="1"/>
          <p:nvPr/>
        </p:nvSpPr>
        <p:spPr>
          <a:xfrm>
            <a:off x="1410957" y="119060"/>
            <a:ext cx="96012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4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        BANK LOAN REPORT</a:t>
            </a:r>
            <a:r>
              <a:rPr b="1" i="0" lang="en-IN" sz="3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b="0" i="0" sz="3400" u="none" cap="none" strike="noStrike">
              <a:solidFill>
                <a:srgbClr val="00206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7" name="Google Shape;97;g35180c64c0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4950"/>
            <a:ext cx="11938399" cy="587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PROBLEM STATEMENT</a:t>
            </a:r>
            <a:endParaRPr/>
          </a:p>
        </p:txBody>
      </p:sp>
      <p:sp>
        <p:nvSpPr>
          <p:cNvPr id="103" name="Google Shape;103;p11"/>
          <p:cNvSpPr txBox="1"/>
          <p:nvPr/>
        </p:nvSpPr>
        <p:spPr>
          <a:xfrm>
            <a:off x="127774" y="781050"/>
            <a:ext cx="43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rgbClr val="4C113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DASH</a:t>
            </a:r>
            <a:r>
              <a:rPr b="1" lang="en-IN" sz="2400" u="sng">
                <a:solidFill>
                  <a:srgbClr val="4C113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IN" sz="2400" u="sng">
                <a:solidFill>
                  <a:srgbClr val="4C113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OARD  1: SUMMARY  </a:t>
            </a:r>
            <a:endParaRPr sz="2400">
              <a:solidFill>
                <a:srgbClr val="4C113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1"/>
          <p:cNvSpPr txBox="1"/>
          <p:nvPr/>
        </p:nvSpPr>
        <p:spPr>
          <a:xfrm>
            <a:off x="228600" y="1371600"/>
            <a:ext cx="11835600" cy="5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Key Performance Indicators (KPIs) Requirements:</a:t>
            </a:r>
            <a:endParaRPr sz="24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Total Loan Applications:</a:t>
            </a:r>
            <a:r>
              <a:rPr lang="en-I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Total Funded Amount: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the total amount of funds disbursed as loans is crucial. We also want to keep an eye on the MTD Total Funded Amount and analyse the Month-over-Month (MoM) changes in this metric.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Total Amount Received: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Average Interest Rate: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Calculating the average interest rate across all loans, MTD, and monitoring the Month-over-Month (MoM) variations in interest rates will provide insights into our lending portfolio's overall cost.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Average Debt-to-Income Ratio (DTI):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Evaluating the average DTI for our borrowers helps us gauge their financial health. We need to compute the average DTI for all loans, MTD, and track Month-over-Month (MoM) fluctuations.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rPr>
              <a:t>PROBLEM STATEMENT</a:t>
            </a:r>
            <a:endParaRPr/>
          </a:p>
        </p:txBody>
      </p:sp>
      <p:sp>
        <p:nvSpPr>
          <p:cNvPr id="110" name="Google Shape;110;p12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rgbClr val="4C113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DASHBOARD 1: SUMMARY</a:t>
            </a:r>
            <a:endParaRPr sz="2400">
              <a:solidFill>
                <a:srgbClr val="4C113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2"/>
          <p:cNvSpPr txBox="1"/>
          <p:nvPr/>
        </p:nvSpPr>
        <p:spPr>
          <a:xfrm>
            <a:off x="208552" y="1381840"/>
            <a:ext cx="4981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Loan v Bad Loan KPI’s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Good Loan:</a:t>
            </a:r>
            <a:endParaRPr>
              <a:solidFill>
                <a:srgbClr val="6D9EEB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Loan Application Percentage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Loan Applications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Loan Funded Amount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Loan Total Received Amount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2"/>
          <p:cNvSpPr txBox="1"/>
          <p:nvPr/>
        </p:nvSpPr>
        <p:spPr>
          <a:xfrm>
            <a:off x="7001874" y="1966615"/>
            <a:ext cx="43911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Bad Loan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Loan Application Percentage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Loan Applications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Loan Funded Amount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Loan Total Received Amount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2"/>
          <p:cNvSpPr txBox="1"/>
          <p:nvPr/>
        </p:nvSpPr>
        <p:spPr>
          <a:xfrm>
            <a:off x="228599" y="4159439"/>
            <a:ext cx="11572800" cy="2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Loan Status Grid View</a:t>
            </a:r>
            <a:endParaRPr>
              <a:solidFill>
                <a:srgbClr val="CC0000"/>
              </a:solidFill>
            </a:endParaRPr>
          </a:p>
          <a:p>
            <a:pPr indent="0" lvl="0" marL="0" marR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90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/>
          <p:nvPr/>
        </p:nvSpPr>
        <p:spPr>
          <a:xfrm>
            <a:off x="127778" y="57150"/>
            <a:ext cx="939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rPr>
              <a:t>PROBLEM STATEMENT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rgbClr val="4C113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DASHBOARD 2: OVERVIEW</a:t>
            </a:r>
            <a:endParaRPr sz="2400">
              <a:solidFill>
                <a:srgbClr val="4C113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228600" y="1314450"/>
            <a:ext cx="114204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CHARTS</a:t>
            </a:r>
            <a:endParaRPr>
              <a:solidFill>
                <a:srgbClr val="002060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Monthly Trends by Issue Date (Line Chart):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identify seasonality and long-term trends in lending activities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Regional Analysis by State (Map):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identify regions with significant lending activity and assess regional disparities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Loan Term Analysis (Donut Chart):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allow the client to understand the distribution of loans across various term lengths.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Employee Length Analysis (Bar Chart):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lending metrics are distributed among borrowers with different employment lengths, helping us assess the impact of employment history on loan applications.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Loan Purpose Breakdown (Bar Chart):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 provide a visual breakdown of loan metrics based on the stated purposes of loans, aiding in the understanding of the primary reasons borrowers seek financing.</a:t>
            </a:r>
            <a:endParaRPr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IN" sz="18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Home Ownership Analysis (Tree Map):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hierarchical view of how home ownership impacts loan applications and disbursements.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 u="sng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Metrics to be shown: 'Total Loan Applications,' 'Total Funded Amount,' and 'Total Amount Received'</a:t>
            </a:r>
            <a:endParaRPr>
              <a:solidFill>
                <a:srgbClr val="008000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27778" y="57150"/>
            <a:ext cx="9397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4A86E8"/>
                </a:solidFill>
                <a:latin typeface="Lato Black"/>
                <a:ea typeface="Lato Black"/>
                <a:cs typeface="Lato Black"/>
                <a:sym typeface="Lato Black"/>
              </a:rPr>
              <a:t>PROBLEM STATEMENT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rgbClr val="4C113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DASHBOARD 3: DETAILS</a:t>
            </a:r>
            <a:endParaRPr sz="2400">
              <a:solidFill>
                <a:srgbClr val="4C1130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210750" y="1242725"/>
            <a:ext cx="11420400" cy="3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CC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Charts to Develop:</a:t>
            </a:r>
            <a:r>
              <a:rPr b="1" lang="en-IN" sz="18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en-IN" sz="1800">
                <a:solidFill>
                  <a:schemeClr val="dk1"/>
                </a:solidFill>
              </a:rPr>
              <a:t>A grid displaying essential fields:</a:t>
            </a:r>
            <a:endParaRPr b="1" sz="1800">
              <a:solidFill>
                <a:srgbClr val="F4B0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Ownership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Grade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 Date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Funded Amount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Rate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Installment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Amount Received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2023-10-07T01:44:58Z</dcterms:created>
  <dc:creator>Swapnajeet A</dc:creator>
</cp:coreProperties>
</file>