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3"/>
  </p:notesMasterIdLst>
  <p:sldIdLst>
    <p:sldId id="256" r:id="rId2"/>
    <p:sldId id="257" r:id="rId3"/>
    <p:sldId id="270" r:id="rId4"/>
    <p:sldId id="260" r:id="rId5"/>
    <p:sldId id="271" r:id="rId6"/>
    <p:sldId id="259" r:id="rId7"/>
    <p:sldId id="261" r:id="rId8"/>
    <p:sldId id="272" r:id="rId9"/>
    <p:sldId id="264"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29-04-2019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9</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058FF35-F988-4967-B44B-D15833631078}" type="datetime1">
              <a:rPr lang="en-IN" smtClean="0"/>
              <a:t>29-04-2019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1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88217-96C0-4F0A-B008-ACCDE2D27A5C}" type="datetime1">
              <a:rPr lang="en-IN" smtClean="0"/>
              <a:t>29-04-2019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7185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253D0-581D-4B38-8871-F1B671D22377}" type="datetime1">
              <a:rPr lang="en-IN" smtClean="0"/>
              <a:t>29-04-2019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91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7230-B7DF-443E-9457-59609500FB96}" type="datetime1">
              <a:rPr lang="en-IN" smtClean="0"/>
              <a:t>29-04-2019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6908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DC48B5-76C4-4A78-B99C-083B5643135C}" type="datetime1">
              <a:rPr lang="en-IN" smtClean="0"/>
              <a:t>29-04-2019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5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3443-335E-4322-98A6-D1A2E3013A8F}" type="datetime1">
              <a:rPr lang="en-IN" smtClean="0"/>
              <a:t>29-04-2019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25509728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9AF68-06EC-4899-A207-7383F555774F}" type="datetime1">
              <a:rPr lang="en-IN" smtClean="0"/>
              <a:t>29-04-2019</a:t>
            </a:fld>
            <a:endParaRPr lang="en-IN"/>
          </a:p>
        </p:txBody>
      </p:sp>
      <p:sp>
        <p:nvSpPr>
          <p:cNvPr id="8" name="Footer Placeholder 7"/>
          <p:cNvSpPr>
            <a:spLocks noGrp="1"/>
          </p:cNvSpPr>
          <p:nvPr>
            <p:ph type="ftr" sz="quarter" idx="11"/>
          </p:nvPr>
        </p:nvSpPr>
        <p:spPr/>
        <p:txBody>
          <a:bodyPr/>
          <a:lstStyle/>
          <a:p>
            <a:r>
              <a:rPr lang="en-US"/>
              <a:t>UE16CS333 course project (2019 CSE 6th Semester)</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7776494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F25C2-5269-4AFD-A7E5-FB3CD0BED568}" type="datetime1">
              <a:rPr lang="en-IN" smtClean="0"/>
              <a:t>29-04-2019</a:t>
            </a:fld>
            <a:endParaRPr lang="en-IN"/>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8475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6C980-B96C-43EC-AD1D-A7C726BE2453}" type="datetime1">
              <a:rPr lang="en-IN" smtClean="0"/>
              <a:t>29-04-2019</a:t>
            </a:fld>
            <a:endParaRPr lang="en-IN"/>
          </a:p>
        </p:txBody>
      </p:sp>
      <p:sp>
        <p:nvSpPr>
          <p:cNvPr id="3" name="Footer Placeholder 2"/>
          <p:cNvSpPr>
            <a:spLocks noGrp="1"/>
          </p:cNvSpPr>
          <p:nvPr>
            <p:ph type="ftr" sz="quarter" idx="11"/>
          </p:nvPr>
        </p:nvSpPr>
        <p:spPr/>
        <p:txBody>
          <a:bodyPr/>
          <a:lstStyle/>
          <a:p>
            <a:r>
              <a:rPr lang="en-US"/>
              <a:t>UE16CS333 course project (2019 CSE 6th Semester)</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225306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B72DC7-335D-4404-A255-7BC550A05BFE}" type="datetime1">
              <a:rPr lang="en-IN" smtClean="0"/>
              <a:t>29-04-2019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932784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CE920C-3BAD-4843-BAC0-CB7AB9A2A36D}" type="datetime1">
              <a:rPr lang="en-IN" smtClean="0"/>
              <a:t>29-04-2019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58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306F91-52AE-4F4D-8D3F-CDB903D6061D}" type="datetime1">
              <a:rPr lang="en-IN" smtClean="0"/>
              <a:t>29-04-2019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UE16CS333 course project (2019 CSE 6th Semester)</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4246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PromptCloudHQ/amazon-reviews-unlocked-mobile-phon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530" y="4956258"/>
            <a:ext cx="7222290" cy="1702932"/>
          </a:xfrm>
        </p:spPr>
        <p:txBody>
          <a:bodyPr>
            <a:normAutofit/>
          </a:bodyPr>
          <a:lstStyle/>
          <a:p>
            <a:r>
              <a:rPr lang="en-US" sz="5400" dirty="0">
                <a:latin typeface="Times New Roman" panose="02020603050405020304" pitchFamily="18" charset="0"/>
                <a:cs typeface="Times New Roman" panose="02020603050405020304" pitchFamily="18" charset="0"/>
              </a:rPr>
              <a:t>MOBILE REVIEWS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55685" y="4976164"/>
            <a:ext cx="3536315" cy="1603513"/>
          </a:xfrm>
        </p:spPr>
        <p:txBody>
          <a:bodyPr>
            <a:normAutofit/>
          </a:bodyPr>
          <a:lstStyle/>
          <a:p>
            <a:r>
              <a:rPr lang="en-US" dirty="0">
                <a:latin typeface="Times New Roman" panose="02020603050405020304" pitchFamily="18" charset="0"/>
                <a:cs typeface="Times New Roman" panose="02020603050405020304" pitchFamily="18" charset="0"/>
              </a:rPr>
              <a:t>CHETHAN M        01FB17ECS708  </a:t>
            </a:r>
          </a:p>
          <a:p>
            <a:r>
              <a:rPr lang="en-US" dirty="0">
                <a:latin typeface="Times New Roman" panose="02020603050405020304" pitchFamily="18" charset="0"/>
                <a:cs typeface="Times New Roman" panose="02020603050405020304" pitchFamily="18" charset="0"/>
              </a:rPr>
              <a:t>CHANDANA M    01FB17ECS706</a:t>
            </a:r>
          </a:p>
          <a:p>
            <a:r>
              <a:rPr lang="en-US" dirty="0">
                <a:latin typeface="Times New Roman" panose="02020603050405020304" pitchFamily="18" charset="0"/>
                <a:cs typeface="Times New Roman" panose="02020603050405020304" pitchFamily="18" charset="0"/>
              </a:rPr>
              <a:t>DIVYA D V           01FB17ECS709</a:t>
            </a:r>
          </a:p>
          <a:p>
            <a:r>
              <a:rPr lang="en-US" dirty="0">
                <a:latin typeface="Times New Roman" panose="02020603050405020304" pitchFamily="18" charset="0"/>
                <a:cs typeface="Times New Roman" panose="02020603050405020304" pitchFamily="18" charset="0"/>
              </a:rPr>
              <a:t>UE16CS333  project submission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119" y="325071"/>
            <a:ext cx="9720072" cy="1499616"/>
          </a:xfrm>
        </p:spPr>
        <p:txBody>
          <a:bodyPr/>
          <a:lstStyle/>
          <a:p>
            <a:r>
              <a:rPr lang="en-US" b="1" dirty="0">
                <a:latin typeface="Times New Roman" panose="02020603050405020304" pitchFamily="18" charset="0"/>
                <a:cs typeface="Times New Roman" panose="02020603050405020304" pitchFamily="18" charset="0"/>
              </a:rPr>
              <a:t>Top Challenges unresolved so far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1" y="1824687"/>
            <a:ext cx="8946541" cy="4195481"/>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Issue #1  </a:t>
            </a:r>
          </a:p>
          <a:p>
            <a:pPr marL="0" indent="0">
              <a:buNone/>
            </a:pPr>
            <a:r>
              <a:rPr lang="en-US" sz="2200" dirty="0">
                <a:latin typeface="Times New Roman" panose="02020603050405020304" pitchFamily="18" charset="0"/>
                <a:cs typeface="Times New Roman" panose="02020603050405020304" pitchFamily="18" charset="0"/>
              </a:rPr>
              <a:t>Results shows the worst performance on characteristic extraction where Recall is critically low.    </a:t>
            </a:r>
          </a:p>
          <a:p>
            <a:pPr marL="0" indent="0">
              <a:buNone/>
            </a:pPr>
            <a:r>
              <a:rPr lang="en-US" sz="3200" b="1" dirty="0">
                <a:latin typeface="Times New Roman" panose="02020603050405020304" pitchFamily="18" charset="0"/>
                <a:cs typeface="Times New Roman" panose="02020603050405020304" pitchFamily="18" charset="0"/>
              </a:rPr>
              <a:t>Issue #2</a:t>
            </a:r>
          </a:p>
          <a:p>
            <a:pPr marL="0" indent="0">
              <a:buNone/>
            </a:pPr>
            <a:r>
              <a:rPr lang="en-US" sz="2200" dirty="0">
                <a:latin typeface="Times New Roman" panose="02020603050405020304" pitchFamily="18" charset="0"/>
                <a:cs typeface="Times New Roman" panose="02020603050405020304" pitchFamily="18" charset="0"/>
              </a:rPr>
              <a:t>However the test set was too small to have a clear statistical significance on the results.</a:t>
            </a:r>
          </a:p>
          <a:p>
            <a:pPr marL="0" indent="0">
              <a:buNone/>
            </a:pPr>
            <a:r>
              <a:rPr lang="en-US" sz="3200" b="1" dirty="0">
                <a:latin typeface="Times New Roman" panose="02020603050405020304" pitchFamily="18" charset="0"/>
                <a:cs typeface="Times New Roman" panose="02020603050405020304" pitchFamily="18" charset="0"/>
              </a:rPr>
              <a:t>Issue #3</a:t>
            </a:r>
          </a:p>
          <a:p>
            <a:pPr marL="0" indent="0">
              <a:buNone/>
            </a:pPr>
            <a:r>
              <a:rPr lang="en-US" dirty="0">
                <a:latin typeface="Times New Roman" panose="02020603050405020304" pitchFamily="18" charset="0"/>
                <a:cs typeface="Times New Roman" panose="02020603050405020304" pitchFamily="18" charset="0"/>
              </a:rPr>
              <a:t> Sentiment scores on characteristics extraction revealed a good but not great performance.</a:t>
            </a: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pPr marL="0" indent="0">
              <a:buNone/>
            </a:pPr>
            <a:endParaRPr lang="en-US" sz="2800" dirty="0"/>
          </a:p>
          <a:p>
            <a:pPr marL="514350" indent="-514350">
              <a:buFont typeface="+mj-lt"/>
              <a:buAutoNum type="arabicPeriod"/>
            </a:pPr>
            <a:endParaRPr lang="en-IN" sz="2800" dirty="0"/>
          </a:p>
        </p:txBody>
      </p:sp>
      <p:sp>
        <p:nvSpPr>
          <p:cNvPr id="4" name="Footer Placeholder 3"/>
          <p:cNvSpPr>
            <a:spLocks noGrp="1"/>
          </p:cNvSpPr>
          <p:nvPr>
            <p:ph type="ftr" sz="quarter" idx="11"/>
          </p:nvPr>
        </p:nvSpPr>
        <p:spPr>
          <a:xfrm>
            <a:off x="8119955" y="6257470"/>
            <a:ext cx="3859795" cy="304801"/>
          </a:xfrm>
        </p:spPr>
        <p:txBody>
          <a:bodyPr/>
          <a:lstStyle/>
          <a:p>
            <a:r>
              <a:rPr lang="en-US" dirty="0"/>
              <a:t>UE16CS333 course project (2019 CSE 6th Semester)</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spTree>
    <p:extLst>
      <p:ext uri="{BB962C8B-B14F-4D97-AF65-F5344CB8AC3E}">
        <p14:creationId xmlns:p14="http://schemas.microsoft.com/office/powerpoint/2010/main" val="133113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Our Going forward plan </a:t>
            </a:r>
            <a:r>
              <a:rPr lang="en-US" dirty="0"/>
              <a:t> </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 Results shows the worst performance on characteristic extraction where Recall is critically low. This topic is also the main challenge which could be further improved by implementing topic modelling.</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Step 2</a:t>
            </a:r>
            <a:r>
              <a:rPr lang="en-US" sz="2800" dirty="0"/>
              <a:t> : </a:t>
            </a:r>
            <a:r>
              <a:rPr lang="en-US" dirty="0">
                <a:latin typeface="Times New Roman" panose="02020603050405020304" pitchFamily="18" charset="0"/>
                <a:cs typeface="Times New Roman" panose="02020603050405020304" pitchFamily="18" charset="0"/>
              </a:rPr>
              <a:t>Sentiment scores on characteristics extraction revealed a good but not great performance suggesting that further improvements could be made using Relationship Extraction.</a:t>
            </a:r>
          </a:p>
          <a:p>
            <a:pPr marL="457200" indent="-457200">
              <a:buFont typeface="+mj-lt"/>
              <a:buAutoNum type="arabicPeriod"/>
            </a:pPr>
            <a:endParaRPr lang="en-US" sz="2800" dirty="0"/>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Step 3 </a:t>
            </a:r>
            <a:r>
              <a:rPr lang="en-US" sz="2800" dirty="0"/>
              <a:t>: </a:t>
            </a:r>
            <a:r>
              <a:rPr lang="en-US" sz="2200" dirty="0">
                <a:latin typeface="Times New Roman" panose="02020603050405020304" pitchFamily="18" charset="0"/>
                <a:cs typeface="Times New Roman" panose="02020603050405020304" pitchFamily="18" charset="0"/>
              </a:rPr>
              <a:t>Because of computational limitations we worked only on a subsample of the ~400,000 reviews. In the future using cloud computing as well as parallelization and improving the algorithm will allow to process an even larger amount of reviews.</a:t>
            </a:r>
          </a:p>
          <a:p>
            <a:pPr marL="0" indent="0">
              <a:buNone/>
            </a:pPr>
            <a:endParaRPr lang="en-IN" sz="2800" dirty="0"/>
          </a:p>
        </p:txBody>
      </p:sp>
      <p:sp>
        <p:nvSpPr>
          <p:cNvPr id="4" name="Footer Placeholder 3"/>
          <p:cNvSpPr>
            <a:spLocks noGrp="1"/>
          </p:cNvSpPr>
          <p:nvPr>
            <p:ph type="ftr" sz="quarter" idx="11"/>
          </p:nvPr>
        </p:nvSpPr>
        <p:spPr>
          <a:xfrm>
            <a:off x="7947892" y="6295668"/>
            <a:ext cx="3859795" cy="304801"/>
          </a:xfrm>
        </p:spPr>
        <p:txBody>
          <a:bodyPr/>
          <a:lstStyle/>
          <a:p>
            <a:r>
              <a:rPr lang="en-US" dirty="0"/>
              <a:t>UE16CS333 course project (2019 CSE 6th Semester)</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spTree>
    <p:extLst>
      <p:ext uri="{BB962C8B-B14F-4D97-AF65-F5344CB8AC3E}">
        <p14:creationId xmlns:p14="http://schemas.microsoft.com/office/powerpoint/2010/main" val="381531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About the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4229" y="1744462"/>
            <a:ext cx="9720073" cy="4726241"/>
          </a:xfrm>
        </p:spPr>
        <p:txBody>
          <a:bodyPr>
            <a:normAutofit fontScale="62500" lnSpcReduction="20000"/>
          </a:bodyPr>
          <a:lstStyle/>
          <a:p>
            <a:pPr marL="0" indent="0">
              <a:buNone/>
            </a:pPr>
            <a:r>
              <a:rPr lang="en-US" sz="2800" b="1" dirty="0">
                <a:latin typeface="Times New Roman" panose="02020603050405020304" pitchFamily="18" charset="0"/>
                <a:cs typeface="Times New Roman" panose="02020603050405020304" pitchFamily="18" charset="0"/>
              </a:rPr>
              <a:t>Project idea: </a:t>
            </a:r>
          </a:p>
          <a:p>
            <a:pPr marL="0" indent="0" algn="just">
              <a:lnSpc>
                <a:spcPct val="170000"/>
              </a:lnSpc>
              <a:buNone/>
            </a:pPr>
            <a:r>
              <a:rPr lang="en-US" sz="2000" dirty="0">
                <a:latin typeface="Times New Roman" panose="02020603050405020304" pitchFamily="18" charset="0"/>
                <a:cs typeface="Times New Roman" panose="02020603050405020304" pitchFamily="18" charset="0"/>
              </a:rPr>
              <a:t>Merchants selling products through ecommerce often received a high amount of customers reviews too large in scale for human processing. These reviews often have important business insights that can be leveraged to perform actions that can improve profits. In this project we analyze ~400,000 mobile phone reviews from Amazon.com aiming to find trends and patterns to determine which product characteristics are mentioned most by customers and with what sentiment. Our task is performed in six steps: </a:t>
            </a:r>
          </a:p>
          <a:p>
            <a:pPr marL="457200" indent="-457200" algn="just">
              <a:lnSpc>
                <a:spcPct val="170000"/>
              </a:lnSpc>
              <a:buAutoNum type="arabicParenBoth"/>
            </a:pPr>
            <a:r>
              <a:rPr lang="en-US" sz="2000" dirty="0">
                <a:latin typeface="Times New Roman" panose="02020603050405020304" pitchFamily="18" charset="0"/>
                <a:cs typeface="Times New Roman" panose="02020603050405020304" pitchFamily="18" charset="0"/>
              </a:rPr>
              <a:t>pre-processing to prepare the data for analysis including tokenization and part-of-speech tagging, </a:t>
            </a:r>
          </a:p>
          <a:p>
            <a:pPr marL="457200" indent="-457200" algn="just">
              <a:lnSpc>
                <a:spcPct val="170000"/>
              </a:lnSpc>
              <a:buAutoNum type="arabicParenBoth"/>
            </a:pPr>
            <a:r>
              <a:rPr lang="en-US" sz="2000" dirty="0">
                <a:latin typeface="Times New Roman" panose="02020603050405020304" pitchFamily="18" charset="0"/>
                <a:cs typeface="Times New Roman" panose="02020603050405020304" pitchFamily="18" charset="0"/>
              </a:rPr>
              <a:t>product names standardization, </a:t>
            </a:r>
          </a:p>
          <a:p>
            <a:pPr marL="457200" indent="-457200" algn="just">
              <a:lnSpc>
                <a:spcPct val="170000"/>
              </a:lnSpc>
              <a:buAutoNum type="arabicParenBoth"/>
            </a:pPr>
            <a:r>
              <a:rPr lang="en-US" sz="2000" dirty="0">
                <a:latin typeface="Times New Roman" panose="02020603050405020304" pitchFamily="18" charset="0"/>
                <a:cs typeface="Times New Roman" panose="02020603050405020304" pitchFamily="18" charset="0"/>
              </a:rPr>
              <a:t>characteristics extraction, </a:t>
            </a:r>
          </a:p>
          <a:p>
            <a:pPr marL="457200" indent="-457200" algn="just">
              <a:lnSpc>
                <a:spcPct val="170000"/>
              </a:lnSpc>
              <a:buAutoNum type="arabicParenBoth"/>
            </a:pPr>
            <a:r>
              <a:rPr lang="en-US" sz="2000" dirty="0">
                <a:latin typeface="Times New Roman" panose="02020603050405020304" pitchFamily="18" charset="0"/>
                <a:cs typeface="Times New Roman" panose="02020603050405020304" pitchFamily="18" charset="0"/>
              </a:rPr>
              <a:t>reviews filtering to remove reviews considered as outliers, unbalanced or meaningless, </a:t>
            </a:r>
          </a:p>
          <a:p>
            <a:pPr marL="457200" indent="-457200" algn="just">
              <a:lnSpc>
                <a:spcPct val="170000"/>
              </a:lnSpc>
              <a:buAutoNum type="arabicParenBoth"/>
            </a:pPr>
            <a:r>
              <a:rPr lang="en-US" sz="2000" dirty="0">
                <a:latin typeface="Times New Roman" panose="02020603050405020304" pitchFamily="18" charset="0"/>
                <a:cs typeface="Times New Roman" panose="02020603050405020304" pitchFamily="18" charset="0"/>
              </a:rPr>
              <a:t>sentiment extraction for each product-characteristic and </a:t>
            </a:r>
          </a:p>
          <a:p>
            <a:pPr marL="457200" indent="-457200" algn="just">
              <a:lnSpc>
                <a:spcPct val="170000"/>
              </a:lnSpc>
              <a:buAutoNum type="arabicParenBoth"/>
            </a:pPr>
            <a:r>
              <a:rPr lang="en-US" sz="2000" dirty="0">
                <a:latin typeface="Times New Roman" panose="02020603050405020304" pitchFamily="18" charset="0"/>
                <a:cs typeface="Times New Roman" panose="02020603050405020304" pitchFamily="18" charset="0"/>
              </a:rPr>
              <a:t>performance analysis to determine the accuracy of the model where we evaluate characteristic extraction separately from sentiment scores.</a:t>
            </a:r>
          </a:p>
          <a:p>
            <a:pPr marL="0" indent="0">
              <a:buNone/>
            </a:pPr>
            <a:endParaRPr lang="en-US" sz="2800" dirty="0"/>
          </a:p>
          <a:p>
            <a:pPr marL="0" indent="0">
              <a:buNone/>
            </a:pPr>
            <a:endParaRPr lang="en-IN" sz="2800" dirty="0"/>
          </a:p>
        </p:txBody>
      </p:sp>
      <p:sp>
        <p:nvSpPr>
          <p:cNvPr id="4" name="Footer Placeholder 3"/>
          <p:cNvSpPr>
            <a:spLocks noGrp="1"/>
          </p:cNvSpPr>
          <p:nvPr>
            <p:ph type="ftr" sz="quarter" idx="11"/>
          </p:nvPr>
        </p:nvSpPr>
        <p:spPr>
          <a:xfrm>
            <a:off x="8120936" y="6318302"/>
            <a:ext cx="3859795" cy="304801"/>
          </a:xfrm>
        </p:spPr>
        <p:txBody>
          <a:bodyPr/>
          <a:lstStyle/>
          <a:p>
            <a:r>
              <a:rPr lang="en-US" dirty="0"/>
              <a:t>UE16CS333 course project (2019 CSE 6th Semester)</a:t>
            </a:r>
            <a:endParaRPr lang="en-IN" dirty="0"/>
          </a:p>
        </p:txBody>
      </p:sp>
      <p:sp>
        <p:nvSpPr>
          <p:cNvPr id="5" name="Slide Number Placeholder 4"/>
          <p:cNvSpPr>
            <a:spLocks noGrp="1"/>
          </p:cNvSpPr>
          <p:nvPr>
            <p:ph type="sldNum" sz="quarter" idx="12"/>
          </p:nvPr>
        </p:nvSpPr>
        <p:spPr>
          <a:xfrm>
            <a:off x="9755256" y="6272784"/>
            <a:ext cx="1977888" cy="472573"/>
          </a:xfrm>
        </p:spPr>
        <p:txBody>
          <a:bodyPr/>
          <a:lstStyle/>
          <a:p>
            <a:fld id="{DE1490ED-1C2D-44ED-A77E-21F50DC09B14}" type="slidenum">
              <a:rPr lang="en-IN" smtClean="0"/>
              <a:t>2</a:t>
            </a:fld>
            <a:endParaRPr lang="en-IN" dirty="0"/>
          </a:p>
        </p:txBody>
      </p:sp>
    </p:spTree>
    <p:extLst>
      <p:ext uri="{BB962C8B-B14F-4D97-AF65-F5344CB8AC3E}">
        <p14:creationId xmlns:p14="http://schemas.microsoft.com/office/powerpoint/2010/main" val="424127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410C-879A-40C1-8E05-49CF13E8569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Uniqueness and analysis </a:t>
            </a:r>
          </a:p>
        </p:txBody>
      </p:sp>
      <p:sp>
        <p:nvSpPr>
          <p:cNvPr id="3" name="Content Placeholder 2">
            <a:extLst>
              <a:ext uri="{FF2B5EF4-FFF2-40B4-BE49-F238E27FC236}">
                <a16:creationId xmlns:a16="http://schemas.microsoft.com/office/drawing/2014/main" id="{3F532EFB-0B5C-4180-80AC-DF5569498098}"/>
              </a:ext>
            </a:extLst>
          </p:cNvPr>
          <p:cNvSpPr>
            <a:spLocks noGrp="1"/>
          </p:cNvSpPr>
          <p:nvPr>
            <p:ph idx="1"/>
          </p:nvPr>
        </p:nvSpPr>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Why you think your project is somewhat uncommon ?   </a:t>
            </a:r>
          </a:p>
          <a:p>
            <a:pPr marL="0" indent="0" algn="just">
              <a:lnSpc>
                <a:spcPct val="150000"/>
              </a:lnSpc>
              <a:buNone/>
            </a:pPr>
            <a:r>
              <a:rPr lang="en-US" dirty="0">
                <a:latin typeface="Times New Roman" panose="02020603050405020304" pitchFamily="18" charset="0"/>
                <a:cs typeface="Times New Roman" panose="02020603050405020304" pitchFamily="18" charset="0"/>
              </a:rPr>
              <a:t>Businesses do not necessarily need to have a sentiment score for reviews, especially for ecommerce sites such as Amazon where a rating is also available. For manufactures in particular even if they have a score they would not know exactly where to prioritize their efforts to improve their products. Instead, by giving them the specifics characteristics where their products are failing or not they get valuable insights to tackle problems as they arise. Hence, the challenge of correctly extracting the products characteristics is of major importance. This application underperforms in the capabilities of extracting the characteristics and seems to perform fairly well in assigning the correct sentiments to them.</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81A918E-D71A-4144-95AB-DA7DCBDC9849}"/>
              </a:ext>
            </a:extLst>
          </p:cNvPr>
          <p:cNvSpPr>
            <a:spLocks noGrp="1"/>
          </p:cNvSpPr>
          <p:nvPr>
            <p:ph type="ftr" sz="quarter" idx="11"/>
          </p:nvPr>
        </p:nvSpPr>
        <p:spPr>
          <a:xfrm>
            <a:off x="8119955" y="6295668"/>
            <a:ext cx="3859795" cy="304801"/>
          </a:xfrm>
        </p:spPr>
        <p:txBody>
          <a:bodyPr/>
          <a:lstStyle/>
          <a:p>
            <a:r>
              <a:rPr lang="en-US" dirty="0"/>
              <a:t>UE16CS333 course project (2019 CSE 6th Semester)</a:t>
            </a:r>
            <a:endParaRPr lang="en-IN" dirty="0"/>
          </a:p>
        </p:txBody>
      </p:sp>
      <p:sp>
        <p:nvSpPr>
          <p:cNvPr id="5" name="Slide Number Placeholder 4">
            <a:extLst>
              <a:ext uri="{FF2B5EF4-FFF2-40B4-BE49-F238E27FC236}">
                <a16:creationId xmlns:a16="http://schemas.microsoft.com/office/drawing/2014/main" id="{FFC09119-F5A4-47CB-9F33-F258F94ACFE0}"/>
              </a:ext>
            </a:extLst>
          </p:cNvPr>
          <p:cNvSpPr>
            <a:spLocks noGrp="1"/>
          </p:cNvSpPr>
          <p:nvPr>
            <p:ph type="sldNum" sz="quarter" idx="12"/>
          </p:nvPr>
        </p:nvSpPr>
        <p:spPr/>
        <p:txBody>
          <a:bodyPr/>
          <a:lstStyle/>
          <a:p>
            <a:fld id="{DE1490ED-1C2D-44ED-A77E-21F50DC09B14}" type="slidenum">
              <a:rPr lang="en-IN" smtClean="0"/>
              <a:t>3</a:t>
            </a:fld>
            <a:endParaRPr lang="en-IN"/>
          </a:p>
        </p:txBody>
      </p:sp>
    </p:spTree>
    <p:extLst>
      <p:ext uri="{BB962C8B-B14F-4D97-AF65-F5344CB8AC3E}">
        <p14:creationId xmlns:p14="http://schemas.microsoft.com/office/powerpoint/2010/main" val="29236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source and preprocessing done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Dataset source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project is based on the dataset provided for the following Kaggle    competition:</a:t>
            </a:r>
          </a:p>
          <a:p>
            <a:pPr marL="0" indent="0">
              <a:buNone/>
            </a:pPr>
            <a:r>
              <a:rPr lang="en-US" u="sng" dirty="0">
                <a:latin typeface="Times New Roman" panose="02020603050405020304" pitchFamily="18" charset="0"/>
                <a:cs typeface="Times New Roman" panose="02020603050405020304" pitchFamily="18" charset="0"/>
                <a:hlinkClick r:id="rId2"/>
              </a:rPr>
              <a:t>https://www.kaggle.com/PromptCloudHQ/amazon-reviews-unlocked-mobile-phones</a:t>
            </a: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119955" y="6295668"/>
            <a:ext cx="3859795" cy="304801"/>
          </a:xfrm>
        </p:spPr>
        <p:txBody>
          <a:bodyPr/>
          <a:lstStyle/>
          <a:p>
            <a:r>
              <a:rPr lang="en-US" dirty="0"/>
              <a:t>UE16CS333 course project (2019 CSE 6th Semester)</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spTree>
    <p:extLst>
      <p:ext uri="{BB962C8B-B14F-4D97-AF65-F5344CB8AC3E}">
        <p14:creationId xmlns:p14="http://schemas.microsoft.com/office/powerpoint/2010/main" val="14156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xit" presetSubtype="0" fill="hold" grpId="0" nodeType="clickEffect">
                                  <p:stCondLst>
                                    <p:cond delay="0"/>
                                  </p:stCondLst>
                                  <p:childTnLst>
                                    <p:anim calcmode="lin" valueType="num">
                                      <p:cBhvr>
                                        <p:cTn id="18" dur="10"/>
                                        <p:tgtEl>
                                          <p:spTgt spid="2"/>
                                        </p:tgtEl>
                                        <p:attrNameLst>
                                          <p:attrName>ppt_w</p:attrName>
                                        </p:attrNameLst>
                                      </p:cBhvr>
                                      <p:tavLst>
                                        <p:tav tm="0">
                                          <p:val>
                                            <p:strVal val="ppt_w"/>
                                          </p:val>
                                        </p:tav>
                                        <p:tav tm="100000">
                                          <p:val>
                                            <p:fltVal val="0"/>
                                          </p:val>
                                        </p:tav>
                                      </p:tavLst>
                                    </p:anim>
                                    <p:anim calcmode="lin" valueType="num">
                                      <p:cBhvr>
                                        <p:cTn id="19" dur="10"/>
                                        <p:tgtEl>
                                          <p:spTgt spid="2"/>
                                        </p:tgtEl>
                                        <p:attrNameLst>
                                          <p:attrName>ppt_h</p:attrName>
                                        </p:attrNameLst>
                                      </p:cBhvr>
                                      <p:tavLst>
                                        <p:tav tm="0">
                                          <p:val>
                                            <p:strVal val="ppt_h"/>
                                          </p:val>
                                        </p:tav>
                                        <p:tav tm="100000">
                                          <p:val>
                                            <p:fltVal val="0"/>
                                          </p:val>
                                        </p:tav>
                                      </p:tavLst>
                                    </p:anim>
                                    <p:anim calcmode="lin" valueType="num">
                                      <p:cBhvr>
                                        <p:cTn id="20" dur="10"/>
                                        <p:tgtEl>
                                          <p:spTgt spid="2"/>
                                        </p:tgtEl>
                                        <p:attrNameLst>
                                          <p:attrName>style.rotation</p:attrName>
                                        </p:attrNameLst>
                                      </p:cBhvr>
                                      <p:tavLst>
                                        <p:tav tm="0">
                                          <p:val>
                                            <p:fltVal val="0"/>
                                          </p:val>
                                        </p:tav>
                                        <p:tav tm="100000">
                                          <p:val>
                                            <p:fltVal val="90"/>
                                          </p:val>
                                        </p:tav>
                                      </p:tavLst>
                                    </p:anim>
                                    <p:animEffect transition="out" filter="fade">
                                      <p:cBhvr>
                                        <p:cTn id="21" dur="10"/>
                                        <p:tgtEl>
                                          <p:spTgt spid="2"/>
                                        </p:tgtEl>
                                      </p:cBhvr>
                                    </p:animEffect>
                                    <p:set>
                                      <p:cBhvr>
                                        <p:cTn id="22" dur="1" fill="hold">
                                          <p:stCondLst>
                                            <p:cond delay="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6206B5-6002-4CF4-AF43-657FF6749566}"/>
              </a:ext>
            </a:extLst>
          </p:cNvPr>
          <p:cNvSpPr>
            <a:spLocks noGrp="1"/>
          </p:cNvSpPr>
          <p:nvPr>
            <p:ph type="ftr" sz="quarter" idx="11"/>
          </p:nvPr>
        </p:nvSpPr>
        <p:spPr>
          <a:xfrm>
            <a:off x="8143190" y="6257470"/>
            <a:ext cx="3859795" cy="304801"/>
          </a:xfrm>
        </p:spPr>
        <p:txBody>
          <a:bodyPr/>
          <a:lstStyle/>
          <a:p>
            <a:r>
              <a:rPr lang="en-US" dirty="0"/>
              <a:t>UE16CS333 course project (2019 CSE 6th Semester)</a:t>
            </a:r>
            <a:endParaRPr lang="en-IN" dirty="0"/>
          </a:p>
        </p:txBody>
      </p:sp>
      <p:sp>
        <p:nvSpPr>
          <p:cNvPr id="5" name="Slide Number Placeholder 4">
            <a:extLst>
              <a:ext uri="{FF2B5EF4-FFF2-40B4-BE49-F238E27FC236}">
                <a16:creationId xmlns:a16="http://schemas.microsoft.com/office/drawing/2014/main" id="{C563FE31-CD83-4C33-B4D4-406658BBD4B3}"/>
              </a:ext>
            </a:extLst>
          </p:cNvPr>
          <p:cNvSpPr>
            <a:spLocks noGrp="1"/>
          </p:cNvSpPr>
          <p:nvPr>
            <p:ph type="sldNum" sz="quarter" idx="12"/>
          </p:nvPr>
        </p:nvSpPr>
        <p:spPr/>
        <p:txBody>
          <a:bodyPr/>
          <a:lstStyle/>
          <a:p>
            <a:fld id="{DE1490ED-1C2D-44ED-A77E-21F50DC09B14}" type="slidenum">
              <a:rPr lang="en-IN" smtClean="0"/>
              <a:t>5</a:t>
            </a:fld>
            <a:endParaRPr lang="en-IN"/>
          </a:p>
        </p:txBody>
      </p:sp>
      <p:sp>
        <p:nvSpPr>
          <p:cNvPr id="6" name="Rectangle 5">
            <a:extLst>
              <a:ext uri="{FF2B5EF4-FFF2-40B4-BE49-F238E27FC236}">
                <a16:creationId xmlns:a16="http://schemas.microsoft.com/office/drawing/2014/main" id="{5026AE3A-E54E-4292-A794-5DC78C936CB3}"/>
              </a:ext>
            </a:extLst>
          </p:cNvPr>
          <p:cNvSpPr/>
          <p:nvPr/>
        </p:nvSpPr>
        <p:spPr>
          <a:xfrm>
            <a:off x="304800" y="663306"/>
            <a:ext cx="10047740" cy="7478970"/>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pre-processing steps performed</a:t>
            </a:r>
          </a:p>
          <a:p>
            <a:pPr marL="342900" indent="-342900">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part includes: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rPr>
              <a:t>Tokenization</a:t>
            </a:r>
          </a:p>
          <a:p>
            <a:pPr marL="457200" indent="-457200">
              <a:lnSpc>
                <a:spcPct val="150000"/>
              </a:lnSpc>
              <a:buAutoNum type="arabicPeriod" startAt="2"/>
            </a:pPr>
            <a:r>
              <a:rPr lang="en-US" sz="2000" dirty="0">
                <a:latin typeface="Times New Roman" panose="02020603050405020304" pitchFamily="18" charset="0"/>
                <a:cs typeface="Times New Roman" panose="02020603050405020304" pitchFamily="18" charset="0"/>
              </a:rPr>
              <a:t>Part of Speech tagging</a:t>
            </a:r>
          </a:p>
          <a:p>
            <a:pPr marL="457200" indent="-457200">
              <a:lnSpc>
                <a:spcPct val="150000"/>
              </a:lnSpc>
              <a:buAutoNum type="arabicPeriod" startAt="2"/>
            </a:pPr>
            <a:r>
              <a:rPr lang="en-US" sz="2000" dirty="0">
                <a:latin typeface="Times New Roman" panose="02020603050405020304" pitchFamily="18" charset="0"/>
                <a:cs typeface="Times New Roman" panose="02020603050405020304" pitchFamily="18" charset="0"/>
              </a:rPr>
              <a:t>Vector Space Model and TF * IDF transformation</a:t>
            </a:r>
          </a:p>
          <a:p>
            <a:pPr marL="457200" indent="-457200">
              <a:lnSpc>
                <a:spcPct val="150000"/>
              </a:lnSpc>
              <a:buAutoNum type="arabicPeriod" startAt="2"/>
            </a:pPr>
            <a:r>
              <a:rPr lang="en-US" sz="2000" dirty="0">
                <a:latin typeface="Times New Roman" panose="02020603050405020304" pitchFamily="18" charset="0"/>
                <a:cs typeface="Times New Roman" panose="02020603050405020304" pitchFamily="18" charset="0"/>
              </a:rPr>
              <a:t>Product Names Standardization</a:t>
            </a:r>
          </a:p>
          <a:p>
            <a:pPr marL="457200" indent="-457200">
              <a:lnSpc>
                <a:spcPct val="150000"/>
              </a:lnSpc>
              <a:buAutoNum type="arabicPeriod" startAt="2"/>
            </a:pPr>
            <a:r>
              <a:rPr lang="en-IN" sz="2000" dirty="0">
                <a:latin typeface="Times New Roman" panose="02020603050405020304" pitchFamily="18" charset="0"/>
                <a:cs typeface="Times New Roman" panose="02020603050405020304" pitchFamily="18" charset="0"/>
              </a:rPr>
              <a:t>Characteristics Extraction</a:t>
            </a:r>
          </a:p>
          <a:p>
            <a:pPr marL="457200" indent="-457200">
              <a:lnSpc>
                <a:spcPct val="150000"/>
              </a:lnSpc>
              <a:buAutoNum type="arabicPeriod" startAt="2"/>
            </a:pPr>
            <a:r>
              <a:rPr lang="en-IN" sz="2000" dirty="0">
                <a:latin typeface="Times New Roman" panose="02020603050405020304" pitchFamily="18" charset="0"/>
                <a:cs typeface="Times New Roman" panose="02020603050405020304" pitchFamily="18" charset="0"/>
              </a:rPr>
              <a:t>Filtering</a:t>
            </a:r>
          </a:p>
          <a:p>
            <a:pPr marL="457200" indent="-457200">
              <a:lnSpc>
                <a:spcPct val="150000"/>
              </a:lnSpc>
              <a:buAutoNum type="arabicPeriod" startAt="2"/>
            </a:pPr>
            <a:r>
              <a:rPr lang="en-US" sz="2000" dirty="0">
                <a:latin typeface="Times New Roman" panose="02020603050405020304" pitchFamily="18" charset="0"/>
                <a:cs typeface="Times New Roman" panose="02020603050405020304" pitchFamily="18" charset="0"/>
              </a:rPr>
              <a:t>Characteristics Sentiment Extraction</a:t>
            </a:r>
          </a:p>
          <a:p>
            <a:pPr>
              <a:lnSpc>
                <a:spcPct val="150000"/>
              </a:lnSpc>
            </a:pPr>
            <a:endParaRPr lang="en-IN" sz="2000" b="1"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2"/>
            </a:pPr>
            <a:endParaRPr lang="en-IN" sz="2000" b="1"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2"/>
            </a:pPr>
            <a:endParaRPr lang="en-US" sz="2000" b="1"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2"/>
            </a:pPr>
            <a:endParaRPr lang="en-US" sz="2000" b="1"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2"/>
            </a:pPr>
            <a:endParaRPr lang="en-US" sz="2000" b="1"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75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124" y="537045"/>
            <a:ext cx="9720072" cy="1499616"/>
          </a:xfrm>
        </p:spPr>
        <p:txBody>
          <a:bodyPr>
            <a:normAutofit/>
          </a:bodyPr>
          <a:lstStyle/>
          <a:p>
            <a:r>
              <a:rPr lang="en-US" sz="3200" b="1" dirty="0">
                <a:latin typeface="Times New Roman" panose="02020603050405020304" pitchFamily="18" charset="0"/>
                <a:cs typeface="Times New Roman" panose="02020603050405020304" pitchFamily="18" charset="0"/>
              </a:rPr>
              <a:t>Quantity of work - High level block diagram  of our implementation </a:t>
            </a:r>
            <a:endParaRPr lang="en-IN" sz="32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8080413" y="6303803"/>
            <a:ext cx="3859795" cy="304801"/>
          </a:xfrm>
        </p:spPr>
        <p:txBody>
          <a:bodyPr/>
          <a:lstStyle/>
          <a:p>
            <a:r>
              <a:rPr lang="en-US" dirty="0"/>
              <a:t>UE16CS333 course project (2019 CSE 6th Semester)</a:t>
            </a:r>
            <a:endParaRPr lang="en-IN" dirty="0"/>
          </a:p>
        </p:txBody>
      </p:sp>
      <p:sp>
        <p:nvSpPr>
          <p:cNvPr id="6" name="Slide Number Placeholder 5"/>
          <p:cNvSpPr>
            <a:spLocks noGrp="1"/>
          </p:cNvSpPr>
          <p:nvPr>
            <p:ph type="sldNum" sz="quarter" idx="12"/>
          </p:nvPr>
        </p:nvSpPr>
        <p:spPr/>
        <p:txBody>
          <a:bodyPr/>
          <a:lstStyle/>
          <a:p>
            <a:fld id="{DE1490ED-1C2D-44ED-A77E-21F50DC09B14}" type="slidenum">
              <a:rPr lang="en-IN" smtClean="0"/>
              <a:t>6</a:t>
            </a:fld>
            <a:endParaRPr lang="en-IN"/>
          </a:p>
        </p:txBody>
      </p:sp>
      <p:pic>
        <p:nvPicPr>
          <p:cNvPr id="8" name="Content Placeholder 7">
            <a:extLst>
              <a:ext uri="{FF2B5EF4-FFF2-40B4-BE49-F238E27FC236}">
                <a16:creationId xmlns:a16="http://schemas.microsoft.com/office/drawing/2014/main" id="{C4B982DC-5E3C-412F-84EC-EA876A1B5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774" y="2292625"/>
            <a:ext cx="8097078" cy="3723861"/>
          </a:xfrm>
        </p:spPr>
      </p:pic>
    </p:spTree>
    <p:extLst>
      <p:ext uri="{BB962C8B-B14F-4D97-AF65-F5344CB8AC3E}">
        <p14:creationId xmlns:p14="http://schemas.microsoft.com/office/powerpoint/2010/main" val="1801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461735"/>
            <a:ext cx="9961551" cy="1499616"/>
          </a:xfrm>
        </p:spPr>
        <p:txBody>
          <a:bodyPr>
            <a:normAutofit/>
          </a:bodyPr>
          <a:lstStyle/>
          <a:p>
            <a:r>
              <a:rPr lang="en-US" sz="4000" b="1" dirty="0">
                <a:latin typeface="Times New Roman" panose="02020603050405020304" pitchFamily="18" charset="0"/>
                <a:cs typeface="Times New Roman" panose="02020603050405020304" pitchFamily="18" charset="0"/>
              </a:rPr>
              <a:t>Quantity of work – the main code modules  </a:t>
            </a:r>
            <a:endParaRPr lang="en-IN" sz="4000" b="1"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3F8028D3-BD9F-4D0A-99C2-8E5B07E7F2A5}"/>
              </a:ext>
            </a:extLst>
          </p:cNvPr>
          <p:cNvGraphicFramePr>
            <a:graphicFrameLocks noGrp="1"/>
          </p:cNvGraphicFramePr>
          <p:nvPr>
            <p:ph idx="1"/>
            <p:extLst>
              <p:ext uri="{D42A27DB-BD31-4B8C-83A1-F6EECF244321}">
                <p14:modId xmlns:p14="http://schemas.microsoft.com/office/powerpoint/2010/main" val="2450637607"/>
              </p:ext>
            </p:extLst>
          </p:nvPr>
        </p:nvGraphicFramePr>
        <p:xfrm>
          <a:off x="1024127" y="1961351"/>
          <a:ext cx="9720264" cy="4297680"/>
        </p:xfrm>
        <a:graphic>
          <a:graphicData uri="http://schemas.openxmlformats.org/drawingml/2006/table">
            <a:tbl>
              <a:tblPr firstRow="1" bandRow="1">
                <a:tableStyleId>{5C22544A-7EE6-4342-B048-85BDC9FD1C3A}</a:tableStyleId>
              </a:tblPr>
              <a:tblGrid>
                <a:gridCol w="972287">
                  <a:extLst>
                    <a:ext uri="{9D8B030D-6E8A-4147-A177-3AD203B41FA5}">
                      <a16:colId xmlns:a16="http://schemas.microsoft.com/office/drawing/2014/main" val="20000"/>
                    </a:ext>
                  </a:extLst>
                </a:gridCol>
                <a:gridCol w="2933395">
                  <a:extLst>
                    <a:ext uri="{9D8B030D-6E8A-4147-A177-3AD203B41FA5}">
                      <a16:colId xmlns:a16="http://schemas.microsoft.com/office/drawing/2014/main" val="20001"/>
                    </a:ext>
                  </a:extLst>
                </a:gridCol>
                <a:gridCol w="2540126">
                  <a:extLst>
                    <a:ext uri="{9D8B030D-6E8A-4147-A177-3AD203B41FA5}">
                      <a16:colId xmlns:a16="http://schemas.microsoft.com/office/drawing/2014/main" val="20002"/>
                    </a:ext>
                  </a:extLst>
                </a:gridCol>
                <a:gridCol w="3274456">
                  <a:extLst>
                    <a:ext uri="{9D8B030D-6E8A-4147-A177-3AD203B41FA5}">
                      <a16:colId xmlns:a16="http://schemas.microsoft.com/office/drawing/2014/main" val="20003"/>
                    </a:ext>
                  </a:extLst>
                </a:gridCol>
              </a:tblGrid>
              <a:tr h="489906">
                <a:tc>
                  <a:txBody>
                    <a:bodyPr/>
                    <a:lstStyle/>
                    <a:p>
                      <a:r>
                        <a:rPr lang="en-US" dirty="0"/>
                        <a:t>Serial no </a:t>
                      </a:r>
                      <a:endParaRPr lang="en-IN" dirty="0"/>
                    </a:p>
                  </a:txBody>
                  <a:tcPr/>
                </a:tc>
                <a:tc>
                  <a:txBody>
                    <a:bodyPr/>
                    <a:lstStyle/>
                    <a:p>
                      <a:r>
                        <a:rPr lang="en-US" dirty="0"/>
                        <a:t>Code module </a:t>
                      </a:r>
                      <a:endParaRPr lang="en-IN" dirty="0"/>
                    </a:p>
                  </a:txBody>
                  <a:tcPr/>
                </a:tc>
                <a:tc>
                  <a:txBody>
                    <a:bodyPr/>
                    <a:lstStyle/>
                    <a:p>
                      <a:r>
                        <a:rPr lang="en-US" dirty="0"/>
                        <a:t>Status (% complete) </a:t>
                      </a:r>
                      <a:endParaRPr lang="en-IN" dirty="0"/>
                    </a:p>
                  </a:txBody>
                  <a:tcPr/>
                </a:tc>
                <a:tc>
                  <a:txBody>
                    <a:bodyPr/>
                    <a:lstStyle/>
                    <a:p>
                      <a:r>
                        <a:rPr lang="en-US" dirty="0"/>
                        <a:t>What it does ? </a:t>
                      </a:r>
                      <a:endParaRPr lang="en-IN" dirty="0"/>
                    </a:p>
                  </a:txBody>
                  <a:tcPr/>
                </a:tc>
                <a:extLst>
                  <a:ext uri="{0D108BD9-81ED-4DB2-BD59-A6C34878D82A}">
                    <a16:rowId xmlns:a16="http://schemas.microsoft.com/office/drawing/2014/main" val="10000"/>
                  </a:ext>
                </a:extLst>
              </a:tr>
              <a:tr h="699866">
                <a:tc>
                  <a:txBody>
                    <a:bodyPr/>
                    <a:lstStyle/>
                    <a:p>
                      <a:r>
                        <a:rPr lang="en-IN" dirty="0"/>
                        <a:t>1</a:t>
                      </a:r>
                    </a:p>
                  </a:txBody>
                  <a:tcPr/>
                </a:tc>
                <a:tc>
                  <a:txBody>
                    <a:bodyPr/>
                    <a:lstStyle/>
                    <a:p>
                      <a:r>
                        <a:rPr lang="en-IN" dirty="0" err="1"/>
                        <a:t>numpy</a:t>
                      </a:r>
                      <a:endParaRPr lang="en-IN" dirty="0"/>
                    </a:p>
                  </a:txBody>
                  <a:tcPr/>
                </a:tc>
                <a:tc>
                  <a:txBody>
                    <a:bodyPr/>
                    <a:lstStyle/>
                    <a:p>
                      <a:r>
                        <a:rPr lang="en-IN" dirty="0"/>
                        <a:t>100%</a:t>
                      </a:r>
                    </a:p>
                  </a:txBody>
                  <a:tcPr/>
                </a:tc>
                <a:tc>
                  <a:txBody>
                    <a:bodyPr/>
                    <a:lstStyle/>
                    <a:p>
                      <a:r>
                        <a:rPr lang="en-US" sz="1800" b="0" i="0" kern="1200" dirty="0">
                          <a:solidFill>
                            <a:schemeClr val="dk1"/>
                          </a:solidFill>
                          <a:effectLst/>
                          <a:latin typeface="+mn-lt"/>
                          <a:ea typeface="+mn-ea"/>
                          <a:cs typeface="+mn-cs"/>
                        </a:rPr>
                        <a:t>NumPy is the fundamental package for scientific computing with Python</a:t>
                      </a:r>
                      <a:endParaRPr lang="en-IN" dirty="0"/>
                    </a:p>
                  </a:txBody>
                  <a:tcPr/>
                </a:tc>
                <a:extLst>
                  <a:ext uri="{0D108BD9-81ED-4DB2-BD59-A6C34878D82A}">
                    <a16:rowId xmlns:a16="http://schemas.microsoft.com/office/drawing/2014/main" val="10001"/>
                  </a:ext>
                </a:extLst>
              </a:tr>
              <a:tr h="909826">
                <a:tc>
                  <a:txBody>
                    <a:bodyPr/>
                    <a:lstStyle/>
                    <a:p>
                      <a:r>
                        <a:rPr lang="en-IN" dirty="0"/>
                        <a:t>2</a:t>
                      </a:r>
                    </a:p>
                  </a:txBody>
                  <a:tcPr/>
                </a:tc>
                <a:tc>
                  <a:txBody>
                    <a:bodyPr/>
                    <a:lstStyle/>
                    <a:p>
                      <a:r>
                        <a:rPr lang="en-IN" dirty="0" err="1"/>
                        <a:t>nltk</a:t>
                      </a:r>
                      <a:endParaRPr lang="en-IN" dirty="0"/>
                    </a:p>
                  </a:txBody>
                  <a:tcPr/>
                </a:tc>
                <a:tc>
                  <a:txBody>
                    <a:bodyPr/>
                    <a:lstStyle/>
                    <a:p>
                      <a:r>
                        <a:rPr lang="en-IN" dirty="0"/>
                        <a:t>100%</a:t>
                      </a:r>
                    </a:p>
                  </a:txBody>
                  <a:tcPr/>
                </a:tc>
                <a:tc>
                  <a:txBody>
                    <a:bodyPr/>
                    <a:lstStyle/>
                    <a:p>
                      <a:r>
                        <a:rPr lang="en-US" sz="1800" b="0" i="0" kern="1200" dirty="0">
                          <a:solidFill>
                            <a:schemeClr val="dk1"/>
                          </a:solidFill>
                          <a:effectLst/>
                          <a:latin typeface="+mn-lt"/>
                          <a:ea typeface="+mn-ea"/>
                          <a:cs typeface="+mn-cs"/>
                        </a:rPr>
                        <a:t>NLTK is a leading platform for building Python programs to work with human language data</a:t>
                      </a:r>
                      <a:endParaRPr lang="en-IN" dirty="0"/>
                    </a:p>
                  </a:txBody>
                  <a:tcPr/>
                </a:tc>
                <a:extLst>
                  <a:ext uri="{0D108BD9-81ED-4DB2-BD59-A6C34878D82A}">
                    <a16:rowId xmlns:a16="http://schemas.microsoft.com/office/drawing/2014/main" val="10002"/>
                  </a:ext>
                </a:extLst>
              </a:tr>
              <a:tr h="699866">
                <a:tc>
                  <a:txBody>
                    <a:bodyPr/>
                    <a:lstStyle/>
                    <a:p>
                      <a:r>
                        <a:rPr lang="en-IN" dirty="0"/>
                        <a:t>3</a:t>
                      </a:r>
                    </a:p>
                  </a:txBody>
                  <a:tcPr/>
                </a:tc>
                <a:tc>
                  <a:txBody>
                    <a:bodyPr/>
                    <a:lstStyle/>
                    <a:p>
                      <a:r>
                        <a:rPr lang="en-IN" dirty="0"/>
                        <a:t>pandas</a:t>
                      </a:r>
                    </a:p>
                  </a:txBody>
                  <a:tcPr/>
                </a:tc>
                <a:tc>
                  <a:txBody>
                    <a:bodyPr/>
                    <a:lstStyle/>
                    <a:p>
                      <a:r>
                        <a:rPr lang="en-IN" dirty="0"/>
                        <a:t>100%</a:t>
                      </a:r>
                    </a:p>
                  </a:txBody>
                  <a:tcPr/>
                </a:tc>
                <a:tc>
                  <a:txBody>
                    <a:bodyPr/>
                    <a:lstStyle/>
                    <a:p>
                      <a:r>
                        <a:rPr lang="en-US" sz="1800" b="0" i="1" kern="1200" dirty="0">
                          <a:solidFill>
                            <a:schemeClr val="dk1"/>
                          </a:solidFill>
                          <a:effectLst/>
                          <a:latin typeface="+mn-lt"/>
                          <a:ea typeface="+mn-ea"/>
                          <a:cs typeface="+mn-cs"/>
                        </a:rPr>
                        <a:t>Pandas</a:t>
                      </a:r>
                      <a:r>
                        <a:rPr lang="en-US" sz="1800" b="0" i="0" kern="1200" dirty="0">
                          <a:solidFill>
                            <a:schemeClr val="dk1"/>
                          </a:solidFill>
                          <a:effectLst/>
                          <a:latin typeface="+mn-lt"/>
                          <a:ea typeface="+mn-ea"/>
                          <a:cs typeface="+mn-cs"/>
                        </a:rPr>
                        <a:t> is the most popular python library that is used for data analysis</a:t>
                      </a:r>
                      <a:endParaRPr lang="en-IN" dirty="0"/>
                    </a:p>
                  </a:txBody>
                  <a:tcPr/>
                </a:tc>
                <a:extLst>
                  <a:ext uri="{0D108BD9-81ED-4DB2-BD59-A6C34878D82A}">
                    <a16:rowId xmlns:a16="http://schemas.microsoft.com/office/drawing/2014/main" val="10003"/>
                  </a:ext>
                </a:extLst>
              </a:tr>
              <a:tr h="699866">
                <a:tc>
                  <a:txBody>
                    <a:bodyPr/>
                    <a:lstStyle/>
                    <a:p>
                      <a:r>
                        <a:rPr lang="en-IN" dirty="0"/>
                        <a:t>4</a:t>
                      </a:r>
                    </a:p>
                  </a:txBody>
                  <a:tcPr/>
                </a:tc>
                <a:tc>
                  <a:txBody>
                    <a:bodyPr/>
                    <a:lstStyle/>
                    <a:p>
                      <a:r>
                        <a:rPr lang="en-IN" dirty="0"/>
                        <a:t>seaborn</a:t>
                      </a:r>
                    </a:p>
                  </a:txBody>
                  <a:tcPr/>
                </a:tc>
                <a:tc>
                  <a:txBody>
                    <a:bodyPr/>
                    <a:lstStyle/>
                    <a:p>
                      <a:r>
                        <a:rPr lang="en-IN" dirty="0"/>
                        <a:t>40%</a:t>
                      </a:r>
                    </a:p>
                  </a:txBody>
                  <a:tcPr/>
                </a:tc>
                <a:tc>
                  <a:txBody>
                    <a:bodyPr/>
                    <a:lstStyle/>
                    <a:p>
                      <a:r>
                        <a:rPr lang="en-US" sz="1800" b="0" i="0" kern="1200" dirty="0">
                          <a:solidFill>
                            <a:schemeClr val="dk1"/>
                          </a:solidFill>
                          <a:effectLst/>
                          <a:latin typeface="+mn-lt"/>
                          <a:ea typeface="+mn-ea"/>
                          <a:cs typeface="+mn-cs"/>
                        </a:rPr>
                        <a:t>Seaborn is a Python data visualization library based on matplotlib</a:t>
                      </a:r>
                      <a:endParaRPr lang="en-IN" dirty="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a:xfrm>
            <a:off x="8222703" y="6533351"/>
            <a:ext cx="3859795" cy="304801"/>
          </a:xfrm>
        </p:spPr>
        <p:txBody>
          <a:bodyPr/>
          <a:lstStyle/>
          <a:p>
            <a:r>
              <a:rPr lang="en-US" dirty="0"/>
              <a:t>UE16CS333 course project (2019 CSE 6th Semester)</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7</a:t>
            </a:fld>
            <a:endParaRPr lang="en-IN"/>
          </a:p>
        </p:txBody>
      </p:sp>
    </p:spTree>
    <p:extLst>
      <p:ext uri="{BB962C8B-B14F-4D97-AF65-F5344CB8AC3E}">
        <p14:creationId xmlns:p14="http://schemas.microsoft.com/office/powerpoint/2010/main" val="261166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2C5C-58EA-486B-8237-4A62E746E687}"/>
              </a:ext>
            </a:extLst>
          </p:cNvPr>
          <p:cNvSpPr>
            <a:spLocks noGrp="1"/>
          </p:cNvSpPr>
          <p:nvPr>
            <p:ph type="title"/>
          </p:nvPr>
        </p:nvSpPr>
        <p:spPr>
          <a:xfrm>
            <a:off x="1024319" y="586396"/>
            <a:ext cx="9720072" cy="1499616"/>
          </a:xfrm>
        </p:spPr>
        <p:txBody>
          <a:bodyPr>
            <a:normAutofit/>
          </a:bodyPr>
          <a:lstStyle/>
          <a:p>
            <a:r>
              <a:rPr lang="en-US" sz="3600" b="1" dirty="0">
                <a:latin typeface="Times New Roman" panose="02020603050405020304" pitchFamily="18" charset="0"/>
                <a:cs typeface="Times New Roman" panose="02020603050405020304" pitchFamily="18" charset="0"/>
              </a:rPr>
              <a:t>Quantity of work – MILESTONES THAT ARE DONE AND WORKING</a:t>
            </a:r>
            <a:endParaRPr lang="en-IN" sz="3600" dirty="0"/>
          </a:p>
        </p:txBody>
      </p:sp>
      <p:sp>
        <p:nvSpPr>
          <p:cNvPr id="4" name="Footer Placeholder 3">
            <a:extLst>
              <a:ext uri="{FF2B5EF4-FFF2-40B4-BE49-F238E27FC236}">
                <a16:creationId xmlns:a16="http://schemas.microsoft.com/office/drawing/2014/main" id="{7260ADA4-A474-4A5E-B1FA-DE4EE68CA853}"/>
              </a:ext>
            </a:extLst>
          </p:cNvPr>
          <p:cNvSpPr>
            <a:spLocks noGrp="1"/>
          </p:cNvSpPr>
          <p:nvPr>
            <p:ph type="ftr" sz="quarter" idx="11"/>
          </p:nvPr>
        </p:nvSpPr>
        <p:spPr>
          <a:xfrm>
            <a:off x="5884355" y="6069497"/>
            <a:ext cx="5901459" cy="675528"/>
          </a:xfrm>
        </p:spPr>
        <p:txBody>
          <a:bodyPr/>
          <a:lstStyle/>
          <a:p>
            <a:r>
              <a:rPr lang="en-US" sz="1200" dirty="0"/>
              <a:t>UE16CS333 course project (2019 CSE 6th Semester</a:t>
            </a:r>
            <a:r>
              <a:rPr lang="en-US" dirty="0"/>
              <a:t>)</a:t>
            </a:r>
            <a:endParaRPr lang="en-IN" dirty="0"/>
          </a:p>
        </p:txBody>
      </p:sp>
      <p:sp>
        <p:nvSpPr>
          <p:cNvPr id="5" name="Slide Number Placeholder 4">
            <a:extLst>
              <a:ext uri="{FF2B5EF4-FFF2-40B4-BE49-F238E27FC236}">
                <a16:creationId xmlns:a16="http://schemas.microsoft.com/office/drawing/2014/main" id="{770ECAA1-3C1B-4F34-A01A-B7FE3F73A078}"/>
              </a:ext>
            </a:extLst>
          </p:cNvPr>
          <p:cNvSpPr>
            <a:spLocks noGrp="1"/>
          </p:cNvSpPr>
          <p:nvPr>
            <p:ph type="sldNum" sz="quarter" idx="12"/>
          </p:nvPr>
        </p:nvSpPr>
        <p:spPr/>
        <p:txBody>
          <a:bodyPr/>
          <a:lstStyle/>
          <a:p>
            <a:fld id="{DE1490ED-1C2D-44ED-A77E-21F50DC09B14}" type="slidenum">
              <a:rPr lang="en-IN" smtClean="0"/>
              <a:t>8</a:t>
            </a:fld>
            <a:endParaRPr lang="en-IN"/>
          </a:p>
        </p:txBody>
      </p:sp>
      <p:graphicFrame>
        <p:nvGraphicFramePr>
          <p:cNvPr id="15" name="Content Placeholder 14">
            <a:extLst>
              <a:ext uri="{FF2B5EF4-FFF2-40B4-BE49-F238E27FC236}">
                <a16:creationId xmlns:a16="http://schemas.microsoft.com/office/drawing/2014/main" id="{375A02A2-6C17-4943-A204-376E0CC148D3}"/>
              </a:ext>
            </a:extLst>
          </p:cNvPr>
          <p:cNvGraphicFramePr>
            <a:graphicFrameLocks noGrp="1"/>
          </p:cNvGraphicFramePr>
          <p:nvPr>
            <p:ph idx="1"/>
            <p:extLst>
              <p:ext uri="{D42A27DB-BD31-4B8C-83A1-F6EECF244321}">
                <p14:modId xmlns:p14="http://schemas.microsoft.com/office/powerpoint/2010/main" val="1677031344"/>
              </p:ext>
            </p:extLst>
          </p:nvPr>
        </p:nvGraphicFramePr>
        <p:xfrm>
          <a:off x="1278401" y="1911686"/>
          <a:ext cx="9558932" cy="4332138"/>
        </p:xfrm>
        <a:graphic>
          <a:graphicData uri="http://schemas.openxmlformats.org/drawingml/2006/table">
            <a:tbl>
              <a:tblPr firstRow="1" bandRow="1">
                <a:tableStyleId>{5C22544A-7EE6-4342-B048-85BDC9FD1C3A}</a:tableStyleId>
              </a:tblPr>
              <a:tblGrid>
                <a:gridCol w="955377">
                  <a:extLst>
                    <a:ext uri="{9D8B030D-6E8A-4147-A177-3AD203B41FA5}">
                      <a16:colId xmlns:a16="http://schemas.microsoft.com/office/drawing/2014/main" val="1048449792"/>
                    </a:ext>
                  </a:extLst>
                </a:gridCol>
                <a:gridCol w="3035425">
                  <a:extLst>
                    <a:ext uri="{9D8B030D-6E8A-4147-A177-3AD203B41FA5}">
                      <a16:colId xmlns:a16="http://schemas.microsoft.com/office/drawing/2014/main" val="1834921874"/>
                    </a:ext>
                  </a:extLst>
                </a:gridCol>
                <a:gridCol w="1969124">
                  <a:extLst>
                    <a:ext uri="{9D8B030D-6E8A-4147-A177-3AD203B41FA5}">
                      <a16:colId xmlns:a16="http://schemas.microsoft.com/office/drawing/2014/main" val="3319580279"/>
                    </a:ext>
                  </a:extLst>
                </a:gridCol>
                <a:gridCol w="3599006">
                  <a:extLst>
                    <a:ext uri="{9D8B030D-6E8A-4147-A177-3AD203B41FA5}">
                      <a16:colId xmlns:a16="http://schemas.microsoft.com/office/drawing/2014/main" val="2728839464"/>
                    </a:ext>
                  </a:extLst>
                </a:gridCol>
              </a:tblGrid>
              <a:tr h="844577">
                <a:tc>
                  <a:txBody>
                    <a:bodyPr/>
                    <a:lstStyle/>
                    <a:p>
                      <a:r>
                        <a:rPr lang="en-IN" dirty="0"/>
                        <a:t>Serial </a:t>
                      </a:r>
                    </a:p>
                    <a:p>
                      <a:r>
                        <a:rPr lang="en-IN" dirty="0"/>
                        <a:t>no</a:t>
                      </a:r>
                    </a:p>
                  </a:txBody>
                  <a:tcPr/>
                </a:tc>
                <a:tc>
                  <a:txBody>
                    <a:bodyPr/>
                    <a:lstStyle/>
                    <a:p>
                      <a:r>
                        <a:rPr lang="en-IN" dirty="0"/>
                        <a:t>Milestone description</a:t>
                      </a:r>
                    </a:p>
                  </a:txBody>
                  <a:tcPr/>
                </a:tc>
                <a:tc>
                  <a:txBody>
                    <a:bodyPr/>
                    <a:lstStyle/>
                    <a:p>
                      <a:r>
                        <a:rPr lang="en-IN" dirty="0"/>
                        <a:t>Status(%complete)</a:t>
                      </a:r>
                    </a:p>
                  </a:txBody>
                  <a:tcPr/>
                </a:tc>
                <a:tc>
                  <a:txBody>
                    <a:bodyPr/>
                    <a:lstStyle/>
                    <a:p>
                      <a:r>
                        <a:rPr lang="en-IN" dirty="0"/>
                        <a:t>Comments</a:t>
                      </a:r>
                    </a:p>
                  </a:txBody>
                  <a:tcPr/>
                </a:tc>
                <a:extLst>
                  <a:ext uri="{0D108BD9-81ED-4DB2-BD59-A6C34878D82A}">
                    <a16:rowId xmlns:a16="http://schemas.microsoft.com/office/drawing/2014/main" val="3809148576"/>
                  </a:ext>
                </a:extLst>
              </a:tr>
              <a:tr h="1147088">
                <a:tc>
                  <a:txBody>
                    <a:bodyPr/>
                    <a:lstStyle/>
                    <a:p>
                      <a:r>
                        <a:rPr lang="en-IN" dirty="0"/>
                        <a:t>1</a:t>
                      </a:r>
                    </a:p>
                  </a:txBody>
                  <a:tcPr/>
                </a:tc>
                <a:tc>
                  <a:txBody>
                    <a:bodyPr/>
                    <a:lstStyle/>
                    <a:p>
                      <a:r>
                        <a:rPr lang="en-IN" sz="1800" kern="1200" dirty="0">
                          <a:solidFill>
                            <a:schemeClr val="dk1"/>
                          </a:solidFill>
                          <a:effectLst/>
                          <a:latin typeface="+mn-lt"/>
                          <a:ea typeface="+mn-ea"/>
                          <a:cs typeface="+mn-cs"/>
                        </a:rPr>
                        <a:t>Tokenization</a:t>
                      </a:r>
                      <a:endParaRPr lang="en-IN" dirty="0"/>
                    </a:p>
                  </a:txBody>
                  <a:tcPr/>
                </a:tc>
                <a:tc>
                  <a:txBody>
                    <a:bodyPr/>
                    <a:lstStyle/>
                    <a:p>
                      <a:r>
                        <a:rPr lang="en-IN" dirty="0"/>
                        <a:t>100%</a:t>
                      </a:r>
                    </a:p>
                  </a:txBody>
                  <a:tcPr/>
                </a:tc>
                <a:tc>
                  <a:txBody>
                    <a:bodyPr/>
                    <a:lstStyle/>
                    <a:p>
                      <a:r>
                        <a:rPr lang="en-IN" sz="1200" kern="1200" dirty="0">
                          <a:solidFill>
                            <a:schemeClr val="dk1"/>
                          </a:solidFill>
                          <a:effectLst/>
                          <a:latin typeface="+mn-lt"/>
                          <a:ea typeface="+mn-ea"/>
                          <a:cs typeface="+mn-cs"/>
                        </a:rPr>
                        <a:t>It involves removal of </a:t>
                      </a:r>
                      <a:r>
                        <a:rPr lang="en-IN" sz="1200" kern="1200" dirty="0" err="1">
                          <a:solidFill>
                            <a:schemeClr val="dk1"/>
                          </a:solidFill>
                          <a:effectLst/>
                          <a:latin typeface="+mn-lt"/>
                          <a:ea typeface="+mn-ea"/>
                          <a:cs typeface="+mn-cs"/>
                        </a:rPr>
                        <a:t>stopwords</a:t>
                      </a:r>
                      <a:r>
                        <a:rPr lang="en-IN" sz="1200" kern="1200" dirty="0">
                          <a:solidFill>
                            <a:schemeClr val="dk1"/>
                          </a:solidFill>
                          <a:effectLst/>
                          <a:latin typeface="+mn-lt"/>
                          <a:ea typeface="+mn-ea"/>
                          <a:cs typeface="+mn-cs"/>
                        </a:rPr>
                        <a:t>, treating stemming of words, case-folding, removing characters that are not alphanumeric and breaking at whitespace.</a:t>
                      </a:r>
                      <a:endParaRPr lang="en-IN" sz="1200" dirty="0"/>
                    </a:p>
                  </a:txBody>
                  <a:tcPr/>
                </a:tc>
                <a:extLst>
                  <a:ext uri="{0D108BD9-81ED-4DB2-BD59-A6C34878D82A}">
                    <a16:rowId xmlns:a16="http://schemas.microsoft.com/office/drawing/2014/main" val="3886552994"/>
                  </a:ext>
                </a:extLst>
              </a:tr>
              <a:tr h="1101622">
                <a:tc>
                  <a:txBody>
                    <a:bodyPr/>
                    <a:lstStyle/>
                    <a:p>
                      <a:r>
                        <a:rPr lang="en-IN" dirty="0"/>
                        <a:t>2</a:t>
                      </a:r>
                    </a:p>
                  </a:txBody>
                  <a:tcPr/>
                </a:tc>
                <a:tc>
                  <a:txBody>
                    <a:bodyPr/>
                    <a:lstStyle/>
                    <a:p>
                      <a:r>
                        <a:rPr lang="en-IN" dirty="0"/>
                        <a:t>Vector Space Model</a:t>
                      </a:r>
                    </a:p>
                  </a:txBody>
                  <a:tcPr/>
                </a:tc>
                <a:tc>
                  <a:txBody>
                    <a:bodyPr/>
                    <a:lstStyle/>
                    <a:p>
                      <a:r>
                        <a:rPr lang="en-IN" dirty="0"/>
                        <a:t>80%</a:t>
                      </a:r>
                    </a:p>
                  </a:txBody>
                  <a:tcPr/>
                </a:tc>
                <a:tc>
                  <a:txBody>
                    <a:bodyPr/>
                    <a:lstStyle/>
                    <a:p>
                      <a:r>
                        <a:rPr lang="en-IN" sz="1100" kern="1200" dirty="0">
                          <a:solidFill>
                            <a:schemeClr val="dk1"/>
                          </a:solidFill>
                          <a:effectLst/>
                          <a:latin typeface="+mn-lt"/>
                          <a:ea typeface="+mn-ea"/>
                          <a:cs typeface="+mn-cs"/>
                        </a:rPr>
                        <a:t>A vector space model was created based on a normalized (by </a:t>
                      </a:r>
                      <a:r>
                        <a:rPr lang="en-IN" sz="1100" kern="1200" dirty="0" err="1">
                          <a:solidFill>
                            <a:schemeClr val="dk1"/>
                          </a:solidFill>
                          <a:effectLst/>
                          <a:latin typeface="+mn-lt"/>
                          <a:ea typeface="+mn-ea"/>
                          <a:cs typeface="+mn-cs"/>
                        </a:rPr>
                        <a:t>euclidean</a:t>
                      </a:r>
                      <a:r>
                        <a:rPr lang="en-IN" sz="1100" kern="1200" dirty="0">
                          <a:solidFill>
                            <a:schemeClr val="dk1"/>
                          </a:solidFill>
                          <a:effectLst/>
                          <a:latin typeface="+mn-lt"/>
                          <a:ea typeface="+mn-ea"/>
                          <a:cs typeface="+mn-cs"/>
                        </a:rPr>
                        <a:t> distance) Term-Document-Matrix via bags-of-words for both product names as well as reviews in preparation for clustering purposes. </a:t>
                      </a:r>
                      <a:endParaRPr lang="en-IN" sz="1100" dirty="0"/>
                    </a:p>
                  </a:txBody>
                  <a:tcPr/>
                </a:tc>
                <a:extLst>
                  <a:ext uri="{0D108BD9-81ED-4DB2-BD59-A6C34878D82A}">
                    <a16:rowId xmlns:a16="http://schemas.microsoft.com/office/drawing/2014/main" val="2290487898"/>
                  </a:ext>
                </a:extLst>
              </a:tr>
              <a:tr h="756236">
                <a:tc>
                  <a:txBody>
                    <a:bodyPr/>
                    <a:lstStyle/>
                    <a:p>
                      <a:r>
                        <a:rPr lang="en-IN" dirty="0"/>
                        <a:t>3</a:t>
                      </a:r>
                    </a:p>
                  </a:txBody>
                  <a:tcPr/>
                </a:tc>
                <a:tc>
                  <a:txBody>
                    <a:bodyPr/>
                    <a:lstStyle/>
                    <a:p>
                      <a:r>
                        <a:rPr lang="en-IN" dirty="0"/>
                        <a:t>Part Of Speech Tagging</a:t>
                      </a:r>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mn-lt"/>
                          <a:ea typeface="+mn-ea"/>
                          <a:cs typeface="+mn-cs"/>
                        </a:rPr>
                        <a:t>The function </a:t>
                      </a:r>
                      <a:r>
                        <a:rPr lang="en-IN" sz="1100" kern="1200" dirty="0" err="1">
                          <a:solidFill>
                            <a:schemeClr val="dk1"/>
                          </a:solidFill>
                          <a:effectLst/>
                          <a:latin typeface="+mn-lt"/>
                          <a:ea typeface="+mn-ea"/>
                          <a:cs typeface="+mn-cs"/>
                        </a:rPr>
                        <a:t>pos_tag</a:t>
                      </a:r>
                      <a:r>
                        <a:rPr lang="en-IN" sz="1100" kern="1200" dirty="0">
                          <a:solidFill>
                            <a:schemeClr val="dk1"/>
                          </a:solidFill>
                          <a:effectLst/>
                          <a:latin typeface="+mn-lt"/>
                          <a:ea typeface="+mn-ea"/>
                          <a:cs typeface="+mn-cs"/>
                        </a:rPr>
                        <a:t> from NLTK package was used for this task.</a:t>
                      </a:r>
                    </a:p>
                    <a:p>
                      <a:endParaRPr lang="en-IN" dirty="0"/>
                    </a:p>
                  </a:txBody>
                  <a:tcPr/>
                </a:tc>
                <a:extLst>
                  <a:ext uri="{0D108BD9-81ED-4DB2-BD59-A6C34878D82A}">
                    <a16:rowId xmlns:a16="http://schemas.microsoft.com/office/drawing/2014/main" val="3125945233"/>
                  </a:ext>
                </a:extLst>
              </a:tr>
              <a:tr h="482615">
                <a:tc>
                  <a:txBody>
                    <a:bodyPr/>
                    <a:lstStyle/>
                    <a:p>
                      <a:r>
                        <a:rPr lang="en-IN" dirty="0"/>
                        <a:t>4</a:t>
                      </a:r>
                    </a:p>
                  </a:txBody>
                  <a:tcPr/>
                </a:tc>
                <a:tc>
                  <a:txBody>
                    <a:bodyPr/>
                    <a:lstStyle/>
                    <a:p>
                      <a:r>
                        <a:rPr lang="en-IN" dirty="0"/>
                        <a:t>Characteristics Extraction</a:t>
                      </a:r>
                    </a:p>
                  </a:txBody>
                  <a:tcPr/>
                </a:tc>
                <a:tc>
                  <a:txBody>
                    <a:bodyPr/>
                    <a:lstStyle/>
                    <a:p>
                      <a:r>
                        <a:rPr lang="en-IN" dirty="0"/>
                        <a:t>80%</a:t>
                      </a:r>
                    </a:p>
                  </a:txBody>
                  <a:tcPr/>
                </a:tc>
                <a:tc>
                  <a:txBody>
                    <a:bodyPr/>
                    <a:lstStyle/>
                    <a:p>
                      <a:r>
                        <a:rPr lang="en-IN" sz="1100" kern="1200" dirty="0">
                          <a:solidFill>
                            <a:schemeClr val="dk1"/>
                          </a:solidFill>
                          <a:effectLst/>
                          <a:latin typeface="+mn-lt"/>
                          <a:ea typeface="+mn-ea"/>
                          <a:cs typeface="+mn-cs"/>
                        </a:rPr>
                        <a:t>identifying NN/NNP POS tagged terms that exceeded a specific threshold of reviews occurrences.</a:t>
                      </a:r>
                      <a:endParaRPr lang="en-IN" sz="1100" dirty="0"/>
                    </a:p>
                  </a:txBody>
                  <a:tcPr/>
                </a:tc>
                <a:extLst>
                  <a:ext uri="{0D108BD9-81ED-4DB2-BD59-A6C34878D82A}">
                    <a16:rowId xmlns:a16="http://schemas.microsoft.com/office/drawing/2014/main" val="224808170"/>
                  </a:ext>
                </a:extLst>
              </a:tr>
            </a:tbl>
          </a:graphicData>
        </a:graphic>
      </p:graphicFrame>
    </p:spTree>
    <p:extLst>
      <p:ext uri="{BB962C8B-B14F-4D97-AF65-F5344CB8AC3E}">
        <p14:creationId xmlns:p14="http://schemas.microsoft.com/office/powerpoint/2010/main" val="335259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Our top three learning in this project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Learning # 1 </a:t>
            </a:r>
            <a:r>
              <a:rPr lang="en-US" dirty="0"/>
              <a:t>: </a:t>
            </a:r>
            <a:r>
              <a:rPr lang="en-US" dirty="0">
                <a:latin typeface="Times New Roman" panose="02020603050405020304" pitchFamily="18" charset="0"/>
                <a:cs typeface="Times New Roman" panose="02020603050405020304" pitchFamily="18" charset="0"/>
              </a:rPr>
              <a:t>In this project we analyzed the performance of measuring              sentiment analysis on specific characteristics of mobile phones mentioned in customer reviews to provide manufacturers with actionable insights to improve their products and for sellers to improve their offerings.  </a:t>
            </a:r>
          </a:p>
          <a:p>
            <a:pPr marL="457200" indent="-457200">
              <a:buFont typeface="+mj-lt"/>
              <a:buAutoNum type="arabicPeriod"/>
            </a:pPr>
            <a:endParaRPr lang="en-US" dirty="0"/>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Learning # 2 </a:t>
            </a:r>
            <a:r>
              <a:rPr lang="en-US" dirty="0">
                <a:latin typeface="Times New Roman" panose="02020603050405020304" pitchFamily="18" charset="0"/>
                <a:cs typeface="Times New Roman" panose="02020603050405020304" pitchFamily="18" charset="0"/>
              </a:rPr>
              <a:t>: Learned about how to use the preprocessing techniques of NLP for mobile reviews.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Learning # 3 </a:t>
            </a:r>
            <a:r>
              <a:rPr lang="en-US" dirty="0">
                <a:latin typeface="Times New Roman" panose="02020603050405020304" pitchFamily="18" charset="0"/>
                <a:cs typeface="Times New Roman" panose="02020603050405020304" pitchFamily="18" charset="0"/>
              </a:rPr>
              <a:t>: Learned about </a:t>
            </a:r>
            <a:r>
              <a:rPr lang="en-US" dirty="0" err="1">
                <a:latin typeface="Times New Roman" panose="02020603050405020304" pitchFamily="18" charset="0"/>
                <a:cs typeface="Times New Roman" panose="02020603050405020304" pitchFamily="18" charset="0"/>
              </a:rPr>
              <a:t>varius</a:t>
            </a:r>
            <a:r>
              <a:rPr lang="en-US" dirty="0">
                <a:latin typeface="Times New Roman" panose="02020603050405020304" pitchFamily="18" charset="0"/>
                <a:cs typeface="Times New Roman" panose="02020603050405020304" pitchFamily="18" charset="0"/>
              </a:rPr>
              <a:t> kinds of </a:t>
            </a:r>
            <a:r>
              <a:rPr lang="en-US" dirty="0" err="1">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filtering. </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013937" y="6239629"/>
            <a:ext cx="3859795" cy="304801"/>
          </a:xfrm>
        </p:spPr>
        <p:txBody>
          <a:bodyPr/>
          <a:lstStyle/>
          <a:p>
            <a:r>
              <a:rPr lang="en-US" dirty="0"/>
              <a:t>UE16CS333 course project (2019 CSE 6th Semester)</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spTree>
    <p:extLst>
      <p:ext uri="{BB962C8B-B14F-4D97-AF65-F5344CB8AC3E}">
        <p14:creationId xmlns:p14="http://schemas.microsoft.com/office/powerpoint/2010/main" val="3032635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1137</TotalTime>
  <Words>873</Words>
  <Application>Microsoft Office PowerPoint</Application>
  <PresentationFormat>Widescreen</PresentationFormat>
  <Paragraphs>121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Times New Roman</vt:lpstr>
      <vt:lpstr>Tw Cen MT</vt:lpstr>
      <vt:lpstr>Tw Cen MT Condensed</vt:lpstr>
      <vt:lpstr>Wingdings</vt:lpstr>
      <vt:lpstr>Wingdings 3</vt:lpstr>
      <vt:lpstr>Integral</vt:lpstr>
      <vt:lpstr>MOBILE REVIEWS     </vt:lpstr>
      <vt:lpstr>About the project</vt:lpstr>
      <vt:lpstr>Uniqueness and analysis </vt:lpstr>
      <vt:lpstr>Dataset source and preprocessing done</vt:lpstr>
      <vt:lpstr>PowerPoint Presentation</vt:lpstr>
      <vt:lpstr>Quantity of work - High level block diagram  of our implementation </vt:lpstr>
      <vt:lpstr>Quantity of work – the main code modules  </vt:lpstr>
      <vt:lpstr>Quantity of work – MILESTONES THAT ARE DONE AND WORKING</vt:lpstr>
      <vt:lpstr>Our top three learning in this project  </vt:lpstr>
      <vt:lpstr>Top Challenges unresolved so far </vt:lpstr>
      <vt:lpstr>Our Going forward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chandana m</cp:lastModifiedBy>
  <cp:revision>88</cp:revision>
  <dcterms:created xsi:type="dcterms:W3CDTF">2018-04-13T03:13:56Z</dcterms:created>
  <dcterms:modified xsi:type="dcterms:W3CDTF">2019-04-29T03:20:22Z</dcterms:modified>
</cp:coreProperties>
</file>