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0" r:id="rId3"/>
    <p:sldId id="257" r:id="rId4"/>
    <p:sldId id="263" r:id="rId5"/>
    <p:sldId id="266" r:id="rId6"/>
    <p:sldId id="265" r:id="rId7"/>
    <p:sldId id="258" r:id="rId8"/>
    <p:sldId id="264" r:id="rId9"/>
    <p:sldId id="259"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5C51F-FE7B-CD04-B2E1-C2ED9E398FB9}" v="38" dt="2023-09-26T04:11:54.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9/25/2023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0778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9/25/2023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47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9/25/2023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51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9/25/2023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1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9/25/2023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688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9/25/2023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31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9/25/2023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78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9/25/2023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9/25/2023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9/25/2023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2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9/25/2023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193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9/25/2023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321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o.org/faostat/en/#data/domains_table" TargetMode="External"/><Relationship Id="rId2" Type="http://schemas.openxmlformats.org/officeDocument/2006/relationships/hyperlink" Target="https://www.nass.usda.gov/Statistics_by_Subject/index.php?sector=CROPS" TargetMode="External"/><Relationship Id="rId1" Type="http://schemas.openxmlformats.org/officeDocument/2006/relationships/slideLayout" Target="../slideLayouts/slideLayout2.xml"/><Relationship Id="rId5" Type="http://schemas.openxmlformats.org/officeDocument/2006/relationships/hyperlink" Target="https://github.com/simranvolunesia/Irrigreat" TargetMode="External"/><Relationship Id="rId4" Type="http://schemas.openxmlformats.org/officeDocument/2006/relationships/hyperlink" Target="https://github.com/anshukrsingh/crop-recommendation-system-based-on-machine-learning-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shndeep/fertilizer-recommendation?select=Fertilizer+Recommendation.csv"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 Id="rId4" Type="http://schemas.openxmlformats.org/officeDocument/2006/relationships/hyperlink" Target="https://www.kaggle.com/datasets/vipoooool/new-plant-diseases-datas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amma.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98D2EB5-4760-B1EB-430B-00A8E035AEE6}"/>
              </a:ext>
            </a:extLst>
          </p:cNvPr>
          <p:cNvSpPr>
            <a:spLocks noGrp="1"/>
          </p:cNvSpPr>
          <p:nvPr>
            <p:ph type="ctrTitle"/>
          </p:nvPr>
        </p:nvSpPr>
        <p:spPr>
          <a:xfrm>
            <a:off x="777239" y="1122363"/>
            <a:ext cx="5047488" cy="2387600"/>
          </a:xfrm>
        </p:spPr>
        <p:txBody>
          <a:bodyPr>
            <a:normAutofit/>
          </a:bodyPr>
          <a:lstStyle/>
          <a:p>
            <a:pPr algn="l"/>
            <a:r>
              <a:rPr lang="en-US" dirty="0">
                <a:latin typeface="Times New Roman" panose="02020603050405020304" pitchFamily="18" charset="0"/>
                <a:cs typeface="Times New Roman" panose="02020603050405020304" pitchFamily="18" charset="0"/>
              </a:rPr>
              <a:t>AgriAdvisor</a:t>
            </a:r>
            <a:endParaRPr lang="en-PH"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51AC6-8C82-5904-28C1-7352E368EB78}"/>
              </a:ext>
            </a:extLst>
          </p:cNvPr>
          <p:cNvSpPr>
            <a:spLocks noGrp="1"/>
          </p:cNvSpPr>
          <p:nvPr>
            <p:ph type="subTitle" idx="1"/>
          </p:nvPr>
        </p:nvSpPr>
        <p:spPr>
          <a:xfrm>
            <a:off x="929639" y="4835148"/>
            <a:ext cx="5047488" cy="994376"/>
          </a:xfrm>
        </p:spPr>
        <p:txBody>
          <a:bodyPr>
            <a:normAutofit fontScale="77500" lnSpcReduction="20000"/>
          </a:bodyPr>
          <a:lstStyle/>
          <a:p>
            <a:pPr algn="l"/>
            <a:r>
              <a:rPr lang="en-PH" dirty="0"/>
              <a:t>Apoorva Gonegari</a:t>
            </a:r>
          </a:p>
          <a:p>
            <a:pPr algn="l"/>
            <a:r>
              <a:rPr lang="en-PH" dirty="0"/>
              <a:t>Chandana Kolluru</a:t>
            </a:r>
          </a:p>
          <a:p>
            <a:pPr algn="l"/>
            <a:r>
              <a:rPr lang="en-PH" dirty="0"/>
              <a:t>Dheeraj Chetti</a:t>
            </a:r>
          </a:p>
        </p:txBody>
      </p:sp>
      <p:grpSp>
        <p:nvGrpSpPr>
          <p:cNvPr id="104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1" name="Oval 104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42DCCE0-577E-BECF-1B09-1D6E6A267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10" r="6641"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3110-3739-2495-E852-B55DB93A8BF0}"/>
              </a:ext>
            </a:extLst>
          </p:cNvPr>
          <p:cNvSpPr>
            <a:spLocks noGrp="1"/>
          </p:cNvSpPr>
          <p:nvPr>
            <p:ph type="title"/>
          </p:nvPr>
        </p:nvSpPr>
        <p:spPr>
          <a:xfrm>
            <a:off x="777240" y="365125"/>
            <a:ext cx="10659110" cy="904875"/>
          </a:xfrm>
        </p:spPr>
        <p:txBody>
          <a:bodyPr/>
          <a:lstStyle/>
          <a:p>
            <a:r>
              <a:rPr lang="en-US" dirty="0"/>
              <a:t>                     </a:t>
            </a:r>
            <a:r>
              <a:rPr lang="en-US" sz="3600"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F54FF343-68DE-AA14-BA5B-CC0C2795E194}"/>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Currently, we focus on plant disease prediction and remedies. Our future vision includes proactive disease prediction from plant leaf images.</a:t>
            </a:r>
          </a:p>
          <a:p>
            <a:r>
              <a:rPr lang="en-US" b="0" i="0" dirty="0">
                <a:solidFill>
                  <a:srgbClr val="374151"/>
                </a:solidFill>
                <a:effectLst/>
                <a:latin typeface="Times New Roman" panose="02020603050405020304" pitchFamily="18" charset="0"/>
                <a:cs typeface="Times New Roman" panose="02020603050405020304" pitchFamily="18" charset="0"/>
              </a:rPr>
              <a:t>We plan to expand services to include yield prediction, aiding farmers in making informed decisions about planting and harvesting.</a:t>
            </a:r>
          </a:p>
          <a:p>
            <a:r>
              <a:rPr lang="en-US" b="0" i="0" dirty="0">
                <a:solidFill>
                  <a:srgbClr val="374151"/>
                </a:solidFill>
                <a:effectLst/>
                <a:latin typeface="Times New Roman" panose="02020603050405020304" pitchFamily="18" charset="0"/>
                <a:cs typeface="Times New Roman" panose="02020603050405020304" pitchFamily="18" charset="0"/>
              </a:rPr>
              <a:t>We aim to address waste management, predicting waste quantities and providing sustainable disposal guidance for farming.</a:t>
            </a:r>
          </a:p>
        </p:txBody>
      </p:sp>
    </p:spTree>
    <p:extLst>
      <p:ext uri="{BB962C8B-B14F-4D97-AF65-F5344CB8AC3E}">
        <p14:creationId xmlns:p14="http://schemas.microsoft.com/office/powerpoint/2010/main" val="146753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4834-785E-723A-960C-FFC2F83CE30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5187B272-924B-7520-128C-015A2876CF2E}"/>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1.United States Department of Agriculture</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https://www.nass.usda.gov/Statistics_by_Subject/index.php?sector=CROPS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2.Food and Agriculture Organization of United Nations.</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https://www.fao.org/faostat/en/#data/domains_table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hlinkClick r:id="rId4"/>
              </a:rPr>
              <a:t>https://github.com/anshukrsingh/crop-recommendation-system-based-on-machine-learning-using-python</a:t>
            </a:r>
            <a:endParaRPr lang="en-US" dirty="0"/>
          </a:p>
          <a:p>
            <a:r>
              <a:rPr lang="en-US" dirty="0">
                <a:hlinkClick r:id="rId5"/>
              </a:rPr>
              <a:t>https://github.com/simranvolunesia/Irrigreat</a:t>
            </a:r>
            <a:endParaRPr lang="en-US" dirty="0"/>
          </a:p>
        </p:txBody>
      </p:sp>
    </p:spTree>
    <p:extLst>
      <p:ext uri="{BB962C8B-B14F-4D97-AF65-F5344CB8AC3E}">
        <p14:creationId xmlns:p14="http://schemas.microsoft.com/office/powerpoint/2010/main" val="70108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62DE-DC95-6779-020A-834487937871}"/>
              </a:ext>
            </a:extLst>
          </p:cNvPr>
          <p:cNvSpPr>
            <a:spLocks noGrp="1"/>
          </p:cNvSpPr>
          <p:nvPr>
            <p:ph type="title"/>
          </p:nvPr>
        </p:nvSpPr>
        <p:spPr>
          <a:xfrm>
            <a:off x="777240" y="365126"/>
            <a:ext cx="10659110" cy="1293345"/>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Introducing a Greener Tomorrow: Empowering Agriculture with AI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024CA-3D83-3E4C-6932-15BE1965DAB9}"/>
              </a:ext>
            </a:extLst>
          </p:cNvPr>
          <p:cNvSpPr>
            <a:spLocks noGrp="1"/>
          </p:cNvSpPr>
          <p:nvPr>
            <p:ph idx="1"/>
          </p:nvPr>
        </p:nvSpPr>
        <p:spPr>
          <a:xfrm>
            <a:off x="777240" y="2008094"/>
            <a:ext cx="10659110" cy="4186517"/>
          </a:xfrm>
        </p:spPr>
        <p:txBody>
          <a:bodyPr>
            <a:normAutofit/>
          </a:bodyPr>
          <a:lstStyle/>
          <a:p>
            <a:pPr algn="l"/>
            <a:r>
              <a:rPr lang="en-US" b="0" i="0" dirty="0">
                <a:solidFill>
                  <a:srgbClr val="374151"/>
                </a:solidFill>
                <a:effectLst/>
                <a:latin typeface="Söhne"/>
              </a:rPr>
              <a:t>The global population is projected to reach 9.7 billion by 2050, leading to an unprecedented demand for food production.</a:t>
            </a:r>
          </a:p>
          <a:p>
            <a:pPr algn="l"/>
            <a:r>
              <a:rPr lang="en-US" b="0" i="0" dirty="0">
                <a:solidFill>
                  <a:srgbClr val="374151"/>
                </a:solidFill>
                <a:effectLst/>
                <a:latin typeface="Times New Roman" panose="02020603050405020304" pitchFamily="18" charset="0"/>
                <a:cs typeface="Times New Roman" panose="02020603050405020304" pitchFamily="18" charset="0"/>
              </a:rPr>
              <a:t>In today's fast-paced world, agriculture faces an incredible challenge: how to feed a growing global population while conserving resources and minimizing environmental impact.</a:t>
            </a:r>
          </a:p>
          <a:p>
            <a:pPr algn="l"/>
            <a:r>
              <a:rPr lang="en-US" b="0" i="0" dirty="0">
                <a:solidFill>
                  <a:srgbClr val="374151"/>
                </a:solidFill>
                <a:effectLst/>
                <a:latin typeface="Times New Roman" panose="02020603050405020304" pitchFamily="18" charset="0"/>
                <a:cs typeface="Times New Roman" panose="02020603050405020304" pitchFamily="18" charset="0"/>
              </a:rPr>
              <a:t>Imagine a world where every farmer, regardless of their experience, can make informed decisions that boost crop yields, reduce waste, and ensure healthier plants. </a:t>
            </a:r>
          </a:p>
          <a:p>
            <a:pPr algn="l"/>
            <a:r>
              <a:rPr lang="en-US" b="0" i="0" dirty="0">
                <a:solidFill>
                  <a:srgbClr val="374151"/>
                </a:solidFill>
                <a:effectLst/>
                <a:latin typeface="Times New Roman" panose="02020603050405020304" pitchFamily="18" charset="0"/>
                <a:cs typeface="Times New Roman" panose="02020603050405020304" pitchFamily="18" charset="0"/>
              </a:rPr>
              <a:t>Traditional farming methods can be resource-intensive and often lead to unpredictable outcomes. This is where our project steps in.</a:t>
            </a:r>
          </a:p>
          <a:p>
            <a:r>
              <a:rPr lang="en-US" b="0" i="0" dirty="0">
                <a:solidFill>
                  <a:srgbClr val="374151"/>
                </a:solidFill>
                <a:effectLst/>
                <a:latin typeface="Times New Roman" panose="02020603050405020304" pitchFamily="18" charset="0"/>
                <a:cs typeface="Times New Roman" panose="02020603050405020304" pitchFamily="18" charset="0"/>
              </a:rPr>
              <a:t>Welcome to the future of agriculture, where data science and AI are revolutionizing farming practices.</a:t>
            </a: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0A7-A259-51A0-D80C-721CA74BB599}"/>
              </a:ext>
            </a:extLst>
          </p:cNvPr>
          <p:cNvSpPr>
            <a:spLocks noGrp="1"/>
          </p:cNvSpPr>
          <p:nvPr>
            <p:ph type="title"/>
          </p:nvPr>
        </p:nvSpPr>
        <p:spPr>
          <a:xfrm>
            <a:off x="777240" y="365125"/>
            <a:ext cx="10659110" cy="1131981"/>
          </a:xfrm>
        </p:spPr>
        <p:txBody>
          <a:bodyPr>
            <a:norm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Harnessing the Power of Data</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2DDAA3-9323-8CC0-ACAA-212EB0FBF32A}"/>
              </a:ext>
            </a:extLst>
          </p:cNvPr>
          <p:cNvSpPr>
            <a:spLocks noGrp="1"/>
          </p:cNvSpPr>
          <p:nvPr>
            <p:ph idx="1"/>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We've scoured vast datasets, such as the </a:t>
            </a:r>
            <a:r>
              <a:rPr lang="en-US" b="0" i="0" u="sng" dirty="0">
                <a:solidFill>
                  <a:srgbClr val="374151"/>
                </a:solidFill>
                <a:effectLst/>
                <a:latin typeface="Times New Roman" panose="02020603050405020304" pitchFamily="18" charset="0"/>
                <a:cs typeface="Times New Roman" panose="02020603050405020304" pitchFamily="18" charset="0"/>
                <a:hlinkClick r:id="rId2"/>
              </a:rPr>
              <a:t>Crop Recommendation Dataset</a:t>
            </a:r>
            <a:r>
              <a:rPr lang="en-US" b="0" i="0" dirty="0">
                <a:solidFill>
                  <a:srgbClr val="374151"/>
                </a:solidFill>
                <a:effectLst/>
                <a:latin typeface="Times New Roman" panose="02020603050405020304" pitchFamily="18" charset="0"/>
                <a:cs typeface="Times New Roman" panose="02020603050405020304" pitchFamily="18" charset="0"/>
              </a:rPr>
              <a:t> and supplementary sources like </a:t>
            </a:r>
            <a:r>
              <a:rPr lang="en-US" b="0" i="0" dirty="0">
                <a:solidFill>
                  <a:srgbClr val="374151"/>
                </a:solidFill>
                <a:effectLst/>
                <a:latin typeface="Times New Roman" panose="02020603050405020304" pitchFamily="18" charset="0"/>
                <a:cs typeface="Times New Roman" panose="02020603050405020304" pitchFamily="18" charset="0"/>
                <a:hlinkClick r:id="rId3"/>
              </a:rPr>
              <a:t>fertilizer suggestions dataset</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We've also tapped into the rich and diverse </a:t>
            </a:r>
            <a:r>
              <a:rPr lang="en-US" b="0" i="0" u="sng" dirty="0">
                <a:solidFill>
                  <a:srgbClr val="374151"/>
                </a:solidFill>
                <a:effectLst/>
                <a:latin typeface="Times New Roman" panose="02020603050405020304" pitchFamily="18" charset="0"/>
                <a:cs typeface="Times New Roman" panose="02020603050405020304" pitchFamily="18" charset="0"/>
                <a:hlinkClick r:id="rId4"/>
              </a:rPr>
              <a:t>New Plant Diseases Dataset</a:t>
            </a:r>
            <a:r>
              <a:rPr lang="en-US" b="0" i="0" dirty="0">
                <a:solidFill>
                  <a:srgbClr val="374151"/>
                </a:solidFill>
                <a:effectLst/>
                <a:latin typeface="Times New Roman" panose="02020603050405020304" pitchFamily="18" charset="0"/>
                <a:cs typeface="Times New Roman" panose="02020603050405020304" pitchFamily="18" charset="0"/>
              </a:rPr>
              <a:t> to gather insights into crop health.</a:t>
            </a:r>
          </a:p>
          <a:p>
            <a:pPr algn="l"/>
            <a:r>
              <a:rPr lang="en-US" b="0" i="0" dirty="0">
                <a:solidFill>
                  <a:srgbClr val="374151"/>
                </a:solidFill>
                <a:effectLst/>
                <a:latin typeface="Söhne"/>
              </a:rPr>
              <a:t>Weather is a critical factor in agriculture. We obtained historical and real-time weather data from meteorological agencies to analyze its impact on crop performance.</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Our approach is holistic. It's not just about identifying diseases and suggesting treatments. It's about recognizing the entire ecosystem of farming, where art and science come together to nurture crops, ensure food security, and sustain livelihoods.</a:t>
            </a:r>
          </a:p>
          <a:p>
            <a:pPr marL="0" indent="0">
              <a:buNone/>
            </a:pP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1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777240" y="338231"/>
            <a:ext cx="10659110" cy="845983"/>
          </a:xfrm>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4" name="Content Placeholder 3" descr="A screenshot of a computer&#10;&#10;Description automatically generated">
            <a:extLst>
              <a:ext uri="{FF2B5EF4-FFF2-40B4-BE49-F238E27FC236}">
                <a16:creationId xmlns:a16="http://schemas.microsoft.com/office/drawing/2014/main" id="{7AF82794-B1D5-B7ED-DFF4-6429C22E9102}"/>
              </a:ext>
            </a:extLst>
          </p:cNvPr>
          <p:cNvPicPr>
            <a:picLocks noGrp="1" noChangeAspect="1"/>
          </p:cNvPicPr>
          <p:nvPr>
            <p:ph idx="1"/>
          </p:nvPr>
        </p:nvPicPr>
        <p:blipFill>
          <a:blip r:embed="rId2"/>
          <a:stretch>
            <a:fillRect/>
          </a:stretch>
        </p:blipFill>
        <p:spPr>
          <a:xfrm>
            <a:off x="1900517" y="1875727"/>
            <a:ext cx="8102385" cy="4403457"/>
          </a:xfrm>
        </p:spPr>
      </p:pic>
      <p:sp>
        <p:nvSpPr>
          <p:cNvPr id="3" name="TextBox 2">
            <a:extLst>
              <a:ext uri="{FF2B5EF4-FFF2-40B4-BE49-F238E27FC236}">
                <a16:creationId xmlns:a16="http://schemas.microsoft.com/office/drawing/2014/main" id="{ED16424F-2B3C-6104-D0D1-574EE4104E49}"/>
              </a:ext>
            </a:extLst>
          </p:cNvPr>
          <p:cNvSpPr txBox="1"/>
          <p:nvPr/>
        </p:nvSpPr>
        <p:spPr>
          <a:xfrm>
            <a:off x="3594847" y="1389529"/>
            <a:ext cx="629322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Home page of the website we have created </a:t>
            </a:r>
          </a:p>
        </p:txBody>
      </p:sp>
    </p:spTree>
    <p:extLst>
      <p:ext uri="{BB962C8B-B14F-4D97-AF65-F5344CB8AC3E}">
        <p14:creationId xmlns:p14="http://schemas.microsoft.com/office/powerpoint/2010/main" val="33187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777240" y="365125"/>
            <a:ext cx="10659110" cy="845983"/>
          </a:xfrm>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9" name="Content Placeholder 8" descr="A close-up of a website&#10;&#10;Description automatically generated">
            <a:extLst>
              <a:ext uri="{FF2B5EF4-FFF2-40B4-BE49-F238E27FC236}">
                <a16:creationId xmlns:a16="http://schemas.microsoft.com/office/drawing/2014/main" id="{36C04823-F260-771D-A55F-AF238121FA9A}"/>
              </a:ext>
            </a:extLst>
          </p:cNvPr>
          <p:cNvPicPr>
            <a:picLocks noGrp="1" noChangeAspect="1"/>
          </p:cNvPicPr>
          <p:nvPr>
            <p:ph idx="1"/>
          </p:nvPr>
        </p:nvPicPr>
        <p:blipFill>
          <a:blip r:embed="rId2"/>
          <a:stretch>
            <a:fillRect/>
          </a:stretch>
        </p:blipFill>
        <p:spPr>
          <a:xfrm>
            <a:off x="1154488" y="1825625"/>
            <a:ext cx="9883024" cy="4351338"/>
          </a:xfrm>
        </p:spPr>
      </p:pic>
      <p:sp>
        <p:nvSpPr>
          <p:cNvPr id="3" name="TextBox 2">
            <a:extLst>
              <a:ext uri="{FF2B5EF4-FFF2-40B4-BE49-F238E27FC236}">
                <a16:creationId xmlns:a16="http://schemas.microsoft.com/office/drawing/2014/main" id="{FC473BEF-2F4F-3F86-D7B3-365C9DA2D15D}"/>
              </a:ext>
            </a:extLst>
          </p:cNvPr>
          <p:cNvSpPr txBox="1"/>
          <p:nvPr/>
        </p:nvSpPr>
        <p:spPr>
          <a:xfrm>
            <a:off x="3657600" y="1211108"/>
            <a:ext cx="604221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services we provide in the AgriAdvisor</a:t>
            </a:r>
          </a:p>
        </p:txBody>
      </p:sp>
    </p:spTree>
    <p:extLst>
      <p:ext uri="{BB962C8B-B14F-4D97-AF65-F5344CB8AC3E}">
        <p14:creationId xmlns:p14="http://schemas.microsoft.com/office/powerpoint/2010/main" val="195021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645459" y="365125"/>
            <a:ext cx="10790891" cy="646331"/>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6" name="Content Placeholder 5" descr="A screenshot of a survey&#10;&#10;Description automatically generated">
            <a:extLst>
              <a:ext uri="{FF2B5EF4-FFF2-40B4-BE49-F238E27FC236}">
                <a16:creationId xmlns:a16="http://schemas.microsoft.com/office/drawing/2014/main" id="{3E66CD3C-D726-93B0-5A6C-3135FE36C1CD}"/>
              </a:ext>
            </a:extLst>
          </p:cNvPr>
          <p:cNvPicPr>
            <a:picLocks noGrp="1" noChangeAspect="1"/>
          </p:cNvPicPr>
          <p:nvPr>
            <p:ph idx="1"/>
          </p:nvPr>
        </p:nvPicPr>
        <p:blipFill>
          <a:blip r:embed="rId2"/>
          <a:stretch>
            <a:fillRect/>
          </a:stretch>
        </p:blipFill>
        <p:spPr>
          <a:xfrm>
            <a:off x="1196992" y="1680193"/>
            <a:ext cx="3987087" cy="2869968"/>
          </a:xfrm>
        </p:spPr>
      </p:pic>
      <p:pic>
        <p:nvPicPr>
          <p:cNvPr id="7" name="Picture 6" descr="A screenshot of a survey&#10;&#10;Description automatically generated">
            <a:extLst>
              <a:ext uri="{FF2B5EF4-FFF2-40B4-BE49-F238E27FC236}">
                <a16:creationId xmlns:a16="http://schemas.microsoft.com/office/drawing/2014/main" id="{FA723FA5-158F-9891-DD90-C13C718EEFA9}"/>
              </a:ext>
            </a:extLst>
          </p:cNvPr>
          <p:cNvPicPr>
            <a:picLocks noChangeAspect="1"/>
          </p:cNvPicPr>
          <p:nvPr/>
        </p:nvPicPr>
        <p:blipFill>
          <a:blip r:embed="rId3"/>
          <a:stretch>
            <a:fillRect/>
          </a:stretch>
        </p:blipFill>
        <p:spPr>
          <a:xfrm>
            <a:off x="5699346" y="1680193"/>
            <a:ext cx="3878207" cy="2864281"/>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F854EF99-9C41-60BF-8F0E-61D6BE98FFE0}"/>
              </a:ext>
            </a:extLst>
          </p:cNvPr>
          <p:cNvPicPr>
            <a:picLocks noChangeAspect="1"/>
          </p:cNvPicPr>
          <p:nvPr/>
        </p:nvPicPr>
        <p:blipFill>
          <a:blip r:embed="rId4"/>
          <a:stretch>
            <a:fillRect/>
          </a:stretch>
        </p:blipFill>
        <p:spPr>
          <a:xfrm>
            <a:off x="3674652" y="4574657"/>
            <a:ext cx="3958136" cy="2142138"/>
          </a:xfrm>
          <a:prstGeom prst="rect">
            <a:avLst/>
          </a:prstGeom>
        </p:spPr>
      </p:pic>
      <p:sp>
        <p:nvSpPr>
          <p:cNvPr id="3" name="TextBox 2">
            <a:extLst>
              <a:ext uri="{FF2B5EF4-FFF2-40B4-BE49-F238E27FC236}">
                <a16:creationId xmlns:a16="http://schemas.microsoft.com/office/drawing/2014/main" id="{FB601714-59AE-0535-A2C2-3DF7EB11BBAC}"/>
              </a:ext>
            </a:extLst>
          </p:cNvPr>
          <p:cNvSpPr txBox="1"/>
          <p:nvPr/>
        </p:nvSpPr>
        <p:spPr>
          <a:xfrm>
            <a:off x="1929891" y="1012645"/>
            <a:ext cx="650837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Other web pages in AgriAdvisor for crop recommendation, fertilizer recommendation and disease prediction</a:t>
            </a:r>
          </a:p>
        </p:txBody>
      </p:sp>
    </p:spTree>
    <p:extLst>
      <p:ext uri="{BB962C8B-B14F-4D97-AF65-F5344CB8AC3E}">
        <p14:creationId xmlns:p14="http://schemas.microsoft.com/office/powerpoint/2010/main" val="30144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F1D-EFAF-CC7A-7825-2513F58E64E1}"/>
              </a:ext>
            </a:extLst>
          </p:cNvPr>
          <p:cNvSpPr>
            <a:spLocks noGrp="1"/>
          </p:cNvSpPr>
          <p:nvPr>
            <p:ph type="title"/>
          </p:nvPr>
        </p:nvSpPr>
        <p:spPr>
          <a:xfrm>
            <a:off x="777240" y="365125"/>
            <a:ext cx="10659110" cy="1047115"/>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Methodologies</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2313E-1554-9296-9C5F-89257998C43F}"/>
              </a:ext>
            </a:extLst>
          </p:cNvPr>
          <p:cNvSpPr>
            <a:spLocks noGrp="1"/>
          </p:cNvSpPr>
          <p:nvPr>
            <p:ph idx="1"/>
          </p:nvPr>
        </p:nvSpPr>
        <p:spPr/>
        <p:txBody>
          <a:bodyPr>
            <a:noAutofit/>
          </a:bodyPr>
          <a:lstStyle/>
          <a:p>
            <a:pPr algn="l"/>
            <a:r>
              <a:rPr lang="en-US" b="0" i="0" dirty="0">
                <a:solidFill>
                  <a:srgbClr val="374151"/>
                </a:solidFill>
                <a:effectLst/>
                <a:latin typeface="Söhne"/>
              </a:rPr>
              <a:t>Seamlessly combining agricultural expertise with the precision of data science and AI.</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Our approach is a harmonious blend of art and science. On one hand, we harness the power of state-of-the-art technologies like ResNet-9, Support Vector Machines, Random Forest, Gaussian Naïve Bayes, and </a:t>
            </a:r>
            <a:r>
              <a:rPr lang="en-US" b="0" i="0" dirty="0" err="1">
                <a:solidFill>
                  <a:srgbClr val="374151"/>
                </a:solidFill>
                <a:effectLst/>
                <a:latin typeface="Times New Roman" panose="02020603050405020304" pitchFamily="18" charset="0"/>
                <a:cs typeface="Times New Roman" panose="02020603050405020304" pitchFamily="18" charset="0"/>
              </a:rPr>
              <a:t>XGBoost</a:t>
            </a:r>
            <a:r>
              <a:rPr lang="en-US" b="0" i="0" dirty="0">
                <a:solidFill>
                  <a:srgbClr val="374151"/>
                </a:solidFill>
                <a:effectLst/>
                <a:latin typeface="Times New Roman" panose="02020603050405020304" pitchFamily="18" charset="0"/>
                <a:cs typeface="Times New Roman" panose="02020603050405020304" pitchFamily="18" charset="0"/>
              </a:rPr>
              <a:t> to decode plant diseases from images. These cutting-edge techniques allow us to provide accurate and data-driven insights.</a:t>
            </a:r>
          </a:p>
          <a:p>
            <a:pPr algn="l"/>
            <a:r>
              <a:rPr lang="en-US" b="0" i="0" dirty="0">
                <a:solidFill>
                  <a:srgbClr val="374151"/>
                </a:solidFill>
                <a:effectLst/>
                <a:latin typeface="Times New Roman" panose="02020603050405020304" pitchFamily="18" charset="0"/>
                <a:cs typeface="Times New Roman" panose="02020603050405020304" pitchFamily="18" charset="0"/>
              </a:rPr>
              <a:t>Through our advanced algorithms, we extract valuable insights from images of plant leaves. We can identify diseases, assess their severity, and recommend suitable treatments. </a:t>
            </a:r>
          </a:p>
          <a:p>
            <a:pPr algn="l"/>
            <a:r>
              <a:rPr lang="en-US" b="0" i="0" dirty="0">
                <a:solidFill>
                  <a:srgbClr val="374151"/>
                </a:solidFill>
                <a:effectLst/>
                <a:latin typeface="Times New Roman" panose="02020603050405020304" pitchFamily="18" charset="0"/>
                <a:cs typeface="Times New Roman" panose="02020603050405020304" pitchFamily="18" charset="0"/>
              </a:rPr>
              <a:t>These insights are based on rigorous data analysis, ensuring precision and reliability.</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7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FF7-92FC-F5E3-F970-229BA80AB32D}"/>
              </a:ext>
            </a:extLst>
          </p:cNvPr>
          <p:cNvSpPr>
            <a:spLocks noGrp="1"/>
          </p:cNvSpPr>
          <p:nvPr>
            <p:ph type="title"/>
          </p:nvPr>
        </p:nvSpPr>
        <p:spPr>
          <a:xfrm>
            <a:off x="629920" y="365125"/>
            <a:ext cx="10806430" cy="616187"/>
          </a:xfrm>
        </p:spPr>
        <p:txBody>
          <a:bodyPr>
            <a:normAutofit/>
          </a:bodyPr>
          <a:lstStyle/>
          <a:p>
            <a:r>
              <a:rPr lang="en-US" sz="3600" dirty="0">
                <a:latin typeface="Times New Roman" panose="02020603050405020304" pitchFamily="18" charset="0"/>
                <a:cs typeface="Times New Roman" panose="02020603050405020304" pitchFamily="18" charset="0"/>
              </a:rPr>
              <a:t>                             Our Path Forward</a:t>
            </a:r>
          </a:p>
        </p:txBody>
      </p:sp>
      <p:sp>
        <p:nvSpPr>
          <p:cNvPr id="6" name="Text 2">
            <a:extLst>
              <a:ext uri="{FF2B5EF4-FFF2-40B4-BE49-F238E27FC236}">
                <a16:creationId xmlns:a16="http://schemas.microsoft.com/office/drawing/2014/main" id="{9CA862C8-07DF-3E38-2780-038C8BDA3343}"/>
              </a:ext>
            </a:extLst>
          </p:cNvPr>
          <p:cNvSpPr/>
          <p:nvPr/>
        </p:nvSpPr>
        <p:spPr>
          <a:xfrm>
            <a:off x="1936809" y="301586"/>
            <a:ext cx="7461607" cy="820519"/>
          </a:xfrm>
          <a:prstGeom prst="rect">
            <a:avLst/>
          </a:prstGeom>
          <a:noFill/>
          <a:ln/>
        </p:spPr>
        <p:txBody>
          <a:bodyPr wrap="none" rtlCol="0" anchor="t"/>
          <a:lstStyle/>
          <a:p>
            <a:pPr marL="0" indent="0">
              <a:lnSpc>
                <a:spcPts val="5468"/>
              </a:lnSpc>
              <a:buNone/>
            </a:pPr>
            <a:endParaRPr lang="en-US" sz="4374" dirty="0"/>
          </a:p>
        </p:txBody>
      </p:sp>
      <p:sp>
        <p:nvSpPr>
          <p:cNvPr id="7" name="Shape 3">
            <a:extLst>
              <a:ext uri="{FF2B5EF4-FFF2-40B4-BE49-F238E27FC236}">
                <a16:creationId xmlns:a16="http://schemas.microsoft.com/office/drawing/2014/main" id="{0C9A849C-4CCC-CBA3-2C33-44D60311150D}"/>
              </a:ext>
            </a:extLst>
          </p:cNvPr>
          <p:cNvSpPr/>
          <p:nvPr/>
        </p:nvSpPr>
        <p:spPr>
          <a:xfrm flipH="1">
            <a:off x="1445359" y="1511023"/>
            <a:ext cx="45719" cy="5283160"/>
          </a:xfrm>
          <a:prstGeom prst="rect">
            <a:avLst/>
          </a:prstGeom>
          <a:solidFill>
            <a:srgbClr val="B5B7E3"/>
          </a:solidFill>
          <a:ln/>
        </p:spPr>
        <p:txBody>
          <a:bodyPr/>
          <a:lstStyle/>
          <a:p>
            <a:endParaRPr lang="en-US"/>
          </a:p>
        </p:txBody>
      </p:sp>
      <p:sp>
        <p:nvSpPr>
          <p:cNvPr id="8" name="Shape 4">
            <a:extLst>
              <a:ext uri="{FF2B5EF4-FFF2-40B4-BE49-F238E27FC236}">
                <a16:creationId xmlns:a16="http://schemas.microsoft.com/office/drawing/2014/main" id="{A1F3A860-4613-44B7-7BD9-B6EDC0D30850}"/>
              </a:ext>
            </a:extLst>
          </p:cNvPr>
          <p:cNvSpPr/>
          <p:nvPr/>
        </p:nvSpPr>
        <p:spPr>
          <a:xfrm>
            <a:off x="1732478" y="1760994"/>
            <a:ext cx="777597" cy="44410"/>
          </a:xfrm>
          <a:prstGeom prst="rect">
            <a:avLst/>
          </a:prstGeom>
          <a:solidFill>
            <a:srgbClr val="B5B7E3"/>
          </a:solidFill>
          <a:ln/>
        </p:spPr>
        <p:txBody>
          <a:bodyPr/>
          <a:lstStyle/>
          <a:p>
            <a:endParaRPr lang="en-US"/>
          </a:p>
        </p:txBody>
      </p:sp>
      <p:sp>
        <p:nvSpPr>
          <p:cNvPr id="9" name="Shape 5">
            <a:extLst>
              <a:ext uri="{FF2B5EF4-FFF2-40B4-BE49-F238E27FC236}">
                <a16:creationId xmlns:a16="http://schemas.microsoft.com/office/drawing/2014/main" id="{938EA90D-03DC-8946-B44A-8F4836F45ED2}"/>
              </a:ext>
            </a:extLst>
          </p:cNvPr>
          <p:cNvSpPr/>
          <p:nvPr/>
        </p:nvSpPr>
        <p:spPr>
          <a:xfrm>
            <a:off x="1241107" y="1511023"/>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0" name="Text 6">
            <a:extLst>
              <a:ext uri="{FF2B5EF4-FFF2-40B4-BE49-F238E27FC236}">
                <a16:creationId xmlns:a16="http://schemas.microsoft.com/office/drawing/2014/main" id="{DFD5969E-9C0B-71EC-0C57-DC7E68FF4E99}"/>
              </a:ext>
            </a:extLst>
          </p:cNvPr>
          <p:cNvSpPr/>
          <p:nvPr/>
        </p:nvSpPr>
        <p:spPr>
          <a:xfrm>
            <a:off x="1386600" y="151102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1" name="Text 7">
            <a:extLst>
              <a:ext uri="{FF2B5EF4-FFF2-40B4-BE49-F238E27FC236}">
                <a16:creationId xmlns:a16="http://schemas.microsoft.com/office/drawing/2014/main" id="{070737FF-4CDD-4CF4-71EA-0165DA991304}"/>
              </a:ext>
            </a:extLst>
          </p:cNvPr>
          <p:cNvSpPr/>
          <p:nvPr/>
        </p:nvSpPr>
        <p:spPr>
          <a:xfrm>
            <a:off x="2510075" y="1561347"/>
            <a:ext cx="4148614" cy="408385"/>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1: Data collection and cleaning</a:t>
            </a:r>
            <a:endParaRPr lang="en-US" sz="2187" dirty="0"/>
          </a:p>
        </p:txBody>
      </p:sp>
      <p:sp>
        <p:nvSpPr>
          <p:cNvPr id="12" name="Text 8">
            <a:extLst>
              <a:ext uri="{FF2B5EF4-FFF2-40B4-BE49-F238E27FC236}">
                <a16:creationId xmlns:a16="http://schemas.microsoft.com/office/drawing/2014/main" id="{16E18F96-AAAE-DD58-D00C-472EC805F781}"/>
              </a:ext>
            </a:extLst>
          </p:cNvPr>
          <p:cNvSpPr/>
          <p:nvPr/>
        </p:nvSpPr>
        <p:spPr>
          <a:xfrm>
            <a:off x="2546567" y="1927504"/>
            <a:ext cx="7349014" cy="710803"/>
          </a:xfrm>
          <a:prstGeom prst="rect">
            <a:avLst/>
          </a:prstGeom>
          <a:noFill/>
          <a:ln/>
        </p:spPr>
        <p:txBody>
          <a:bodyPr wrap="none" rtlCol="0" anchor="t"/>
          <a:lstStyle/>
          <a:p>
            <a:pPr marL="0" indent="0" algn="l">
              <a:lnSpc>
                <a:spcPts val="2799"/>
              </a:lnSpc>
              <a:buNone/>
            </a:pPr>
            <a:r>
              <a:rPr lang="en-US" sz="1750" dirty="0"/>
              <a:t>Understand the data collected and clean the data line removing the null values,</a:t>
            </a:r>
          </a:p>
          <a:p>
            <a:pPr marL="0" indent="0" algn="l">
              <a:lnSpc>
                <a:spcPts val="2799"/>
              </a:lnSpc>
              <a:buNone/>
            </a:pPr>
            <a:r>
              <a:rPr lang="en-US" sz="1750" dirty="0"/>
              <a:t> filling the missing values etc. </a:t>
            </a:r>
          </a:p>
        </p:txBody>
      </p:sp>
      <p:sp>
        <p:nvSpPr>
          <p:cNvPr id="13" name="Shape 9">
            <a:extLst>
              <a:ext uri="{FF2B5EF4-FFF2-40B4-BE49-F238E27FC236}">
                <a16:creationId xmlns:a16="http://schemas.microsoft.com/office/drawing/2014/main" id="{4DCA4D9D-0E7A-CAA4-B492-C13A533FF67C}"/>
              </a:ext>
            </a:extLst>
          </p:cNvPr>
          <p:cNvSpPr/>
          <p:nvPr/>
        </p:nvSpPr>
        <p:spPr>
          <a:xfrm>
            <a:off x="1739780" y="3121028"/>
            <a:ext cx="777597" cy="44410"/>
          </a:xfrm>
          <a:prstGeom prst="rect">
            <a:avLst/>
          </a:prstGeom>
          <a:solidFill>
            <a:srgbClr val="B5B7E3"/>
          </a:solidFill>
          <a:ln/>
        </p:spPr>
        <p:txBody>
          <a:bodyPr/>
          <a:lstStyle/>
          <a:p>
            <a:endParaRPr lang="en-US"/>
          </a:p>
        </p:txBody>
      </p:sp>
      <p:sp>
        <p:nvSpPr>
          <p:cNvPr id="14" name="Shape 10">
            <a:extLst>
              <a:ext uri="{FF2B5EF4-FFF2-40B4-BE49-F238E27FC236}">
                <a16:creationId xmlns:a16="http://schemas.microsoft.com/office/drawing/2014/main" id="{55C18761-5A08-03D7-BA51-613999801193}"/>
              </a:ext>
            </a:extLst>
          </p:cNvPr>
          <p:cNvSpPr/>
          <p:nvPr/>
        </p:nvSpPr>
        <p:spPr>
          <a:xfrm>
            <a:off x="1241106" y="2836360"/>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5" name="Text 11">
            <a:extLst>
              <a:ext uri="{FF2B5EF4-FFF2-40B4-BE49-F238E27FC236}">
                <a16:creationId xmlns:a16="http://schemas.microsoft.com/office/drawing/2014/main" id="{C079D2C7-431D-6AC5-9B24-057BB4EF610F}"/>
              </a:ext>
            </a:extLst>
          </p:cNvPr>
          <p:cNvSpPr/>
          <p:nvPr/>
        </p:nvSpPr>
        <p:spPr>
          <a:xfrm>
            <a:off x="1292893" y="2842733"/>
            <a:ext cx="350639" cy="37207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6" name="Text 12">
            <a:extLst>
              <a:ext uri="{FF2B5EF4-FFF2-40B4-BE49-F238E27FC236}">
                <a16:creationId xmlns:a16="http://schemas.microsoft.com/office/drawing/2014/main" id="{4C9CFD24-D1A3-D52D-BF5D-E1E9529BFBBE}"/>
              </a:ext>
            </a:extLst>
          </p:cNvPr>
          <p:cNvSpPr/>
          <p:nvPr/>
        </p:nvSpPr>
        <p:spPr>
          <a:xfrm>
            <a:off x="2464355" y="2876600"/>
            <a:ext cx="3004226" cy="3630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2: Front end Design</a:t>
            </a:r>
            <a:endParaRPr lang="en-US" sz="2187" dirty="0"/>
          </a:p>
        </p:txBody>
      </p:sp>
      <p:sp>
        <p:nvSpPr>
          <p:cNvPr id="17" name="Text 13">
            <a:extLst>
              <a:ext uri="{FF2B5EF4-FFF2-40B4-BE49-F238E27FC236}">
                <a16:creationId xmlns:a16="http://schemas.microsoft.com/office/drawing/2014/main" id="{0FC6FF8E-F6E6-1494-3CA0-53E72468B942}"/>
              </a:ext>
            </a:extLst>
          </p:cNvPr>
          <p:cNvSpPr/>
          <p:nvPr/>
        </p:nvSpPr>
        <p:spPr>
          <a:xfrm>
            <a:off x="2510075" y="3272972"/>
            <a:ext cx="8991799" cy="499944"/>
          </a:xfrm>
          <a:prstGeom prst="rect">
            <a:avLst/>
          </a:prstGeom>
          <a:noFill/>
          <a:ln/>
        </p:spPr>
        <p:txBody>
          <a:bodyPr wrap="square" rtlCol="0" anchor="t"/>
          <a:lstStyle/>
          <a:p>
            <a:pPr marL="0" indent="0" algn="l">
              <a:lnSpc>
                <a:spcPts val="2799"/>
              </a:lnSpc>
              <a:buNone/>
            </a:pPr>
            <a:r>
              <a:rPr lang="en-US" sz="1750" dirty="0"/>
              <a:t>Develop the front-end design for the Agri advisor website for the all the pages defined.</a:t>
            </a:r>
          </a:p>
        </p:txBody>
      </p:sp>
      <p:sp>
        <p:nvSpPr>
          <p:cNvPr id="18" name="Shape 14">
            <a:extLst>
              <a:ext uri="{FF2B5EF4-FFF2-40B4-BE49-F238E27FC236}">
                <a16:creationId xmlns:a16="http://schemas.microsoft.com/office/drawing/2014/main" id="{5D8080D2-8D02-9DB5-3973-50399E09EDC2}"/>
              </a:ext>
            </a:extLst>
          </p:cNvPr>
          <p:cNvSpPr/>
          <p:nvPr/>
        </p:nvSpPr>
        <p:spPr>
          <a:xfrm>
            <a:off x="1739780" y="4109079"/>
            <a:ext cx="777597" cy="44410"/>
          </a:xfrm>
          <a:prstGeom prst="rect">
            <a:avLst/>
          </a:prstGeom>
          <a:solidFill>
            <a:srgbClr val="B5B7E3"/>
          </a:solidFill>
          <a:ln/>
        </p:spPr>
        <p:txBody>
          <a:bodyPr/>
          <a:lstStyle/>
          <a:p>
            <a:endParaRPr lang="en-US"/>
          </a:p>
        </p:txBody>
      </p:sp>
      <p:sp>
        <p:nvSpPr>
          <p:cNvPr id="19" name="Shape 15">
            <a:extLst>
              <a:ext uri="{FF2B5EF4-FFF2-40B4-BE49-F238E27FC236}">
                <a16:creationId xmlns:a16="http://schemas.microsoft.com/office/drawing/2014/main" id="{6AAD6A50-0724-6220-6DA4-63CE05EFF85C}"/>
              </a:ext>
            </a:extLst>
          </p:cNvPr>
          <p:cNvSpPr/>
          <p:nvPr/>
        </p:nvSpPr>
        <p:spPr>
          <a:xfrm>
            <a:off x="1218240" y="384149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20" name="Text 16">
            <a:extLst>
              <a:ext uri="{FF2B5EF4-FFF2-40B4-BE49-F238E27FC236}">
                <a16:creationId xmlns:a16="http://schemas.microsoft.com/office/drawing/2014/main" id="{9683703A-F84B-BAF6-44F0-CAE9140547FE}"/>
              </a:ext>
            </a:extLst>
          </p:cNvPr>
          <p:cNvSpPr/>
          <p:nvPr/>
        </p:nvSpPr>
        <p:spPr>
          <a:xfrm>
            <a:off x="1363733" y="3866766"/>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1" name="Text 17">
            <a:extLst>
              <a:ext uri="{FF2B5EF4-FFF2-40B4-BE49-F238E27FC236}">
                <a16:creationId xmlns:a16="http://schemas.microsoft.com/office/drawing/2014/main" id="{6F6C0E31-4AF9-C48D-755F-E5FEBF2DF8B1}"/>
              </a:ext>
            </a:extLst>
          </p:cNvPr>
          <p:cNvSpPr/>
          <p:nvPr/>
        </p:nvSpPr>
        <p:spPr>
          <a:xfrm>
            <a:off x="2464355" y="3896785"/>
            <a:ext cx="436709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3: Model Training</a:t>
            </a:r>
            <a:endParaRPr lang="en-US" sz="2187" dirty="0"/>
          </a:p>
        </p:txBody>
      </p:sp>
      <p:sp>
        <p:nvSpPr>
          <p:cNvPr id="22" name="Text 18">
            <a:extLst>
              <a:ext uri="{FF2B5EF4-FFF2-40B4-BE49-F238E27FC236}">
                <a16:creationId xmlns:a16="http://schemas.microsoft.com/office/drawing/2014/main" id="{E84225C7-B28F-CF8E-A619-DBA577CE77EC}"/>
              </a:ext>
            </a:extLst>
          </p:cNvPr>
          <p:cNvSpPr/>
          <p:nvPr/>
        </p:nvSpPr>
        <p:spPr>
          <a:xfrm>
            <a:off x="2463627" y="4254769"/>
            <a:ext cx="8984809" cy="49994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Develop and train our machine learning models using diverse datasets to ensure accuracy.</a:t>
            </a:r>
            <a:endParaRPr lang="en-US" sz="1750" dirty="0"/>
          </a:p>
        </p:txBody>
      </p:sp>
      <p:pic>
        <p:nvPicPr>
          <p:cNvPr id="23" name="Image 0" descr="preencoded.png">
            <a:hlinkClick r:id="rId2"/>
            <a:extLst>
              <a:ext uri="{FF2B5EF4-FFF2-40B4-BE49-F238E27FC236}">
                <a16:creationId xmlns:a16="http://schemas.microsoft.com/office/drawing/2014/main" id="{1102E24C-D32D-4EE4-ABE1-D75539622842}"/>
              </a:ext>
            </a:extLst>
          </p:cNvPr>
          <p:cNvPicPr>
            <a:picLocks noChangeAspect="1"/>
          </p:cNvPicPr>
          <p:nvPr/>
        </p:nvPicPr>
        <p:blipFill>
          <a:blip r:embed="rId3"/>
          <a:stretch>
            <a:fillRect/>
          </a:stretch>
        </p:blipFill>
        <p:spPr>
          <a:xfrm>
            <a:off x="12242153" y="7589520"/>
            <a:ext cx="2296807" cy="548640"/>
          </a:xfrm>
          <a:prstGeom prst="rect">
            <a:avLst/>
          </a:prstGeom>
        </p:spPr>
      </p:pic>
      <p:sp>
        <p:nvSpPr>
          <p:cNvPr id="24" name="Shape 15">
            <a:extLst>
              <a:ext uri="{FF2B5EF4-FFF2-40B4-BE49-F238E27FC236}">
                <a16:creationId xmlns:a16="http://schemas.microsoft.com/office/drawing/2014/main" id="{D2A59614-D9BB-F456-241B-2F3275D9C059}"/>
              </a:ext>
            </a:extLst>
          </p:cNvPr>
          <p:cNvSpPr/>
          <p:nvPr/>
        </p:nvSpPr>
        <p:spPr>
          <a:xfrm>
            <a:off x="1236116" y="4847158"/>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25" name="Text 16">
            <a:extLst>
              <a:ext uri="{FF2B5EF4-FFF2-40B4-BE49-F238E27FC236}">
                <a16:creationId xmlns:a16="http://schemas.microsoft.com/office/drawing/2014/main" id="{96C5A49C-CEA8-D0E5-8588-4ED2BF2320A7}"/>
              </a:ext>
            </a:extLst>
          </p:cNvPr>
          <p:cNvSpPr/>
          <p:nvPr/>
        </p:nvSpPr>
        <p:spPr>
          <a:xfrm>
            <a:off x="1363732" y="4871145"/>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4</a:t>
            </a:r>
            <a:endParaRPr lang="en-US" sz="2624" dirty="0"/>
          </a:p>
        </p:txBody>
      </p:sp>
      <p:sp>
        <p:nvSpPr>
          <p:cNvPr id="26" name="Shape 14">
            <a:extLst>
              <a:ext uri="{FF2B5EF4-FFF2-40B4-BE49-F238E27FC236}">
                <a16:creationId xmlns:a16="http://schemas.microsoft.com/office/drawing/2014/main" id="{5B8BC77A-F080-0694-96A0-8AD59338E997}"/>
              </a:ext>
            </a:extLst>
          </p:cNvPr>
          <p:cNvSpPr/>
          <p:nvPr/>
        </p:nvSpPr>
        <p:spPr>
          <a:xfrm>
            <a:off x="1732477" y="5097130"/>
            <a:ext cx="777597" cy="44410"/>
          </a:xfrm>
          <a:prstGeom prst="rect">
            <a:avLst/>
          </a:prstGeom>
          <a:solidFill>
            <a:srgbClr val="B5B7E3"/>
          </a:solidFill>
          <a:ln/>
        </p:spPr>
        <p:txBody>
          <a:bodyPr/>
          <a:lstStyle/>
          <a:p>
            <a:endParaRPr lang="en-US"/>
          </a:p>
        </p:txBody>
      </p:sp>
      <p:sp>
        <p:nvSpPr>
          <p:cNvPr id="27" name="Text 12">
            <a:extLst>
              <a:ext uri="{FF2B5EF4-FFF2-40B4-BE49-F238E27FC236}">
                <a16:creationId xmlns:a16="http://schemas.microsoft.com/office/drawing/2014/main" id="{6D9CEF83-583B-971C-AE50-F60AC4B1FB45}"/>
              </a:ext>
            </a:extLst>
          </p:cNvPr>
          <p:cNvSpPr/>
          <p:nvPr/>
        </p:nvSpPr>
        <p:spPr>
          <a:xfrm>
            <a:off x="2463627" y="4871145"/>
            <a:ext cx="2606767" cy="43720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4: Integration</a:t>
            </a:r>
            <a:endParaRPr lang="en-US" sz="2187" dirty="0"/>
          </a:p>
        </p:txBody>
      </p:sp>
      <p:sp>
        <p:nvSpPr>
          <p:cNvPr id="29" name="TextBox 28">
            <a:extLst>
              <a:ext uri="{FF2B5EF4-FFF2-40B4-BE49-F238E27FC236}">
                <a16:creationId xmlns:a16="http://schemas.microsoft.com/office/drawing/2014/main" id="{8D1CFC37-FCF0-E552-E623-FC4E161427B1}"/>
              </a:ext>
            </a:extLst>
          </p:cNvPr>
          <p:cNvSpPr txBox="1"/>
          <p:nvPr/>
        </p:nvSpPr>
        <p:spPr>
          <a:xfrm>
            <a:off x="2486161" y="5213075"/>
            <a:ext cx="7269480" cy="781624"/>
          </a:xfrm>
          <a:prstGeom prst="rect">
            <a:avLst/>
          </a:prstGeom>
          <a:noFill/>
        </p:spPr>
        <p:txBody>
          <a:bodyPr wrap="square">
            <a:spAutoFit/>
          </a:bodyPr>
          <a:lstStyle/>
          <a:p>
            <a:pPr marL="0" indent="0" algn="l">
              <a:lnSpc>
                <a:spcPts val="2799"/>
              </a:lnSpc>
              <a:buNone/>
            </a:pPr>
            <a:r>
              <a:rPr lang="en-US" sz="1800" kern="0" spc="-35" dirty="0">
                <a:solidFill>
                  <a:srgbClr val="272525"/>
                </a:solidFill>
                <a:latin typeface="Inter" pitchFamily="34" charset="0"/>
                <a:ea typeface="Inter" pitchFamily="34" charset="-122"/>
                <a:cs typeface="Inter" pitchFamily="34" charset="-120"/>
              </a:rPr>
              <a:t>Integrate our AI-powered system into existing farming practices to provide real-time recommendations and insights.</a:t>
            </a:r>
            <a:endParaRPr lang="en-US" sz="1800" dirty="0"/>
          </a:p>
        </p:txBody>
      </p:sp>
      <p:sp>
        <p:nvSpPr>
          <p:cNvPr id="32" name="Text 17">
            <a:extLst>
              <a:ext uri="{FF2B5EF4-FFF2-40B4-BE49-F238E27FC236}">
                <a16:creationId xmlns:a16="http://schemas.microsoft.com/office/drawing/2014/main" id="{53AE9E8A-7CC7-269F-5734-DABB69F41FC2}"/>
              </a:ext>
            </a:extLst>
          </p:cNvPr>
          <p:cNvSpPr/>
          <p:nvPr/>
        </p:nvSpPr>
        <p:spPr>
          <a:xfrm>
            <a:off x="2463627" y="6064576"/>
            <a:ext cx="438962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5: Continuous Improvement</a:t>
            </a:r>
            <a:endParaRPr lang="en-US" sz="2187" dirty="0"/>
          </a:p>
        </p:txBody>
      </p:sp>
      <p:sp>
        <p:nvSpPr>
          <p:cNvPr id="33" name="Shape 15">
            <a:extLst>
              <a:ext uri="{FF2B5EF4-FFF2-40B4-BE49-F238E27FC236}">
                <a16:creationId xmlns:a16="http://schemas.microsoft.com/office/drawing/2014/main" id="{52FB5CC8-E124-7D19-4E55-D0FA5096D97C}"/>
              </a:ext>
            </a:extLst>
          </p:cNvPr>
          <p:cNvSpPr/>
          <p:nvPr/>
        </p:nvSpPr>
        <p:spPr>
          <a:xfrm>
            <a:off x="1236116" y="5911819"/>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34" name="Shape 14">
            <a:extLst>
              <a:ext uri="{FF2B5EF4-FFF2-40B4-BE49-F238E27FC236}">
                <a16:creationId xmlns:a16="http://schemas.microsoft.com/office/drawing/2014/main" id="{BD8EEF69-3A33-7334-DF05-FB569458CA88}"/>
              </a:ext>
            </a:extLst>
          </p:cNvPr>
          <p:cNvSpPr/>
          <p:nvPr/>
        </p:nvSpPr>
        <p:spPr>
          <a:xfrm>
            <a:off x="1732477" y="6204563"/>
            <a:ext cx="777597" cy="44410"/>
          </a:xfrm>
          <a:prstGeom prst="rect">
            <a:avLst/>
          </a:prstGeom>
          <a:solidFill>
            <a:srgbClr val="B5B7E3"/>
          </a:solidFill>
          <a:ln/>
        </p:spPr>
        <p:txBody>
          <a:bodyPr/>
          <a:lstStyle/>
          <a:p>
            <a:endParaRPr lang="en-US"/>
          </a:p>
        </p:txBody>
      </p:sp>
      <p:sp>
        <p:nvSpPr>
          <p:cNvPr id="38" name="Text 16">
            <a:extLst>
              <a:ext uri="{FF2B5EF4-FFF2-40B4-BE49-F238E27FC236}">
                <a16:creationId xmlns:a16="http://schemas.microsoft.com/office/drawing/2014/main" id="{5C68CF79-B467-3A1F-C13F-E53685240B6A}"/>
              </a:ext>
            </a:extLst>
          </p:cNvPr>
          <p:cNvSpPr/>
          <p:nvPr/>
        </p:nvSpPr>
        <p:spPr>
          <a:xfrm>
            <a:off x="1386599" y="5901962"/>
            <a:ext cx="186087"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5</a:t>
            </a:r>
            <a:endParaRPr lang="en-US" sz="2624" dirty="0"/>
          </a:p>
        </p:txBody>
      </p:sp>
      <p:sp>
        <p:nvSpPr>
          <p:cNvPr id="39" name="Text 18">
            <a:extLst>
              <a:ext uri="{FF2B5EF4-FFF2-40B4-BE49-F238E27FC236}">
                <a16:creationId xmlns:a16="http://schemas.microsoft.com/office/drawing/2014/main" id="{308198FC-303F-D7C5-50FD-C2623D4C5793}"/>
              </a:ext>
            </a:extLst>
          </p:cNvPr>
          <p:cNvSpPr/>
          <p:nvPr/>
        </p:nvSpPr>
        <p:spPr>
          <a:xfrm>
            <a:off x="2463627" y="6399443"/>
            <a:ext cx="10000121" cy="16439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Continuously refine and enhance our algorithms based on user feedback and new data sources.</a:t>
            </a:r>
            <a:endParaRPr lang="en-US" sz="1750" dirty="0"/>
          </a:p>
        </p:txBody>
      </p:sp>
    </p:spTree>
    <p:extLst>
      <p:ext uri="{BB962C8B-B14F-4D97-AF65-F5344CB8AC3E}">
        <p14:creationId xmlns:p14="http://schemas.microsoft.com/office/powerpoint/2010/main" val="113483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BE8-1D93-5BFA-73B0-6F111EECF706}"/>
              </a:ext>
            </a:extLst>
          </p:cNvPr>
          <p:cNvSpPr>
            <a:spLocks noGrp="1"/>
          </p:cNvSpPr>
          <p:nvPr>
            <p:ph type="title"/>
          </p:nvPr>
        </p:nvSpPr>
        <p:spPr>
          <a:xfrm>
            <a:off x="1891553" y="365125"/>
            <a:ext cx="8130988" cy="1203699"/>
          </a:xfrm>
        </p:spPr>
        <p:txBody>
          <a:bodyPr>
            <a:normAutofit/>
          </a:bodyPr>
          <a:lstStyle/>
          <a:p>
            <a:pPr algn="ctr"/>
            <a:r>
              <a:rPr kumimoji="0" lang="en-US" altLang="en-US" sz="3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to Expect</a:t>
            </a:r>
            <a:endParaRPr lang="en-PH"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C7ED4D-503C-C98E-3383-A50A2DDC3600}"/>
              </a:ext>
            </a:extLst>
          </p:cNvPr>
          <p:cNvSpPr>
            <a:spLocks noGrp="1" noChangeArrowheads="1"/>
          </p:cNvSpPr>
          <p:nvPr>
            <p:ph idx="1"/>
          </p:nvPr>
        </p:nvSpPr>
        <p:spPr bwMode="auto">
          <a:xfrm>
            <a:off x="1120588" y="1560091"/>
            <a:ext cx="954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Picture this: a farmer inputs their soil data into our system. In seconds, it recommends the best crop for their land. No more guesswork, just science-backed decisions that optimize yield.</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Moving on to fertilizer recommendations, our AI considers the crop type and soil conditions. It pinpoints deficiencies or excesses, offering precise suggestions for improvement.</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Join us on this journey to empower agriculture with AI. Together, we can cultivate a greener, more sustainable future for generations to come. The seeds of change have been sown, and we invite you to be a part of the harvest.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123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7362</TotalTime>
  <Words>818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Nova</vt:lpstr>
      <vt:lpstr>Inter</vt:lpstr>
      <vt:lpstr>Söhne</vt:lpstr>
      <vt:lpstr>Times New Roman</vt:lpstr>
      <vt:lpstr>ConfettiVTI</vt:lpstr>
      <vt:lpstr>AgriAdvisor</vt:lpstr>
      <vt:lpstr>Introducing a Greener Tomorrow: Empowering Agriculture with AI</vt:lpstr>
      <vt:lpstr>Harnessing the Power of Data</vt:lpstr>
      <vt:lpstr>                  Initial Discoveries</vt:lpstr>
      <vt:lpstr>                  Initial Discoveries</vt:lpstr>
      <vt:lpstr>                  Initial Discoveries</vt:lpstr>
      <vt:lpstr>Methodologies</vt:lpstr>
      <vt:lpstr>                             Our Path Forward</vt:lpstr>
      <vt:lpstr>What to Expect</vt:lpstr>
      <vt:lpstr>                     Future Works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AgriAdvisor</dc:title>
  <dc:creator>Apoorva Gonegari</dc:creator>
  <cp:lastModifiedBy>chandana kolluru</cp:lastModifiedBy>
  <cp:revision>37</cp:revision>
  <dcterms:created xsi:type="dcterms:W3CDTF">2023-09-05T01:32:20Z</dcterms:created>
  <dcterms:modified xsi:type="dcterms:W3CDTF">2023-09-26T04:24:23Z</dcterms:modified>
</cp:coreProperties>
</file>