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18" autoAdjust="0"/>
  </p:normalViewPr>
  <p:slideViewPr>
    <p:cSldViewPr snapToGrid="0" snapToObjects="1" showGuides="1">
      <p:cViewPr>
        <p:scale>
          <a:sx n="12" d="100"/>
          <a:sy n="12" d="100"/>
        </p:scale>
        <p:origin x="1572" y="8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1" name="Table 10">
            <a:extLst>
              <a:ext uri="{FF2B5EF4-FFF2-40B4-BE49-F238E27FC236}">
                <a16:creationId xmlns:a16="http://schemas.microsoft.com/office/drawing/2014/main" id="{DE37045F-60FA-B54F-B9F4-EBEC7F8172D6}"/>
              </a:ext>
            </a:extLst>
          </p:cNvPr>
          <p:cNvGraphicFramePr>
            <a:graphicFrameLocks noGrp="1"/>
          </p:cNvGraphicFramePr>
          <p:nvPr userDrawn="1">
            <p:extLst>
              <p:ext uri="{D42A27DB-BD31-4B8C-83A1-F6EECF244321}">
                <p14:modId xmlns:p14="http://schemas.microsoft.com/office/powerpoint/2010/main" val="169405424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D12C2650-43B9-B245-8FE3-21F2B87DBA6E}"/>
              </a:ext>
            </a:extLst>
          </p:cNvPr>
          <p:cNvGraphicFramePr>
            <a:graphicFrameLocks noGrp="1"/>
          </p:cNvGraphicFramePr>
          <p:nvPr userDrawn="1">
            <p:extLst>
              <p:ext uri="{D42A27DB-BD31-4B8C-83A1-F6EECF244321}">
                <p14:modId xmlns:p14="http://schemas.microsoft.com/office/powerpoint/2010/main" val="2429028199"/>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p:txBody>
          <a:bodyPr/>
          <a:lstStyle/>
          <a:p>
            <a:r>
              <a:rPr lang="en-US" dirty="0"/>
              <a:t>University of Missouri- Kansas City</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Chandana Kolluru, Apoorva Gonegari, Dheeraj </a:t>
            </a:r>
            <a:r>
              <a:rPr lang="en-US" dirty="0" err="1"/>
              <a:t>Chetti</a:t>
            </a:r>
            <a:endParaRPr lang="en-US" dirty="0"/>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a:xfrm>
            <a:off x="0" y="437096"/>
            <a:ext cx="43434000" cy="1015663"/>
          </a:xfrm>
        </p:spPr>
        <p:txBody>
          <a:bodyPr/>
          <a:lstStyle/>
          <a:p>
            <a:r>
              <a:rPr lang="en-US" sz="6000" dirty="0"/>
              <a:t>AGRIADVISOR</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4997541"/>
            <a:ext cx="10059099" cy="830997"/>
          </a:xfrm>
        </p:spPr>
        <p:txBody>
          <a:bodyPr/>
          <a:lstStyle/>
          <a:p>
            <a:r>
              <a:rPr lang="en-US" sz="4800" dirty="0"/>
              <a:t>THE PROBLEM</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430000" y="4997540"/>
            <a:ext cx="10058400" cy="830997"/>
          </a:xfrm>
        </p:spPr>
        <p:txBody>
          <a:bodyPr/>
          <a:lstStyle/>
          <a:p>
            <a:r>
              <a:rPr lang="en-US" sz="4800" dirty="0"/>
              <a:t>THE TECHNOLOGY</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402800" y="4997539"/>
            <a:ext cx="10058400" cy="830997"/>
          </a:xfrm>
        </p:spPr>
        <p:txBody>
          <a:bodyPr/>
          <a:lstStyle/>
          <a:p>
            <a:r>
              <a:rPr lang="en-US" sz="4800" dirty="0"/>
              <a:t>THE SOLUTION</a:t>
            </a:r>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a:xfrm>
            <a:off x="33375600" y="4997539"/>
            <a:ext cx="10058400" cy="830997"/>
          </a:xfrm>
        </p:spPr>
        <p:txBody>
          <a:bodyPr/>
          <a:lstStyle/>
          <a:p>
            <a:r>
              <a:rPr lang="en-US" sz="4800" dirty="0"/>
              <a:t>FUTURE ENHANCEMENTS</a:t>
            </a:r>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a:xfrm>
            <a:off x="33375600" y="17068801"/>
            <a:ext cx="10058400" cy="1117599"/>
          </a:xfrm>
        </p:spPr>
        <p:txBody>
          <a:bodyPr/>
          <a:lstStyle/>
          <a:p>
            <a:r>
              <a:rPr lang="en-US" sz="4800" dirty="0"/>
              <a:t>REFERENCES</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200" y="5852161"/>
            <a:ext cx="10058400" cy="2412968"/>
          </a:xfrm>
        </p:spPr>
        <p:txBody>
          <a:bodyPr/>
          <a:lstStyle/>
          <a:p>
            <a:pPr marL="457200" indent="-457200" algn="l">
              <a:buFont typeface="Arial" panose="020B0604020202020204" pitchFamily="34" charset="0"/>
              <a:buChar char="•"/>
            </a:pPr>
            <a:endParaRPr lang="en-US" b="0" i="0" dirty="0">
              <a:solidFill>
                <a:srgbClr val="374151"/>
              </a:solidFill>
              <a:effectLst/>
            </a:endParaRPr>
          </a:p>
          <a:p>
            <a:pPr algn="l">
              <a:buFont typeface="Arial" panose="020B0604020202020204" pitchFamily="34" charset="0"/>
              <a:buChar char="•"/>
            </a:pPr>
            <a:endParaRPr lang="en-US" b="0" i="0" dirty="0">
              <a:solidFill>
                <a:srgbClr val="374151"/>
              </a:solidFill>
              <a:effectLst/>
            </a:endParaRPr>
          </a:p>
          <a:p>
            <a:pPr algn="just"/>
            <a:endParaRPr lang="en-US" dirty="0"/>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5"/>
          </p:nvPr>
        </p:nvSpPr>
        <p:spPr>
          <a:xfrm>
            <a:off x="22402800" y="5671166"/>
            <a:ext cx="10058400" cy="5367623"/>
          </a:xfrm>
        </p:spPr>
        <p:txBody>
          <a:bodyPr/>
          <a:lstStyle/>
          <a:p>
            <a:pPr marL="457200" indent="-457200">
              <a:buFont typeface="Arial" panose="020B0604020202020204" pitchFamily="34" charset="0"/>
              <a:buChar char="•"/>
            </a:pPr>
            <a:r>
              <a:rPr lang="en-US" dirty="0"/>
              <a:t>A</a:t>
            </a:r>
            <a:r>
              <a:rPr lang="en-US" b="0" i="0" baseline="0" dirty="0"/>
              <a:t> farmer inputs their soil data into our system. In seconds, it recommends the best crop for their land. No more guesswork, just science-backed decisions that optimize yield.</a:t>
            </a:r>
            <a:endParaRPr lang="en-PH" dirty="0"/>
          </a:p>
          <a:p>
            <a:pPr marL="457200" indent="-457200">
              <a:buFont typeface="Arial" panose="020B0604020202020204" pitchFamily="34" charset="0"/>
              <a:buChar char="•"/>
            </a:pPr>
            <a:r>
              <a:rPr lang="en-US" b="0" i="0" baseline="0" dirty="0"/>
              <a:t>Moving on to fertilizer recommendations, our AI considers the crop type and soil conditions. It pinpoints deficiencies or excesses, offering precise suggestions for improvement.</a:t>
            </a:r>
            <a:endParaRPr lang="en-US" dirty="0"/>
          </a:p>
          <a:p>
            <a:pPr marL="457200" indent="-457200">
              <a:buFont typeface="Arial" panose="020B0604020202020204" pitchFamily="34" charset="0"/>
              <a:buChar char="•"/>
            </a:pPr>
            <a:endParaRPr lang="en-US" dirty="0"/>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a:xfrm>
            <a:off x="33375600" y="5703005"/>
            <a:ext cx="10058400" cy="6943439"/>
          </a:xfrm>
        </p:spPr>
        <p:txBody>
          <a:bodyPr/>
          <a:lstStyle/>
          <a:p>
            <a:pPr marL="571500" indent="-571500">
              <a:buFont typeface="Arial" panose="020B0604020202020204" pitchFamily="34" charset="0"/>
              <a:buChar char="•"/>
            </a:pPr>
            <a:r>
              <a:rPr lang="en-US" b="0" i="0" dirty="0"/>
              <a:t>Currently, we focus on plant disease prediction and remedies. Our future vision includes proactive disease prediction from plant leaf images.</a:t>
            </a:r>
            <a:endParaRPr lang="en-US" dirty="0"/>
          </a:p>
          <a:p>
            <a:pPr marL="571500" indent="-571500">
              <a:buFont typeface="Arial" panose="020B0604020202020204" pitchFamily="34" charset="0"/>
              <a:buChar char="•"/>
            </a:pPr>
            <a:r>
              <a:rPr lang="en-US" b="0" i="0" dirty="0"/>
              <a:t>We plan to expand services to include yield prediction, aiding farmers in making informed decisions about planting and harvesting.</a:t>
            </a:r>
            <a:endParaRPr lang="en-US" dirty="0"/>
          </a:p>
          <a:p>
            <a:pPr marL="571500" indent="-571500">
              <a:buFont typeface="Arial" panose="020B0604020202020204" pitchFamily="34" charset="0"/>
              <a:buChar char="•"/>
            </a:pPr>
            <a:r>
              <a:rPr lang="en-US" b="0" i="0" dirty="0"/>
              <a:t>We aim to address waste management, predicting waste quantities, and providing sustainable disposal guidance for farming.</a:t>
            </a:r>
            <a:endParaRPr lang="en-US" dirty="0"/>
          </a:p>
          <a:p>
            <a:pPr marL="571500" indent="-571500">
              <a:buFont typeface="Arial" panose="020B0604020202020204" pitchFamily="34" charset="0"/>
              <a:buChar char="•"/>
            </a:pPr>
            <a:r>
              <a:rPr lang="en-US" dirty="0"/>
              <a:t>We extend to build a chatbot that aims to display agriculture-related data.</a:t>
            </a:r>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a:xfrm>
            <a:off x="33375600" y="18619606"/>
            <a:ext cx="9749627" cy="12875074"/>
          </a:xfrm>
        </p:spPr>
        <p:txBody>
          <a:bodyPr/>
          <a:lstStyle/>
          <a:p>
            <a:pPr algn="l"/>
            <a:r>
              <a:rPr lang="en-US" dirty="0"/>
              <a:t>[1] </a:t>
            </a:r>
            <a:r>
              <a:rPr lang="en-US" b="0" i="0" dirty="0">
                <a:effectLst/>
              </a:rPr>
              <a:t>Smith, A., &amp; Johnson, M. (2021). "Incorporating Machine Learning in Precision Agriculture for Sustainable Crop Management." </a:t>
            </a:r>
            <a:r>
              <a:rPr lang="en-US" b="0" i="1" dirty="0">
                <a:effectLst/>
              </a:rPr>
              <a:t>Journal of Agricultural Science and Technology</a:t>
            </a:r>
            <a:r>
              <a:rPr lang="en-US" b="0" i="0" dirty="0">
                <a:effectLst/>
              </a:rPr>
              <a:t>, 13(3), 221-235.</a:t>
            </a:r>
          </a:p>
          <a:p>
            <a:pPr algn="l"/>
            <a:r>
              <a:rPr lang="en-US" dirty="0"/>
              <a:t>[2] </a:t>
            </a:r>
            <a:r>
              <a:rPr lang="en-US" b="0" i="0" dirty="0">
                <a:effectLst/>
              </a:rPr>
              <a:t>United Nations. (2019). "Sustainable Development Goal 2: Zero Hunger." Retrieved from [URL]</a:t>
            </a:r>
          </a:p>
          <a:p>
            <a:pPr algn="l"/>
            <a:r>
              <a:rPr lang="en-US" b="0" i="0" dirty="0">
                <a:effectLst/>
              </a:rPr>
              <a:t>[3] Patel, P., &amp; Gupta, D. (2020). "Advancements in Precision Agriculture: A Review." </a:t>
            </a:r>
            <a:r>
              <a:rPr lang="en-US" b="0" i="1" dirty="0">
                <a:effectLst/>
              </a:rPr>
              <a:t>International Journal of Advanced Research in Computer Engineering &amp; Technology</a:t>
            </a:r>
            <a:r>
              <a:rPr lang="en-US" b="0" i="0" dirty="0">
                <a:effectLst/>
              </a:rPr>
              <a:t>, 9(2), 187-193.</a:t>
            </a:r>
          </a:p>
          <a:p>
            <a:pPr algn="l"/>
            <a:r>
              <a:rPr lang="en-US" b="0" i="0" dirty="0">
                <a:effectLst/>
              </a:rPr>
              <a:t>[4] Food and Agriculture Organization of the United Nations (FAO). (2021). "Digital Agriculture for Sustainable Food Systems." Retrieved from [URL]</a:t>
            </a:r>
          </a:p>
          <a:p>
            <a:pPr algn="l"/>
            <a:r>
              <a:rPr lang="en-US" b="0" i="0" dirty="0">
                <a:effectLst/>
              </a:rPr>
              <a:t>[5] Li, B., Wu, H., &amp; Zhang, Q. (2017). "</a:t>
            </a:r>
            <a:r>
              <a:rPr lang="en-US" b="0" i="0" dirty="0" err="1">
                <a:effectLst/>
              </a:rPr>
              <a:t>DeepPlant</a:t>
            </a:r>
            <a:r>
              <a:rPr lang="en-US" b="0" i="0" dirty="0">
                <a:effectLst/>
              </a:rPr>
              <a:t>: A deep learning approach for plant species recognition." </a:t>
            </a:r>
            <a:r>
              <a:rPr lang="en-US" b="0" i="1" dirty="0">
                <a:effectLst/>
              </a:rPr>
              <a:t>Neurocomputing</a:t>
            </a:r>
            <a:r>
              <a:rPr lang="en-US" b="0" i="0" dirty="0">
                <a:effectLst/>
              </a:rPr>
              <a:t>, 235, 228-235.</a:t>
            </a:r>
          </a:p>
          <a:p>
            <a:endParaRPr lang="en-US" dirty="0"/>
          </a:p>
        </p:txBody>
      </p:sp>
      <p:sp>
        <p:nvSpPr>
          <p:cNvPr id="6" name="TextBox 5">
            <a:extLst>
              <a:ext uri="{FF2B5EF4-FFF2-40B4-BE49-F238E27FC236}">
                <a16:creationId xmlns:a16="http://schemas.microsoft.com/office/drawing/2014/main" id="{48F4BA30-2EA0-CD0D-1C89-F52F9E40830F}"/>
              </a:ext>
            </a:extLst>
          </p:cNvPr>
          <p:cNvSpPr txBox="1"/>
          <p:nvPr/>
        </p:nvSpPr>
        <p:spPr>
          <a:xfrm>
            <a:off x="661481" y="5703005"/>
            <a:ext cx="9535960" cy="15358050"/>
          </a:xfrm>
          <a:prstGeom prst="rect">
            <a:avLst/>
          </a:prstGeom>
          <a:noFill/>
        </p:spPr>
        <p:txBody>
          <a:bodyPr wrap="square" rtlCol="0">
            <a:spAutoFit/>
          </a:bodyPr>
          <a:lstStyle/>
          <a:p>
            <a:pPr marL="457200" indent="-457200">
              <a:buFont typeface="Arial" panose="020B0604020202020204" pitchFamily="34" charset="0"/>
              <a:buChar char="•"/>
            </a:pPr>
            <a:r>
              <a:rPr lang="en-US" sz="3200" dirty="0">
                <a:cs typeface="Times New Roman" panose="02020603050405020304" pitchFamily="18" charset="0"/>
              </a:rPr>
              <a:t>The global population is projected to reach 9.7 billion by 2050, leading to an unprecedented demand for food production.</a:t>
            </a:r>
          </a:p>
          <a:p>
            <a:pPr marL="457200" indent="-457200">
              <a:buFont typeface="Arial" panose="020B0604020202020204" pitchFamily="34" charset="0"/>
              <a:buChar char="•"/>
            </a:pPr>
            <a:r>
              <a:rPr lang="en-US" sz="3200" b="0" i="0" dirty="0">
                <a:effectLst/>
                <a:cs typeface="Times New Roman"/>
              </a:rPr>
              <a:t>In today's fast-paced world, agriculture faces an incredible challenge: how to feed a growing global population while conserving resources and minimizing environmental impact.</a:t>
            </a:r>
          </a:p>
          <a:p>
            <a:pPr marL="457200" indent="-457200">
              <a:buFont typeface="Arial" panose="020B0604020202020204" pitchFamily="34" charset="0"/>
              <a:buChar char="•"/>
            </a:pPr>
            <a:r>
              <a:rPr lang="en-US" sz="3200" b="0" i="0" dirty="0">
                <a:effectLst/>
                <a:cs typeface="Times New Roman"/>
              </a:rPr>
              <a:t>Imagine a world where every farmer, regardless of their experience, can make informed decisions that boost crop yields, reduce waste, and ensure healthier plants.</a:t>
            </a:r>
            <a:r>
              <a:rPr lang="en-US" sz="3200" dirty="0">
                <a:cs typeface="Times New Roman"/>
              </a:rPr>
              <a:t> </a:t>
            </a:r>
            <a:endParaRPr lang="en-US" sz="3200" b="0" i="0" dirty="0">
              <a:effectLst/>
              <a:cs typeface="Times New Roman" panose="02020603050405020304" pitchFamily="18" charset="0"/>
            </a:endParaRPr>
          </a:p>
          <a:p>
            <a:pPr marL="457200" indent="-457200">
              <a:buFont typeface="Arial" panose="020B0604020202020204" pitchFamily="34" charset="0"/>
              <a:buChar char="•"/>
            </a:pPr>
            <a:r>
              <a:rPr lang="en-US" sz="3200" b="0" i="0" dirty="0">
                <a:effectLst/>
                <a:cs typeface="Times New Roman"/>
              </a:rPr>
              <a:t>Traditional farming methods can be resource-intensive and often lead to unpredictable outcomes. This is where our project steps in.</a:t>
            </a:r>
          </a:p>
          <a:p>
            <a:pPr marL="457200" indent="-457200">
              <a:buFont typeface="Arial" panose="020B0604020202020204" pitchFamily="34" charset="0"/>
              <a:buChar char="•"/>
            </a:pPr>
            <a:r>
              <a:rPr lang="en-US" sz="3200" b="0" i="0" dirty="0">
                <a:effectLst/>
                <a:cs typeface="Times New Roman"/>
              </a:rPr>
              <a:t>Welcome to the future of agriculture, where data science and AI are revolutionizing farming practices.</a:t>
            </a:r>
          </a:p>
          <a:p>
            <a:pPr marL="457200" indent="-457200">
              <a:buFont typeface="Arial" panose="020B0604020202020204" pitchFamily="34" charset="0"/>
              <a:buChar char="•"/>
            </a:pPr>
            <a:endParaRPr lang="en-US" sz="3200" dirty="0">
              <a:cs typeface="Times New Roman"/>
            </a:endParaRPr>
          </a:p>
          <a:p>
            <a:pPr marL="457200" indent="-457200">
              <a:buFont typeface="Arial" panose="020B0604020202020204" pitchFamily="34" charset="0"/>
              <a:buChar char="•"/>
            </a:pPr>
            <a:endParaRPr lang="en-US" sz="3200" b="0" i="0" dirty="0">
              <a:effectLst/>
              <a:cs typeface="Times New Roman"/>
            </a:endParaRPr>
          </a:p>
          <a:p>
            <a:pPr marL="457200" indent="-457200">
              <a:buFont typeface="Arial" panose="020B0604020202020204" pitchFamily="34" charset="0"/>
              <a:buChar char="•"/>
            </a:pPr>
            <a:endParaRPr lang="en-US" sz="3200" dirty="0">
              <a:cs typeface="Times New Roman"/>
            </a:endParaRPr>
          </a:p>
          <a:p>
            <a:pPr marL="457200" indent="-457200">
              <a:buFont typeface="Arial" panose="020B0604020202020204" pitchFamily="34" charset="0"/>
              <a:buChar char="•"/>
            </a:pPr>
            <a:endParaRPr lang="en-US" sz="3200" b="0" i="0" dirty="0">
              <a:effectLst/>
              <a:cs typeface="Times New Roman"/>
            </a:endParaRPr>
          </a:p>
          <a:p>
            <a:pPr marL="457200" indent="-457200">
              <a:buFont typeface="Arial" panose="020B0604020202020204" pitchFamily="34" charset="0"/>
              <a:buChar char="•"/>
            </a:pPr>
            <a:endParaRPr lang="en-US" sz="3200" dirty="0">
              <a:cs typeface="Times New Roman"/>
            </a:endParaRPr>
          </a:p>
          <a:p>
            <a:pPr marL="457200" indent="-457200">
              <a:buFont typeface="Arial" panose="020B0604020202020204" pitchFamily="34" charset="0"/>
              <a:buChar char="•"/>
            </a:pPr>
            <a:endParaRPr lang="en-US" sz="3200" b="0" i="0" dirty="0">
              <a:effectLst/>
              <a:cs typeface="Times New Roman"/>
            </a:endParaRPr>
          </a:p>
          <a:p>
            <a:pPr marL="457200" indent="-457200">
              <a:buFont typeface="Arial" panose="020B0604020202020204" pitchFamily="34" charset="0"/>
              <a:buChar char="•"/>
            </a:pPr>
            <a:endParaRPr lang="en-US" sz="3200" dirty="0">
              <a:cs typeface="Times New Roman"/>
            </a:endParaRPr>
          </a:p>
          <a:p>
            <a:pPr marL="457200" indent="-457200">
              <a:buFont typeface="Arial" panose="020B0604020202020204" pitchFamily="34" charset="0"/>
              <a:buChar char="•"/>
            </a:pPr>
            <a:endParaRPr lang="en-US" sz="3200" b="0" i="0" dirty="0">
              <a:effectLst/>
              <a:cs typeface="Times New Roman"/>
            </a:endParaRPr>
          </a:p>
          <a:p>
            <a:pPr marL="457200" indent="-457200">
              <a:buFont typeface="Arial" panose="020B0604020202020204" pitchFamily="34" charset="0"/>
              <a:buChar char="•"/>
            </a:pPr>
            <a:endParaRPr lang="en-US" sz="3200" dirty="0">
              <a:cs typeface="Times New Roman"/>
            </a:endParaRPr>
          </a:p>
          <a:p>
            <a:pPr marL="457200" indent="-457200">
              <a:buFont typeface="Arial" panose="020B0604020202020204" pitchFamily="34" charset="0"/>
              <a:buChar char="•"/>
            </a:pPr>
            <a:endParaRPr lang="en-US" sz="3200" b="0" i="0" dirty="0">
              <a:effectLst/>
              <a:cs typeface="Times New Roman"/>
            </a:endParaRPr>
          </a:p>
          <a:p>
            <a:pPr marL="457200" indent="-457200">
              <a:buFont typeface="Arial" panose="020B0604020202020204" pitchFamily="34" charset="0"/>
              <a:buChar char="•"/>
            </a:pPr>
            <a:endParaRPr lang="en-US" sz="3200" dirty="0">
              <a:cs typeface="Times New Roman"/>
            </a:endParaRPr>
          </a:p>
          <a:p>
            <a:pPr marL="457200" indent="-457200">
              <a:buFont typeface="Arial" panose="020B0604020202020204" pitchFamily="34" charset="0"/>
              <a:buChar char="•"/>
            </a:pPr>
            <a:endParaRPr lang="en-US" sz="3200" b="0" i="0" dirty="0">
              <a:effectLst/>
              <a:cs typeface="Times New Roman"/>
            </a:endParaRPr>
          </a:p>
          <a:p>
            <a:endParaRPr lang="en-US" sz="3200" b="0" i="0" dirty="0">
              <a:effectLst/>
              <a:cs typeface="Times New Roman"/>
            </a:endParaRPr>
          </a:p>
          <a:p>
            <a:endParaRPr lang="en-PH" sz="3200" dirty="0"/>
          </a:p>
        </p:txBody>
      </p:sp>
      <p:pic>
        <p:nvPicPr>
          <p:cNvPr id="1030" name="Picture 6">
            <a:extLst>
              <a:ext uri="{FF2B5EF4-FFF2-40B4-BE49-F238E27FC236}">
                <a16:creationId xmlns:a16="http://schemas.microsoft.com/office/drawing/2014/main" id="{E1B7495C-9B0A-969A-4BC4-1C4CD9A85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966" y="14371443"/>
            <a:ext cx="6799421" cy="57242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41B4F2-CD2D-DBCD-1925-7064F8E41809}"/>
              </a:ext>
            </a:extLst>
          </p:cNvPr>
          <p:cNvSpPr txBox="1"/>
          <p:nvPr/>
        </p:nvSpPr>
        <p:spPr>
          <a:xfrm>
            <a:off x="997527" y="20864945"/>
            <a:ext cx="8778300" cy="11356955"/>
          </a:xfrm>
          <a:prstGeom prst="rect">
            <a:avLst/>
          </a:prstGeom>
          <a:noFill/>
        </p:spPr>
        <p:txBody>
          <a:bodyPr wrap="square" rtlCol="0">
            <a:spAutoFit/>
          </a:bodyPr>
          <a:lstStyle/>
          <a:p>
            <a:pPr marL="457200" indent="-457200">
              <a:buFont typeface="Arial" panose="020B0604020202020204" pitchFamily="34" charset="0"/>
              <a:buChar char="•"/>
            </a:pPr>
            <a:r>
              <a:rPr lang="en-PH" sz="3200" dirty="0"/>
              <a:t>Crop recommendation: </a:t>
            </a:r>
            <a:r>
              <a:rPr lang="en-US" sz="3200" dirty="0" err="1"/>
              <a:t>AgriAdvisor</a:t>
            </a:r>
            <a:r>
              <a:rPr lang="en-US" sz="3200" dirty="0"/>
              <a:t> employs advanced algorithms and machine learning to analyze environmental factors, historical data, and market trends. It provides personalized crop recommendations, helping farmers make informed decisions for optimal yield and market value.</a:t>
            </a:r>
            <a:endParaRPr lang="en-PH" sz="3200" dirty="0"/>
          </a:p>
          <a:p>
            <a:pPr marL="457200" indent="-457200">
              <a:buFont typeface="Arial" panose="020B0604020202020204" pitchFamily="34" charset="0"/>
              <a:buChar char="•"/>
            </a:pPr>
            <a:r>
              <a:rPr lang="en-PH" sz="3200" dirty="0"/>
              <a:t>Fertilizer recommendation: </a:t>
            </a:r>
            <a:r>
              <a:rPr lang="en-US" sz="3200" dirty="0" err="1"/>
              <a:t>AgriAdvisor</a:t>
            </a:r>
            <a:r>
              <a:rPr lang="en-US" sz="3200" dirty="0"/>
              <a:t> tackles this issue by offering precise fertilizer recommendations based on soil composition, crop type, and growth stage. This targeted approach minimizes waste, improves nutrient uptake, and promotes sustainable farming practices.</a:t>
            </a:r>
            <a:endParaRPr lang="en-PH" sz="3200" dirty="0"/>
          </a:p>
          <a:p>
            <a:pPr marL="457200" indent="-457200">
              <a:buFont typeface="Arial" panose="020B0604020202020204" pitchFamily="34" charset="0"/>
              <a:buChar char="•"/>
            </a:pPr>
            <a:r>
              <a:rPr lang="en-PH" sz="3200" dirty="0"/>
              <a:t>Plant Disease recommendation: </a:t>
            </a:r>
            <a:r>
              <a:rPr lang="en-US" sz="3200" dirty="0" err="1"/>
              <a:t>AgriAdvisor</a:t>
            </a:r>
            <a:r>
              <a:rPr lang="en-US" sz="3200" dirty="0"/>
              <a:t> integrates image recognition technology and data analytics to identify early signs of plant diseases. By analyzing images of crops, the platform can diagnose potential issues and recommend timely and targeted interventions, reducing the impact of diseases on crop yield.</a:t>
            </a:r>
            <a:endParaRPr lang="en-PH" sz="3200" dirty="0"/>
          </a:p>
          <a:p>
            <a:pPr marL="457200" indent="-457200">
              <a:buFont typeface="Arial" panose="020B0604020202020204" pitchFamily="34" charset="0"/>
              <a:buChar char="•"/>
            </a:pPr>
            <a:endParaRPr lang="en-PH" sz="2800" dirty="0"/>
          </a:p>
        </p:txBody>
      </p:sp>
      <p:sp>
        <p:nvSpPr>
          <p:cNvPr id="13" name="Text Placeholder 12">
            <a:extLst>
              <a:ext uri="{FF2B5EF4-FFF2-40B4-BE49-F238E27FC236}">
                <a16:creationId xmlns:a16="http://schemas.microsoft.com/office/drawing/2014/main" id="{E241C68C-BBC2-C46D-B477-67F2E79F68C6}"/>
              </a:ext>
            </a:extLst>
          </p:cNvPr>
          <p:cNvSpPr>
            <a:spLocks noGrp="1"/>
          </p:cNvSpPr>
          <p:nvPr>
            <p:ph type="body" sz="quarter" idx="24"/>
          </p:nvPr>
        </p:nvSpPr>
        <p:spPr>
          <a:xfrm>
            <a:off x="11430000" y="5671167"/>
            <a:ext cx="9839739" cy="7806294"/>
          </a:xfrm>
        </p:spPr>
        <p:txBody>
          <a:bodyPr/>
          <a:lstStyle/>
          <a:p>
            <a:pPr marL="457200" indent="-457200">
              <a:buFont typeface="Arial" panose="020B0604020202020204" pitchFamily="34" charset="0"/>
              <a:buChar char="•"/>
            </a:pPr>
            <a:r>
              <a:rPr lang="en-US" b="0" i="0" dirty="0"/>
              <a:t>Seamlessly combining agricultural expertise with the precision of data science and AI.</a:t>
            </a:r>
            <a:endParaRPr lang="en-US" dirty="0"/>
          </a:p>
          <a:p>
            <a:pPr marL="457200" indent="-457200">
              <a:buFont typeface="Arial" panose="020B0604020202020204" pitchFamily="34" charset="0"/>
              <a:buChar char="•"/>
            </a:pPr>
            <a:r>
              <a:rPr lang="en-US" b="0" i="0" dirty="0"/>
              <a:t>Through our advanced algorithms, we extract valuable insights from images of plant leaves. We can identify diseases, assess their severity, and recommend suitable treatments. </a:t>
            </a:r>
            <a:endParaRPr lang="en-US" dirty="0"/>
          </a:p>
          <a:p>
            <a:pPr marL="457200" indent="-457200">
              <a:buFont typeface="Arial" panose="020B0604020202020204" pitchFamily="34" charset="0"/>
              <a:buChar char="•"/>
            </a:pPr>
            <a:r>
              <a:rPr lang="en-US" b="0" i="0" dirty="0"/>
              <a:t>Our approach is a harmonious blend of art and science. On one hand, we harness the power of state-of-the-art technologies like ResNet-9, Support Vector Machines to predict and recommend the crops and fertilizers </a:t>
            </a:r>
            <a:r>
              <a:rPr lang="en-US" dirty="0"/>
              <a:t>,</a:t>
            </a:r>
            <a:r>
              <a:rPr lang="en-US" b="0" i="0" dirty="0" err="1"/>
              <a:t>XGBoost</a:t>
            </a:r>
            <a:r>
              <a:rPr lang="en-US" b="0" i="0" dirty="0"/>
              <a:t> to decode plant diseases from images. These cutting-edge techniques allow us to provide accurate and data-driven insights.</a:t>
            </a:r>
            <a:endParaRPr lang="en-US" dirty="0"/>
          </a:p>
          <a:p>
            <a:pPr marL="457200" indent="-457200">
              <a:buFont typeface="Arial" panose="020B0604020202020204" pitchFamily="34" charset="0"/>
              <a:buChar char="•"/>
            </a:pPr>
            <a:r>
              <a:rPr lang="en-US" b="0" i="0" dirty="0"/>
              <a:t>These insights are based on rigorous data analysis, ensuring precision and reliability.</a:t>
            </a:r>
            <a:endParaRPr lang="en-US" dirty="0"/>
          </a:p>
          <a:p>
            <a:pPr marL="457200" indent="-457200">
              <a:buFont typeface="Arial" panose="020B0604020202020204" pitchFamily="34" charset="0"/>
              <a:buChar char="•"/>
            </a:pPr>
            <a:endParaRPr lang="en-PH" dirty="0"/>
          </a:p>
        </p:txBody>
      </p:sp>
      <p:pic>
        <p:nvPicPr>
          <p:cNvPr id="14" name="Content Placeholder 3" descr="A diagram of data processing&#10;&#10;Description automatically generated">
            <a:extLst>
              <a:ext uri="{FF2B5EF4-FFF2-40B4-BE49-F238E27FC236}">
                <a16:creationId xmlns:a16="http://schemas.microsoft.com/office/drawing/2014/main" id="{E498E43A-E506-9C03-DB7C-BCC84139C225}"/>
              </a:ext>
            </a:extLst>
          </p:cNvPr>
          <p:cNvPicPr>
            <a:picLocks noGrp="1" noChangeAspect="1"/>
          </p:cNvPicPr>
          <p:nvPr>
            <p:ph idx="1"/>
          </p:nvPr>
        </p:nvPicPr>
        <p:blipFill>
          <a:blip r:embed="rId3"/>
          <a:stretch>
            <a:fillRect/>
          </a:stretch>
        </p:blipFill>
        <p:spPr>
          <a:xfrm>
            <a:off x="11958768" y="14870207"/>
            <a:ext cx="9000864" cy="7179372"/>
          </a:xfrm>
        </p:spPr>
      </p:pic>
      <p:sp>
        <p:nvSpPr>
          <p:cNvPr id="18" name="TextBox 17">
            <a:extLst>
              <a:ext uri="{FF2B5EF4-FFF2-40B4-BE49-F238E27FC236}">
                <a16:creationId xmlns:a16="http://schemas.microsoft.com/office/drawing/2014/main" id="{F3A7A128-A412-6A8D-22D8-DE526B2390BA}"/>
              </a:ext>
            </a:extLst>
          </p:cNvPr>
          <p:cNvSpPr txBox="1"/>
          <p:nvPr/>
        </p:nvSpPr>
        <p:spPr>
          <a:xfrm>
            <a:off x="11958768" y="21061055"/>
            <a:ext cx="9000864" cy="10433625"/>
          </a:xfrm>
          <a:prstGeom prst="rect">
            <a:avLst/>
          </a:prstGeom>
          <a:noFill/>
        </p:spPr>
        <p:txBody>
          <a:bodyPr wrap="square" rtlCol="0">
            <a:spAutoFit/>
          </a:bodyPr>
          <a:lstStyle/>
          <a:p>
            <a:pPr marL="457200" indent="-457200">
              <a:buFont typeface="Arial" panose="020B0604020202020204" pitchFamily="34" charset="0"/>
              <a:buChar char="•"/>
            </a:pPr>
            <a:r>
              <a:rPr lang="en-US" sz="2800" dirty="0">
                <a:ea typeface="+mn-lt"/>
                <a:cs typeface="+mn-lt"/>
              </a:rPr>
              <a:t>Decision Trees for Crop Recommendation and Disease Prediction</a:t>
            </a:r>
            <a:r>
              <a:rPr lang="en-US" sz="2800" dirty="0"/>
              <a:t>: </a:t>
            </a:r>
            <a:r>
              <a:rPr lang="en-US" sz="2800" dirty="0">
                <a:ea typeface="+mn-lt"/>
                <a:cs typeface="+mn-lt"/>
              </a:rPr>
              <a:t>Decision Trees are employed to analyze complex relationships in environmental and historical data.</a:t>
            </a:r>
            <a:r>
              <a:rPr lang="en-US" sz="2800" dirty="0"/>
              <a:t> </a:t>
            </a:r>
            <a:r>
              <a:rPr lang="en-US" sz="2800" dirty="0">
                <a:ea typeface="+mn-lt"/>
                <a:cs typeface="+mn-lt"/>
              </a:rPr>
              <a:t>They enable the platform to provide personalized crop recommendations and predict potential diseases based on identified patterns.</a:t>
            </a:r>
            <a:endParaRPr lang="en-US" sz="2800" dirty="0"/>
          </a:p>
          <a:p>
            <a:pPr marL="457200" indent="-457200">
              <a:buFont typeface="Arial" panose="020B0604020202020204" pitchFamily="34" charset="0"/>
              <a:buChar char="•"/>
            </a:pPr>
            <a:r>
              <a:rPr lang="en-US" sz="2800" dirty="0">
                <a:ea typeface="+mn-lt"/>
                <a:cs typeface="+mn-lt"/>
              </a:rPr>
              <a:t>Regression Models for Fertilizer Optimization</a:t>
            </a:r>
            <a:r>
              <a:rPr lang="en-US" sz="2800" dirty="0"/>
              <a:t>: </a:t>
            </a:r>
            <a:r>
              <a:rPr lang="en-US" sz="2800" dirty="0">
                <a:ea typeface="+mn-lt"/>
                <a:cs typeface="+mn-lt"/>
              </a:rPr>
              <a:t>Regression models are utilized to analyze soil composition, weather conditions, and historical farming data.</a:t>
            </a:r>
            <a:endParaRPr lang="en-US" sz="2800" dirty="0"/>
          </a:p>
          <a:p>
            <a:pPr marL="457200" indent="-457200">
              <a:buFont typeface="Arial" panose="020B0604020202020204" pitchFamily="34" charset="0"/>
              <a:buChar char="•"/>
            </a:pPr>
            <a:r>
              <a:rPr lang="en-US" sz="2800" dirty="0">
                <a:ea typeface="+mn-lt"/>
                <a:cs typeface="+mn-lt"/>
              </a:rPr>
              <a:t>Neural Networks for Image Recognition in Disease Identification</a:t>
            </a:r>
            <a:r>
              <a:rPr lang="en-US" sz="2800" dirty="0"/>
              <a:t>: </a:t>
            </a:r>
            <a:r>
              <a:rPr lang="en-US" sz="2800" dirty="0">
                <a:ea typeface="+mn-lt"/>
                <a:cs typeface="+mn-lt"/>
              </a:rPr>
              <a:t>Neural Networks, specifically </a:t>
            </a:r>
            <a:r>
              <a:rPr lang="en-US" sz="2800" dirty="0" err="1">
                <a:ea typeface="+mn-lt"/>
                <a:cs typeface="+mn-lt"/>
              </a:rPr>
              <a:t>ResNet</a:t>
            </a:r>
            <a:r>
              <a:rPr lang="en-US" sz="2800" dirty="0">
                <a:ea typeface="+mn-lt"/>
                <a:cs typeface="+mn-lt"/>
              </a:rPr>
              <a:t> architecture, are employed for image recognition.</a:t>
            </a:r>
            <a:r>
              <a:rPr lang="en-US" sz="2800" dirty="0"/>
              <a:t> </a:t>
            </a:r>
            <a:r>
              <a:rPr lang="en-US" sz="2800" dirty="0">
                <a:ea typeface="+mn-lt"/>
                <a:cs typeface="+mn-lt"/>
              </a:rPr>
              <a:t>Images of crops are labeled for diseases, allowing the model to identify and diagnose plant health issues</a:t>
            </a:r>
            <a:endParaRPr lang="en-US" sz="2800" dirty="0"/>
          </a:p>
          <a:p>
            <a:pPr marL="457200" indent="-457200">
              <a:buFont typeface="Arial" panose="020B0604020202020204" pitchFamily="34" charset="0"/>
              <a:buChar char="•"/>
            </a:pPr>
            <a:r>
              <a:rPr lang="en-US" sz="2800" dirty="0">
                <a:ea typeface="+mn-lt"/>
                <a:cs typeface="+mn-lt"/>
              </a:rPr>
              <a:t>Support Vector Machines (SVM) for Data Classification</a:t>
            </a:r>
            <a:r>
              <a:rPr lang="en-US" sz="2800" dirty="0"/>
              <a:t>: </a:t>
            </a:r>
            <a:r>
              <a:rPr lang="en-US" sz="2800" dirty="0">
                <a:ea typeface="+mn-lt"/>
                <a:cs typeface="+mn-lt"/>
              </a:rPr>
              <a:t>SVM is utilized for classification tasks, such as categorizing crops based on specific characteristics. </a:t>
            </a:r>
          </a:p>
          <a:p>
            <a:pPr marL="457200" indent="-457200">
              <a:buFont typeface="Arial" panose="020B0604020202020204" pitchFamily="34" charset="0"/>
              <a:buChar char="•"/>
            </a:pPr>
            <a:r>
              <a:rPr lang="en-US" sz="2800" dirty="0" err="1">
                <a:ea typeface="+mn-lt"/>
                <a:cs typeface="+mn-lt"/>
              </a:rPr>
              <a:t>XGBoost</a:t>
            </a:r>
            <a:r>
              <a:rPr lang="en-US" sz="2800" dirty="0">
                <a:ea typeface="+mn-lt"/>
                <a:cs typeface="+mn-lt"/>
              </a:rPr>
              <a:t> for Enhanced Predictive Analytics</a:t>
            </a:r>
            <a:r>
              <a:rPr lang="en-US" sz="2800" dirty="0"/>
              <a:t>: </a:t>
            </a:r>
            <a:r>
              <a:rPr lang="en-US" sz="2800" dirty="0" err="1">
                <a:ea typeface="+mn-lt"/>
                <a:cs typeface="+mn-lt"/>
              </a:rPr>
              <a:t>XGBoost</a:t>
            </a:r>
            <a:r>
              <a:rPr lang="en-US" sz="2800" dirty="0">
                <a:ea typeface="+mn-lt"/>
                <a:cs typeface="+mn-lt"/>
              </a:rPr>
              <a:t> is employed to enhance predictive analytics, considering multiple factors like weather, soil, and historical trends.</a:t>
            </a:r>
            <a:endParaRPr lang="en-PH" sz="2800" dirty="0"/>
          </a:p>
        </p:txBody>
      </p:sp>
      <p:pic>
        <p:nvPicPr>
          <p:cNvPr id="19" name="Content Placeholder 3" descr="A diagram of data processing&#10;&#10;Description automatically generated">
            <a:extLst>
              <a:ext uri="{FF2B5EF4-FFF2-40B4-BE49-F238E27FC236}">
                <a16:creationId xmlns:a16="http://schemas.microsoft.com/office/drawing/2014/main" id="{8A00FF98-9F68-0A81-D0A8-0736F87D14A9}"/>
              </a:ext>
            </a:extLst>
          </p:cNvPr>
          <p:cNvPicPr>
            <a:picLocks noChangeAspect="1"/>
          </p:cNvPicPr>
          <p:nvPr/>
        </p:nvPicPr>
        <p:blipFill>
          <a:blip r:embed="rId3"/>
          <a:stretch>
            <a:fillRect/>
          </a:stretch>
        </p:blipFill>
        <p:spPr>
          <a:xfrm>
            <a:off x="12203266" y="14151088"/>
            <a:ext cx="8490004" cy="6771894"/>
          </a:xfrm>
          <a:prstGeom prst="rect">
            <a:avLst/>
          </a:prstGeom>
        </p:spPr>
      </p:pic>
      <p:pic>
        <p:nvPicPr>
          <p:cNvPr id="20" name="Picture 19" descr="A close-up of a website&#10;&#10;Description automatically generated">
            <a:extLst>
              <a:ext uri="{FF2B5EF4-FFF2-40B4-BE49-F238E27FC236}">
                <a16:creationId xmlns:a16="http://schemas.microsoft.com/office/drawing/2014/main" id="{4C77C68A-06E2-958D-BB52-B797B8734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65457" y="18619606"/>
            <a:ext cx="8711759" cy="3955906"/>
          </a:xfrm>
          <a:prstGeom prst="rect">
            <a:avLst/>
          </a:prstGeom>
        </p:spPr>
      </p:pic>
      <p:pic>
        <p:nvPicPr>
          <p:cNvPr id="21" name="Picture 20" descr="A screenshot of a website&#10;&#10;Description automatically generated">
            <a:extLst>
              <a:ext uri="{FF2B5EF4-FFF2-40B4-BE49-F238E27FC236}">
                <a16:creationId xmlns:a16="http://schemas.microsoft.com/office/drawing/2014/main" id="{97D10247-DA2F-3B9A-7E3B-31960F0822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61797" y="11475741"/>
            <a:ext cx="6677999" cy="6049500"/>
          </a:xfrm>
          <a:prstGeom prst="rect">
            <a:avLst/>
          </a:prstGeom>
        </p:spPr>
      </p:pic>
      <p:sp>
        <p:nvSpPr>
          <p:cNvPr id="22" name="TextBox 21">
            <a:extLst>
              <a:ext uri="{FF2B5EF4-FFF2-40B4-BE49-F238E27FC236}">
                <a16:creationId xmlns:a16="http://schemas.microsoft.com/office/drawing/2014/main" id="{9AA41EBE-AE8B-96CD-E556-804655EB180A}"/>
              </a:ext>
            </a:extLst>
          </p:cNvPr>
          <p:cNvSpPr txBox="1"/>
          <p:nvPr/>
        </p:nvSpPr>
        <p:spPr>
          <a:xfrm>
            <a:off x="22951555" y="23669877"/>
            <a:ext cx="9191699" cy="6494085"/>
          </a:xfrm>
          <a:prstGeom prst="rect">
            <a:avLst/>
          </a:prstGeom>
          <a:noFill/>
        </p:spPr>
        <p:txBody>
          <a:bodyPr wrap="square" rtlCol="0">
            <a:spAutoFit/>
          </a:bodyPr>
          <a:lstStyle/>
          <a:p>
            <a:pPr marL="457200" indent="-457200">
              <a:buFont typeface="Arial" panose="020B0604020202020204" pitchFamily="34" charset="0"/>
              <a:buChar char="•"/>
            </a:pPr>
            <a:r>
              <a:rPr lang="en-US" sz="3200" b="0" i="0" baseline="0" dirty="0"/>
              <a:t>And for the final act, the plant disease prediction application. Farmers upload an image of a diseased plant leaf, and our AI springs into action. It identifies the disease, provides background information, and suggests remedies. It's like having a plant doctor at your fingertips</a:t>
            </a:r>
            <a:endParaRPr lang="en-PH" sz="3200" dirty="0"/>
          </a:p>
          <a:p>
            <a:pPr marL="457200" indent="-457200">
              <a:buFont typeface="Arial" panose="020B0604020202020204" pitchFamily="34" charset="0"/>
              <a:buChar char="•"/>
            </a:pPr>
            <a:r>
              <a:rPr lang="en-US" sz="3200" b="0" i="0" baseline="0" dirty="0"/>
              <a:t>Join us on this journey to empower agriculture with AI. Together, we can cultivate a greener, more sustainable future for generations to come. The seeds of change have been sown, and we invite you to be a part of the harvest.</a:t>
            </a:r>
            <a:endParaRPr lang="en-US" sz="3200" dirty="0"/>
          </a:p>
          <a:p>
            <a:pPr marL="457200" indent="-457200">
              <a:buFont typeface="Arial" panose="020B0604020202020204" pitchFamily="34" charset="0"/>
              <a:buChar char="•"/>
            </a:pPr>
            <a:endParaRPr lang="en-PH" sz="3200" dirty="0"/>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6686</TotalTime>
  <Words>936</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Apoorva Gonegari</cp:lastModifiedBy>
  <cp:revision>38</cp:revision>
  <dcterms:created xsi:type="dcterms:W3CDTF">2019-01-07T21:49:45Z</dcterms:created>
  <dcterms:modified xsi:type="dcterms:W3CDTF">2023-12-14T05:32:44Z</dcterms:modified>
</cp:coreProperties>
</file>