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DE6D6A-DA70-4AFC-8287-BEBFAD3F147E}"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54EAE07-5F78-4A8C-A65E-DDB998C96186}" type="slidenum">
              <a:rPr lang="en-US" smtClean="0"/>
              <a:t>‹#›</a:t>
            </a:fld>
            <a:endParaRPr lang="en-US"/>
          </a:p>
        </p:txBody>
      </p:sp>
    </p:spTree>
    <p:extLst>
      <p:ext uri="{BB962C8B-B14F-4D97-AF65-F5344CB8AC3E}">
        <p14:creationId xmlns:p14="http://schemas.microsoft.com/office/powerpoint/2010/main" val="100466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E6D6A-DA70-4AFC-8287-BEBFAD3F147E}"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4EAE07-5F78-4A8C-A65E-DDB998C96186}" type="slidenum">
              <a:rPr lang="en-US" smtClean="0"/>
              <a:t>‹#›</a:t>
            </a:fld>
            <a:endParaRPr lang="en-US"/>
          </a:p>
        </p:txBody>
      </p:sp>
    </p:spTree>
    <p:extLst>
      <p:ext uri="{BB962C8B-B14F-4D97-AF65-F5344CB8AC3E}">
        <p14:creationId xmlns:p14="http://schemas.microsoft.com/office/powerpoint/2010/main" val="3834850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E6D6A-DA70-4AFC-8287-BEBFAD3F147E}"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4EAE07-5F78-4A8C-A65E-DDB998C9618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727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DE6D6A-DA70-4AFC-8287-BEBFAD3F147E}"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4EAE07-5F78-4A8C-A65E-DDB998C96186}" type="slidenum">
              <a:rPr lang="en-US" smtClean="0"/>
              <a:t>‹#›</a:t>
            </a:fld>
            <a:endParaRPr lang="en-US"/>
          </a:p>
        </p:txBody>
      </p:sp>
    </p:spTree>
    <p:extLst>
      <p:ext uri="{BB962C8B-B14F-4D97-AF65-F5344CB8AC3E}">
        <p14:creationId xmlns:p14="http://schemas.microsoft.com/office/powerpoint/2010/main" val="3026631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DE6D6A-DA70-4AFC-8287-BEBFAD3F147E}"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4EAE07-5F78-4A8C-A65E-DDB998C9618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6394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DE6D6A-DA70-4AFC-8287-BEBFAD3F147E}"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4EAE07-5F78-4A8C-A65E-DDB998C96186}" type="slidenum">
              <a:rPr lang="en-US" smtClean="0"/>
              <a:t>‹#›</a:t>
            </a:fld>
            <a:endParaRPr lang="en-US"/>
          </a:p>
        </p:txBody>
      </p:sp>
    </p:spTree>
    <p:extLst>
      <p:ext uri="{BB962C8B-B14F-4D97-AF65-F5344CB8AC3E}">
        <p14:creationId xmlns:p14="http://schemas.microsoft.com/office/powerpoint/2010/main" val="2428420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E6D6A-DA70-4AFC-8287-BEBFAD3F147E}"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4EAE07-5F78-4A8C-A65E-DDB998C96186}" type="slidenum">
              <a:rPr lang="en-US" smtClean="0"/>
              <a:t>‹#›</a:t>
            </a:fld>
            <a:endParaRPr lang="en-US"/>
          </a:p>
        </p:txBody>
      </p:sp>
    </p:spTree>
    <p:extLst>
      <p:ext uri="{BB962C8B-B14F-4D97-AF65-F5344CB8AC3E}">
        <p14:creationId xmlns:p14="http://schemas.microsoft.com/office/powerpoint/2010/main" val="71502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E6D6A-DA70-4AFC-8287-BEBFAD3F147E}"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4EAE07-5F78-4A8C-A65E-DDB998C96186}" type="slidenum">
              <a:rPr lang="en-US" smtClean="0"/>
              <a:t>‹#›</a:t>
            </a:fld>
            <a:endParaRPr lang="en-US"/>
          </a:p>
        </p:txBody>
      </p:sp>
    </p:spTree>
    <p:extLst>
      <p:ext uri="{BB962C8B-B14F-4D97-AF65-F5344CB8AC3E}">
        <p14:creationId xmlns:p14="http://schemas.microsoft.com/office/powerpoint/2010/main" val="1045189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E6D6A-DA70-4AFC-8287-BEBFAD3F147E}"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4EAE07-5F78-4A8C-A65E-DDB998C96186}" type="slidenum">
              <a:rPr lang="en-US" smtClean="0"/>
              <a:t>‹#›</a:t>
            </a:fld>
            <a:endParaRPr lang="en-US"/>
          </a:p>
        </p:txBody>
      </p:sp>
    </p:spTree>
    <p:extLst>
      <p:ext uri="{BB962C8B-B14F-4D97-AF65-F5344CB8AC3E}">
        <p14:creationId xmlns:p14="http://schemas.microsoft.com/office/powerpoint/2010/main" val="372674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E6D6A-DA70-4AFC-8287-BEBFAD3F147E}"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4EAE07-5F78-4A8C-A65E-DDB998C96186}" type="slidenum">
              <a:rPr lang="en-US" smtClean="0"/>
              <a:t>‹#›</a:t>
            </a:fld>
            <a:endParaRPr lang="en-US"/>
          </a:p>
        </p:txBody>
      </p:sp>
    </p:spTree>
    <p:extLst>
      <p:ext uri="{BB962C8B-B14F-4D97-AF65-F5344CB8AC3E}">
        <p14:creationId xmlns:p14="http://schemas.microsoft.com/office/powerpoint/2010/main" val="81344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DE6D6A-DA70-4AFC-8287-BEBFAD3F147E}"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54EAE07-5F78-4A8C-A65E-DDB998C96186}" type="slidenum">
              <a:rPr lang="en-US" smtClean="0"/>
              <a:t>‹#›</a:t>
            </a:fld>
            <a:endParaRPr lang="en-US"/>
          </a:p>
        </p:txBody>
      </p:sp>
    </p:spTree>
    <p:extLst>
      <p:ext uri="{BB962C8B-B14F-4D97-AF65-F5344CB8AC3E}">
        <p14:creationId xmlns:p14="http://schemas.microsoft.com/office/powerpoint/2010/main" val="216370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DE6D6A-DA70-4AFC-8287-BEBFAD3F147E}"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54EAE07-5F78-4A8C-A65E-DDB998C96186}" type="slidenum">
              <a:rPr lang="en-US" smtClean="0"/>
              <a:t>‹#›</a:t>
            </a:fld>
            <a:endParaRPr lang="en-US"/>
          </a:p>
        </p:txBody>
      </p:sp>
    </p:spTree>
    <p:extLst>
      <p:ext uri="{BB962C8B-B14F-4D97-AF65-F5344CB8AC3E}">
        <p14:creationId xmlns:p14="http://schemas.microsoft.com/office/powerpoint/2010/main" val="297683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DE6D6A-DA70-4AFC-8287-BEBFAD3F147E}"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54EAE07-5F78-4A8C-A65E-DDB998C96186}" type="slidenum">
              <a:rPr lang="en-US" smtClean="0"/>
              <a:t>‹#›</a:t>
            </a:fld>
            <a:endParaRPr lang="en-US"/>
          </a:p>
        </p:txBody>
      </p:sp>
    </p:spTree>
    <p:extLst>
      <p:ext uri="{BB962C8B-B14F-4D97-AF65-F5344CB8AC3E}">
        <p14:creationId xmlns:p14="http://schemas.microsoft.com/office/powerpoint/2010/main" val="1655982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6D6A-DA70-4AFC-8287-BEBFAD3F147E}"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54EAE07-5F78-4A8C-A65E-DDB998C96186}" type="slidenum">
              <a:rPr lang="en-US" smtClean="0"/>
              <a:t>‹#›</a:t>
            </a:fld>
            <a:endParaRPr lang="en-US"/>
          </a:p>
        </p:txBody>
      </p:sp>
    </p:spTree>
    <p:extLst>
      <p:ext uri="{BB962C8B-B14F-4D97-AF65-F5344CB8AC3E}">
        <p14:creationId xmlns:p14="http://schemas.microsoft.com/office/powerpoint/2010/main" val="166024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DE6D6A-DA70-4AFC-8287-BEBFAD3F147E}"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54EAE07-5F78-4A8C-A65E-DDB998C96186}" type="slidenum">
              <a:rPr lang="en-US" smtClean="0"/>
              <a:t>‹#›</a:t>
            </a:fld>
            <a:endParaRPr lang="en-US"/>
          </a:p>
        </p:txBody>
      </p:sp>
    </p:spTree>
    <p:extLst>
      <p:ext uri="{BB962C8B-B14F-4D97-AF65-F5344CB8AC3E}">
        <p14:creationId xmlns:p14="http://schemas.microsoft.com/office/powerpoint/2010/main" val="233059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DE6D6A-DA70-4AFC-8287-BEBFAD3F147E}"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4EAE07-5F78-4A8C-A65E-DDB998C96186}" type="slidenum">
              <a:rPr lang="en-US" smtClean="0"/>
              <a:t>‹#›</a:t>
            </a:fld>
            <a:endParaRPr lang="en-US"/>
          </a:p>
        </p:txBody>
      </p:sp>
    </p:spTree>
    <p:extLst>
      <p:ext uri="{BB962C8B-B14F-4D97-AF65-F5344CB8AC3E}">
        <p14:creationId xmlns:p14="http://schemas.microsoft.com/office/powerpoint/2010/main" val="2057224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DE6D6A-DA70-4AFC-8287-BEBFAD3F147E}" type="datetimeFigureOut">
              <a:rPr lang="en-US" smtClean="0"/>
              <a:t>11/14/2022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54EAE07-5F78-4A8C-A65E-DDB998C96186}" type="slidenum">
              <a:rPr lang="en-US" smtClean="0"/>
              <a:t>‹#›</a:t>
            </a:fld>
            <a:endParaRPr lang="en-US"/>
          </a:p>
        </p:txBody>
      </p:sp>
    </p:spTree>
    <p:extLst>
      <p:ext uri="{BB962C8B-B14F-4D97-AF65-F5344CB8AC3E}">
        <p14:creationId xmlns:p14="http://schemas.microsoft.com/office/powerpoint/2010/main" val="2409147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C731-24E5-FEC0-0B55-421368D4BB83}"/>
              </a:ext>
            </a:extLst>
          </p:cNvPr>
          <p:cNvSpPr>
            <a:spLocks noGrp="1"/>
          </p:cNvSpPr>
          <p:nvPr>
            <p:ph type="ctrTitle"/>
          </p:nvPr>
        </p:nvSpPr>
        <p:spPr>
          <a:xfrm>
            <a:off x="1524000" y="1122363"/>
            <a:ext cx="9144000" cy="2384317"/>
          </a:xfrm>
        </p:spPr>
        <p:txBody>
          <a:bodyPr>
            <a:normAutofit fontScale="90000"/>
          </a:bodyPr>
          <a:lstStyle/>
          <a:p>
            <a:r>
              <a:rPr lang="en-US" dirty="0"/>
              <a:t>Prediction of disease from symptoms with different models</a:t>
            </a:r>
          </a:p>
        </p:txBody>
      </p:sp>
      <p:sp>
        <p:nvSpPr>
          <p:cNvPr id="3" name="Subtitle 2">
            <a:extLst>
              <a:ext uri="{FF2B5EF4-FFF2-40B4-BE49-F238E27FC236}">
                <a16:creationId xmlns:a16="http://schemas.microsoft.com/office/drawing/2014/main" id="{DDF07F96-97E1-DBFB-ECD5-40D98E390A8B}"/>
              </a:ext>
            </a:extLst>
          </p:cNvPr>
          <p:cNvSpPr>
            <a:spLocks noGrp="1"/>
          </p:cNvSpPr>
          <p:nvPr>
            <p:ph type="subTitle" idx="1"/>
          </p:nvPr>
        </p:nvSpPr>
        <p:spPr>
          <a:xfrm>
            <a:off x="2589213" y="4500979"/>
            <a:ext cx="8915399" cy="1402683"/>
          </a:xfrm>
        </p:spPr>
        <p:txBody>
          <a:bodyPr>
            <a:normAutofit fontScale="92500" lnSpcReduction="20000"/>
          </a:bodyPr>
          <a:lstStyle/>
          <a:p>
            <a:r>
              <a:rPr lang="en-US" dirty="0"/>
              <a:t>                                                                          Kolluru chandana-16338510</a:t>
            </a:r>
          </a:p>
          <a:p>
            <a:r>
              <a:rPr lang="en-US" dirty="0"/>
              <a:t>                                                                          Rohan Kumar Bitukunti- 16338416</a:t>
            </a:r>
          </a:p>
          <a:p>
            <a:r>
              <a:rPr lang="en-US" dirty="0"/>
              <a:t>                                                                          Sandeep Gooda – 16325948</a:t>
            </a:r>
          </a:p>
          <a:p>
            <a:r>
              <a:rPr lang="en-US" dirty="0"/>
              <a:t>                                                                          Afroz Shaik - 16325864</a:t>
            </a:r>
          </a:p>
        </p:txBody>
      </p:sp>
    </p:spTree>
    <p:extLst>
      <p:ext uri="{BB962C8B-B14F-4D97-AF65-F5344CB8AC3E}">
        <p14:creationId xmlns:p14="http://schemas.microsoft.com/office/powerpoint/2010/main" val="2116628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4ED4-DA42-79B6-CD2D-5A3A215BB2A7}"/>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198CFAA6-15F4-D1A9-E1C9-E59C0C3023F9}"/>
              </a:ext>
            </a:extLst>
          </p:cNvPr>
          <p:cNvSpPr>
            <a:spLocks noGrp="1"/>
          </p:cNvSpPr>
          <p:nvPr>
            <p:ph idx="1"/>
          </p:nvPr>
        </p:nvSpPr>
        <p:spPr>
          <a:xfrm>
            <a:off x="2589212" y="1518082"/>
            <a:ext cx="8915400" cy="4393140"/>
          </a:xfrm>
        </p:spPr>
        <p:txBody>
          <a:bodyPr/>
          <a:lstStyle/>
          <a:p>
            <a:r>
              <a:rPr lang="en-US" dirty="0"/>
              <a:t>After we analyze the algorithms we will be getting the results and accuracy for each classifier.</a:t>
            </a:r>
          </a:p>
          <a:p>
            <a:pPr marL="0" indent="0">
              <a:buNone/>
            </a:pPr>
            <a:endParaRPr lang="en-US" dirty="0"/>
          </a:p>
        </p:txBody>
      </p:sp>
      <p:pic>
        <p:nvPicPr>
          <p:cNvPr id="5" name="Picture 4">
            <a:extLst>
              <a:ext uri="{FF2B5EF4-FFF2-40B4-BE49-F238E27FC236}">
                <a16:creationId xmlns:a16="http://schemas.microsoft.com/office/drawing/2014/main" id="{0ADB5FA4-32D2-4894-BD16-8182FAD7F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301253"/>
            <a:ext cx="6417574" cy="1606858"/>
          </a:xfrm>
          <a:prstGeom prst="rect">
            <a:avLst/>
          </a:prstGeom>
        </p:spPr>
      </p:pic>
      <p:pic>
        <p:nvPicPr>
          <p:cNvPr id="7" name="Picture 6">
            <a:extLst>
              <a:ext uri="{FF2B5EF4-FFF2-40B4-BE49-F238E27FC236}">
                <a16:creationId xmlns:a16="http://schemas.microsoft.com/office/drawing/2014/main" id="{D5ED303D-00A1-A1A3-BA5E-476356586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3471" y="2950841"/>
            <a:ext cx="3990874" cy="2707045"/>
          </a:xfrm>
          <a:prstGeom prst="rect">
            <a:avLst/>
          </a:prstGeom>
        </p:spPr>
      </p:pic>
      <p:pic>
        <p:nvPicPr>
          <p:cNvPr id="9" name="Picture 8">
            <a:extLst>
              <a:ext uri="{FF2B5EF4-FFF2-40B4-BE49-F238E27FC236}">
                <a16:creationId xmlns:a16="http://schemas.microsoft.com/office/drawing/2014/main" id="{1FB1AA53-A34F-C54D-4189-A71405ABC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353" y="4254536"/>
            <a:ext cx="4517571" cy="2170764"/>
          </a:xfrm>
          <a:prstGeom prst="rect">
            <a:avLst/>
          </a:prstGeom>
        </p:spPr>
      </p:pic>
    </p:spTree>
    <p:extLst>
      <p:ext uri="{BB962C8B-B14F-4D97-AF65-F5344CB8AC3E}">
        <p14:creationId xmlns:p14="http://schemas.microsoft.com/office/powerpoint/2010/main" val="3993801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2D2B-A999-3A1F-BF9F-1E22A543F79C}"/>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12543407-8892-483D-F327-CCA524FF0C01}"/>
              </a:ext>
            </a:extLst>
          </p:cNvPr>
          <p:cNvSpPr>
            <a:spLocks noGrp="1"/>
          </p:cNvSpPr>
          <p:nvPr>
            <p:ph idx="1"/>
          </p:nvPr>
        </p:nvSpPr>
        <p:spPr/>
        <p:txBody>
          <a:bodyPr/>
          <a:lstStyle/>
          <a:p>
            <a:r>
              <a:rPr lang="en-US" dirty="0"/>
              <a:t>Since the dataset is huge it took more time for cleaning the unwanted data.</a:t>
            </a:r>
          </a:p>
          <a:p>
            <a:r>
              <a:rPr lang="en-US" dirty="0"/>
              <a:t>The GUI built is specific for this project, so a few challenges were faced since the entire GUI is hard code.</a:t>
            </a:r>
          </a:p>
          <a:p>
            <a:r>
              <a:rPr lang="en-US" dirty="0"/>
              <a:t>Choosing the Classifiers among all the ML classifiers available is a hard task.</a:t>
            </a:r>
          </a:p>
          <a:p>
            <a:r>
              <a:rPr lang="en-US" dirty="0"/>
              <a:t>Improving the accuracy for the selected classifier is time consuming.</a:t>
            </a:r>
          </a:p>
        </p:txBody>
      </p:sp>
    </p:spTree>
    <p:extLst>
      <p:ext uri="{BB962C8B-B14F-4D97-AF65-F5344CB8AC3E}">
        <p14:creationId xmlns:p14="http://schemas.microsoft.com/office/powerpoint/2010/main" val="362879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595D-D8B4-696B-00C2-6488256EC27A}"/>
              </a:ext>
            </a:extLst>
          </p:cNvPr>
          <p:cNvSpPr>
            <a:spLocks noGrp="1"/>
          </p:cNvSpPr>
          <p:nvPr>
            <p:ph type="title"/>
          </p:nvPr>
        </p:nvSpPr>
        <p:spPr>
          <a:xfrm>
            <a:off x="2592925" y="624110"/>
            <a:ext cx="8911687" cy="1320100"/>
          </a:xfrm>
        </p:spPr>
        <p:txBody>
          <a:bodyPr/>
          <a:lstStyle/>
          <a:p>
            <a:r>
              <a:rPr lang="en-US" dirty="0"/>
              <a:t>Future work</a:t>
            </a:r>
          </a:p>
        </p:txBody>
      </p:sp>
      <p:sp>
        <p:nvSpPr>
          <p:cNvPr id="3" name="Content Placeholder 2">
            <a:extLst>
              <a:ext uri="{FF2B5EF4-FFF2-40B4-BE49-F238E27FC236}">
                <a16:creationId xmlns:a16="http://schemas.microsoft.com/office/drawing/2014/main" id="{F4F3A3A7-51FF-ADB8-5770-B9869D4A47ED}"/>
              </a:ext>
            </a:extLst>
          </p:cNvPr>
          <p:cNvSpPr>
            <a:spLocks noGrp="1"/>
          </p:cNvSpPr>
          <p:nvPr>
            <p:ph idx="1"/>
          </p:nvPr>
        </p:nvSpPr>
        <p:spPr>
          <a:xfrm>
            <a:off x="2589212" y="2133600"/>
            <a:ext cx="8356955" cy="3610252"/>
          </a:xfrm>
        </p:spPr>
        <p:txBody>
          <a:bodyPr/>
          <a:lstStyle/>
          <a:p>
            <a:r>
              <a:rPr lang="en-US" dirty="0"/>
              <a:t>Present model we are using only 3 algorithms for the prediction of disease, but in the future we plan to give the user an option to select the drop down from the list of n- number of classifiers to choose for prediction.</a:t>
            </a:r>
          </a:p>
          <a:p>
            <a:r>
              <a:rPr lang="en-US" dirty="0"/>
              <a:t>Improve the accuracy of the current model to the maximum.</a:t>
            </a:r>
          </a:p>
          <a:p>
            <a:r>
              <a:rPr lang="en-US" dirty="0"/>
              <a:t>We also plan to add more diseases and symptoms to the model. </a:t>
            </a:r>
          </a:p>
        </p:txBody>
      </p:sp>
    </p:spTree>
    <p:extLst>
      <p:ext uri="{BB962C8B-B14F-4D97-AF65-F5344CB8AC3E}">
        <p14:creationId xmlns:p14="http://schemas.microsoft.com/office/powerpoint/2010/main" val="374709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07EA-65C4-4F04-5F26-ADCA1532CFF2}"/>
              </a:ext>
            </a:extLst>
          </p:cNvPr>
          <p:cNvSpPr>
            <a:spLocks noGrp="1"/>
          </p:cNvSpPr>
          <p:nvPr>
            <p:ph type="title"/>
          </p:nvPr>
        </p:nvSpPr>
        <p:spPr>
          <a:xfrm>
            <a:off x="2592925" y="624110"/>
            <a:ext cx="8911687" cy="1018259"/>
          </a:xfrm>
        </p:spPr>
        <p:txBody>
          <a:bodyPr/>
          <a:lstStyle/>
          <a:p>
            <a:r>
              <a:rPr lang="en-US" dirty="0"/>
              <a:t>Conclusion</a:t>
            </a:r>
          </a:p>
        </p:txBody>
      </p:sp>
      <p:sp>
        <p:nvSpPr>
          <p:cNvPr id="3" name="Content Placeholder 2">
            <a:extLst>
              <a:ext uri="{FF2B5EF4-FFF2-40B4-BE49-F238E27FC236}">
                <a16:creationId xmlns:a16="http://schemas.microsoft.com/office/drawing/2014/main" id="{BAD26ECC-7345-8B9F-AE95-87583A10EE44}"/>
              </a:ext>
            </a:extLst>
          </p:cNvPr>
          <p:cNvSpPr>
            <a:spLocks noGrp="1"/>
          </p:cNvSpPr>
          <p:nvPr>
            <p:ph idx="1"/>
          </p:nvPr>
        </p:nvSpPr>
        <p:spPr/>
        <p:txBody>
          <a:bodyPr/>
          <a:lstStyle/>
          <a:p>
            <a:r>
              <a:rPr lang="en-US" dirty="0"/>
              <a:t>We were able to achieve the 93% accuracy on an average.</a:t>
            </a:r>
          </a:p>
          <a:p>
            <a:r>
              <a:rPr lang="en-US" dirty="0"/>
              <a:t>With a system like this people who do not have an access to diagnosis center can find the disease and take the precautionary steps as first step pf treatment.</a:t>
            </a:r>
          </a:p>
          <a:p>
            <a:r>
              <a:rPr lang="en-US" dirty="0"/>
              <a:t>We have included method for storing the user input which can be used in the future to build a better version .</a:t>
            </a:r>
          </a:p>
          <a:p>
            <a:r>
              <a:rPr lang="en-US" b="0" i="0" dirty="0">
                <a:solidFill>
                  <a:srgbClr val="000000"/>
                </a:solidFill>
                <a:effectLst/>
              </a:rPr>
              <a:t>We were also able to see how different supervised machine learning algorithms work and were analyzed as well. It provided insight into how technologies such as machine learning can help the healthcare industry.</a:t>
            </a:r>
            <a:endParaRPr lang="en-US" dirty="0"/>
          </a:p>
        </p:txBody>
      </p:sp>
    </p:spTree>
    <p:extLst>
      <p:ext uri="{BB962C8B-B14F-4D97-AF65-F5344CB8AC3E}">
        <p14:creationId xmlns:p14="http://schemas.microsoft.com/office/powerpoint/2010/main" val="190582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74A8-0317-BA93-DAF7-D2AD45AAB7E6}"/>
              </a:ext>
            </a:extLst>
          </p:cNvPr>
          <p:cNvSpPr>
            <a:spLocks noGrp="1"/>
          </p:cNvSpPr>
          <p:nvPr>
            <p:ph type="title"/>
          </p:nvPr>
        </p:nvSpPr>
        <p:spPr>
          <a:xfrm>
            <a:off x="2592925" y="624110"/>
            <a:ext cx="8911687" cy="1076353"/>
          </a:xfrm>
        </p:spPr>
        <p:txBody>
          <a:bodyPr/>
          <a:lstStyle/>
          <a:p>
            <a:r>
              <a:rPr lang="en-US" dirty="0"/>
              <a:t>Objective</a:t>
            </a:r>
          </a:p>
        </p:txBody>
      </p:sp>
      <p:sp>
        <p:nvSpPr>
          <p:cNvPr id="3" name="Content Placeholder 2">
            <a:extLst>
              <a:ext uri="{FF2B5EF4-FFF2-40B4-BE49-F238E27FC236}">
                <a16:creationId xmlns:a16="http://schemas.microsoft.com/office/drawing/2014/main" id="{A1B4DC3C-27AE-5228-487F-9F1C50A2DF15}"/>
              </a:ext>
            </a:extLst>
          </p:cNvPr>
          <p:cNvSpPr>
            <a:spLocks noGrp="1"/>
          </p:cNvSpPr>
          <p:nvPr>
            <p:ph idx="1"/>
          </p:nvPr>
        </p:nvSpPr>
        <p:spPr>
          <a:xfrm>
            <a:off x="2589212" y="1812758"/>
            <a:ext cx="8915400" cy="4098464"/>
          </a:xfrm>
        </p:spPr>
        <p:txBody>
          <a:bodyPr/>
          <a:lstStyle/>
          <a:p>
            <a:r>
              <a:rPr lang="en-US" dirty="0"/>
              <a:t>The main objective of the project is to develop a model which can take the symptoms as input from the user and predict the disease with the Machine learning algorithms which can used as first step in diagnosis.</a:t>
            </a:r>
          </a:p>
          <a:p>
            <a:r>
              <a:rPr lang="en-US" dirty="0"/>
              <a:t>To detect the disease with the multiple algorithms at the same time for the same symptoms from the user since symptoms vary from person to person for the same disease.</a:t>
            </a:r>
          </a:p>
          <a:p>
            <a:r>
              <a:rPr lang="en-US" dirty="0"/>
              <a:t>To obtain higher accuracy in detecting the disease for each algorithm used.</a:t>
            </a:r>
          </a:p>
          <a:p>
            <a:r>
              <a:rPr lang="en-US" dirty="0"/>
              <a:t>To create a user interface for user into the symptoms for the ML algorithms to detect the disease and provide option for the user to choose the algorithm of their choice for detection.</a:t>
            </a:r>
          </a:p>
          <a:p>
            <a:endParaRPr lang="en-US" dirty="0"/>
          </a:p>
        </p:txBody>
      </p:sp>
    </p:spTree>
    <p:extLst>
      <p:ext uri="{BB962C8B-B14F-4D97-AF65-F5344CB8AC3E}">
        <p14:creationId xmlns:p14="http://schemas.microsoft.com/office/powerpoint/2010/main" val="428637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24A1-5AF0-277F-D717-F9B6D02A01E0}"/>
              </a:ext>
            </a:extLst>
          </p:cNvPr>
          <p:cNvSpPr>
            <a:spLocks noGrp="1"/>
          </p:cNvSpPr>
          <p:nvPr>
            <p:ph type="title"/>
          </p:nvPr>
        </p:nvSpPr>
        <p:spPr>
          <a:xfrm>
            <a:off x="2592925" y="624110"/>
            <a:ext cx="8911687" cy="980101"/>
          </a:xfrm>
        </p:spPr>
        <p:txBody>
          <a:bodyPr/>
          <a:lstStyle/>
          <a:p>
            <a:r>
              <a:rPr lang="en-US" dirty="0"/>
              <a:t>Introduction</a:t>
            </a:r>
          </a:p>
        </p:txBody>
      </p:sp>
      <p:sp>
        <p:nvSpPr>
          <p:cNvPr id="3" name="Content Placeholder 2">
            <a:extLst>
              <a:ext uri="{FF2B5EF4-FFF2-40B4-BE49-F238E27FC236}">
                <a16:creationId xmlns:a16="http://schemas.microsoft.com/office/drawing/2014/main" id="{6F27F1C8-EBC0-F14E-5E52-FA74422F3DC1}"/>
              </a:ext>
            </a:extLst>
          </p:cNvPr>
          <p:cNvSpPr>
            <a:spLocks noGrp="1"/>
          </p:cNvSpPr>
          <p:nvPr>
            <p:ph idx="1"/>
          </p:nvPr>
        </p:nvSpPr>
        <p:spPr>
          <a:xfrm>
            <a:off x="2589212" y="1604211"/>
            <a:ext cx="8915400" cy="4307011"/>
          </a:xfrm>
        </p:spPr>
        <p:txBody>
          <a:bodyPr/>
          <a:lstStyle/>
          <a:p>
            <a:r>
              <a:rPr lang="en-US" dirty="0"/>
              <a:t>With the increase of the patient data in the present situation it is difficult to track all the data and analyze, so here as one of method for analysis we are using the machine learning algorithms in our project.</a:t>
            </a:r>
          </a:p>
          <a:p>
            <a:r>
              <a:rPr lang="en-US" dirty="0"/>
              <a:t>In this project we are taking the data for the disease and symptoms in a csv file.</a:t>
            </a:r>
          </a:p>
          <a:p>
            <a:r>
              <a:rPr lang="en-US" dirty="0"/>
              <a:t>We are using this data with a ML algorithms to predict the disease with the help of gui for the user to input the symptoms.</a:t>
            </a:r>
          </a:p>
          <a:p>
            <a:r>
              <a:rPr lang="en-US" dirty="0"/>
              <a:t>Multiple models are used in this project because for the same disease users might not have same symptoms, they vary from person to person.</a:t>
            </a:r>
          </a:p>
          <a:p>
            <a:r>
              <a:rPr lang="en-US" dirty="0"/>
              <a:t>The motivation for the development of this project is many people may not access to diagnosis centers all the times so as a first step of diagnosis people can this interface and make lives easy by predicting the disease and taking necessary precautions.</a:t>
            </a:r>
          </a:p>
          <a:p>
            <a:endParaRPr lang="en-US" dirty="0"/>
          </a:p>
        </p:txBody>
      </p:sp>
    </p:spTree>
    <p:extLst>
      <p:ext uri="{BB962C8B-B14F-4D97-AF65-F5344CB8AC3E}">
        <p14:creationId xmlns:p14="http://schemas.microsoft.com/office/powerpoint/2010/main" val="93156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A7CB-C896-DC11-E192-1B118C3D3E62}"/>
              </a:ext>
            </a:extLst>
          </p:cNvPr>
          <p:cNvSpPr>
            <a:spLocks noGrp="1"/>
          </p:cNvSpPr>
          <p:nvPr>
            <p:ph type="title"/>
          </p:nvPr>
        </p:nvSpPr>
        <p:spPr>
          <a:xfrm>
            <a:off x="2592925" y="624110"/>
            <a:ext cx="8911687" cy="1060311"/>
          </a:xfrm>
        </p:spPr>
        <p:txBody>
          <a:bodyPr/>
          <a:lstStyle/>
          <a:p>
            <a:r>
              <a:rPr lang="en-US" dirty="0"/>
              <a:t>Technical specifications:</a:t>
            </a:r>
          </a:p>
        </p:txBody>
      </p:sp>
      <p:sp>
        <p:nvSpPr>
          <p:cNvPr id="3" name="Content Placeholder 2">
            <a:extLst>
              <a:ext uri="{FF2B5EF4-FFF2-40B4-BE49-F238E27FC236}">
                <a16:creationId xmlns:a16="http://schemas.microsoft.com/office/drawing/2014/main" id="{6DBA68CF-CD31-C68D-AF43-43355C96262C}"/>
              </a:ext>
            </a:extLst>
          </p:cNvPr>
          <p:cNvSpPr>
            <a:spLocks noGrp="1"/>
          </p:cNvSpPr>
          <p:nvPr>
            <p:ph idx="1"/>
          </p:nvPr>
        </p:nvSpPr>
        <p:spPr/>
        <p:txBody>
          <a:bodyPr/>
          <a:lstStyle/>
          <a:p>
            <a:r>
              <a:rPr lang="en-US" dirty="0"/>
              <a:t>In this project we have use</a:t>
            </a:r>
          </a:p>
          <a:p>
            <a:r>
              <a:rPr lang="en-US" dirty="0"/>
              <a:t>Tkinter – to build the python gui</a:t>
            </a:r>
          </a:p>
          <a:p>
            <a:r>
              <a:rPr lang="en-US" dirty="0"/>
              <a:t>NumPy – used for computing and array processing</a:t>
            </a:r>
          </a:p>
          <a:p>
            <a:r>
              <a:rPr lang="en-US" dirty="0"/>
              <a:t>Pandas – It is used for data analysis</a:t>
            </a:r>
          </a:p>
          <a:p>
            <a:r>
              <a:rPr lang="en-US" dirty="0"/>
              <a:t>Sklearn- It is used for pre-processing, cross-validation and visualization techniques.</a:t>
            </a:r>
          </a:p>
          <a:p>
            <a:r>
              <a:rPr lang="en-US" dirty="0"/>
              <a:t>Decision Tree Algorithm</a:t>
            </a:r>
          </a:p>
          <a:p>
            <a:r>
              <a:rPr lang="en-US" dirty="0"/>
              <a:t>Random forest Algorithm</a:t>
            </a:r>
          </a:p>
          <a:p>
            <a:r>
              <a:rPr lang="en-US" dirty="0"/>
              <a:t>Naïve Bayes algorithm</a:t>
            </a:r>
          </a:p>
          <a:p>
            <a:pPr marL="0" indent="0">
              <a:buNone/>
            </a:pPr>
            <a:endParaRPr lang="en-US" dirty="0"/>
          </a:p>
        </p:txBody>
      </p:sp>
    </p:spTree>
    <p:extLst>
      <p:ext uri="{BB962C8B-B14F-4D97-AF65-F5344CB8AC3E}">
        <p14:creationId xmlns:p14="http://schemas.microsoft.com/office/powerpoint/2010/main" val="75631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8A741-CDE1-7C40-3E83-85F238351D97}"/>
              </a:ext>
            </a:extLst>
          </p:cNvPr>
          <p:cNvSpPr>
            <a:spLocks noGrp="1"/>
          </p:cNvSpPr>
          <p:nvPr>
            <p:ph idx="1"/>
          </p:nvPr>
        </p:nvSpPr>
        <p:spPr>
          <a:xfrm>
            <a:off x="2589212" y="994298"/>
            <a:ext cx="8915400" cy="4916923"/>
          </a:xfrm>
        </p:spPr>
        <p:txBody>
          <a:bodyPr/>
          <a:lstStyle/>
          <a:p>
            <a:pPr marL="0" indent="0">
              <a:buNone/>
            </a:pPr>
            <a:r>
              <a:rPr lang="en-US" sz="2400" dirty="0"/>
              <a:t>Existing system:</a:t>
            </a:r>
          </a:p>
          <a:p>
            <a:r>
              <a:rPr lang="en-US" dirty="0"/>
              <a:t>In the existing system we can predicted one disease with the data using machine learning algorithms.</a:t>
            </a:r>
          </a:p>
          <a:p>
            <a:r>
              <a:rPr lang="en-US" dirty="0"/>
              <a:t>The prediction is not always accurate in the existing system.</a:t>
            </a:r>
          </a:p>
          <a:p>
            <a:pPr marL="0" indent="0">
              <a:buNone/>
            </a:pPr>
            <a:endParaRPr lang="en-US" dirty="0"/>
          </a:p>
          <a:p>
            <a:pPr marL="0" indent="0">
              <a:buNone/>
            </a:pPr>
            <a:r>
              <a:rPr lang="en-US" sz="2400" dirty="0"/>
              <a:t>Proposed system:</a:t>
            </a:r>
          </a:p>
          <a:p>
            <a:r>
              <a:rPr lang="en-US" dirty="0"/>
              <a:t>In the proposed system we are trying to predict multiple diseases with the symptoms as input from the user.</a:t>
            </a:r>
          </a:p>
          <a:p>
            <a:r>
              <a:rPr lang="en-US" dirty="0"/>
              <a:t>However not all users have same symptoms from a disease so here we are using multiple algorithms to predict the disease.</a:t>
            </a:r>
          </a:p>
        </p:txBody>
      </p:sp>
    </p:spTree>
    <p:extLst>
      <p:ext uri="{BB962C8B-B14F-4D97-AF65-F5344CB8AC3E}">
        <p14:creationId xmlns:p14="http://schemas.microsoft.com/office/powerpoint/2010/main" val="191241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0333-F631-94D6-05CC-2091848E0EA1}"/>
              </a:ext>
            </a:extLst>
          </p:cNvPr>
          <p:cNvSpPr>
            <a:spLocks noGrp="1"/>
          </p:cNvSpPr>
          <p:nvPr>
            <p:ph type="title"/>
          </p:nvPr>
        </p:nvSpPr>
        <p:spPr>
          <a:xfrm>
            <a:off x="2592925" y="624110"/>
            <a:ext cx="8911687" cy="964058"/>
          </a:xfrm>
        </p:spPr>
        <p:txBody>
          <a:bodyPr/>
          <a:lstStyle/>
          <a:p>
            <a:r>
              <a:rPr lang="en-US" dirty="0"/>
              <a:t>Approach</a:t>
            </a:r>
          </a:p>
        </p:txBody>
      </p:sp>
      <p:sp>
        <p:nvSpPr>
          <p:cNvPr id="3" name="Content Placeholder 2">
            <a:extLst>
              <a:ext uri="{FF2B5EF4-FFF2-40B4-BE49-F238E27FC236}">
                <a16:creationId xmlns:a16="http://schemas.microsoft.com/office/drawing/2014/main" id="{4DE7321D-B354-4BC6-FACB-4FA6675E11C6}"/>
              </a:ext>
            </a:extLst>
          </p:cNvPr>
          <p:cNvSpPr>
            <a:spLocks noGrp="1"/>
          </p:cNvSpPr>
          <p:nvPr>
            <p:ph idx="1"/>
          </p:nvPr>
        </p:nvSpPr>
        <p:spPr>
          <a:xfrm>
            <a:off x="2566737" y="1764632"/>
            <a:ext cx="8937875" cy="4146590"/>
          </a:xfrm>
        </p:spPr>
        <p:txBody>
          <a:bodyPr/>
          <a:lstStyle/>
          <a:p>
            <a:pPr marL="0" indent="0">
              <a:buNone/>
            </a:pPr>
            <a:r>
              <a:rPr lang="en-US" dirty="0"/>
              <a:t>Flow diagram of design and approach of model.</a:t>
            </a:r>
          </a:p>
        </p:txBody>
      </p:sp>
      <p:sp>
        <p:nvSpPr>
          <p:cNvPr id="4" name="Rectangle 3">
            <a:extLst>
              <a:ext uri="{FF2B5EF4-FFF2-40B4-BE49-F238E27FC236}">
                <a16:creationId xmlns:a16="http://schemas.microsoft.com/office/drawing/2014/main" id="{8EF4E565-CA35-64FE-3F54-47A9F0B6CA1B}"/>
              </a:ext>
            </a:extLst>
          </p:cNvPr>
          <p:cNvSpPr/>
          <p:nvPr/>
        </p:nvSpPr>
        <p:spPr>
          <a:xfrm>
            <a:off x="3364637" y="2512381"/>
            <a:ext cx="1562470" cy="692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gathering</a:t>
            </a:r>
          </a:p>
        </p:txBody>
      </p:sp>
      <p:sp>
        <p:nvSpPr>
          <p:cNvPr id="5" name="Rectangle 4">
            <a:extLst>
              <a:ext uri="{FF2B5EF4-FFF2-40B4-BE49-F238E27FC236}">
                <a16:creationId xmlns:a16="http://schemas.microsoft.com/office/drawing/2014/main" id="{237869DA-15F9-615C-A5F8-E7004FFA97CD}"/>
              </a:ext>
            </a:extLst>
          </p:cNvPr>
          <p:cNvSpPr/>
          <p:nvPr/>
        </p:nvSpPr>
        <p:spPr>
          <a:xfrm>
            <a:off x="5761608" y="2512381"/>
            <a:ext cx="1926454" cy="692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a:t>
            </a:r>
          </a:p>
        </p:txBody>
      </p:sp>
      <p:sp>
        <p:nvSpPr>
          <p:cNvPr id="6" name="Rectangle 5">
            <a:extLst>
              <a:ext uri="{FF2B5EF4-FFF2-40B4-BE49-F238E27FC236}">
                <a16:creationId xmlns:a16="http://schemas.microsoft.com/office/drawing/2014/main" id="{1CF2A3FF-EE0A-BBD0-0FBB-08B4419C0227}"/>
              </a:ext>
            </a:extLst>
          </p:cNvPr>
          <p:cNvSpPr/>
          <p:nvPr/>
        </p:nvSpPr>
        <p:spPr>
          <a:xfrm>
            <a:off x="8540318" y="2512381"/>
            <a:ext cx="1562470" cy="692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for algorithms</a:t>
            </a:r>
          </a:p>
        </p:txBody>
      </p:sp>
      <p:sp>
        <p:nvSpPr>
          <p:cNvPr id="7" name="Rectangle 6">
            <a:extLst>
              <a:ext uri="{FF2B5EF4-FFF2-40B4-BE49-F238E27FC236}">
                <a16:creationId xmlns:a16="http://schemas.microsoft.com/office/drawing/2014/main" id="{F9DB6338-F399-2F36-6BE6-FA5144252781}"/>
              </a:ext>
            </a:extLst>
          </p:cNvPr>
          <p:cNvSpPr/>
          <p:nvPr/>
        </p:nvSpPr>
        <p:spPr>
          <a:xfrm>
            <a:off x="8398276" y="4305668"/>
            <a:ext cx="1704512" cy="779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Building the GUI or website</a:t>
            </a:r>
          </a:p>
        </p:txBody>
      </p:sp>
      <p:sp>
        <p:nvSpPr>
          <p:cNvPr id="8" name="Rectangle 7">
            <a:extLst>
              <a:ext uri="{FF2B5EF4-FFF2-40B4-BE49-F238E27FC236}">
                <a16:creationId xmlns:a16="http://schemas.microsoft.com/office/drawing/2014/main" id="{5513547F-CB48-0500-7C45-AF2C90409AB4}"/>
              </a:ext>
            </a:extLst>
          </p:cNvPr>
          <p:cNvSpPr/>
          <p:nvPr/>
        </p:nvSpPr>
        <p:spPr>
          <a:xfrm>
            <a:off x="5597371" y="4305670"/>
            <a:ext cx="2254928" cy="779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Predictions and results</a:t>
            </a:r>
          </a:p>
        </p:txBody>
      </p:sp>
      <p:sp>
        <p:nvSpPr>
          <p:cNvPr id="9" name="Rectangle 8">
            <a:extLst>
              <a:ext uri="{FF2B5EF4-FFF2-40B4-BE49-F238E27FC236}">
                <a16:creationId xmlns:a16="http://schemas.microsoft.com/office/drawing/2014/main" id="{803A36AB-B4CB-20E1-1529-CD6772FEB4D0}"/>
              </a:ext>
            </a:extLst>
          </p:cNvPr>
          <p:cNvSpPr/>
          <p:nvPr/>
        </p:nvSpPr>
        <p:spPr>
          <a:xfrm>
            <a:off x="3364637" y="4305669"/>
            <a:ext cx="1793289" cy="779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depth study of algorithms used</a:t>
            </a:r>
          </a:p>
        </p:txBody>
      </p:sp>
      <p:cxnSp>
        <p:nvCxnSpPr>
          <p:cNvPr id="11" name="Straight Arrow Connector 10">
            <a:extLst>
              <a:ext uri="{FF2B5EF4-FFF2-40B4-BE49-F238E27FC236}">
                <a16:creationId xmlns:a16="http://schemas.microsoft.com/office/drawing/2014/main" id="{4E4DD39C-DAB2-7F87-0F25-90A2ABABCA77}"/>
              </a:ext>
            </a:extLst>
          </p:cNvPr>
          <p:cNvCxnSpPr>
            <a:stCxn id="4" idx="3"/>
          </p:cNvCxnSpPr>
          <p:nvPr/>
        </p:nvCxnSpPr>
        <p:spPr>
          <a:xfrm flipV="1">
            <a:off x="4927107" y="2855495"/>
            <a:ext cx="834501" cy="3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93D4C9B-E248-86EE-F874-F60CEF7681DC}"/>
              </a:ext>
            </a:extLst>
          </p:cNvPr>
          <p:cNvCxnSpPr>
            <a:stCxn id="5" idx="3"/>
          </p:cNvCxnSpPr>
          <p:nvPr/>
        </p:nvCxnSpPr>
        <p:spPr>
          <a:xfrm flipV="1">
            <a:off x="7688062" y="2855495"/>
            <a:ext cx="852256" cy="3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431AE61-43FB-8A71-1671-48FF58AA082C}"/>
              </a:ext>
            </a:extLst>
          </p:cNvPr>
          <p:cNvCxnSpPr>
            <a:cxnSpLocks/>
            <a:stCxn id="6" idx="2"/>
          </p:cNvCxnSpPr>
          <p:nvPr/>
        </p:nvCxnSpPr>
        <p:spPr>
          <a:xfrm>
            <a:off x="9321553" y="3204839"/>
            <a:ext cx="0" cy="110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EC893C-894E-A298-24CF-D97390425AB3}"/>
              </a:ext>
            </a:extLst>
          </p:cNvPr>
          <p:cNvCxnSpPr/>
          <p:nvPr/>
        </p:nvCxnSpPr>
        <p:spPr>
          <a:xfrm flipH="1">
            <a:off x="7852299" y="4668253"/>
            <a:ext cx="6880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5D693D-81CC-6099-6E40-333795110023}"/>
              </a:ext>
            </a:extLst>
          </p:cNvPr>
          <p:cNvCxnSpPr>
            <a:cxnSpLocks/>
            <a:stCxn id="8" idx="1"/>
          </p:cNvCxnSpPr>
          <p:nvPr/>
        </p:nvCxnSpPr>
        <p:spPr>
          <a:xfrm flipH="1">
            <a:off x="5157926" y="4695508"/>
            <a:ext cx="439445" cy="3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4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4FF16-FAF1-7788-8AD8-B8D28DF542FE}"/>
              </a:ext>
            </a:extLst>
          </p:cNvPr>
          <p:cNvSpPr>
            <a:spLocks noGrp="1"/>
          </p:cNvSpPr>
          <p:nvPr>
            <p:ph type="title"/>
          </p:nvPr>
        </p:nvSpPr>
        <p:spPr>
          <a:xfrm>
            <a:off x="2592925" y="624110"/>
            <a:ext cx="8911687" cy="867806"/>
          </a:xfrm>
        </p:spPr>
        <p:txBody>
          <a:bodyPr/>
          <a:lstStyle/>
          <a:p>
            <a:r>
              <a:rPr lang="en-US" dirty="0"/>
              <a:t>Implementation</a:t>
            </a:r>
          </a:p>
        </p:txBody>
      </p:sp>
      <p:sp>
        <p:nvSpPr>
          <p:cNvPr id="3" name="Content Placeholder 2">
            <a:extLst>
              <a:ext uri="{FF2B5EF4-FFF2-40B4-BE49-F238E27FC236}">
                <a16:creationId xmlns:a16="http://schemas.microsoft.com/office/drawing/2014/main" id="{824897DF-A38E-5A34-9570-AE78D2192A95}"/>
              </a:ext>
            </a:extLst>
          </p:cNvPr>
          <p:cNvSpPr>
            <a:spLocks noGrp="1"/>
          </p:cNvSpPr>
          <p:nvPr>
            <p:ph idx="1"/>
          </p:nvPr>
        </p:nvSpPr>
        <p:spPr>
          <a:xfrm>
            <a:off x="2589212" y="1828800"/>
            <a:ext cx="8915400" cy="4082422"/>
          </a:xfrm>
        </p:spPr>
        <p:txBody>
          <a:bodyPr/>
          <a:lstStyle/>
          <a:p>
            <a:r>
              <a:rPr lang="en-US" dirty="0"/>
              <a:t>The data set contains the data in 0’s and 1’s so we need to clean the dataset to remove all the null vales.</a:t>
            </a:r>
          </a:p>
          <a:p>
            <a:r>
              <a:rPr lang="en-US" dirty="0"/>
              <a:t>Now we convert the labels in the data to numerical format and split the data for training and testing .For training we are training we are taking 80% data and for testing we are taking 20%.</a:t>
            </a:r>
          </a:p>
          <a:p>
            <a:r>
              <a:rPr lang="en-US" dirty="0"/>
              <a:t>Now in building the model we are using K-fold cross validation technique.</a:t>
            </a:r>
          </a:p>
          <a:p>
            <a:r>
              <a:rPr lang="en-US" dirty="0"/>
              <a:t>For cross validation we are using the machine learning algorithms like Decision Tree, Random Forest, Naïve Bayes classifier.</a:t>
            </a:r>
          </a:p>
          <a:p>
            <a:r>
              <a:rPr lang="en-US" dirty="0"/>
              <a:t>A python GUI is built to pass the symptoms from the users and predict the disease with the Machine learning algorithms.</a:t>
            </a:r>
          </a:p>
        </p:txBody>
      </p:sp>
    </p:spTree>
    <p:extLst>
      <p:ext uri="{BB962C8B-B14F-4D97-AF65-F5344CB8AC3E}">
        <p14:creationId xmlns:p14="http://schemas.microsoft.com/office/powerpoint/2010/main" val="352112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75A52-0370-C4E9-25F3-0A230E662AB2}"/>
              </a:ext>
            </a:extLst>
          </p:cNvPr>
          <p:cNvSpPr>
            <a:spLocks noGrp="1"/>
          </p:cNvSpPr>
          <p:nvPr>
            <p:ph type="title"/>
          </p:nvPr>
        </p:nvSpPr>
        <p:spPr>
          <a:xfrm>
            <a:off x="2592925" y="624110"/>
            <a:ext cx="8911687" cy="851764"/>
          </a:xfrm>
        </p:spPr>
        <p:txBody>
          <a:bodyPr/>
          <a:lstStyle/>
          <a:p>
            <a:r>
              <a:rPr lang="en-US" dirty="0"/>
              <a:t>Python GUI</a:t>
            </a:r>
          </a:p>
        </p:txBody>
      </p:sp>
      <p:pic>
        <p:nvPicPr>
          <p:cNvPr id="5" name="Content Placeholder 4">
            <a:extLst>
              <a:ext uri="{FF2B5EF4-FFF2-40B4-BE49-F238E27FC236}">
                <a16:creationId xmlns:a16="http://schemas.microsoft.com/office/drawing/2014/main" id="{D650989A-29D9-8301-157B-2264249452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305" y="1684338"/>
            <a:ext cx="8815216" cy="4227512"/>
          </a:xfrm>
        </p:spPr>
      </p:pic>
    </p:spTree>
    <p:extLst>
      <p:ext uri="{BB962C8B-B14F-4D97-AF65-F5344CB8AC3E}">
        <p14:creationId xmlns:p14="http://schemas.microsoft.com/office/powerpoint/2010/main" val="329310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E99E-89A2-326E-708C-7599723A385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CD45A5E-08C9-507D-FA5B-7BA5FE86E9DE}"/>
              </a:ext>
            </a:extLst>
          </p:cNvPr>
          <p:cNvSpPr>
            <a:spLocks noGrp="1"/>
          </p:cNvSpPr>
          <p:nvPr>
            <p:ph idx="1"/>
          </p:nvPr>
        </p:nvSpPr>
        <p:spPr>
          <a:xfrm>
            <a:off x="2589212" y="1732547"/>
            <a:ext cx="8915400" cy="4178675"/>
          </a:xfrm>
        </p:spPr>
        <p:txBody>
          <a:bodyPr/>
          <a:lstStyle/>
          <a:p>
            <a:r>
              <a:rPr lang="en-US" dirty="0"/>
              <a:t>To measure the performance evaluation we are using the confusion matrix and accuracy of the model.</a:t>
            </a:r>
          </a:p>
          <a:p>
            <a:r>
              <a:rPr lang="en-US" dirty="0"/>
              <a:t>A successful disease prediction from the GUI</a:t>
            </a:r>
          </a:p>
        </p:txBody>
      </p:sp>
      <p:pic>
        <p:nvPicPr>
          <p:cNvPr id="5" name="Picture 4">
            <a:extLst>
              <a:ext uri="{FF2B5EF4-FFF2-40B4-BE49-F238E27FC236}">
                <a16:creationId xmlns:a16="http://schemas.microsoft.com/office/drawing/2014/main" id="{FE8AB911-FBDA-9338-B991-9D62F3D21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614" y="3013437"/>
            <a:ext cx="7804714" cy="3682309"/>
          </a:xfrm>
          <a:prstGeom prst="rect">
            <a:avLst/>
          </a:prstGeom>
        </p:spPr>
      </p:pic>
    </p:spTree>
    <p:extLst>
      <p:ext uri="{BB962C8B-B14F-4D97-AF65-F5344CB8AC3E}">
        <p14:creationId xmlns:p14="http://schemas.microsoft.com/office/powerpoint/2010/main" val="30561479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297</TotalTime>
  <Words>860</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Prediction of disease from symptoms with different models</vt:lpstr>
      <vt:lpstr>Objective</vt:lpstr>
      <vt:lpstr>Introduction</vt:lpstr>
      <vt:lpstr>Technical specifications:</vt:lpstr>
      <vt:lpstr>PowerPoint Presentation</vt:lpstr>
      <vt:lpstr>Approach</vt:lpstr>
      <vt:lpstr>Implementation</vt:lpstr>
      <vt:lpstr>Python GUI</vt:lpstr>
      <vt:lpstr>Results</vt:lpstr>
      <vt:lpstr>Analysis</vt:lpstr>
      <vt:lpstr>Challenges</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chandana kolluru</dc:creator>
  <cp:lastModifiedBy>chandana kolluru</cp:lastModifiedBy>
  <cp:revision>2</cp:revision>
  <dcterms:created xsi:type="dcterms:W3CDTF">2022-11-14T23:29:03Z</dcterms:created>
  <dcterms:modified xsi:type="dcterms:W3CDTF">2022-11-15T04:26:24Z</dcterms:modified>
</cp:coreProperties>
</file>