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5"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ndana kolluru" initials="ck" lastIdx="1" clrIdx="0">
    <p:extLst>
      <p:ext uri="{19B8F6BF-5375-455C-9EA6-DF929625EA0E}">
        <p15:presenceInfo xmlns:p15="http://schemas.microsoft.com/office/powerpoint/2012/main" userId="83d41a1b6686e7a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BE0D4E-9C57-4A3A-952C-D09FF93A0F2C}"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31AFAA-6E06-4FFC-AF73-F3D8137A762C}" type="slidenum">
              <a:rPr lang="en-US" smtClean="0"/>
              <a:t>‹#›</a:t>
            </a:fld>
            <a:endParaRPr lang="en-US"/>
          </a:p>
        </p:txBody>
      </p:sp>
    </p:spTree>
    <p:extLst>
      <p:ext uri="{BB962C8B-B14F-4D97-AF65-F5344CB8AC3E}">
        <p14:creationId xmlns:p14="http://schemas.microsoft.com/office/powerpoint/2010/main" val="3352527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BE0D4E-9C57-4A3A-952C-D09FF93A0F2C}"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31AFAA-6E06-4FFC-AF73-F3D8137A762C}" type="slidenum">
              <a:rPr lang="en-US" smtClean="0"/>
              <a:t>‹#›</a:t>
            </a:fld>
            <a:endParaRPr lang="en-US"/>
          </a:p>
        </p:txBody>
      </p:sp>
    </p:spTree>
    <p:extLst>
      <p:ext uri="{BB962C8B-B14F-4D97-AF65-F5344CB8AC3E}">
        <p14:creationId xmlns:p14="http://schemas.microsoft.com/office/powerpoint/2010/main" val="1354981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BE0D4E-9C57-4A3A-952C-D09FF93A0F2C}"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31AFAA-6E06-4FFC-AF73-F3D8137A762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382425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BE0D4E-9C57-4A3A-952C-D09FF93A0F2C}"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31AFAA-6E06-4FFC-AF73-F3D8137A762C}" type="slidenum">
              <a:rPr lang="en-US" smtClean="0"/>
              <a:t>‹#›</a:t>
            </a:fld>
            <a:endParaRPr lang="en-US"/>
          </a:p>
        </p:txBody>
      </p:sp>
    </p:spTree>
    <p:extLst>
      <p:ext uri="{BB962C8B-B14F-4D97-AF65-F5344CB8AC3E}">
        <p14:creationId xmlns:p14="http://schemas.microsoft.com/office/powerpoint/2010/main" val="37616196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BE0D4E-9C57-4A3A-952C-D09FF93A0F2C}"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31AFAA-6E06-4FFC-AF73-F3D8137A762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508623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BE0D4E-9C57-4A3A-952C-D09FF93A0F2C}"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31AFAA-6E06-4FFC-AF73-F3D8137A762C}" type="slidenum">
              <a:rPr lang="en-US" smtClean="0"/>
              <a:t>‹#›</a:t>
            </a:fld>
            <a:endParaRPr lang="en-US"/>
          </a:p>
        </p:txBody>
      </p:sp>
    </p:spTree>
    <p:extLst>
      <p:ext uri="{BB962C8B-B14F-4D97-AF65-F5344CB8AC3E}">
        <p14:creationId xmlns:p14="http://schemas.microsoft.com/office/powerpoint/2010/main" val="33467915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BE0D4E-9C57-4A3A-952C-D09FF93A0F2C}"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31AFAA-6E06-4FFC-AF73-F3D8137A762C}" type="slidenum">
              <a:rPr lang="en-US" smtClean="0"/>
              <a:t>‹#›</a:t>
            </a:fld>
            <a:endParaRPr lang="en-US"/>
          </a:p>
        </p:txBody>
      </p:sp>
    </p:spTree>
    <p:extLst>
      <p:ext uri="{BB962C8B-B14F-4D97-AF65-F5344CB8AC3E}">
        <p14:creationId xmlns:p14="http://schemas.microsoft.com/office/powerpoint/2010/main" val="41504254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BE0D4E-9C57-4A3A-952C-D09FF93A0F2C}"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31AFAA-6E06-4FFC-AF73-F3D8137A762C}" type="slidenum">
              <a:rPr lang="en-US" smtClean="0"/>
              <a:t>‹#›</a:t>
            </a:fld>
            <a:endParaRPr lang="en-US"/>
          </a:p>
        </p:txBody>
      </p:sp>
    </p:spTree>
    <p:extLst>
      <p:ext uri="{BB962C8B-B14F-4D97-AF65-F5344CB8AC3E}">
        <p14:creationId xmlns:p14="http://schemas.microsoft.com/office/powerpoint/2010/main" val="424472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BE0D4E-9C57-4A3A-952C-D09FF93A0F2C}"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31AFAA-6E06-4FFC-AF73-F3D8137A762C}" type="slidenum">
              <a:rPr lang="en-US" smtClean="0"/>
              <a:t>‹#›</a:t>
            </a:fld>
            <a:endParaRPr lang="en-US"/>
          </a:p>
        </p:txBody>
      </p:sp>
    </p:spTree>
    <p:extLst>
      <p:ext uri="{BB962C8B-B14F-4D97-AF65-F5344CB8AC3E}">
        <p14:creationId xmlns:p14="http://schemas.microsoft.com/office/powerpoint/2010/main" val="374616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BE0D4E-9C57-4A3A-952C-D09FF93A0F2C}" type="datetimeFigureOut">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31AFAA-6E06-4FFC-AF73-F3D8137A762C}" type="slidenum">
              <a:rPr lang="en-US" smtClean="0"/>
              <a:t>‹#›</a:t>
            </a:fld>
            <a:endParaRPr lang="en-US"/>
          </a:p>
        </p:txBody>
      </p:sp>
    </p:spTree>
    <p:extLst>
      <p:ext uri="{BB962C8B-B14F-4D97-AF65-F5344CB8AC3E}">
        <p14:creationId xmlns:p14="http://schemas.microsoft.com/office/powerpoint/2010/main" val="4215116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BE0D4E-9C57-4A3A-952C-D09FF93A0F2C}" type="datetimeFigureOut">
              <a:rPr lang="en-US" smtClean="0"/>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31AFAA-6E06-4FFC-AF73-F3D8137A762C}" type="slidenum">
              <a:rPr lang="en-US" smtClean="0"/>
              <a:t>‹#›</a:t>
            </a:fld>
            <a:endParaRPr lang="en-US"/>
          </a:p>
        </p:txBody>
      </p:sp>
    </p:spTree>
    <p:extLst>
      <p:ext uri="{BB962C8B-B14F-4D97-AF65-F5344CB8AC3E}">
        <p14:creationId xmlns:p14="http://schemas.microsoft.com/office/powerpoint/2010/main" val="3012661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BE0D4E-9C57-4A3A-952C-D09FF93A0F2C}" type="datetimeFigureOut">
              <a:rPr lang="en-US" smtClean="0"/>
              <a:t>11/14/2022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31AFAA-6E06-4FFC-AF73-F3D8137A762C}" type="slidenum">
              <a:rPr lang="en-US" smtClean="0"/>
              <a:t>‹#›</a:t>
            </a:fld>
            <a:endParaRPr lang="en-US"/>
          </a:p>
        </p:txBody>
      </p:sp>
    </p:spTree>
    <p:extLst>
      <p:ext uri="{BB962C8B-B14F-4D97-AF65-F5344CB8AC3E}">
        <p14:creationId xmlns:p14="http://schemas.microsoft.com/office/powerpoint/2010/main" val="2039323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BE0D4E-9C57-4A3A-952C-D09FF93A0F2C}" type="datetimeFigureOut">
              <a:rPr lang="en-US" smtClean="0"/>
              <a:t>11/14/2022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31AFAA-6E06-4FFC-AF73-F3D8137A762C}" type="slidenum">
              <a:rPr lang="en-US" smtClean="0"/>
              <a:t>‹#›</a:t>
            </a:fld>
            <a:endParaRPr lang="en-US"/>
          </a:p>
        </p:txBody>
      </p:sp>
    </p:spTree>
    <p:extLst>
      <p:ext uri="{BB962C8B-B14F-4D97-AF65-F5344CB8AC3E}">
        <p14:creationId xmlns:p14="http://schemas.microsoft.com/office/powerpoint/2010/main" val="2092456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BE0D4E-9C57-4A3A-952C-D09FF93A0F2C}" type="datetimeFigureOut">
              <a:rPr lang="en-US" smtClean="0"/>
              <a:t>11/14/2022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31AFAA-6E06-4FFC-AF73-F3D8137A762C}" type="slidenum">
              <a:rPr lang="en-US" smtClean="0"/>
              <a:t>‹#›</a:t>
            </a:fld>
            <a:endParaRPr lang="en-US"/>
          </a:p>
        </p:txBody>
      </p:sp>
    </p:spTree>
    <p:extLst>
      <p:ext uri="{BB962C8B-B14F-4D97-AF65-F5344CB8AC3E}">
        <p14:creationId xmlns:p14="http://schemas.microsoft.com/office/powerpoint/2010/main" val="2608816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BE0D4E-9C57-4A3A-952C-D09FF93A0F2C}" type="datetimeFigureOut">
              <a:rPr lang="en-US" smtClean="0"/>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31AFAA-6E06-4FFC-AF73-F3D8137A762C}" type="slidenum">
              <a:rPr lang="en-US" smtClean="0"/>
              <a:t>‹#›</a:t>
            </a:fld>
            <a:endParaRPr lang="en-US"/>
          </a:p>
        </p:txBody>
      </p:sp>
    </p:spTree>
    <p:extLst>
      <p:ext uri="{BB962C8B-B14F-4D97-AF65-F5344CB8AC3E}">
        <p14:creationId xmlns:p14="http://schemas.microsoft.com/office/powerpoint/2010/main" val="541915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BE0D4E-9C57-4A3A-952C-D09FF93A0F2C}" type="datetimeFigureOut">
              <a:rPr lang="en-US" smtClean="0"/>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31AFAA-6E06-4FFC-AF73-F3D8137A762C}" type="slidenum">
              <a:rPr lang="en-US" smtClean="0"/>
              <a:t>‹#›</a:t>
            </a:fld>
            <a:endParaRPr lang="en-US"/>
          </a:p>
        </p:txBody>
      </p:sp>
    </p:spTree>
    <p:extLst>
      <p:ext uri="{BB962C8B-B14F-4D97-AF65-F5344CB8AC3E}">
        <p14:creationId xmlns:p14="http://schemas.microsoft.com/office/powerpoint/2010/main" val="460043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EBE0D4E-9C57-4A3A-952C-D09FF93A0F2C}" type="datetimeFigureOut">
              <a:rPr lang="en-US" smtClean="0"/>
              <a:t>11/14/2022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831AFAA-6E06-4FFC-AF73-F3D8137A762C}" type="slidenum">
              <a:rPr lang="en-US" smtClean="0"/>
              <a:t>‹#›</a:t>
            </a:fld>
            <a:endParaRPr lang="en-US"/>
          </a:p>
        </p:txBody>
      </p:sp>
    </p:spTree>
    <p:extLst>
      <p:ext uri="{BB962C8B-B14F-4D97-AF65-F5344CB8AC3E}">
        <p14:creationId xmlns:p14="http://schemas.microsoft.com/office/powerpoint/2010/main" val="338629242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E5EB3-4480-8052-B329-07FE4E0B0015}"/>
              </a:ext>
            </a:extLst>
          </p:cNvPr>
          <p:cNvSpPr>
            <a:spLocks noGrp="1"/>
          </p:cNvSpPr>
          <p:nvPr>
            <p:ph type="ctrTitle"/>
          </p:nvPr>
        </p:nvSpPr>
        <p:spPr>
          <a:xfrm>
            <a:off x="1507067" y="1164492"/>
            <a:ext cx="6269241" cy="2264508"/>
          </a:xfrm>
        </p:spPr>
        <p:txBody>
          <a:bodyPr/>
          <a:lstStyle/>
          <a:p>
            <a:r>
              <a:rPr lang="en-US" dirty="0"/>
              <a:t>Sign Language Translation </a:t>
            </a:r>
          </a:p>
        </p:txBody>
      </p:sp>
      <p:sp>
        <p:nvSpPr>
          <p:cNvPr id="3" name="Subtitle 2">
            <a:extLst>
              <a:ext uri="{FF2B5EF4-FFF2-40B4-BE49-F238E27FC236}">
                <a16:creationId xmlns:a16="http://schemas.microsoft.com/office/drawing/2014/main" id="{A91E0071-FAAC-4821-C5CC-61FD41DED561}"/>
              </a:ext>
            </a:extLst>
          </p:cNvPr>
          <p:cNvSpPr>
            <a:spLocks noGrp="1"/>
          </p:cNvSpPr>
          <p:nvPr>
            <p:ph type="subTitle" idx="1"/>
          </p:nvPr>
        </p:nvSpPr>
        <p:spPr/>
        <p:txBody>
          <a:bodyPr>
            <a:normAutofit fontScale="92500" lnSpcReduction="20000"/>
          </a:bodyPr>
          <a:lstStyle/>
          <a:p>
            <a:pPr marL="0" marR="0" algn="just">
              <a:lnSpc>
                <a:spcPct val="107000"/>
              </a:lnSpc>
              <a:spcBef>
                <a:spcPts val="0"/>
              </a:spcBef>
              <a:spcAft>
                <a:spcPts val="800"/>
              </a:spcAft>
            </a:pPr>
            <a:r>
              <a:rPr lang="en-US"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Team: Amigos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Chandana Kolluru - 16338510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Rohan Kumar Bitukunti - 16338416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895328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52273-430C-1070-2135-CA3DCFCED4DC}"/>
              </a:ext>
            </a:extLst>
          </p:cNvPr>
          <p:cNvSpPr>
            <a:spLocks noGrp="1"/>
          </p:cNvSpPr>
          <p:nvPr>
            <p:ph type="title"/>
          </p:nvPr>
        </p:nvSpPr>
        <p:spPr>
          <a:xfrm>
            <a:off x="677334" y="609600"/>
            <a:ext cx="8596668" cy="734646"/>
          </a:xfrm>
        </p:spPr>
        <p:txBody>
          <a:bodyPr/>
          <a:lstStyle/>
          <a:p>
            <a:r>
              <a:rPr lang="en-US" dirty="0"/>
              <a:t>Future Works</a:t>
            </a:r>
          </a:p>
        </p:txBody>
      </p:sp>
      <p:sp>
        <p:nvSpPr>
          <p:cNvPr id="3" name="Content Placeholder 2">
            <a:extLst>
              <a:ext uri="{FF2B5EF4-FFF2-40B4-BE49-F238E27FC236}">
                <a16:creationId xmlns:a16="http://schemas.microsoft.com/office/drawing/2014/main" id="{AEEA892D-F4AF-71A5-9A81-C69E531E70E4}"/>
              </a:ext>
            </a:extLst>
          </p:cNvPr>
          <p:cNvSpPr>
            <a:spLocks noGrp="1"/>
          </p:cNvSpPr>
          <p:nvPr>
            <p:ph idx="1"/>
          </p:nvPr>
        </p:nvSpPr>
        <p:spPr>
          <a:xfrm>
            <a:off x="677334" y="1344247"/>
            <a:ext cx="8596668" cy="4337538"/>
          </a:xfrm>
        </p:spPr>
        <p:txBody>
          <a:bodyPr>
            <a:normAutofit/>
          </a:bodyPr>
          <a:lstStyle/>
          <a:p>
            <a:pPr>
              <a:spcBef>
                <a:spcPts val="0"/>
              </a:spcBef>
              <a:spcAft>
                <a:spcPts val="800"/>
              </a:spcAft>
            </a:pPr>
            <a:r>
              <a:rPr lang="en-US" sz="20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Incase of complex backgrounds the prediction is less accurate when compared to plain background, so we are planning to build the model to give a greater accuracy in such cases for converting signs to text.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0"/>
              </a:spcBef>
              <a:spcAft>
                <a:spcPts val="800"/>
              </a:spcAft>
            </a:pPr>
            <a:r>
              <a:rPr lang="en-US" sz="20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In the present model given signs can be converted to text and given input </a:t>
            </a:r>
            <a:r>
              <a:rPr lang="en-US" sz="2000" dirty="0">
                <a:solidFill>
                  <a:srgbClr val="333333"/>
                </a:solidFill>
                <a:latin typeface="Calibri" panose="020F0502020204030204" pitchFamily="34" charset="0"/>
                <a:ea typeface="Times New Roman" panose="02020603050405020304" pitchFamily="18" charset="0"/>
                <a:cs typeface="Calibri" panose="020F0502020204030204" pitchFamily="34" charset="0"/>
              </a:rPr>
              <a:t>of speech is converted to text and then to gif signs but it is limited to only pre-defined data. In the future model we are planning to develop into an application which can do both translations simultaneously for all the data.</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a:t>In the future model we can also plan to develop model for the individual user to create their own signs and store then and use then for conversation through model which would be unique for user.</a:t>
            </a:r>
          </a:p>
        </p:txBody>
      </p:sp>
    </p:spTree>
    <p:extLst>
      <p:ext uri="{BB962C8B-B14F-4D97-AF65-F5344CB8AC3E}">
        <p14:creationId xmlns:p14="http://schemas.microsoft.com/office/powerpoint/2010/main" val="4228702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3AFF-900D-4968-24D3-C6A69E0E561A}"/>
              </a:ext>
            </a:extLst>
          </p:cNvPr>
          <p:cNvSpPr>
            <a:spLocks noGrp="1"/>
          </p:cNvSpPr>
          <p:nvPr>
            <p:ph type="title"/>
          </p:nvPr>
        </p:nvSpPr>
        <p:spPr>
          <a:xfrm>
            <a:off x="838200" y="665825"/>
            <a:ext cx="10515600" cy="798991"/>
          </a:xfrm>
        </p:spPr>
        <p:txBody>
          <a:bodyPr>
            <a:normAutofit/>
          </a:bodyPr>
          <a:lstStyle/>
          <a:p>
            <a:r>
              <a:rPr lang="en-US" dirty="0"/>
              <a:t>Objective:</a:t>
            </a:r>
          </a:p>
        </p:txBody>
      </p:sp>
      <p:sp>
        <p:nvSpPr>
          <p:cNvPr id="3" name="Content Placeholder 2">
            <a:extLst>
              <a:ext uri="{FF2B5EF4-FFF2-40B4-BE49-F238E27FC236}">
                <a16:creationId xmlns:a16="http://schemas.microsoft.com/office/drawing/2014/main" id="{B064CA49-C885-01E8-7EFF-F553F8A54B1A}"/>
              </a:ext>
            </a:extLst>
          </p:cNvPr>
          <p:cNvSpPr>
            <a:spLocks noGrp="1"/>
          </p:cNvSpPr>
          <p:nvPr>
            <p:ph idx="1"/>
          </p:nvPr>
        </p:nvSpPr>
        <p:spPr>
          <a:xfrm>
            <a:off x="838200" y="1793289"/>
            <a:ext cx="8785194" cy="4039340"/>
          </a:xfrm>
        </p:spPr>
        <p:txBody>
          <a:bodyPr>
            <a:normAutofit/>
          </a:bodyPr>
          <a:lstStyle/>
          <a:p>
            <a:r>
              <a:rPr lang="en-US" sz="20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Approximately more than half-million people in the US use sign language for the communication.</a:t>
            </a:r>
          </a:p>
          <a:p>
            <a:r>
              <a:rPr lang="en-US" sz="20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So the main objective of our project is to develop the user-friendly Human Computer Interface (HCI) which can help people translate text to sign language and sign language to text. </a:t>
            </a:r>
          </a:p>
          <a:p>
            <a:r>
              <a:rPr lang="en-US" sz="20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Since many people may not know the sign language(ASL) and it is difficult find the interpreters all the time , so we have come up with the real time model for replacing the interpreter with the HCI.</a:t>
            </a:r>
          </a:p>
          <a:p>
            <a:r>
              <a:rPr lang="en-US" sz="2000" dirty="0">
                <a:solidFill>
                  <a:srgbClr val="333333"/>
                </a:solidFill>
                <a:latin typeface="Calibri" panose="020F0502020204030204" pitchFamily="34" charset="0"/>
                <a:cs typeface="Calibri" panose="020F0502020204030204" pitchFamily="34" charset="0"/>
              </a:rPr>
              <a:t>With this HCl use of interpreters for sign language will be reduced and many deaf and dumb people can communicate with a normal people with any barrier and lead a normal life.</a:t>
            </a: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76667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F2978-732E-08E3-705D-06B24D5303D3}"/>
              </a:ext>
            </a:extLst>
          </p:cNvPr>
          <p:cNvSpPr>
            <a:spLocks noGrp="1"/>
          </p:cNvSpPr>
          <p:nvPr>
            <p:ph type="title"/>
          </p:nvPr>
        </p:nvSpPr>
        <p:spPr>
          <a:xfrm>
            <a:off x="677334" y="609600"/>
            <a:ext cx="8596668" cy="837460"/>
          </a:xfrm>
        </p:spPr>
        <p:txBody>
          <a:bodyPr/>
          <a:lstStyle/>
          <a:p>
            <a:r>
              <a:rPr lang="en-US" dirty="0"/>
              <a:t>Introduction</a:t>
            </a:r>
          </a:p>
        </p:txBody>
      </p:sp>
      <p:sp>
        <p:nvSpPr>
          <p:cNvPr id="3" name="Content Placeholder 2">
            <a:extLst>
              <a:ext uri="{FF2B5EF4-FFF2-40B4-BE49-F238E27FC236}">
                <a16:creationId xmlns:a16="http://schemas.microsoft.com/office/drawing/2014/main" id="{A7B93F50-24B2-8ED2-6AC3-643E9AD355D3}"/>
              </a:ext>
            </a:extLst>
          </p:cNvPr>
          <p:cNvSpPr>
            <a:spLocks noGrp="1"/>
          </p:cNvSpPr>
          <p:nvPr>
            <p:ph idx="1"/>
          </p:nvPr>
        </p:nvSpPr>
        <p:spPr>
          <a:xfrm>
            <a:off x="677334" y="1837678"/>
            <a:ext cx="8596668" cy="4412202"/>
          </a:xfrm>
        </p:spPr>
        <p:txBody>
          <a:bodyPr/>
          <a:lstStyle/>
          <a:p>
            <a:r>
              <a:rPr lang="en-US" sz="2000" dirty="0">
                <a:effectLst/>
                <a:latin typeface="Calibri" panose="020F0502020204030204" pitchFamily="34" charset="0"/>
                <a:ea typeface="Calibri" panose="020F0502020204030204" pitchFamily="34" charset="0"/>
                <a:cs typeface="Calibri" panose="020F0502020204030204" pitchFamily="34" charset="0"/>
              </a:rPr>
              <a:t>ASL is the mostly used by the Deaf and Mute people for the purpose of communication with other. Since D&amp;M people cannot use spoken languages they also have different languages for the communication with are called sign languages .</a:t>
            </a:r>
          </a:p>
          <a:p>
            <a:r>
              <a:rPr lang="en-US" sz="2000" dirty="0">
                <a:solidFill>
                  <a:srgbClr val="333333"/>
                </a:solidFill>
                <a:effectLst/>
                <a:latin typeface="Calibri" panose="020F0502020204030204" pitchFamily="34" charset="0"/>
                <a:ea typeface="Calibri" panose="020F0502020204030204" pitchFamily="34" charset="0"/>
              </a:rPr>
              <a:t>People which are deaf and dumb make use of these hands to communicate their intentions and ideas without entering into spoken language</a:t>
            </a:r>
            <a:r>
              <a:rPr lang="en-US" sz="1800" dirty="0">
                <a:solidFill>
                  <a:srgbClr val="333333"/>
                </a:solidFill>
                <a:effectLst/>
                <a:latin typeface="Calibri" panose="020F0502020204030204" pitchFamily="34" charset="0"/>
                <a:ea typeface="Calibri" panose="020F0502020204030204" pitchFamily="34" charset="0"/>
              </a:rPr>
              <a:t>.</a:t>
            </a:r>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Hence this project will be useful for both the normal people as well as dead and dumb people.</a:t>
            </a:r>
          </a:p>
          <a:p>
            <a:r>
              <a:rPr lang="en-US" sz="2000" dirty="0">
                <a:latin typeface="Calibri" panose="020F0502020204030204" pitchFamily="34" charset="0"/>
                <a:cs typeface="Calibri" panose="020F0502020204030204" pitchFamily="34" charset="0"/>
              </a:rPr>
              <a:t>In project we can convert given signs (sign language) with the help of computer webcam to text and given speech to the sign language.</a:t>
            </a:r>
          </a:p>
          <a:p>
            <a:endParaRPr lang="en-US" dirty="0"/>
          </a:p>
        </p:txBody>
      </p:sp>
    </p:spTree>
    <p:extLst>
      <p:ext uri="{BB962C8B-B14F-4D97-AF65-F5344CB8AC3E}">
        <p14:creationId xmlns:p14="http://schemas.microsoft.com/office/powerpoint/2010/main" val="2422759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B7A2B-6B82-8DA6-B915-AC94B00A43D1}"/>
              </a:ext>
            </a:extLst>
          </p:cNvPr>
          <p:cNvSpPr>
            <a:spLocks noGrp="1"/>
          </p:cNvSpPr>
          <p:nvPr>
            <p:ph type="title"/>
          </p:nvPr>
        </p:nvSpPr>
        <p:spPr>
          <a:xfrm>
            <a:off x="677334" y="816638"/>
            <a:ext cx="8596668" cy="807976"/>
          </a:xfrm>
        </p:spPr>
        <p:txBody>
          <a:bodyPr/>
          <a:lstStyle/>
          <a:p>
            <a:r>
              <a:rPr lang="en-US" dirty="0"/>
              <a:t>Methodology</a:t>
            </a:r>
          </a:p>
        </p:txBody>
      </p:sp>
      <p:sp>
        <p:nvSpPr>
          <p:cNvPr id="3" name="Content Placeholder 2">
            <a:extLst>
              <a:ext uri="{FF2B5EF4-FFF2-40B4-BE49-F238E27FC236}">
                <a16:creationId xmlns:a16="http://schemas.microsoft.com/office/drawing/2014/main" id="{89DE607B-6993-E59F-9571-E7E975CCCFAB}"/>
              </a:ext>
            </a:extLst>
          </p:cNvPr>
          <p:cNvSpPr>
            <a:spLocks noGrp="1"/>
          </p:cNvSpPr>
          <p:nvPr>
            <p:ph idx="1"/>
          </p:nvPr>
        </p:nvSpPr>
        <p:spPr>
          <a:xfrm>
            <a:off x="677334" y="1873187"/>
            <a:ext cx="8596668" cy="4168175"/>
          </a:xfrm>
        </p:spPr>
        <p:txBody>
          <a:bodyPr>
            <a:normAutofit/>
          </a:bodyPr>
          <a:lstStyle/>
          <a:p>
            <a:r>
              <a:rPr lang="en-US" sz="2000" dirty="0">
                <a:latin typeface="Calibri" panose="020F0502020204030204" pitchFamily="34" charset="0"/>
                <a:cs typeface="Calibri" panose="020F0502020204030204" pitchFamily="34" charset="0"/>
              </a:rPr>
              <a:t>The Signs of the ASL language are passed through the computer webcam with OpenCV and compare those signs with the pre-defined signs.</a:t>
            </a:r>
          </a:p>
          <a:p>
            <a:r>
              <a:rPr lang="en-US" sz="2000" dirty="0">
                <a:latin typeface="Calibri" panose="020F0502020204030204" pitchFamily="34" charset="0"/>
                <a:cs typeface="Calibri" panose="020F0502020204030204" pitchFamily="34" charset="0"/>
              </a:rPr>
              <a:t>The dataset is divided into training and testing. In the training data we define the pre-defined sings for ASL language.</a:t>
            </a:r>
          </a:p>
          <a:p>
            <a:r>
              <a:rPr lang="en-US" sz="2000" dirty="0">
                <a:latin typeface="Calibri" panose="020F0502020204030204" pitchFamily="34" charset="0"/>
                <a:cs typeface="Calibri" panose="020F0502020204030204" pitchFamily="34" charset="0"/>
              </a:rPr>
              <a:t>During testing when we pass the signs it matches and predicts the letter or word which the sign represents.</a:t>
            </a:r>
          </a:p>
          <a:p>
            <a:r>
              <a:rPr lang="en-US" sz="2000" dirty="0">
                <a:latin typeface="Calibri" panose="020F0502020204030204" pitchFamily="34" charset="0"/>
                <a:cs typeface="Calibri" panose="020F0502020204030204" pitchFamily="34" charset="0"/>
              </a:rPr>
              <a:t>To convert text to sign language we pass the text through speech and match the text with the existing sings if they are present and give the output as gif.</a:t>
            </a:r>
          </a:p>
          <a:p>
            <a:r>
              <a:rPr lang="en-US" sz="2000" dirty="0">
                <a:latin typeface="Calibri" panose="020F0502020204030204" pitchFamily="34" charset="0"/>
                <a:cs typeface="Calibri" panose="020F0502020204030204" pitchFamily="34" charset="0"/>
              </a:rPr>
              <a:t>If the given text do not have any gif in the data we have defined then we can get the output of signs as images for the text.</a:t>
            </a:r>
          </a:p>
        </p:txBody>
      </p:sp>
    </p:spTree>
    <p:extLst>
      <p:ext uri="{BB962C8B-B14F-4D97-AF65-F5344CB8AC3E}">
        <p14:creationId xmlns:p14="http://schemas.microsoft.com/office/powerpoint/2010/main" val="3346343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EB7BD-EA0B-CA05-218E-CF5312196D6C}"/>
              </a:ext>
            </a:extLst>
          </p:cNvPr>
          <p:cNvSpPr>
            <a:spLocks noGrp="1"/>
          </p:cNvSpPr>
          <p:nvPr>
            <p:ph type="title"/>
          </p:nvPr>
        </p:nvSpPr>
        <p:spPr>
          <a:xfrm>
            <a:off x="677334" y="318998"/>
            <a:ext cx="8596668" cy="680861"/>
          </a:xfrm>
        </p:spPr>
        <p:txBody>
          <a:bodyPr>
            <a:normAutofit/>
          </a:bodyPr>
          <a:lstStyle/>
          <a:p>
            <a:r>
              <a:rPr lang="en-US" dirty="0"/>
              <a:t>Workflow</a:t>
            </a:r>
          </a:p>
        </p:txBody>
      </p:sp>
      <p:pic>
        <p:nvPicPr>
          <p:cNvPr id="4" name="Content Placeholder 3" descr="Diagram&#10;&#10;Description automatically generated">
            <a:extLst>
              <a:ext uri="{FF2B5EF4-FFF2-40B4-BE49-F238E27FC236}">
                <a16:creationId xmlns:a16="http://schemas.microsoft.com/office/drawing/2014/main" id="{85894131-189A-94DD-A348-1BF534456B2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257911" y="1942055"/>
            <a:ext cx="5162752" cy="3335358"/>
          </a:xfrm>
          <a:prstGeom prst="rect">
            <a:avLst/>
          </a:prstGeom>
          <a:noFill/>
          <a:ln>
            <a:noFill/>
          </a:ln>
        </p:spPr>
      </p:pic>
      <p:sp>
        <p:nvSpPr>
          <p:cNvPr id="5" name="Content Placeholder 4">
            <a:extLst>
              <a:ext uri="{FF2B5EF4-FFF2-40B4-BE49-F238E27FC236}">
                <a16:creationId xmlns:a16="http://schemas.microsoft.com/office/drawing/2014/main" id="{7CC613A2-2848-37DE-4C48-49D5A22D51E4}"/>
              </a:ext>
            </a:extLst>
          </p:cNvPr>
          <p:cNvSpPr>
            <a:spLocks noGrp="1"/>
          </p:cNvSpPr>
          <p:nvPr>
            <p:ph sz="half" idx="2"/>
          </p:nvPr>
        </p:nvSpPr>
        <p:spPr>
          <a:xfrm>
            <a:off x="5090942" y="1101969"/>
            <a:ext cx="4184034" cy="4939393"/>
          </a:xfrm>
        </p:spPr>
        <p:txBody>
          <a:bodyPr>
            <a:normAutofit/>
          </a:bodyPr>
          <a:lstStyle/>
          <a:p>
            <a:pPr marL="0" indent="0">
              <a:buNone/>
            </a:pPr>
            <a:r>
              <a:rPr lang="en-US" sz="2000" dirty="0">
                <a:latin typeface="Calibri" panose="020F0502020204030204" pitchFamily="34" charset="0"/>
                <a:cs typeface="Calibri" panose="020F0502020204030204" pitchFamily="34" charset="0"/>
              </a:rPr>
              <a:t>Workflow diagram to show conversion of text to sign language</a:t>
            </a:r>
          </a:p>
        </p:txBody>
      </p:sp>
      <p:sp>
        <p:nvSpPr>
          <p:cNvPr id="6" name="Rectangle 5">
            <a:extLst>
              <a:ext uri="{FF2B5EF4-FFF2-40B4-BE49-F238E27FC236}">
                <a16:creationId xmlns:a16="http://schemas.microsoft.com/office/drawing/2014/main" id="{BA8D2BCA-94A7-4CFD-9486-62B45EB03F67}"/>
              </a:ext>
            </a:extLst>
          </p:cNvPr>
          <p:cNvSpPr/>
          <p:nvPr/>
        </p:nvSpPr>
        <p:spPr>
          <a:xfrm>
            <a:off x="6353908" y="1954285"/>
            <a:ext cx="1125415" cy="39858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Calibri" panose="020F0502020204030204" pitchFamily="34" charset="0"/>
                <a:cs typeface="Calibri" panose="020F0502020204030204" pitchFamily="34" charset="0"/>
              </a:rPr>
              <a:t>User input of text through speech</a:t>
            </a:r>
          </a:p>
        </p:txBody>
      </p:sp>
      <p:sp>
        <p:nvSpPr>
          <p:cNvPr id="7" name="Rectangle 6">
            <a:extLst>
              <a:ext uri="{FF2B5EF4-FFF2-40B4-BE49-F238E27FC236}">
                <a16:creationId xmlns:a16="http://schemas.microsoft.com/office/drawing/2014/main" id="{CE9F97D6-EE35-82DF-285A-9D77D1DCC391}"/>
              </a:ext>
            </a:extLst>
          </p:cNvPr>
          <p:cNvSpPr/>
          <p:nvPr/>
        </p:nvSpPr>
        <p:spPr>
          <a:xfrm>
            <a:off x="8385125" y="1942054"/>
            <a:ext cx="1050387" cy="39858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Calibri" panose="020F0502020204030204" pitchFamily="34" charset="0"/>
                <a:cs typeface="Calibri" panose="020F0502020204030204" pitchFamily="34" charset="0"/>
              </a:rPr>
              <a:t>Process the input </a:t>
            </a:r>
          </a:p>
        </p:txBody>
      </p:sp>
      <p:sp>
        <p:nvSpPr>
          <p:cNvPr id="8" name="Rectangle 7">
            <a:extLst>
              <a:ext uri="{FF2B5EF4-FFF2-40B4-BE49-F238E27FC236}">
                <a16:creationId xmlns:a16="http://schemas.microsoft.com/office/drawing/2014/main" id="{E4CBBF7B-F2BD-E956-CCD0-EB1ED9A153AA}"/>
              </a:ext>
            </a:extLst>
          </p:cNvPr>
          <p:cNvSpPr/>
          <p:nvPr/>
        </p:nvSpPr>
        <p:spPr>
          <a:xfrm>
            <a:off x="8322669" y="2841333"/>
            <a:ext cx="1175434" cy="60019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Calibri" panose="020F0502020204030204" pitchFamily="34" charset="0"/>
                <a:cs typeface="Calibri" panose="020F0502020204030204" pitchFamily="34" charset="0"/>
              </a:rPr>
              <a:t>Match the input text with the existing sings or gif from the data</a:t>
            </a:r>
          </a:p>
        </p:txBody>
      </p:sp>
      <p:sp>
        <p:nvSpPr>
          <p:cNvPr id="9" name="Rectangle 8">
            <a:extLst>
              <a:ext uri="{FF2B5EF4-FFF2-40B4-BE49-F238E27FC236}">
                <a16:creationId xmlns:a16="http://schemas.microsoft.com/office/drawing/2014/main" id="{03F088F2-7929-07CE-EE3A-9CF9EFAEC7F0}"/>
              </a:ext>
            </a:extLst>
          </p:cNvPr>
          <p:cNvSpPr/>
          <p:nvPr/>
        </p:nvSpPr>
        <p:spPr>
          <a:xfrm>
            <a:off x="8342139" y="4813042"/>
            <a:ext cx="1136358" cy="51386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Calibri" panose="020F0502020204030204" pitchFamily="34" charset="0"/>
                <a:cs typeface="Calibri" panose="020F0502020204030204" pitchFamily="34" charset="0"/>
              </a:rPr>
              <a:t>Pass the results to the  used logic</a:t>
            </a:r>
          </a:p>
        </p:txBody>
      </p:sp>
      <p:sp>
        <p:nvSpPr>
          <p:cNvPr id="10" name="Flowchart: Decision 9">
            <a:extLst>
              <a:ext uri="{FF2B5EF4-FFF2-40B4-BE49-F238E27FC236}">
                <a16:creationId xmlns:a16="http://schemas.microsoft.com/office/drawing/2014/main" id="{2D7D61DA-2770-B9C7-3D46-279BD047CF8E}"/>
              </a:ext>
            </a:extLst>
          </p:cNvPr>
          <p:cNvSpPr/>
          <p:nvPr/>
        </p:nvSpPr>
        <p:spPr>
          <a:xfrm>
            <a:off x="8199119" y="3788864"/>
            <a:ext cx="1422400" cy="778936"/>
          </a:xfrm>
          <a:prstGeom prst="flowChartDecisio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Calibri" panose="020F0502020204030204" pitchFamily="34" charset="0"/>
                <a:cs typeface="Calibri" panose="020F0502020204030204" pitchFamily="34" charset="0"/>
              </a:rPr>
              <a:t>Prediction</a:t>
            </a:r>
          </a:p>
        </p:txBody>
      </p:sp>
      <p:sp>
        <p:nvSpPr>
          <p:cNvPr id="11" name="Flowchart: Decision 10">
            <a:extLst>
              <a:ext uri="{FF2B5EF4-FFF2-40B4-BE49-F238E27FC236}">
                <a16:creationId xmlns:a16="http://schemas.microsoft.com/office/drawing/2014/main" id="{14DE2683-A8E5-378A-DC8E-F335455D5798}"/>
              </a:ext>
            </a:extLst>
          </p:cNvPr>
          <p:cNvSpPr/>
          <p:nvPr/>
        </p:nvSpPr>
        <p:spPr>
          <a:xfrm>
            <a:off x="6533439" y="4716830"/>
            <a:ext cx="1145252" cy="719016"/>
          </a:xfrm>
          <a:prstGeom prst="flowChartDecisio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Calibri" panose="020F0502020204030204" pitchFamily="34" charset="0"/>
                <a:cs typeface="Calibri" panose="020F0502020204030204" pitchFamily="34" charset="0"/>
              </a:rPr>
              <a:t>output</a:t>
            </a:r>
          </a:p>
        </p:txBody>
      </p:sp>
      <p:sp>
        <p:nvSpPr>
          <p:cNvPr id="12" name="Rectangle 11">
            <a:extLst>
              <a:ext uri="{FF2B5EF4-FFF2-40B4-BE49-F238E27FC236}">
                <a16:creationId xmlns:a16="http://schemas.microsoft.com/office/drawing/2014/main" id="{EE41DEC2-772A-32C6-E8F4-7BFC5221AE0D}"/>
              </a:ext>
            </a:extLst>
          </p:cNvPr>
          <p:cNvSpPr/>
          <p:nvPr/>
        </p:nvSpPr>
        <p:spPr>
          <a:xfrm>
            <a:off x="5058144" y="4885396"/>
            <a:ext cx="930156" cy="54678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Calibri" panose="020F0502020204030204" pitchFamily="34" charset="0"/>
                <a:cs typeface="Calibri" panose="020F0502020204030204" pitchFamily="34" charset="0"/>
              </a:rPr>
              <a:t>Predicted output of signs</a:t>
            </a:r>
          </a:p>
        </p:txBody>
      </p:sp>
      <p:cxnSp>
        <p:nvCxnSpPr>
          <p:cNvPr id="14" name="Straight Arrow Connector 13">
            <a:extLst>
              <a:ext uri="{FF2B5EF4-FFF2-40B4-BE49-F238E27FC236}">
                <a16:creationId xmlns:a16="http://schemas.microsoft.com/office/drawing/2014/main" id="{22D75160-A67F-44F9-732B-BD59B673A7D2}"/>
              </a:ext>
            </a:extLst>
          </p:cNvPr>
          <p:cNvCxnSpPr>
            <a:stCxn id="6" idx="3"/>
            <a:endCxn id="7" idx="1"/>
          </p:cNvCxnSpPr>
          <p:nvPr/>
        </p:nvCxnSpPr>
        <p:spPr>
          <a:xfrm flipV="1">
            <a:off x="7479323" y="2141346"/>
            <a:ext cx="905802" cy="122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C02CD49-B9BA-6154-7BCA-D60290E24AAC}"/>
              </a:ext>
            </a:extLst>
          </p:cNvPr>
          <p:cNvCxnSpPr>
            <a:stCxn id="7" idx="2"/>
            <a:endCxn id="8" idx="0"/>
          </p:cNvCxnSpPr>
          <p:nvPr/>
        </p:nvCxnSpPr>
        <p:spPr>
          <a:xfrm>
            <a:off x="8910319" y="2340638"/>
            <a:ext cx="67" cy="5006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8F2508D-59C0-2792-08A3-1692ADD6D8F2}"/>
              </a:ext>
            </a:extLst>
          </p:cNvPr>
          <p:cNvCxnSpPr>
            <a:stCxn id="8" idx="2"/>
            <a:endCxn id="10" idx="0"/>
          </p:cNvCxnSpPr>
          <p:nvPr/>
        </p:nvCxnSpPr>
        <p:spPr>
          <a:xfrm flipH="1">
            <a:off x="8910319" y="3441523"/>
            <a:ext cx="67" cy="347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CAE1FAB-A5A7-FADA-D151-687F61033821}"/>
              </a:ext>
            </a:extLst>
          </p:cNvPr>
          <p:cNvCxnSpPr>
            <a:stCxn id="10" idx="2"/>
          </p:cNvCxnSpPr>
          <p:nvPr/>
        </p:nvCxnSpPr>
        <p:spPr>
          <a:xfrm>
            <a:off x="8910319" y="4567800"/>
            <a:ext cx="0" cy="235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89D8B4E-2679-7DB3-4671-1349C72ABD5F}"/>
              </a:ext>
            </a:extLst>
          </p:cNvPr>
          <p:cNvCxnSpPr>
            <a:cxnSpLocks/>
          </p:cNvCxnSpPr>
          <p:nvPr/>
        </p:nvCxnSpPr>
        <p:spPr>
          <a:xfrm flipH="1">
            <a:off x="7694525" y="5076338"/>
            <a:ext cx="64761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EC8B2C9-DD08-FA16-3962-7310781F06F6}"/>
              </a:ext>
            </a:extLst>
          </p:cNvPr>
          <p:cNvCxnSpPr>
            <a:cxnSpLocks/>
            <a:stCxn id="11" idx="1"/>
          </p:cNvCxnSpPr>
          <p:nvPr/>
        </p:nvCxnSpPr>
        <p:spPr>
          <a:xfrm flipH="1">
            <a:off x="6004134" y="5076338"/>
            <a:ext cx="529305" cy="60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815B01B6-A2AC-BD03-2CD9-8BAF8DBDA4A3}"/>
              </a:ext>
            </a:extLst>
          </p:cNvPr>
          <p:cNvSpPr txBox="1"/>
          <p:nvPr/>
        </p:nvSpPr>
        <p:spPr>
          <a:xfrm>
            <a:off x="719015" y="1234168"/>
            <a:ext cx="4025384" cy="707886"/>
          </a:xfrm>
          <a:prstGeom prst="rect">
            <a:avLst/>
          </a:prstGeom>
          <a:noFill/>
        </p:spPr>
        <p:txBody>
          <a:bodyPr wrap="square" rtlCol="0">
            <a:spAutoFit/>
          </a:bodyPr>
          <a:lstStyle/>
          <a:p>
            <a:r>
              <a:rPr lang="en-US" sz="2000" dirty="0">
                <a:latin typeface="Calibri" panose="020F0502020204030204" pitchFamily="34" charset="0"/>
                <a:cs typeface="Calibri" panose="020F0502020204030204" pitchFamily="34" charset="0"/>
              </a:rPr>
              <a:t>Workflow to show conversion of sign language to text</a:t>
            </a:r>
          </a:p>
        </p:txBody>
      </p:sp>
    </p:spTree>
    <p:extLst>
      <p:ext uri="{BB962C8B-B14F-4D97-AF65-F5344CB8AC3E}">
        <p14:creationId xmlns:p14="http://schemas.microsoft.com/office/powerpoint/2010/main" val="1377277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B1284-86B8-D65A-D1BE-1E05C42D8297}"/>
              </a:ext>
            </a:extLst>
          </p:cNvPr>
          <p:cNvSpPr>
            <a:spLocks noGrp="1"/>
          </p:cNvSpPr>
          <p:nvPr>
            <p:ph type="title"/>
          </p:nvPr>
        </p:nvSpPr>
        <p:spPr>
          <a:xfrm>
            <a:off x="677334" y="609600"/>
            <a:ext cx="8596668" cy="804985"/>
          </a:xfrm>
        </p:spPr>
        <p:txBody>
          <a:bodyPr/>
          <a:lstStyle/>
          <a:p>
            <a:r>
              <a:rPr lang="en-US" dirty="0"/>
              <a:t>Software requirements </a:t>
            </a:r>
          </a:p>
        </p:txBody>
      </p:sp>
      <p:sp>
        <p:nvSpPr>
          <p:cNvPr id="3" name="Content Placeholder 2">
            <a:extLst>
              <a:ext uri="{FF2B5EF4-FFF2-40B4-BE49-F238E27FC236}">
                <a16:creationId xmlns:a16="http://schemas.microsoft.com/office/drawing/2014/main" id="{CE598A81-8679-A906-1889-7AA6026EB5A5}"/>
              </a:ext>
            </a:extLst>
          </p:cNvPr>
          <p:cNvSpPr>
            <a:spLocks noGrp="1"/>
          </p:cNvSpPr>
          <p:nvPr>
            <p:ph idx="1"/>
          </p:nvPr>
        </p:nvSpPr>
        <p:spPr>
          <a:xfrm>
            <a:off x="677334" y="1414585"/>
            <a:ext cx="8596668" cy="4321907"/>
          </a:xfrm>
        </p:spPr>
        <p:txBody>
          <a:bodyPr>
            <a:normAutofit lnSpcReduction="10000"/>
          </a:bodyPr>
          <a:lstStyle/>
          <a:p>
            <a:r>
              <a:rPr lang="en-US" dirty="0"/>
              <a:t>Python&gt;=2.8</a:t>
            </a:r>
          </a:p>
          <a:p>
            <a:r>
              <a:rPr lang="en-US" dirty="0"/>
              <a:t>TensorFlow</a:t>
            </a:r>
          </a:p>
          <a:p>
            <a:r>
              <a:rPr lang="en-US" dirty="0"/>
              <a:t>OpenCV</a:t>
            </a:r>
          </a:p>
          <a:p>
            <a:r>
              <a:rPr lang="en-US" dirty="0"/>
              <a:t>NumPy</a:t>
            </a:r>
          </a:p>
          <a:p>
            <a:r>
              <a:rPr lang="en-US" dirty="0"/>
              <a:t>Matplotlib</a:t>
            </a:r>
          </a:p>
          <a:p>
            <a:r>
              <a:rPr lang="en-US" dirty="0"/>
              <a:t>Kera’s</a:t>
            </a:r>
          </a:p>
          <a:p>
            <a:r>
              <a:rPr lang="en-US" dirty="0"/>
              <a:t>Pyaudio</a:t>
            </a:r>
          </a:p>
          <a:p>
            <a:r>
              <a:rPr lang="en-US" dirty="0"/>
              <a:t>Pip win</a:t>
            </a:r>
          </a:p>
          <a:p>
            <a:r>
              <a:rPr lang="en-US" dirty="0"/>
              <a:t>Easygui</a:t>
            </a:r>
          </a:p>
          <a:p>
            <a:r>
              <a:rPr lang="en-US" dirty="0"/>
              <a:t>Tkinter</a:t>
            </a:r>
          </a:p>
          <a:p>
            <a:r>
              <a:rPr lang="en-US" dirty="0"/>
              <a:t>Speech recognition</a:t>
            </a:r>
          </a:p>
          <a:p>
            <a:endParaRPr lang="en-US" dirty="0"/>
          </a:p>
        </p:txBody>
      </p:sp>
    </p:spTree>
    <p:extLst>
      <p:ext uri="{BB962C8B-B14F-4D97-AF65-F5344CB8AC3E}">
        <p14:creationId xmlns:p14="http://schemas.microsoft.com/office/powerpoint/2010/main" val="2522570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F5F69-8582-72E1-8FEA-C271421AC653}"/>
              </a:ext>
            </a:extLst>
          </p:cNvPr>
          <p:cNvSpPr>
            <a:spLocks noGrp="1"/>
          </p:cNvSpPr>
          <p:nvPr>
            <p:ph type="title"/>
          </p:nvPr>
        </p:nvSpPr>
        <p:spPr>
          <a:xfrm>
            <a:off x="677334" y="609601"/>
            <a:ext cx="8596668" cy="711200"/>
          </a:xfrm>
        </p:spPr>
        <p:txBody>
          <a:bodyPr/>
          <a:lstStyle/>
          <a:p>
            <a:r>
              <a:rPr lang="en-US" dirty="0"/>
              <a:t>Results</a:t>
            </a:r>
          </a:p>
        </p:txBody>
      </p:sp>
      <p:sp>
        <p:nvSpPr>
          <p:cNvPr id="3" name="Content Placeholder 2">
            <a:extLst>
              <a:ext uri="{FF2B5EF4-FFF2-40B4-BE49-F238E27FC236}">
                <a16:creationId xmlns:a16="http://schemas.microsoft.com/office/drawing/2014/main" id="{BDC23781-A19C-013A-0DB1-17537D4339CB}"/>
              </a:ext>
            </a:extLst>
          </p:cNvPr>
          <p:cNvSpPr>
            <a:spLocks noGrp="1"/>
          </p:cNvSpPr>
          <p:nvPr>
            <p:ph idx="1"/>
          </p:nvPr>
        </p:nvSpPr>
        <p:spPr>
          <a:xfrm>
            <a:off x="677334" y="1539631"/>
            <a:ext cx="8596668" cy="4501732"/>
          </a:xfrm>
        </p:spPr>
        <p:txBody>
          <a:bodyPr>
            <a:normAutofit/>
          </a:bodyPr>
          <a:lstStyle/>
          <a:p>
            <a:r>
              <a:rPr lang="en-US" sz="2000" dirty="0">
                <a:effectLst/>
                <a:latin typeface="Calibri" panose="020F0502020204030204" pitchFamily="34" charset="0"/>
                <a:ea typeface="Calibri" panose="020F0502020204030204" pitchFamily="34" charset="0"/>
                <a:cs typeface="Calibri" panose="020F0502020204030204" pitchFamily="34" charset="0"/>
              </a:rPr>
              <a:t>Using CNN algorithm, we were able to obtain an accuracy of 95.8% in converting sign to text. This accuracy is greater than that of the most of recent studies on American sign language.</a:t>
            </a:r>
          </a:p>
          <a:p>
            <a:r>
              <a:rPr lang="en-US" sz="2000" dirty="0">
                <a:effectLst/>
                <a:latin typeface="Calibri" panose="020F0502020204030204" pitchFamily="34" charset="0"/>
                <a:ea typeface="Calibri" panose="020F0502020204030204" pitchFamily="34" charset="0"/>
                <a:cs typeface="Calibri" panose="020F0502020204030204" pitchFamily="34" charset="0"/>
              </a:rPr>
              <a:t>Most of research the publications concentrate on using Kinect-like devices for hand detection. </a:t>
            </a:r>
          </a:p>
          <a:p>
            <a:r>
              <a:rPr lang="en-US" sz="2000" dirty="0">
                <a:effectLst/>
                <a:latin typeface="Calibri" panose="020F0502020204030204" pitchFamily="34" charset="0"/>
                <a:ea typeface="Calibri" panose="020F0502020204030204" pitchFamily="34" charset="0"/>
                <a:cs typeface="Calibri" panose="020F0502020204030204" pitchFamily="34" charset="0"/>
              </a:rPr>
              <a:t>Convolutional neural networks and Kinect are used to construct a Flemish sign language recognition system in, which achieves an error rate of 2.5%. </a:t>
            </a:r>
          </a:p>
          <a:p>
            <a:r>
              <a:rPr lang="en-US" sz="2000" dirty="0">
                <a:latin typeface="Calibri" panose="020F0502020204030204" pitchFamily="34" charset="0"/>
                <a:ea typeface="Calibri" panose="020F0502020204030204" pitchFamily="34" charset="0"/>
                <a:cs typeface="Calibri" panose="020F0502020204030204" pitchFamily="34" charset="0"/>
              </a:rPr>
              <a:t>Using speech recognizer we are successfully able to convert speech to text and use the text to detect the gif from the data.</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If the signs are present in the data we have predefined we are also able to predict the signs for each alphabet in the text.</a:t>
            </a:r>
          </a:p>
        </p:txBody>
      </p:sp>
    </p:spTree>
    <p:extLst>
      <p:ext uri="{BB962C8B-B14F-4D97-AF65-F5344CB8AC3E}">
        <p14:creationId xmlns:p14="http://schemas.microsoft.com/office/powerpoint/2010/main" val="2413941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18E838-0AA7-9C39-30B7-F5CDD79CCD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104" y="1438183"/>
            <a:ext cx="3829585" cy="3169328"/>
          </a:xfrm>
          <a:prstGeom prst="rect">
            <a:avLst/>
          </a:prstGeom>
        </p:spPr>
      </p:pic>
      <p:pic>
        <p:nvPicPr>
          <p:cNvPr id="5" name="Picture 4">
            <a:extLst>
              <a:ext uri="{FF2B5EF4-FFF2-40B4-BE49-F238E27FC236}">
                <a16:creationId xmlns:a16="http://schemas.microsoft.com/office/drawing/2014/main" id="{31C88412-4D78-7C60-AC09-7C343F8ED1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8362" y="372863"/>
            <a:ext cx="3122593" cy="4323425"/>
          </a:xfrm>
          <a:prstGeom prst="rect">
            <a:avLst/>
          </a:prstGeom>
        </p:spPr>
      </p:pic>
      <p:pic>
        <p:nvPicPr>
          <p:cNvPr id="7" name="Picture 6">
            <a:extLst>
              <a:ext uri="{FF2B5EF4-FFF2-40B4-BE49-F238E27FC236}">
                <a16:creationId xmlns:a16="http://schemas.microsoft.com/office/drawing/2014/main" id="{E9FB00D0-4757-18D4-2777-66F28ED0A4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81359" y="723531"/>
            <a:ext cx="2961127" cy="3811187"/>
          </a:xfrm>
          <a:prstGeom prst="rect">
            <a:avLst/>
          </a:prstGeom>
        </p:spPr>
      </p:pic>
    </p:spTree>
    <p:extLst>
      <p:ext uri="{BB962C8B-B14F-4D97-AF65-F5344CB8AC3E}">
        <p14:creationId xmlns:p14="http://schemas.microsoft.com/office/powerpoint/2010/main" val="3136551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F2AC2-FDFD-C050-BD39-3A9DAF16A200}"/>
              </a:ext>
            </a:extLst>
          </p:cNvPr>
          <p:cNvSpPr>
            <a:spLocks noGrp="1"/>
          </p:cNvSpPr>
          <p:nvPr>
            <p:ph type="title"/>
          </p:nvPr>
        </p:nvSpPr>
        <p:spPr>
          <a:xfrm>
            <a:off x="677334" y="609600"/>
            <a:ext cx="8596668" cy="750277"/>
          </a:xfrm>
        </p:spPr>
        <p:txBody>
          <a:bodyPr/>
          <a:lstStyle/>
          <a:p>
            <a:r>
              <a:rPr lang="en-US" dirty="0"/>
              <a:t>Challenges</a:t>
            </a:r>
          </a:p>
        </p:txBody>
      </p:sp>
      <p:sp>
        <p:nvSpPr>
          <p:cNvPr id="3" name="Content Placeholder 2">
            <a:extLst>
              <a:ext uri="{FF2B5EF4-FFF2-40B4-BE49-F238E27FC236}">
                <a16:creationId xmlns:a16="http://schemas.microsoft.com/office/drawing/2014/main" id="{E8974B48-7A6A-0381-C54C-7CA832394DEE}"/>
              </a:ext>
            </a:extLst>
          </p:cNvPr>
          <p:cNvSpPr>
            <a:spLocks noGrp="1"/>
          </p:cNvSpPr>
          <p:nvPr>
            <p:ph idx="1"/>
          </p:nvPr>
        </p:nvSpPr>
        <p:spPr>
          <a:xfrm>
            <a:off x="677334" y="1422401"/>
            <a:ext cx="8596668" cy="4251568"/>
          </a:xfrm>
        </p:spPr>
        <p:txBody>
          <a:bodyPr>
            <a:normAutofit/>
          </a:bodyPr>
          <a:lstStyle/>
          <a:p>
            <a:pPr>
              <a:spcBef>
                <a:spcPts val="0"/>
              </a:spcBef>
              <a:spcAft>
                <a:spcPts val="800"/>
              </a:spcAft>
            </a:pPr>
            <a:r>
              <a:rPr lang="en-US" sz="20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The most difficult challenge we have faced is finding the pre-defined data set to convert signs to text. Since we were unable to find the data which satisfies our requirements then we have defined our own data.</a:t>
            </a:r>
            <a:endParaRPr lang="en-US" sz="2000" dirty="0">
              <a:latin typeface="Calibri" panose="020F0502020204030204" pitchFamily="34" charset="0"/>
              <a:ea typeface="Times New Roman" panose="02020603050405020304" pitchFamily="18" charset="0"/>
              <a:cs typeface="Times New Roman" panose="02020603050405020304" pitchFamily="18" charset="0"/>
            </a:endParaRPr>
          </a:p>
          <a:p>
            <a:pPr>
              <a:spcBef>
                <a:spcPts val="0"/>
              </a:spcBef>
              <a:spcAft>
                <a:spcPts val="800"/>
              </a:spcAft>
            </a:pPr>
            <a:r>
              <a:rPr lang="en-US" sz="20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Improving the accuracy of the classifier to the maximum has become one of     the challenge even incase of a complex background or a background which has more noise.</a:t>
            </a:r>
          </a:p>
          <a:p>
            <a:pPr>
              <a:spcBef>
                <a:spcPts val="0"/>
              </a:spcBef>
              <a:spcAft>
                <a:spcPts val="800"/>
              </a:spcAft>
            </a:pPr>
            <a:r>
              <a:rPr lang="en-US" sz="2000" dirty="0">
                <a:solidFill>
                  <a:srgbClr val="333333"/>
                </a:solidFill>
                <a:latin typeface="Calibri" panose="020F0502020204030204" pitchFamily="34" charset="0"/>
                <a:ea typeface="Times New Roman" panose="02020603050405020304" pitchFamily="18" charset="0"/>
                <a:cs typeface="Calibri" panose="020F0502020204030204" pitchFamily="34" charset="0"/>
              </a:rPr>
              <a:t>While converting text to signs we have faced the problem with limited data for the gif signs.</a:t>
            </a:r>
          </a:p>
          <a:p>
            <a:pPr>
              <a:spcBef>
                <a:spcPts val="0"/>
              </a:spcBef>
              <a:spcAft>
                <a:spcPts val="800"/>
              </a:spcAft>
            </a:pPr>
            <a:r>
              <a:rPr lang="en-US" sz="2000" dirty="0">
                <a:solidFill>
                  <a:srgbClr val="333333"/>
                </a:solidFill>
                <a:latin typeface="Calibri" panose="020F0502020204030204" pitchFamily="34" charset="0"/>
                <a:ea typeface="Times New Roman" panose="02020603050405020304" pitchFamily="18" charset="0"/>
                <a:cs typeface="Calibri" panose="020F0502020204030204" pitchFamily="34" charset="0"/>
              </a:rPr>
              <a:t>The logic only gives the output if the given text is present in the pre-defined set of gif data else if just gives the signs of the alphabets in the text.</a:t>
            </a:r>
            <a:endParaRPr lang="en-US" sz="20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nSpc>
                <a:spcPct val="150000"/>
              </a:lnSpc>
              <a:spcBef>
                <a:spcPts val="0"/>
              </a:spcBef>
              <a:spcAft>
                <a:spcPts val="80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8170513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123</TotalTime>
  <Words>831</Words>
  <Application>Microsoft Office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Times New Roman</vt:lpstr>
      <vt:lpstr>Trebuchet MS</vt:lpstr>
      <vt:lpstr>Wingdings 3</vt:lpstr>
      <vt:lpstr>Facet</vt:lpstr>
      <vt:lpstr>Sign Language Translation </vt:lpstr>
      <vt:lpstr>Objective:</vt:lpstr>
      <vt:lpstr>Introduction</vt:lpstr>
      <vt:lpstr>Methodology</vt:lpstr>
      <vt:lpstr>Workflow</vt:lpstr>
      <vt:lpstr>Software requirements </vt:lpstr>
      <vt:lpstr>Results</vt:lpstr>
      <vt:lpstr>PowerPoint Presentation</vt:lpstr>
      <vt:lpstr>Challenges</vt:lpstr>
      <vt:lpstr>Future Works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 Language Translation </dc:title>
  <dc:creator>chandana kolluru</dc:creator>
  <cp:lastModifiedBy>chandana kolluru</cp:lastModifiedBy>
  <cp:revision>2</cp:revision>
  <dcterms:created xsi:type="dcterms:W3CDTF">2022-11-14T21:35:59Z</dcterms:created>
  <dcterms:modified xsi:type="dcterms:W3CDTF">2022-11-15T05:09:33Z</dcterms:modified>
</cp:coreProperties>
</file>