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HOUSING</a:t>
            </a:r>
            <a:br>
              <a:rPr lang="en-IN" dirty="0" smtClean="0"/>
            </a:br>
            <a:r>
              <a:rPr lang="en-IN" dirty="0" smtClean="0"/>
              <a:t>PRICES</a:t>
            </a:r>
            <a:endParaRPr lang="en-IN" dirty="0"/>
          </a:p>
        </p:txBody>
      </p:sp>
      <p:sp>
        <p:nvSpPr>
          <p:cNvPr id="3" name="TextBox 2"/>
          <p:cNvSpPr txBox="1"/>
          <p:nvPr/>
        </p:nvSpPr>
        <p:spPr>
          <a:xfrm>
            <a:off x="2942564" y="3769744"/>
            <a:ext cx="5899511" cy="1015663"/>
          </a:xfrm>
          <a:prstGeom prst="rect">
            <a:avLst/>
          </a:prstGeom>
          <a:noFill/>
        </p:spPr>
        <p:txBody>
          <a:bodyPr wrap="square" rtlCol="0">
            <a:spAutoFit/>
          </a:bodyPr>
          <a:lstStyle/>
          <a:p>
            <a:pPr algn="ctr"/>
            <a:r>
              <a:rPr lang="en-GB" sz="2000" dirty="0" smtClean="0"/>
              <a:t>Vasa </a:t>
            </a:r>
            <a:r>
              <a:rPr lang="en-GB" sz="2000" dirty="0" err="1" smtClean="0"/>
              <a:t>Chandana</a:t>
            </a:r>
            <a:r>
              <a:rPr lang="en-GB" sz="2000" dirty="0" smtClean="0"/>
              <a:t> (RA2011047010080)</a:t>
            </a:r>
          </a:p>
          <a:p>
            <a:pPr algn="ctr"/>
            <a:r>
              <a:rPr lang="en-GB" sz="2000" dirty="0" smtClean="0"/>
              <a:t>Shruti Iyengar (RA2011047010105)</a:t>
            </a:r>
          </a:p>
          <a:p>
            <a:pPr algn="ctr"/>
            <a:r>
              <a:rPr lang="en-GB" sz="2000" dirty="0" err="1" smtClean="0"/>
              <a:t>Devansh</a:t>
            </a:r>
            <a:r>
              <a:rPr lang="en-GB" sz="2000" dirty="0" smtClean="0"/>
              <a:t> Jaiswal (RA2011047010144)</a:t>
            </a:r>
            <a:endParaRPr lang="en-IN" sz="2000" dirty="0"/>
          </a:p>
        </p:txBody>
      </p:sp>
    </p:spTree>
    <p:extLst>
      <p:ext uri="{BB962C8B-B14F-4D97-AF65-F5344CB8AC3E}">
        <p14:creationId xmlns:p14="http://schemas.microsoft.com/office/powerpoint/2010/main" val="141100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p>
        </p:txBody>
      </p:sp>
      <p:sp>
        <p:nvSpPr>
          <p:cNvPr id="3" name="Content Placeholder 2"/>
          <p:cNvSpPr>
            <a:spLocks noGrp="1"/>
          </p:cNvSpPr>
          <p:nvPr>
            <p:ph idx="1"/>
          </p:nvPr>
        </p:nvSpPr>
        <p:spPr/>
        <p:txBody>
          <a:bodyPr>
            <a:normAutofit fontScale="62500" lnSpcReduction="20000"/>
          </a:bodyPr>
          <a:lstStyle/>
          <a:p>
            <a:pPr marL="0" indent="0">
              <a:buNone/>
            </a:pPr>
            <a:r>
              <a:rPr lang="en-GB" sz="2600" dirty="0"/>
              <a:t>Improvement in computing technology has made it possible to examine social information that cannot previously be captured, processed and analysed. New analytical techniques of machine learning can be used in property research. This study is an exploratory attempt to use three machine learning algorithms in estimating housing prices, and then compare their results.</a:t>
            </a:r>
          </a:p>
          <a:p>
            <a:pPr marL="0" indent="0">
              <a:buNone/>
            </a:pPr>
            <a:endParaRPr lang="en-GB" sz="2600" dirty="0"/>
          </a:p>
          <a:p>
            <a:pPr marL="0" indent="0">
              <a:buNone/>
            </a:pPr>
            <a:r>
              <a:rPr lang="en-GB" sz="2600" dirty="0"/>
              <a:t>We have demonstrated that advanced machine learning algorithms can achieve very accurate prediction of property prices, as evaluated by the performance metrics. Given our dataset used in this paper, our main conclusion is that GBM are able to generate comparably accurate price estimations with lower prediction errors.</a:t>
            </a:r>
          </a:p>
          <a:p>
            <a:pPr marL="0" indent="0">
              <a:buNone/>
            </a:pPr>
            <a:endParaRPr lang="en-GB" sz="2600" dirty="0"/>
          </a:p>
          <a:p>
            <a:pPr marL="0" indent="0">
              <a:buNone/>
            </a:pPr>
            <a:r>
              <a:rPr lang="en-GB" sz="2600" dirty="0"/>
              <a:t>Our study has shown that advanced machine learning algorithms (GBM), are promising tools for property researchers to use in housing price predictions. However, we must be cautious that these machine learning tools also have their own limitations. There are often many potential features for researchers to choose and include in the models so that a very careful feature selection is essential.</a:t>
            </a:r>
          </a:p>
          <a:p>
            <a:pPr marL="0" indent="0">
              <a:buNone/>
            </a:pPr>
            <a:endParaRPr lang="en-IN" dirty="0"/>
          </a:p>
        </p:txBody>
      </p:sp>
    </p:spTree>
    <p:extLst>
      <p:ext uri="{BB962C8B-B14F-4D97-AF65-F5344CB8AC3E}">
        <p14:creationId xmlns:p14="http://schemas.microsoft.com/office/powerpoint/2010/main" val="267629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a:t>The objective is to predict the efficient house pricing for real estate customers with respect to their budgets and priorities. By </a:t>
            </a:r>
            <a:r>
              <a:rPr lang="en-GB" dirty="0" err="1"/>
              <a:t>analyzing</a:t>
            </a:r>
            <a:r>
              <a:rPr lang="en-GB" dirty="0"/>
              <a:t> previous market trends and price ranges, and also upcoming developments future prices will be predicted. The functioning involves a model which accepts customers’ specifications and then combines the application of regression techniques </a:t>
            </a:r>
            <a:r>
              <a:rPr lang="en-GB" dirty="0" err="1"/>
              <a:t>xgboost</a:t>
            </a:r>
            <a:r>
              <a:rPr lang="en-GB" dirty="0"/>
              <a:t> library, a gradient boosting library with hyper parameter tuning. This prediction will help customers to invest in an estate without approaching an agent. It also decreases the risk involved in the transaction. The current property buying or selling is hectic and expensive. As the customer has to roam places and has to pay commission to the Real estate agent. Also, the customer/buyer does not know whether the property is profitable in future or not. Hence, we design a model using regression techniques to overcome the drawbacks of current system.</a:t>
            </a:r>
            <a:endParaRPr lang="en-IN" dirty="0"/>
          </a:p>
        </p:txBody>
      </p:sp>
    </p:spTree>
    <p:extLst>
      <p:ext uri="{BB962C8B-B14F-4D97-AF65-F5344CB8AC3E}">
        <p14:creationId xmlns:p14="http://schemas.microsoft.com/office/powerpoint/2010/main" val="371589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IN" dirty="0"/>
          </a:p>
        </p:txBody>
      </p:sp>
      <p:sp>
        <p:nvSpPr>
          <p:cNvPr id="3" name="Content Placeholder 2"/>
          <p:cNvSpPr>
            <a:spLocks noGrp="1"/>
          </p:cNvSpPr>
          <p:nvPr>
            <p:ph idx="1"/>
          </p:nvPr>
        </p:nvSpPr>
        <p:spPr/>
        <p:txBody>
          <a:bodyPr/>
          <a:lstStyle/>
          <a:p>
            <a:pPr marL="0" indent="0">
              <a:buNone/>
            </a:pPr>
            <a:r>
              <a:rPr lang="en-GB" dirty="0" smtClean="0"/>
              <a:t>Prices of real estate properties are sophisticatedly linked with our economy. Despite this, we do not have accurate measures of house prices based on the vast amount of data available. Proper and justified prices of properties can bring in a lot of transparency and trust back to the real estate industry, which is very important for most consumers.</a:t>
            </a:r>
          </a:p>
          <a:p>
            <a:pPr marL="0" indent="0">
              <a:buNone/>
            </a:pPr>
            <a:r>
              <a:rPr lang="en-GB" dirty="0" smtClean="0"/>
              <a:t>Hence, naturally, we need a solution to help us to predict the prices of houses and bring the trust to the real estate industry.</a:t>
            </a:r>
            <a:endParaRPr lang="en-IN" dirty="0"/>
          </a:p>
        </p:txBody>
      </p:sp>
    </p:spTree>
    <p:extLst>
      <p:ext uri="{BB962C8B-B14F-4D97-AF65-F5344CB8AC3E}">
        <p14:creationId xmlns:p14="http://schemas.microsoft.com/office/powerpoint/2010/main" val="239127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73505"/>
            <a:ext cx="9601196" cy="1303867"/>
          </a:xfrm>
        </p:spPr>
        <p:txBody>
          <a:bodyPr/>
          <a:lstStyle/>
          <a:p>
            <a:r>
              <a:rPr lang="en-IN" dirty="0"/>
              <a:t>	</a:t>
            </a:r>
            <a:r>
              <a:rPr lang="en-IN" dirty="0" smtClean="0"/>
              <a:t>Proposed Solution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GB" dirty="0" smtClean="0"/>
              <a:t>We build</a:t>
            </a:r>
            <a:r>
              <a:rPr lang="en-GB" dirty="0" smtClean="0"/>
              <a:t> </a:t>
            </a:r>
            <a:r>
              <a:rPr lang="en-GB" dirty="0"/>
              <a:t>prediction </a:t>
            </a:r>
            <a:r>
              <a:rPr lang="en-GB" dirty="0" smtClean="0"/>
              <a:t>method that </a:t>
            </a:r>
            <a:r>
              <a:rPr lang="en-GB" dirty="0"/>
              <a:t>helps </a:t>
            </a:r>
            <a:r>
              <a:rPr lang="en-GB" dirty="0" smtClean="0"/>
              <a:t>both house sellers and house buyers to predict the house prices for the real estate market. </a:t>
            </a:r>
            <a:r>
              <a:rPr lang="en-GB" dirty="0"/>
              <a:t>This innovative method </a:t>
            </a:r>
            <a:r>
              <a:rPr lang="en-GB" dirty="0" smtClean="0"/>
              <a:t>helps to decrease the house prices as well as it removes the concept of middle man </a:t>
            </a:r>
            <a:r>
              <a:rPr lang="en-GB" dirty="0" err="1" smtClean="0"/>
              <a:t>i.e</a:t>
            </a:r>
            <a:r>
              <a:rPr lang="en-GB" dirty="0" smtClean="0"/>
              <a:t> real estate agents between buyers and sellers. </a:t>
            </a:r>
            <a:r>
              <a:rPr lang="en-GB" dirty="0"/>
              <a:t>Benefits of </a:t>
            </a:r>
            <a:r>
              <a:rPr lang="en-GB" dirty="0" smtClean="0"/>
              <a:t>predicting house prices are: </a:t>
            </a:r>
          </a:p>
          <a:p>
            <a:r>
              <a:rPr lang="en-GB" dirty="0" smtClean="0"/>
              <a:t>enhancement of predicting house prices</a:t>
            </a:r>
          </a:p>
          <a:p>
            <a:r>
              <a:rPr lang="en-GB" dirty="0" smtClean="0"/>
              <a:t>advanced </a:t>
            </a:r>
            <a:r>
              <a:rPr lang="en-GB" dirty="0"/>
              <a:t>decision-making </a:t>
            </a:r>
          </a:p>
          <a:p>
            <a:r>
              <a:rPr lang="en-GB" dirty="0" smtClean="0"/>
              <a:t>progress </a:t>
            </a:r>
            <a:r>
              <a:rPr lang="en-GB" dirty="0"/>
              <a:t>in </a:t>
            </a:r>
            <a:r>
              <a:rPr lang="en-GB" dirty="0" smtClean="0"/>
              <a:t>Justice</a:t>
            </a:r>
            <a:endParaRPr lang="en-GB" dirty="0"/>
          </a:p>
          <a:p>
            <a:pPr marL="0" indent="0">
              <a:buNone/>
            </a:pPr>
            <a:endParaRPr lang="en-IN" dirty="0"/>
          </a:p>
        </p:txBody>
      </p:sp>
    </p:spTree>
    <p:extLst>
      <p:ext uri="{BB962C8B-B14F-4D97-AF65-F5344CB8AC3E}">
        <p14:creationId xmlns:p14="http://schemas.microsoft.com/office/powerpoint/2010/main" val="287752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Specific Benefits</a:t>
            </a:r>
            <a:endParaRPr lang="en-IN" dirty="0"/>
          </a:p>
        </p:txBody>
      </p:sp>
      <p:sp>
        <p:nvSpPr>
          <p:cNvPr id="3" name="Content Placeholder 2"/>
          <p:cNvSpPr>
            <a:spLocks noGrp="1"/>
          </p:cNvSpPr>
          <p:nvPr>
            <p:ph idx="1"/>
          </p:nvPr>
        </p:nvSpPr>
        <p:spPr/>
        <p:txBody>
          <a:bodyPr>
            <a:normAutofit/>
          </a:bodyPr>
          <a:lstStyle/>
          <a:p>
            <a:r>
              <a:rPr lang="en-US" dirty="0" smtClean="0"/>
              <a:t>House price prediction helps </a:t>
            </a:r>
            <a:r>
              <a:rPr lang="en-US" dirty="0"/>
              <a:t>people who plan to buy a house so they can know the price range in the future, then they can plan their finance well. </a:t>
            </a:r>
            <a:endParaRPr lang="en-US" dirty="0" smtClean="0"/>
          </a:p>
          <a:p>
            <a:r>
              <a:rPr lang="en-US" dirty="0" smtClean="0"/>
              <a:t>House </a:t>
            </a:r>
            <a:r>
              <a:rPr lang="en-US" dirty="0"/>
              <a:t>price predictions are also beneficial for property investors to know the trend of housing prices in a certain location</a:t>
            </a:r>
            <a:r>
              <a:rPr lang="en-US" dirty="0" smtClean="0"/>
              <a:t>.</a:t>
            </a:r>
          </a:p>
          <a:p>
            <a:r>
              <a:rPr lang="en-US" dirty="0"/>
              <a:t>House </a:t>
            </a:r>
            <a:r>
              <a:rPr lang="en-US" dirty="0" smtClean="0"/>
              <a:t>price prediction </a:t>
            </a:r>
            <a:r>
              <a:rPr lang="en-US" dirty="0"/>
              <a:t>can help the developer determine the selling price of </a:t>
            </a:r>
            <a:r>
              <a:rPr lang="en-US" dirty="0" smtClean="0"/>
              <a:t>a house </a:t>
            </a:r>
            <a:r>
              <a:rPr lang="en-US" dirty="0"/>
              <a:t>and can help the customer to arrange the right time to</a:t>
            </a:r>
            <a:br>
              <a:rPr lang="en-US" dirty="0"/>
            </a:br>
            <a:r>
              <a:rPr lang="en-US" dirty="0"/>
              <a:t>purchase a </a:t>
            </a:r>
            <a:r>
              <a:rPr lang="en-US" dirty="0" smtClean="0"/>
              <a:t>house.</a:t>
            </a:r>
            <a:endParaRPr lang="en-IN" dirty="0"/>
          </a:p>
        </p:txBody>
      </p:sp>
    </p:spTree>
    <p:extLst>
      <p:ext uri="{BB962C8B-B14F-4D97-AF65-F5344CB8AC3E}">
        <p14:creationId xmlns:p14="http://schemas.microsoft.com/office/powerpoint/2010/main" val="260642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Used</a:t>
            </a:r>
            <a:endParaRPr lang="en-IN" dirty="0"/>
          </a:p>
        </p:txBody>
      </p:sp>
      <p:sp>
        <p:nvSpPr>
          <p:cNvPr id="3" name="Content Placeholder 2"/>
          <p:cNvSpPr>
            <a:spLocks noGrp="1"/>
          </p:cNvSpPr>
          <p:nvPr>
            <p:ph idx="1"/>
          </p:nvPr>
        </p:nvSpPr>
        <p:spPr>
          <a:xfrm>
            <a:off x="1295401" y="2480153"/>
            <a:ext cx="9601196" cy="3395715"/>
          </a:xfrm>
        </p:spPr>
        <p:txBody>
          <a:bodyPr>
            <a:normAutofit lnSpcReduction="10000"/>
          </a:bodyPr>
          <a:lstStyle/>
          <a:p>
            <a:pPr marL="0" indent="0">
              <a:buNone/>
            </a:pPr>
            <a:r>
              <a:rPr lang="en-GB" dirty="0" smtClean="0"/>
              <a:t>We use </a:t>
            </a:r>
            <a:r>
              <a:rPr lang="en-US" dirty="0" err="1" smtClean="0"/>
              <a:t>XGboost</a:t>
            </a:r>
            <a:r>
              <a:rPr lang="en-US" dirty="0" smtClean="0"/>
              <a:t> </a:t>
            </a:r>
            <a:r>
              <a:rPr lang="en-US" dirty="0"/>
              <a:t>with hyper parameter </a:t>
            </a:r>
            <a:r>
              <a:rPr lang="en-US" dirty="0" err="1" smtClean="0"/>
              <a:t>tunning</a:t>
            </a:r>
            <a:r>
              <a:rPr lang="en-US" dirty="0" smtClean="0"/>
              <a:t> </a:t>
            </a:r>
            <a:r>
              <a:rPr lang="en-GB" dirty="0" smtClean="0"/>
              <a:t>for creating our model. </a:t>
            </a:r>
          </a:p>
          <a:p>
            <a:pPr marL="0" indent="0">
              <a:buNone/>
            </a:pPr>
            <a:r>
              <a:rPr lang="en-US" b="1" dirty="0" err="1"/>
              <a:t>XGBoost</a:t>
            </a:r>
            <a:r>
              <a:rPr lang="en-US" dirty="0"/>
              <a:t> is an optimized distributed gradient boosting library designed to be highly </a:t>
            </a:r>
            <a:r>
              <a:rPr lang="en-US" b="1" dirty="0"/>
              <a:t>efficient</a:t>
            </a:r>
            <a:r>
              <a:rPr lang="en-US" dirty="0"/>
              <a:t>, </a:t>
            </a:r>
            <a:r>
              <a:rPr lang="en-US" b="1" dirty="0"/>
              <a:t>flexible</a:t>
            </a:r>
            <a:r>
              <a:rPr lang="en-US" dirty="0"/>
              <a:t> and </a:t>
            </a:r>
            <a:r>
              <a:rPr lang="en-US" b="1" dirty="0"/>
              <a:t>portable</a:t>
            </a:r>
            <a:r>
              <a:rPr lang="en-US" dirty="0"/>
              <a:t>. It implements machine learning algorithms under the </a:t>
            </a:r>
            <a:r>
              <a:rPr lang="en-US" dirty="0">
                <a:hlinkClick r:id="rId2"/>
              </a:rPr>
              <a:t>Gradient Boosting</a:t>
            </a:r>
            <a:r>
              <a:rPr lang="en-US" dirty="0"/>
              <a:t> framework. </a:t>
            </a:r>
            <a:r>
              <a:rPr lang="en-US" dirty="0" err="1"/>
              <a:t>XGBoost</a:t>
            </a:r>
            <a:r>
              <a:rPr lang="en-US" dirty="0"/>
              <a:t> provides a parallel tree boosting (also known as GBDT, GBM) that solve many data science problems in a fast and accurate way. </a:t>
            </a:r>
            <a:endParaRPr lang="en-US" dirty="0" smtClean="0"/>
          </a:p>
          <a:p>
            <a:pPr marL="0" indent="0">
              <a:buNone/>
            </a:pPr>
            <a:r>
              <a:rPr lang="en-US" dirty="0" smtClean="0"/>
              <a:t>With this </a:t>
            </a:r>
            <a:r>
              <a:rPr lang="en-US" dirty="0" err="1" smtClean="0"/>
              <a:t>XGboost</a:t>
            </a:r>
            <a:r>
              <a:rPr lang="en-US" dirty="0" smtClean="0"/>
              <a:t> model we use tuned hyper parameters. </a:t>
            </a:r>
            <a:r>
              <a:rPr lang="en-US" dirty="0"/>
              <a:t>A </a:t>
            </a:r>
            <a:r>
              <a:rPr lang="en-US" dirty="0" err="1"/>
              <a:t>hyperparameter</a:t>
            </a:r>
            <a:r>
              <a:rPr lang="en-US" dirty="0"/>
              <a:t> is a type of parameter, external to the model, set before the learning process begins. It’s tunable and can directly affect how well a model performs.</a:t>
            </a:r>
            <a:endParaRPr lang="en-IN" dirty="0"/>
          </a:p>
        </p:txBody>
      </p:sp>
    </p:spTree>
    <p:extLst>
      <p:ext uri="{BB962C8B-B14F-4D97-AF65-F5344CB8AC3E}">
        <p14:creationId xmlns:p14="http://schemas.microsoft.com/office/powerpoint/2010/main" val="291870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t>
            </a:r>
            <a:r>
              <a:rPr lang="en-GB" smtClean="0"/>
              <a:t>XGBoost</a:t>
            </a:r>
            <a:endParaRPr lang="en-IN" dirty="0"/>
          </a:p>
        </p:txBody>
      </p:sp>
      <p:sp>
        <p:nvSpPr>
          <p:cNvPr id="3" name="Content Placeholder 2"/>
          <p:cNvSpPr>
            <a:spLocks noGrp="1"/>
          </p:cNvSpPr>
          <p:nvPr>
            <p:ph idx="1"/>
          </p:nvPr>
        </p:nvSpPr>
        <p:spPr/>
        <p:txBody>
          <a:bodyPr>
            <a:normAutofit/>
          </a:bodyPr>
          <a:lstStyle/>
          <a:p>
            <a:pPr marL="0" indent="0">
              <a:buNone/>
            </a:pPr>
            <a:r>
              <a:rPr lang="en-US" dirty="0" err="1"/>
              <a:t>XGBoost</a:t>
            </a:r>
            <a:r>
              <a:rPr lang="en-US" dirty="0"/>
              <a:t> — Extreme Gradient Boosted </a:t>
            </a:r>
            <a:r>
              <a:rPr lang="en-US" dirty="0" smtClean="0"/>
              <a:t>Trees create </a:t>
            </a:r>
            <a:r>
              <a:rPr lang="en-US" dirty="0"/>
              <a:t>several models, taking past trees and factoring in their predictions to create a new tree, with the </a:t>
            </a:r>
            <a:r>
              <a:rPr lang="en-US" dirty="0" smtClean="0"/>
              <a:t>purpose </a:t>
            </a:r>
            <a:r>
              <a:rPr lang="en-US" dirty="0"/>
              <a:t>of minimizing their prediction error</a:t>
            </a:r>
            <a:r>
              <a:rPr lang="en-US" dirty="0" smtClean="0"/>
              <a:t>.</a:t>
            </a:r>
          </a:p>
          <a:p>
            <a:pPr marL="0" indent="0">
              <a:buNone/>
            </a:pPr>
            <a:r>
              <a:rPr lang="en-US" dirty="0"/>
              <a:t>The interpretability of results is good, we can visualize the final trees to determine what variables split the tree and how the thresholds worked</a:t>
            </a:r>
            <a:r>
              <a:rPr lang="en-US" dirty="0" smtClean="0"/>
              <a:t>.</a:t>
            </a:r>
          </a:p>
          <a:p>
            <a:pPr marL="0" indent="0">
              <a:buNone/>
            </a:pPr>
            <a:r>
              <a:rPr lang="en-US" dirty="0"/>
              <a:t>Speed and accuracy — XG boost is quick and accurate compared to older algorithms</a:t>
            </a:r>
            <a:endParaRPr lang="en-IN" dirty="0"/>
          </a:p>
        </p:txBody>
      </p:sp>
    </p:spTree>
    <p:extLst>
      <p:ext uri="{BB962C8B-B14F-4D97-AF65-F5344CB8AC3E}">
        <p14:creationId xmlns:p14="http://schemas.microsoft.com/office/powerpoint/2010/main" val="266448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Dataset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We use the AMES HOUSING DATASET for building our model.</a:t>
            </a:r>
          </a:p>
          <a:p>
            <a:pPr marL="0" indent="0">
              <a:buNone/>
            </a:pPr>
            <a:r>
              <a:rPr lang="en-GB" dirty="0"/>
              <a:t>Ames is a small city in the state of Iowa in the United States. It’s home to Iowa State University, which is the largest university in the </a:t>
            </a:r>
            <a:r>
              <a:rPr lang="en-GB" dirty="0" smtClean="0"/>
              <a:t>States.</a:t>
            </a:r>
          </a:p>
          <a:p>
            <a:pPr marL="0" indent="0">
              <a:buNone/>
            </a:pPr>
            <a:r>
              <a:rPr lang="en-GB" dirty="0"/>
              <a:t>The Ames housing dataset examines features of houses sold in Ames during the 2006–10 timeframe. The goal is to use the training data to predict the sale prices of the houses in the testing data. It's an incredible alternative </a:t>
            </a:r>
            <a:r>
              <a:rPr lang="en-GB" dirty="0" smtClean="0"/>
              <a:t>for </a:t>
            </a:r>
            <a:r>
              <a:rPr lang="en-GB" dirty="0"/>
              <a:t>a modernized and expanded version of the often cited Boston Housing dataset</a:t>
            </a:r>
            <a:r>
              <a:rPr lang="en-GB" dirty="0" smtClean="0"/>
              <a:t>.</a:t>
            </a:r>
          </a:p>
          <a:p>
            <a:pPr marL="0" indent="0">
              <a:buNone/>
            </a:pPr>
            <a:r>
              <a:rPr lang="en-GB" dirty="0"/>
              <a:t>The data set contains 2930 observations and a large number of </a:t>
            </a:r>
            <a:r>
              <a:rPr lang="en-GB" dirty="0" smtClean="0"/>
              <a:t>explanatory variables </a:t>
            </a:r>
            <a:r>
              <a:rPr lang="en-GB" dirty="0"/>
              <a:t>(23 nominal, 23 ordinal, 14 discrete, and 20 continuous) involved in assessing </a:t>
            </a:r>
            <a:r>
              <a:rPr lang="en-GB" dirty="0" smtClean="0"/>
              <a:t>home values</a:t>
            </a:r>
            <a:r>
              <a:rPr lang="en-GB" dirty="0"/>
              <a:t>.  </a:t>
            </a:r>
          </a:p>
          <a:p>
            <a:pPr marL="0" indent="0">
              <a:buNone/>
            </a:pPr>
            <a:endParaRPr lang="en-IN" dirty="0"/>
          </a:p>
        </p:txBody>
      </p:sp>
    </p:spTree>
    <p:extLst>
      <p:ext uri="{BB962C8B-B14F-4D97-AF65-F5344CB8AC3E}">
        <p14:creationId xmlns:p14="http://schemas.microsoft.com/office/powerpoint/2010/main" val="25606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PERFORMANCE EVALUATION, METRICS</a:t>
            </a:r>
          </a:p>
        </p:txBody>
      </p:sp>
      <p:sp>
        <p:nvSpPr>
          <p:cNvPr id="3" name="Content Placeholder 2"/>
          <p:cNvSpPr>
            <a:spLocks noGrp="1"/>
          </p:cNvSpPr>
          <p:nvPr>
            <p:ph idx="1"/>
          </p:nvPr>
        </p:nvSpPr>
        <p:spPr/>
        <p:txBody>
          <a:bodyPr>
            <a:normAutofit fontScale="55000" lnSpcReduction="20000"/>
          </a:bodyPr>
          <a:lstStyle/>
          <a:p>
            <a:pPr marL="0" indent="0">
              <a:buNone/>
            </a:pPr>
            <a:r>
              <a:rPr lang="en-GB" sz="2500" b="1" dirty="0" smtClean="0"/>
              <a:t>1.k-fold cross-validation:  </a:t>
            </a:r>
            <a:r>
              <a:rPr lang="en-GB" sz="2500" dirty="0" smtClean="0"/>
              <a:t>It is a data partitioning strategy so that you can effectively use your dataset to build a more generalized model. The main intention of doing any kind of machine learning is to develop a more generalized model which can perform well on unseen data.</a:t>
            </a:r>
          </a:p>
          <a:p>
            <a:pPr marL="0" indent="0">
              <a:buNone/>
            </a:pPr>
            <a:r>
              <a:rPr lang="en-GB" sz="2500" dirty="0" smtClean="0"/>
              <a:t>•</a:t>
            </a:r>
            <a:r>
              <a:rPr lang="en-GB" sz="2500" dirty="0"/>
              <a:t>	Using k-fold cross-validation for evaluating a model’s performance</a:t>
            </a:r>
          </a:p>
          <a:p>
            <a:pPr marL="0" indent="0">
              <a:buNone/>
            </a:pPr>
            <a:r>
              <a:rPr lang="en-GB" sz="2500" dirty="0"/>
              <a:t>•	Using k-fold cross-validation for </a:t>
            </a:r>
            <a:r>
              <a:rPr lang="en-GB" sz="2500" dirty="0" smtClean="0"/>
              <a:t>hyper parameter </a:t>
            </a:r>
            <a:r>
              <a:rPr lang="en-GB" sz="2500" dirty="0"/>
              <a:t>tuning</a:t>
            </a:r>
          </a:p>
          <a:p>
            <a:pPr marL="0" indent="0">
              <a:buNone/>
            </a:pPr>
            <a:endParaRPr lang="en-GB" sz="2500" dirty="0"/>
          </a:p>
          <a:p>
            <a:pPr marL="0" indent="0">
              <a:buNone/>
            </a:pPr>
            <a:r>
              <a:rPr lang="en-GB" sz="2500" b="1" dirty="0"/>
              <a:t>2.Cross validation: </a:t>
            </a:r>
            <a:r>
              <a:rPr lang="en-GB" sz="2500" dirty="0"/>
              <a:t>Cross-validation is a technique for validating the model efficiency by training it on the subset of input data and testing on previously unseen subset of the input data. We can also say that it is a technique to check how a statistical model generalizes to an independent dataset.</a:t>
            </a:r>
          </a:p>
          <a:p>
            <a:pPr marL="0" indent="0">
              <a:buNone/>
            </a:pPr>
            <a:endParaRPr lang="en-GB" sz="2500" dirty="0"/>
          </a:p>
          <a:p>
            <a:pPr marL="0" indent="0">
              <a:buNone/>
            </a:pPr>
            <a:r>
              <a:rPr lang="en-GB" sz="2500" b="1" dirty="0" smtClean="0"/>
              <a:t>3. </a:t>
            </a:r>
            <a:r>
              <a:rPr lang="en-GB" sz="2500" b="1" dirty="0" err="1" smtClean="0"/>
              <a:t>Rmse</a:t>
            </a:r>
            <a:r>
              <a:rPr lang="en-GB" sz="2500" dirty="0" smtClean="0"/>
              <a:t>: In machine learning, it is extremely helpful to have a single number to judge a model’s performance, whether it be during training, cross-validation, or monitoring after deployment. Root mean square error is one of the most widely used measures for this. It is a proper scoring rule that is intuitive to understand and compatible with some of the most common statistical assumptions.</a:t>
            </a:r>
          </a:p>
          <a:p>
            <a:pPr marL="0" indent="0">
              <a:buNone/>
            </a:pPr>
            <a:endParaRPr lang="en-IN" dirty="0"/>
          </a:p>
        </p:txBody>
      </p:sp>
    </p:spTree>
    <p:extLst>
      <p:ext uri="{BB962C8B-B14F-4D97-AF65-F5344CB8AC3E}">
        <p14:creationId xmlns:p14="http://schemas.microsoft.com/office/powerpoint/2010/main" val="16010151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180</TotalTime>
  <Words>965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HOUSING PRICES</vt:lpstr>
      <vt:lpstr>OBJECTIVE</vt:lpstr>
      <vt:lpstr>Problem Statement</vt:lpstr>
      <vt:lpstr> Proposed Solution</vt:lpstr>
      <vt:lpstr>Specific Benefits</vt:lpstr>
      <vt:lpstr>Model Used</vt:lpstr>
      <vt:lpstr>Why XGBoost</vt:lpstr>
      <vt:lpstr>About the Dataset</vt:lpstr>
      <vt:lpstr>PERFORMANCE EVALUATION, METRICS</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dc:title>
  <dc:creator>Microsoft account</dc:creator>
  <cp:lastModifiedBy>Microsoft account</cp:lastModifiedBy>
  <cp:revision>18</cp:revision>
  <dcterms:created xsi:type="dcterms:W3CDTF">2022-05-08T15:31:07Z</dcterms:created>
  <dcterms:modified xsi:type="dcterms:W3CDTF">2022-06-19T15:37:50Z</dcterms:modified>
</cp:coreProperties>
</file>