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Roboto Mon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7953843-0754-4917-A667-1DE2FEFB9504}">
  <a:tblStyle styleId="{C7953843-0754-4917-A667-1DE2FEFB950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RobotoMono-bold.fntdata"/><Relationship Id="rId21" Type="http://schemas.openxmlformats.org/officeDocument/2006/relationships/slide" Target="slides/slide15.xml"/><Relationship Id="rId43" Type="http://schemas.openxmlformats.org/officeDocument/2006/relationships/font" Target="fonts/RobotoMono-regular.fntdata"/><Relationship Id="rId24" Type="http://schemas.openxmlformats.org/officeDocument/2006/relationships/slide" Target="slides/slide18.xml"/><Relationship Id="rId46" Type="http://schemas.openxmlformats.org/officeDocument/2006/relationships/font" Target="fonts/RobotoMono-boldItalic.fntdata"/><Relationship Id="rId23" Type="http://schemas.openxmlformats.org/officeDocument/2006/relationships/slide" Target="slides/slide17.xml"/><Relationship Id="rId45" Type="http://schemas.openxmlformats.org/officeDocument/2006/relationships/font" Target="fonts/RobotoMon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01b0f44e1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01b0f44e1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1b0f44e1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01b0f44e1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1b0f44e1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01b0f44e1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1b0f44e1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01b0f44e1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01b0f44e1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01b0f44e1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01b0f44e1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01b0f44e1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1b0f44e1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01b0f44e1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1b0f44e1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01b0f44e1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01b0f44e1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01b0f44e1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01b0f44e1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01b0f44e1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1b0f44e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1b0f44e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1b0f44e17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01b0f44e17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1b0f44e1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01b0f44e1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01b0f44e17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01b0f44e17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01b0f44e17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01b0f44e17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01b0f44e17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01b0f44e17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01b0f44e17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01b0f44e17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01b0f44e17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01b0f44e17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01b0f44e17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01b0f44e17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01b0f44e17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01b0f44e17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01b0f44e17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01b0f44e17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1b0f44e1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1b0f44e1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01b0f44e17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01b0f44e17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01b0f44e17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01b0f44e17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01b0f44e17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01b0f44e17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01b0f44e17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01b0f44e17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01b0f44e17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01b0f44e17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01b0f44e17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01b0f44e17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01b0f44e17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01b0f44e17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1b0f44e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1b0f44e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1b0f44e1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1b0f44e1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01b0f44e1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01b0f44e1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01b0f44e1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01b0f44e1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1b0f44e1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01b0f44e1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1b0f44e1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01b0f44e1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19.png"/><Relationship Id="rId6"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6.png"/><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SQL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SQL Query</a:t>
            </a:r>
            <a:endParaRPr/>
          </a:p>
        </p:txBody>
      </p:sp>
      <p:sp>
        <p:nvSpPr>
          <p:cNvPr id="113" name="Google Shape;113;p22"/>
          <p:cNvSpPr txBox="1"/>
          <p:nvPr>
            <p:ph idx="1" type="body"/>
          </p:nvPr>
        </p:nvSpPr>
        <p:spPr>
          <a:xfrm>
            <a:off x="75300" y="572700"/>
            <a:ext cx="9068700" cy="4570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100">
                <a:solidFill>
                  <a:schemeClr val="dk1"/>
                </a:solidFill>
              </a:rPr>
              <a:t>A basic SQL query is structured to define </a:t>
            </a:r>
            <a:r>
              <a:rPr b="1" lang="en" sz="1100">
                <a:solidFill>
                  <a:schemeClr val="dk1"/>
                </a:solidFill>
              </a:rPr>
              <a:t>what data to retrieve, from where, and how to organize it.</a:t>
            </a:r>
            <a:endParaRPr b="1" sz="1100">
              <a:solidFill>
                <a:schemeClr val="dk1"/>
              </a:solidFill>
            </a:endParaRPr>
          </a:p>
          <a:p>
            <a:pPr indent="0" lvl="0" marL="0" rtl="0" algn="l">
              <a:spcBef>
                <a:spcPts val="1200"/>
              </a:spcBef>
              <a:spcAft>
                <a:spcPts val="0"/>
              </a:spcAft>
              <a:buNone/>
            </a:pPr>
            <a:r>
              <a:t/>
            </a:r>
            <a:endParaRPr b="1" sz="1100">
              <a:solidFill>
                <a:schemeClr val="dk1"/>
              </a:solidFill>
            </a:endParaRPr>
          </a:p>
          <a:p>
            <a:pPr indent="0" lvl="0" marL="0" rtl="0" algn="l">
              <a:spcBef>
                <a:spcPts val="1200"/>
              </a:spcBef>
              <a:spcAft>
                <a:spcPts val="0"/>
              </a:spcAft>
              <a:buNone/>
            </a:pPr>
            <a:r>
              <a:t/>
            </a:r>
            <a:endParaRPr b="1" sz="1100">
              <a:solidFill>
                <a:schemeClr val="dk1"/>
              </a:solidFill>
            </a:endParaRPr>
          </a:p>
          <a:p>
            <a:pPr indent="0" lvl="0" marL="0" rtl="0" algn="l">
              <a:spcBef>
                <a:spcPts val="1200"/>
              </a:spcBef>
              <a:spcAft>
                <a:spcPts val="0"/>
              </a:spcAft>
              <a:buNone/>
            </a:pPr>
            <a:r>
              <a:t/>
            </a:r>
            <a:endParaRPr b="1" sz="1100">
              <a:solidFill>
                <a:schemeClr val="dk1"/>
              </a:solidFill>
            </a:endParaRPr>
          </a:p>
          <a:p>
            <a:pPr indent="0" lvl="0" marL="0" rtl="0" algn="l">
              <a:spcBef>
                <a:spcPts val="1200"/>
              </a:spcBef>
              <a:spcAft>
                <a:spcPts val="0"/>
              </a:spcAft>
              <a:buNone/>
            </a:pPr>
            <a:r>
              <a:t/>
            </a:r>
            <a:endParaRPr b="1" sz="1100">
              <a:solidFill>
                <a:schemeClr val="dk1"/>
              </a:solidFill>
            </a:endParaRPr>
          </a:p>
          <a:p>
            <a:pPr indent="0" lvl="0" marL="0" rtl="0" algn="l">
              <a:spcBef>
                <a:spcPts val="1200"/>
              </a:spcBef>
              <a:spcAft>
                <a:spcPts val="0"/>
              </a:spcAft>
              <a:buNone/>
            </a:pPr>
            <a:r>
              <a:t/>
            </a:r>
            <a:endParaRPr b="1" sz="1100">
              <a:solidFill>
                <a:schemeClr val="dk1"/>
              </a:solidFill>
            </a:endParaRPr>
          </a:p>
          <a:p>
            <a:pPr indent="0" lvl="0" marL="0" rtl="0" algn="l">
              <a:spcBef>
                <a:spcPts val="1200"/>
              </a:spcBef>
              <a:spcAft>
                <a:spcPts val="0"/>
              </a:spcAft>
              <a:buNone/>
            </a:pPr>
            <a:r>
              <a:t/>
            </a:r>
            <a:endParaRPr b="1" sz="1100">
              <a:solidFill>
                <a:schemeClr val="dk1"/>
              </a:solidFill>
            </a:endParaRPr>
          </a:p>
          <a:p>
            <a:pPr indent="0" lvl="0" marL="0" rtl="0" algn="l">
              <a:spcBef>
                <a:spcPts val="1400"/>
              </a:spcBef>
              <a:spcAft>
                <a:spcPts val="0"/>
              </a:spcAft>
              <a:buClr>
                <a:schemeClr val="dk1"/>
              </a:buClr>
              <a:buSzPts val="1100"/>
              <a:buFont typeface="Arial"/>
              <a:buNone/>
            </a:pPr>
            <a:r>
              <a:rPr b="1" lang="en" sz="1300">
                <a:solidFill>
                  <a:schemeClr val="dk1"/>
                </a:solidFill>
              </a:rPr>
              <a:t>Explanation of the Example Query</a:t>
            </a:r>
            <a:endParaRPr b="1" sz="1300">
              <a:solidFill>
                <a:schemeClr val="dk1"/>
              </a:solidFill>
            </a:endParaRPr>
          </a:p>
          <a:p>
            <a:pPr indent="-298450" lvl="0" marL="457200" rtl="0" algn="l">
              <a:spcBef>
                <a:spcPts val="1200"/>
              </a:spcBef>
              <a:spcAft>
                <a:spcPts val="0"/>
              </a:spcAft>
              <a:buClr>
                <a:schemeClr val="dk1"/>
              </a:buClr>
              <a:buSzPts val="1100"/>
              <a:buAutoNum type="arabicPeriod"/>
            </a:pPr>
            <a:r>
              <a:rPr b="1" lang="en" sz="1100">
                <a:solidFill>
                  <a:schemeClr val="dk1"/>
                </a:solidFill>
              </a:rPr>
              <a:t>SELECT</a:t>
            </a:r>
            <a:r>
              <a:rPr lang="en" sz="1100">
                <a:solidFill>
                  <a:schemeClr val="dk1"/>
                </a:solidFill>
              </a:rPr>
              <a:t>: Retrieves the </a:t>
            </a:r>
            <a:r>
              <a:rPr lang="en" sz="1100">
                <a:solidFill>
                  <a:srgbClr val="188038"/>
                </a:solidFill>
                <a:latin typeface="Roboto Mono"/>
                <a:ea typeface="Roboto Mono"/>
                <a:cs typeface="Roboto Mono"/>
                <a:sym typeface="Roboto Mono"/>
              </a:rPr>
              <a:t>department</a:t>
            </a:r>
            <a:r>
              <a:rPr lang="en" sz="1100">
                <a:solidFill>
                  <a:schemeClr val="dk1"/>
                </a:solidFill>
              </a:rPr>
              <a:t>, </a:t>
            </a:r>
            <a:r>
              <a:rPr lang="en" sz="1100">
                <a:solidFill>
                  <a:srgbClr val="188038"/>
                </a:solidFill>
                <a:latin typeface="Roboto Mono"/>
                <a:ea typeface="Roboto Mono"/>
                <a:cs typeface="Roboto Mono"/>
                <a:sym typeface="Roboto Mono"/>
              </a:rPr>
              <a:t>employee_count</a:t>
            </a:r>
            <a:r>
              <a:rPr lang="en" sz="1100">
                <a:solidFill>
                  <a:schemeClr val="dk1"/>
                </a:solidFill>
              </a:rPr>
              <a:t>, and </a:t>
            </a:r>
            <a:r>
              <a:rPr lang="en" sz="1100">
                <a:solidFill>
                  <a:srgbClr val="188038"/>
                </a:solidFill>
                <a:latin typeface="Roboto Mono"/>
                <a:ea typeface="Roboto Mono"/>
                <a:cs typeface="Roboto Mono"/>
                <a:sym typeface="Roboto Mono"/>
              </a:rPr>
              <a:t>avg_salary</a:t>
            </a:r>
            <a:r>
              <a:rPr lang="en"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FROM</a:t>
            </a:r>
            <a:r>
              <a:rPr lang="en" sz="1100">
                <a:solidFill>
                  <a:schemeClr val="dk1"/>
                </a:solidFill>
              </a:rPr>
              <a:t>: Specifies </a:t>
            </a:r>
            <a:r>
              <a:rPr lang="en" sz="1100">
                <a:solidFill>
                  <a:srgbClr val="188038"/>
                </a:solidFill>
                <a:latin typeface="Roboto Mono"/>
                <a:ea typeface="Roboto Mono"/>
                <a:cs typeface="Roboto Mono"/>
                <a:sym typeface="Roboto Mono"/>
              </a:rPr>
              <a:t>employees</a:t>
            </a:r>
            <a:r>
              <a:rPr lang="en" sz="1100">
                <a:solidFill>
                  <a:schemeClr val="dk1"/>
                </a:solidFill>
              </a:rPr>
              <a:t> as the source table.</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JOIN</a:t>
            </a:r>
            <a:r>
              <a:rPr lang="en" sz="1100">
                <a:solidFill>
                  <a:schemeClr val="dk1"/>
                </a:solidFill>
              </a:rPr>
              <a:t>: Combines </a:t>
            </a:r>
            <a:r>
              <a:rPr lang="en" sz="1100">
                <a:solidFill>
                  <a:srgbClr val="188038"/>
                </a:solidFill>
                <a:latin typeface="Roboto Mono"/>
                <a:ea typeface="Roboto Mono"/>
                <a:cs typeface="Roboto Mono"/>
                <a:sym typeface="Roboto Mono"/>
              </a:rPr>
              <a:t>employees</a:t>
            </a:r>
            <a:r>
              <a:rPr lang="en" sz="1100">
                <a:solidFill>
                  <a:schemeClr val="dk1"/>
                </a:solidFill>
              </a:rPr>
              <a:t> and </a:t>
            </a:r>
            <a:r>
              <a:rPr lang="en" sz="1100">
                <a:solidFill>
                  <a:srgbClr val="188038"/>
                </a:solidFill>
                <a:latin typeface="Roboto Mono"/>
                <a:ea typeface="Roboto Mono"/>
                <a:cs typeface="Roboto Mono"/>
                <a:sym typeface="Roboto Mono"/>
              </a:rPr>
              <a:t>departments</a:t>
            </a:r>
            <a:r>
              <a:rPr lang="en" sz="1100">
                <a:solidFill>
                  <a:schemeClr val="dk1"/>
                </a:solidFill>
              </a:rPr>
              <a:t> based on </a:t>
            </a:r>
            <a:r>
              <a:rPr lang="en" sz="1100">
                <a:solidFill>
                  <a:srgbClr val="188038"/>
                </a:solidFill>
                <a:latin typeface="Roboto Mono"/>
                <a:ea typeface="Roboto Mono"/>
                <a:cs typeface="Roboto Mono"/>
                <a:sym typeface="Roboto Mono"/>
              </a:rPr>
              <a:t>department_id</a:t>
            </a:r>
            <a:r>
              <a:rPr lang="en"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WHERE</a:t>
            </a:r>
            <a:r>
              <a:rPr lang="en" sz="1100">
                <a:solidFill>
                  <a:schemeClr val="dk1"/>
                </a:solidFill>
              </a:rPr>
              <a:t>: Filters for employees with a salary greater than 50,000.</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GROUP BY</a:t>
            </a:r>
            <a:r>
              <a:rPr lang="en" sz="1100">
                <a:solidFill>
                  <a:schemeClr val="dk1"/>
                </a:solidFill>
              </a:rPr>
              <a:t>: Groups results by department.</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HAVING</a:t>
            </a:r>
            <a:r>
              <a:rPr lang="en" sz="1100">
                <a:solidFill>
                  <a:schemeClr val="dk1"/>
                </a:solidFill>
              </a:rPr>
              <a:t>: Filters out departments with fewer than 10 employees.</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ORDER BY</a:t>
            </a:r>
            <a:r>
              <a:rPr lang="en" sz="1100">
                <a:solidFill>
                  <a:schemeClr val="dk1"/>
                </a:solidFill>
              </a:rPr>
              <a:t>: Sorts results by </a:t>
            </a:r>
            <a:r>
              <a:rPr lang="en" sz="1100">
                <a:solidFill>
                  <a:srgbClr val="188038"/>
                </a:solidFill>
                <a:latin typeface="Roboto Mono"/>
                <a:ea typeface="Roboto Mono"/>
                <a:cs typeface="Roboto Mono"/>
                <a:sym typeface="Roboto Mono"/>
              </a:rPr>
              <a:t>avg_salary</a:t>
            </a:r>
            <a:r>
              <a:rPr lang="en" sz="1100">
                <a:solidFill>
                  <a:schemeClr val="dk1"/>
                </a:solidFill>
              </a:rPr>
              <a:t> in descending order.</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LIMIT</a:t>
            </a:r>
            <a:r>
              <a:rPr lang="en" sz="1100">
                <a:solidFill>
                  <a:schemeClr val="dk1"/>
                </a:solidFill>
              </a:rPr>
              <a:t>: Returns only the top 5 departments in the results.</a:t>
            </a:r>
            <a:endParaRPr sz="1100">
              <a:solidFill>
                <a:schemeClr val="dk1"/>
              </a:solidFill>
            </a:endParaRPr>
          </a:p>
          <a:p>
            <a:pPr indent="0" lvl="0" marL="0" rtl="0" algn="l">
              <a:spcBef>
                <a:spcPts val="1200"/>
              </a:spcBef>
              <a:spcAft>
                <a:spcPts val="1200"/>
              </a:spcAft>
              <a:buNone/>
            </a:pPr>
            <a:r>
              <a:t/>
            </a:r>
            <a:endParaRPr b="1" sz="1100">
              <a:solidFill>
                <a:schemeClr val="dk1"/>
              </a:solidFill>
            </a:endParaRPr>
          </a:p>
        </p:txBody>
      </p:sp>
      <p:pic>
        <p:nvPicPr>
          <p:cNvPr id="114" name="Google Shape;114;p22"/>
          <p:cNvPicPr preferRelativeResize="0"/>
          <p:nvPr/>
        </p:nvPicPr>
        <p:blipFill>
          <a:blip r:embed="rId3">
            <a:alphaModFix/>
          </a:blip>
          <a:stretch>
            <a:fillRect/>
          </a:stretch>
        </p:blipFill>
        <p:spPr>
          <a:xfrm>
            <a:off x="1847149" y="1167179"/>
            <a:ext cx="5072449" cy="1404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Now we know how to build a query Lets go to the advanced </a:t>
            </a:r>
            <a:endParaRPr b="1"/>
          </a:p>
          <a:p>
            <a:pPr indent="0" lvl="0" marL="0" rtl="0" algn="l">
              <a:spcBef>
                <a:spcPts val="1200"/>
              </a:spcBef>
              <a:spcAft>
                <a:spcPts val="0"/>
              </a:spcAft>
              <a:buNone/>
            </a:pPr>
            <a:r>
              <a:rPr b="1" lang="en" sz="3000"/>
              <a:t>M</a:t>
            </a:r>
            <a:r>
              <a:rPr b="1" lang="en" sz="3000"/>
              <a:t>anipulate </a:t>
            </a:r>
            <a:endParaRPr b="1" sz="3000"/>
          </a:p>
          <a:p>
            <a:pPr indent="-419100" lvl="0" marL="457200" rtl="0" algn="l">
              <a:spcBef>
                <a:spcPts val="1200"/>
              </a:spcBef>
              <a:spcAft>
                <a:spcPts val="0"/>
              </a:spcAft>
              <a:buSzPts val="3000"/>
              <a:buAutoNum type="arabicPeriod"/>
            </a:pPr>
            <a:r>
              <a:rPr b="1" lang="en" sz="3000"/>
              <a:t>Data </a:t>
            </a:r>
            <a:endParaRPr b="1" sz="3000"/>
          </a:p>
          <a:p>
            <a:pPr indent="-419100" lvl="0" marL="457200" rtl="0" algn="l">
              <a:spcBef>
                <a:spcPts val="0"/>
              </a:spcBef>
              <a:spcAft>
                <a:spcPts val="0"/>
              </a:spcAft>
              <a:buSzPts val="3000"/>
              <a:buAutoNum type="arabicPeriod"/>
            </a:pPr>
            <a:r>
              <a:rPr b="1" lang="en" sz="3000"/>
              <a:t>Perform calculations on query </a:t>
            </a:r>
            <a:endParaRPr b="1"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AutoNum type="arabicPeriod"/>
            </a:pPr>
            <a:r>
              <a:rPr b="1" lang="en" sz="1100">
                <a:solidFill>
                  <a:schemeClr val="dk1"/>
                </a:solidFill>
              </a:rPr>
              <a:t>Aggregate Functions</a:t>
            </a:r>
            <a:endParaRPr b="1"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Window (or Analytic) Functions</a:t>
            </a:r>
            <a:endParaRPr b="1"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String Functions</a:t>
            </a:r>
            <a:endParaRPr b="1"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Date and Time Functions</a:t>
            </a:r>
            <a:endParaRPr b="1"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Mathematical Functions</a:t>
            </a:r>
            <a:endParaRPr b="1"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Conditional Functions</a:t>
            </a:r>
            <a:endParaRPr b="1"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Conversion Functions</a:t>
            </a:r>
            <a:endParaRPr b="1"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JSON Functions</a:t>
            </a:r>
            <a:r>
              <a:rPr lang="en" sz="1100">
                <a:solidFill>
                  <a:schemeClr val="dk1"/>
                </a:solidFill>
              </a:rPr>
              <a:t> (Available in databases supporting JSON data types)</a:t>
            </a:r>
            <a:endParaRPr b="1" sz="1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Aggregate Functions</a:t>
            </a:r>
            <a:endParaRPr/>
          </a:p>
        </p:txBody>
      </p:sp>
      <p:sp>
        <p:nvSpPr>
          <p:cNvPr id="131" name="Google Shape;131;p25"/>
          <p:cNvSpPr txBox="1"/>
          <p:nvPr>
            <p:ph idx="1" type="body"/>
          </p:nvPr>
        </p:nvSpPr>
        <p:spPr>
          <a:xfrm>
            <a:off x="311700" y="1152475"/>
            <a:ext cx="41307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100">
                <a:solidFill>
                  <a:schemeClr val="dk1"/>
                </a:solidFill>
              </a:rPr>
              <a:t>Aggregate functions perform calculations on a set of rows and return a single result, often used with</a:t>
            </a:r>
            <a:r>
              <a:rPr b="1" lang="en" sz="1100">
                <a:solidFill>
                  <a:schemeClr val="dk1"/>
                </a:solidFill>
              </a:rPr>
              <a:t> </a:t>
            </a:r>
            <a:r>
              <a:rPr b="1" lang="en" sz="1100">
                <a:solidFill>
                  <a:srgbClr val="188038"/>
                </a:solidFill>
                <a:latin typeface="Roboto Mono"/>
                <a:ea typeface="Roboto Mono"/>
                <a:cs typeface="Roboto Mono"/>
                <a:sym typeface="Roboto Mono"/>
              </a:rPr>
              <a:t>GROUP BY</a:t>
            </a:r>
            <a:r>
              <a:rPr b="1" lang="en" sz="1100">
                <a:solidFill>
                  <a:schemeClr val="dk1"/>
                </a:solidFill>
              </a:rPr>
              <a:t> clauses</a:t>
            </a:r>
            <a:r>
              <a:rPr lang="en" sz="1100">
                <a:solidFill>
                  <a:schemeClr val="dk1"/>
                </a:solidFill>
              </a:rPr>
              <a:t>.</a:t>
            </a:r>
            <a:endParaRPr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SUM()</a:t>
            </a:r>
            <a:r>
              <a:rPr lang="en" sz="1100">
                <a:solidFill>
                  <a:schemeClr val="dk1"/>
                </a:solidFill>
              </a:rPr>
              <a:t>: Calculates the total sum of a numeric column.</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COUNT()</a:t>
            </a:r>
            <a:r>
              <a:rPr lang="en" sz="1100">
                <a:solidFill>
                  <a:schemeClr val="dk1"/>
                </a:solidFill>
              </a:rPr>
              <a:t>: Counts the number of rows or non-null values in a column.</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AVG()</a:t>
            </a:r>
            <a:r>
              <a:rPr lang="en" sz="1100">
                <a:solidFill>
                  <a:schemeClr val="dk1"/>
                </a:solidFill>
              </a:rPr>
              <a:t>: Calculates the average of a numeric column.</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MIN()</a:t>
            </a:r>
            <a:r>
              <a:rPr lang="en" sz="1100">
                <a:solidFill>
                  <a:schemeClr val="dk1"/>
                </a:solidFill>
              </a:rPr>
              <a:t>: Returns the minimum value in a column.</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MAX()</a:t>
            </a:r>
            <a:r>
              <a:rPr lang="en" sz="1100">
                <a:solidFill>
                  <a:schemeClr val="dk1"/>
                </a:solidFill>
              </a:rPr>
              <a:t>: Returns the maximum value in a column.</a:t>
            </a:r>
            <a:endParaRPr sz="1100">
              <a:solidFill>
                <a:schemeClr val="dk1"/>
              </a:solidFill>
            </a:endParaRPr>
          </a:p>
          <a:p>
            <a:pPr indent="0" lvl="0" marL="0" rtl="0" algn="l">
              <a:spcBef>
                <a:spcPts val="1200"/>
              </a:spcBef>
              <a:spcAft>
                <a:spcPts val="1200"/>
              </a:spcAft>
              <a:buNone/>
            </a:pPr>
            <a:r>
              <a:t/>
            </a:r>
            <a:endParaRPr/>
          </a:p>
        </p:txBody>
      </p:sp>
      <p:pic>
        <p:nvPicPr>
          <p:cNvPr id="132" name="Google Shape;132;p25"/>
          <p:cNvPicPr preferRelativeResize="0"/>
          <p:nvPr/>
        </p:nvPicPr>
        <p:blipFill>
          <a:blip r:embed="rId3">
            <a:alphaModFix/>
          </a:blip>
          <a:stretch>
            <a:fillRect/>
          </a:stretch>
        </p:blipFill>
        <p:spPr>
          <a:xfrm>
            <a:off x="82425" y="3950245"/>
            <a:ext cx="9144002" cy="1193260"/>
          </a:xfrm>
          <a:prstGeom prst="rect">
            <a:avLst/>
          </a:prstGeom>
          <a:noFill/>
          <a:ln>
            <a:noFill/>
          </a:ln>
        </p:spPr>
      </p:pic>
      <p:sp>
        <p:nvSpPr>
          <p:cNvPr id="133" name="Google Shape;133;p25"/>
          <p:cNvSpPr txBox="1"/>
          <p:nvPr/>
        </p:nvSpPr>
        <p:spPr>
          <a:xfrm>
            <a:off x="4483250" y="445025"/>
            <a:ext cx="45648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VARIANCE()</a:t>
            </a:r>
            <a:r>
              <a:rPr lang="en" sz="1100">
                <a:solidFill>
                  <a:schemeClr val="dk1"/>
                </a:solidFill>
              </a:rPr>
              <a:t> - Calculates the variance of a set of values.</a:t>
            </a:r>
            <a:endParaRPr sz="1100">
              <a:solidFill>
                <a:schemeClr val="dk1"/>
              </a:solidFill>
            </a:endParaRPr>
          </a:p>
          <a:p>
            <a:pPr indent="0" lvl="0" marL="0" rtl="0" algn="l">
              <a:spcBef>
                <a:spcPts val="0"/>
              </a:spcBef>
              <a:spcAft>
                <a:spcPts val="0"/>
              </a:spcAft>
              <a:buNone/>
            </a:pPr>
            <a:r>
              <a:rPr b="1" lang="en" sz="1100">
                <a:solidFill>
                  <a:schemeClr val="dk1"/>
                </a:solidFill>
              </a:rPr>
              <a:t>STDDEV()</a:t>
            </a:r>
            <a:r>
              <a:rPr lang="en" sz="1100">
                <a:solidFill>
                  <a:schemeClr val="dk1"/>
                </a:solidFill>
              </a:rPr>
              <a:t> - Calculates the standard deviation of a set of values.</a:t>
            </a:r>
            <a:endParaRPr sz="1100">
              <a:solidFill>
                <a:schemeClr val="dk1"/>
              </a:solidFill>
            </a:endParaRPr>
          </a:p>
          <a:p>
            <a:pPr indent="0" lvl="0" marL="0" rtl="0" algn="l">
              <a:spcBef>
                <a:spcPts val="0"/>
              </a:spcBef>
              <a:spcAft>
                <a:spcPts val="0"/>
              </a:spcAft>
              <a:buNone/>
            </a:pPr>
            <a:r>
              <a:rPr b="1" lang="en" sz="1100">
                <a:solidFill>
                  <a:schemeClr val="dk1"/>
                </a:solidFill>
              </a:rPr>
              <a:t>GROUP_CONCAT()</a:t>
            </a:r>
            <a:r>
              <a:rPr lang="en" sz="1100">
                <a:solidFill>
                  <a:schemeClr val="dk1"/>
                </a:solidFill>
              </a:rPr>
              <a:t> - Concatenates values from a group into a single string.</a:t>
            </a:r>
            <a:endParaRPr sz="1100">
              <a:solidFill>
                <a:schemeClr val="dk1"/>
              </a:solidFill>
            </a:endParaRPr>
          </a:p>
          <a:p>
            <a:pPr indent="0" lvl="0" marL="0" rtl="0" algn="l">
              <a:spcBef>
                <a:spcPts val="0"/>
              </a:spcBef>
              <a:spcAft>
                <a:spcPts val="0"/>
              </a:spcAft>
              <a:buNone/>
            </a:pPr>
            <a:r>
              <a:rPr b="1" lang="en" sz="1100">
                <a:solidFill>
                  <a:schemeClr val="dk1"/>
                </a:solidFill>
              </a:rPr>
              <a:t>FIRST()</a:t>
            </a:r>
            <a:r>
              <a:rPr lang="en" sz="1100">
                <a:solidFill>
                  <a:schemeClr val="dk1"/>
                </a:solidFill>
              </a:rPr>
              <a:t> - Retrieves the first value in a column for a group (not universally supported).</a:t>
            </a:r>
            <a:endParaRPr sz="1100">
              <a:solidFill>
                <a:schemeClr val="dk1"/>
              </a:solidFill>
            </a:endParaRPr>
          </a:p>
          <a:p>
            <a:pPr indent="0" lvl="0" marL="0" rtl="0" algn="l">
              <a:spcBef>
                <a:spcPts val="0"/>
              </a:spcBef>
              <a:spcAft>
                <a:spcPts val="0"/>
              </a:spcAft>
              <a:buNone/>
            </a:pPr>
            <a:r>
              <a:rPr b="1" lang="en" sz="1100">
                <a:solidFill>
                  <a:schemeClr val="dk1"/>
                </a:solidFill>
              </a:rPr>
              <a:t>LAST()</a:t>
            </a:r>
            <a:r>
              <a:rPr lang="en" sz="1100">
                <a:solidFill>
                  <a:schemeClr val="dk1"/>
                </a:solidFill>
              </a:rPr>
              <a:t> - Retrieves the last value in a column for a group (not universally supported).</a:t>
            </a:r>
            <a:endParaRPr sz="1100">
              <a:solidFill>
                <a:schemeClr val="dk1"/>
              </a:solidFill>
            </a:endParaRPr>
          </a:p>
          <a:p>
            <a:pPr indent="0" lvl="0" marL="0" rtl="0" algn="l">
              <a:spcBef>
                <a:spcPts val="0"/>
              </a:spcBef>
              <a:spcAft>
                <a:spcPts val="0"/>
              </a:spcAft>
              <a:buNone/>
            </a:pPr>
            <a:r>
              <a:rPr b="1" lang="en" sz="1100">
                <a:solidFill>
                  <a:schemeClr val="dk1"/>
                </a:solidFill>
              </a:rPr>
              <a:t>PERCENTILE_CONT()</a:t>
            </a:r>
            <a:r>
              <a:rPr lang="en" sz="1100">
                <a:solidFill>
                  <a:schemeClr val="dk1"/>
                </a:solidFill>
              </a:rPr>
              <a:t> - Returns a percentile value as a continuous distribution (in some SQL systems).</a:t>
            </a:r>
            <a:endParaRPr sz="1100">
              <a:solidFill>
                <a:schemeClr val="dk1"/>
              </a:solidFill>
            </a:endParaRPr>
          </a:p>
          <a:p>
            <a:pPr indent="0" lvl="0" marL="0" rtl="0" algn="l">
              <a:spcBef>
                <a:spcPts val="0"/>
              </a:spcBef>
              <a:spcAft>
                <a:spcPts val="0"/>
              </a:spcAft>
              <a:buNone/>
            </a:pPr>
            <a:r>
              <a:rPr b="1" lang="en" sz="1100">
                <a:solidFill>
                  <a:schemeClr val="dk1"/>
                </a:solidFill>
              </a:rPr>
              <a:t>PERCENTILE_DISC()</a:t>
            </a:r>
            <a:r>
              <a:rPr lang="en" sz="1100">
                <a:solidFill>
                  <a:schemeClr val="dk1"/>
                </a:solidFill>
              </a:rPr>
              <a:t> - Returns a percentile value as a discrete distribution (in some SQL systems).</a:t>
            </a:r>
            <a:endParaRPr sz="1100">
              <a:solidFill>
                <a:schemeClr val="dk1"/>
              </a:solidFill>
            </a:endParaRPr>
          </a:p>
          <a:p>
            <a:pPr indent="0" lvl="0" marL="0" rtl="0" algn="l">
              <a:spcBef>
                <a:spcPts val="0"/>
              </a:spcBef>
              <a:spcAft>
                <a:spcPts val="0"/>
              </a:spcAft>
              <a:buNone/>
            </a:pPr>
            <a:r>
              <a:rPr b="1" lang="en" sz="1100">
                <a:solidFill>
                  <a:schemeClr val="dk1"/>
                </a:solidFill>
              </a:rPr>
              <a:t>MEDIAN()</a:t>
            </a:r>
            <a:r>
              <a:rPr lang="en" sz="1100">
                <a:solidFill>
                  <a:schemeClr val="dk1"/>
                </a:solidFill>
              </a:rPr>
              <a:t> - Finds the median value of a column (supported in some databases).</a:t>
            </a:r>
            <a:endParaRPr sz="1100">
              <a:solidFill>
                <a:schemeClr val="dk1"/>
              </a:solidFill>
            </a:endParaRPr>
          </a:p>
          <a:p>
            <a:pPr indent="0" lvl="0" marL="0" rtl="0" algn="l">
              <a:spcBef>
                <a:spcPts val="0"/>
              </a:spcBef>
              <a:spcAft>
                <a:spcPts val="0"/>
              </a:spcAft>
              <a:buNone/>
            </a:pPr>
            <a:r>
              <a:rPr b="1" lang="en" sz="1100">
                <a:solidFill>
                  <a:schemeClr val="dk1"/>
                </a:solidFill>
              </a:rPr>
              <a:t>MODE()</a:t>
            </a:r>
            <a:r>
              <a:rPr lang="en" sz="1100">
                <a:solidFill>
                  <a:schemeClr val="dk1"/>
                </a:solidFill>
              </a:rPr>
              <a:t> - Retrieves the most frequently occurring value in a column (rarely supported directly).</a:t>
            </a:r>
            <a:endParaRPr sz="1100">
              <a:solidFill>
                <a:schemeClr val="dk1"/>
              </a:solidFill>
            </a:endParaRPr>
          </a:p>
          <a:p>
            <a:pPr indent="0" lvl="0" marL="0" rtl="0" algn="l">
              <a:spcBef>
                <a:spcPts val="0"/>
              </a:spcBef>
              <a:spcAft>
                <a:spcPts val="0"/>
              </a:spcAft>
              <a:buNone/>
            </a:pPr>
            <a:r>
              <a:rPr b="1" lang="en" sz="1100">
                <a:solidFill>
                  <a:schemeClr val="dk1"/>
                </a:solidFill>
              </a:rPr>
              <a:t>ARRAY_AGG()</a:t>
            </a:r>
            <a:r>
              <a:rPr lang="en" sz="1100">
                <a:solidFill>
                  <a:schemeClr val="dk1"/>
                </a:solidFill>
              </a:rPr>
              <a:t> - Aggregates column values into an array (PostgreSQL, SQL Server).</a:t>
            </a:r>
            <a:endParaRPr sz="11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48900" y="228250"/>
            <a:ext cx="8783400" cy="78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Splitting with a </a:t>
            </a:r>
            <a:r>
              <a:rPr b="1" lang="en"/>
              <a:t>separator</a:t>
            </a:r>
            <a:r>
              <a:rPr b="1" lang="en"/>
              <a:t> </a:t>
            </a:r>
            <a:r>
              <a:rPr lang="en"/>
              <a:t>- SPLIT_PART(column, ‘-’, 1) AS part1</a:t>
            </a:r>
            <a:endParaRPr/>
          </a:p>
        </p:txBody>
      </p:sp>
      <p:pic>
        <p:nvPicPr>
          <p:cNvPr id="139" name="Google Shape;139;p26"/>
          <p:cNvPicPr preferRelativeResize="0"/>
          <p:nvPr/>
        </p:nvPicPr>
        <p:blipFill>
          <a:blip r:embed="rId3">
            <a:alphaModFix/>
          </a:blip>
          <a:stretch>
            <a:fillRect/>
          </a:stretch>
        </p:blipFill>
        <p:spPr>
          <a:xfrm>
            <a:off x="397900" y="1369425"/>
            <a:ext cx="6595951" cy="34384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Window Function</a:t>
            </a:r>
            <a:endParaRPr/>
          </a:p>
        </p:txBody>
      </p:sp>
      <p:sp>
        <p:nvSpPr>
          <p:cNvPr id="145" name="Google Shape;145;p27"/>
          <p:cNvSpPr txBox="1"/>
          <p:nvPr>
            <p:ph idx="1" type="body"/>
          </p:nvPr>
        </p:nvSpPr>
        <p:spPr>
          <a:xfrm>
            <a:off x="311700" y="1152475"/>
            <a:ext cx="37314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sz="1100">
                <a:solidFill>
                  <a:schemeClr val="dk1"/>
                </a:solidFill>
              </a:rPr>
              <a:t>Window functions perform calculations across a set of table rows that are related to the current row, providing more granular analysis over groups of rows. They use the</a:t>
            </a:r>
            <a:r>
              <a:rPr b="1" lang="en" sz="1100">
                <a:solidFill>
                  <a:schemeClr val="dk1"/>
                </a:solidFill>
              </a:rPr>
              <a:t> </a:t>
            </a:r>
            <a:r>
              <a:rPr b="1" lang="en" sz="1100">
                <a:solidFill>
                  <a:srgbClr val="188038"/>
                </a:solidFill>
                <a:latin typeface="Roboto Mono"/>
                <a:ea typeface="Roboto Mono"/>
                <a:cs typeface="Roboto Mono"/>
                <a:sym typeface="Roboto Mono"/>
              </a:rPr>
              <a:t>OVER()</a:t>
            </a:r>
            <a:r>
              <a:rPr lang="en" sz="1100">
                <a:solidFill>
                  <a:schemeClr val="dk1"/>
                </a:solidFill>
              </a:rPr>
              <a:t> clause to define a “window” of rows.</a:t>
            </a:r>
            <a:endParaRPr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ROW_NUMBER()</a:t>
            </a:r>
            <a:r>
              <a:rPr lang="en" sz="1100">
                <a:solidFill>
                  <a:schemeClr val="dk1"/>
                </a:solidFill>
              </a:rPr>
              <a:t>: Assigns a unique number to each row in a partition.</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RANK()</a:t>
            </a:r>
            <a:r>
              <a:rPr lang="en" sz="1100">
                <a:solidFill>
                  <a:schemeClr val="dk1"/>
                </a:solidFill>
              </a:rPr>
              <a:t>: Assigns a rank to each row within a partition, skipping ranks for tied values.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DENSE_RANK()</a:t>
            </a:r>
            <a:r>
              <a:rPr lang="en" sz="1100">
                <a:solidFill>
                  <a:schemeClr val="dk1"/>
                </a:solidFill>
              </a:rPr>
              <a:t>: Similar to </a:t>
            </a:r>
            <a:r>
              <a:rPr lang="en" sz="1100">
                <a:solidFill>
                  <a:srgbClr val="188038"/>
                </a:solidFill>
                <a:latin typeface="Roboto Mono"/>
                <a:ea typeface="Roboto Mono"/>
                <a:cs typeface="Roboto Mono"/>
                <a:sym typeface="Roboto Mono"/>
              </a:rPr>
              <a:t>RANK()</a:t>
            </a:r>
            <a:r>
              <a:rPr lang="en" sz="1100">
                <a:solidFill>
                  <a:schemeClr val="dk1"/>
                </a:solidFill>
              </a:rPr>
              <a:t>, but without gaps for tied values.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LAG() / LEAD()</a:t>
            </a:r>
            <a:r>
              <a:rPr lang="en" sz="1100">
                <a:solidFill>
                  <a:schemeClr val="dk1"/>
                </a:solidFill>
              </a:rPr>
              <a:t>: Accesses data from previous or next rows in a window.</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SUM(), AVG(), MIN(), MAX()</a:t>
            </a:r>
            <a:r>
              <a:rPr lang="en" sz="1100">
                <a:solidFill>
                  <a:schemeClr val="dk1"/>
                </a:solidFill>
              </a:rPr>
              <a:t>: Also work as window functions to calculate rolling or cumulative totals.</a:t>
            </a:r>
            <a:endParaRPr sz="1100">
              <a:solidFill>
                <a:schemeClr val="dk1"/>
              </a:solidFill>
            </a:endParaRPr>
          </a:p>
          <a:p>
            <a:pPr indent="0" lvl="0" marL="0" rtl="0" algn="l">
              <a:spcBef>
                <a:spcPts val="1200"/>
              </a:spcBef>
              <a:spcAft>
                <a:spcPts val="1200"/>
              </a:spcAft>
              <a:buNone/>
            </a:pPr>
            <a:r>
              <a:t/>
            </a:r>
            <a:endParaRPr/>
          </a:p>
        </p:txBody>
      </p:sp>
      <p:sp>
        <p:nvSpPr>
          <p:cNvPr id="146" name="Google Shape;146;p27"/>
          <p:cNvSpPr txBox="1"/>
          <p:nvPr/>
        </p:nvSpPr>
        <p:spPr>
          <a:xfrm>
            <a:off x="4776700" y="1509600"/>
            <a:ext cx="40185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NTILE()</a:t>
            </a:r>
            <a:r>
              <a:rPr lang="en" sz="1100">
                <a:solidFill>
                  <a:schemeClr val="dk1"/>
                </a:solidFill>
              </a:rPr>
              <a:t> - Distributes rows into a specified number of ranked groups.</a:t>
            </a:r>
            <a:endParaRPr sz="1100">
              <a:solidFill>
                <a:schemeClr val="dk1"/>
              </a:solidFill>
            </a:endParaRPr>
          </a:p>
          <a:p>
            <a:pPr indent="0" lvl="0" marL="0" rtl="0" algn="l">
              <a:spcBef>
                <a:spcPts val="0"/>
              </a:spcBef>
              <a:spcAft>
                <a:spcPts val="0"/>
              </a:spcAft>
              <a:buNone/>
            </a:pPr>
            <a:r>
              <a:rPr b="1" lang="en" sz="1100">
                <a:solidFill>
                  <a:schemeClr val="dk1"/>
                </a:solidFill>
              </a:rPr>
              <a:t>FIRST_VALUE()</a:t>
            </a:r>
            <a:r>
              <a:rPr lang="en" sz="1100">
                <a:solidFill>
                  <a:schemeClr val="dk1"/>
                </a:solidFill>
              </a:rPr>
              <a:t> - Returns the first value in a partition.</a:t>
            </a:r>
            <a:endParaRPr sz="1100">
              <a:solidFill>
                <a:schemeClr val="dk1"/>
              </a:solidFill>
            </a:endParaRPr>
          </a:p>
          <a:p>
            <a:pPr indent="0" lvl="0" marL="0" rtl="0" algn="l">
              <a:spcBef>
                <a:spcPts val="0"/>
              </a:spcBef>
              <a:spcAft>
                <a:spcPts val="0"/>
              </a:spcAft>
              <a:buNone/>
            </a:pPr>
            <a:r>
              <a:rPr b="1" lang="en" sz="1100">
                <a:solidFill>
                  <a:schemeClr val="dk1"/>
                </a:solidFill>
              </a:rPr>
              <a:t>LAST_VALUE()</a:t>
            </a:r>
            <a:r>
              <a:rPr lang="en" sz="1100">
                <a:solidFill>
                  <a:schemeClr val="dk1"/>
                </a:solidFill>
              </a:rPr>
              <a:t> - Returns the last value in a partition.</a:t>
            </a:r>
            <a:endParaRPr sz="1100">
              <a:solidFill>
                <a:schemeClr val="dk1"/>
              </a:solidFill>
            </a:endParaRPr>
          </a:p>
          <a:p>
            <a:pPr indent="0" lvl="0" marL="0" rtl="0" algn="l">
              <a:spcBef>
                <a:spcPts val="0"/>
              </a:spcBef>
              <a:spcAft>
                <a:spcPts val="0"/>
              </a:spcAft>
              <a:buNone/>
            </a:pPr>
            <a:r>
              <a:rPr b="1" lang="en" sz="1100">
                <a:solidFill>
                  <a:schemeClr val="dk1"/>
                </a:solidFill>
              </a:rPr>
              <a:t>SUM() OVER()</a:t>
            </a:r>
            <a:r>
              <a:rPr lang="en" sz="1100">
                <a:solidFill>
                  <a:schemeClr val="dk1"/>
                </a:solidFill>
              </a:rPr>
              <a:t> - Calculates a running or cumulative sum.</a:t>
            </a:r>
            <a:endParaRPr sz="1100">
              <a:solidFill>
                <a:schemeClr val="dk1"/>
              </a:solidFill>
            </a:endParaRPr>
          </a:p>
          <a:p>
            <a:pPr indent="0" lvl="0" marL="0" rtl="0" algn="l">
              <a:spcBef>
                <a:spcPts val="0"/>
              </a:spcBef>
              <a:spcAft>
                <a:spcPts val="0"/>
              </a:spcAft>
              <a:buNone/>
            </a:pPr>
            <a:r>
              <a:rPr b="1" lang="en" sz="1100">
                <a:solidFill>
                  <a:schemeClr val="dk1"/>
                </a:solidFill>
              </a:rPr>
              <a:t>AVG() OVER()</a:t>
            </a:r>
            <a:r>
              <a:rPr lang="en" sz="1100">
                <a:solidFill>
                  <a:schemeClr val="dk1"/>
                </a:solidFill>
              </a:rPr>
              <a:t> - Calculates a running or cumulative average.</a:t>
            </a:r>
            <a:endParaRPr sz="1100">
              <a:solidFill>
                <a:schemeClr val="dk1"/>
              </a:solidFill>
            </a:endParaRPr>
          </a:p>
          <a:p>
            <a:pPr indent="0" lvl="0" marL="0" rtl="0" algn="l">
              <a:spcBef>
                <a:spcPts val="0"/>
              </a:spcBef>
              <a:spcAft>
                <a:spcPts val="0"/>
              </a:spcAft>
              <a:buNone/>
            </a:pPr>
            <a:r>
              <a:rPr b="1" lang="en" sz="1100">
                <a:solidFill>
                  <a:schemeClr val="dk1"/>
                </a:solidFill>
              </a:rPr>
              <a:t>PERCENT_RANK()</a:t>
            </a:r>
            <a:r>
              <a:rPr lang="en" sz="1100">
                <a:solidFill>
                  <a:schemeClr val="dk1"/>
                </a:solidFill>
              </a:rPr>
              <a:t> - Calculates the relative rank as a percentage.</a:t>
            </a:r>
            <a:endParaRPr sz="1100">
              <a:solidFill>
                <a:schemeClr val="dk1"/>
              </a:solidFill>
            </a:endParaRPr>
          </a:p>
          <a:p>
            <a:pPr indent="0" lvl="0" marL="0" rtl="0" algn="l">
              <a:spcBef>
                <a:spcPts val="0"/>
              </a:spcBef>
              <a:spcAft>
                <a:spcPts val="0"/>
              </a:spcAft>
              <a:buNone/>
            </a:pPr>
            <a:r>
              <a:rPr b="1" lang="en" sz="1100">
                <a:solidFill>
                  <a:schemeClr val="dk1"/>
                </a:solidFill>
              </a:rPr>
              <a:t>CUME_DIST()</a:t>
            </a:r>
            <a:r>
              <a:rPr lang="en" sz="1100">
                <a:solidFill>
                  <a:schemeClr val="dk1"/>
                </a:solidFill>
              </a:rPr>
              <a:t> - Calculates the cumulative distribution, showing the proportion of rows.</a:t>
            </a:r>
            <a:endParaRPr sz="1100">
              <a:solidFill>
                <a:schemeClr val="dk1"/>
              </a:solidFill>
            </a:endParaRPr>
          </a:p>
          <a:p>
            <a:pPr indent="0" lvl="0" marL="0" rtl="0" algn="l">
              <a:spcBef>
                <a:spcPts val="0"/>
              </a:spcBef>
              <a:spcAft>
                <a:spcPts val="0"/>
              </a:spcAft>
              <a:buNone/>
            </a:pPr>
            <a:r>
              <a:rPr b="1" lang="en" sz="1100">
                <a:solidFill>
                  <a:schemeClr val="dk1"/>
                </a:solidFill>
              </a:rPr>
              <a:t>NTH_VALUE()</a:t>
            </a:r>
            <a:r>
              <a:rPr lang="en" sz="1100">
                <a:solidFill>
                  <a:schemeClr val="dk1"/>
                </a:solidFill>
              </a:rPr>
              <a:t> - Returns the nth value in a partition.</a:t>
            </a:r>
            <a:endParaRPr sz="1100">
              <a:solidFill>
                <a:schemeClr val="dk1"/>
              </a:solidFill>
            </a:endParaRPr>
          </a:p>
          <a:p>
            <a:pPr indent="0" lvl="0" marL="0" rtl="0" algn="l">
              <a:spcBef>
                <a:spcPts val="0"/>
              </a:spcBef>
              <a:spcAft>
                <a:spcPts val="0"/>
              </a:spcAft>
              <a:buNone/>
            </a:pPr>
            <a:r>
              <a:rPr b="1" lang="en" sz="1100">
                <a:solidFill>
                  <a:schemeClr val="dk1"/>
                </a:solidFill>
              </a:rPr>
              <a:t>MIN() OVER()</a:t>
            </a:r>
            <a:r>
              <a:rPr lang="en" sz="1100">
                <a:solidFill>
                  <a:schemeClr val="dk1"/>
                </a:solidFill>
              </a:rPr>
              <a:t> - Returns a running minimum.</a:t>
            </a:r>
            <a:endParaRPr sz="1100">
              <a:solidFill>
                <a:schemeClr val="dk1"/>
              </a:solidFill>
            </a:endParaRPr>
          </a:p>
          <a:p>
            <a:pPr indent="0" lvl="0" marL="0" rtl="0" algn="l">
              <a:spcBef>
                <a:spcPts val="0"/>
              </a:spcBef>
              <a:spcAft>
                <a:spcPts val="0"/>
              </a:spcAft>
              <a:buNone/>
            </a:pPr>
            <a:r>
              <a:rPr b="1" lang="en" sz="1100">
                <a:solidFill>
                  <a:schemeClr val="dk1"/>
                </a:solidFill>
              </a:rPr>
              <a:t>MAX() OVER()</a:t>
            </a:r>
            <a:r>
              <a:rPr lang="en" sz="1100">
                <a:solidFill>
                  <a:schemeClr val="dk1"/>
                </a:solidFill>
              </a:rPr>
              <a:t> - Returns a running maximum.</a:t>
            </a:r>
            <a:endParaRPr sz="11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RANK()</a:t>
            </a:r>
            <a:endParaRPr/>
          </a:p>
        </p:txBody>
      </p:sp>
      <p:sp>
        <p:nvSpPr>
          <p:cNvPr id="152" name="Google Shape;152;p28"/>
          <p:cNvSpPr txBox="1"/>
          <p:nvPr>
            <p:ph idx="1" type="body"/>
          </p:nvPr>
        </p:nvSpPr>
        <p:spPr>
          <a:xfrm>
            <a:off x="363338"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RANK()</a:t>
            </a:r>
            <a:endParaRPr/>
          </a:p>
          <a:p>
            <a:pPr indent="-342900" lvl="0" marL="457200" rtl="0" algn="l">
              <a:spcBef>
                <a:spcPts val="0"/>
              </a:spcBef>
              <a:spcAft>
                <a:spcPts val="0"/>
              </a:spcAft>
              <a:buSzPts val="1800"/>
              <a:buAutoNum type="arabicPeriod"/>
            </a:pPr>
            <a:r>
              <a:rPr lang="en"/>
              <a:t>DENSE_RANK()</a:t>
            </a:r>
            <a:endParaRPr/>
          </a:p>
          <a:p>
            <a:pPr indent="-342900" lvl="0" marL="457200" rtl="0" algn="l">
              <a:spcBef>
                <a:spcPts val="0"/>
              </a:spcBef>
              <a:spcAft>
                <a:spcPts val="0"/>
              </a:spcAft>
              <a:buSzPts val="1800"/>
              <a:buAutoNum type="arabicPeriod"/>
            </a:pPr>
            <a:r>
              <a:rPr lang="en"/>
              <a:t>ROW_NUMBER()</a:t>
            </a:r>
            <a:endParaRPr/>
          </a:p>
          <a:p>
            <a:pPr indent="0" lvl="0" marL="0" rtl="0" algn="l">
              <a:spcBef>
                <a:spcPts val="1200"/>
              </a:spcBef>
              <a:spcAft>
                <a:spcPts val="1200"/>
              </a:spcAft>
              <a:buNone/>
            </a:pPr>
            <a:r>
              <a:rPr lang="en"/>
              <a:t>WITH OVER() clause</a:t>
            </a:r>
            <a:endParaRPr/>
          </a:p>
        </p:txBody>
      </p:sp>
      <p:pic>
        <p:nvPicPr>
          <p:cNvPr id="153" name="Google Shape;153;p28"/>
          <p:cNvPicPr preferRelativeResize="0"/>
          <p:nvPr/>
        </p:nvPicPr>
        <p:blipFill>
          <a:blip r:embed="rId3">
            <a:alphaModFix/>
          </a:blip>
          <a:stretch>
            <a:fillRect/>
          </a:stretch>
        </p:blipFill>
        <p:spPr>
          <a:xfrm>
            <a:off x="311700" y="2682957"/>
            <a:ext cx="9143999" cy="1676836"/>
          </a:xfrm>
          <a:prstGeom prst="rect">
            <a:avLst/>
          </a:prstGeom>
          <a:noFill/>
          <a:ln>
            <a:noFill/>
          </a:ln>
        </p:spPr>
      </p:pic>
      <p:pic>
        <p:nvPicPr>
          <p:cNvPr id="154" name="Google Shape;154;p28"/>
          <p:cNvPicPr preferRelativeResize="0"/>
          <p:nvPr/>
        </p:nvPicPr>
        <p:blipFill>
          <a:blip r:embed="rId4">
            <a:alphaModFix/>
          </a:blip>
          <a:stretch>
            <a:fillRect/>
          </a:stretch>
        </p:blipFill>
        <p:spPr>
          <a:xfrm>
            <a:off x="3684425" y="185900"/>
            <a:ext cx="5248576" cy="2331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LAG() LEAD()</a:t>
            </a:r>
            <a:endParaRPr/>
          </a:p>
        </p:txBody>
      </p:sp>
      <p:sp>
        <p:nvSpPr>
          <p:cNvPr id="160" name="Google Shape;160;p29"/>
          <p:cNvSpPr txBox="1"/>
          <p:nvPr>
            <p:ph idx="1" type="body"/>
          </p:nvPr>
        </p:nvSpPr>
        <p:spPr>
          <a:xfrm>
            <a:off x="311700" y="572700"/>
            <a:ext cx="8520600" cy="410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solidFill>
                  <a:schemeClr val="dk1"/>
                </a:solidFill>
              </a:rPr>
              <a:t>The </a:t>
            </a:r>
            <a:r>
              <a:rPr b="1" lang="en" sz="1100">
                <a:solidFill>
                  <a:srgbClr val="188038"/>
                </a:solidFill>
                <a:latin typeface="Roboto Mono"/>
                <a:ea typeface="Roboto Mono"/>
                <a:cs typeface="Roboto Mono"/>
                <a:sym typeface="Roboto Mono"/>
              </a:rPr>
              <a:t>LAG()</a:t>
            </a:r>
            <a:r>
              <a:rPr lang="en" sz="1100">
                <a:solidFill>
                  <a:schemeClr val="dk1"/>
                </a:solidFill>
              </a:rPr>
              <a:t> and </a:t>
            </a:r>
            <a:r>
              <a:rPr b="1" lang="en" sz="1100">
                <a:solidFill>
                  <a:srgbClr val="188038"/>
                </a:solidFill>
                <a:latin typeface="Roboto Mono"/>
                <a:ea typeface="Roboto Mono"/>
                <a:cs typeface="Roboto Mono"/>
                <a:sym typeface="Roboto Mono"/>
              </a:rPr>
              <a:t>LEAD()</a:t>
            </a:r>
            <a:r>
              <a:rPr lang="en" sz="1100">
                <a:solidFill>
                  <a:schemeClr val="dk1"/>
                </a:solidFill>
              </a:rPr>
              <a:t> functions in SQL are </a:t>
            </a:r>
            <a:r>
              <a:rPr b="1" lang="en" sz="1100">
                <a:solidFill>
                  <a:schemeClr val="dk1"/>
                </a:solidFill>
              </a:rPr>
              <a:t>window functions</a:t>
            </a:r>
            <a:r>
              <a:rPr lang="en" sz="1100">
                <a:solidFill>
                  <a:schemeClr val="dk1"/>
                </a:solidFill>
              </a:rPr>
              <a:t> used to access data from a previous (lag) or next (lead) row within the same result set, based on a specified ordering</a:t>
            </a:r>
            <a:endParaRPr/>
          </a:p>
        </p:txBody>
      </p:sp>
      <p:pic>
        <p:nvPicPr>
          <p:cNvPr id="161" name="Google Shape;161;p29"/>
          <p:cNvPicPr preferRelativeResize="0"/>
          <p:nvPr/>
        </p:nvPicPr>
        <p:blipFill>
          <a:blip r:embed="rId3">
            <a:alphaModFix/>
          </a:blip>
          <a:stretch>
            <a:fillRect/>
          </a:stretch>
        </p:blipFill>
        <p:spPr>
          <a:xfrm>
            <a:off x="994475" y="1208550"/>
            <a:ext cx="6341726" cy="1450850"/>
          </a:xfrm>
          <a:prstGeom prst="rect">
            <a:avLst/>
          </a:prstGeom>
          <a:noFill/>
          <a:ln>
            <a:noFill/>
          </a:ln>
        </p:spPr>
      </p:pic>
      <p:pic>
        <p:nvPicPr>
          <p:cNvPr id="162" name="Google Shape;162;p29"/>
          <p:cNvPicPr preferRelativeResize="0"/>
          <p:nvPr/>
        </p:nvPicPr>
        <p:blipFill>
          <a:blip r:embed="rId4">
            <a:alphaModFix/>
          </a:blip>
          <a:stretch>
            <a:fillRect/>
          </a:stretch>
        </p:blipFill>
        <p:spPr>
          <a:xfrm>
            <a:off x="1389350" y="2900300"/>
            <a:ext cx="5262629" cy="1778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String Function</a:t>
            </a:r>
            <a:endParaRPr/>
          </a:p>
        </p:txBody>
      </p:sp>
      <p:sp>
        <p:nvSpPr>
          <p:cNvPr id="168" name="Google Shape;168;p30"/>
          <p:cNvSpPr txBox="1"/>
          <p:nvPr>
            <p:ph idx="1" type="body"/>
          </p:nvPr>
        </p:nvSpPr>
        <p:spPr>
          <a:xfrm>
            <a:off x="311700" y="1152475"/>
            <a:ext cx="32667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100">
                <a:solidFill>
                  <a:schemeClr val="dk1"/>
                </a:solidFill>
              </a:rPr>
              <a:t>String functions allow you to manipulate text data.</a:t>
            </a:r>
            <a:endParaRPr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UPPER() / LOWER()</a:t>
            </a:r>
            <a:r>
              <a:rPr lang="en" sz="1100">
                <a:solidFill>
                  <a:schemeClr val="dk1"/>
                </a:solidFill>
              </a:rPr>
              <a:t>: Converts text to uppercase or lowercase.</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CONCAT()</a:t>
            </a:r>
            <a:r>
              <a:rPr lang="en" sz="1100">
                <a:solidFill>
                  <a:schemeClr val="dk1"/>
                </a:solidFill>
              </a:rPr>
              <a:t>: Combines two or more strings into one.</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SUBSTRING()</a:t>
            </a:r>
            <a:r>
              <a:rPr lang="en" sz="1100">
                <a:solidFill>
                  <a:schemeClr val="dk1"/>
                </a:solidFill>
              </a:rPr>
              <a:t>: Extracts a substring from a string.</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TRIM()</a:t>
            </a:r>
            <a:r>
              <a:rPr lang="en" sz="1100">
                <a:solidFill>
                  <a:schemeClr val="dk1"/>
                </a:solidFill>
              </a:rPr>
              <a:t>: Removes whitespace or specified characters from the beginning and end of a string.</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LENGTH()</a:t>
            </a:r>
            <a:r>
              <a:rPr lang="en" sz="1100">
                <a:solidFill>
                  <a:schemeClr val="dk1"/>
                </a:solidFill>
              </a:rPr>
              <a:t>: Returns the length of a string.</a:t>
            </a:r>
            <a:endParaRPr sz="1100">
              <a:solidFill>
                <a:schemeClr val="dk1"/>
              </a:solidFill>
            </a:endParaRPr>
          </a:p>
          <a:p>
            <a:pPr indent="0" lvl="0" marL="0" rtl="0" algn="l">
              <a:spcBef>
                <a:spcPts val="1200"/>
              </a:spcBef>
              <a:spcAft>
                <a:spcPts val="1200"/>
              </a:spcAft>
              <a:buNone/>
            </a:pPr>
            <a:r>
              <a:t/>
            </a:r>
            <a:endParaRPr/>
          </a:p>
        </p:txBody>
      </p:sp>
      <p:sp>
        <p:nvSpPr>
          <p:cNvPr id="169" name="Google Shape;169;p30"/>
          <p:cNvSpPr txBox="1"/>
          <p:nvPr/>
        </p:nvSpPr>
        <p:spPr>
          <a:xfrm>
            <a:off x="4043075" y="1279750"/>
            <a:ext cx="43038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REPLACE()</a:t>
            </a:r>
            <a:r>
              <a:rPr lang="en" sz="1100">
                <a:solidFill>
                  <a:schemeClr val="dk1"/>
                </a:solidFill>
              </a:rPr>
              <a:t> - Replaces occurrences of a substring within a string.</a:t>
            </a:r>
            <a:endParaRPr sz="1100">
              <a:solidFill>
                <a:schemeClr val="dk1"/>
              </a:solidFill>
            </a:endParaRPr>
          </a:p>
          <a:p>
            <a:pPr indent="0" lvl="0" marL="0" rtl="0" algn="l">
              <a:spcBef>
                <a:spcPts val="0"/>
              </a:spcBef>
              <a:spcAft>
                <a:spcPts val="0"/>
              </a:spcAft>
              <a:buNone/>
            </a:pPr>
            <a:r>
              <a:rPr b="1" lang="en" sz="1100">
                <a:solidFill>
                  <a:schemeClr val="dk1"/>
                </a:solidFill>
              </a:rPr>
              <a:t>LEFT()</a:t>
            </a:r>
            <a:r>
              <a:rPr lang="en" sz="1100">
                <a:solidFill>
                  <a:schemeClr val="dk1"/>
                </a:solidFill>
              </a:rPr>
              <a:t> - Returns the left part of a string.</a:t>
            </a:r>
            <a:endParaRPr sz="1100">
              <a:solidFill>
                <a:schemeClr val="dk1"/>
              </a:solidFill>
            </a:endParaRPr>
          </a:p>
          <a:p>
            <a:pPr indent="0" lvl="0" marL="0" rtl="0" algn="l">
              <a:spcBef>
                <a:spcPts val="0"/>
              </a:spcBef>
              <a:spcAft>
                <a:spcPts val="0"/>
              </a:spcAft>
              <a:buNone/>
            </a:pPr>
            <a:r>
              <a:rPr b="1" lang="en" sz="1100">
                <a:solidFill>
                  <a:schemeClr val="dk1"/>
                </a:solidFill>
              </a:rPr>
              <a:t>RIGHT()</a:t>
            </a:r>
            <a:r>
              <a:rPr lang="en" sz="1100">
                <a:solidFill>
                  <a:schemeClr val="dk1"/>
                </a:solidFill>
              </a:rPr>
              <a:t> - Returns the right part of a string.</a:t>
            </a:r>
            <a:endParaRPr sz="1100">
              <a:solidFill>
                <a:schemeClr val="dk1"/>
              </a:solidFill>
            </a:endParaRPr>
          </a:p>
          <a:p>
            <a:pPr indent="0" lvl="0" marL="0" rtl="0" algn="l">
              <a:spcBef>
                <a:spcPts val="0"/>
              </a:spcBef>
              <a:spcAft>
                <a:spcPts val="0"/>
              </a:spcAft>
              <a:buNone/>
            </a:pPr>
            <a:r>
              <a:rPr b="1" lang="en" sz="1100">
                <a:solidFill>
                  <a:schemeClr val="dk1"/>
                </a:solidFill>
              </a:rPr>
              <a:t>CHARINDEX()</a:t>
            </a:r>
            <a:r>
              <a:rPr lang="en" sz="1100">
                <a:solidFill>
                  <a:schemeClr val="dk1"/>
                </a:solidFill>
              </a:rPr>
              <a:t> - Finds the position of a substring within a string (SQL Server).</a:t>
            </a:r>
            <a:endParaRPr sz="1100">
              <a:solidFill>
                <a:schemeClr val="dk1"/>
              </a:solidFill>
            </a:endParaRPr>
          </a:p>
          <a:p>
            <a:pPr indent="0" lvl="0" marL="0" rtl="0" algn="l">
              <a:spcBef>
                <a:spcPts val="0"/>
              </a:spcBef>
              <a:spcAft>
                <a:spcPts val="0"/>
              </a:spcAft>
              <a:buNone/>
            </a:pPr>
            <a:r>
              <a:rPr b="1" lang="en" sz="1100">
                <a:solidFill>
                  <a:schemeClr val="dk1"/>
                </a:solidFill>
              </a:rPr>
              <a:t>INSTR()</a:t>
            </a:r>
            <a:r>
              <a:rPr lang="en" sz="1100">
                <a:solidFill>
                  <a:schemeClr val="dk1"/>
                </a:solidFill>
              </a:rPr>
              <a:t> - Finds the position of a substring within a string (MySQL).</a:t>
            </a:r>
            <a:endParaRPr sz="1100">
              <a:solidFill>
                <a:schemeClr val="dk1"/>
              </a:solidFill>
            </a:endParaRPr>
          </a:p>
          <a:p>
            <a:pPr indent="0" lvl="0" marL="0" rtl="0" algn="l">
              <a:spcBef>
                <a:spcPts val="0"/>
              </a:spcBef>
              <a:spcAft>
                <a:spcPts val="0"/>
              </a:spcAft>
              <a:buNone/>
            </a:pPr>
            <a:r>
              <a:rPr b="1" lang="en" sz="1100">
                <a:solidFill>
                  <a:schemeClr val="dk1"/>
                </a:solidFill>
              </a:rPr>
              <a:t>REVERSE()</a:t>
            </a:r>
            <a:r>
              <a:rPr lang="en" sz="1100">
                <a:solidFill>
                  <a:schemeClr val="dk1"/>
                </a:solidFill>
              </a:rPr>
              <a:t> - Reverses the characters in a string.</a:t>
            </a:r>
            <a:endParaRPr sz="1100">
              <a:solidFill>
                <a:schemeClr val="dk1"/>
              </a:solidFill>
            </a:endParaRPr>
          </a:p>
          <a:p>
            <a:pPr indent="0" lvl="0" marL="0" rtl="0" algn="l">
              <a:spcBef>
                <a:spcPts val="0"/>
              </a:spcBef>
              <a:spcAft>
                <a:spcPts val="0"/>
              </a:spcAft>
              <a:buNone/>
            </a:pPr>
            <a:r>
              <a:rPr b="1" lang="en" sz="1100">
                <a:solidFill>
                  <a:schemeClr val="dk1"/>
                </a:solidFill>
              </a:rPr>
              <a:t>FORMAT()</a:t>
            </a:r>
            <a:r>
              <a:rPr lang="en" sz="1100">
                <a:solidFill>
                  <a:schemeClr val="dk1"/>
                </a:solidFill>
              </a:rPr>
              <a:t> - Formats numbers as a string (SQL Server).</a:t>
            </a:r>
            <a:endParaRPr sz="1100">
              <a:solidFill>
                <a:schemeClr val="dk1"/>
              </a:solidFill>
            </a:endParaRPr>
          </a:p>
          <a:p>
            <a:pPr indent="0" lvl="0" marL="0" rtl="0" algn="l">
              <a:spcBef>
                <a:spcPts val="0"/>
              </a:spcBef>
              <a:spcAft>
                <a:spcPts val="0"/>
              </a:spcAft>
              <a:buNone/>
            </a:pPr>
            <a:r>
              <a:rPr b="1" lang="en" sz="1100">
                <a:solidFill>
                  <a:schemeClr val="dk1"/>
                </a:solidFill>
              </a:rPr>
              <a:t>ASCII()</a:t>
            </a:r>
            <a:r>
              <a:rPr lang="en" sz="1100">
                <a:solidFill>
                  <a:schemeClr val="dk1"/>
                </a:solidFill>
              </a:rPr>
              <a:t> - Returns the ASCII value of the first character in a string.</a:t>
            </a:r>
            <a:endParaRPr sz="1100">
              <a:solidFill>
                <a:schemeClr val="dk1"/>
              </a:solidFill>
            </a:endParaRPr>
          </a:p>
          <a:p>
            <a:pPr indent="0" lvl="0" marL="0" rtl="0" algn="l">
              <a:spcBef>
                <a:spcPts val="0"/>
              </a:spcBef>
              <a:spcAft>
                <a:spcPts val="0"/>
              </a:spcAft>
              <a:buNone/>
            </a:pPr>
            <a:r>
              <a:rPr b="1" lang="en" sz="1100">
                <a:solidFill>
                  <a:schemeClr val="dk1"/>
                </a:solidFill>
              </a:rPr>
              <a:t>SOUNDEX()</a:t>
            </a:r>
            <a:r>
              <a:rPr lang="en" sz="1100">
                <a:solidFill>
                  <a:schemeClr val="dk1"/>
                </a:solidFill>
              </a:rPr>
              <a:t> - Returns a code representing how a string sounds when spoken.</a:t>
            </a:r>
            <a:endParaRPr sz="11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1"/>
          <p:cNvPicPr preferRelativeResize="0"/>
          <p:nvPr/>
        </p:nvPicPr>
        <p:blipFill>
          <a:blip r:embed="rId3">
            <a:alphaModFix/>
          </a:blip>
          <a:stretch>
            <a:fillRect/>
          </a:stretch>
        </p:blipFill>
        <p:spPr>
          <a:xfrm>
            <a:off x="42724" y="0"/>
            <a:ext cx="4799175" cy="5143500"/>
          </a:xfrm>
          <a:prstGeom prst="rect">
            <a:avLst/>
          </a:prstGeom>
          <a:noFill/>
          <a:ln>
            <a:noFill/>
          </a:ln>
        </p:spPr>
      </p:pic>
      <p:pic>
        <p:nvPicPr>
          <p:cNvPr id="175" name="Google Shape;175;p31"/>
          <p:cNvPicPr preferRelativeResize="0"/>
          <p:nvPr/>
        </p:nvPicPr>
        <p:blipFill>
          <a:blip r:embed="rId4">
            <a:alphaModFix/>
          </a:blip>
          <a:stretch>
            <a:fillRect/>
          </a:stretch>
        </p:blipFill>
        <p:spPr>
          <a:xfrm>
            <a:off x="4994299" y="152400"/>
            <a:ext cx="3997303" cy="1869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sql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100">
                <a:solidFill>
                  <a:schemeClr val="dk1"/>
                </a:solidFill>
              </a:rPr>
              <a:t>Structured Query Language</a:t>
            </a:r>
            <a:r>
              <a:rPr lang="en" sz="1100">
                <a:solidFill>
                  <a:schemeClr val="dk1"/>
                </a:solidFill>
              </a:rPr>
              <a:t>, is a </a:t>
            </a:r>
            <a:r>
              <a:rPr b="1" lang="en" sz="1100">
                <a:solidFill>
                  <a:schemeClr val="dk1"/>
                </a:solidFill>
              </a:rPr>
              <a:t>standard programming language</a:t>
            </a:r>
            <a:r>
              <a:rPr lang="en" sz="1100">
                <a:solidFill>
                  <a:schemeClr val="dk1"/>
                </a:solidFill>
              </a:rPr>
              <a:t> used for </a:t>
            </a:r>
            <a:endParaRPr sz="1100">
              <a:solidFill>
                <a:schemeClr val="dk1"/>
              </a:solidFill>
            </a:endParaRPr>
          </a:p>
          <a:p>
            <a:pPr indent="-298450" lvl="0" marL="457200" rtl="0" algn="l">
              <a:spcBef>
                <a:spcPts val="1200"/>
              </a:spcBef>
              <a:spcAft>
                <a:spcPts val="0"/>
              </a:spcAft>
              <a:buClr>
                <a:schemeClr val="dk1"/>
              </a:buClr>
              <a:buSzPts val="1100"/>
              <a:buAutoNum type="arabicPeriod"/>
            </a:pPr>
            <a:r>
              <a:rPr lang="en" sz="1100">
                <a:solidFill>
                  <a:schemeClr val="dk1"/>
                </a:solidFill>
              </a:rPr>
              <a:t>Managing</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Manipulating relational databases. </a:t>
            </a:r>
            <a:endParaRPr sz="1100">
              <a:solidFill>
                <a:schemeClr val="dk1"/>
              </a:solidFill>
            </a:endParaRPr>
          </a:p>
          <a:p>
            <a:pPr indent="0" lvl="0" marL="0" rtl="0" algn="l">
              <a:spcBef>
                <a:spcPts val="1200"/>
              </a:spcBef>
              <a:spcAft>
                <a:spcPts val="0"/>
              </a:spcAft>
              <a:buNone/>
            </a:pPr>
            <a:r>
              <a:rPr lang="en" sz="1100">
                <a:solidFill>
                  <a:schemeClr val="dk1"/>
                </a:solidFill>
              </a:rPr>
              <a:t>Perform a variety of operations on database data, </a:t>
            </a:r>
            <a:endParaRPr sz="1100">
              <a:solidFill>
                <a:schemeClr val="dk1"/>
              </a:solidFill>
            </a:endParaRPr>
          </a:p>
          <a:p>
            <a:pPr indent="-298450" lvl="0" marL="457200" rtl="0" algn="l">
              <a:spcBef>
                <a:spcPts val="1200"/>
              </a:spcBef>
              <a:spcAft>
                <a:spcPts val="0"/>
              </a:spcAft>
              <a:buClr>
                <a:schemeClr val="dk1"/>
              </a:buClr>
              <a:buSzPts val="1100"/>
              <a:buAutoNum type="arabicPeriod"/>
            </a:pPr>
            <a:r>
              <a:rPr lang="en" sz="1100">
                <a:solidFill>
                  <a:schemeClr val="dk1"/>
                </a:solidFill>
              </a:rPr>
              <a:t>Retrieving</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Inserting</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Updating</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Deleting records</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rPr lang="en" sz="1100">
                <a:solidFill>
                  <a:schemeClr val="dk1"/>
                </a:solidFill>
              </a:rPr>
              <a:t>SQL is widely used in </a:t>
            </a:r>
            <a:r>
              <a:rPr b="1" lang="en" sz="1100">
                <a:solidFill>
                  <a:schemeClr val="dk1"/>
                </a:solidFill>
              </a:rPr>
              <a:t>data management and is essential for interacting </a:t>
            </a:r>
            <a:r>
              <a:rPr lang="en" sz="1100">
                <a:solidFill>
                  <a:schemeClr val="dk1"/>
                </a:solidFill>
              </a:rPr>
              <a:t>with </a:t>
            </a:r>
            <a:r>
              <a:rPr b="1" lang="en" sz="1100">
                <a:solidFill>
                  <a:schemeClr val="dk1"/>
                </a:solidFill>
              </a:rPr>
              <a:t>relational database management systems (RDBMS)</a:t>
            </a:r>
            <a:r>
              <a:rPr lang="en" sz="1100">
                <a:solidFill>
                  <a:schemeClr val="dk1"/>
                </a:solidFill>
              </a:rPr>
              <a:t> like </a:t>
            </a:r>
            <a:r>
              <a:rPr b="1" lang="en" sz="1100">
                <a:solidFill>
                  <a:schemeClr val="dk1"/>
                </a:solidFill>
              </a:rPr>
              <a:t>MySQL, PostgreSQL, SQL Server, Oracle, and SQLite.</a:t>
            </a:r>
            <a:endParaRPr b="1" sz="1100">
              <a:solidFill>
                <a:schemeClr val="dk1"/>
              </a:solidFill>
            </a:endParaRPr>
          </a:p>
          <a:p>
            <a:pPr indent="0" lvl="0" marL="0" rtl="0" algn="l">
              <a:spcBef>
                <a:spcPts val="1200"/>
              </a:spcBef>
              <a:spcAft>
                <a:spcPts val="1200"/>
              </a:spcAft>
              <a:buNone/>
            </a:pPr>
            <a:r>
              <a:rPr b="1" lang="en" sz="1100">
                <a:solidFill>
                  <a:schemeClr val="dk1"/>
                </a:solidFill>
              </a:rPr>
              <a:t> SQL provides powerful, optimized ways to access, analyze, and manipulate large volumes of data, making it crucial for database management in applications across industries.</a:t>
            </a:r>
            <a:endParaRPr b="1" sz="11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4.Date and Time Function</a:t>
            </a:r>
            <a:endParaRPr/>
          </a:p>
        </p:txBody>
      </p:sp>
      <p:sp>
        <p:nvSpPr>
          <p:cNvPr id="181" name="Google Shape;181;p32"/>
          <p:cNvSpPr txBox="1"/>
          <p:nvPr>
            <p:ph idx="1" type="body"/>
          </p:nvPr>
        </p:nvSpPr>
        <p:spPr>
          <a:xfrm>
            <a:off x="311700" y="1152475"/>
            <a:ext cx="39678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100">
                <a:solidFill>
                  <a:schemeClr val="dk1"/>
                </a:solidFill>
              </a:rPr>
              <a:t>ate functions manipulate and perform calculations on date and time data.</a:t>
            </a:r>
            <a:endParaRPr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NOW() / CURRENT_DATE()</a:t>
            </a:r>
            <a:r>
              <a:rPr lang="en" sz="1100">
                <a:solidFill>
                  <a:schemeClr val="dk1"/>
                </a:solidFill>
              </a:rPr>
              <a:t>: Returns the current date and time or just the date.</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DATEADD() / DATEDIFF()</a:t>
            </a:r>
            <a:r>
              <a:rPr lang="en" sz="1100">
                <a:solidFill>
                  <a:schemeClr val="dk1"/>
                </a:solidFill>
              </a:rPr>
              <a:t>: Adds a specified interval to a date or calculates the difference between two dates.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YEAR(), MONTH(), DAY()</a:t>
            </a:r>
            <a:r>
              <a:rPr lang="en" sz="1100">
                <a:solidFill>
                  <a:schemeClr val="dk1"/>
                </a:solidFill>
              </a:rPr>
              <a:t>: Extracts the year, month, or day from a date.</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DATE_FORMAT()</a:t>
            </a:r>
            <a:r>
              <a:rPr lang="en" sz="1100">
                <a:solidFill>
                  <a:schemeClr val="dk1"/>
                </a:solidFill>
              </a:rPr>
              <a:t>: Formats a date based on specified output patterns.</a:t>
            </a:r>
            <a:endParaRPr sz="1100">
              <a:solidFill>
                <a:schemeClr val="dk1"/>
              </a:solidFill>
            </a:endParaRPr>
          </a:p>
          <a:p>
            <a:pPr indent="0" lvl="0" marL="0" rtl="0" algn="l">
              <a:spcBef>
                <a:spcPts val="1200"/>
              </a:spcBef>
              <a:spcAft>
                <a:spcPts val="1200"/>
              </a:spcAft>
              <a:buNone/>
            </a:pPr>
            <a:r>
              <a:t/>
            </a:r>
            <a:endParaRPr/>
          </a:p>
        </p:txBody>
      </p:sp>
      <p:sp>
        <p:nvSpPr>
          <p:cNvPr id="182" name="Google Shape;182;p32"/>
          <p:cNvSpPr txBox="1"/>
          <p:nvPr/>
        </p:nvSpPr>
        <p:spPr>
          <a:xfrm>
            <a:off x="4572000" y="1209600"/>
            <a:ext cx="45975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NOW()</a:t>
            </a:r>
            <a:r>
              <a:rPr lang="en" sz="1100">
                <a:solidFill>
                  <a:schemeClr val="dk1"/>
                </a:solidFill>
              </a:rPr>
              <a:t> - Returns the current date and time.</a:t>
            </a:r>
            <a:endParaRPr sz="1100">
              <a:solidFill>
                <a:schemeClr val="dk1"/>
              </a:solidFill>
            </a:endParaRPr>
          </a:p>
          <a:p>
            <a:pPr indent="0" lvl="0" marL="0" rtl="0" algn="l">
              <a:spcBef>
                <a:spcPts val="0"/>
              </a:spcBef>
              <a:spcAft>
                <a:spcPts val="0"/>
              </a:spcAft>
              <a:buNone/>
            </a:pPr>
            <a:r>
              <a:rPr b="1" lang="en" sz="1100">
                <a:solidFill>
                  <a:schemeClr val="dk1"/>
                </a:solidFill>
              </a:rPr>
              <a:t>CURRENT_DATE()</a:t>
            </a:r>
            <a:r>
              <a:rPr lang="en" sz="1100">
                <a:solidFill>
                  <a:schemeClr val="dk1"/>
                </a:solidFill>
              </a:rPr>
              <a:t> - Returns the current date.</a:t>
            </a:r>
            <a:endParaRPr sz="1100">
              <a:solidFill>
                <a:schemeClr val="dk1"/>
              </a:solidFill>
            </a:endParaRPr>
          </a:p>
          <a:p>
            <a:pPr indent="0" lvl="0" marL="0" rtl="0" algn="l">
              <a:spcBef>
                <a:spcPts val="0"/>
              </a:spcBef>
              <a:spcAft>
                <a:spcPts val="0"/>
              </a:spcAft>
              <a:buNone/>
            </a:pPr>
            <a:r>
              <a:rPr b="1" lang="en" sz="1100">
                <a:solidFill>
                  <a:schemeClr val="dk1"/>
                </a:solidFill>
              </a:rPr>
              <a:t>CURRENT_TIME()</a:t>
            </a:r>
            <a:r>
              <a:rPr lang="en" sz="1100">
                <a:solidFill>
                  <a:schemeClr val="dk1"/>
                </a:solidFill>
              </a:rPr>
              <a:t> - Returns the current time.</a:t>
            </a:r>
            <a:endParaRPr sz="1100">
              <a:solidFill>
                <a:schemeClr val="dk1"/>
              </a:solidFill>
            </a:endParaRPr>
          </a:p>
          <a:p>
            <a:pPr indent="0" lvl="0" marL="0" rtl="0" algn="l">
              <a:spcBef>
                <a:spcPts val="0"/>
              </a:spcBef>
              <a:spcAft>
                <a:spcPts val="0"/>
              </a:spcAft>
              <a:buNone/>
            </a:pPr>
            <a:r>
              <a:rPr b="1" lang="en" sz="1100">
                <a:solidFill>
                  <a:schemeClr val="dk1"/>
                </a:solidFill>
              </a:rPr>
              <a:t>DATEADD()</a:t>
            </a:r>
            <a:r>
              <a:rPr lang="en" sz="1100">
                <a:solidFill>
                  <a:schemeClr val="dk1"/>
                </a:solidFill>
              </a:rPr>
              <a:t> - Adds a specified interval to a date.</a:t>
            </a:r>
            <a:endParaRPr sz="1100">
              <a:solidFill>
                <a:schemeClr val="dk1"/>
              </a:solidFill>
            </a:endParaRPr>
          </a:p>
          <a:p>
            <a:pPr indent="0" lvl="0" marL="0" rtl="0" algn="l">
              <a:spcBef>
                <a:spcPts val="0"/>
              </a:spcBef>
              <a:spcAft>
                <a:spcPts val="0"/>
              </a:spcAft>
              <a:buNone/>
            </a:pPr>
            <a:r>
              <a:rPr b="1" lang="en" sz="1100">
                <a:solidFill>
                  <a:schemeClr val="dk1"/>
                </a:solidFill>
              </a:rPr>
              <a:t>DATEDIFF()</a:t>
            </a:r>
            <a:r>
              <a:rPr lang="en" sz="1100">
                <a:solidFill>
                  <a:schemeClr val="dk1"/>
                </a:solidFill>
              </a:rPr>
              <a:t> - Returns the difference between two dates.</a:t>
            </a:r>
            <a:endParaRPr sz="1100">
              <a:solidFill>
                <a:schemeClr val="dk1"/>
              </a:solidFill>
            </a:endParaRPr>
          </a:p>
          <a:p>
            <a:pPr indent="0" lvl="0" marL="0" rtl="0" algn="l">
              <a:spcBef>
                <a:spcPts val="0"/>
              </a:spcBef>
              <a:spcAft>
                <a:spcPts val="0"/>
              </a:spcAft>
              <a:buNone/>
            </a:pPr>
            <a:r>
              <a:rPr b="1" lang="en" sz="1100">
                <a:solidFill>
                  <a:schemeClr val="dk1"/>
                </a:solidFill>
              </a:rPr>
              <a:t>YEAR()</a:t>
            </a:r>
            <a:r>
              <a:rPr lang="en" sz="1100">
                <a:solidFill>
                  <a:schemeClr val="dk1"/>
                </a:solidFill>
              </a:rPr>
              <a:t> - Extracts the year from a date.</a:t>
            </a:r>
            <a:endParaRPr sz="1100">
              <a:solidFill>
                <a:schemeClr val="dk1"/>
              </a:solidFill>
            </a:endParaRPr>
          </a:p>
          <a:p>
            <a:pPr indent="0" lvl="0" marL="0" rtl="0" algn="l">
              <a:spcBef>
                <a:spcPts val="0"/>
              </a:spcBef>
              <a:spcAft>
                <a:spcPts val="0"/>
              </a:spcAft>
              <a:buNone/>
            </a:pPr>
            <a:r>
              <a:rPr b="1" lang="en" sz="1100">
                <a:solidFill>
                  <a:schemeClr val="dk1"/>
                </a:solidFill>
              </a:rPr>
              <a:t>MONTH()</a:t>
            </a:r>
            <a:r>
              <a:rPr lang="en" sz="1100">
                <a:solidFill>
                  <a:schemeClr val="dk1"/>
                </a:solidFill>
              </a:rPr>
              <a:t> - Extracts the month from a date.</a:t>
            </a:r>
            <a:endParaRPr sz="1100">
              <a:solidFill>
                <a:schemeClr val="dk1"/>
              </a:solidFill>
            </a:endParaRPr>
          </a:p>
          <a:p>
            <a:pPr indent="0" lvl="0" marL="0" rtl="0" algn="l">
              <a:spcBef>
                <a:spcPts val="0"/>
              </a:spcBef>
              <a:spcAft>
                <a:spcPts val="0"/>
              </a:spcAft>
              <a:buNone/>
            </a:pPr>
            <a:r>
              <a:rPr b="1" lang="en" sz="1100">
                <a:solidFill>
                  <a:schemeClr val="dk1"/>
                </a:solidFill>
              </a:rPr>
              <a:t>DAY()</a:t>
            </a:r>
            <a:r>
              <a:rPr lang="en" sz="1100">
                <a:solidFill>
                  <a:schemeClr val="dk1"/>
                </a:solidFill>
              </a:rPr>
              <a:t> - Extracts the day from a date.</a:t>
            </a:r>
            <a:endParaRPr sz="1100">
              <a:solidFill>
                <a:schemeClr val="dk1"/>
              </a:solidFill>
            </a:endParaRPr>
          </a:p>
          <a:p>
            <a:pPr indent="0" lvl="0" marL="0" rtl="0" algn="l">
              <a:spcBef>
                <a:spcPts val="0"/>
              </a:spcBef>
              <a:spcAft>
                <a:spcPts val="0"/>
              </a:spcAft>
              <a:buNone/>
            </a:pPr>
            <a:r>
              <a:rPr b="1" lang="en" sz="1100">
                <a:solidFill>
                  <a:schemeClr val="dk1"/>
                </a:solidFill>
              </a:rPr>
              <a:t>DATE_FORMAT()</a:t>
            </a:r>
            <a:r>
              <a:rPr lang="en" sz="1100">
                <a:solidFill>
                  <a:schemeClr val="dk1"/>
                </a:solidFill>
              </a:rPr>
              <a:t> - Formats a date in a specified pattern (MySQL).</a:t>
            </a:r>
            <a:endParaRPr sz="1100">
              <a:solidFill>
                <a:schemeClr val="dk1"/>
              </a:solidFill>
            </a:endParaRPr>
          </a:p>
          <a:p>
            <a:pPr indent="0" lvl="0" marL="0" rtl="0" algn="l">
              <a:spcBef>
                <a:spcPts val="0"/>
              </a:spcBef>
              <a:spcAft>
                <a:spcPts val="0"/>
              </a:spcAft>
              <a:buNone/>
            </a:pPr>
            <a:r>
              <a:rPr b="1" lang="en" sz="1100">
                <a:solidFill>
                  <a:schemeClr val="dk1"/>
                </a:solidFill>
              </a:rPr>
              <a:t>TO_CHAR()</a:t>
            </a:r>
            <a:r>
              <a:rPr lang="en" sz="1100">
                <a:solidFill>
                  <a:schemeClr val="dk1"/>
                </a:solidFill>
              </a:rPr>
              <a:t> - Formats a date or timestamp (Oracle, PostgreSQL).</a:t>
            </a:r>
            <a:endParaRPr sz="1100">
              <a:solidFill>
                <a:schemeClr val="dk1"/>
              </a:solidFill>
            </a:endParaRPr>
          </a:p>
          <a:p>
            <a:pPr indent="0" lvl="0" marL="0" rtl="0" algn="l">
              <a:spcBef>
                <a:spcPts val="0"/>
              </a:spcBef>
              <a:spcAft>
                <a:spcPts val="0"/>
              </a:spcAft>
              <a:buNone/>
            </a:pPr>
            <a:r>
              <a:rPr b="1" lang="en" sz="1100">
                <a:solidFill>
                  <a:schemeClr val="dk1"/>
                </a:solidFill>
              </a:rPr>
              <a:t>EXTRACT()</a:t>
            </a:r>
            <a:r>
              <a:rPr lang="en" sz="1100">
                <a:solidFill>
                  <a:schemeClr val="dk1"/>
                </a:solidFill>
              </a:rPr>
              <a:t> - Extracts parts of a date (PostgreSQL, MySQL).</a:t>
            </a:r>
            <a:endParaRPr sz="1100">
              <a:solidFill>
                <a:schemeClr val="dk1"/>
              </a:solidFill>
            </a:endParaRPr>
          </a:p>
          <a:p>
            <a:pPr indent="0" lvl="0" marL="0" rtl="0" algn="l">
              <a:spcBef>
                <a:spcPts val="0"/>
              </a:spcBef>
              <a:spcAft>
                <a:spcPts val="0"/>
              </a:spcAft>
              <a:buNone/>
            </a:pPr>
            <a:r>
              <a:rPr b="1" lang="en" sz="1100">
                <a:solidFill>
                  <a:schemeClr val="dk1"/>
                </a:solidFill>
              </a:rPr>
              <a:t>DAYOFWEEK()</a:t>
            </a:r>
            <a:r>
              <a:rPr lang="en" sz="1100">
                <a:solidFill>
                  <a:schemeClr val="dk1"/>
                </a:solidFill>
              </a:rPr>
              <a:t> - Returns the day of the week from a date.</a:t>
            </a:r>
            <a:endParaRPr sz="1100">
              <a:solidFill>
                <a:schemeClr val="dk1"/>
              </a:solidFill>
            </a:endParaRPr>
          </a:p>
          <a:p>
            <a:pPr indent="0" lvl="0" marL="0" rtl="0" algn="l">
              <a:spcBef>
                <a:spcPts val="0"/>
              </a:spcBef>
              <a:spcAft>
                <a:spcPts val="0"/>
              </a:spcAft>
              <a:buNone/>
            </a:pPr>
            <a:r>
              <a:rPr b="1" lang="en" sz="1100">
                <a:solidFill>
                  <a:schemeClr val="dk1"/>
                </a:solidFill>
              </a:rPr>
              <a:t>TIMESTAMPDIFF()</a:t>
            </a:r>
            <a:r>
              <a:rPr lang="en" sz="1100">
                <a:solidFill>
                  <a:schemeClr val="dk1"/>
                </a:solidFill>
              </a:rPr>
              <a:t> - Returns the difference between timestamps.</a:t>
            </a:r>
            <a:endParaRPr sz="1100">
              <a:solidFill>
                <a:schemeClr val="dk1"/>
              </a:solidFill>
            </a:endParaRPr>
          </a:p>
          <a:p>
            <a:pPr indent="0" lvl="0" marL="0" rtl="0" algn="l">
              <a:spcBef>
                <a:spcPts val="0"/>
              </a:spcBef>
              <a:spcAft>
                <a:spcPts val="0"/>
              </a:spcAft>
              <a:buNone/>
            </a:pPr>
            <a:r>
              <a:rPr b="1" lang="en" sz="1100">
                <a:solidFill>
                  <a:schemeClr val="dk1"/>
                </a:solidFill>
              </a:rPr>
              <a:t>DATE_TRUNC()</a:t>
            </a:r>
            <a:r>
              <a:rPr lang="en" sz="1100">
                <a:solidFill>
                  <a:schemeClr val="dk1"/>
                </a:solidFill>
              </a:rPr>
              <a:t> - Truncates a date to a specified unit (PostgreSQL).</a:t>
            </a:r>
            <a:endParaRPr sz="1100">
              <a:solidFill>
                <a:schemeClr val="dk1"/>
              </a:solidFill>
            </a:endParaRPr>
          </a:p>
          <a:p>
            <a:pPr indent="0" lvl="0" marL="0" rtl="0" algn="l">
              <a:spcBef>
                <a:spcPts val="0"/>
              </a:spcBef>
              <a:spcAft>
                <a:spcPts val="0"/>
              </a:spcAft>
              <a:buNone/>
            </a:pPr>
            <a:r>
              <a:rPr b="1" lang="en" sz="1100">
                <a:solidFill>
                  <a:schemeClr val="dk1"/>
                </a:solidFill>
              </a:rPr>
              <a:t>STR_TO_DATE()</a:t>
            </a:r>
            <a:r>
              <a:rPr lang="en" sz="1100">
                <a:solidFill>
                  <a:schemeClr val="dk1"/>
                </a:solidFill>
              </a:rPr>
              <a:t> - Converts a string to a date (MySQL).</a:t>
            </a:r>
            <a:endParaRPr sz="11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Mathematical Functions</a:t>
            </a:r>
            <a:endParaRPr/>
          </a:p>
        </p:txBody>
      </p:sp>
      <p:sp>
        <p:nvSpPr>
          <p:cNvPr id="188" name="Google Shape;188;p33"/>
          <p:cNvSpPr txBox="1"/>
          <p:nvPr>
            <p:ph idx="1" type="body"/>
          </p:nvPr>
        </p:nvSpPr>
        <p:spPr>
          <a:xfrm>
            <a:off x="311700" y="1152475"/>
            <a:ext cx="4065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b="1" lang="en" sz="1100">
                <a:solidFill>
                  <a:schemeClr val="dk1"/>
                </a:solidFill>
              </a:rPr>
              <a:t>ROUND()</a:t>
            </a:r>
            <a:r>
              <a:rPr lang="en" sz="1100">
                <a:solidFill>
                  <a:schemeClr val="dk1"/>
                </a:solidFill>
              </a:rPr>
              <a:t>: Rounds a number to a specified number of decimal places.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FLOOR() / CEILING()</a:t>
            </a:r>
            <a:r>
              <a:rPr lang="en" sz="1100">
                <a:solidFill>
                  <a:schemeClr val="dk1"/>
                </a:solidFill>
              </a:rPr>
              <a:t>: Rounds a number down or up to the nearest integer.</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ABS()</a:t>
            </a:r>
            <a:r>
              <a:rPr lang="en" sz="1100">
                <a:solidFill>
                  <a:schemeClr val="dk1"/>
                </a:solidFill>
              </a:rPr>
              <a:t>: Returns the absolute value of a number.</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POWER()</a:t>
            </a:r>
            <a:r>
              <a:rPr lang="en" sz="1100">
                <a:solidFill>
                  <a:schemeClr val="dk1"/>
                </a:solidFill>
              </a:rPr>
              <a:t>: Raises a number to the power of another number.</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b="1" sz="1100">
              <a:solidFill>
                <a:schemeClr val="dk1"/>
              </a:solidFill>
            </a:endParaRPr>
          </a:p>
          <a:p>
            <a:pPr indent="0" lvl="0" marL="0" rtl="0" algn="l">
              <a:spcBef>
                <a:spcPts val="200"/>
              </a:spcBef>
              <a:spcAft>
                <a:spcPts val="1200"/>
              </a:spcAft>
              <a:buNone/>
            </a:pPr>
            <a:r>
              <a:t/>
            </a:r>
            <a:endParaRPr/>
          </a:p>
        </p:txBody>
      </p:sp>
      <p:sp>
        <p:nvSpPr>
          <p:cNvPr id="189" name="Google Shape;189;p33"/>
          <p:cNvSpPr txBox="1"/>
          <p:nvPr/>
        </p:nvSpPr>
        <p:spPr>
          <a:xfrm>
            <a:off x="4703400" y="782525"/>
            <a:ext cx="44406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ROUND()</a:t>
            </a:r>
            <a:r>
              <a:rPr lang="en" sz="1100">
                <a:solidFill>
                  <a:schemeClr val="dk1"/>
                </a:solidFill>
              </a:rPr>
              <a:t> - Rounds a number to a specified number of decimal places.</a:t>
            </a:r>
            <a:endParaRPr sz="1100">
              <a:solidFill>
                <a:schemeClr val="dk1"/>
              </a:solidFill>
            </a:endParaRPr>
          </a:p>
          <a:p>
            <a:pPr indent="0" lvl="0" marL="0" rtl="0" algn="l">
              <a:spcBef>
                <a:spcPts val="0"/>
              </a:spcBef>
              <a:spcAft>
                <a:spcPts val="0"/>
              </a:spcAft>
              <a:buNone/>
            </a:pPr>
            <a:r>
              <a:rPr b="1" lang="en" sz="1100">
                <a:solidFill>
                  <a:schemeClr val="dk1"/>
                </a:solidFill>
              </a:rPr>
              <a:t>CEILING()</a:t>
            </a:r>
            <a:r>
              <a:rPr lang="en" sz="1100">
                <a:solidFill>
                  <a:schemeClr val="dk1"/>
                </a:solidFill>
              </a:rPr>
              <a:t> - Rounds a number up to the nearest integer.</a:t>
            </a:r>
            <a:endParaRPr sz="1100">
              <a:solidFill>
                <a:schemeClr val="dk1"/>
              </a:solidFill>
            </a:endParaRPr>
          </a:p>
          <a:p>
            <a:pPr indent="0" lvl="0" marL="0" rtl="0" algn="l">
              <a:spcBef>
                <a:spcPts val="0"/>
              </a:spcBef>
              <a:spcAft>
                <a:spcPts val="0"/>
              </a:spcAft>
              <a:buNone/>
            </a:pPr>
            <a:r>
              <a:rPr b="1" lang="en" sz="1100">
                <a:solidFill>
                  <a:schemeClr val="dk1"/>
                </a:solidFill>
              </a:rPr>
              <a:t>FLOOR()</a:t>
            </a:r>
            <a:r>
              <a:rPr lang="en" sz="1100">
                <a:solidFill>
                  <a:schemeClr val="dk1"/>
                </a:solidFill>
              </a:rPr>
              <a:t> - Rounds a number down to the nearest integer.</a:t>
            </a:r>
            <a:endParaRPr sz="1100">
              <a:solidFill>
                <a:schemeClr val="dk1"/>
              </a:solidFill>
            </a:endParaRPr>
          </a:p>
          <a:p>
            <a:pPr indent="0" lvl="0" marL="0" rtl="0" algn="l">
              <a:spcBef>
                <a:spcPts val="0"/>
              </a:spcBef>
              <a:spcAft>
                <a:spcPts val="0"/>
              </a:spcAft>
              <a:buNone/>
            </a:pPr>
            <a:r>
              <a:rPr b="1" lang="en" sz="1100">
                <a:solidFill>
                  <a:schemeClr val="dk1"/>
                </a:solidFill>
              </a:rPr>
              <a:t>ABS()</a:t>
            </a:r>
            <a:r>
              <a:rPr lang="en" sz="1100">
                <a:solidFill>
                  <a:schemeClr val="dk1"/>
                </a:solidFill>
              </a:rPr>
              <a:t> - Returns the absolute value of a number.</a:t>
            </a:r>
            <a:endParaRPr sz="1100">
              <a:solidFill>
                <a:schemeClr val="dk1"/>
              </a:solidFill>
            </a:endParaRPr>
          </a:p>
          <a:p>
            <a:pPr indent="0" lvl="0" marL="0" rtl="0" algn="l">
              <a:spcBef>
                <a:spcPts val="0"/>
              </a:spcBef>
              <a:spcAft>
                <a:spcPts val="0"/>
              </a:spcAft>
              <a:buNone/>
            </a:pPr>
            <a:r>
              <a:rPr b="1" lang="en" sz="1100">
                <a:solidFill>
                  <a:schemeClr val="dk1"/>
                </a:solidFill>
              </a:rPr>
              <a:t>POWER()</a:t>
            </a:r>
            <a:r>
              <a:rPr lang="en" sz="1100">
                <a:solidFill>
                  <a:schemeClr val="dk1"/>
                </a:solidFill>
              </a:rPr>
              <a:t> - Raises a number to the power of another number.</a:t>
            </a:r>
            <a:endParaRPr sz="1100">
              <a:solidFill>
                <a:schemeClr val="dk1"/>
              </a:solidFill>
            </a:endParaRPr>
          </a:p>
          <a:p>
            <a:pPr indent="0" lvl="0" marL="0" rtl="0" algn="l">
              <a:spcBef>
                <a:spcPts val="0"/>
              </a:spcBef>
              <a:spcAft>
                <a:spcPts val="0"/>
              </a:spcAft>
              <a:buNone/>
            </a:pPr>
            <a:r>
              <a:rPr b="1" lang="en" sz="1100">
                <a:solidFill>
                  <a:schemeClr val="dk1"/>
                </a:solidFill>
              </a:rPr>
              <a:t>SQRT()</a:t>
            </a:r>
            <a:r>
              <a:rPr lang="en" sz="1100">
                <a:solidFill>
                  <a:schemeClr val="dk1"/>
                </a:solidFill>
              </a:rPr>
              <a:t> - Calculates the square root of a number.</a:t>
            </a:r>
            <a:endParaRPr sz="1100">
              <a:solidFill>
                <a:schemeClr val="dk1"/>
              </a:solidFill>
            </a:endParaRPr>
          </a:p>
          <a:p>
            <a:pPr indent="0" lvl="0" marL="0" rtl="0" algn="l">
              <a:spcBef>
                <a:spcPts val="0"/>
              </a:spcBef>
              <a:spcAft>
                <a:spcPts val="0"/>
              </a:spcAft>
              <a:buNone/>
            </a:pPr>
            <a:r>
              <a:rPr b="1" lang="en" sz="1100">
                <a:solidFill>
                  <a:schemeClr val="dk1"/>
                </a:solidFill>
              </a:rPr>
              <a:t>MOD()</a:t>
            </a:r>
            <a:r>
              <a:rPr lang="en" sz="1100">
                <a:solidFill>
                  <a:schemeClr val="dk1"/>
                </a:solidFill>
              </a:rPr>
              <a:t> - Returns the remainder of a division.</a:t>
            </a:r>
            <a:endParaRPr sz="1100">
              <a:solidFill>
                <a:schemeClr val="dk1"/>
              </a:solidFill>
            </a:endParaRPr>
          </a:p>
          <a:p>
            <a:pPr indent="0" lvl="0" marL="0" rtl="0" algn="l">
              <a:spcBef>
                <a:spcPts val="0"/>
              </a:spcBef>
              <a:spcAft>
                <a:spcPts val="0"/>
              </a:spcAft>
              <a:buNone/>
            </a:pPr>
            <a:r>
              <a:rPr b="1" lang="en" sz="1100">
                <a:solidFill>
                  <a:schemeClr val="dk1"/>
                </a:solidFill>
              </a:rPr>
              <a:t>EXP()</a:t>
            </a:r>
            <a:r>
              <a:rPr lang="en" sz="1100">
                <a:solidFill>
                  <a:schemeClr val="dk1"/>
                </a:solidFill>
              </a:rPr>
              <a:t> - Returns </a:t>
            </a:r>
            <a:r>
              <a:rPr lang="en" sz="1100">
                <a:solidFill>
                  <a:srgbClr val="188038"/>
                </a:solidFill>
                <a:latin typeface="Roboto Mono"/>
                <a:ea typeface="Roboto Mono"/>
                <a:cs typeface="Roboto Mono"/>
                <a:sym typeface="Roboto Mono"/>
              </a:rPr>
              <a:t>e</a:t>
            </a:r>
            <a:r>
              <a:rPr lang="en" sz="1100">
                <a:solidFill>
                  <a:schemeClr val="dk1"/>
                </a:solidFill>
              </a:rPr>
              <a:t> raised to the power of a given number.</a:t>
            </a:r>
            <a:endParaRPr sz="1100">
              <a:solidFill>
                <a:schemeClr val="dk1"/>
              </a:solidFill>
            </a:endParaRPr>
          </a:p>
          <a:p>
            <a:pPr indent="0" lvl="0" marL="0" rtl="0" algn="l">
              <a:spcBef>
                <a:spcPts val="0"/>
              </a:spcBef>
              <a:spcAft>
                <a:spcPts val="0"/>
              </a:spcAft>
              <a:buNone/>
            </a:pPr>
            <a:r>
              <a:rPr b="1" lang="en" sz="1100">
                <a:solidFill>
                  <a:schemeClr val="dk1"/>
                </a:solidFill>
              </a:rPr>
              <a:t>LOG()</a:t>
            </a:r>
            <a:r>
              <a:rPr lang="en" sz="1100">
                <a:solidFill>
                  <a:schemeClr val="dk1"/>
                </a:solidFill>
              </a:rPr>
              <a:t> - Returns the natural logarithm of a number.</a:t>
            </a:r>
            <a:endParaRPr sz="1100">
              <a:solidFill>
                <a:schemeClr val="dk1"/>
              </a:solidFill>
            </a:endParaRPr>
          </a:p>
          <a:p>
            <a:pPr indent="0" lvl="0" marL="0" rtl="0" algn="l">
              <a:spcBef>
                <a:spcPts val="0"/>
              </a:spcBef>
              <a:spcAft>
                <a:spcPts val="0"/>
              </a:spcAft>
              <a:buNone/>
            </a:pPr>
            <a:r>
              <a:rPr b="1" lang="en" sz="1100">
                <a:solidFill>
                  <a:schemeClr val="dk1"/>
                </a:solidFill>
              </a:rPr>
              <a:t>LOG10()</a:t>
            </a:r>
            <a:r>
              <a:rPr lang="en" sz="1100">
                <a:solidFill>
                  <a:schemeClr val="dk1"/>
                </a:solidFill>
              </a:rPr>
              <a:t> - Returns the base-10 logarithm of a number.</a:t>
            </a:r>
            <a:endParaRPr sz="1100">
              <a:solidFill>
                <a:schemeClr val="dk1"/>
              </a:solidFill>
            </a:endParaRPr>
          </a:p>
          <a:p>
            <a:pPr indent="0" lvl="0" marL="0" rtl="0" algn="l">
              <a:spcBef>
                <a:spcPts val="0"/>
              </a:spcBef>
              <a:spcAft>
                <a:spcPts val="0"/>
              </a:spcAft>
              <a:buNone/>
            </a:pPr>
            <a:r>
              <a:rPr b="1" lang="en" sz="1100">
                <a:solidFill>
                  <a:schemeClr val="dk1"/>
                </a:solidFill>
              </a:rPr>
              <a:t>PI()</a:t>
            </a:r>
            <a:r>
              <a:rPr lang="en" sz="1100">
                <a:solidFill>
                  <a:schemeClr val="dk1"/>
                </a:solidFill>
              </a:rPr>
              <a:t> - Returns the value of pi.</a:t>
            </a:r>
            <a:endParaRPr sz="1100">
              <a:solidFill>
                <a:schemeClr val="dk1"/>
              </a:solidFill>
            </a:endParaRPr>
          </a:p>
          <a:p>
            <a:pPr indent="0" lvl="0" marL="0" rtl="0" algn="l">
              <a:spcBef>
                <a:spcPts val="0"/>
              </a:spcBef>
              <a:spcAft>
                <a:spcPts val="0"/>
              </a:spcAft>
              <a:buNone/>
            </a:pPr>
            <a:r>
              <a:rPr b="1" lang="en" sz="1100">
                <a:solidFill>
                  <a:schemeClr val="dk1"/>
                </a:solidFill>
              </a:rPr>
              <a:t>SIGN()</a:t>
            </a:r>
            <a:r>
              <a:rPr lang="en" sz="1100">
                <a:solidFill>
                  <a:schemeClr val="dk1"/>
                </a:solidFill>
              </a:rPr>
              <a:t> - Returns the sign of a number (+1, 0, or -1).</a:t>
            </a:r>
            <a:endParaRPr sz="1100">
              <a:solidFill>
                <a:schemeClr val="dk1"/>
              </a:solidFill>
            </a:endParaRPr>
          </a:p>
          <a:p>
            <a:pPr indent="0" lvl="0" marL="0" rtl="0" algn="l">
              <a:spcBef>
                <a:spcPts val="0"/>
              </a:spcBef>
              <a:spcAft>
                <a:spcPts val="0"/>
              </a:spcAft>
              <a:buNone/>
            </a:pPr>
            <a:r>
              <a:rPr b="1" lang="en" sz="1100">
                <a:solidFill>
                  <a:schemeClr val="dk1"/>
                </a:solidFill>
              </a:rPr>
              <a:t>SIN()</a:t>
            </a:r>
            <a:r>
              <a:rPr lang="en" sz="1100">
                <a:solidFill>
                  <a:schemeClr val="dk1"/>
                </a:solidFill>
              </a:rPr>
              <a:t> - Calculates the sine of a number.</a:t>
            </a:r>
            <a:endParaRPr sz="1100">
              <a:solidFill>
                <a:schemeClr val="dk1"/>
              </a:solidFill>
            </a:endParaRPr>
          </a:p>
          <a:p>
            <a:pPr indent="0" lvl="0" marL="0" rtl="0" algn="l">
              <a:spcBef>
                <a:spcPts val="0"/>
              </a:spcBef>
              <a:spcAft>
                <a:spcPts val="0"/>
              </a:spcAft>
              <a:buNone/>
            </a:pPr>
            <a:r>
              <a:rPr b="1" lang="en" sz="1100">
                <a:solidFill>
                  <a:schemeClr val="dk1"/>
                </a:solidFill>
              </a:rPr>
              <a:t>COS()</a:t>
            </a:r>
            <a:r>
              <a:rPr lang="en" sz="1100">
                <a:solidFill>
                  <a:schemeClr val="dk1"/>
                </a:solidFill>
              </a:rPr>
              <a:t> - Calculates the cosine of a number.</a:t>
            </a:r>
            <a:endParaRPr sz="1100">
              <a:solidFill>
                <a:schemeClr val="dk1"/>
              </a:solidFill>
            </a:endParaRPr>
          </a:p>
          <a:p>
            <a:pPr indent="0" lvl="0" marL="0" rtl="0" algn="l">
              <a:spcBef>
                <a:spcPts val="0"/>
              </a:spcBef>
              <a:spcAft>
                <a:spcPts val="0"/>
              </a:spcAft>
              <a:buNone/>
            </a:pPr>
            <a:r>
              <a:rPr b="1" lang="en" sz="1100">
                <a:solidFill>
                  <a:schemeClr val="dk1"/>
                </a:solidFill>
              </a:rPr>
              <a:t>TAN()</a:t>
            </a:r>
            <a:r>
              <a:rPr lang="en" sz="1100">
                <a:solidFill>
                  <a:schemeClr val="dk1"/>
                </a:solidFill>
              </a:rPr>
              <a:t> - Calculates the tangent of a number.</a:t>
            </a:r>
            <a:endParaRPr sz="11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 Conditional Functions</a:t>
            </a:r>
            <a:endParaRPr/>
          </a:p>
        </p:txBody>
      </p:sp>
      <p:sp>
        <p:nvSpPr>
          <p:cNvPr id="195" name="Google Shape;195;p34"/>
          <p:cNvSpPr txBox="1"/>
          <p:nvPr>
            <p:ph idx="1" type="body"/>
          </p:nvPr>
        </p:nvSpPr>
        <p:spPr>
          <a:xfrm>
            <a:off x="311700" y="1152475"/>
            <a:ext cx="40983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Conditional Functions</a:t>
            </a:r>
            <a:endParaRPr b="1" sz="13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Conditional functions let you handle conditions within queries, often using the </a:t>
            </a:r>
            <a:r>
              <a:rPr lang="en" sz="1100">
                <a:solidFill>
                  <a:srgbClr val="188038"/>
                </a:solidFill>
                <a:latin typeface="Roboto Mono"/>
                <a:ea typeface="Roboto Mono"/>
                <a:cs typeface="Roboto Mono"/>
                <a:sym typeface="Roboto Mono"/>
              </a:rPr>
              <a:t>CASE</a:t>
            </a:r>
            <a:r>
              <a:rPr lang="en" sz="1100">
                <a:solidFill>
                  <a:schemeClr val="dk1"/>
                </a:solidFill>
              </a:rPr>
              <a:t> statement.</a:t>
            </a:r>
            <a:endParaRPr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CASE WHEN</a:t>
            </a:r>
            <a:r>
              <a:rPr lang="en" sz="1100">
                <a:solidFill>
                  <a:schemeClr val="dk1"/>
                </a:solidFill>
              </a:rPr>
              <a:t>: Allows for conditional logic, similar to an if-else statement.</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IFNULL()</a:t>
            </a:r>
            <a:r>
              <a:rPr lang="en" sz="1100">
                <a:solidFill>
                  <a:schemeClr val="dk1"/>
                </a:solidFill>
              </a:rPr>
              <a:t> / </a:t>
            </a:r>
            <a:r>
              <a:rPr b="1" lang="en" sz="1100">
                <a:solidFill>
                  <a:schemeClr val="dk1"/>
                </a:solidFill>
              </a:rPr>
              <a:t>COALESCE()</a:t>
            </a:r>
            <a:r>
              <a:rPr lang="en" sz="1100">
                <a:solidFill>
                  <a:schemeClr val="dk1"/>
                </a:solidFill>
              </a:rPr>
              <a:t>: Returns a default value if a column is </a:t>
            </a:r>
            <a:r>
              <a:rPr lang="en" sz="1100">
                <a:solidFill>
                  <a:srgbClr val="188038"/>
                </a:solidFill>
                <a:latin typeface="Roboto Mono"/>
                <a:ea typeface="Roboto Mono"/>
                <a:cs typeface="Roboto Mono"/>
                <a:sym typeface="Roboto Mono"/>
              </a:rPr>
              <a:t>NULL</a:t>
            </a:r>
            <a:r>
              <a:rPr lang="en" sz="1100">
                <a:solidFill>
                  <a:schemeClr val="dk1"/>
                </a:solidFill>
              </a:rPr>
              <a:t>.</a:t>
            </a:r>
            <a:endParaRPr sz="1100">
              <a:solidFill>
                <a:schemeClr val="dk1"/>
              </a:solidFill>
            </a:endParaRPr>
          </a:p>
          <a:p>
            <a:pPr indent="0" lvl="0" marL="0" rtl="0" algn="l">
              <a:spcBef>
                <a:spcPts val="1200"/>
              </a:spcBef>
              <a:spcAft>
                <a:spcPts val="1200"/>
              </a:spcAft>
              <a:buNone/>
            </a:pPr>
            <a:r>
              <a:t/>
            </a:r>
            <a:endParaRPr/>
          </a:p>
        </p:txBody>
      </p:sp>
      <p:sp>
        <p:nvSpPr>
          <p:cNvPr id="196" name="Google Shape;196;p34"/>
          <p:cNvSpPr txBox="1"/>
          <p:nvPr/>
        </p:nvSpPr>
        <p:spPr>
          <a:xfrm>
            <a:off x="4499525" y="1075225"/>
            <a:ext cx="50193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CASE WHEN</a:t>
            </a:r>
            <a:r>
              <a:rPr lang="en" sz="1100">
                <a:solidFill>
                  <a:schemeClr val="dk1"/>
                </a:solidFill>
              </a:rPr>
              <a:t> - Implements conditional logic (if-else).</a:t>
            </a:r>
            <a:endParaRPr sz="1100">
              <a:solidFill>
                <a:schemeClr val="dk1"/>
              </a:solidFill>
            </a:endParaRPr>
          </a:p>
          <a:p>
            <a:pPr indent="0" lvl="0" marL="0" rtl="0" algn="l">
              <a:spcBef>
                <a:spcPts val="0"/>
              </a:spcBef>
              <a:spcAft>
                <a:spcPts val="0"/>
              </a:spcAft>
              <a:buNone/>
            </a:pPr>
            <a:r>
              <a:rPr b="1" lang="en" sz="1100">
                <a:solidFill>
                  <a:schemeClr val="dk1"/>
                </a:solidFill>
              </a:rPr>
              <a:t>IF()</a:t>
            </a:r>
            <a:r>
              <a:rPr lang="en" sz="1100">
                <a:solidFill>
                  <a:schemeClr val="dk1"/>
                </a:solidFill>
              </a:rPr>
              <a:t> - Conditional function in MySQL (similar to CASE WHEN).</a:t>
            </a:r>
            <a:endParaRPr sz="1100">
              <a:solidFill>
                <a:schemeClr val="dk1"/>
              </a:solidFill>
            </a:endParaRPr>
          </a:p>
          <a:p>
            <a:pPr indent="0" lvl="0" marL="0" rtl="0" algn="l">
              <a:spcBef>
                <a:spcPts val="0"/>
              </a:spcBef>
              <a:spcAft>
                <a:spcPts val="0"/>
              </a:spcAft>
              <a:buNone/>
            </a:pPr>
            <a:r>
              <a:rPr b="1" lang="en" sz="1100">
                <a:solidFill>
                  <a:schemeClr val="dk1"/>
                </a:solidFill>
              </a:rPr>
              <a:t>NULLIF()</a:t>
            </a:r>
            <a:r>
              <a:rPr lang="en" sz="1100">
                <a:solidFill>
                  <a:schemeClr val="dk1"/>
                </a:solidFill>
              </a:rPr>
              <a:t> - Returns NULL if two expressions are equal.</a:t>
            </a:r>
            <a:endParaRPr sz="1100">
              <a:solidFill>
                <a:schemeClr val="dk1"/>
              </a:solidFill>
            </a:endParaRPr>
          </a:p>
          <a:p>
            <a:pPr indent="0" lvl="0" marL="0" rtl="0" algn="l">
              <a:spcBef>
                <a:spcPts val="0"/>
              </a:spcBef>
              <a:spcAft>
                <a:spcPts val="0"/>
              </a:spcAft>
              <a:buNone/>
            </a:pPr>
            <a:r>
              <a:rPr b="1" lang="en" sz="1100">
                <a:solidFill>
                  <a:schemeClr val="dk1"/>
                </a:solidFill>
              </a:rPr>
              <a:t>COALESCE()</a:t>
            </a:r>
            <a:r>
              <a:rPr lang="en" sz="1100">
                <a:solidFill>
                  <a:schemeClr val="dk1"/>
                </a:solidFill>
              </a:rPr>
              <a:t> - Returns the first non-null expression.</a:t>
            </a:r>
            <a:endParaRPr sz="1100">
              <a:solidFill>
                <a:schemeClr val="dk1"/>
              </a:solidFill>
            </a:endParaRPr>
          </a:p>
          <a:p>
            <a:pPr indent="0" lvl="0" marL="0" rtl="0" algn="l">
              <a:spcBef>
                <a:spcPts val="0"/>
              </a:spcBef>
              <a:spcAft>
                <a:spcPts val="0"/>
              </a:spcAft>
              <a:buNone/>
            </a:pPr>
            <a:r>
              <a:rPr b="1" lang="en" sz="1100">
                <a:solidFill>
                  <a:schemeClr val="dk1"/>
                </a:solidFill>
              </a:rPr>
              <a:t>IFNULL()</a:t>
            </a:r>
            <a:r>
              <a:rPr lang="en" sz="1100">
                <a:solidFill>
                  <a:schemeClr val="dk1"/>
                </a:solidFill>
              </a:rPr>
              <a:t> - Returns a specified value if an expression is NULL (MySQL).</a:t>
            </a:r>
            <a:endParaRPr sz="1100">
              <a:solidFill>
                <a:schemeClr val="dk1"/>
              </a:solidFill>
            </a:endParaRPr>
          </a:p>
          <a:p>
            <a:pPr indent="0" lvl="0" marL="0" rtl="0" algn="l">
              <a:spcBef>
                <a:spcPts val="0"/>
              </a:spcBef>
              <a:spcAft>
                <a:spcPts val="0"/>
              </a:spcAft>
              <a:buNone/>
            </a:pPr>
            <a:r>
              <a:rPr b="1" lang="en" sz="1100">
                <a:solidFill>
                  <a:schemeClr val="dk1"/>
                </a:solidFill>
              </a:rPr>
              <a:t>ISNULL()</a:t>
            </a:r>
            <a:r>
              <a:rPr lang="en" sz="1100">
                <a:solidFill>
                  <a:schemeClr val="dk1"/>
                </a:solidFill>
              </a:rPr>
              <a:t> - Checks if an expression is NULL (SQL Server).</a:t>
            </a:r>
            <a:endParaRPr sz="1100">
              <a:solidFill>
                <a:schemeClr val="dk1"/>
              </a:solidFill>
            </a:endParaRPr>
          </a:p>
          <a:p>
            <a:pPr indent="0" lvl="0" marL="0" rtl="0" algn="l">
              <a:spcBef>
                <a:spcPts val="0"/>
              </a:spcBef>
              <a:spcAft>
                <a:spcPts val="0"/>
              </a:spcAft>
              <a:buNone/>
            </a:pPr>
            <a:r>
              <a:rPr b="1" lang="en" sz="1100">
                <a:solidFill>
                  <a:schemeClr val="dk1"/>
                </a:solidFill>
              </a:rPr>
              <a:t>IIF()</a:t>
            </a:r>
            <a:r>
              <a:rPr lang="en" sz="1100">
                <a:solidFill>
                  <a:schemeClr val="dk1"/>
                </a:solidFill>
              </a:rPr>
              <a:t> - Inline conditional function (SQL Server).</a:t>
            </a:r>
            <a:endParaRPr sz="1100">
              <a:solidFill>
                <a:schemeClr val="dk1"/>
              </a:solidFill>
            </a:endParaRPr>
          </a:p>
          <a:p>
            <a:pPr indent="0" lvl="0" marL="0" rtl="0" algn="l">
              <a:spcBef>
                <a:spcPts val="0"/>
              </a:spcBef>
              <a:spcAft>
                <a:spcPts val="0"/>
              </a:spcAft>
              <a:buNone/>
            </a:pPr>
            <a:r>
              <a:rPr b="1" lang="en" sz="1100">
                <a:solidFill>
                  <a:schemeClr val="dk1"/>
                </a:solidFill>
              </a:rPr>
              <a:t>DECODE()</a:t>
            </a:r>
            <a:r>
              <a:rPr lang="en" sz="1100">
                <a:solidFill>
                  <a:schemeClr val="dk1"/>
                </a:solidFill>
              </a:rPr>
              <a:t> - Works like CASE in Oracle SQL.</a:t>
            </a:r>
            <a:endParaRPr sz="1100">
              <a:solidFill>
                <a:schemeClr val="dk1"/>
              </a:solidFill>
            </a:endParaRPr>
          </a:p>
          <a:p>
            <a:pPr indent="0" lvl="0" marL="0" rtl="0" algn="l">
              <a:spcBef>
                <a:spcPts val="0"/>
              </a:spcBef>
              <a:spcAft>
                <a:spcPts val="0"/>
              </a:spcAft>
              <a:buNone/>
            </a:pPr>
            <a:r>
              <a:rPr b="1" lang="en" sz="1100">
                <a:solidFill>
                  <a:schemeClr val="dk1"/>
                </a:solidFill>
              </a:rPr>
              <a:t>GREATEST()</a:t>
            </a:r>
            <a:r>
              <a:rPr lang="en" sz="1100">
                <a:solidFill>
                  <a:schemeClr val="dk1"/>
                </a:solidFill>
              </a:rPr>
              <a:t> - Returns the largest value among provided values.</a:t>
            </a:r>
            <a:endParaRPr sz="1100">
              <a:solidFill>
                <a:schemeClr val="dk1"/>
              </a:solidFill>
            </a:endParaRPr>
          </a:p>
          <a:p>
            <a:pPr indent="0" lvl="0" marL="0" rtl="0" algn="l">
              <a:spcBef>
                <a:spcPts val="0"/>
              </a:spcBef>
              <a:spcAft>
                <a:spcPts val="0"/>
              </a:spcAft>
              <a:buNone/>
            </a:pPr>
            <a:r>
              <a:rPr b="1" lang="en" sz="1100">
                <a:solidFill>
                  <a:schemeClr val="dk1"/>
                </a:solidFill>
              </a:rPr>
              <a:t>LEAST()</a:t>
            </a:r>
            <a:r>
              <a:rPr lang="en" sz="1100">
                <a:solidFill>
                  <a:schemeClr val="dk1"/>
                </a:solidFill>
              </a:rPr>
              <a:t> - Returns the smallest value among provided values.</a:t>
            </a:r>
            <a:endParaRPr sz="1100">
              <a:solidFill>
                <a:schemeClr val="dk1"/>
              </a:solidFill>
            </a:endParaRPr>
          </a:p>
        </p:txBody>
      </p:sp>
      <p:pic>
        <p:nvPicPr>
          <p:cNvPr id="197" name="Google Shape;197;p34"/>
          <p:cNvPicPr preferRelativeResize="0"/>
          <p:nvPr/>
        </p:nvPicPr>
        <p:blipFill>
          <a:blip r:embed="rId3">
            <a:alphaModFix/>
          </a:blip>
          <a:stretch>
            <a:fillRect/>
          </a:stretch>
        </p:blipFill>
        <p:spPr>
          <a:xfrm>
            <a:off x="1174700" y="3076775"/>
            <a:ext cx="6495724" cy="1794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5"/>
          <p:cNvPicPr preferRelativeResize="0"/>
          <p:nvPr/>
        </p:nvPicPr>
        <p:blipFill>
          <a:blip r:embed="rId3">
            <a:alphaModFix/>
          </a:blip>
          <a:stretch>
            <a:fillRect/>
          </a:stretch>
        </p:blipFill>
        <p:spPr>
          <a:xfrm>
            <a:off x="539650" y="65225"/>
            <a:ext cx="5921849" cy="4919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 Conversion Function</a:t>
            </a:r>
            <a:endParaRPr/>
          </a:p>
        </p:txBody>
      </p:sp>
      <p:sp>
        <p:nvSpPr>
          <p:cNvPr id="208" name="Google Shape;208;p36"/>
          <p:cNvSpPr txBox="1"/>
          <p:nvPr/>
        </p:nvSpPr>
        <p:spPr>
          <a:xfrm>
            <a:off x="489050" y="1450925"/>
            <a:ext cx="71325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CAST()</a:t>
            </a:r>
            <a:r>
              <a:rPr lang="en" sz="1100">
                <a:solidFill>
                  <a:schemeClr val="dk1"/>
                </a:solidFill>
              </a:rPr>
              <a:t> - Converts data from one type to another.</a:t>
            </a:r>
            <a:endParaRPr sz="1100">
              <a:solidFill>
                <a:schemeClr val="dk1"/>
              </a:solidFill>
            </a:endParaRPr>
          </a:p>
          <a:p>
            <a:pPr indent="0" lvl="0" marL="0" rtl="0" algn="l">
              <a:spcBef>
                <a:spcPts val="0"/>
              </a:spcBef>
              <a:spcAft>
                <a:spcPts val="0"/>
              </a:spcAft>
              <a:buNone/>
            </a:pPr>
            <a:r>
              <a:rPr b="1" lang="en" sz="1100">
                <a:solidFill>
                  <a:schemeClr val="dk1"/>
                </a:solidFill>
              </a:rPr>
              <a:t>CONVERT()</a:t>
            </a:r>
            <a:r>
              <a:rPr lang="en" sz="1100">
                <a:solidFill>
                  <a:schemeClr val="dk1"/>
                </a:solidFill>
              </a:rPr>
              <a:t> - Similar to CAST, but with formatting options in some systems.</a:t>
            </a:r>
            <a:endParaRPr sz="1100">
              <a:solidFill>
                <a:schemeClr val="dk1"/>
              </a:solidFill>
            </a:endParaRPr>
          </a:p>
          <a:p>
            <a:pPr indent="0" lvl="0" marL="0" rtl="0" algn="l">
              <a:spcBef>
                <a:spcPts val="0"/>
              </a:spcBef>
              <a:spcAft>
                <a:spcPts val="0"/>
              </a:spcAft>
              <a:buNone/>
            </a:pPr>
            <a:r>
              <a:rPr b="1" lang="en" sz="1100">
                <a:solidFill>
                  <a:schemeClr val="dk1"/>
                </a:solidFill>
              </a:rPr>
              <a:t>TO_DATE()</a:t>
            </a:r>
            <a:r>
              <a:rPr lang="en" sz="1100">
                <a:solidFill>
                  <a:schemeClr val="dk1"/>
                </a:solidFill>
              </a:rPr>
              <a:t> - Converts a string to a date (Oracle).</a:t>
            </a:r>
            <a:endParaRPr sz="1100">
              <a:solidFill>
                <a:schemeClr val="dk1"/>
              </a:solidFill>
            </a:endParaRPr>
          </a:p>
          <a:p>
            <a:pPr indent="0" lvl="0" marL="0" rtl="0" algn="l">
              <a:spcBef>
                <a:spcPts val="0"/>
              </a:spcBef>
              <a:spcAft>
                <a:spcPts val="0"/>
              </a:spcAft>
              <a:buNone/>
            </a:pPr>
            <a:r>
              <a:rPr b="1" lang="en" sz="1100">
                <a:solidFill>
                  <a:schemeClr val="dk1"/>
                </a:solidFill>
              </a:rPr>
              <a:t>TO_CHAR()</a:t>
            </a:r>
            <a:r>
              <a:rPr lang="en" sz="1100">
                <a:solidFill>
                  <a:schemeClr val="dk1"/>
                </a:solidFill>
              </a:rPr>
              <a:t> - Converts a date or number to a string (Oracle).</a:t>
            </a:r>
            <a:endParaRPr sz="1100">
              <a:solidFill>
                <a:schemeClr val="dk1"/>
              </a:solidFill>
            </a:endParaRPr>
          </a:p>
          <a:p>
            <a:pPr indent="0" lvl="0" marL="0" rtl="0" algn="l">
              <a:spcBef>
                <a:spcPts val="0"/>
              </a:spcBef>
              <a:spcAft>
                <a:spcPts val="0"/>
              </a:spcAft>
              <a:buNone/>
            </a:pPr>
            <a:r>
              <a:rPr b="1" lang="en" sz="1100">
                <a:solidFill>
                  <a:schemeClr val="dk1"/>
                </a:solidFill>
              </a:rPr>
              <a:t>TO_NUMBER()</a:t>
            </a:r>
            <a:r>
              <a:rPr lang="en" sz="1100">
                <a:solidFill>
                  <a:schemeClr val="dk1"/>
                </a:solidFill>
              </a:rPr>
              <a:t> - Converts a string to a number (Oracle).</a:t>
            </a:r>
            <a:endParaRPr sz="1100">
              <a:solidFill>
                <a:schemeClr val="dk1"/>
              </a:solidFill>
            </a:endParaRPr>
          </a:p>
          <a:p>
            <a:pPr indent="0" lvl="0" marL="0" rtl="0" algn="l">
              <a:spcBef>
                <a:spcPts val="0"/>
              </a:spcBef>
              <a:spcAft>
                <a:spcPts val="0"/>
              </a:spcAft>
              <a:buNone/>
            </a:pPr>
            <a:r>
              <a:rPr b="1" lang="en" sz="1100">
                <a:solidFill>
                  <a:schemeClr val="dk1"/>
                </a:solidFill>
              </a:rPr>
              <a:t>STR()</a:t>
            </a:r>
            <a:r>
              <a:rPr lang="en" sz="1100">
                <a:solidFill>
                  <a:schemeClr val="dk1"/>
                </a:solidFill>
              </a:rPr>
              <a:t> - Converts a number to a string (SQL Server).</a:t>
            </a:r>
            <a:endParaRPr sz="1100">
              <a:solidFill>
                <a:schemeClr val="dk1"/>
              </a:solidFill>
            </a:endParaRPr>
          </a:p>
          <a:p>
            <a:pPr indent="0" lvl="0" marL="0" rtl="0" algn="l">
              <a:spcBef>
                <a:spcPts val="0"/>
              </a:spcBef>
              <a:spcAft>
                <a:spcPts val="0"/>
              </a:spcAft>
              <a:buNone/>
            </a:pPr>
            <a:r>
              <a:rPr b="1" lang="en" sz="1100">
                <a:solidFill>
                  <a:schemeClr val="dk1"/>
                </a:solidFill>
              </a:rPr>
              <a:t>TRY_CAST()</a:t>
            </a:r>
            <a:r>
              <a:rPr lang="en" sz="1100">
                <a:solidFill>
                  <a:schemeClr val="dk1"/>
                </a:solidFill>
              </a:rPr>
              <a:t> - Attempts to convert data; returns NULL if conversion fails (SQL Server).</a:t>
            </a:r>
            <a:endParaRPr sz="1100">
              <a:solidFill>
                <a:schemeClr val="dk1"/>
              </a:solidFill>
            </a:endParaRPr>
          </a:p>
          <a:p>
            <a:pPr indent="0" lvl="0" marL="0" rtl="0" algn="l">
              <a:spcBef>
                <a:spcPts val="0"/>
              </a:spcBef>
              <a:spcAft>
                <a:spcPts val="0"/>
              </a:spcAft>
              <a:buNone/>
            </a:pPr>
            <a:r>
              <a:rPr b="1" lang="en" sz="1100">
                <a:solidFill>
                  <a:schemeClr val="dk1"/>
                </a:solidFill>
              </a:rPr>
              <a:t>TRY_CONVERT()</a:t>
            </a:r>
            <a:r>
              <a:rPr lang="en" sz="1100">
                <a:solidFill>
                  <a:schemeClr val="dk1"/>
                </a:solidFill>
              </a:rPr>
              <a:t> - Attempts to convert data with formatting options (SQL Server).</a:t>
            </a:r>
            <a:endParaRPr sz="1100">
              <a:solidFill>
                <a:schemeClr val="dk1"/>
              </a:solidFill>
            </a:endParaRPr>
          </a:p>
          <a:p>
            <a:pPr indent="0" lvl="0" marL="0" rtl="0" algn="l">
              <a:spcBef>
                <a:spcPts val="0"/>
              </a:spcBef>
              <a:spcAft>
                <a:spcPts val="0"/>
              </a:spcAft>
              <a:buNone/>
            </a:pPr>
            <a:r>
              <a:rPr b="1" lang="en" sz="1100">
                <a:solidFill>
                  <a:schemeClr val="dk1"/>
                </a:solidFill>
              </a:rPr>
              <a:t>FORMAT()</a:t>
            </a:r>
            <a:r>
              <a:rPr lang="en" sz="1100">
                <a:solidFill>
                  <a:schemeClr val="dk1"/>
                </a:solidFill>
              </a:rPr>
              <a:t> - Formats a value as a string (SQL Server).</a:t>
            </a:r>
            <a:endParaRPr sz="1100">
              <a:solidFill>
                <a:schemeClr val="dk1"/>
              </a:solidFill>
            </a:endParaRPr>
          </a:p>
          <a:p>
            <a:pPr indent="0" lvl="0" marL="0" rtl="0" algn="l">
              <a:spcBef>
                <a:spcPts val="0"/>
              </a:spcBef>
              <a:spcAft>
                <a:spcPts val="0"/>
              </a:spcAft>
              <a:buNone/>
            </a:pPr>
            <a:r>
              <a:rPr b="1" lang="en" sz="1100">
                <a:solidFill>
                  <a:schemeClr val="dk1"/>
                </a:solidFill>
              </a:rPr>
              <a:t>DATE_FORMAT()</a:t>
            </a:r>
            <a:r>
              <a:rPr lang="en" sz="1100">
                <a:solidFill>
                  <a:schemeClr val="dk1"/>
                </a:solidFill>
              </a:rPr>
              <a:t> - Formats a date as a string (MySQL).</a:t>
            </a:r>
            <a:endParaRPr sz="1100">
              <a:solidFill>
                <a:schemeClr val="dk1"/>
              </a:solidFill>
            </a:endParaRPr>
          </a:p>
          <a:p>
            <a:pPr indent="0" lvl="0" marL="0" rtl="0" algn="l">
              <a:spcBef>
                <a:spcPts val="0"/>
              </a:spcBef>
              <a:spcAft>
                <a:spcPts val="0"/>
              </a:spcAft>
              <a:buNone/>
            </a:pPr>
            <a:r>
              <a:rPr b="1" lang="en" sz="1100">
                <a:solidFill>
                  <a:schemeClr val="dk1"/>
                </a:solidFill>
              </a:rPr>
              <a:t>PARSE()</a:t>
            </a:r>
            <a:r>
              <a:rPr lang="en" sz="1100">
                <a:solidFill>
                  <a:schemeClr val="dk1"/>
                </a:solidFill>
              </a:rPr>
              <a:t> - Parses a string and converts it to a specified data type (SQL Server).</a:t>
            </a:r>
            <a:endParaRPr sz="1100">
              <a:solidFill>
                <a:schemeClr val="dk1"/>
              </a:solidFill>
            </a:endParaRPr>
          </a:p>
          <a:p>
            <a:pPr indent="0" lvl="0" marL="0" rtl="0" algn="l">
              <a:spcBef>
                <a:spcPts val="0"/>
              </a:spcBef>
              <a:spcAft>
                <a:spcPts val="0"/>
              </a:spcAft>
              <a:buNone/>
            </a:pPr>
            <a:r>
              <a:rPr b="1" lang="en" sz="1100">
                <a:solidFill>
                  <a:schemeClr val="dk1"/>
                </a:solidFill>
              </a:rPr>
              <a:t>TIMESTAMP()</a:t>
            </a:r>
            <a:r>
              <a:rPr lang="en" sz="1100">
                <a:solidFill>
                  <a:schemeClr val="dk1"/>
                </a:solidFill>
              </a:rPr>
              <a:t> - Converts data to a timestamp (PostgreSQL).</a:t>
            </a:r>
            <a:endParaRPr sz="1100">
              <a:solidFill>
                <a:schemeClr val="dk1"/>
              </a:solidFill>
            </a:endParaRPr>
          </a:p>
          <a:p>
            <a:pPr indent="0" lvl="0" marL="0" rtl="0" algn="l">
              <a:spcBef>
                <a:spcPts val="0"/>
              </a:spcBef>
              <a:spcAft>
                <a:spcPts val="0"/>
              </a:spcAft>
              <a:buNone/>
            </a:pPr>
            <a:r>
              <a:rPr b="1" lang="en" sz="1100">
                <a:solidFill>
                  <a:schemeClr val="dk1"/>
                </a:solidFill>
              </a:rPr>
              <a:t>TIME()</a:t>
            </a:r>
            <a:r>
              <a:rPr lang="en" sz="1100">
                <a:solidFill>
                  <a:schemeClr val="dk1"/>
                </a:solidFill>
              </a:rPr>
              <a:t> - Converts a value to a time format (MySQL).</a:t>
            </a:r>
            <a:endParaRPr sz="1100">
              <a:solidFill>
                <a:schemeClr val="dk1"/>
              </a:solidFill>
            </a:endParaRPr>
          </a:p>
          <a:p>
            <a:pPr indent="0" lvl="0" marL="0" rtl="0" algn="l">
              <a:spcBef>
                <a:spcPts val="0"/>
              </a:spcBef>
              <a:spcAft>
                <a:spcPts val="0"/>
              </a:spcAft>
              <a:buNone/>
            </a:pPr>
            <a:r>
              <a:rPr b="1" lang="en" sz="1100">
                <a:solidFill>
                  <a:schemeClr val="dk1"/>
                </a:solidFill>
              </a:rPr>
              <a:t>HEX()</a:t>
            </a:r>
            <a:r>
              <a:rPr lang="en" sz="1100">
                <a:solidFill>
                  <a:schemeClr val="dk1"/>
                </a:solidFill>
              </a:rPr>
              <a:t> - Converts a number to a hexadecimal string (MySQL).</a:t>
            </a:r>
            <a:endParaRPr sz="1100">
              <a:solidFill>
                <a:schemeClr val="dk1"/>
              </a:solidFill>
            </a:endParaRPr>
          </a:p>
          <a:p>
            <a:pPr indent="0" lvl="0" marL="0" rtl="0" algn="l">
              <a:spcBef>
                <a:spcPts val="0"/>
              </a:spcBef>
              <a:spcAft>
                <a:spcPts val="0"/>
              </a:spcAft>
              <a:buNone/>
            </a:pPr>
            <a:r>
              <a:rPr b="1" lang="en" sz="1100">
                <a:solidFill>
                  <a:schemeClr val="dk1"/>
                </a:solidFill>
              </a:rPr>
              <a:t>UNHEX()</a:t>
            </a:r>
            <a:r>
              <a:rPr lang="en" sz="1100">
                <a:solidFill>
                  <a:schemeClr val="dk1"/>
                </a:solidFill>
              </a:rPr>
              <a:t> - Converts a hexadecimal string to a number (MySQL).</a:t>
            </a:r>
            <a:endParaRPr sz="11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7"/>
          <p:cNvPicPr preferRelativeResize="0"/>
          <p:nvPr/>
        </p:nvPicPr>
        <p:blipFill>
          <a:blip r:embed="rId3">
            <a:alphaModFix/>
          </a:blip>
          <a:stretch>
            <a:fillRect/>
          </a:stretch>
        </p:blipFill>
        <p:spPr>
          <a:xfrm>
            <a:off x="-47897" y="493150"/>
            <a:ext cx="4994633" cy="3708876"/>
          </a:xfrm>
          <a:prstGeom prst="rect">
            <a:avLst/>
          </a:prstGeom>
          <a:noFill/>
          <a:ln>
            <a:noFill/>
          </a:ln>
        </p:spPr>
      </p:pic>
      <p:pic>
        <p:nvPicPr>
          <p:cNvPr id="214" name="Google Shape;214;p37"/>
          <p:cNvPicPr preferRelativeResize="0"/>
          <p:nvPr/>
        </p:nvPicPr>
        <p:blipFill>
          <a:blip r:embed="rId4">
            <a:alphaModFix/>
          </a:blip>
          <a:stretch>
            <a:fillRect/>
          </a:stretch>
        </p:blipFill>
        <p:spPr>
          <a:xfrm>
            <a:off x="5099136" y="714850"/>
            <a:ext cx="3892462" cy="305313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1346900" y="1936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Working with Multiple Tables</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Multiple tables</a:t>
            </a:r>
            <a:endParaRPr/>
          </a:p>
        </p:txBody>
      </p:sp>
      <p:sp>
        <p:nvSpPr>
          <p:cNvPr id="225" name="Google Shape;22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400"/>
              </a:spcBef>
              <a:spcAft>
                <a:spcPts val="0"/>
              </a:spcAft>
              <a:buSzPts val="1800"/>
              <a:buAutoNum type="arabicPeriod"/>
            </a:pPr>
            <a:r>
              <a:rPr b="1" lang="en" sz="1300">
                <a:solidFill>
                  <a:schemeClr val="dk1"/>
                </a:solidFill>
              </a:rPr>
              <a:t>Joins – Combining Data from Multiple Tables</a:t>
            </a:r>
            <a:endParaRPr b="1" sz="1300">
              <a:solidFill>
                <a:schemeClr val="dk1"/>
              </a:solidFill>
            </a:endParaRPr>
          </a:p>
          <a:p>
            <a:pPr indent="-342900" lvl="0" marL="457200" rtl="0" algn="l">
              <a:spcBef>
                <a:spcPts val="0"/>
              </a:spcBef>
              <a:spcAft>
                <a:spcPts val="0"/>
              </a:spcAft>
              <a:buSzPts val="1800"/>
              <a:buAutoNum type="arabicPeriod"/>
            </a:pPr>
            <a:r>
              <a:rPr b="1" lang="en" sz="1300">
                <a:solidFill>
                  <a:schemeClr val="dk1"/>
                </a:solidFill>
              </a:rPr>
              <a:t>Subqueries – Queries within Queries</a:t>
            </a:r>
            <a:endParaRPr b="1" sz="1300">
              <a:solidFill>
                <a:schemeClr val="dk1"/>
              </a:solidFill>
            </a:endParaRPr>
          </a:p>
          <a:p>
            <a:pPr indent="-342900" lvl="0" marL="457200" rtl="0" algn="l">
              <a:spcBef>
                <a:spcPts val="0"/>
              </a:spcBef>
              <a:spcAft>
                <a:spcPts val="0"/>
              </a:spcAft>
              <a:buSzPts val="1800"/>
              <a:buAutoNum type="arabicPeriod"/>
            </a:pPr>
            <a:r>
              <a:rPr b="1" lang="en" sz="1100">
                <a:solidFill>
                  <a:schemeClr val="dk1"/>
                </a:solidFill>
              </a:rPr>
              <a:t>Set Operations</a:t>
            </a:r>
            <a:r>
              <a:rPr lang="en" sz="1100">
                <a:solidFill>
                  <a:schemeClr val="dk1"/>
                </a:solidFill>
              </a:rPr>
              <a:t> – Combining Results from Multiple Queries</a:t>
            </a:r>
            <a:endParaRPr/>
          </a:p>
          <a:p>
            <a:pPr indent="-342900" lvl="0" marL="457200" rtl="0" algn="l">
              <a:spcBef>
                <a:spcPts val="0"/>
              </a:spcBef>
              <a:spcAft>
                <a:spcPts val="0"/>
              </a:spcAft>
              <a:buSzPts val="1800"/>
              <a:buAutoNum type="arabicPeriod"/>
            </a:pPr>
            <a:r>
              <a:rPr b="1" lang="en" sz="1100">
                <a:solidFill>
                  <a:schemeClr val="dk1"/>
                </a:solidFill>
              </a:rPr>
              <a:t>Table Aliases</a:t>
            </a:r>
            <a:r>
              <a:rPr lang="en" sz="1100">
                <a:solidFill>
                  <a:schemeClr val="dk1"/>
                </a:solidFill>
              </a:rPr>
              <a:t> – Simplifying Table and Column Names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Joins</a:t>
            </a:r>
            <a:endParaRPr/>
          </a:p>
        </p:txBody>
      </p:sp>
      <p:pic>
        <p:nvPicPr>
          <p:cNvPr id="231" name="Google Shape;231;p40"/>
          <p:cNvPicPr preferRelativeResize="0"/>
          <p:nvPr/>
        </p:nvPicPr>
        <p:blipFill>
          <a:blip r:embed="rId3">
            <a:alphaModFix/>
          </a:blip>
          <a:stretch>
            <a:fillRect/>
          </a:stretch>
        </p:blipFill>
        <p:spPr>
          <a:xfrm>
            <a:off x="615150" y="1153825"/>
            <a:ext cx="8217150" cy="3820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JOINS</a:t>
            </a:r>
            <a:endParaRPr/>
          </a:p>
        </p:txBody>
      </p:sp>
      <p:sp>
        <p:nvSpPr>
          <p:cNvPr id="237" name="Google Shape;237;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8" name="Google Shape;238;p41"/>
          <p:cNvPicPr preferRelativeResize="0"/>
          <p:nvPr/>
        </p:nvPicPr>
        <p:blipFill>
          <a:blip r:embed="rId3">
            <a:alphaModFix/>
          </a:blip>
          <a:stretch>
            <a:fillRect/>
          </a:stretch>
        </p:blipFill>
        <p:spPr>
          <a:xfrm>
            <a:off x="247500" y="1278550"/>
            <a:ext cx="8648999" cy="3510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of SQL</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Why SQL is Important</a:t>
            </a:r>
            <a:endParaRPr b="1" sz="13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Standardized Language</a:t>
            </a:r>
            <a:r>
              <a:rPr lang="en" sz="1100">
                <a:solidFill>
                  <a:schemeClr val="dk1"/>
                </a:solidFill>
              </a:rPr>
              <a:t>: SQL is widely supported across database systems.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Declarative Approach</a:t>
            </a:r>
            <a:r>
              <a:rPr lang="en" sz="1100">
                <a:solidFill>
                  <a:schemeClr val="dk1"/>
                </a:solidFill>
              </a:rPr>
              <a:t>: Instead of specifying </a:t>
            </a:r>
            <a:r>
              <a:rPr i="1" lang="en" sz="1100">
                <a:solidFill>
                  <a:schemeClr val="dk1"/>
                </a:solidFill>
              </a:rPr>
              <a:t>how</a:t>
            </a:r>
            <a:r>
              <a:rPr lang="en" sz="1100">
                <a:solidFill>
                  <a:schemeClr val="dk1"/>
                </a:solidFill>
              </a:rPr>
              <a:t> to do something, SQL allows users to specify </a:t>
            </a:r>
            <a:r>
              <a:rPr i="1" lang="en" sz="1100">
                <a:solidFill>
                  <a:schemeClr val="dk1"/>
                </a:solidFill>
              </a:rPr>
              <a:t>what</a:t>
            </a:r>
            <a:r>
              <a:rPr lang="en" sz="1100">
                <a:solidFill>
                  <a:schemeClr val="dk1"/>
                </a:solidFill>
              </a:rPr>
              <a:t> they want.</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Efficient Data Management</a:t>
            </a:r>
            <a:r>
              <a:rPr lang="en" sz="1100">
                <a:solidFill>
                  <a:schemeClr val="dk1"/>
                </a:solidFill>
              </a:rPr>
              <a:t>: SQL provides powerful, o</a:t>
            </a:r>
            <a:r>
              <a:rPr b="1" lang="en" sz="1100">
                <a:solidFill>
                  <a:schemeClr val="dk1"/>
                </a:solidFill>
              </a:rPr>
              <a:t>ptimized ways to access, analyze, and manipulate large volumes of data,</a:t>
            </a:r>
            <a:r>
              <a:rPr lang="en" sz="1100">
                <a:solidFill>
                  <a:schemeClr val="dk1"/>
                </a:solidFill>
              </a:rPr>
              <a:t> making it crucial for database management in applications across industries.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 JOIN</a:t>
            </a:r>
            <a:endParaRPr/>
          </a:p>
        </p:txBody>
      </p:sp>
      <p:sp>
        <p:nvSpPr>
          <p:cNvPr id="244" name="Google Shape;244;p42"/>
          <p:cNvSpPr txBox="1"/>
          <p:nvPr>
            <p:ph idx="1" type="body"/>
          </p:nvPr>
        </p:nvSpPr>
        <p:spPr>
          <a:xfrm>
            <a:off x="311700" y="1152475"/>
            <a:ext cx="3747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100">
                <a:solidFill>
                  <a:schemeClr val="dk1"/>
                </a:solidFill>
              </a:rPr>
              <a:t>A </a:t>
            </a:r>
            <a:r>
              <a:rPr b="1" lang="en" sz="1100">
                <a:solidFill>
                  <a:schemeClr val="dk1"/>
                </a:solidFill>
              </a:rPr>
              <a:t>CROSS JOIN</a:t>
            </a:r>
            <a:r>
              <a:rPr lang="en" sz="1100">
                <a:solidFill>
                  <a:schemeClr val="dk1"/>
                </a:solidFill>
              </a:rPr>
              <a:t> returns the Cartesian product of two tables, which means every row from the first table is paired with every row from the second table. This join can generate a large result set, as it multiplies the number of rows in both tables.</a:t>
            </a:r>
            <a:endParaRPr sz="1100">
              <a:solidFill>
                <a:schemeClr val="dk1"/>
              </a:solidFill>
            </a:endParaRPr>
          </a:p>
          <a:p>
            <a:pPr indent="0" lvl="0" marL="0" rtl="0" algn="l">
              <a:spcBef>
                <a:spcPts val="1200"/>
              </a:spcBef>
              <a:spcAft>
                <a:spcPts val="1200"/>
              </a:spcAft>
              <a:buNone/>
            </a:pPr>
            <a:r>
              <a:t/>
            </a:r>
            <a:endParaRPr/>
          </a:p>
        </p:txBody>
      </p:sp>
      <p:pic>
        <p:nvPicPr>
          <p:cNvPr id="245" name="Google Shape;245;p42"/>
          <p:cNvPicPr preferRelativeResize="0"/>
          <p:nvPr/>
        </p:nvPicPr>
        <p:blipFill>
          <a:blip r:embed="rId3">
            <a:alphaModFix/>
          </a:blip>
          <a:stretch>
            <a:fillRect/>
          </a:stretch>
        </p:blipFill>
        <p:spPr>
          <a:xfrm>
            <a:off x="4866350" y="224150"/>
            <a:ext cx="4147225" cy="2779699"/>
          </a:xfrm>
          <a:prstGeom prst="rect">
            <a:avLst/>
          </a:prstGeom>
          <a:noFill/>
          <a:ln>
            <a:noFill/>
          </a:ln>
        </p:spPr>
      </p:pic>
      <p:pic>
        <p:nvPicPr>
          <p:cNvPr id="246" name="Google Shape;246;p42"/>
          <p:cNvPicPr preferRelativeResize="0"/>
          <p:nvPr/>
        </p:nvPicPr>
        <p:blipFill>
          <a:blip r:embed="rId4">
            <a:alphaModFix/>
          </a:blip>
          <a:stretch>
            <a:fillRect/>
          </a:stretch>
        </p:blipFill>
        <p:spPr>
          <a:xfrm>
            <a:off x="643950" y="3264600"/>
            <a:ext cx="7711174" cy="1535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SUB </a:t>
            </a:r>
            <a:r>
              <a:rPr lang="en"/>
              <a:t>QUERIES</a:t>
            </a:r>
            <a:endParaRPr/>
          </a:p>
        </p:txBody>
      </p:sp>
      <p:sp>
        <p:nvSpPr>
          <p:cNvPr id="252" name="Google Shape;252;p43"/>
          <p:cNvSpPr txBox="1"/>
          <p:nvPr>
            <p:ph idx="1" type="body"/>
          </p:nvPr>
        </p:nvSpPr>
        <p:spPr>
          <a:xfrm>
            <a:off x="311700" y="1152475"/>
            <a:ext cx="4554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chemeClr val="dk1"/>
                </a:solidFill>
              </a:rPr>
              <a:t>Subqueries</a:t>
            </a:r>
            <a:r>
              <a:rPr lang="en" sz="1100">
                <a:solidFill>
                  <a:schemeClr val="dk1"/>
                </a:solidFill>
              </a:rPr>
              <a:t> are queries nested within another SQL query. They’re useful for filtering or aggregating data from one table to apply to another. Subqueries can be used in the </a:t>
            </a:r>
            <a:r>
              <a:rPr lang="en" sz="1100">
                <a:solidFill>
                  <a:srgbClr val="188038"/>
                </a:solidFill>
                <a:latin typeface="Roboto Mono"/>
                <a:ea typeface="Roboto Mono"/>
                <a:cs typeface="Roboto Mono"/>
                <a:sym typeface="Roboto Mono"/>
              </a:rPr>
              <a:t>SELECT</a:t>
            </a:r>
            <a:r>
              <a:rPr lang="en" sz="1100">
                <a:solidFill>
                  <a:schemeClr val="dk1"/>
                </a:solidFill>
              </a:rPr>
              <a:t>, </a:t>
            </a:r>
            <a:r>
              <a:rPr lang="en" sz="1100">
                <a:solidFill>
                  <a:srgbClr val="188038"/>
                </a:solidFill>
                <a:latin typeface="Roboto Mono"/>
                <a:ea typeface="Roboto Mono"/>
                <a:cs typeface="Roboto Mono"/>
                <a:sym typeface="Roboto Mono"/>
              </a:rPr>
              <a:t>FROM</a:t>
            </a:r>
            <a:r>
              <a:rPr lang="en" sz="1100">
                <a:solidFill>
                  <a:schemeClr val="dk1"/>
                </a:solidFill>
              </a:rPr>
              <a:t>, </a:t>
            </a:r>
            <a:r>
              <a:rPr lang="en" sz="1100">
                <a:solidFill>
                  <a:srgbClr val="188038"/>
                </a:solidFill>
                <a:latin typeface="Roboto Mono"/>
                <a:ea typeface="Roboto Mono"/>
                <a:cs typeface="Roboto Mono"/>
                <a:sym typeface="Roboto Mono"/>
              </a:rPr>
              <a:t>WHERE</a:t>
            </a:r>
            <a:r>
              <a:rPr lang="en" sz="1100">
                <a:solidFill>
                  <a:schemeClr val="dk1"/>
                </a:solidFill>
              </a:rPr>
              <a:t>, or </a:t>
            </a:r>
            <a:r>
              <a:rPr lang="en" sz="1100">
                <a:solidFill>
                  <a:srgbClr val="188038"/>
                </a:solidFill>
                <a:latin typeface="Roboto Mono"/>
                <a:ea typeface="Roboto Mono"/>
                <a:cs typeface="Roboto Mono"/>
                <a:sym typeface="Roboto Mono"/>
              </a:rPr>
              <a:t>HAVING</a:t>
            </a:r>
            <a:r>
              <a:rPr lang="en" sz="1100">
                <a:solidFill>
                  <a:schemeClr val="dk1"/>
                </a:solidFill>
              </a:rPr>
              <a:t> clauses.</a:t>
            </a:r>
            <a:endParaRPr sz="1100">
              <a:solidFill>
                <a:schemeClr val="dk1"/>
              </a:solidFill>
            </a:endParaRPr>
          </a:p>
          <a:p>
            <a:pPr indent="0" lvl="0" marL="0" rtl="0" algn="l">
              <a:spcBef>
                <a:spcPts val="1200"/>
              </a:spcBef>
              <a:spcAft>
                <a:spcPts val="0"/>
              </a:spcAft>
              <a:buNone/>
            </a:pPr>
            <a:r>
              <a:rPr b="1" lang="en" sz="1100">
                <a:solidFill>
                  <a:schemeClr val="dk1"/>
                </a:solidFill>
              </a:rPr>
              <a:t>a) Subquery in the </a:t>
            </a:r>
            <a:r>
              <a:rPr b="1" lang="en" sz="1100">
                <a:solidFill>
                  <a:srgbClr val="188038"/>
                </a:solidFill>
                <a:latin typeface="Roboto Mono"/>
                <a:ea typeface="Roboto Mono"/>
                <a:cs typeface="Roboto Mono"/>
                <a:sym typeface="Roboto Mono"/>
              </a:rPr>
              <a:t>WHERE</a:t>
            </a:r>
            <a:r>
              <a:rPr b="1" lang="en" sz="1100">
                <a:solidFill>
                  <a:schemeClr val="dk1"/>
                </a:solidFill>
              </a:rPr>
              <a:t> Clause . </a:t>
            </a:r>
            <a:r>
              <a:rPr lang="en" sz="1100">
                <a:solidFill>
                  <a:schemeClr val="dk1"/>
                </a:solidFill>
              </a:rPr>
              <a:t>Select employees who work in a department with more than 10 employees.</a:t>
            </a:r>
            <a:endParaRPr sz="1100">
              <a:solidFill>
                <a:schemeClr val="dk1"/>
              </a:solidFill>
            </a:endParaRPr>
          </a:p>
          <a:p>
            <a:pPr indent="0" lvl="0" marL="0" rtl="0" algn="l">
              <a:spcBef>
                <a:spcPts val="1200"/>
              </a:spcBef>
              <a:spcAft>
                <a:spcPts val="0"/>
              </a:spcAft>
              <a:buNone/>
            </a:pPr>
            <a:r>
              <a:rPr lang="en" sz="1100">
                <a:solidFill>
                  <a:schemeClr val="dk1"/>
                </a:solidFill>
              </a:rPr>
              <a:t>b) Subquery in the </a:t>
            </a:r>
            <a:r>
              <a:rPr lang="en" sz="1100">
                <a:solidFill>
                  <a:srgbClr val="188038"/>
                </a:solidFill>
                <a:latin typeface="Roboto Mono"/>
                <a:ea typeface="Roboto Mono"/>
                <a:cs typeface="Roboto Mono"/>
                <a:sym typeface="Roboto Mono"/>
              </a:rPr>
              <a:t>FROM</a:t>
            </a:r>
            <a:r>
              <a:rPr lang="en" sz="1100">
                <a:solidFill>
                  <a:schemeClr val="dk1"/>
                </a:solidFill>
              </a:rPr>
              <a:t> Clause</a:t>
            </a:r>
            <a:endParaRPr sz="1100">
              <a:solidFill>
                <a:schemeClr val="dk1"/>
              </a:solidFill>
            </a:endParaRPr>
          </a:p>
          <a:p>
            <a:pPr indent="0" lvl="0" marL="0" rtl="0" algn="l">
              <a:spcBef>
                <a:spcPts val="1200"/>
              </a:spcBef>
              <a:spcAft>
                <a:spcPts val="200"/>
              </a:spcAft>
              <a:buNone/>
            </a:pPr>
            <a:r>
              <a:t/>
            </a:r>
            <a:endParaRPr sz="1100">
              <a:solidFill>
                <a:schemeClr val="dk1"/>
              </a:solidFill>
            </a:endParaRPr>
          </a:p>
        </p:txBody>
      </p:sp>
      <p:pic>
        <p:nvPicPr>
          <p:cNvPr id="253" name="Google Shape;253;p43"/>
          <p:cNvPicPr preferRelativeResize="0"/>
          <p:nvPr/>
        </p:nvPicPr>
        <p:blipFill>
          <a:blip r:embed="rId3">
            <a:alphaModFix/>
          </a:blip>
          <a:stretch>
            <a:fillRect/>
          </a:stretch>
        </p:blipFill>
        <p:spPr>
          <a:xfrm>
            <a:off x="5579775" y="220650"/>
            <a:ext cx="2767200" cy="2252375"/>
          </a:xfrm>
          <a:prstGeom prst="rect">
            <a:avLst/>
          </a:prstGeom>
          <a:noFill/>
          <a:ln>
            <a:noFill/>
          </a:ln>
        </p:spPr>
      </p:pic>
      <p:pic>
        <p:nvPicPr>
          <p:cNvPr id="254" name="Google Shape;254;p43"/>
          <p:cNvPicPr preferRelativeResize="0"/>
          <p:nvPr/>
        </p:nvPicPr>
        <p:blipFill>
          <a:blip r:embed="rId4">
            <a:alphaModFix/>
          </a:blip>
          <a:stretch>
            <a:fillRect/>
          </a:stretch>
        </p:blipFill>
        <p:spPr>
          <a:xfrm>
            <a:off x="4799975" y="2926325"/>
            <a:ext cx="4032325" cy="1475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WITH</a:t>
            </a:r>
            <a:endParaRPr/>
          </a:p>
        </p:txBody>
      </p:sp>
      <p:sp>
        <p:nvSpPr>
          <p:cNvPr id="260" name="Google Shape;260;p44"/>
          <p:cNvSpPr txBox="1"/>
          <p:nvPr>
            <p:ph idx="1" type="body"/>
          </p:nvPr>
        </p:nvSpPr>
        <p:spPr>
          <a:xfrm>
            <a:off x="311700" y="1152475"/>
            <a:ext cx="3495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easier to read, maintain, and debug, especially when you’re working with multiple subqueries or layers of logic.</a:t>
            </a:r>
            <a:r>
              <a:rPr lang="en"/>
              <a:t>WITH CLAUSE </a:t>
            </a:r>
            <a:endParaRPr/>
          </a:p>
        </p:txBody>
      </p:sp>
      <p:pic>
        <p:nvPicPr>
          <p:cNvPr id="261" name="Google Shape;261;p44"/>
          <p:cNvPicPr preferRelativeResize="0"/>
          <p:nvPr/>
        </p:nvPicPr>
        <p:blipFill>
          <a:blip r:embed="rId3">
            <a:alphaModFix/>
          </a:blip>
          <a:stretch>
            <a:fillRect/>
          </a:stretch>
        </p:blipFill>
        <p:spPr>
          <a:xfrm>
            <a:off x="3964876" y="319925"/>
            <a:ext cx="5008976" cy="45036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SET OPERATIONS</a:t>
            </a:r>
            <a:endParaRPr/>
          </a:p>
        </p:txBody>
      </p:sp>
      <p:sp>
        <p:nvSpPr>
          <p:cNvPr id="267" name="Google Shape;267;p45"/>
          <p:cNvSpPr txBox="1"/>
          <p:nvPr>
            <p:ph idx="1" type="body"/>
          </p:nvPr>
        </p:nvSpPr>
        <p:spPr>
          <a:xfrm>
            <a:off x="311700" y="1152475"/>
            <a:ext cx="46200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Clr>
                <a:schemeClr val="dk1"/>
              </a:buClr>
              <a:buSzPct val="100000"/>
              <a:buFont typeface="Arial"/>
              <a:buNone/>
            </a:pPr>
            <a:r>
              <a:rPr b="1" lang="en" sz="1100">
                <a:solidFill>
                  <a:schemeClr val="dk1"/>
                </a:solidFill>
              </a:rPr>
              <a:t>Set operations</a:t>
            </a:r>
            <a:r>
              <a:rPr lang="en" sz="1100">
                <a:solidFill>
                  <a:schemeClr val="dk1"/>
                </a:solidFill>
              </a:rPr>
              <a:t> combine the results of two or more </a:t>
            </a:r>
            <a:r>
              <a:rPr lang="en" sz="1100">
                <a:solidFill>
                  <a:srgbClr val="188038"/>
                </a:solidFill>
                <a:latin typeface="Roboto Mono"/>
                <a:ea typeface="Roboto Mono"/>
                <a:cs typeface="Roboto Mono"/>
                <a:sym typeface="Roboto Mono"/>
              </a:rPr>
              <a:t>SELECT</a:t>
            </a:r>
            <a:r>
              <a:rPr lang="en" sz="1100">
                <a:solidFill>
                  <a:schemeClr val="dk1"/>
                </a:solidFill>
              </a:rPr>
              <a:t> queries. Common set operations include </a:t>
            </a:r>
            <a:r>
              <a:rPr lang="en" sz="1100">
                <a:solidFill>
                  <a:srgbClr val="188038"/>
                </a:solidFill>
                <a:latin typeface="Roboto Mono"/>
                <a:ea typeface="Roboto Mono"/>
                <a:cs typeface="Roboto Mono"/>
                <a:sym typeface="Roboto Mono"/>
              </a:rPr>
              <a:t>UNION</a:t>
            </a:r>
            <a:r>
              <a:rPr lang="en" sz="1100">
                <a:solidFill>
                  <a:schemeClr val="dk1"/>
                </a:solidFill>
              </a:rPr>
              <a:t>, </a:t>
            </a:r>
            <a:r>
              <a:rPr lang="en" sz="1100">
                <a:solidFill>
                  <a:srgbClr val="188038"/>
                </a:solidFill>
                <a:latin typeface="Roboto Mono"/>
                <a:ea typeface="Roboto Mono"/>
                <a:cs typeface="Roboto Mono"/>
                <a:sym typeface="Roboto Mono"/>
              </a:rPr>
              <a:t>UNION ALL</a:t>
            </a:r>
            <a:r>
              <a:rPr lang="en" sz="1100">
                <a:solidFill>
                  <a:schemeClr val="dk1"/>
                </a:solidFill>
              </a:rPr>
              <a:t>, </a:t>
            </a:r>
            <a:r>
              <a:rPr lang="en" sz="1100">
                <a:solidFill>
                  <a:srgbClr val="188038"/>
                </a:solidFill>
                <a:latin typeface="Roboto Mono"/>
                <a:ea typeface="Roboto Mono"/>
                <a:cs typeface="Roboto Mono"/>
                <a:sym typeface="Roboto Mono"/>
              </a:rPr>
              <a:t>INTERSECT</a:t>
            </a:r>
            <a:r>
              <a:rPr lang="en" sz="1100">
                <a:solidFill>
                  <a:schemeClr val="dk1"/>
                </a:solidFill>
              </a:rPr>
              <a:t>, and </a:t>
            </a:r>
            <a:r>
              <a:rPr lang="en" sz="1100">
                <a:solidFill>
                  <a:srgbClr val="188038"/>
                </a:solidFill>
                <a:latin typeface="Roboto Mono"/>
                <a:ea typeface="Roboto Mono"/>
                <a:cs typeface="Roboto Mono"/>
                <a:sym typeface="Roboto Mono"/>
              </a:rPr>
              <a:t>EXCEPT</a:t>
            </a:r>
            <a:r>
              <a:rPr lang="en" sz="1100">
                <a:solidFill>
                  <a:schemeClr val="dk1"/>
                </a:solidFill>
              </a:rPr>
              <a:t> (or </a:t>
            </a:r>
            <a:r>
              <a:rPr lang="en" sz="1100">
                <a:solidFill>
                  <a:srgbClr val="188038"/>
                </a:solidFill>
                <a:latin typeface="Roboto Mono"/>
                <a:ea typeface="Roboto Mono"/>
                <a:cs typeface="Roboto Mono"/>
                <a:sym typeface="Roboto Mono"/>
              </a:rPr>
              <a:t>MINUS</a:t>
            </a:r>
            <a:r>
              <a:rPr lang="en" sz="1100">
                <a:solidFill>
                  <a:schemeClr val="dk1"/>
                </a:solidFill>
              </a:rPr>
              <a:t> in Oracle).</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a) UNION</a:t>
            </a:r>
            <a:endParaRPr b="1"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rgbClr val="188038"/>
                </a:solidFill>
                <a:latin typeface="Roboto Mono"/>
                <a:ea typeface="Roboto Mono"/>
                <a:cs typeface="Roboto Mono"/>
                <a:sym typeface="Roboto Mono"/>
              </a:rPr>
              <a:t>UNION</a:t>
            </a:r>
            <a:r>
              <a:rPr lang="en" sz="1100">
                <a:solidFill>
                  <a:schemeClr val="dk1"/>
                </a:solidFill>
              </a:rPr>
              <a:t> combines the results of two queries and removes duplicates.</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b) UNION ALL</a:t>
            </a:r>
            <a:endParaRPr b="1"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rgbClr val="188038"/>
                </a:solidFill>
                <a:latin typeface="Roboto Mono"/>
                <a:ea typeface="Roboto Mono"/>
                <a:cs typeface="Roboto Mono"/>
                <a:sym typeface="Roboto Mono"/>
              </a:rPr>
              <a:t>UNION ALL</a:t>
            </a:r>
            <a:r>
              <a:rPr lang="en" sz="1100">
                <a:solidFill>
                  <a:schemeClr val="dk1"/>
                </a:solidFill>
              </a:rPr>
              <a:t> combines results without removing duplicates.</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c) INTERSECT</a:t>
            </a:r>
            <a:endParaRPr b="1"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rgbClr val="188038"/>
                </a:solidFill>
                <a:latin typeface="Roboto Mono"/>
                <a:ea typeface="Roboto Mono"/>
                <a:cs typeface="Roboto Mono"/>
                <a:sym typeface="Roboto Mono"/>
              </a:rPr>
              <a:t>INTERSECT</a:t>
            </a:r>
            <a:r>
              <a:rPr lang="en" sz="1100">
                <a:solidFill>
                  <a:schemeClr val="dk1"/>
                </a:solidFill>
              </a:rPr>
              <a:t> returns only rows that are common in both queries.</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d) EXCEPT (or MINUS)</a:t>
            </a:r>
            <a:endParaRPr b="1"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rgbClr val="188038"/>
                </a:solidFill>
                <a:latin typeface="Roboto Mono"/>
                <a:ea typeface="Roboto Mono"/>
                <a:cs typeface="Roboto Mono"/>
                <a:sym typeface="Roboto Mono"/>
              </a:rPr>
              <a:t>EXCEPT</a:t>
            </a:r>
            <a:r>
              <a:rPr lang="en" sz="1100">
                <a:solidFill>
                  <a:schemeClr val="dk1"/>
                </a:solidFill>
              </a:rPr>
              <a:t> returns rows from the first query that aren’t in the second query.</a:t>
            </a:r>
            <a:endParaRPr sz="1100">
              <a:solidFill>
                <a:schemeClr val="dk1"/>
              </a:solidFill>
            </a:endParaRPr>
          </a:p>
          <a:p>
            <a:pPr indent="0" lvl="0" marL="0" rtl="0" algn="l">
              <a:spcBef>
                <a:spcPts val="1200"/>
              </a:spcBef>
              <a:spcAft>
                <a:spcPts val="1200"/>
              </a:spcAft>
              <a:buNone/>
            </a:pPr>
            <a:r>
              <a:t/>
            </a:r>
            <a:endParaRPr/>
          </a:p>
        </p:txBody>
      </p:sp>
      <p:pic>
        <p:nvPicPr>
          <p:cNvPr id="268" name="Google Shape;268;p45"/>
          <p:cNvPicPr preferRelativeResize="0"/>
          <p:nvPr/>
        </p:nvPicPr>
        <p:blipFill>
          <a:blip r:embed="rId3">
            <a:alphaModFix/>
          </a:blip>
          <a:stretch>
            <a:fillRect/>
          </a:stretch>
        </p:blipFill>
        <p:spPr>
          <a:xfrm>
            <a:off x="5032625" y="966250"/>
            <a:ext cx="3941124" cy="712925"/>
          </a:xfrm>
          <a:prstGeom prst="rect">
            <a:avLst/>
          </a:prstGeom>
          <a:noFill/>
          <a:ln>
            <a:noFill/>
          </a:ln>
        </p:spPr>
      </p:pic>
      <p:pic>
        <p:nvPicPr>
          <p:cNvPr id="269" name="Google Shape;269;p45"/>
          <p:cNvPicPr preferRelativeResize="0"/>
          <p:nvPr/>
        </p:nvPicPr>
        <p:blipFill>
          <a:blip r:embed="rId4">
            <a:alphaModFix/>
          </a:blip>
          <a:stretch>
            <a:fillRect/>
          </a:stretch>
        </p:blipFill>
        <p:spPr>
          <a:xfrm>
            <a:off x="5026500" y="1804325"/>
            <a:ext cx="3941126" cy="636946"/>
          </a:xfrm>
          <a:prstGeom prst="rect">
            <a:avLst/>
          </a:prstGeom>
          <a:noFill/>
          <a:ln>
            <a:noFill/>
          </a:ln>
        </p:spPr>
      </p:pic>
      <p:pic>
        <p:nvPicPr>
          <p:cNvPr id="270" name="Google Shape;270;p45"/>
          <p:cNvPicPr preferRelativeResize="0"/>
          <p:nvPr/>
        </p:nvPicPr>
        <p:blipFill>
          <a:blip r:embed="rId5">
            <a:alphaModFix/>
          </a:blip>
          <a:stretch>
            <a:fillRect/>
          </a:stretch>
        </p:blipFill>
        <p:spPr>
          <a:xfrm>
            <a:off x="4886357" y="2566426"/>
            <a:ext cx="4151694" cy="712925"/>
          </a:xfrm>
          <a:prstGeom prst="rect">
            <a:avLst/>
          </a:prstGeom>
          <a:noFill/>
          <a:ln>
            <a:noFill/>
          </a:ln>
        </p:spPr>
      </p:pic>
      <p:pic>
        <p:nvPicPr>
          <p:cNvPr id="271" name="Google Shape;271;p45"/>
          <p:cNvPicPr preferRelativeResize="0"/>
          <p:nvPr/>
        </p:nvPicPr>
        <p:blipFill>
          <a:blip r:embed="rId6">
            <a:alphaModFix/>
          </a:blip>
          <a:stretch>
            <a:fillRect/>
          </a:stretch>
        </p:blipFill>
        <p:spPr>
          <a:xfrm>
            <a:off x="4886350" y="3348743"/>
            <a:ext cx="4151699" cy="151590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Table Aliases</a:t>
            </a:r>
            <a:endParaRPr/>
          </a:p>
        </p:txBody>
      </p:sp>
      <p:sp>
        <p:nvSpPr>
          <p:cNvPr id="277" name="Google Shape;277;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100">
                <a:solidFill>
                  <a:schemeClr val="dk1"/>
                </a:solidFill>
              </a:rPr>
              <a:t>Table aliases</a:t>
            </a:r>
            <a:r>
              <a:rPr lang="en" sz="1100">
                <a:solidFill>
                  <a:schemeClr val="dk1"/>
                </a:solidFill>
              </a:rPr>
              <a:t> are temporary names assigned to tables (or columns) in SQL queries to make queries easier to read, write, and understand. They are especially useful when working with multiple tables, as they allow you to reference tables and columns with shorter names instead of the full table names.</a:t>
            </a:r>
            <a:endParaRPr/>
          </a:p>
        </p:txBody>
      </p:sp>
      <p:pic>
        <p:nvPicPr>
          <p:cNvPr id="278" name="Google Shape;278;p46"/>
          <p:cNvPicPr preferRelativeResize="0"/>
          <p:nvPr/>
        </p:nvPicPr>
        <p:blipFill>
          <a:blip r:embed="rId3">
            <a:alphaModFix/>
          </a:blip>
          <a:stretch>
            <a:fillRect/>
          </a:stretch>
        </p:blipFill>
        <p:spPr>
          <a:xfrm>
            <a:off x="994450" y="2067748"/>
            <a:ext cx="7457575" cy="11205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 </a:t>
            </a:r>
            <a:endParaRPr/>
          </a:p>
        </p:txBody>
      </p:sp>
      <p:sp>
        <p:nvSpPr>
          <p:cNvPr id="284" name="Google Shape;284;p47"/>
          <p:cNvSpPr txBox="1"/>
          <p:nvPr>
            <p:ph idx="1" type="body"/>
          </p:nvPr>
        </p:nvSpPr>
        <p:spPr>
          <a:xfrm>
            <a:off x="311700" y="1152475"/>
            <a:ext cx="3185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solidFill>
                  <a:schemeClr val="dk1"/>
                </a:solidFill>
              </a:rPr>
              <a:t>The </a:t>
            </a:r>
            <a:r>
              <a:rPr lang="en" sz="1100">
                <a:solidFill>
                  <a:srgbClr val="188038"/>
                </a:solidFill>
                <a:latin typeface="Roboto Mono"/>
                <a:ea typeface="Roboto Mono"/>
                <a:cs typeface="Roboto Mono"/>
                <a:sym typeface="Roboto Mono"/>
              </a:rPr>
              <a:t>OVER(PARTITION BY ...)</a:t>
            </a:r>
            <a:r>
              <a:rPr lang="en" sz="1100">
                <a:solidFill>
                  <a:schemeClr val="dk1"/>
                </a:solidFill>
              </a:rPr>
              <a:t> clause in SQL is used in conjunction with </a:t>
            </a:r>
            <a:r>
              <a:rPr b="1" lang="en" sz="1100">
                <a:solidFill>
                  <a:schemeClr val="dk1"/>
                </a:solidFill>
              </a:rPr>
              <a:t>window functions</a:t>
            </a:r>
            <a:r>
              <a:rPr lang="en" sz="1100">
                <a:solidFill>
                  <a:schemeClr val="dk1"/>
                </a:solidFill>
              </a:rPr>
              <a:t> to perform calculations across a set of table rows that are related to the current row. By partitioning data, you can create "windows" or groups of rows over which a function (like </a:t>
            </a:r>
            <a:r>
              <a:rPr lang="en" sz="1100">
                <a:solidFill>
                  <a:srgbClr val="188038"/>
                </a:solidFill>
                <a:latin typeface="Roboto Mono"/>
                <a:ea typeface="Roboto Mono"/>
                <a:cs typeface="Roboto Mono"/>
                <a:sym typeface="Roboto Mono"/>
              </a:rPr>
              <a:t>SUM()</a:t>
            </a:r>
            <a:r>
              <a:rPr lang="en" sz="1100">
                <a:solidFill>
                  <a:schemeClr val="dk1"/>
                </a:solidFill>
              </a:rPr>
              <a:t>, </a:t>
            </a:r>
            <a:r>
              <a:rPr lang="en" sz="1100">
                <a:solidFill>
                  <a:srgbClr val="188038"/>
                </a:solidFill>
                <a:latin typeface="Roboto Mono"/>
                <a:ea typeface="Roboto Mono"/>
                <a:cs typeface="Roboto Mono"/>
                <a:sym typeface="Roboto Mono"/>
              </a:rPr>
              <a:t>AVG()</a:t>
            </a:r>
            <a:r>
              <a:rPr lang="en" sz="1100">
                <a:solidFill>
                  <a:schemeClr val="dk1"/>
                </a:solidFill>
              </a:rPr>
              <a:t>, </a:t>
            </a:r>
            <a:r>
              <a:rPr lang="en" sz="1100">
                <a:solidFill>
                  <a:srgbClr val="188038"/>
                </a:solidFill>
                <a:latin typeface="Roboto Mono"/>
                <a:ea typeface="Roboto Mono"/>
                <a:cs typeface="Roboto Mono"/>
                <a:sym typeface="Roboto Mono"/>
              </a:rPr>
              <a:t>RANK()</a:t>
            </a:r>
            <a:r>
              <a:rPr lang="en" sz="1100">
                <a:solidFill>
                  <a:schemeClr val="dk1"/>
                </a:solidFill>
              </a:rPr>
              <a:t>, etc.) is calculated.</a:t>
            </a:r>
            <a:endParaRPr/>
          </a:p>
        </p:txBody>
      </p:sp>
      <p:pic>
        <p:nvPicPr>
          <p:cNvPr id="285" name="Google Shape;285;p47"/>
          <p:cNvPicPr preferRelativeResize="0"/>
          <p:nvPr/>
        </p:nvPicPr>
        <p:blipFill>
          <a:blip r:embed="rId3">
            <a:alphaModFix/>
          </a:blip>
          <a:stretch>
            <a:fillRect/>
          </a:stretch>
        </p:blipFill>
        <p:spPr>
          <a:xfrm>
            <a:off x="3717000" y="236400"/>
            <a:ext cx="5215951" cy="1487975"/>
          </a:xfrm>
          <a:prstGeom prst="rect">
            <a:avLst/>
          </a:prstGeom>
          <a:noFill/>
          <a:ln>
            <a:noFill/>
          </a:ln>
        </p:spPr>
      </p:pic>
      <p:pic>
        <p:nvPicPr>
          <p:cNvPr id="286" name="Google Shape;286;p47"/>
          <p:cNvPicPr preferRelativeResize="0"/>
          <p:nvPr/>
        </p:nvPicPr>
        <p:blipFill>
          <a:blip r:embed="rId4">
            <a:alphaModFix/>
          </a:blip>
          <a:stretch>
            <a:fillRect/>
          </a:stretch>
        </p:blipFill>
        <p:spPr>
          <a:xfrm>
            <a:off x="3649200" y="1876775"/>
            <a:ext cx="5342399" cy="234562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2" name="Google Shape;292;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Purpose of SQL</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b="1" lang="en" sz="1100">
                <a:solidFill>
                  <a:schemeClr val="dk1"/>
                </a:solidFill>
              </a:rPr>
              <a:t>Schema Management</a:t>
            </a:r>
            <a:endParaRPr/>
          </a:p>
          <a:p>
            <a:pPr indent="-342900" lvl="0" marL="457200" rtl="0" algn="l">
              <a:spcBef>
                <a:spcPts val="0"/>
              </a:spcBef>
              <a:spcAft>
                <a:spcPts val="0"/>
              </a:spcAft>
              <a:buSzPts val="1800"/>
              <a:buAutoNum type="arabicPeriod"/>
            </a:pPr>
            <a:r>
              <a:rPr lang="en"/>
              <a:t>Data Manipulation (CRUD Operations)</a:t>
            </a:r>
            <a:endParaRPr/>
          </a:p>
          <a:p>
            <a:pPr indent="-342900" lvl="0" marL="457200" rtl="0" algn="l">
              <a:spcBef>
                <a:spcPts val="0"/>
              </a:spcBef>
              <a:spcAft>
                <a:spcPts val="0"/>
              </a:spcAft>
              <a:buSzPts val="1800"/>
              <a:buAutoNum type="arabicPeriod"/>
            </a:pPr>
            <a:r>
              <a:rPr lang="en"/>
              <a:t>Permissions/DATA control </a:t>
            </a:r>
            <a:endParaRPr/>
          </a:p>
          <a:p>
            <a:pPr indent="-342900" lvl="0" marL="457200" rtl="0" algn="l">
              <a:spcBef>
                <a:spcPts val="0"/>
              </a:spcBef>
              <a:spcAft>
                <a:spcPts val="0"/>
              </a:spcAft>
              <a:buSzPts val="1800"/>
              <a:buAutoNum type="arabicPeriod"/>
            </a:pPr>
            <a:r>
              <a:rPr lang="en"/>
              <a:t>Transactions</a:t>
            </a:r>
            <a:endParaRPr/>
          </a:p>
          <a:p>
            <a:pPr indent="-342900" lvl="0" marL="457200" rtl="0" algn="l">
              <a:spcBef>
                <a:spcPts val="0"/>
              </a:spcBef>
              <a:spcAft>
                <a:spcPts val="0"/>
              </a:spcAft>
              <a:buSzPts val="1800"/>
              <a:buAutoNum type="arabicPeriod"/>
            </a:pPr>
            <a:r>
              <a:rPr b="1" lang="en" sz="1100">
                <a:solidFill>
                  <a:schemeClr val="dk1"/>
                </a:solidFill>
              </a:rPr>
              <a:t>Data Retrieval </a:t>
            </a:r>
            <a:endParaRPr b="1" sz="1100">
              <a:solidFill>
                <a:schemeClr val="dk1"/>
              </a:solidFill>
            </a:endParaRPr>
          </a:p>
          <a:p>
            <a:pPr indent="0" lvl="0" marL="0" rtl="0" algn="l">
              <a:spcBef>
                <a:spcPts val="1400"/>
              </a:spcBef>
              <a:spcAft>
                <a:spcPts val="0"/>
              </a:spcAft>
              <a:buNone/>
            </a:pPr>
            <a:r>
              <a:rPr b="1" lang="en" sz="1300">
                <a:solidFill>
                  <a:schemeClr val="dk1"/>
                </a:solidFill>
              </a:rPr>
              <a:t>Types of SQL Statements</a:t>
            </a:r>
            <a:endParaRPr b="1" sz="13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Data Query Language (DQL)</a:t>
            </a:r>
            <a:r>
              <a:rPr lang="en" sz="1100">
                <a:solidFill>
                  <a:schemeClr val="dk1"/>
                </a:solidFill>
              </a:rPr>
              <a:t>: Focused on querying or retrieving data (</a:t>
            </a:r>
            <a:r>
              <a:rPr lang="en" sz="1100">
                <a:solidFill>
                  <a:srgbClr val="188038"/>
                </a:solidFill>
                <a:latin typeface="Roboto Mono"/>
                <a:ea typeface="Roboto Mono"/>
                <a:cs typeface="Roboto Mono"/>
                <a:sym typeface="Roboto Mono"/>
              </a:rPr>
              <a:t>SELECT</a:t>
            </a:r>
            <a:r>
              <a:rPr lang="en"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Data Definition Language (DDL)</a:t>
            </a:r>
            <a:r>
              <a:rPr lang="en" sz="1100">
                <a:solidFill>
                  <a:schemeClr val="dk1"/>
                </a:solidFill>
              </a:rPr>
              <a:t>: For defining database structure (</a:t>
            </a:r>
            <a:r>
              <a:rPr lang="en" sz="1100">
                <a:solidFill>
                  <a:srgbClr val="188038"/>
                </a:solidFill>
                <a:latin typeface="Roboto Mono"/>
                <a:ea typeface="Roboto Mono"/>
                <a:cs typeface="Roboto Mono"/>
                <a:sym typeface="Roboto Mono"/>
              </a:rPr>
              <a:t>CREATE</a:t>
            </a:r>
            <a:r>
              <a:rPr lang="en" sz="1100">
                <a:solidFill>
                  <a:schemeClr val="dk1"/>
                </a:solidFill>
              </a:rPr>
              <a:t>, </a:t>
            </a:r>
            <a:r>
              <a:rPr lang="en" sz="1100">
                <a:solidFill>
                  <a:srgbClr val="188038"/>
                </a:solidFill>
                <a:latin typeface="Roboto Mono"/>
                <a:ea typeface="Roboto Mono"/>
                <a:cs typeface="Roboto Mono"/>
                <a:sym typeface="Roboto Mono"/>
              </a:rPr>
              <a:t>ALTER</a:t>
            </a:r>
            <a:r>
              <a:rPr lang="en" sz="1100">
                <a:solidFill>
                  <a:schemeClr val="dk1"/>
                </a:solidFill>
              </a:rPr>
              <a:t>, </a:t>
            </a:r>
            <a:r>
              <a:rPr lang="en" sz="1100">
                <a:solidFill>
                  <a:srgbClr val="188038"/>
                </a:solidFill>
                <a:latin typeface="Roboto Mono"/>
                <a:ea typeface="Roboto Mono"/>
                <a:cs typeface="Roboto Mono"/>
                <a:sym typeface="Roboto Mono"/>
              </a:rPr>
              <a:t>DROP</a:t>
            </a:r>
            <a:r>
              <a:rPr lang="en"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Data Manipulation Language (DML)</a:t>
            </a:r>
            <a:r>
              <a:rPr lang="en" sz="1100">
                <a:solidFill>
                  <a:schemeClr val="dk1"/>
                </a:solidFill>
              </a:rPr>
              <a:t>: For modifying data (</a:t>
            </a:r>
            <a:r>
              <a:rPr lang="en" sz="1100">
                <a:solidFill>
                  <a:srgbClr val="188038"/>
                </a:solidFill>
                <a:latin typeface="Roboto Mono"/>
                <a:ea typeface="Roboto Mono"/>
                <a:cs typeface="Roboto Mono"/>
                <a:sym typeface="Roboto Mono"/>
              </a:rPr>
              <a:t>INSERT</a:t>
            </a:r>
            <a:r>
              <a:rPr lang="en" sz="1100">
                <a:solidFill>
                  <a:schemeClr val="dk1"/>
                </a:solidFill>
              </a:rPr>
              <a:t>, </a:t>
            </a:r>
            <a:r>
              <a:rPr lang="en" sz="1100">
                <a:solidFill>
                  <a:srgbClr val="188038"/>
                </a:solidFill>
                <a:latin typeface="Roboto Mono"/>
                <a:ea typeface="Roboto Mono"/>
                <a:cs typeface="Roboto Mono"/>
                <a:sym typeface="Roboto Mono"/>
              </a:rPr>
              <a:t>UPDATE</a:t>
            </a:r>
            <a:r>
              <a:rPr lang="en" sz="1100">
                <a:solidFill>
                  <a:schemeClr val="dk1"/>
                </a:solidFill>
              </a:rPr>
              <a:t>, </a:t>
            </a:r>
            <a:r>
              <a:rPr lang="en" sz="1100">
                <a:solidFill>
                  <a:srgbClr val="188038"/>
                </a:solidFill>
                <a:latin typeface="Roboto Mono"/>
                <a:ea typeface="Roboto Mono"/>
                <a:cs typeface="Roboto Mono"/>
                <a:sym typeface="Roboto Mono"/>
              </a:rPr>
              <a:t>DELETE</a:t>
            </a:r>
            <a:r>
              <a:rPr lang="en"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Data Control Language (DCL)</a:t>
            </a:r>
            <a:r>
              <a:rPr lang="en" sz="1100">
                <a:solidFill>
                  <a:schemeClr val="dk1"/>
                </a:solidFill>
              </a:rPr>
              <a:t>: For controlling access to data. (</a:t>
            </a:r>
            <a:r>
              <a:rPr lang="en" sz="1100">
                <a:solidFill>
                  <a:srgbClr val="188038"/>
                </a:solidFill>
                <a:latin typeface="Roboto Mono"/>
                <a:ea typeface="Roboto Mono"/>
                <a:cs typeface="Roboto Mono"/>
                <a:sym typeface="Roboto Mono"/>
              </a:rPr>
              <a:t>GRANT</a:t>
            </a:r>
            <a:r>
              <a:rPr lang="en" sz="1100">
                <a:solidFill>
                  <a:schemeClr val="dk1"/>
                </a:solidFill>
              </a:rPr>
              <a:t>, </a:t>
            </a:r>
            <a:r>
              <a:rPr lang="en" sz="1100">
                <a:solidFill>
                  <a:srgbClr val="188038"/>
                </a:solidFill>
                <a:latin typeface="Roboto Mono"/>
                <a:ea typeface="Roboto Mono"/>
                <a:cs typeface="Roboto Mono"/>
                <a:sym typeface="Roboto Mono"/>
              </a:rPr>
              <a:t>REVOKE</a:t>
            </a:r>
            <a:r>
              <a:rPr lang="en"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Transaction Control Language (TCL)</a:t>
            </a:r>
            <a:r>
              <a:rPr lang="en" sz="1100">
                <a:solidFill>
                  <a:schemeClr val="dk1"/>
                </a:solidFill>
              </a:rPr>
              <a:t>: For managing the integrity of transactions. (</a:t>
            </a:r>
            <a:r>
              <a:rPr lang="en" sz="1100">
                <a:solidFill>
                  <a:srgbClr val="188038"/>
                </a:solidFill>
                <a:latin typeface="Roboto Mono"/>
                <a:ea typeface="Roboto Mono"/>
                <a:cs typeface="Roboto Mono"/>
                <a:sym typeface="Roboto Mono"/>
              </a:rPr>
              <a:t>COMMIT</a:t>
            </a:r>
            <a:r>
              <a:rPr lang="en" sz="1100">
                <a:solidFill>
                  <a:schemeClr val="dk1"/>
                </a:solidFill>
              </a:rPr>
              <a:t>, </a:t>
            </a:r>
            <a:r>
              <a:rPr lang="en" sz="1100">
                <a:solidFill>
                  <a:srgbClr val="188038"/>
                </a:solidFill>
                <a:latin typeface="Roboto Mono"/>
                <a:ea typeface="Roboto Mono"/>
                <a:cs typeface="Roboto Mono"/>
                <a:sym typeface="Roboto Mono"/>
              </a:rPr>
              <a:t>ROLLBACK</a:t>
            </a:r>
            <a:r>
              <a:rPr lang="en" sz="1100">
                <a:solidFill>
                  <a:schemeClr val="dk1"/>
                </a:solidFill>
              </a:rPr>
              <a:t>).</a:t>
            </a:r>
            <a:endParaRPr sz="1100">
              <a:solidFill>
                <a:schemeClr val="dk1"/>
              </a:solidFill>
            </a:endParaRPr>
          </a:p>
          <a:p>
            <a:pPr indent="0" lvl="0" marL="0" rtl="0" algn="l">
              <a:spcBef>
                <a:spcPts val="1200"/>
              </a:spcBef>
              <a:spcAft>
                <a:spcPts val="1200"/>
              </a:spcAft>
              <a:buNone/>
            </a:pPr>
            <a:r>
              <a:t/>
            </a:r>
            <a:endParaRPr b="1"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298450" lvl="0" marL="457200" rtl="0" algn="l">
              <a:lnSpc>
                <a:spcPct val="115000"/>
              </a:lnSpc>
              <a:spcBef>
                <a:spcPts val="0"/>
              </a:spcBef>
              <a:spcAft>
                <a:spcPts val="0"/>
              </a:spcAft>
              <a:buSzPts val="1100"/>
              <a:buAutoNum type="arabicPeriod"/>
            </a:pPr>
            <a:r>
              <a:rPr b="1" lang="en" sz="1100"/>
              <a:t>Schema Management</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chemeClr val="dk1"/>
                </a:solidFill>
              </a:rPr>
              <a:t>Schema Management</a:t>
            </a:r>
            <a:r>
              <a:rPr lang="en" sz="1100">
                <a:solidFill>
                  <a:schemeClr val="dk1"/>
                </a:solidFill>
              </a:rPr>
              <a:t>: SQL provides </a:t>
            </a:r>
            <a:r>
              <a:rPr b="1" lang="en" sz="1100">
                <a:solidFill>
                  <a:schemeClr val="dk1"/>
                </a:solidFill>
              </a:rPr>
              <a:t>commands to create, modify, and delete </a:t>
            </a:r>
            <a:r>
              <a:rPr lang="en" sz="1100">
                <a:solidFill>
                  <a:schemeClr val="dk1"/>
                </a:solidFill>
              </a:rPr>
              <a:t>database structures (like tables, indexes, and relationships) using </a:t>
            </a:r>
            <a:r>
              <a:rPr b="1" lang="en" sz="1100">
                <a:solidFill>
                  <a:schemeClr val="dk1"/>
                </a:solidFill>
              </a:rPr>
              <a:t>Data Definition Language (DDL) </a:t>
            </a:r>
            <a:r>
              <a:rPr lang="en" sz="1100">
                <a:solidFill>
                  <a:schemeClr val="dk1"/>
                </a:solidFill>
              </a:rPr>
              <a:t>statements like </a:t>
            </a:r>
            <a:endParaRPr sz="1100">
              <a:solidFill>
                <a:schemeClr val="dk1"/>
              </a:solidFill>
            </a:endParaRPr>
          </a:p>
          <a:p>
            <a:pPr indent="0" lvl="0" marL="0" rtl="0" algn="l">
              <a:spcBef>
                <a:spcPts val="1200"/>
              </a:spcBef>
              <a:spcAft>
                <a:spcPts val="1200"/>
              </a:spcAft>
              <a:buNone/>
            </a:pPr>
            <a:r>
              <a:rPr lang="en" sz="1100">
                <a:solidFill>
                  <a:srgbClr val="188038"/>
                </a:solidFill>
                <a:latin typeface="Roboto Mono"/>
                <a:ea typeface="Roboto Mono"/>
                <a:cs typeface="Roboto Mono"/>
                <a:sym typeface="Roboto Mono"/>
              </a:rPr>
              <a:t>CREATE</a:t>
            </a:r>
            <a:r>
              <a:rPr lang="en" sz="1100">
                <a:solidFill>
                  <a:schemeClr val="dk1"/>
                </a:solidFill>
              </a:rPr>
              <a:t>, </a:t>
            </a:r>
            <a:r>
              <a:rPr lang="en" sz="1100">
                <a:solidFill>
                  <a:srgbClr val="188038"/>
                </a:solidFill>
                <a:latin typeface="Roboto Mono"/>
                <a:ea typeface="Roboto Mono"/>
                <a:cs typeface="Roboto Mono"/>
                <a:sym typeface="Roboto Mono"/>
              </a:rPr>
              <a:t>ALTER</a:t>
            </a:r>
            <a:r>
              <a:rPr lang="en" sz="1100">
                <a:solidFill>
                  <a:schemeClr val="dk1"/>
                </a:solidFill>
              </a:rPr>
              <a:t>, and </a:t>
            </a:r>
            <a:r>
              <a:rPr lang="en" sz="1100">
                <a:solidFill>
                  <a:srgbClr val="188038"/>
                </a:solidFill>
                <a:latin typeface="Roboto Mono"/>
                <a:ea typeface="Roboto Mono"/>
                <a:cs typeface="Roboto Mono"/>
                <a:sym typeface="Roboto Mono"/>
              </a:rPr>
              <a:t>DROP</a:t>
            </a:r>
            <a:endParaRPr/>
          </a:p>
        </p:txBody>
      </p:sp>
      <p:graphicFrame>
        <p:nvGraphicFramePr>
          <p:cNvPr id="80" name="Google Shape;80;p17"/>
          <p:cNvGraphicFramePr/>
          <p:nvPr/>
        </p:nvGraphicFramePr>
        <p:xfrm>
          <a:off x="812650" y="2674000"/>
          <a:ext cx="3000000" cy="3000000"/>
        </p:xfrm>
        <a:graphic>
          <a:graphicData uri="http://schemas.openxmlformats.org/drawingml/2006/table">
            <a:tbl>
              <a:tblPr>
                <a:noFill/>
                <a:tableStyleId>{C7953843-0754-4917-A667-1DE2FEFB9504}</a:tableStyleId>
              </a:tblPr>
              <a:tblGrid>
                <a:gridCol w="1933975"/>
                <a:gridCol w="1515825"/>
                <a:gridCol w="2796425"/>
              </a:tblGrid>
              <a:tr h="200025">
                <a:tc>
                  <a:txBody>
                    <a:bodyPr/>
                    <a:lstStyle/>
                    <a:p>
                      <a:pPr indent="0" lvl="0" marL="0" rtl="0" algn="ctr">
                        <a:lnSpc>
                          <a:spcPct val="115000"/>
                        </a:lnSpc>
                        <a:spcBef>
                          <a:spcPts val="0"/>
                        </a:spcBef>
                        <a:spcAft>
                          <a:spcPts val="0"/>
                        </a:spcAft>
                        <a:buNone/>
                      </a:pPr>
                      <a:r>
                        <a:rPr b="1" lang="en" sz="1100"/>
                        <a:t>Command</a:t>
                      </a:r>
                      <a:endParaRPr b="1" sz="1100"/>
                    </a:p>
                  </a:txBody>
                  <a:tcPr marT="91425" marB="91425" marR="91425" marL="91425"/>
                </a:tc>
                <a:tc>
                  <a:txBody>
                    <a:bodyPr/>
                    <a:lstStyle/>
                    <a:p>
                      <a:pPr indent="0" lvl="0" marL="0" rtl="0" algn="ctr">
                        <a:lnSpc>
                          <a:spcPct val="115000"/>
                        </a:lnSpc>
                        <a:spcBef>
                          <a:spcPts val="0"/>
                        </a:spcBef>
                        <a:spcAft>
                          <a:spcPts val="0"/>
                        </a:spcAft>
                        <a:buNone/>
                      </a:pPr>
                      <a:r>
                        <a:rPr b="1" lang="en" sz="1100"/>
                        <a:t>Purpose</a:t>
                      </a:r>
                      <a:endParaRPr b="1" sz="1100"/>
                    </a:p>
                  </a:txBody>
                  <a:tcPr marT="91425" marB="91425" marR="91425" marL="91425"/>
                </a:tc>
                <a:tc>
                  <a:txBody>
                    <a:bodyPr/>
                    <a:lstStyle/>
                    <a:p>
                      <a:pPr indent="0" lvl="0" marL="0" rtl="0" algn="ctr">
                        <a:lnSpc>
                          <a:spcPct val="115000"/>
                        </a:lnSpc>
                        <a:spcBef>
                          <a:spcPts val="0"/>
                        </a:spcBef>
                        <a:spcAft>
                          <a:spcPts val="0"/>
                        </a:spcAft>
                        <a:buNone/>
                      </a:pPr>
                      <a:r>
                        <a:rPr b="1" lang="en" sz="1100"/>
                        <a:t>Example Usage</a:t>
                      </a:r>
                      <a:endParaRPr b="1" sz="1100"/>
                    </a:p>
                  </a:txBody>
                  <a:tcPr marT="91425" marB="91425" marR="91425" marL="91425"/>
                </a:tc>
              </a:tr>
            </a:tbl>
          </a:graphicData>
        </a:graphic>
      </p:graphicFrame>
      <p:graphicFrame>
        <p:nvGraphicFramePr>
          <p:cNvPr id="81" name="Google Shape;81;p17"/>
          <p:cNvGraphicFramePr/>
          <p:nvPr/>
        </p:nvGraphicFramePr>
        <p:xfrm>
          <a:off x="457200" y="3086800"/>
          <a:ext cx="3000000" cy="3000000"/>
        </p:xfrm>
        <a:graphic>
          <a:graphicData uri="http://schemas.openxmlformats.org/drawingml/2006/table">
            <a:tbl>
              <a:tblPr>
                <a:noFill/>
                <a:tableStyleId>{C7953843-0754-4917-A667-1DE2FEFB9504}</a:tableStyleId>
              </a:tblPr>
              <a:tblGrid>
                <a:gridCol w="762100"/>
                <a:gridCol w="2958800"/>
                <a:gridCol w="5020975"/>
              </a:tblGrid>
              <a:tr h="200025">
                <a:tc>
                  <a:txBody>
                    <a:bodyPr/>
                    <a:lstStyle/>
                    <a:p>
                      <a:pPr indent="0" lvl="0" marL="0" rtl="0" algn="l">
                        <a:spcBef>
                          <a:spcPts val="0"/>
                        </a:spcBef>
                        <a:spcAft>
                          <a:spcPts val="0"/>
                        </a:spcAft>
                        <a:buNone/>
                      </a:pPr>
                      <a:r>
                        <a:rPr b="1" lang="en" sz="1100"/>
                        <a:t>CREATE</a:t>
                      </a:r>
                      <a:endParaRPr b="1" sz="1100"/>
                    </a:p>
                  </a:txBody>
                  <a:tcPr marT="91425" marB="91425" marR="91425" marL="91425"/>
                </a:tc>
                <a:tc>
                  <a:txBody>
                    <a:bodyPr/>
                    <a:lstStyle/>
                    <a:p>
                      <a:pPr indent="0" lvl="0" marL="0" rtl="0" algn="l">
                        <a:spcBef>
                          <a:spcPts val="0"/>
                        </a:spcBef>
                        <a:spcAft>
                          <a:spcPts val="0"/>
                        </a:spcAft>
                        <a:buNone/>
                      </a:pPr>
                      <a:r>
                        <a:rPr lang="en"/>
                        <a:t>Define new objects (tables, indexes, etc.)</a:t>
                      </a:r>
                      <a:endParaRPr/>
                    </a:p>
                  </a:txBody>
                  <a:tcPr marT="91425" marB="91425" marR="91425" marL="91425"/>
                </a:tc>
                <a:tc>
                  <a:txBody>
                    <a:bodyPr/>
                    <a:lstStyle/>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CREATE TABLE Employees (EmployeeID INT PRIMARY KEY, ...);</a:t>
                      </a:r>
                      <a:endParaRPr sz="1100">
                        <a:solidFill>
                          <a:srgbClr val="188038"/>
                        </a:solidFill>
                        <a:latin typeface="Roboto Mono"/>
                        <a:ea typeface="Roboto Mono"/>
                        <a:cs typeface="Roboto Mono"/>
                        <a:sym typeface="Roboto Mono"/>
                      </a:endParaRPr>
                    </a:p>
                  </a:txBody>
                  <a:tcPr marT="91425" marB="91425" marR="91425" marL="91425"/>
                </a:tc>
              </a:tr>
            </a:tbl>
          </a:graphicData>
        </a:graphic>
      </p:graphicFrame>
      <p:graphicFrame>
        <p:nvGraphicFramePr>
          <p:cNvPr id="82" name="Google Shape;82;p17"/>
          <p:cNvGraphicFramePr/>
          <p:nvPr/>
        </p:nvGraphicFramePr>
        <p:xfrm>
          <a:off x="457200" y="3799250"/>
          <a:ext cx="3000000" cy="3000000"/>
        </p:xfrm>
        <a:graphic>
          <a:graphicData uri="http://schemas.openxmlformats.org/drawingml/2006/table">
            <a:tbl>
              <a:tblPr>
                <a:noFill/>
                <a:tableStyleId>{C7953843-0754-4917-A667-1DE2FEFB9504}</a:tableStyleId>
              </a:tblPr>
              <a:tblGrid>
                <a:gridCol w="791575"/>
                <a:gridCol w="2176850"/>
                <a:gridCol w="5003950"/>
              </a:tblGrid>
              <a:tr h="200025">
                <a:tc>
                  <a:txBody>
                    <a:bodyPr/>
                    <a:lstStyle/>
                    <a:p>
                      <a:pPr indent="0" lvl="0" marL="0" rtl="0" algn="l">
                        <a:spcBef>
                          <a:spcPts val="0"/>
                        </a:spcBef>
                        <a:spcAft>
                          <a:spcPts val="0"/>
                        </a:spcAft>
                        <a:buNone/>
                      </a:pPr>
                      <a:r>
                        <a:rPr b="1" lang="en" sz="1100"/>
                        <a:t>ALTER</a:t>
                      </a:r>
                      <a:endParaRPr b="1" sz="1100"/>
                    </a:p>
                  </a:txBody>
                  <a:tcPr marT="91425" marB="91425" marR="91425" marL="91425"/>
                </a:tc>
                <a:tc>
                  <a:txBody>
                    <a:bodyPr/>
                    <a:lstStyle/>
                    <a:p>
                      <a:pPr indent="0" lvl="0" marL="0" rtl="0" algn="l">
                        <a:spcBef>
                          <a:spcPts val="0"/>
                        </a:spcBef>
                        <a:spcAft>
                          <a:spcPts val="0"/>
                        </a:spcAft>
                        <a:buNone/>
                      </a:pPr>
                      <a:r>
                        <a:rPr lang="en"/>
                        <a:t>Modify existing objects</a:t>
                      </a:r>
                      <a:endParaRPr/>
                    </a:p>
                  </a:txBody>
                  <a:tcPr marT="91425" marB="91425" marR="91425" marL="91425"/>
                </a:tc>
                <a:tc>
                  <a:txBody>
                    <a:bodyPr/>
                    <a:lstStyle/>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ALTER TABLE Employees ADD Email VARCHAR(100);</a:t>
                      </a:r>
                      <a:endParaRPr sz="1100">
                        <a:solidFill>
                          <a:srgbClr val="188038"/>
                        </a:solidFill>
                        <a:latin typeface="Roboto Mono"/>
                        <a:ea typeface="Roboto Mono"/>
                        <a:cs typeface="Roboto Mono"/>
                        <a:sym typeface="Roboto Mono"/>
                      </a:endParaRPr>
                    </a:p>
                  </a:txBody>
                  <a:tcPr marT="91425" marB="91425" marR="91425" marL="91425"/>
                </a:tc>
              </a:tr>
            </a:tbl>
          </a:graphicData>
        </a:graphic>
      </p:graphicFrame>
      <p:graphicFrame>
        <p:nvGraphicFramePr>
          <p:cNvPr id="83" name="Google Shape;83;p17"/>
          <p:cNvGraphicFramePr/>
          <p:nvPr/>
        </p:nvGraphicFramePr>
        <p:xfrm>
          <a:off x="457200" y="4302150"/>
          <a:ext cx="3000000" cy="3000000"/>
        </p:xfrm>
        <a:graphic>
          <a:graphicData uri="http://schemas.openxmlformats.org/drawingml/2006/table">
            <a:tbl>
              <a:tblPr>
                <a:noFill/>
                <a:tableStyleId>{C7953843-0754-4917-A667-1DE2FEFB9504}</a:tableStyleId>
              </a:tblPr>
              <a:tblGrid>
                <a:gridCol w="833300"/>
                <a:gridCol w="1648850"/>
                <a:gridCol w="2943100"/>
              </a:tblGrid>
              <a:tr h="200025">
                <a:tc>
                  <a:txBody>
                    <a:bodyPr/>
                    <a:lstStyle/>
                    <a:p>
                      <a:pPr indent="0" lvl="0" marL="0" rtl="0" algn="l">
                        <a:spcBef>
                          <a:spcPts val="0"/>
                        </a:spcBef>
                        <a:spcAft>
                          <a:spcPts val="0"/>
                        </a:spcAft>
                        <a:buNone/>
                      </a:pPr>
                      <a:r>
                        <a:rPr b="1" lang="en" sz="1100"/>
                        <a:t>DROP</a:t>
                      </a:r>
                      <a:endParaRPr b="1" sz="1100"/>
                    </a:p>
                  </a:txBody>
                  <a:tcPr marT="91425" marB="91425" marR="91425" marL="91425"/>
                </a:tc>
                <a:tc>
                  <a:txBody>
                    <a:bodyPr/>
                    <a:lstStyle/>
                    <a:p>
                      <a:pPr indent="0" lvl="0" marL="0" rtl="0" algn="l">
                        <a:spcBef>
                          <a:spcPts val="0"/>
                        </a:spcBef>
                        <a:spcAft>
                          <a:spcPts val="0"/>
                        </a:spcAft>
                        <a:buNone/>
                      </a:pPr>
                      <a:r>
                        <a:rPr lang="en"/>
                        <a:t>Delete objects</a:t>
                      </a:r>
                      <a:endParaRPr/>
                    </a:p>
                  </a:txBody>
                  <a:tcPr marT="91425" marB="91425" marR="91425" marL="91425"/>
                </a:tc>
                <a:tc>
                  <a:txBody>
                    <a:bodyPr/>
                    <a:lstStyle/>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DROP TABLE Employees;</a:t>
                      </a:r>
                      <a:endParaRPr sz="1100">
                        <a:solidFill>
                          <a:srgbClr val="188038"/>
                        </a:solidFill>
                        <a:latin typeface="Roboto Mono"/>
                        <a:ea typeface="Roboto Mono"/>
                        <a:cs typeface="Roboto Mono"/>
                        <a:sym typeface="Roboto Mono"/>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Data </a:t>
            </a:r>
            <a:r>
              <a:rPr lang="en"/>
              <a:t>Manipulation</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100">
                <a:solidFill>
                  <a:schemeClr val="dk1"/>
                </a:solidFill>
              </a:rPr>
              <a:t>Data Manipulation</a:t>
            </a:r>
            <a:r>
              <a:rPr lang="en" sz="1100">
                <a:solidFill>
                  <a:schemeClr val="dk1"/>
                </a:solidFill>
              </a:rPr>
              <a:t> refers to the </a:t>
            </a:r>
            <a:r>
              <a:rPr b="1" lang="en" sz="1100">
                <a:solidFill>
                  <a:schemeClr val="dk1"/>
                </a:solidFill>
              </a:rPr>
              <a:t>CRUD</a:t>
            </a:r>
            <a:r>
              <a:rPr lang="en" sz="1100">
                <a:solidFill>
                  <a:schemeClr val="dk1"/>
                </a:solidFill>
              </a:rPr>
              <a:t> operations. CRUD stands for </a:t>
            </a:r>
            <a:r>
              <a:rPr b="1" lang="en" sz="1100">
                <a:solidFill>
                  <a:schemeClr val="dk1"/>
                </a:solidFill>
              </a:rPr>
              <a:t>Create, Read, Update, and Delete</a:t>
            </a:r>
            <a:r>
              <a:rPr lang="en" sz="1100">
                <a:solidFill>
                  <a:schemeClr val="dk1"/>
                </a:solidFill>
              </a:rPr>
              <a:t>, and each of these operations corresponds to a specific SQL command:</a:t>
            </a:r>
            <a:endParaRPr sz="1100">
              <a:solidFill>
                <a:schemeClr val="dk1"/>
              </a:solidFill>
            </a:endParaRPr>
          </a:p>
          <a:p>
            <a:pPr indent="-298450" lvl="0" marL="457200" rtl="0" algn="l">
              <a:spcBef>
                <a:spcPts val="1200"/>
              </a:spcBef>
              <a:spcAft>
                <a:spcPts val="0"/>
              </a:spcAft>
              <a:buClr>
                <a:schemeClr val="dk1"/>
              </a:buClr>
              <a:buSzPts val="1100"/>
              <a:buAutoNum type="arabicPeriod"/>
            </a:pPr>
            <a:r>
              <a:rPr lang="en" sz="1100">
                <a:solidFill>
                  <a:schemeClr val="dk1"/>
                </a:solidFill>
              </a:rPr>
              <a:t>CREATE - CREATE/INSERT </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READ</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UPDATE</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DELETE </a:t>
            </a:r>
            <a:endParaRPr sz="1100">
              <a:solidFill>
                <a:schemeClr val="dk1"/>
              </a:solidFill>
            </a:endParaRPr>
          </a:p>
          <a:p>
            <a:pPr indent="0" lvl="0" marL="0" rtl="0" algn="l">
              <a:spcBef>
                <a:spcPts val="1200"/>
              </a:spcBef>
              <a:spcAft>
                <a:spcPts val="0"/>
              </a:spcAft>
              <a:buNone/>
            </a:pPr>
            <a:r>
              <a:rPr b="1" lang="en" sz="1100">
                <a:solidFill>
                  <a:schemeClr val="dk1"/>
                </a:solidFill>
              </a:rPr>
              <a:t>Create</a:t>
            </a:r>
            <a:r>
              <a:rPr lang="en" sz="1100">
                <a:solidFill>
                  <a:schemeClr val="dk1"/>
                </a:solidFill>
              </a:rPr>
              <a:t> (</a:t>
            </a:r>
            <a:r>
              <a:rPr lang="en" sz="1100">
                <a:solidFill>
                  <a:srgbClr val="188038"/>
                </a:solidFill>
                <a:latin typeface="Roboto Mono"/>
                <a:ea typeface="Roboto Mono"/>
                <a:cs typeface="Roboto Mono"/>
                <a:sym typeface="Roboto Mono"/>
              </a:rPr>
              <a:t>INSERT</a:t>
            </a:r>
            <a:r>
              <a:rPr lang="en" sz="1100">
                <a:solidFill>
                  <a:schemeClr val="dk1"/>
                </a:solidFill>
              </a:rPr>
              <a:t>) new records.</a:t>
            </a:r>
            <a:endParaRPr sz="1100">
              <a:solidFill>
                <a:schemeClr val="dk1"/>
              </a:solidFill>
            </a:endParaRPr>
          </a:p>
          <a:p>
            <a:pPr indent="0" lvl="0" marL="0" rtl="0" algn="l">
              <a:spcBef>
                <a:spcPts val="1200"/>
              </a:spcBef>
              <a:spcAft>
                <a:spcPts val="0"/>
              </a:spcAft>
              <a:buNone/>
            </a:pPr>
            <a:r>
              <a:rPr b="1" lang="en" sz="1100">
                <a:solidFill>
                  <a:schemeClr val="dk1"/>
                </a:solidFill>
              </a:rPr>
              <a:t>Read</a:t>
            </a:r>
            <a:r>
              <a:rPr lang="en" sz="1100">
                <a:solidFill>
                  <a:schemeClr val="dk1"/>
                </a:solidFill>
              </a:rPr>
              <a:t> (</a:t>
            </a:r>
            <a:r>
              <a:rPr lang="en" sz="1100">
                <a:solidFill>
                  <a:srgbClr val="188038"/>
                </a:solidFill>
                <a:latin typeface="Roboto Mono"/>
                <a:ea typeface="Roboto Mono"/>
                <a:cs typeface="Roboto Mono"/>
                <a:sym typeface="Roboto Mono"/>
              </a:rPr>
              <a:t>SELECT</a:t>
            </a:r>
            <a:r>
              <a:rPr lang="en" sz="1100">
                <a:solidFill>
                  <a:schemeClr val="dk1"/>
                </a:solidFill>
              </a:rPr>
              <a:t>) data from the database.</a:t>
            </a:r>
            <a:endParaRPr sz="1100">
              <a:solidFill>
                <a:schemeClr val="dk1"/>
              </a:solidFill>
            </a:endParaRPr>
          </a:p>
          <a:p>
            <a:pPr indent="0" lvl="0" marL="0" rtl="0" algn="l">
              <a:spcBef>
                <a:spcPts val="1200"/>
              </a:spcBef>
              <a:spcAft>
                <a:spcPts val="0"/>
              </a:spcAft>
              <a:buNone/>
            </a:pPr>
            <a:r>
              <a:rPr b="1" lang="en" sz="1100">
                <a:solidFill>
                  <a:schemeClr val="dk1"/>
                </a:solidFill>
              </a:rPr>
              <a:t>Update</a:t>
            </a:r>
            <a:r>
              <a:rPr lang="en" sz="1100">
                <a:solidFill>
                  <a:schemeClr val="dk1"/>
                </a:solidFill>
              </a:rPr>
              <a:t> (</a:t>
            </a:r>
            <a:r>
              <a:rPr lang="en" sz="1100">
                <a:solidFill>
                  <a:srgbClr val="188038"/>
                </a:solidFill>
                <a:latin typeface="Roboto Mono"/>
                <a:ea typeface="Roboto Mono"/>
                <a:cs typeface="Roboto Mono"/>
                <a:sym typeface="Roboto Mono"/>
              </a:rPr>
              <a:t>UPDATE</a:t>
            </a:r>
            <a:r>
              <a:rPr lang="en" sz="1100">
                <a:solidFill>
                  <a:schemeClr val="dk1"/>
                </a:solidFill>
              </a:rPr>
              <a:t>) existing data.</a:t>
            </a:r>
            <a:endParaRPr sz="1100">
              <a:solidFill>
                <a:schemeClr val="dk1"/>
              </a:solidFill>
            </a:endParaRPr>
          </a:p>
          <a:p>
            <a:pPr indent="0" lvl="0" marL="0" rtl="0" algn="l">
              <a:spcBef>
                <a:spcPts val="1200"/>
              </a:spcBef>
              <a:spcAft>
                <a:spcPts val="0"/>
              </a:spcAft>
              <a:buNone/>
            </a:pPr>
            <a:r>
              <a:rPr b="1" lang="en" sz="1100">
                <a:solidFill>
                  <a:schemeClr val="dk1"/>
                </a:solidFill>
              </a:rPr>
              <a:t>Delete</a:t>
            </a:r>
            <a:r>
              <a:rPr lang="en" sz="1100">
                <a:solidFill>
                  <a:schemeClr val="dk1"/>
                </a:solidFill>
              </a:rPr>
              <a:t> (</a:t>
            </a:r>
            <a:r>
              <a:rPr lang="en" sz="1100">
                <a:solidFill>
                  <a:srgbClr val="188038"/>
                </a:solidFill>
                <a:latin typeface="Roboto Mono"/>
                <a:ea typeface="Roboto Mono"/>
                <a:cs typeface="Roboto Mono"/>
                <a:sym typeface="Roboto Mono"/>
              </a:rPr>
              <a:t>DELETE</a:t>
            </a:r>
            <a:r>
              <a:rPr lang="en" sz="1100">
                <a:solidFill>
                  <a:schemeClr val="dk1"/>
                </a:solidFill>
              </a:rPr>
              <a:t>) records.</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Permissions</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SQL allows for managing user access to data. </a:t>
            </a:r>
            <a:r>
              <a:rPr b="1" lang="en" sz="1100">
                <a:solidFill>
                  <a:srgbClr val="188038"/>
                </a:solidFill>
                <a:latin typeface="Roboto Mono"/>
                <a:ea typeface="Roboto Mono"/>
                <a:cs typeface="Roboto Mono"/>
                <a:sym typeface="Roboto Mono"/>
              </a:rPr>
              <a:t>GRANT</a:t>
            </a:r>
            <a:r>
              <a:rPr b="1" lang="en" sz="1100">
                <a:solidFill>
                  <a:schemeClr val="dk1"/>
                </a:solidFill>
              </a:rPr>
              <a:t> and </a:t>
            </a:r>
            <a:r>
              <a:rPr b="1" lang="en" sz="1100">
                <a:solidFill>
                  <a:srgbClr val="188038"/>
                </a:solidFill>
                <a:latin typeface="Roboto Mono"/>
                <a:ea typeface="Roboto Mono"/>
                <a:cs typeface="Roboto Mono"/>
                <a:sym typeface="Roboto Mono"/>
              </a:rPr>
              <a:t>REVOKE</a:t>
            </a:r>
            <a:r>
              <a:rPr b="1" lang="en" sz="1100">
                <a:solidFill>
                  <a:schemeClr val="dk1"/>
                </a:solidFill>
              </a:rPr>
              <a:t> statements control who can view or modify data within a database.</a:t>
            </a:r>
            <a:endParaRPr b="1"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rgbClr val="188038"/>
                </a:solidFill>
                <a:latin typeface="Roboto Mono"/>
                <a:ea typeface="Roboto Mono"/>
                <a:cs typeface="Roboto Mono"/>
                <a:sym typeface="Roboto Mono"/>
              </a:rPr>
              <a:t>GRANT SELECT, INSERT ON employees TO user_name;</a:t>
            </a:r>
            <a:endParaRPr b="1" sz="1100">
              <a:solidFill>
                <a:srgbClr val="188038"/>
              </a:solidFill>
              <a:latin typeface="Roboto Mono"/>
              <a:ea typeface="Roboto Mono"/>
              <a:cs typeface="Roboto Mono"/>
              <a:sym typeface="Roboto Mono"/>
            </a:endParaRPr>
          </a:p>
          <a:p>
            <a:pPr indent="0" lvl="0" marL="0" rtl="0" algn="l">
              <a:spcBef>
                <a:spcPts val="0"/>
              </a:spcBef>
              <a:spcAft>
                <a:spcPts val="1200"/>
              </a:spcAft>
              <a:buNone/>
            </a:pPr>
            <a:r>
              <a:t/>
            </a:r>
            <a:endParaRPr b="1"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Transactions</a:t>
            </a:r>
            <a:endParaRPr/>
          </a:p>
        </p:txBody>
      </p:sp>
      <p:sp>
        <p:nvSpPr>
          <p:cNvPr id="101" name="Google Shape;101;p20"/>
          <p:cNvSpPr txBox="1"/>
          <p:nvPr>
            <p:ph idx="1" type="body"/>
          </p:nvPr>
        </p:nvSpPr>
        <p:spPr>
          <a:xfrm>
            <a:off x="311700" y="11769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 SQL can manage </a:t>
            </a:r>
            <a:r>
              <a:rPr b="1" lang="en" sz="1100">
                <a:solidFill>
                  <a:schemeClr val="dk1"/>
                </a:solidFill>
              </a:rPr>
              <a:t>multiple operations</a:t>
            </a:r>
            <a:r>
              <a:rPr lang="en" sz="1100">
                <a:solidFill>
                  <a:schemeClr val="dk1"/>
                </a:solidFill>
              </a:rPr>
              <a:t> as a </a:t>
            </a:r>
            <a:r>
              <a:rPr b="1" lang="en" sz="1100">
                <a:solidFill>
                  <a:schemeClr val="dk1"/>
                </a:solidFill>
              </a:rPr>
              <a:t>single unit of work</a:t>
            </a:r>
            <a:r>
              <a:rPr lang="en" sz="1100">
                <a:solidFill>
                  <a:schemeClr val="dk1"/>
                </a:solidFill>
              </a:rPr>
              <a:t>, known as a </a:t>
            </a:r>
            <a:r>
              <a:rPr b="1" lang="en" sz="1100">
                <a:solidFill>
                  <a:schemeClr val="dk1"/>
                </a:solidFill>
              </a:rPr>
              <a:t>transaction</a:t>
            </a:r>
            <a:r>
              <a:rPr lang="en" sz="1100">
                <a:solidFill>
                  <a:schemeClr val="dk1"/>
                </a:solidFill>
              </a:rPr>
              <a:t>, which ensures </a:t>
            </a:r>
            <a:r>
              <a:rPr b="1" lang="en" sz="1100">
                <a:solidFill>
                  <a:schemeClr val="dk1"/>
                </a:solidFill>
              </a:rPr>
              <a:t>data integrity</a:t>
            </a:r>
            <a:r>
              <a:rPr lang="en" sz="1100">
                <a:solidFill>
                  <a:schemeClr val="dk1"/>
                </a:solidFill>
              </a:rPr>
              <a:t>. Commands like </a:t>
            </a:r>
            <a:r>
              <a:rPr b="1" lang="en" sz="1100">
                <a:solidFill>
                  <a:srgbClr val="188038"/>
                </a:solidFill>
                <a:latin typeface="Roboto Mono"/>
                <a:ea typeface="Roboto Mono"/>
                <a:cs typeface="Roboto Mono"/>
                <a:sym typeface="Roboto Mono"/>
              </a:rPr>
              <a:t>BEGIN</a:t>
            </a:r>
            <a:r>
              <a:rPr b="1" lang="en" sz="1100">
                <a:solidFill>
                  <a:schemeClr val="dk1"/>
                </a:solidFill>
              </a:rPr>
              <a:t>, </a:t>
            </a:r>
            <a:r>
              <a:rPr b="1" lang="en" sz="1100">
                <a:solidFill>
                  <a:srgbClr val="188038"/>
                </a:solidFill>
                <a:latin typeface="Roboto Mono"/>
                <a:ea typeface="Roboto Mono"/>
                <a:cs typeface="Roboto Mono"/>
                <a:sym typeface="Roboto Mono"/>
              </a:rPr>
              <a:t>COMMIT</a:t>
            </a:r>
            <a:r>
              <a:rPr b="1" lang="en" sz="1100">
                <a:solidFill>
                  <a:schemeClr val="dk1"/>
                </a:solidFill>
              </a:rPr>
              <a:t>, and </a:t>
            </a:r>
            <a:r>
              <a:rPr b="1" lang="en" sz="1100">
                <a:solidFill>
                  <a:srgbClr val="188038"/>
                </a:solidFill>
                <a:latin typeface="Roboto Mono"/>
                <a:ea typeface="Roboto Mono"/>
                <a:cs typeface="Roboto Mono"/>
                <a:sym typeface="Roboto Mono"/>
              </a:rPr>
              <a:t>ROLLBACK</a:t>
            </a:r>
            <a:r>
              <a:rPr b="1" lang="en" sz="1100">
                <a:solidFill>
                  <a:schemeClr val="dk1"/>
                </a:solidFill>
              </a:rPr>
              <a:t> control transactions.</a:t>
            </a:r>
            <a:endParaRPr b="1" sz="1100">
              <a:solidFill>
                <a:schemeClr val="dk1"/>
              </a:solidFill>
            </a:endParaRPr>
          </a:p>
          <a:p>
            <a:pPr indent="0" lvl="0" marL="0" rtl="0" algn="l">
              <a:spcBef>
                <a:spcPts val="1200"/>
              </a:spcBef>
              <a:spcAft>
                <a:spcPts val="0"/>
              </a:spcAft>
              <a:buClr>
                <a:schemeClr val="dk1"/>
              </a:buClr>
              <a:buSzPts val="1100"/>
              <a:buFont typeface="Arial"/>
              <a:buNone/>
            </a:pPr>
            <a:r>
              <a:t/>
            </a:r>
            <a:endParaRPr b="1"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rgbClr val="188038"/>
                </a:solidFill>
                <a:latin typeface="Roboto Mono"/>
                <a:ea typeface="Roboto Mono"/>
                <a:cs typeface="Roboto Mono"/>
                <a:sym typeface="Roboto Mono"/>
              </a:rPr>
              <a:t>BEGIN; UPDATE employees SET age = 31 WHERE name = 'John Doe'; COMMIT;</a:t>
            </a:r>
            <a:endParaRPr b="1" sz="1100">
              <a:solidFill>
                <a:srgbClr val="188038"/>
              </a:solidFill>
              <a:latin typeface="Roboto Mono"/>
              <a:ea typeface="Roboto Mono"/>
              <a:cs typeface="Roboto Mono"/>
              <a:sym typeface="Roboto Mono"/>
            </a:endParaRPr>
          </a:p>
          <a:p>
            <a:pPr indent="0" lvl="0" marL="0" rtl="0" algn="l">
              <a:spcBef>
                <a:spcPts val="0"/>
              </a:spcBef>
              <a:spcAft>
                <a:spcPts val="1200"/>
              </a:spcAft>
              <a:buNone/>
            </a:pPr>
            <a:r>
              <a:t/>
            </a:r>
            <a:endParaRPr b="1"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1100"/>
              <a:t>5. </a:t>
            </a:r>
            <a:r>
              <a:rPr b="1" lang="en" sz="1100"/>
              <a:t>Data Retrieval / Querying </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solidFill>
                  <a:schemeClr val="dk1"/>
                </a:solidFill>
              </a:rPr>
              <a:t>SQL allows users to retrieve specific data from databases based on various conditions. T</a:t>
            </a:r>
            <a:r>
              <a:rPr b="1" lang="en" sz="1100">
                <a:solidFill>
                  <a:schemeClr val="dk1"/>
                </a:solidFill>
              </a:rPr>
              <a:t>he </a:t>
            </a:r>
            <a:r>
              <a:rPr b="1" lang="en" sz="1100">
                <a:solidFill>
                  <a:srgbClr val="188038"/>
                </a:solidFill>
                <a:latin typeface="Roboto Mono"/>
                <a:ea typeface="Roboto Mono"/>
                <a:cs typeface="Roboto Mono"/>
                <a:sym typeface="Roboto Mono"/>
              </a:rPr>
              <a:t>SELECT</a:t>
            </a:r>
            <a:r>
              <a:rPr b="1" lang="en" sz="1100">
                <a:solidFill>
                  <a:schemeClr val="dk1"/>
                </a:solidFill>
              </a:rPr>
              <a:t> statement is the most common command, used to extract data.</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