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1"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407865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399274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649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3484818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524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3480722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1584626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111000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39470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96322DB-F27B-418E-81AB-96DACE124739}"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138760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96322DB-F27B-418E-81AB-96DACE124739}"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252223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96322DB-F27B-418E-81AB-96DACE124739}"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168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96322DB-F27B-418E-81AB-96DACE124739}"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300201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322DB-F27B-418E-81AB-96DACE124739}"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115289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96322DB-F27B-418E-81AB-96DACE124739}"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3823D3-8E8C-48C8-909B-FC4517838F0F}" type="slidenum">
              <a:rPr lang="en-IN" smtClean="0"/>
              <a:t>‹#›</a:t>
            </a:fld>
            <a:endParaRPr lang="en-IN"/>
          </a:p>
        </p:txBody>
      </p:sp>
    </p:spTree>
    <p:extLst>
      <p:ext uri="{BB962C8B-B14F-4D97-AF65-F5344CB8AC3E}">
        <p14:creationId xmlns:p14="http://schemas.microsoft.com/office/powerpoint/2010/main" val="135508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3823D3-8E8C-48C8-909B-FC4517838F0F}" type="slidenum">
              <a:rPr lang="en-IN" smtClean="0"/>
              <a:t>‹#›</a:t>
            </a:fld>
            <a:endParaRPr lang="en-IN"/>
          </a:p>
        </p:txBody>
      </p:sp>
      <p:sp>
        <p:nvSpPr>
          <p:cNvPr id="5" name="Date Placeholder 4"/>
          <p:cNvSpPr>
            <a:spLocks noGrp="1"/>
          </p:cNvSpPr>
          <p:nvPr>
            <p:ph type="dt" sz="half" idx="10"/>
          </p:nvPr>
        </p:nvSpPr>
        <p:spPr/>
        <p:txBody>
          <a:bodyPr/>
          <a:lstStyle/>
          <a:p>
            <a:fld id="{896322DB-F27B-418E-81AB-96DACE124739}" type="datetimeFigureOut">
              <a:rPr lang="en-IN" smtClean="0"/>
              <a:t>08-02-2022</a:t>
            </a:fld>
            <a:endParaRPr lang="en-IN"/>
          </a:p>
        </p:txBody>
      </p:sp>
    </p:spTree>
    <p:extLst>
      <p:ext uri="{BB962C8B-B14F-4D97-AF65-F5344CB8AC3E}">
        <p14:creationId xmlns:p14="http://schemas.microsoft.com/office/powerpoint/2010/main" val="392955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6322DB-F27B-418E-81AB-96DACE124739}" type="datetimeFigureOut">
              <a:rPr lang="en-IN" smtClean="0"/>
              <a:t>08-02-2022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3823D3-8E8C-48C8-909B-FC4517838F0F}" type="slidenum">
              <a:rPr lang="en-IN" smtClean="0"/>
              <a:t>‹#›</a:t>
            </a:fld>
            <a:endParaRPr lang="en-IN"/>
          </a:p>
        </p:txBody>
      </p:sp>
    </p:spTree>
    <p:extLst>
      <p:ext uri="{BB962C8B-B14F-4D97-AF65-F5344CB8AC3E}">
        <p14:creationId xmlns:p14="http://schemas.microsoft.com/office/powerpoint/2010/main" val="37724974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D228-49CC-4108-8030-336AE0E8CABB}"/>
              </a:ext>
            </a:extLst>
          </p:cNvPr>
          <p:cNvSpPr>
            <a:spLocks noGrp="1"/>
          </p:cNvSpPr>
          <p:nvPr>
            <p:ph type="ctrTitle"/>
          </p:nvPr>
        </p:nvSpPr>
        <p:spPr>
          <a:xfrm>
            <a:off x="-91440" y="-335597"/>
            <a:ext cx="9204960" cy="1829117"/>
          </a:xfrm>
        </p:spPr>
        <p:txBody>
          <a:bodyPr>
            <a:normAutofit/>
          </a:bodyPr>
          <a:lstStyle/>
          <a:p>
            <a:r>
              <a:rPr lang="en-US" dirty="0">
                <a:solidFill>
                  <a:schemeClr val="tx1"/>
                </a:solidFill>
              </a:rPr>
              <a:t>ATM BANKING SYSTEM</a:t>
            </a:r>
            <a:endParaRPr lang="en-IN" dirty="0">
              <a:solidFill>
                <a:schemeClr val="tx1"/>
              </a:solidFill>
            </a:endParaRPr>
          </a:p>
        </p:txBody>
      </p:sp>
      <p:sp>
        <p:nvSpPr>
          <p:cNvPr id="3" name="Subtitle 2">
            <a:extLst>
              <a:ext uri="{FF2B5EF4-FFF2-40B4-BE49-F238E27FC236}">
                <a16:creationId xmlns:a16="http://schemas.microsoft.com/office/drawing/2014/main" id="{26081F04-420C-4A3B-87E4-C0555FFA7CBF}"/>
              </a:ext>
            </a:extLst>
          </p:cNvPr>
          <p:cNvSpPr>
            <a:spLocks noGrp="1"/>
          </p:cNvSpPr>
          <p:nvPr>
            <p:ph type="subTitle" idx="1"/>
          </p:nvPr>
        </p:nvSpPr>
        <p:spPr>
          <a:xfrm>
            <a:off x="6858000" y="2479040"/>
            <a:ext cx="4937760" cy="2372360"/>
          </a:xfrm>
        </p:spPr>
        <p:txBody>
          <a:bodyPr>
            <a:normAutofit/>
          </a:bodyPr>
          <a:lstStyle/>
          <a:p>
            <a:pPr algn="l"/>
            <a:r>
              <a:rPr lang="en-US" b="1" dirty="0">
                <a:solidFill>
                  <a:schemeClr val="tx1"/>
                </a:solidFill>
              </a:rPr>
              <a:t>TEAM MEMBERS</a:t>
            </a:r>
          </a:p>
          <a:p>
            <a:pPr marL="342900" indent="-342900" algn="l">
              <a:buFont typeface="Wingdings" panose="05000000000000000000" pitchFamily="2" charset="2"/>
              <a:buChar char="Ø"/>
            </a:pPr>
            <a:r>
              <a:rPr lang="en-US" dirty="0">
                <a:solidFill>
                  <a:schemeClr val="tx1"/>
                </a:solidFill>
              </a:rPr>
              <a:t>THEAJASWINI M</a:t>
            </a:r>
          </a:p>
          <a:p>
            <a:pPr marL="342900" indent="-342900" algn="l">
              <a:buFont typeface="Wingdings" panose="05000000000000000000" pitchFamily="2" charset="2"/>
              <a:buChar char="Ø"/>
            </a:pPr>
            <a:r>
              <a:rPr lang="en-US" dirty="0">
                <a:solidFill>
                  <a:schemeClr val="tx1"/>
                </a:solidFill>
              </a:rPr>
              <a:t>NAVANITHA JIVANGI</a:t>
            </a:r>
          </a:p>
          <a:p>
            <a:pPr marL="342900" indent="-342900" algn="l">
              <a:buFont typeface="Wingdings" panose="05000000000000000000" pitchFamily="2" charset="2"/>
              <a:buChar char="Ø"/>
            </a:pPr>
            <a:r>
              <a:rPr lang="en-US" dirty="0">
                <a:solidFill>
                  <a:schemeClr val="tx1"/>
                </a:solidFill>
              </a:rPr>
              <a:t>PUTTA INDU PRIYA</a:t>
            </a:r>
          </a:p>
          <a:p>
            <a:pPr marL="342900" indent="-342900" algn="l">
              <a:buFont typeface="Wingdings" panose="05000000000000000000" pitchFamily="2" charset="2"/>
              <a:buChar char="Ø"/>
            </a:pPr>
            <a:r>
              <a:rPr lang="en-US" dirty="0">
                <a:solidFill>
                  <a:schemeClr val="tx1"/>
                </a:solidFill>
              </a:rPr>
              <a:t>CHANDANA CHAITRA</a:t>
            </a:r>
          </a:p>
          <a:p>
            <a:pPr marL="342900" indent="-342900" algn="l">
              <a:buFont typeface="Wingdings" panose="05000000000000000000" pitchFamily="2" charset="2"/>
              <a:buChar char="Ø"/>
            </a:pPr>
            <a:r>
              <a:rPr lang="en-US" dirty="0">
                <a:solidFill>
                  <a:schemeClr val="tx1"/>
                </a:solidFill>
              </a:rPr>
              <a:t>RISHITHA RAJPUT</a:t>
            </a:r>
            <a:endParaRPr lang="en-IN" dirty="0">
              <a:solidFill>
                <a:schemeClr val="tx1"/>
              </a:solidFill>
            </a:endParaRPr>
          </a:p>
        </p:txBody>
      </p:sp>
      <p:pic>
        <p:nvPicPr>
          <p:cNvPr id="4" name="Picture 3">
            <a:extLst>
              <a:ext uri="{FF2B5EF4-FFF2-40B4-BE49-F238E27FC236}">
                <a16:creationId xmlns:a16="http://schemas.microsoft.com/office/drawing/2014/main" id="{7C9D2FEC-B7A1-4545-B4F9-2F707CEBAF08}"/>
              </a:ext>
            </a:extLst>
          </p:cNvPr>
          <p:cNvPicPr>
            <a:picLocks noChangeAspect="1"/>
          </p:cNvPicPr>
          <p:nvPr/>
        </p:nvPicPr>
        <p:blipFill>
          <a:blip r:embed="rId2"/>
          <a:stretch>
            <a:fillRect/>
          </a:stretch>
        </p:blipFill>
        <p:spPr>
          <a:xfrm>
            <a:off x="599440" y="2214880"/>
            <a:ext cx="5872480" cy="2936240"/>
          </a:xfrm>
          <a:prstGeom prst="rect">
            <a:avLst/>
          </a:prstGeom>
        </p:spPr>
      </p:pic>
    </p:spTree>
    <p:extLst>
      <p:ext uri="{BB962C8B-B14F-4D97-AF65-F5344CB8AC3E}">
        <p14:creationId xmlns:p14="http://schemas.microsoft.com/office/powerpoint/2010/main" val="5732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610A5A-C593-49A4-8B36-00CDA5268CB3}"/>
              </a:ext>
            </a:extLst>
          </p:cNvPr>
          <p:cNvSpPr>
            <a:spLocks noGrp="1"/>
          </p:cNvSpPr>
          <p:nvPr>
            <p:ph type="subTitle" idx="1"/>
          </p:nvPr>
        </p:nvSpPr>
        <p:spPr>
          <a:xfrm>
            <a:off x="771525" y="233362"/>
            <a:ext cx="9652635" cy="6208077"/>
          </a:xfrm>
        </p:spPr>
        <p:txBody>
          <a:bodyPr/>
          <a:lstStyle/>
          <a:p>
            <a:pPr marL="285750" indent="-285750" algn="just">
              <a:lnSpc>
                <a:spcPts val="1950"/>
              </a:lnSpc>
              <a:spcBef>
                <a:spcPts val="0"/>
              </a:spcBef>
              <a:spcAft>
                <a:spcPts val="1950"/>
              </a:spcAft>
              <a:buFont typeface="Wingdings" panose="05000000000000000000" pitchFamily="2" charset="2"/>
              <a:buChar char="v"/>
            </a:pPr>
            <a:endParaRPr lang="en-US" sz="18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endParaRPr>
          </a:p>
          <a:p>
            <a:pPr marL="285750" indent="-285750" algn="just">
              <a:lnSpc>
                <a:spcPts val="1950"/>
              </a:lnSpc>
              <a:spcBef>
                <a:spcPts val="0"/>
              </a:spcBef>
              <a:spcAft>
                <a:spcPts val="1950"/>
              </a:spcAft>
              <a:buFont typeface="Wingdings" panose="05000000000000000000" pitchFamily="2" charset="2"/>
              <a:buChar char="v"/>
            </a:pPr>
            <a:r>
              <a:rPr lang="en-US" sz="18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In banking system, different branches are present and these are connected to the main branch. So, the same bank is located at different locations for providing the same type of banking services. The manual method of managing these banks from one location is difficult, but it can be easily done with an ATM software application like this.</a:t>
            </a:r>
            <a:endParaRPr lang="en-US" dirty="0">
              <a:latin typeface="Times New Roman" panose="02020603050405020304" pitchFamily="18" charset="0"/>
            </a:endParaRPr>
          </a:p>
          <a:p>
            <a:pPr marL="285750" indent="-285750" algn="just">
              <a:lnSpc>
                <a:spcPts val="1950"/>
              </a:lnSpc>
              <a:spcBef>
                <a:spcPts val="0"/>
              </a:spcBef>
              <a:spcAft>
                <a:spcPts val="1950"/>
              </a:spcAft>
              <a:buFont typeface="Wingdings" panose="05000000000000000000" pitchFamily="2" charset="2"/>
              <a:buChar char="v"/>
            </a:pPr>
            <a:endParaRPr lang="en-US" sz="18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lnSpc>
                <a:spcPts val="1950"/>
              </a:lnSpc>
              <a:spcBef>
                <a:spcPts val="0"/>
              </a:spcBef>
              <a:spcAft>
                <a:spcPts val="1950"/>
              </a:spcAft>
              <a:buFont typeface="Wingdings" panose="05000000000000000000" pitchFamily="2" charset="2"/>
              <a:buChar char="v"/>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The overall banking procedure has become much easier, comfortable and secured as well with ATM (Automated Teller Machine). ATM has saved customers time for withdrawing balance, checking recent transactions and checking bank balance from any location.</a:t>
            </a:r>
          </a:p>
          <a:p>
            <a:pPr marL="285750" indent="-285750" algn="just">
              <a:lnSpc>
                <a:spcPts val="1950"/>
              </a:lnSpc>
              <a:spcBef>
                <a:spcPts val="0"/>
              </a:spcBef>
              <a:spcAft>
                <a:spcPts val="1950"/>
              </a:spcAft>
              <a:buFont typeface="Wingdings" panose="05000000000000000000" pitchFamily="2" charset="2"/>
              <a:buChar char="v"/>
            </a:pPr>
            <a:endParaRPr lang="en-US" dirty="0">
              <a:solidFill>
                <a:srgbClr val="222222"/>
              </a:solidFill>
              <a:latin typeface="Verdana" panose="020B0604030504040204" pitchFamily="34" charset="0"/>
              <a:ea typeface="等线" panose="02010600030101010101" pitchFamily="2" charset="-122"/>
              <a:cs typeface="Times New Roman" panose="02020603050405020304" pitchFamily="18" charset="0"/>
            </a:endParaRPr>
          </a:p>
          <a:p>
            <a:pPr marL="285750" indent="-285750" algn="just">
              <a:lnSpc>
                <a:spcPts val="1950"/>
              </a:lnSpc>
              <a:spcBef>
                <a:spcPts val="0"/>
              </a:spcBef>
              <a:spcAft>
                <a:spcPts val="1950"/>
              </a:spcAft>
              <a:buFont typeface="Wingdings" panose="05000000000000000000" pitchFamily="2" charset="2"/>
              <a:buChar char="v"/>
            </a:pPr>
            <a:r>
              <a:rPr lang="en-US" sz="1800" kern="100" dirty="0">
                <a:solidFill>
                  <a:srgbClr val="222222"/>
                </a:solidFill>
                <a:effectLst/>
                <a:latin typeface="Verdana" panose="020B0604030504040204" pitchFamily="34" charset="0"/>
                <a:ea typeface="宋体" panose="02010600030101010101" pitchFamily="2" charset="-122"/>
              </a:rPr>
              <a:t>With the proposed ATM Banking System, bank management is easier with a more efficient platform for managing customer details, managing their account and recording their transaction history.</a:t>
            </a:r>
            <a:endParaRPr lang="en-US" sz="1800" kern="100" dirty="0">
              <a:effectLst/>
              <a:latin typeface="Calibri" panose="020F0502020204030204" pitchFamily="34" charset="0"/>
              <a:ea typeface="宋体" panose="02010600030101010101" pitchFamily="2" charset="-122"/>
            </a:endParaRPr>
          </a:p>
          <a:p>
            <a:pPr marL="285750" indent="-285750" algn="just">
              <a:lnSpc>
                <a:spcPts val="1950"/>
              </a:lnSpc>
              <a:spcBef>
                <a:spcPts val="0"/>
              </a:spcBef>
              <a:spcAft>
                <a:spcPts val="1950"/>
              </a:spcAft>
              <a:buFont typeface="Wingdings" panose="05000000000000000000" pitchFamily="2" charset="2"/>
              <a:buChar char="v"/>
            </a:pP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2013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D8971C-D117-4DBF-AA25-ABE8B3A4EA93}"/>
              </a:ext>
            </a:extLst>
          </p:cNvPr>
          <p:cNvSpPr>
            <a:spLocks noGrp="1"/>
          </p:cNvSpPr>
          <p:nvPr>
            <p:ph type="subTitle" idx="1"/>
          </p:nvPr>
        </p:nvSpPr>
        <p:spPr>
          <a:xfrm>
            <a:off x="660400" y="152400"/>
            <a:ext cx="9987280" cy="6207760"/>
          </a:xfrm>
        </p:spPr>
        <p:txBody>
          <a:bodyPr>
            <a:normAutofit/>
          </a:bodyPr>
          <a:lstStyle/>
          <a:p>
            <a:pPr algn="l"/>
            <a:r>
              <a:rPr lang="en-IN" sz="4400" b="1" dirty="0">
                <a:solidFill>
                  <a:srgbClr val="111111"/>
                </a:solidFill>
                <a:effectLst/>
                <a:latin typeface="Arial" panose="020B0604020202020204" pitchFamily="34" charset="0"/>
                <a:ea typeface="等线 Light" panose="020B0503020204020204" pitchFamily="2" charset="-122"/>
                <a:cs typeface="Times New Roman" panose="02020603050405020304" pitchFamily="18" charset="0"/>
              </a:rPr>
              <a:t>Modules and Forms Overview:</a:t>
            </a:r>
          </a:p>
          <a:p>
            <a:pPr algn="l"/>
            <a:endParaRPr lang="en-IN" sz="1800" b="1" dirty="0">
              <a:solidFill>
                <a:srgbClr val="111111"/>
              </a:solidFill>
              <a:latin typeface="Arial" panose="020B0604020202020204" pitchFamily="34" charset="0"/>
              <a:ea typeface="等线 Light" panose="020B0503020204020204" pitchFamily="2" charset="-122"/>
              <a:cs typeface="Times New Roman" panose="02020603050405020304" pitchFamily="18" charset="0"/>
            </a:endParaRPr>
          </a:p>
          <a:p>
            <a:pPr marL="342900" lvl="0" indent="-342900" algn="just">
              <a:lnSpc>
                <a:spcPts val="1950"/>
              </a:lnSpc>
              <a:spcBef>
                <a:spcPts val="500"/>
              </a:spcBef>
              <a:spcAft>
                <a:spcPts val="500"/>
              </a:spcAft>
              <a:buFont typeface="Symbol" panose="05050102010706020507" pitchFamily="18" charset="2"/>
              <a:buChar char=""/>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Create admin account</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ts val="1950"/>
              </a:lnSpc>
              <a:spcBef>
                <a:spcPts val="500"/>
              </a:spcBef>
              <a:spcAft>
                <a:spcPts val="500"/>
              </a:spcAft>
              <a:buFont typeface="Symbol" panose="05050102010706020507" pitchFamily="18" charset="2"/>
              <a:buChar char=""/>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Admin login/logout</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ts val="1950"/>
              </a:lnSpc>
              <a:spcBef>
                <a:spcPts val="500"/>
              </a:spcBef>
              <a:spcAft>
                <a:spcPts val="500"/>
              </a:spcAft>
              <a:buFont typeface="Symbol" panose="05050102010706020507" pitchFamily="18" charset="2"/>
              <a:buChar char=""/>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Create customer</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ts val="1950"/>
              </a:lnSpc>
              <a:spcBef>
                <a:spcPts val="500"/>
              </a:spcBef>
              <a:spcAft>
                <a:spcPts val="500"/>
              </a:spcAft>
              <a:buFont typeface="Symbol" panose="05050102010706020507" pitchFamily="18" charset="2"/>
              <a:buChar char=""/>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View customer</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ts val="1950"/>
              </a:lnSpc>
              <a:spcBef>
                <a:spcPts val="500"/>
              </a:spcBef>
              <a:spcAft>
                <a:spcPts val="500"/>
              </a:spcAft>
              <a:buFont typeface="Symbol" panose="05050102010706020507" pitchFamily="18" charset="2"/>
              <a:buChar char=""/>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Add customer account details</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ts val="1950"/>
              </a:lnSpc>
              <a:spcBef>
                <a:spcPts val="500"/>
              </a:spcBef>
              <a:spcAft>
                <a:spcPts val="500"/>
              </a:spcAft>
              <a:buFont typeface="Symbol" panose="05050102010706020507" pitchFamily="18" charset="2"/>
              <a:buChar char=""/>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View customer transaction details</a:t>
            </a:r>
          </a:p>
          <a:p>
            <a:pPr marL="342900" lvl="0" indent="-342900" algn="just">
              <a:lnSpc>
                <a:spcPts val="1950"/>
              </a:lnSpc>
              <a:spcBef>
                <a:spcPts val="500"/>
              </a:spcBef>
              <a:spcAft>
                <a:spcPts val="500"/>
              </a:spcAft>
              <a:buFont typeface="Symbol" panose="05050102010706020507" pitchFamily="18" charset="2"/>
              <a:buChar char=""/>
            </a:pP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Customer card number</a:t>
            </a:r>
          </a:p>
          <a:p>
            <a:pPr algn="l"/>
            <a:r>
              <a:rPr lang="en-US" sz="2000" b="1" dirty="0">
                <a:solidFill>
                  <a:schemeClr val="tx1"/>
                </a:solidFill>
              </a:rPr>
              <a:t>SUBFORMS IN THIS PROJECT:</a:t>
            </a:r>
            <a:br>
              <a:rPr lang="en-US" sz="1800" dirty="0"/>
            </a:br>
            <a:endParaRPr lang="en-US" sz="1800" dirty="0">
              <a:solidFill>
                <a:srgbClr val="222222"/>
              </a:solidFill>
              <a:latin typeface="Verdana" panose="020B0604030504040204" pitchFamily="34" charset="0"/>
              <a:cs typeface="Times New Roman" panose="02020603050405020304" pitchFamily="18" charset="0"/>
            </a:endParaRPr>
          </a:p>
          <a:p>
            <a:pPr algn="l"/>
            <a:r>
              <a:rPr lang="en-US" sz="1800"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F</a:t>
            </a:r>
            <a:r>
              <a:rPr lang="en-US" sz="18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or each create customer form, there are sub-forms with information such as name, address, city, email address, contact info, card no., pin no., city, account type, account number and balance.</a:t>
            </a:r>
            <a:endParaRPr lang="en-US" sz="1800" dirty="0">
              <a:effectLst/>
              <a:latin typeface="Times New Roman" panose="02020603050405020304" pitchFamily="18" charset="0"/>
            </a:endParaRPr>
          </a:p>
          <a:p>
            <a:pPr lvl="0" algn="just">
              <a:lnSpc>
                <a:spcPts val="1950"/>
              </a:lnSpc>
              <a:spcBef>
                <a:spcPts val="500"/>
              </a:spcBef>
              <a:spcAft>
                <a:spcPts val="500"/>
              </a:spcAft>
            </a:pP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285750" indent="-285750" algn="l">
              <a:buFont typeface="Arial" panose="020B0604020202020204" pitchFamily="34" charset="0"/>
              <a:buChar char="•"/>
            </a:pPr>
            <a:endParaRPr lang="en-IN" sz="1800" b="1" dirty="0">
              <a:solidFill>
                <a:srgbClr val="1F3863"/>
              </a:solidFill>
              <a:effectLst/>
              <a:latin typeface="Calibri Light" panose="020F0302020204030204" pitchFamily="34" charset="0"/>
              <a:ea typeface="等线 Light" panose="020B0503020204020204" pitchFamily="2" charset="-122"/>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7241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2163D6-541E-447F-858B-451BD31442C7}"/>
              </a:ext>
            </a:extLst>
          </p:cNvPr>
          <p:cNvSpPr>
            <a:spLocks noGrp="1"/>
          </p:cNvSpPr>
          <p:nvPr>
            <p:ph type="subTitle" idx="1"/>
          </p:nvPr>
        </p:nvSpPr>
        <p:spPr>
          <a:xfrm>
            <a:off x="599440" y="193040"/>
            <a:ext cx="8768080" cy="5984240"/>
          </a:xfrm>
        </p:spPr>
        <p:txBody>
          <a:bodyPr>
            <a:normAutofit/>
          </a:bodyPr>
          <a:lstStyle/>
          <a:p>
            <a:pPr algn="l"/>
            <a:r>
              <a:rPr lang="en-US" sz="18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400" b="1"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The modules of ATM Banking System project are</a:t>
            </a:r>
            <a:r>
              <a:rPr lang="en-US" sz="2000" dirty="0">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t>
            </a:r>
          </a:p>
          <a:p>
            <a:pPr algn="l"/>
            <a:endParaRPr lang="en-US" sz="18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endParaRPr>
          </a:p>
          <a:p>
            <a:pPr marL="342900" lvl="0" indent="-342900" algn="just">
              <a:lnSpc>
                <a:spcPts val="1950"/>
              </a:lnSpc>
              <a:spcBef>
                <a:spcPts val="500"/>
              </a:spcBef>
              <a:spcAft>
                <a:spcPts val="500"/>
              </a:spcAft>
              <a:buFont typeface="Wingdings" panose="05000000000000000000" pitchFamily="2" charset="2"/>
              <a:buChar char="Ø"/>
            </a:pPr>
            <a:r>
              <a:rPr lang="en-US" sz="1800" b="1"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Admin Login</a:t>
            </a: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 With this module, admin can log in to the system by providing username and password.</a:t>
            </a:r>
          </a:p>
          <a:p>
            <a:pPr marL="285750" lvl="0" indent="-285750" algn="just">
              <a:lnSpc>
                <a:spcPts val="1950"/>
              </a:lnSpc>
              <a:spcBef>
                <a:spcPts val="500"/>
              </a:spcBef>
              <a:spcAft>
                <a:spcPts val="500"/>
              </a:spcAft>
              <a:buFont typeface="Wingdings" panose="05000000000000000000" pitchFamily="2" charset="2"/>
              <a:buChar char="Ø"/>
            </a:pP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ts val="1950"/>
              </a:lnSpc>
              <a:spcBef>
                <a:spcPts val="500"/>
              </a:spcBef>
              <a:spcAft>
                <a:spcPts val="500"/>
              </a:spcAft>
              <a:buFont typeface="Wingdings" panose="05000000000000000000" pitchFamily="2" charset="2"/>
              <a:buChar char="Ø"/>
            </a:pPr>
            <a:r>
              <a:rPr lang="en-US" sz="1800" b="1"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Create Customer</a:t>
            </a: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 With this form/module, new customers are added into the database of the system. This module contains information of the customer such as name, address, city, email address, contact info, card no., pin no., city, account type, account number and balance.</a:t>
            </a:r>
          </a:p>
          <a:p>
            <a:pPr marL="342900" lvl="0" indent="-342900" algn="just">
              <a:lnSpc>
                <a:spcPts val="1950"/>
              </a:lnSpc>
              <a:spcBef>
                <a:spcPts val="500"/>
              </a:spcBef>
              <a:spcAft>
                <a:spcPts val="500"/>
              </a:spcAft>
              <a:buFont typeface="Wingdings" panose="05000000000000000000" pitchFamily="2" charset="2"/>
              <a:buChar char="Ø"/>
            </a:pPr>
            <a:endParaRPr lang="en-US" sz="1800" b="1" dirty="0">
              <a:solidFill>
                <a:srgbClr val="222222"/>
              </a:solidFill>
              <a:latin typeface="Verdana" panose="020B0604030504040204" pitchFamily="34" charset="0"/>
              <a:ea typeface="等线" panose="02010600030101010101" pitchFamily="2" charset="-122"/>
              <a:cs typeface="Times New Roman" panose="02020603050405020304" pitchFamily="18" charset="0"/>
            </a:endParaRPr>
          </a:p>
          <a:p>
            <a:pPr marL="342900" indent="-342900" algn="just">
              <a:lnSpc>
                <a:spcPts val="1950"/>
              </a:lnSpc>
              <a:spcBef>
                <a:spcPts val="500"/>
              </a:spcBef>
              <a:spcAft>
                <a:spcPts val="500"/>
              </a:spcAft>
              <a:buFont typeface="Wingdings" panose="05000000000000000000" pitchFamily="2" charset="2"/>
              <a:buChar char="Ø"/>
            </a:pPr>
            <a:r>
              <a:rPr lang="en-US" sz="1800" b="1"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View Customer Details</a:t>
            </a:r>
            <a:r>
              <a:rPr lang="en-US" sz="1800" dirty="0">
                <a:solidFill>
                  <a:srgbClr val="222222"/>
                </a:solidFill>
                <a:effectLst/>
                <a:latin typeface="Verdana" panose="020B0604030504040204" pitchFamily="34" charset="0"/>
                <a:ea typeface="等线" panose="02010600030101010101" pitchFamily="2" charset="-122"/>
                <a:cs typeface="Times New Roman" panose="02020603050405020304" pitchFamily="18" charset="0"/>
              </a:rPr>
              <a:t>: The information provided while creating a customer can be viewed by using this module. Bank account number and other relevant information are to provided to the system to use this module.</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ts val="1950"/>
              </a:lnSpc>
              <a:spcBef>
                <a:spcPts val="500"/>
              </a:spcBef>
              <a:spcAft>
                <a:spcPts val="500"/>
              </a:spcAft>
              <a:buFont typeface="Symbol" panose="05050102010706020507" pitchFamily="18" charset="2"/>
              <a:buChar char=""/>
            </a:pP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285750" indent="-285750" algn="l">
              <a:buFont typeface="Arial" panose="020B0604020202020204" pitchFamily="34" charset="0"/>
              <a:buChar char="•"/>
            </a:pPr>
            <a:endParaRPr lang="en-US" sz="1800" dirty="0">
              <a:effectLst/>
              <a:latin typeface="Times New Roman" panose="02020603050405020304" pitchFamily="18" charset="0"/>
            </a:endParaRPr>
          </a:p>
          <a:p>
            <a:pPr algn="l"/>
            <a:endParaRPr lang="en-IN" dirty="0"/>
          </a:p>
        </p:txBody>
      </p:sp>
    </p:spTree>
    <p:extLst>
      <p:ext uri="{BB962C8B-B14F-4D97-AF65-F5344CB8AC3E}">
        <p14:creationId xmlns:p14="http://schemas.microsoft.com/office/powerpoint/2010/main" val="260764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DA583D-989E-4B77-83B8-004ACB618D56}"/>
              </a:ext>
            </a:extLst>
          </p:cNvPr>
          <p:cNvSpPr>
            <a:spLocks noGrp="1"/>
          </p:cNvSpPr>
          <p:nvPr>
            <p:ph type="subTitle" idx="1"/>
          </p:nvPr>
        </p:nvSpPr>
        <p:spPr>
          <a:xfrm>
            <a:off x="1066800" y="325120"/>
            <a:ext cx="8199120" cy="5933440"/>
          </a:xfrm>
        </p:spPr>
        <p:txBody>
          <a:bodyPr/>
          <a:lstStyle/>
          <a:p>
            <a:pPr marL="342900" lvl="0" indent="-342900" algn="just">
              <a:lnSpc>
                <a:spcPts val="1950"/>
              </a:lnSpc>
              <a:spcBef>
                <a:spcPts val="500"/>
              </a:spcBef>
              <a:spcAft>
                <a:spcPts val="500"/>
              </a:spcAft>
              <a:buFont typeface="Symbol" panose="05050102010706020507" pitchFamily="18" charset="2"/>
              <a:buChar char=""/>
            </a:pPr>
            <a:endParaRPr lang="en-US" sz="1800" dirty="0">
              <a:solidFill>
                <a:srgbClr val="222222"/>
              </a:solidFill>
              <a:effectLst/>
              <a:latin typeface="Arial" panose="020B0604020202020204" pitchFamily="34" charset="0"/>
              <a:ea typeface="等线" panose="02010600030101010101" pitchFamily="2" charset="-122"/>
              <a:cs typeface="Arial" panose="020B0604020202020204" pitchFamily="34" charset="0"/>
            </a:endParaRPr>
          </a:p>
          <a:p>
            <a:pPr lvl="0" algn="l">
              <a:lnSpc>
                <a:spcPts val="1950"/>
              </a:lnSpc>
              <a:spcBef>
                <a:spcPts val="500"/>
              </a:spcBef>
              <a:spcAft>
                <a:spcPts val="500"/>
              </a:spcAft>
            </a:pPr>
            <a:endParaRPr lang="en-US" sz="1800"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l">
              <a:lnSpc>
                <a:spcPts val="1950"/>
              </a:lnSpc>
              <a:spcBef>
                <a:spcPts val="500"/>
              </a:spcBef>
              <a:spcAft>
                <a:spcPts val="500"/>
              </a:spcAft>
              <a:buFont typeface="Wingdings" panose="05000000000000000000" pitchFamily="2" charset="2"/>
              <a:buChar char="Ø"/>
            </a:pPr>
            <a:r>
              <a:rPr lang="en-US" b="1" dirty="0">
                <a:solidFill>
                  <a:schemeClr val="tx1"/>
                </a:solidFill>
                <a:latin typeface="Arial" panose="020B0604020202020204" pitchFamily="34" charset="0"/>
                <a:ea typeface="等线" panose="02010600030101010101" pitchFamily="2" charset="-122"/>
                <a:cs typeface="Arial" panose="020B0604020202020204" pitchFamily="34" charset="0"/>
              </a:rPr>
              <a:t>Add Account Details</a:t>
            </a:r>
            <a:r>
              <a:rPr lang="en-US" dirty="0">
                <a:solidFill>
                  <a:schemeClr val="tx1"/>
                </a:solidFill>
                <a:latin typeface="Arial" panose="020B0604020202020204" pitchFamily="34" charset="0"/>
                <a:ea typeface="等线" panose="02010600030101010101" pitchFamily="2" charset="-122"/>
                <a:cs typeface="Arial" panose="020B0604020202020204" pitchFamily="34" charset="0"/>
              </a:rPr>
              <a:t>: This module consists of sub-forms such as name, account number, credit fields, current balance, etc. that are required while adding account details.</a:t>
            </a:r>
          </a:p>
          <a:p>
            <a:pPr marL="285750" lvl="0" indent="-285750" algn="l">
              <a:lnSpc>
                <a:spcPts val="1950"/>
              </a:lnSpc>
              <a:spcBef>
                <a:spcPts val="500"/>
              </a:spcBef>
              <a:spcAft>
                <a:spcPts val="500"/>
              </a:spcAft>
              <a:buFont typeface="Wingdings" panose="05000000000000000000" pitchFamily="2" charset="2"/>
              <a:buChar char="Ø"/>
            </a:pPr>
            <a:endParaRPr lang="en-US" dirty="0">
              <a:solidFill>
                <a:schemeClr val="tx1"/>
              </a:solidFill>
              <a:latin typeface="Arial" panose="020B0604020202020204" pitchFamily="34" charset="0"/>
              <a:ea typeface="等线" panose="02010600030101010101" pitchFamily="2" charset="-122"/>
              <a:cs typeface="Arial" panose="020B0604020202020204" pitchFamily="34" charset="0"/>
            </a:endParaRPr>
          </a:p>
          <a:p>
            <a:pPr marL="342900" lvl="0" indent="-342900" algn="l">
              <a:lnSpc>
                <a:spcPts val="1950"/>
              </a:lnSpc>
              <a:spcBef>
                <a:spcPts val="500"/>
              </a:spcBef>
              <a:spcAft>
                <a:spcPts val="500"/>
              </a:spcAft>
              <a:buFont typeface="Wingdings" panose="05000000000000000000" pitchFamily="2" charset="2"/>
              <a:buChar char="Ø"/>
            </a:pPr>
            <a:r>
              <a:rPr lang="en-US" b="1" dirty="0">
                <a:solidFill>
                  <a:schemeClr val="tx1"/>
                </a:solidFill>
                <a:latin typeface="Arial" panose="020B0604020202020204" pitchFamily="34" charset="0"/>
                <a:ea typeface="等线" panose="02010600030101010101" pitchFamily="2" charset="-122"/>
                <a:cs typeface="Arial" panose="020B0604020202020204" pitchFamily="34" charset="0"/>
              </a:rPr>
              <a:t>Customer Transaction Details</a:t>
            </a:r>
            <a:r>
              <a:rPr lang="en-US" dirty="0">
                <a:solidFill>
                  <a:schemeClr val="tx1"/>
                </a:solidFill>
                <a:latin typeface="Arial" panose="020B0604020202020204" pitchFamily="34" charset="0"/>
                <a:ea typeface="等线" panose="02010600030101010101" pitchFamily="2" charset="-122"/>
                <a:cs typeface="Arial" panose="020B0604020202020204" pitchFamily="34" charset="0"/>
              </a:rPr>
              <a:t>: The details of customer transaction, i.e. withdrawal of cash from ATM is stored/displayed by this module. It shows the details with time of transaction and amount withdrawn</a:t>
            </a:r>
            <a:endParaRPr lang="en-IN" dirty="0"/>
          </a:p>
        </p:txBody>
      </p:sp>
    </p:spTree>
    <p:extLst>
      <p:ext uri="{BB962C8B-B14F-4D97-AF65-F5344CB8AC3E}">
        <p14:creationId xmlns:p14="http://schemas.microsoft.com/office/powerpoint/2010/main" val="11921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14</TotalTime>
  <Words>418</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Symbol</vt:lpstr>
      <vt:lpstr>Times New Roman</vt:lpstr>
      <vt:lpstr>Verdana</vt:lpstr>
      <vt:lpstr>Wingdings</vt:lpstr>
      <vt:lpstr>Wingdings 3</vt:lpstr>
      <vt:lpstr>Facet</vt:lpstr>
      <vt:lpstr>ATM BANKING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BANKING SYSTEM</dc:title>
  <dc:creator>Achukola Pavan Kalyan</dc:creator>
  <cp:lastModifiedBy>Achukola Pavan Kalyan</cp:lastModifiedBy>
  <cp:revision>1</cp:revision>
  <dcterms:created xsi:type="dcterms:W3CDTF">2022-02-08T18:13:54Z</dcterms:created>
  <dcterms:modified xsi:type="dcterms:W3CDTF">2022-02-08T18:28:30Z</dcterms:modified>
</cp:coreProperties>
</file>