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35" autoAdjust="0"/>
    <p:restoredTop sz="94660"/>
  </p:normalViewPr>
  <p:slideViewPr>
    <p:cSldViewPr snapToGrid="0">
      <p:cViewPr varScale="1">
        <p:scale>
          <a:sx n="84" d="100"/>
          <a:sy n="84" d="100"/>
        </p:scale>
        <p:origin x="18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10/26/2022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10/26/2022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10/26/2022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10/26/2022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10/26/2022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10/26/2022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10/26/2022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10/26/2022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10/26/2022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10/26/2022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10/26/2022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10/26/2022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10/26/2022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10/26/2022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10/26/2022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10/26/2022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10/26/2022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10/26/2022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3E0C9-8CDB-B4E9-EE33-44505A5CF1C1}"/>
              </a:ext>
            </a:extLst>
          </p:cNvPr>
          <p:cNvSpPr>
            <a:spLocks noGrp="1"/>
          </p:cNvSpPr>
          <p:nvPr>
            <p:ph type="ctrTitle"/>
          </p:nvPr>
        </p:nvSpPr>
        <p:spPr>
          <a:xfrm>
            <a:off x="822960" y="1"/>
            <a:ext cx="9157653" cy="2777490"/>
          </a:xfrm>
        </p:spPr>
        <p:txBody>
          <a:bodyPr/>
          <a:lstStyle/>
          <a:p>
            <a:r>
              <a:rPr lang="en-US" sz="5400" dirty="0">
                <a:effectLst/>
                <a:latin typeface="Times New Roman" panose="02020603050405020304" pitchFamily="18" charset="0"/>
                <a:cs typeface="Times New Roman" panose="02020603050405020304" pitchFamily="18" charset="0"/>
              </a:rPr>
              <a:t>         CMR Technical Campus</a:t>
            </a:r>
            <a:br>
              <a:rPr lang="en-US" sz="4400" dirty="0">
                <a:effectLst/>
                <a:latin typeface="Times New Roman" panose="02020603050405020304" pitchFamily="18" charset="0"/>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3AEA0F5D-2692-ABD0-4629-5AAB009FF456}"/>
              </a:ext>
            </a:extLst>
          </p:cNvPr>
          <p:cNvSpPr>
            <a:spLocks noGrp="1"/>
          </p:cNvSpPr>
          <p:nvPr>
            <p:ph type="subTitle" idx="1"/>
          </p:nvPr>
        </p:nvSpPr>
        <p:spPr>
          <a:xfrm>
            <a:off x="1154955" y="2270423"/>
            <a:ext cx="8825658" cy="3620173"/>
          </a:xfrm>
        </p:spPr>
        <p:txBody>
          <a:bodyPr>
            <a:normAutofit/>
          </a:bodyPr>
          <a:lstStyle/>
          <a:p>
            <a:r>
              <a:rPr lang="en-US" sz="2400" b="1" dirty="0">
                <a:solidFill>
                  <a:schemeClr val="accent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Automatic HTML Code Generation from Mock-up    Images Using Machine Learning Techniques</a:t>
            </a:r>
            <a:endParaRPr lang="en-US" sz="2400" dirty="0">
              <a:solidFill>
                <a:schemeClr val="accent2">
                  <a:lumMod val="40000"/>
                  <a:lumOff val="60000"/>
                </a:schemeClr>
              </a:solidFill>
              <a:effectLst/>
              <a:latin typeface="Times New Roman" panose="02020603050405020304" pitchFamily="18" charset="0"/>
              <a:cs typeface="Times New Roman" panose="02020603050405020304" pitchFamily="18" charset="0"/>
            </a:endParaRPr>
          </a:p>
          <a:p>
            <a:endParaRPr lang="en-IN" dirty="0"/>
          </a:p>
          <a:p>
            <a:r>
              <a:rPr lang="en-IN" sz="1600" dirty="0">
                <a:solidFill>
                  <a:schemeClr val="bg1">
                    <a:lumMod val="95000"/>
                  </a:schemeClr>
                </a:solidFill>
                <a:latin typeface="Times New Roman" panose="02020603050405020304" pitchFamily="18" charset="0"/>
                <a:cs typeface="Times New Roman" panose="02020603050405020304" pitchFamily="18" charset="0"/>
              </a:rPr>
              <a:t>PRESENTED BY :</a:t>
            </a:r>
          </a:p>
          <a:p>
            <a:r>
              <a:rPr lang="en-IN" sz="1600" dirty="0">
                <a:solidFill>
                  <a:schemeClr val="bg1">
                    <a:lumMod val="95000"/>
                  </a:schemeClr>
                </a:solidFill>
                <a:latin typeface="Times New Roman" panose="02020603050405020304" pitchFamily="18" charset="0"/>
                <a:cs typeface="Times New Roman" panose="02020603050405020304" pitchFamily="18" charset="0"/>
              </a:rPr>
              <a:t> M </a:t>
            </a:r>
            <a:r>
              <a:rPr lang="en-IN" sz="1600" dirty="0" err="1">
                <a:solidFill>
                  <a:schemeClr val="bg1">
                    <a:lumMod val="95000"/>
                  </a:schemeClr>
                </a:solidFill>
                <a:latin typeface="Times New Roman" panose="02020603050405020304" pitchFamily="18" charset="0"/>
                <a:cs typeface="Times New Roman" panose="02020603050405020304" pitchFamily="18" charset="0"/>
              </a:rPr>
              <a:t>chandanA</a:t>
            </a:r>
            <a:r>
              <a:rPr lang="en-IN" sz="1600" dirty="0">
                <a:solidFill>
                  <a:schemeClr val="bg1">
                    <a:lumMod val="95000"/>
                  </a:schemeClr>
                </a:solidFill>
                <a:latin typeface="Times New Roman" panose="02020603050405020304" pitchFamily="18" charset="0"/>
                <a:cs typeface="Times New Roman" panose="02020603050405020304" pitchFamily="18" charset="0"/>
              </a:rPr>
              <a:t> (197R1A0536)</a:t>
            </a:r>
          </a:p>
          <a:p>
            <a:endParaRPr lang="en-IN" sz="1600" dirty="0">
              <a:solidFill>
                <a:schemeClr val="bg1">
                  <a:lumMod val="95000"/>
                </a:schemeClr>
              </a:solidFill>
              <a:latin typeface="Times New Roman" panose="02020603050405020304" pitchFamily="18" charset="0"/>
              <a:cs typeface="Times New Roman" panose="02020603050405020304" pitchFamily="18" charset="0"/>
            </a:endParaRPr>
          </a:p>
          <a:p>
            <a:r>
              <a:rPr lang="en-IN" sz="1600" dirty="0">
                <a:solidFill>
                  <a:schemeClr val="bg1">
                    <a:lumMod val="95000"/>
                  </a:schemeClr>
                </a:solidFill>
                <a:latin typeface="Times New Roman" panose="02020603050405020304" pitchFamily="18" charset="0"/>
                <a:cs typeface="Times New Roman" panose="02020603050405020304" pitchFamily="18" charset="0"/>
              </a:rPr>
              <a:t>PROJECT GUIDE : </a:t>
            </a:r>
          </a:p>
          <a:p>
            <a:r>
              <a:rPr lang="en-IN" sz="1600" dirty="0">
                <a:solidFill>
                  <a:schemeClr val="bg1">
                    <a:lumMod val="95000"/>
                  </a:schemeClr>
                </a:solidFill>
                <a:latin typeface="Times New Roman" panose="02020603050405020304" pitchFamily="18" charset="0"/>
                <a:cs typeface="Times New Roman" panose="02020603050405020304" pitchFamily="18" charset="0"/>
              </a:rPr>
              <a:t>SANJANA NAZARE (ASST PROFESSOR</a:t>
            </a:r>
            <a:r>
              <a:rPr lang="en-IN" sz="2000" dirty="0">
                <a:solidFill>
                  <a:schemeClr val="bg1">
                    <a:lumMod val="95000"/>
                  </a:schemeClr>
                </a:solidFill>
                <a:latin typeface="Times New Roman" panose="02020603050405020304" pitchFamily="18" charset="0"/>
                <a:cs typeface="Times New Roman" panose="02020603050405020304" pitchFamily="18" charset="0"/>
              </a:rPr>
              <a:t>)</a:t>
            </a:r>
          </a:p>
          <a:p>
            <a:endParaRPr lang="en-IN" dirty="0"/>
          </a:p>
        </p:txBody>
      </p:sp>
      <p:pic>
        <p:nvPicPr>
          <p:cNvPr id="4" name="Picture 3">
            <a:extLst>
              <a:ext uri="{FF2B5EF4-FFF2-40B4-BE49-F238E27FC236}">
                <a16:creationId xmlns:a16="http://schemas.microsoft.com/office/drawing/2014/main" id="{D8681CFA-576B-4AFB-8938-790CDB9A0FC5}"/>
              </a:ext>
            </a:extLst>
          </p:cNvPr>
          <p:cNvPicPr>
            <a:picLocks noChangeAspect="1"/>
          </p:cNvPicPr>
          <p:nvPr/>
        </p:nvPicPr>
        <p:blipFill>
          <a:blip r:embed="rId2"/>
          <a:stretch>
            <a:fillRect/>
          </a:stretch>
        </p:blipFill>
        <p:spPr>
          <a:xfrm>
            <a:off x="1154955" y="1005348"/>
            <a:ext cx="1158394" cy="1029684"/>
          </a:xfrm>
          <a:prstGeom prst="rect">
            <a:avLst/>
          </a:prstGeom>
        </p:spPr>
      </p:pic>
    </p:spTree>
    <p:extLst>
      <p:ext uri="{BB962C8B-B14F-4D97-AF65-F5344CB8AC3E}">
        <p14:creationId xmlns:p14="http://schemas.microsoft.com/office/powerpoint/2010/main" val="35324784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CA569-0694-C87F-9B5E-F40ECC59FC7A}"/>
              </a:ext>
            </a:extLst>
          </p:cNvPr>
          <p:cNvSpPr>
            <a:spLocks noGrp="1"/>
          </p:cNvSpPr>
          <p:nvPr>
            <p:ph type="title"/>
          </p:nvPr>
        </p:nvSpPr>
        <p:spPr>
          <a:xfrm>
            <a:off x="1154954" y="952500"/>
            <a:ext cx="8761413" cy="931332"/>
          </a:xfrm>
        </p:spPr>
        <p:txBody>
          <a:bodyPr/>
          <a:lstStyle/>
          <a:p>
            <a:r>
              <a:rPr lang="en-IN" sz="2800" b="1" dirty="0">
                <a:effectLst/>
                <a:latin typeface="Times New Roman" panose="02020603050405020304" pitchFamily="18" charset="0"/>
                <a:ea typeface="Calibri" panose="020F0502020204030204" pitchFamily="34" charset="0"/>
                <a:cs typeface="Times New Roman" panose="02020603050405020304" pitchFamily="18" charset="0"/>
              </a:rPr>
              <a:t>REQUIREMENT SPECIFICATION:</a:t>
            </a:r>
            <a:br>
              <a:rPr lang="en-IN" sz="2800" dirty="0">
                <a:effectLst/>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27276E8-30D6-FD57-7790-89F119C6A70A}"/>
              </a:ext>
            </a:extLst>
          </p:cNvPr>
          <p:cNvSpPr>
            <a:spLocks noGrp="1"/>
          </p:cNvSpPr>
          <p:nvPr>
            <p:ph idx="1"/>
          </p:nvPr>
        </p:nvSpPr>
        <p:spPr>
          <a:xfrm>
            <a:off x="1060077" y="2387600"/>
            <a:ext cx="10071846" cy="4089400"/>
          </a:xfrm>
        </p:spPr>
        <p:txBody>
          <a:bodyPr>
            <a:normAutofit fontScale="77500" lnSpcReduction="20000"/>
          </a:bodyPr>
          <a:lstStyle/>
          <a:p>
            <a:pPr algn="just">
              <a:spcAft>
                <a:spcPts val="1000"/>
              </a:spcAft>
              <a:buFont typeface="Wingdings" panose="05000000000000000000" pitchFamily="2" charset="2"/>
              <a:buChar char="Ø"/>
            </a:pPr>
            <a:r>
              <a:rPr lang="en-US" sz="2100" b="1" dirty="0">
                <a:effectLst/>
                <a:latin typeface="Times New Roman" panose="02020603050405020304" pitchFamily="18" charset="0"/>
                <a:ea typeface="Calibri" panose="020F0502020204030204" pitchFamily="34" charset="0"/>
                <a:cs typeface="Times New Roman" panose="02020603050405020304" pitchFamily="18" charset="0"/>
              </a:rPr>
              <a:t>Software Requirements </a:t>
            </a:r>
            <a:r>
              <a:rPr lang="en-US" sz="1900" b="1" dirty="0">
                <a:latin typeface="Times New Roman" panose="02020603050405020304" pitchFamily="18" charset="0"/>
                <a:cs typeface="Times New Roman" panose="02020603050405020304" pitchFamily="18" charset="0"/>
              </a:rPr>
              <a:t>- </a:t>
            </a:r>
            <a:r>
              <a:rPr lang="en-US" sz="2100" dirty="0">
                <a:effectLst/>
                <a:latin typeface="Calibri" panose="020F0502020204030204" pitchFamily="34" charset="0"/>
                <a:ea typeface="Calibri" panose="020F0502020204030204" pitchFamily="34" charset="0"/>
                <a:cs typeface="Calibri" panose="020F0502020204030204" pitchFamily="34" charset="0"/>
              </a:rPr>
              <a:t>For developing the application the following are the Software   Requirements </a:t>
            </a:r>
          </a:p>
          <a:p>
            <a:pPr marL="0" indent="0" algn="just">
              <a:lnSpc>
                <a:spcPct val="150000"/>
              </a:lnSpc>
              <a:spcAft>
                <a:spcPts val="1000"/>
              </a:spcAft>
              <a:buNone/>
            </a:pPr>
            <a:r>
              <a:rPr lang="en-US" sz="2100" dirty="0">
                <a:effectLst/>
                <a:latin typeface="Calibri" panose="020F0502020204030204" pitchFamily="34" charset="0"/>
                <a:ea typeface="Calibri" panose="020F0502020204030204" pitchFamily="34" charset="0"/>
                <a:cs typeface="Calibri" panose="020F0502020204030204" pitchFamily="34" charset="0"/>
              </a:rPr>
              <a:t>       Python , </a:t>
            </a:r>
            <a:r>
              <a:rPr lang="en-US" sz="2100" dirty="0" err="1">
                <a:effectLst/>
                <a:latin typeface="Calibri" panose="020F0502020204030204" pitchFamily="34" charset="0"/>
                <a:ea typeface="Calibri" panose="020F0502020204030204" pitchFamily="34" charset="0"/>
                <a:cs typeface="Calibri" panose="020F0502020204030204" pitchFamily="34" charset="0"/>
              </a:rPr>
              <a:t>MySql</a:t>
            </a:r>
            <a:endParaRPr lang="en-US" sz="2100" dirty="0">
              <a:effectLst/>
              <a:latin typeface="Calibri" panose="020F0502020204030204" pitchFamily="34" charset="0"/>
              <a:ea typeface="Calibri" panose="020F0502020204030204" pitchFamily="34" charset="0"/>
              <a:cs typeface="Calibri" panose="020F0502020204030204" pitchFamily="34" charset="0"/>
            </a:endParaRPr>
          </a:p>
          <a:p>
            <a:pPr algn="just">
              <a:lnSpc>
                <a:spcPct val="150000"/>
              </a:lnSpc>
              <a:spcAft>
                <a:spcPts val="1000"/>
              </a:spcAft>
              <a:buFont typeface="Wingdings" panose="05000000000000000000" pitchFamily="2" charset="2"/>
              <a:buChar char="Ø"/>
            </a:pPr>
            <a:r>
              <a:rPr lang="en-US" sz="2100" b="1" dirty="0">
                <a:effectLst/>
                <a:latin typeface="Times New Roman" panose="02020603050405020304" pitchFamily="18" charset="0"/>
                <a:ea typeface="Calibri" panose="020F0502020204030204" pitchFamily="34" charset="0"/>
                <a:cs typeface="Times New Roman" panose="02020603050405020304" pitchFamily="18" charset="0"/>
              </a:rPr>
              <a:t>Hardware Requirements</a:t>
            </a:r>
            <a:endParaRPr lang="en-US" sz="2100" dirty="0">
              <a:effectLst/>
              <a:latin typeface="Calibri" panose="020F0502020204030204" pitchFamily="34" charset="0"/>
              <a:cs typeface="Times New Roman" panose="02020603050405020304" pitchFamily="18" charset="0"/>
            </a:endParaRPr>
          </a:p>
          <a:p>
            <a:pPr marL="0" indent="0" algn="just">
              <a:lnSpc>
                <a:spcPct val="150000"/>
              </a:lnSpc>
              <a:spcAft>
                <a:spcPts val="1000"/>
              </a:spcAft>
              <a:buNone/>
            </a:pPr>
            <a:r>
              <a:rPr lang="en-US" sz="2100" dirty="0">
                <a:effectLst/>
                <a:latin typeface="Calibri" panose="020F0502020204030204" pitchFamily="34" charset="0"/>
                <a:ea typeface="Calibri" panose="020F0502020204030204" pitchFamily="34" charset="0"/>
                <a:cs typeface="Calibri" panose="020F0502020204030204" pitchFamily="34" charset="0"/>
              </a:rPr>
              <a:t>For developing the application the following are the Hardware Requirements:</a:t>
            </a:r>
            <a:endParaRPr lang="en-US" sz="2100" dirty="0">
              <a:effectLst/>
              <a:latin typeface="Calibri" panose="020F0502020204030204" pitchFamily="34" charset="0"/>
              <a:cs typeface="Calibri" panose="020F0502020204030204" pitchFamily="34" charset="0"/>
            </a:endParaRPr>
          </a:p>
          <a:p>
            <a:pPr marL="342900" lvl="0" indent="-342900" algn="just">
              <a:lnSpc>
                <a:spcPct val="150000"/>
              </a:lnSpc>
              <a:spcAft>
                <a:spcPts val="1000"/>
              </a:spcAft>
              <a:buFont typeface="Wingdings" panose="05000000000000000000" pitchFamily="2" charset="2"/>
              <a:buChar char=""/>
            </a:pPr>
            <a:r>
              <a:rPr lang="en-US" sz="2100" dirty="0">
                <a:effectLst/>
                <a:latin typeface="Calibri" panose="020F0502020204030204" pitchFamily="34" charset="0"/>
                <a:ea typeface="Calibri" panose="020F0502020204030204" pitchFamily="34" charset="0"/>
                <a:cs typeface="Calibri" panose="020F0502020204030204" pitchFamily="34" charset="0"/>
              </a:rPr>
              <a:t>Processor: Pentium IV or higher</a:t>
            </a:r>
            <a:endParaRPr lang="en-US" sz="2100" dirty="0">
              <a:effectLst/>
              <a:latin typeface="Calibri" panose="020F0502020204030204" pitchFamily="34" charset="0"/>
              <a:cs typeface="Calibri" panose="020F0502020204030204" pitchFamily="34" charset="0"/>
            </a:endParaRPr>
          </a:p>
          <a:p>
            <a:pPr marL="342900" lvl="0" indent="-342900" algn="just">
              <a:lnSpc>
                <a:spcPct val="150000"/>
              </a:lnSpc>
              <a:spcAft>
                <a:spcPts val="1000"/>
              </a:spcAft>
              <a:buFont typeface="Wingdings" panose="05000000000000000000" pitchFamily="2" charset="2"/>
              <a:buChar char=""/>
            </a:pPr>
            <a:r>
              <a:rPr lang="en-US" sz="2100" dirty="0">
                <a:effectLst/>
                <a:latin typeface="Calibri" panose="020F0502020204030204" pitchFamily="34" charset="0"/>
                <a:ea typeface="Calibri" panose="020F0502020204030204" pitchFamily="34" charset="0"/>
                <a:cs typeface="Calibri" panose="020F0502020204030204" pitchFamily="34" charset="0"/>
              </a:rPr>
              <a:t>RAM: 4 GB</a:t>
            </a:r>
            <a:endParaRPr lang="en-US" sz="2100" dirty="0">
              <a:effectLst/>
              <a:latin typeface="Calibri" panose="020F0502020204030204" pitchFamily="34" charset="0"/>
              <a:cs typeface="Calibri" panose="020F0502020204030204" pitchFamily="34" charset="0"/>
            </a:endParaRPr>
          </a:p>
          <a:p>
            <a:pPr marL="342900" lvl="0" indent="-342900" algn="just">
              <a:lnSpc>
                <a:spcPct val="150000"/>
              </a:lnSpc>
              <a:spcAft>
                <a:spcPts val="1000"/>
              </a:spcAft>
              <a:buFont typeface="Wingdings" panose="05000000000000000000" pitchFamily="2" charset="2"/>
              <a:buChar char=""/>
            </a:pPr>
            <a:r>
              <a:rPr lang="en-US" sz="2100" dirty="0">
                <a:effectLst/>
                <a:latin typeface="Calibri" panose="020F0502020204030204" pitchFamily="34" charset="0"/>
                <a:ea typeface="Calibri" panose="020F0502020204030204" pitchFamily="34" charset="0"/>
                <a:cs typeface="Calibri" panose="020F0502020204030204" pitchFamily="34" charset="0"/>
              </a:rPr>
              <a:t>Space on Hard Disk: minimum  4GB</a:t>
            </a:r>
            <a:endParaRPr lang="en-US" sz="2100" dirty="0">
              <a:effectLst/>
              <a:latin typeface="Calibri" panose="020F0502020204030204" pitchFamily="34" charset="0"/>
              <a:cs typeface="Calibri" panose="020F0502020204030204" pitchFamily="34" charset="0"/>
            </a:endParaRPr>
          </a:p>
          <a:p>
            <a:pPr marL="0" indent="0" algn="just">
              <a:lnSpc>
                <a:spcPct val="150000"/>
              </a:lnSpc>
              <a:spcAft>
                <a:spcPts val="1000"/>
              </a:spcAft>
              <a:buNone/>
            </a:pPr>
            <a:endParaRPr lang="en-US" sz="1900" dirty="0">
              <a:effectLst/>
              <a:latin typeface="Calibri" panose="020F0502020204030204" pitchFamily="34" charset="0"/>
              <a:cs typeface="Times New Roman" panose="02020603050405020304" pitchFamily="18" charset="0"/>
            </a:endParaRPr>
          </a:p>
          <a:p>
            <a:pPr marL="0" indent="0">
              <a:lnSpc>
                <a:spcPct val="114000"/>
              </a:lnSpc>
              <a:spcAft>
                <a:spcPts val="1000"/>
              </a:spcAft>
              <a:buNone/>
            </a:pPr>
            <a:endParaRPr lang="en-US" sz="1900" dirty="0">
              <a:effectLst/>
              <a:latin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323184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C654B-7555-3F3D-9F07-455FA2245529}"/>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78F96F4A-7BC3-7FB7-5984-77DF1EEAFC3F}"/>
              </a:ext>
            </a:extLst>
          </p:cNvPr>
          <p:cNvSpPr>
            <a:spLocks noGrp="1"/>
          </p:cNvSpPr>
          <p:nvPr>
            <p:ph idx="1"/>
          </p:nvPr>
        </p:nvSpPr>
        <p:spPr/>
        <p:txBody>
          <a:bodyPr>
            <a:normAutofit/>
          </a:bodyPr>
          <a:lstStyle/>
          <a:p>
            <a:pPr marL="0" indent="0">
              <a:buNone/>
            </a:pPr>
            <a:endParaRPr lang="en-US" dirty="0"/>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Website is an important part in this growing world of Technology as it is useful for product marketing and advertising purpose. Hence, it is important to build a website which will attract large number of users. In existing system building a website is a time consuming process.</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The proposed system takes hand drawn images of web form and convert it into HTML code. Hence, the system will consume less time and resources as compared to existing system.</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9943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46760-3611-7C0E-3156-7FE4A40D7B4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ABSTRACT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60D34CF-0C0A-F90B-39B2-8C769B73A754}"/>
              </a:ext>
            </a:extLst>
          </p:cNvPr>
          <p:cNvSpPr>
            <a:spLocks noGrp="1"/>
          </p:cNvSpPr>
          <p:nvPr>
            <p:ph idx="1"/>
          </p:nvPr>
        </p:nvSpPr>
        <p:spPr>
          <a:xfrm>
            <a:off x="857250" y="2603500"/>
            <a:ext cx="9123363" cy="3416300"/>
          </a:xfrm>
        </p:spPr>
        <p:txBody>
          <a:bodyPr>
            <a:normAutofit fontScale="85000" lnSpcReduction="10000"/>
          </a:bodyPr>
          <a:lstStyle/>
          <a:p>
            <a:pPr indent="457200" algn="just">
              <a:lnSpc>
                <a:spcPct val="150000"/>
              </a:lnSpc>
              <a:spcAft>
                <a:spcPts val="0"/>
              </a:spcAft>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The design cycle for a web site starts with creating mock-ups for individual web pages either by hand or using graphic design and specialized mock-up creation tools. The mockup is then converted into structured HTML or similar markup code by software engineers. This process is usually repeated many more times until the desired template is created. In this study, our aim is to automate the code generation process from hand-drawn mock-ups. Hand drawn mock-ups are processed using computer vision techniques and subsequently some deep learning methods are used to implement the proposed system. Our system achieves 96% method accuracy and 73% validation accuracy. </a:t>
            </a:r>
            <a:endParaRPr lang="en-US" sz="1900" dirty="0">
              <a:effectLst/>
              <a:latin typeface="Calibri" panose="020F0502020204030204" pitchFamily="34" charset="0"/>
              <a:cs typeface="Times New Roman" panose="02020603050405020304" pitchFamily="18" charset="0"/>
            </a:endParaRPr>
          </a:p>
          <a:p>
            <a:pPr indent="457200" algn="just">
              <a:lnSpc>
                <a:spcPct val="150000"/>
              </a:lnSpc>
              <a:spcAft>
                <a:spcPts val="0"/>
              </a:spcAft>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Index Terms—Object detection, object recognition, convolutional neural network, deep learning, automatic code generation, HTML</a:t>
            </a:r>
            <a:endParaRPr lang="en-US" sz="1900" dirty="0">
              <a:effectLst/>
              <a:latin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24821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DAA80-FC95-1B24-07EF-32F968453E8C}"/>
              </a:ext>
            </a:extLst>
          </p:cNvPr>
          <p:cNvSpPr>
            <a:spLocks noGrp="1"/>
          </p:cNvSpPr>
          <p:nvPr>
            <p:ph type="title"/>
          </p:nvPr>
        </p:nvSpPr>
        <p:spPr>
          <a:xfrm>
            <a:off x="1154954" y="973668"/>
            <a:ext cx="8761413" cy="1220892"/>
          </a:xfrm>
        </p:spPr>
        <p:txBody>
          <a:bodyPr/>
          <a:lstStyle/>
          <a:p>
            <a:r>
              <a:rPr lang="en-US" dirty="0">
                <a:latin typeface="Times New Roman" panose="02020603050405020304" pitchFamily="18" charset="0"/>
                <a:cs typeface="Times New Roman" panose="02020603050405020304" pitchFamily="18" charset="0"/>
              </a:rPr>
              <a:t>EXISTING SYSTEM</a:t>
            </a:r>
            <a:br>
              <a:rPr lang="en-IN"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3813975F-4DA7-D2FE-49BA-8E95A7968707}"/>
              </a:ext>
            </a:extLst>
          </p:cNvPr>
          <p:cNvSpPr>
            <a:spLocks noGrp="1"/>
          </p:cNvSpPr>
          <p:nvPr>
            <p:ph idx="1"/>
          </p:nvPr>
        </p:nvSpPr>
        <p:spPr>
          <a:xfrm>
            <a:off x="1003300" y="2844800"/>
            <a:ext cx="9383713" cy="3416300"/>
          </a:xfrm>
        </p:spPr>
        <p:txBody>
          <a:bodyPr/>
          <a:lstStyle/>
          <a:p>
            <a:pPr algn="just"/>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study, an algorithm has been developed to automatically generate the HTML code for hand-drawn mock-up of a web page. It is aimed to recognize the components created in the mock-up drawing and to encode them according to the web page hierarchy. A public dataset of hand-drawn images of web sites obtained from Microsoft AI Labs’ GitHub page is used to train and verify the proposed scheme. </a:t>
            </a:r>
          </a:p>
          <a:p>
            <a:pPr algn="just"/>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images on the dataset are processed using computer vision techniques and a deep neural network model involving convolutional neural networks is used to train the data. Afterwards a structured HTML code is obtained. Our model achieves 96% method accuracy and 73% validation accuracy.</a:t>
            </a:r>
            <a:endParaRPr lang="en-US" sz="1800" dirty="0">
              <a:effectLst/>
              <a:latin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93267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D0E08-C0D2-5695-F2ED-1B7E597E22D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PROPOSED SYSTEM</a:t>
            </a:r>
            <a:endParaRPr lang="en-IN" dirty="0"/>
          </a:p>
        </p:txBody>
      </p:sp>
      <p:sp>
        <p:nvSpPr>
          <p:cNvPr id="3" name="Content Placeholder 2">
            <a:extLst>
              <a:ext uri="{FF2B5EF4-FFF2-40B4-BE49-F238E27FC236}">
                <a16:creationId xmlns:a16="http://schemas.microsoft.com/office/drawing/2014/main" id="{202B759A-D20A-89BD-6907-AB9CE95C454B}"/>
              </a:ext>
            </a:extLst>
          </p:cNvPr>
          <p:cNvSpPr>
            <a:spLocks noGrp="1"/>
          </p:cNvSpPr>
          <p:nvPr>
            <p:ph idx="1"/>
          </p:nvPr>
        </p:nvSpPr>
        <p:spPr>
          <a:xfrm>
            <a:off x="878197" y="2603500"/>
            <a:ext cx="10608954" cy="3705860"/>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    CONVOLUTIONAL NEURAL NETWORK</a:t>
            </a:r>
          </a:p>
          <a:p>
            <a:pPr algn="just">
              <a:buFont typeface="Wingdings" panose="05000000000000000000" pitchFamily="2" charset="2"/>
              <a:buChar char="Ø"/>
            </a:pPr>
            <a:r>
              <a:rPr lang="en-US" dirty="0">
                <a:latin typeface="Calibri" panose="020F0502020204030204" pitchFamily="34" charset="0"/>
                <a:cs typeface="Calibri" panose="020F0502020204030204" pitchFamily="34" charset="0"/>
              </a:rPr>
              <a:t>A Convolutional Neural Network (</a:t>
            </a:r>
            <a:r>
              <a:rPr lang="en-US" dirty="0" err="1">
                <a:latin typeface="Calibri" panose="020F0502020204030204" pitchFamily="34" charset="0"/>
                <a:cs typeface="Calibri" panose="020F0502020204030204" pitchFamily="34" charset="0"/>
              </a:rPr>
              <a:t>ConvNet</a:t>
            </a:r>
            <a:r>
              <a:rPr lang="en-US" dirty="0">
                <a:latin typeface="Calibri" panose="020F0502020204030204" pitchFamily="34" charset="0"/>
                <a:cs typeface="Calibri" panose="020F0502020204030204" pitchFamily="34" charset="0"/>
              </a:rPr>
              <a:t>/CNN) is a Deep Learning algorithm which can take in an input image, assign importance (learnable weights and biases) to various aspects/objects in the image and be able to differentiate one from the other. The pre-processing required in a </a:t>
            </a:r>
            <a:r>
              <a:rPr lang="en-US" dirty="0" err="1">
                <a:latin typeface="Calibri" panose="020F0502020204030204" pitchFamily="34" charset="0"/>
                <a:cs typeface="Calibri" panose="020F0502020204030204" pitchFamily="34" charset="0"/>
              </a:rPr>
              <a:t>ConvNet</a:t>
            </a:r>
            <a:r>
              <a:rPr lang="en-US" dirty="0">
                <a:latin typeface="Calibri" panose="020F0502020204030204" pitchFamily="34" charset="0"/>
                <a:cs typeface="Calibri" panose="020F0502020204030204" pitchFamily="34" charset="0"/>
              </a:rPr>
              <a:t> is much lower as compared to other classification algorithms. While in primitive methods filters are hand-engineered, with enough training, </a:t>
            </a:r>
            <a:r>
              <a:rPr lang="en-US" dirty="0" err="1">
                <a:latin typeface="Calibri" panose="020F0502020204030204" pitchFamily="34" charset="0"/>
                <a:cs typeface="Calibri" panose="020F0502020204030204" pitchFamily="34" charset="0"/>
              </a:rPr>
              <a:t>ConvNets</a:t>
            </a:r>
            <a:r>
              <a:rPr lang="en-US" dirty="0">
                <a:latin typeface="Calibri" panose="020F0502020204030204" pitchFamily="34" charset="0"/>
                <a:cs typeface="Calibri" panose="020F0502020204030204" pitchFamily="34" charset="0"/>
              </a:rPr>
              <a:t> have the ability to learn these filters/characteristics. </a:t>
            </a:r>
          </a:p>
          <a:p>
            <a:pPr algn="just">
              <a:buFont typeface="Wingdings" panose="05000000000000000000" pitchFamily="2" charset="2"/>
              <a:buChar char="Ø"/>
            </a:pPr>
            <a:r>
              <a:rPr lang="en-US" dirty="0">
                <a:latin typeface="Calibri" panose="020F0502020204030204" pitchFamily="34" charset="0"/>
                <a:cs typeface="Calibri" panose="020F0502020204030204" pitchFamily="34" charset="0"/>
              </a:rPr>
              <a:t>The architecture of a </a:t>
            </a:r>
            <a:r>
              <a:rPr lang="en-US" dirty="0" err="1">
                <a:latin typeface="Calibri" panose="020F0502020204030204" pitchFamily="34" charset="0"/>
                <a:cs typeface="Calibri" panose="020F0502020204030204" pitchFamily="34" charset="0"/>
              </a:rPr>
              <a:t>ConvNet</a:t>
            </a:r>
            <a:r>
              <a:rPr lang="en-US" dirty="0">
                <a:latin typeface="Calibri" panose="020F0502020204030204" pitchFamily="34" charset="0"/>
                <a:cs typeface="Calibri" panose="020F0502020204030204" pitchFamily="34" charset="0"/>
              </a:rPr>
              <a:t> is analogous to that of the connectivity pattern of Neurons in the Human Brain and was inspired by the organization of the Visual Cortex. Individual neurons respond to stimuli only in a restricted region of the visual field known as the Receptive Field. A collection of such fields overlap to cover the entire visual area.</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86019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DC154-2A9D-0383-6627-FB8CCBBCA001}"/>
              </a:ext>
            </a:extLst>
          </p:cNvPr>
          <p:cNvSpPr>
            <a:spLocks noGrp="1"/>
          </p:cNvSpPr>
          <p:nvPr>
            <p:ph type="title"/>
          </p:nvPr>
        </p:nvSpPr>
        <p:spPr>
          <a:xfrm>
            <a:off x="994410" y="973668"/>
            <a:ext cx="8921957" cy="1346622"/>
          </a:xfrm>
        </p:spPr>
        <p:txBody>
          <a:bodyPr/>
          <a:lstStyle/>
          <a:p>
            <a:r>
              <a:rPr lang="en-US" dirty="0">
                <a:latin typeface="Times New Roman" panose="02020603050405020304" pitchFamily="18" charset="0"/>
                <a:cs typeface="Times New Roman" panose="02020603050405020304" pitchFamily="18" charset="0"/>
              </a:rPr>
              <a:t>ADVANTAGES</a:t>
            </a:r>
            <a:r>
              <a:rPr lang="en-IN" dirty="0">
                <a:latin typeface="Times New Roman" panose="02020603050405020304" pitchFamily="18" charset="0"/>
                <a:cs typeface="Times New Roman" panose="02020603050405020304" pitchFamily="18" charset="0"/>
              </a:rPr>
              <a:t> AND DISADVANTAGES</a:t>
            </a:r>
            <a:endParaRPr lang="en-IN" dirty="0"/>
          </a:p>
        </p:txBody>
      </p:sp>
      <p:graphicFrame>
        <p:nvGraphicFramePr>
          <p:cNvPr id="4" name="Table 4">
            <a:extLst>
              <a:ext uri="{FF2B5EF4-FFF2-40B4-BE49-F238E27FC236}">
                <a16:creationId xmlns:a16="http://schemas.microsoft.com/office/drawing/2014/main" id="{E6960D08-C558-1D2D-C017-375858D46A68}"/>
              </a:ext>
            </a:extLst>
          </p:cNvPr>
          <p:cNvGraphicFramePr>
            <a:graphicFrameLocks noGrp="1"/>
          </p:cNvGraphicFramePr>
          <p:nvPr>
            <p:extLst>
              <p:ext uri="{D42A27DB-BD31-4B8C-83A1-F6EECF244321}">
                <p14:modId xmlns:p14="http://schemas.microsoft.com/office/powerpoint/2010/main" val="2497023254"/>
              </p:ext>
            </p:extLst>
          </p:nvPr>
        </p:nvGraphicFramePr>
        <p:xfrm>
          <a:off x="2032000" y="2646045"/>
          <a:ext cx="8128000" cy="3411855"/>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3774793511"/>
                    </a:ext>
                  </a:extLst>
                </a:gridCol>
              </a:tblGrid>
              <a:tr h="3411855">
                <a:tc>
                  <a:txBody>
                    <a:bodyPr/>
                    <a:lstStyle/>
                    <a:p>
                      <a:endParaRPr lang="en-IN" dirty="0"/>
                    </a:p>
                  </a:txBody>
                  <a:tcPr>
                    <a:lnTlToBr w="12700" cap="flat" cmpd="sng" algn="ctr">
                      <a:noFill/>
                      <a:prstDash val="solid"/>
                      <a:round/>
                      <a:headEnd type="none" w="med" len="med"/>
                      <a:tailEnd type="none" w="med" len="med"/>
                    </a:lnTlToBr>
                  </a:tcPr>
                </a:tc>
                <a:extLst>
                  <a:ext uri="{0D108BD9-81ED-4DB2-BD59-A6C34878D82A}">
                    <a16:rowId xmlns:a16="http://schemas.microsoft.com/office/drawing/2014/main" val="2452933023"/>
                  </a:ext>
                </a:extLst>
              </a:tr>
            </a:tbl>
          </a:graphicData>
        </a:graphic>
      </p:graphicFrame>
      <p:graphicFrame>
        <p:nvGraphicFramePr>
          <p:cNvPr id="5" name="Table 4">
            <a:extLst>
              <a:ext uri="{FF2B5EF4-FFF2-40B4-BE49-F238E27FC236}">
                <a16:creationId xmlns:a16="http://schemas.microsoft.com/office/drawing/2014/main" id="{C1FF488B-08F4-935F-2D98-F4F9D5226B24}"/>
              </a:ext>
            </a:extLst>
          </p:cNvPr>
          <p:cNvGraphicFramePr>
            <a:graphicFrameLocks noGrp="1"/>
          </p:cNvGraphicFramePr>
          <p:nvPr>
            <p:extLst>
              <p:ext uri="{D42A27DB-BD31-4B8C-83A1-F6EECF244321}">
                <p14:modId xmlns:p14="http://schemas.microsoft.com/office/powerpoint/2010/main" val="530219959"/>
              </p:ext>
            </p:extLst>
          </p:nvPr>
        </p:nvGraphicFramePr>
        <p:xfrm>
          <a:off x="2032000" y="2413000"/>
          <a:ext cx="8128000" cy="3657600"/>
        </p:xfrm>
        <a:graphic>
          <a:graphicData uri="http://schemas.openxmlformats.org/drawingml/2006/table">
            <a:tbl>
              <a:tblPr/>
              <a:tblGrid>
                <a:gridCol w="8128000">
                  <a:extLst>
                    <a:ext uri="{9D8B030D-6E8A-4147-A177-3AD203B41FA5}">
                      <a16:colId xmlns:a16="http://schemas.microsoft.com/office/drawing/2014/main" val="405434427"/>
                    </a:ext>
                  </a:extLst>
                </a:gridCol>
              </a:tblGrid>
              <a:tr h="3472601">
                <a:tc>
                  <a:txBody>
                    <a:bodyPr/>
                    <a:lstStyle/>
                    <a:p>
                      <a:r>
                        <a:rPr lang="en-US" b="1" dirty="0"/>
                        <a:t>          </a:t>
                      </a:r>
                      <a:r>
                        <a:rPr lang="en-US" b="1" dirty="0">
                          <a:latin typeface="Times New Roman" panose="02020603050405020304" pitchFamily="18" charset="0"/>
                          <a:cs typeface="Times New Roman" panose="02020603050405020304" pitchFamily="18" charset="0"/>
                        </a:rPr>
                        <a:t>ADVANTAGES </a:t>
                      </a:r>
                      <a:r>
                        <a:rPr lang="en-US" b="1" dirty="0"/>
                        <a:t> </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latin typeface="Calibri" panose="020F0502020204030204" pitchFamily="34" charset="0"/>
                          <a:cs typeface="Calibri" panose="020F0502020204030204" pitchFamily="34" charset="0"/>
                        </a:rPr>
                        <a:t>PRODUCTIVITY-  by writing less code,</a:t>
                      </a:r>
                    </a:p>
                    <a:p>
                      <a:pPr marL="0" indent="0">
                        <a:buFont typeface="Wingdings" panose="05000000000000000000" pitchFamily="2" charset="2"/>
                        <a:buNone/>
                      </a:pPr>
                      <a:r>
                        <a:rPr lang="en-IN" dirty="0">
                          <a:latin typeface="Calibri" panose="020F0502020204030204" pitchFamily="34" charset="0"/>
                          <a:cs typeface="Calibri" panose="020F0502020204030204" pitchFamily="34" charset="0"/>
                        </a:rPr>
                        <a:t>Especially repetitive code, you save time</a:t>
                      </a:r>
                    </a:p>
                    <a:p>
                      <a:pPr marL="0" indent="0">
                        <a:buFont typeface="Wingdings" panose="05000000000000000000" pitchFamily="2" charset="2"/>
                        <a:buNone/>
                      </a:pPr>
                      <a:endParaRPr lang="en-IN"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IN" dirty="0">
                          <a:latin typeface="Calibri" panose="020F0502020204030204" pitchFamily="34" charset="0"/>
                          <a:cs typeface="Calibri" panose="020F0502020204030204" pitchFamily="34" charset="0"/>
                        </a:rPr>
                        <a:t>MAINTAINABILITY- less written code</a:t>
                      </a:r>
                    </a:p>
                    <a:p>
                      <a:pPr marL="0" indent="0">
                        <a:buFont typeface="Wingdings" panose="05000000000000000000" pitchFamily="2" charset="2"/>
                        <a:buNone/>
                      </a:pPr>
                      <a:r>
                        <a:rPr lang="en-IN" dirty="0">
                          <a:latin typeface="Calibri" panose="020F0502020204030204" pitchFamily="34" charset="0"/>
                          <a:cs typeface="Calibri" panose="020F0502020204030204" pitchFamily="34" charset="0"/>
                        </a:rPr>
                        <a:t>Means fewer bugs and less maintenance</a:t>
                      </a:r>
                    </a:p>
                    <a:p>
                      <a:pPr marL="0" indent="0">
                        <a:buFont typeface="Wingdings" panose="05000000000000000000" pitchFamily="2" charset="2"/>
                        <a:buNone/>
                      </a:pPr>
                      <a:endParaRPr lang="en-IN"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IN" dirty="0">
                          <a:latin typeface="Calibri" panose="020F0502020204030204" pitchFamily="34" charset="0"/>
                          <a:cs typeface="Calibri" panose="020F0502020204030204" pitchFamily="34" charset="0"/>
                        </a:rPr>
                        <a:t>QUALITY- </a:t>
                      </a:r>
                      <a:r>
                        <a:rPr lang="en-US" dirty="0">
                          <a:latin typeface="Calibri" panose="020F0502020204030204" pitchFamily="34" charset="0"/>
                          <a:cs typeface="Calibri" panose="020F0502020204030204" pitchFamily="34" charset="0"/>
                        </a:rPr>
                        <a:t>Homogenizing the code </a:t>
                      </a:r>
                    </a:p>
                    <a:p>
                      <a:pPr marL="0" indent="0">
                        <a:buFont typeface="Wingdings" panose="05000000000000000000" pitchFamily="2" charset="2"/>
                        <a:buNone/>
                      </a:pPr>
                      <a:r>
                        <a:rPr lang="en-US" dirty="0">
                          <a:latin typeface="Calibri" panose="020F0502020204030204" pitchFamily="34" charset="0"/>
                          <a:cs typeface="Calibri" panose="020F0502020204030204" pitchFamily="34" charset="0"/>
                        </a:rPr>
                        <a:t>Increases overall quality especially with a </a:t>
                      </a:r>
                    </a:p>
                    <a:p>
                      <a:pPr marL="0" indent="0">
                        <a:buFont typeface="Wingdings" panose="05000000000000000000" pitchFamily="2" charset="2"/>
                        <a:buNone/>
                      </a:pPr>
                      <a:r>
                        <a:rPr lang="en-US" dirty="0">
                          <a:latin typeface="Calibri" panose="020F0502020204030204" pitchFamily="34" charset="0"/>
                          <a:cs typeface="Calibri" panose="020F0502020204030204" pitchFamily="34" charset="0"/>
                        </a:rPr>
                        <a:t>Team of developers with different levels </a:t>
                      </a:r>
                    </a:p>
                    <a:p>
                      <a:pPr marL="0" indent="0">
                        <a:buFont typeface="Wingdings" panose="05000000000000000000" pitchFamily="2" charset="2"/>
                        <a:buNone/>
                      </a:pPr>
                      <a:r>
                        <a:rPr lang="en-US" dirty="0">
                          <a:latin typeface="Calibri" panose="020F0502020204030204" pitchFamily="34" charset="0"/>
                          <a:cs typeface="Calibri" panose="020F0502020204030204" pitchFamily="34" charset="0"/>
                        </a:rPr>
                        <a:t>Of experience</a:t>
                      </a:r>
                      <a:endParaRPr lang="en-IN"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IN" dirty="0">
                        <a:latin typeface="Calibri" panose="020F0502020204030204" pitchFamily="34" charset="0"/>
                        <a:cs typeface="Calibri" panose="020F0502020204030204" pitchFamily="3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extLst>
                  <a:ext uri="{0D108BD9-81ED-4DB2-BD59-A6C34878D82A}">
                    <a16:rowId xmlns:a16="http://schemas.microsoft.com/office/drawing/2014/main" val="1132659878"/>
                  </a:ext>
                </a:extLst>
              </a:tr>
            </a:tbl>
          </a:graphicData>
        </a:graphic>
      </p:graphicFrame>
      <p:graphicFrame>
        <p:nvGraphicFramePr>
          <p:cNvPr id="6" name="Table 5">
            <a:extLst>
              <a:ext uri="{FF2B5EF4-FFF2-40B4-BE49-F238E27FC236}">
                <a16:creationId xmlns:a16="http://schemas.microsoft.com/office/drawing/2014/main" id="{1C5C9BF4-902C-7D49-B53A-86EB1A38087A}"/>
              </a:ext>
            </a:extLst>
          </p:cNvPr>
          <p:cNvGraphicFramePr>
            <a:graphicFrameLocks noGrp="1"/>
          </p:cNvGraphicFramePr>
          <p:nvPr>
            <p:extLst>
              <p:ext uri="{D42A27DB-BD31-4B8C-83A1-F6EECF244321}">
                <p14:modId xmlns:p14="http://schemas.microsoft.com/office/powerpoint/2010/main" val="3412813422"/>
              </p:ext>
            </p:extLst>
          </p:nvPr>
        </p:nvGraphicFramePr>
        <p:xfrm>
          <a:off x="6096000" y="2413000"/>
          <a:ext cx="4064000" cy="3657600"/>
        </p:xfrm>
        <a:graphic>
          <a:graphicData uri="http://schemas.openxmlformats.org/drawingml/2006/table">
            <a:tbl>
              <a:tblPr/>
              <a:tblGrid>
                <a:gridCol w="4064000">
                  <a:extLst>
                    <a:ext uri="{9D8B030D-6E8A-4147-A177-3AD203B41FA5}">
                      <a16:colId xmlns:a16="http://schemas.microsoft.com/office/drawing/2014/main" val="3028755839"/>
                    </a:ext>
                  </a:extLst>
                </a:gridCol>
              </a:tblGrid>
              <a:tr h="3657600">
                <a:tc>
                  <a:txBody>
                    <a:bodyPr/>
                    <a:lstStyle/>
                    <a:p>
                      <a:pPr marL="0" indent="0">
                        <a:buFont typeface="Arial" panose="020B0604020202020204" pitchFamily="34" charset="0"/>
                        <a:buNone/>
                      </a:pPr>
                      <a:r>
                        <a:rPr lang="en-US" b="1" dirty="0"/>
                        <a:t>              </a:t>
                      </a:r>
                      <a:r>
                        <a:rPr lang="en-US" b="1" dirty="0">
                          <a:latin typeface="Times New Roman" panose="02020603050405020304" pitchFamily="18" charset="0"/>
                          <a:cs typeface="Times New Roman" panose="02020603050405020304" pitchFamily="18" charset="0"/>
                        </a:rPr>
                        <a:t>DISADVANTAGES</a:t>
                      </a:r>
                    </a:p>
                    <a:p>
                      <a:pPr marL="0" indent="0">
                        <a:buFont typeface="Arial" panose="020B0604020202020204" pitchFamily="34" charset="0"/>
                        <a:buNone/>
                      </a:pPr>
                      <a:endParaRPr lang="en-US"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b="0" dirty="0">
                          <a:latin typeface="Calibri" panose="020F0502020204030204" pitchFamily="34" charset="0"/>
                          <a:cs typeface="Calibri" panose="020F0502020204030204" pitchFamily="34" charset="0"/>
                        </a:rPr>
                        <a:t>Input should be an image</a:t>
                      </a:r>
                    </a:p>
                    <a:p>
                      <a:pPr marL="285750" indent="-285750">
                        <a:buFont typeface="Wingdings" panose="05000000000000000000" pitchFamily="2" charset="2"/>
                        <a:buChar char="Ø"/>
                      </a:pPr>
                      <a:endParaRPr lang="en-US" b="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US" b="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b="0" dirty="0">
                          <a:latin typeface="Calibri" panose="020F0502020204030204" pitchFamily="34" charset="0"/>
                          <a:cs typeface="Calibri" panose="020F0502020204030204" pitchFamily="34" charset="0"/>
                        </a:rPr>
                        <a:t>Attractive designs in input image are </a:t>
                      </a:r>
                    </a:p>
                    <a:p>
                      <a:pPr marL="0" indent="0">
                        <a:buFont typeface="Wingdings" panose="05000000000000000000" pitchFamily="2" charset="2"/>
                        <a:buNone/>
                      </a:pPr>
                      <a:r>
                        <a:rPr lang="en-US" b="0" dirty="0">
                          <a:latin typeface="Calibri" panose="020F0502020204030204" pitchFamily="34" charset="0"/>
                          <a:cs typeface="Calibri" panose="020F0502020204030204" pitchFamily="34" charset="0"/>
                        </a:rPr>
                        <a:t>difficult to detect and create.</a:t>
                      </a:r>
                    </a:p>
                    <a:p>
                      <a:pPr marL="0" indent="0">
                        <a:buFont typeface="Wingdings" panose="05000000000000000000" pitchFamily="2" charset="2"/>
                        <a:buNone/>
                      </a:pPr>
                      <a:endParaRPr lang="en-US" b="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b="0" dirty="0">
                          <a:latin typeface="Calibri" panose="020F0502020204030204" pitchFamily="34" charset="0"/>
                          <a:cs typeface="Calibri" panose="020F0502020204030204" pitchFamily="34" charset="0"/>
                        </a:rPr>
                        <a:t> The system may not able to detect all GUI components</a:t>
                      </a:r>
                      <a:endParaRPr lang="en-IN" b="0" dirty="0">
                        <a:latin typeface="Calibri" panose="020F0502020204030204" pitchFamily="34" charset="0"/>
                        <a:cs typeface="Calibri" panose="020F0502020204030204" pitchFamily="3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extLst>
                  <a:ext uri="{0D108BD9-81ED-4DB2-BD59-A6C34878D82A}">
                    <a16:rowId xmlns:a16="http://schemas.microsoft.com/office/drawing/2014/main" val="2486219375"/>
                  </a:ext>
                </a:extLst>
              </a:tr>
            </a:tbl>
          </a:graphicData>
        </a:graphic>
      </p:graphicFrame>
    </p:spTree>
    <p:extLst>
      <p:ext uri="{BB962C8B-B14F-4D97-AF65-F5344CB8AC3E}">
        <p14:creationId xmlns:p14="http://schemas.microsoft.com/office/powerpoint/2010/main" val="4083072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C0F01-60FC-C2BF-DAE7-4668D4E8AA57}"/>
              </a:ext>
            </a:extLst>
          </p:cNvPr>
          <p:cNvSpPr>
            <a:spLocks noGrp="1"/>
          </p:cNvSpPr>
          <p:nvPr>
            <p:ph type="title"/>
          </p:nvPr>
        </p:nvSpPr>
        <p:spPr>
          <a:xfrm>
            <a:off x="1295400" y="1049868"/>
            <a:ext cx="8685213" cy="1109132"/>
          </a:xfrm>
        </p:spPr>
        <p:txBody>
          <a:bodyPr/>
          <a:lstStyle/>
          <a:p>
            <a:r>
              <a:rPr lang="en-IN" sz="3200" b="1" dirty="0">
                <a:effectLst/>
                <a:latin typeface="Times New Roman" panose="02020603050405020304" pitchFamily="18" charset="0"/>
                <a:ea typeface="Calibri" panose="020F0502020204030204" pitchFamily="34" charset="0"/>
                <a:cs typeface="Times New Roman" panose="02020603050405020304" pitchFamily="18" charset="0"/>
              </a:rPr>
              <a:t>ARCHITECTURE:</a:t>
            </a:r>
            <a:br>
              <a:rPr lang="en-IN" sz="3200" dirty="0">
                <a:effectLst/>
                <a:latin typeface="Calibri" panose="020F0502020204030204" pitchFamily="34"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3940E191-2DF9-BAB7-44D4-7068898D5C3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329180" y="2523490"/>
            <a:ext cx="7031990" cy="3785870"/>
          </a:xfrm>
          <a:prstGeom prst="rect">
            <a:avLst/>
          </a:prstGeom>
          <a:noFill/>
          <a:ln>
            <a:noFill/>
          </a:ln>
        </p:spPr>
      </p:pic>
    </p:spTree>
    <p:extLst>
      <p:ext uri="{BB962C8B-B14F-4D97-AF65-F5344CB8AC3E}">
        <p14:creationId xmlns:p14="http://schemas.microsoft.com/office/powerpoint/2010/main" val="2566765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F390A-864C-0712-897D-9F022F603D07}"/>
              </a:ext>
            </a:extLst>
          </p:cNvPr>
          <p:cNvSpPr>
            <a:spLocks noGrp="1"/>
          </p:cNvSpPr>
          <p:nvPr>
            <p:ph type="title"/>
          </p:nvPr>
        </p:nvSpPr>
        <p:spPr>
          <a:xfrm>
            <a:off x="1090708" y="0"/>
            <a:ext cx="8825659" cy="1930400"/>
          </a:xfrm>
        </p:spPr>
        <p:txBody>
          <a:bodyPr/>
          <a:lstStyle/>
          <a:p>
            <a:br>
              <a:rPr lang="en-IN" dirty="0">
                <a:effectLst/>
                <a:latin typeface="Calibri" panose="020F0502020204030204" pitchFamily="34" charset="0"/>
                <a:cs typeface="Times New Roman" panose="02020603050405020304" pitchFamily="18" charset="0"/>
              </a:rPr>
            </a:br>
            <a:r>
              <a:rPr lang="en-IN" b="1" dirty="0">
                <a:effectLst/>
                <a:latin typeface="Times New Roman" panose="02020603050405020304" pitchFamily="18" charset="0"/>
                <a:cs typeface="Times New Roman" panose="02020603050405020304" pitchFamily="18" charset="0"/>
              </a:rPr>
              <a:t>MODULES</a:t>
            </a:r>
            <a:endParaRPr lang="en-IN" dirty="0"/>
          </a:p>
        </p:txBody>
      </p:sp>
      <p:sp>
        <p:nvSpPr>
          <p:cNvPr id="3" name="Content Placeholder 2">
            <a:extLst>
              <a:ext uri="{FF2B5EF4-FFF2-40B4-BE49-F238E27FC236}">
                <a16:creationId xmlns:a16="http://schemas.microsoft.com/office/drawing/2014/main" id="{D60EBC33-CD3F-AC87-D0B6-384EB6E32D08}"/>
              </a:ext>
            </a:extLst>
          </p:cNvPr>
          <p:cNvSpPr>
            <a:spLocks noGrp="1"/>
          </p:cNvSpPr>
          <p:nvPr>
            <p:ph idx="1"/>
          </p:nvPr>
        </p:nvSpPr>
        <p:spPr>
          <a:xfrm>
            <a:off x="1154954" y="2603500"/>
            <a:ext cx="9462246" cy="4025900"/>
          </a:xfrm>
        </p:spPr>
        <p:txBody>
          <a:bodyPr>
            <a:normAutofit/>
          </a:bodyPr>
          <a:lstStyle/>
          <a:p>
            <a:pPr>
              <a:buFont typeface="Wingdings" panose="05000000000000000000" pitchFamily="2" charset="2"/>
              <a:buChar char="Ø"/>
            </a:pPr>
            <a:r>
              <a:rPr lang="en-IN" sz="2400" b="1" kern="100" dirty="0">
                <a:effectLst/>
                <a:latin typeface="Times New Roman" panose="02020603050405020304" pitchFamily="18" charset="0"/>
                <a:ea typeface="宋体" panose="02010600030101010101" pitchFamily="2" charset="-122"/>
                <a:cs typeface="Times New Roman" panose="02020603050405020304" pitchFamily="18" charset="0"/>
              </a:rPr>
              <a:t>Upload Datasets Files</a:t>
            </a:r>
          </a:p>
          <a:p>
            <a:pPr marL="0" indent="0" algn="just">
              <a:buNone/>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Admins are allowed to upload the CSV files with the tags given. Once the file is uploaded, </a:t>
            </a:r>
            <a:r>
              <a:rPr lang="en-US"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In </a:t>
            </a:r>
            <a:r>
              <a:rPr lang="en-US" dirty="0">
                <a:latin typeface="Times New Roman" panose="02020603050405020304" pitchFamily="18" charset="0"/>
                <a:ea typeface="Calibri" panose="020F0502020204030204" pitchFamily="34" charset="0"/>
                <a:cs typeface="Times New Roman" panose="02020603050405020304" pitchFamily="18" charset="0"/>
              </a:rPr>
              <a:t>SQL</a:t>
            </a:r>
            <a:r>
              <a:rPr lang="en-US"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the Object Relational Mapper is introduced and fully described.  If you want to work with higher-level SQL which is constructed automatically  Create  Engine  stored the Data Base.</a:t>
            </a:r>
          </a:p>
          <a:p>
            <a:pPr>
              <a:buFont typeface="Wingdings" panose="05000000000000000000" pitchFamily="2" charset="2"/>
              <a:buChar char="Ø"/>
            </a:pPr>
            <a:r>
              <a:rPr lang="en-IN" sz="2400" b="1" dirty="0">
                <a:effectLst/>
                <a:latin typeface="Times New Roman" panose="02020603050405020304" pitchFamily="18" charset="0"/>
                <a:ea typeface="SimSun" panose="02010600030101010101" pitchFamily="2" charset="-122"/>
                <a:cs typeface="Times New Roman" panose="02020603050405020304" pitchFamily="18" charset="0"/>
              </a:rPr>
              <a:t>Object Detection and Cropping</a:t>
            </a:r>
          </a:p>
          <a:p>
            <a:pPr marL="0" indent="0" algn="jus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After reading the input file, it is converted to gray scale format. Then, Gaussian Blur was applied 2 times to them with 3x3 rectangle kernel. After the threshold process was carried out, rectangle were drawn by applying the contour detection algorithm to determine the objects by applying morphological transformations. In this way, the components in the input image have been detected. The detected components were cropped to be transferred to the CNN model</a:t>
            </a:r>
            <a:r>
              <a:rPr lang="en-US" sz="1800" dirty="0">
                <a:effectLst/>
                <a:latin typeface="NimbusRomNo9L-Regu"/>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cs typeface="Times New Roman" panose="02020603050405020304" pitchFamily="18" charset="0"/>
            </a:endParaRPr>
          </a:p>
          <a:p>
            <a:pPr marL="0" indent="0">
              <a:buNone/>
            </a:pPr>
            <a:endParaRPr lang="en-IN" sz="24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059145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ACD44-F309-80CB-F4E6-9D878D3EC26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MODULES</a:t>
            </a:r>
            <a:endParaRPr lang="en-IN"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A1C0132F-BF5C-E0EC-0A6E-39A7F0F478B9}"/>
              </a:ext>
            </a:extLst>
          </p:cNvPr>
          <p:cNvSpPr>
            <a:spLocks noGrp="1"/>
          </p:cNvSpPr>
          <p:nvPr>
            <p:ph idx="1"/>
          </p:nvPr>
        </p:nvSpPr>
        <p:spPr>
          <a:xfrm>
            <a:off x="960644" y="2592070"/>
            <a:ext cx="10452846" cy="3911600"/>
          </a:xfrm>
        </p:spPr>
        <p:txBody>
          <a:bodyPr/>
          <a:lstStyle/>
          <a:p>
            <a:pPr>
              <a:buFont typeface="Wingdings" panose="05000000000000000000" pitchFamily="2" charset="2"/>
              <a:buChar char="Ø"/>
            </a:pPr>
            <a:r>
              <a:rPr lang="en-IN" sz="2400" b="1" kern="100" dirty="0">
                <a:effectLst/>
                <a:latin typeface="Times New Roman" panose="02020603050405020304" pitchFamily="18" charset="0"/>
                <a:ea typeface="宋体" panose="02010600030101010101" pitchFamily="2" charset="-122"/>
                <a:cs typeface="Times New Roman" panose="02020603050405020304" pitchFamily="18" charset="0"/>
              </a:rPr>
              <a:t>Object Recognition</a:t>
            </a:r>
            <a:endParaRPr lang="en-I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indent="0" algn="jus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As mentioned , a dataset before it consists of four different types of components such as textbox, dropdown, button and checkbox. After the stage of training the model, the loss function was trained for 200 epochs using Binary Cross entropy and RMS Prop algorithms by setting the batch size to 64. Afterwards, component recognition process was carried out by giving the cropped components that came from the previous stage as input.</a:t>
            </a:r>
          </a:p>
          <a:p>
            <a:pPr>
              <a:buFont typeface="Wingdings" panose="05000000000000000000" pitchFamily="2" charset="2"/>
              <a:buChar char="Ø"/>
            </a:pPr>
            <a:r>
              <a:rPr lang="en-IN" sz="2400" b="1" kern="100" dirty="0">
                <a:effectLst/>
                <a:latin typeface="Times New Roman" panose="02020603050405020304" pitchFamily="18" charset="0"/>
                <a:ea typeface="宋体" panose="02010600030101010101" pitchFamily="2" charset="-122"/>
              </a:rPr>
              <a:t>HTML Builder</a:t>
            </a:r>
            <a:endParaRPr lang="en-IN" sz="2400" kern="100" dirty="0">
              <a:effectLst/>
              <a:latin typeface="Calibri" panose="020F0502020204030204" pitchFamily="34" charset="0"/>
              <a:ea typeface="宋体" panose="02010600030101010101" pitchFamily="2" charset="-122"/>
            </a:endParaRPr>
          </a:p>
          <a:p>
            <a:pPr marL="0" indent="0" algn="just">
              <a:buNone/>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Recognized components were successfully translated into HTML code via the bootstrap framework. It was performed with the help of the coordinates from the result of the contour finding algorithm. demonstrates the latest output that obtained from a browser when the input image is the first one of the images</a:t>
            </a:r>
            <a:endParaRPr lang="en-US" sz="2000" dirty="0">
              <a:effectLst/>
              <a:latin typeface="Calibri" panose="020F0502020204030204" pitchFamily="34" charset="0"/>
              <a:cs typeface="Times New Roman" panose="02020603050405020304" pitchFamily="18" charset="0"/>
            </a:endParaRPr>
          </a:p>
          <a:p>
            <a:pPr>
              <a:buFont typeface="Wingdings" panose="05000000000000000000" pitchFamily="2" charset="2"/>
              <a:buChar char="Ø"/>
            </a:pPr>
            <a:endParaRPr lang="en-US" sz="2000" dirty="0">
              <a:effectLst/>
              <a:latin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112135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0589B-643E-91EE-1D6B-31394CA0E64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Artificial Neural Network</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59516BB-9E7C-A6E5-D24C-B8F7CF4A8B30}"/>
              </a:ext>
            </a:extLst>
          </p:cNvPr>
          <p:cNvSpPr>
            <a:spLocks noGrp="1"/>
          </p:cNvSpPr>
          <p:nvPr>
            <p:ph idx="1"/>
          </p:nvPr>
        </p:nvSpPr>
        <p:spPr>
          <a:xfrm>
            <a:off x="1327570" y="2590800"/>
            <a:ext cx="8825659" cy="3416300"/>
          </a:xfrm>
        </p:spPr>
        <p:txBody>
          <a:bodyPr/>
          <a:lstStyle/>
          <a:p>
            <a:pPr algn="just"/>
            <a:r>
              <a:rPr lang="en-US" sz="1800" dirty="0">
                <a:effectLst/>
                <a:latin typeface="Times New Roman" panose="02020603050405020304" pitchFamily="18" charset="0"/>
                <a:cs typeface="Times New Roman" panose="02020603050405020304" pitchFamily="18" charset="0"/>
              </a:rPr>
              <a:t>The most simple neural network is the “perceptron”, which, in its simplest form, consists of a single neuron. Much like biological neurons, which have dendrites and axons, the single artificial neuron is a simple tree structure which has input nodes and a single output node, which is connected to each input node. Here’s a visual comparison of the two:</a:t>
            </a:r>
            <a:endParaRPr lang="en-US" sz="1800" dirty="0">
              <a:effectLst/>
              <a:latin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60B1C197-A334-1AB5-B4B4-ED38206BFD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930399" y="3843337"/>
            <a:ext cx="7985967" cy="2595563"/>
          </a:xfrm>
          <a:prstGeom prst="rect">
            <a:avLst/>
          </a:prstGeom>
          <a:noFill/>
          <a:ln>
            <a:noFill/>
          </a:ln>
        </p:spPr>
      </p:pic>
    </p:spTree>
    <p:extLst>
      <p:ext uri="{BB962C8B-B14F-4D97-AF65-F5344CB8AC3E}">
        <p14:creationId xmlns:p14="http://schemas.microsoft.com/office/powerpoint/2010/main" val="8945656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{A16C670F-8DDA-41FE-AC1C-F1D5C1DD108C}tf02900722</Template>
  <TotalTime>146</TotalTime>
  <Words>1013</Words>
  <Application>Microsoft Office PowerPoint</Application>
  <PresentationFormat>Widescreen</PresentationFormat>
  <Paragraphs>66</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Century Gothic</vt:lpstr>
      <vt:lpstr>NimbusRomNo9L-Regu</vt:lpstr>
      <vt:lpstr>Times New Roman</vt:lpstr>
      <vt:lpstr>Wingdings</vt:lpstr>
      <vt:lpstr>Wingdings 3</vt:lpstr>
      <vt:lpstr>Ion Boardroom</vt:lpstr>
      <vt:lpstr>         CMR Technical Campus </vt:lpstr>
      <vt:lpstr>ABSTRACT</vt:lpstr>
      <vt:lpstr>EXISTING SYSTEM </vt:lpstr>
      <vt:lpstr>PROPOSED SYSTEM</vt:lpstr>
      <vt:lpstr>ADVANTAGES AND DISADVANTAGES</vt:lpstr>
      <vt:lpstr>ARCHITECTURE: </vt:lpstr>
      <vt:lpstr> MODULES</vt:lpstr>
      <vt:lpstr>MODULES</vt:lpstr>
      <vt:lpstr>Artificial Neural Network</vt:lpstr>
      <vt:lpstr>REQUIREMENT SPECIFICATION: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CMR Technical Campus</dc:title>
  <dc:creator>Chandana</dc:creator>
  <cp:lastModifiedBy>Chandana</cp:lastModifiedBy>
  <cp:revision>4</cp:revision>
  <dcterms:created xsi:type="dcterms:W3CDTF">2022-10-25T15:56:18Z</dcterms:created>
  <dcterms:modified xsi:type="dcterms:W3CDTF">2022-10-25T18:31:46Z</dcterms:modified>
</cp:coreProperties>
</file>