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72"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4" d="100"/>
          <a:sy n="84"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17B6-8794-535E-A6A7-D85F25CDF50E}"/>
              </a:ext>
            </a:extLst>
          </p:cNvPr>
          <p:cNvSpPr>
            <a:spLocks noGrp="1"/>
          </p:cNvSpPr>
          <p:nvPr>
            <p:ph type="ctrTitle"/>
          </p:nvPr>
        </p:nvSpPr>
        <p:spPr>
          <a:xfrm>
            <a:off x="1371599" y="1"/>
            <a:ext cx="8825658" cy="2560320"/>
          </a:xfrm>
        </p:spPr>
        <p:txBody>
          <a:bodyPr/>
          <a:lstStyle/>
          <a:p>
            <a:r>
              <a:rPr lang="en-US" sz="5400" dirty="0">
                <a:effectLst/>
                <a:latin typeface="Times New Roman" panose="02020603050405020304" pitchFamily="18" charset="0"/>
                <a:cs typeface="Times New Roman" panose="02020603050405020304" pitchFamily="18" charset="0"/>
              </a:rPr>
              <a:t>    CMR Technical Campus</a:t>
            </a:r>
            <a:br>
              <a:rPr lang="en-US" sz="4400" dirty="0">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777CB15-A26A-B9EF-B414-A217A6EFE877}"/>
              </a:ext>
            </a:extLst>
          </p:cNvPr>
          <p:cNvSpPr>
            <a:spLocks noGrp="1"/>
          </p:cNvSpPr>
          <p:nvPr>
            <p:ph type="subTitle" idx="1"/>
          </p:nvPr>
        </p:nvSpPr>
        <p:spPr>
          <a:xfrm>
            <a:off x="1006365" y="2217060"/>
            <a:ext cx="8825658" cy="861420"/>
          </a:xfrm>
        </p:spPr>
        <p:txBody>
          <a:bodyPr>
            <a:normAutofit fontScale="25000" lnSpcReduction="20000"/>
          </a:bodyPr>
          <a:lstStyle/>
          <a:p>
            <a:r>
              <a:rPr lang="en-US" sz="9600" b="1" dirty="0">
                <a:solidFill>
                  <a:schemeClr val="accent2">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Automatic HTML Code Generation from Mock-up         Images Using Machine Learning Techniques</a:t>
            </a:r>
            <a:endParaRPr lang="en-US" sz="9600" dirty="0">
              <a:solidFill>
                <a:schemeClr val="accent2">
                  <a:lumMod val="40000"/>
                  <a:lumOff val="60000"/>
                </a:schemeClr>
              </a:solidFill>
              <a:effectLst/>
              <a:latin typeface="Times New Roman" panose="02020603050405020304" pitchFamily="18" charset="0"/>
              <a:cs typeface="Times New Roman" panose="02020603050405020304" pitchFamily="18" charset="0"/>
            </a:endParaRPr>
          </a:p>
          <a:p>
            <a:endParaRPr lang="en-IN" sz="9600" dirty="0"/>
          </a:p>
          <a:p>
            <a:r>
              <a:rPr lang="en-IN" sz="8000" dirty="0">
                <a:solidFill>
                  <a:schemeClr val="bg1">
                    <a:lumMod val="95000"/>
                  </a:schemeClr>
                </a:solidFill>
                <a:latin typeface="Times New Roman" panose="02020603050405020304" pitchFamily="18" charset="0"/>
                <a:cs typeface="Times New Roman" panose="02020603050405020304" pitchFamily="18" charset="0"/>
              </a:rPr>
              <a:t>PRESENTED BY :</a:t>
            </a:r>
          </a:p>
          <a:p>
            <a:r>
              <a:rPr lang="en-IN" sz="8000" dirty="0">
                <a:solidFill>
                  <a:schemeClr val="bg1">
                    <a:lumMod val="95000"/>
                  </a:schemeClr>
                </a:solidFill>
                <a:latin typeface="Times New Roman" panose="02020603050405020304" pitchFamily="18" charset="0"/>
                <a:cs typeface="Times New Roman" panose="02020603050405020304" pitchFamily="18" charset="0"/>
              </a:rPr>
              <a:t> M </a:t>
            </a:r>
            <a:r>
              <a:rPr lang="en-IN" sz="8000" dirty="0" err="1">
                <a:solidFill>
                  <a:schemeClr val="bg1">
                    <a:lumMod val="95000"/>
                  </a:schemeClr>
                </a:solidFill>
                <a:latin typeface="Times New Roman" panose="02020603050405020304" pitchFamily="18" charset="0"/>
                <a:cs typeface="Times New Roman" panose="02020603050405020304" pitchFamily="18" charset="0"/>
              </a:rPr>
              <a:t>chandanA</a:t>
            </a:r>
            <a:r>
              <a:rPr lang="en-IN" sz="8000" dirty="0">
                <a:solidFill>
                  <a:schemeClr val="bg1">
                    <a:lumMod val="95000"/>
                  </a:schemeClr>
                </a:solidFill>
                <a:latin typeface="Times New Roman" panose="02020603050405020304" pitchFamily="18" charset="0"/>
                <a:cs typeface="Times New Roman" panose="02020603050405020304" pitchFamily="18" charset="0"/>
              </a:rPr>
              <a:t> (197R1A0536)</a:t>
            </a:r>
          </a:p>
          <a:p>
            <a:endParaRPr lang="en-IN" sz="8000" dirty="0">
              <a:solidFill>
                <a:schemeClr val="bg1">
                  <a:lumMod val="95000"/>
                </a:schemeClr>
              </a:solidFill>
              <a:latin typeface="Times New Roman" panose="02020603050405020304" pitchFamily="18" charset="0"/>
              <a:cs typeface="Times New Roman" panose="02020603050405020304" pitchFamily="18" charset="0"/>
            </a:endParaRPr>
          </a:p>
          <a:p>
            <a:r>
              <a:rPr lang="en-IN" sz="8000" dirty="0">
                <a:solidFill>
                  <a:schemeClr val="bg1">
                    <a:lumMod val="95000"/>
                  </a:schemeClr>
                </a:solidFill>
                <a:latin typeface="Times New Roman" panose="02020603050405020304" pitchFamily="18" charset="0"/>
                <a:cs typeface="Times New Roman" panose="02020603050405020304" pitchFamily="18" charset="0"/>
              </a:rPr>
              <a:t>PROJECT GUIDE : </a:t>
            </a:r>
          </a:p>
          <a:p>
            <a:r>
              <a:rPr lang="en-IN" sz="8000" dirty="0">
                <a:solidFill>
                  <a:schemeClr val="bg1">
                    <a:lumMod val="95000"/>
                  </a:schemeClr>
                </a:solidFill>
                <a:latin typeface="Times New Roman" panose="02020603050405020304" pitchFamily="18" charset="0"/>
                <a:cs typeface="Times New Roman" panose="02020603050405020304" pitchFamily="18" charset="0"/>
              </a:rPr>
              <a:t>SANJANA NAZARE (ASST PROFESSOR)</a:t>
            </a:r>
          </a:p>
          <a:p>
            <a:r>
              <a:rPr lang="en-IN" dirty="0"/>
              <a:t> </a:t>
            </a:r>
          </a:p>
        </p:txBody>
      </p:sp>
      <p:pic>
        <p:nvPicPr>
          <p:cNvPr id="4" name="Picture 3">
            <a:extLst>
              <a:ext uri="{FF2B5EF4-FFF2-40B4-BE49-F238E27FC236}">
                <a16:creationId xmlns:a16="http://schemas.microsoft.com/office/drawing/2014/main" id="{8B4B3495-A884-8FD6-27B5-63271C285AF0}"/>
              </a:ext>
            </a:extLst>
          </p:cNvPr>
          <p:cNvPicPr>
            <a:picLocks noChangeAspect="1"/>
          </p:cNvPicPr>
          <p:nvPr/>
        </p:nvPicPr>
        <p:blipFill>
          <a:blip r:embed="rId2"/>
          <a:stretch>
            <a:fillRect/>
          </a:stretch>
        </p:blipFill>
        <p:spPr>
          <a:xfrm>
            <a:off x="792402" y="765319"/>
            <a:ext cx="1158394" cy="1029684"/>
          </a:xfrm>
          <a:prstGeom prst="rect">
            <a:avLst/>
          </a:prstGeom>
        </p:spPr>
      </p:pic>
    </p:spTree>
    <p:extLst>
      <p:ext uri="{BB962C8B-B14F-4D97-AF65-F5344CB8AC3E}">
        <p14:creationId xmlns:p14="http://schemas.microsoft.com/office/powerpoint/2010/main" val="208104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A041-2E13-BC4E-A351-17BAA7295A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CODE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FFD46B-85CD-6DD9-27D5-490AED19DD94}"/>
              </a:ext>
            </a:extLst>
          </p:cNvPr>
          <p:cNvPicPr>
            <a:picLocks noGrp="1" noChangeAspect="1"/>
          </p:cNvPicPr>
          <p:nvPr>
            <p:ph idx="1"/>
          </p:nvPr>
        </p:nvPicPr>
        <p:blipFill>
          <a:blip r:embed="rId2"/>
          <a:stretch>
            <a:fillRect/>
          </a:stretch>
        </p:blipFill>
        <p:spPr>
          <a:xfrm>
            <a:off x="1394460" y="2507013"/>
            <a:ext cx="8092440" cy="4133817"/>
          </a:xfrm>
        </p:spPr>
      </p:pic>
    </p:spTree>
    <p:extLst>
      <p:ext uri="{BB962C8B-B14F-4D97-AF65-F5344CB8AC3E}">
        <p14:creationId xmlns:p14="http://schemas.microsoft.com/office/powerpoint/2010/main" val="184474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2BB9-4D30-2CA4-9B4D-47A4661ABB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PROCESSING DATA</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D146103-A13F-5291-8509-C386221AEDC1}"/>
              </a:ext>
            </a:extLst>
          </p:cNvPr>
          <p:cNvPicPr>
            <a:picLocks noGrp="1" noChangeAspect="1"/>
          </p:cNvPicPr>
          <p:nvPr>
            <p:ph idx="1"/>
          </p:nvPr>
        </p:nvPicPr>
        <p:blipFill>
          <a:blip r:embed="rId2"/>
          <a:stretch>
            <a:fillRect/>
          </a:stretch>
        </p:blipFill>
        <p:spPr>
          <a:xfrm>
            <a:off x="1155700" y="2615645"/>
            <a:ext cx="8879840" cy="3392009"/>
          </a:xfrm>
        </p:spPr>
      </p:pic>
    </p:spTree>
    <p:extLst>
      <p:ext uri="{BB962C8B-B14F-4D97-AF65-F5344CB8AC3E}">
        <p14:creationId xmlns:p14="http://schemas.microsoft.com/office/powerpoint/2010/main" val="215226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AE4-ACCA-C7DA-D0C0-86B241941F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Mockup images</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877D2DB-927E-665C-CE24-9767A4C561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177" y="2812839"/>
            <a:ext cx="3044818" cy="341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590998-7B96-C063-45B3-21D71412A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588" y="2812839"/>
            <a:ext cx="3101557" cy="3416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E97B3C9-46D4-5179-889F-A608D07A6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257" y="2812839"/>
            <a:ext cx="3245486"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6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B04D-0E55-49D6-A191-73830B2DE26E}"/>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OUTPUTS/ RESULTS</a:t>
            </a:r>
            <a:endParaRPr lang="en-IN" sz="4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0B3F4F4-CE9A-3047-F726-72247750F8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530" y="2395295"/>
            <a:ext cx="9595803" cy="434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26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7ACA-0E84-6B4E-F597-6359812A670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5BBC207-1FAE-DF97-DC25-8A18ABCA9C1F}"/>
              </a:ext>
            </a:extLst>
          </p:cNvPr>
          <p:cNvSpPr>
            <a:spLocks noGrp="1"/>
          </p:cNvSpPr>
          <p:nvPr>
            <p:ph idx="1"/>
          </p:nvPr>
        </p:nvSpPr>
        <p:spPr>
          <a:xfrm>
            <a:off x="1154954" y="2777490"/>
            <a:ext cx="8825659" cy="3223260"/>
          </a:xfrm>
        </p:spPr>
        <p:txBody>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Website is an important part in this growing world of Technology as it is useful for product marketing and advertising purpose. Hence, it is important to build a website which will attract large number of users. In existing system building a website is a time consuming process.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proposed system takes hand drawn images of web form and convert it into HTML code. Hence, the system will consume less time and resources as compared to existing system.</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215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6875-482A-57DE-EBA8-54766565D6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048522-A5A1-C966-4241-6D38AA781915}"/>
              </a:ext>
            </a:extLst>
          </p:cNvPr>
          <p:cNvSpPr>
            <a:spLocks noGrp="1"/>
          </p:cNvSpPr>
          <p:nvPr>
            <p:ph idx="1"/>
          </p:nvPr>
        </p:nvSpPr>
        <p:spPr/>
        <p:txBody>
          <a:bodyPr>
            <a:normAutofit/>
          </a:bodyPr>
          <a:lstStyle/>
          <a:p>
            <a:pPr marL="0" indent="0" algn="just">
              <a:buNone/>
            </a:pPr>
            <a:r>
              <a:rPr lang="en-US" sz="2000" dirty="0">
                <a:solidFill>
                  <a:srgbClr val="000000"/>
                </a:solidFill>
                <a:effectLst/>
                <a:latin typeface="Calibri Light" panose="020F0302020204030204" pitchFamily="34" charset="0"/>
                <a:cs typeface="Calibri Light" panose="020F0302020204030204" pitchFamily="34" charset="0"/>
              </a:rPr>
              <a:t>In creation of website the cost labor and minimum time can be reduced by converting web page mock ups to their markup code. Also, by using this automatic HTML code generator it is easy to make modification in web page creation with the least cost and minimum time. This can fasten the deployment process of website. The purpose of this study, is to create automatic HTML code from </a:t>
            </a:r>
            <a:r>
              <a:rPr lang="en-US" sz="2000" dirty="0" err="1">
                <a:solidFill>
                  <a:srgbClr val="000000"/>
                </a:solidFill>
                <a:effectLst/>
                <a:latin typeface="Calibri Light" panose="020F0302020204030204" pitchFamily="34" charset="0"/>
                <a:cs typeface="Calibri Light" panose="020F0302020204030204" pitchFamily="34" charset="0"/>
              </a:rPr>
              <a:t>handdrawn</a:t>
            </a:r>
            <a:r>
              <a:rPr lang="en-US" sz="2000" dirty="0">
                <a:solidFill>
                  <a:srgbClr val="000000"/>
                </a:solidFill>
                <a:effectLst/>
                <a:latin typeface="Calibri Light" panose="020F0302020204030204" pitchFamily="34" charset="0"/>
                <a:cs typeface="Calibri Light" panose="020F0302020204030204" pitchFamily="34" charset="0"/>
              </a:rPr>
              <a:t> mock-ups was successful. For this study, we have designed four consecutive principles object reorganization, object cropping, object detection and HTML building. A CNN architecture was also used in object reorganization stage. As a result, after the training phase of 200 epoch, accuracy and validation accuracy were obtained as 96% and 73%, respectively</a:t>
            </a:r>
            <a:r>
              <a:rPr lang="en-US" sz="1800" dirty="0">
                <a:solidFill>
                  <a:srgbClr val="000000"/>
                </a:solidFill>
                <a:effectLst/>
                <a:latin typeface="Cambria" panose="02040503050406030204" pitchFamily="18" charset="0"/>
              </a:rPr>
              <a:t>. </a:t>
            </a:r>
            <a:endParaRPr lang="en-IN" dirty="0"/>
          </a:p>
        </p:txBody>
      </p:sp>
    </p:spTree>
    <p:extLst>
      <p:ext uri="{BB962C8B-B14F-4D97-AF65-F5344CB8AC3E}">
        <p14:creationId xmlns:p14="http://schemas.microsoft.com/office/powerpoint/2010/main" val="400235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4AB4-2366-2104-41B6-DB7B56C151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D4A64-3B55-F09A-DF2F-1FAC5844CD45}"/>
              </a:ext>
            </a:extLst>
          </p:cNvPr>
          <p:cNvSpPr>
            <a:spLocks noGrp="1"/>
          </p:cNvSpPr>
          <p:nvPr>
            <p:ph idx="1"/>
          </p:nvPr>
        </p:nvSpPr>
        <p:spPr/>
        <p:txBody>
          <a:bodyPr>
            <a:normAutofit fontScale="92500"/>
          </a:bodyPr>
          <a:lstStyle/>
          <a:p>
            <a:pPr marL="0" indent="0" algn="just">
              <a:buNone/>
            </a:pPr>
            <a:r>
              <a:rPr lang="en-IN" sz="1800" dirty="0">
                <a:solidFill>
                  <a:srgbClr val="000000"/>
                </a:solidFill>
                <a:effectLst/>
                <a:latin typeface="Times-Roman"/>
              </a:rPr>
              <a:t>[1] </a:t>
            </a:r>
            <a:r>
              <a:rPr lang="en-IN" sz="1800" dirty="0">
                <a:solidFill>
                  <a:srgbClr val="000000"/>
                </a:solidFill>
                <a:effectLst/>
                <a:latin typeface="Cambria" panose="02040503050406030204" pitchFamily="18" charset="0"/>
              </a:rPr>
              <a:t>Sketch2code. Microsoft AI Labs. [Online]. Available: https://github.com/ </a:t>
            </a:r>
            <a:endParaRPr lang="en-IN" dirty="0"/>
          </a:p>
          <a:p>
            <a:pPr marL="0" indent="0" algn="just">
              <a:buNone/>
            </a:pPr>
            <a:r>
              <a:rPr lang="en-IN" sz="1800" dirty="0">
                <a:solidFill>
                  <a:srgbClr val="000000"/>
                </a:solidFill>
                <a:effectLst/>
                <a:latin typeface="Times-Roman"/>
              </a:rPr>
              <a:t>[2] </a:t>
            </a:r>
            <a:r>
              <a:rPr lang="en-IN" sz="1800" dirty="0">
                <a:solidFill>
                  <a:srgbClr val="000000"/>
                </a:solidFill>
                <a:effectLst/>
                <a:latin typeface="Cambria" panose="02040503050406030204" pitchFamily="18" charset="0"/>
              </a:rPr>
              <a:t>T. A. Nguyen and C. </a:t>
            </a:r>
            <a:r>
              <a:rPr lang="en-IN" sz="1800" dirty="0" err="1">
                <a:solidFill>
                  <a:srgbClr val="000000"/>
                </a:solidFill>
                <a:effectLst/>
                <a:latin typeface="Cambria" panose="02040503050406030204" pitchFamily="18" charset="0"/>
              </a:rPr>
              <a:t>Csallner</a:t>
            </a:r>
            <a:r>
              <a:rPr lang="en-IN" sz="1800" dirty="0">
                <a:solidFill>
                  <a:srgbClr val="000000"/>
                </a:solidFill>
                <a:effectLst/>
                <a:latin typeface="Cambria" panose="02040503050406030204" pitchFamily="18" charset="0"/>
              </a:rPr>
              <a:t>, “Reverse Engineering Mobile Application User Interfaces with REMAUI (T),” in 2015 30th IEEE/ACM International Conference on Automated Software Engineering (ASE). IEEE, </a:t>
            </a:r>
            <a:r>
              <a:rPr lang="en-IN" sz="1800" dirty="0" err="1">
                <a:solidFill>
                  <a:srgbClr val="000000"/>
                </a:solidFill>
                <a:effectLst/>
                <a:latin typeface="Cambria" panose="02040503050406030204" pitchFamily="18" charset="0"/>
              </a:rPr>
              <a:t>nov</a:t>
            </a:r>
            <a:r>
              <a:rPr lang="en-IN" sz="1800" dirty="0">
                <a:solidFill>
                  <a:srgbClr val="000000"/>
                </a:solidFill>
                <a:effectLst/>
                <a:latin typeface="Cambria" panose="02040503050406030204" pitchFamily="18" charset="0"/>
              </a:rPr>
              <a:t> 2015, pp. 248–259. [Online]. Available: http: //ieeexplore.ieee.org/document/7372013/ </a:t>
            </a:r>
            <a:endParaRPr lang="en-IN" dirty="0"/>
          </a:p>
          <a:p>
            <a:pPr marL="0" indent="0" algn="just">
              <a:buNone/>
            </a:pPr>
            <a:r>
              <a:rPr lang="en-IN" sz="1800" dirty="0">
                <a:solidFill>
                  <a:srgbClr val="000000"/>
                </a:solidFill>
                <a:effectLst/>
                <a:latin typeface="Times-Roman"/>
              </a:rPr>
              <a:t>[3] </a:t>
            </a:r>
            <a:r>
              <a:rPr lang="en-IN" sz="1800" dirty="0">
                <a:solidFill>
                  <a:srgbClr val="000000"/>
                </a:solidFill>
                <a:effectLst/>
                <a:latin typeface="Cambria" panose="02040503050406030204" pitchFamily="18" charset="0"/>
              </a:rPr>
              <a:t>S. Natarajan and C. </a:t>
            </a:r>
            <a:r>
              <a:rPr lang="en-IN" sz="1800" dirty="0" err="1">
                <a:solidFill>
                  <a:srgbClr val="000000"/>
                </a:solidFill>
                <a:effectLst/>
                <a:latin typeface="Cambria" panose="02040503050406030204" pitchFamily="18" charset="0"/>
              </a:rPr>
              <a:t>Csallner</a:t>
            </a:r>
            <a:r>
              <a:rPr lang="en-IN" sz="1800" dirty="0">
                <a:solidFill>
                  <a:srgbClr val="000000"/>
                </a:solidFill>
                <a:effectLst/>
                <a:latin typeface="Cambria" panose="02040503050406030204" pitchFamily="18" charset="0"/>
              </a:rPr>
              <a:t>, “P2A: A Tool for Converting Pixels to Animated Mobile Application User Interfaces,” Proceedings of the 5th International Conference on Mobile Software Engineering and Systems - </a:t>
            </a:r>
            <a:r>
              <a:rPr lang="en-IN" sz="1800" dirty="0" err="1">
                <a:solidFill>
                  <a:srgbClr val="000000"/>
                </a:solidFill>
                <a:effectLst/>
                <a:latin typeface="Cambria" panose="02040503050406030204" pitchFamily="18" charset="0"/>
              </a:rPr>
              <a:t>MOBILESoft</a:t>
            </a:r>
            <a:r>
              <a:rPr lang="en-IN" sz="1800" dirty="0">
                <a:solidFill>
                  <a:srgbClr val="000000"/>
                </a:solidFill>
                <a:effectLst/>
                <a:latin typeface="Cambria" panose="02040503050406030204" pitchFamily="18" charset="0"/>
              </a:rPr>
              <a:t> 18, pp. 224–235, 2018. [Online]. Available: http://dl.acm.org/citation.cfm?doid=3197231.3197249 </a:t>
            </a:r>
            <a:endParaRPr lang="en-IN" dirty="0"/>
          </a:p>
          <a:p>
            <a:pPr marL="0" indent="0" algn="just">
              <a:buNone/>
            </a:pPr>
            <a:r>
              <a:rPr lang="en-IN" sz="1800" dirty="0">
                <a:solidFill>
                  <a:srgbClr val="000000"/>
                </a:solidFill>
                <a:effectLst/>
                <a:latin typeface="Times-Roman"/>
              </a:rPr>
              <a:t>[4] </a:t>
            </a:r>
            <a:r>
              <a:rPr lang="en-IN" sz="1800" dirty="0">
                <a:solidFill>
                  <a:srgbClr val="000000"/>
                </a:solidFill>
                <a:effectLst/>
                <a:latin typeface="Cambria" panose="02040503050406030204" pitchFamily="18" charset="0"/>
              </a:rPr>
              <a:t>T. </a:t>
            </a:r>
            <a:r>
              <a:rPr lang="en-IN" sz="1800" dirty="0" err="1">
                <a:solidFill>
                  <a:srgbClr val="000000"/>
                </a:solidFill>
                <a:effectLst/>
                <a:latin typeface="Cambria" panose="02040503050406030204" pitchFamily="18" charset="0"/>
              </a:rPr>
              <a:t>Beltramelli</a:t>
            </a:r>
            <a:r>
              <a:rPr lang="en-IN" sz="1800" dirty="0">
                <a:solidFill>
                  <a:srgbClr val="000000"/>
                </a:solidFill>
                <a:effectLst/>
                <a:latin typeface="Cambria" panose="02040503050406030204" pitchFamily="18" charset="0"/>
              </a:rPr>
              <a:t>, “pix2code: Generating code from a graphical user interface screenshot,” </a:t>
            </a:r>
            <a:r>
              <a:rPr lang="en-IN" sz="1800" dirty="0" err="1">
                <a:solidFill>
                  <a:srgbClr val="000000"/>
                </a:solidFill>
                <a:effectLst/>
                <a:latin typeface="Cambria" panose="02040503050406030204" pitchFamily="18" charset="0"/>
              </a:rPr>
              <a:t>CoRR</a:t>
            </a:r>
            <a:r>
              <a:rPr lang="en-IN" sz="1800" dirty="0">
                <a:solidFill>
                  <a:srgbClr val="000000"/>
                </a:solidFill>
                <a:effectLst/>
                <a:latin typeface="Cambria" panose="02040503050406030204" pitchFamily="18" charset="0"/>
              </a:rPr>
              <a:t>, vol. abs/1705.07962, 2017. [Online]. Available: http://arxiv.org/abs/1705.07962 </a:t>
            </a:r>
            <a:endParaRPr lang="en-IN" dirty="0"/>
          </a:p>
        </p:txBody>
      </p:sp>
    </p:spTree>
    <p:extLst>
      <p:ext uri="{BB962C8B-B14F-4D97-AF65-F5344CB8AC3E}">
        <p14:creationId xmlns:p14="http://schemas.microsoft.com/office/powerpoint/2010/main" val="274650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2A7E-818C-B669-FD92-10D8F422F1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GITHUB LINK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525184-7238-85CE-46BB-CFB13C2A0756}"/>
              </a:ext>
            </a:extLst>
          </p:cNvPr>
          <p:cNvSpPr>
            <a:spLocks noGrp="1"/>
          </p:cNvSpPr>
          <p:nvPr>
            <p:ph idx="1"/>
          </p:nvPr>
        </p:nvSpPr>
        <p:spPr>
          <a:xfrm>
            <a:off x="1154954" y="2603500"/>
            <a:ext cx="8825659" cy="1305560"/>
          </a:xfrm>
        </p:spPr>
        <p:txBody>
          <a:bodyPr>
            <a:normAutofit/>
          </a:bodyPr>
          <a:lstStyle/>
          <a:p>
            <a:r>
              <a:rPr lang="en-IN" sz="2800" dirty="0"/>
              <a:t>https://github.com/mohak1/Automatic-HTML-Code-Generation-from-Images</a:t>
            </a:r>
          </a:p>
        </p:txBody>
      </p:sp>
    </p:spTree>
    <p:extLst>
      <p:ext uri="{BB962C8B-B14F-4D97-AF65-F5344CB8AC3E}">
        <p14:creationId xmlns:p14="http://schemas.microsoft.com/office/powerpoint/2010/main" val="348694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8C3E-0968-4841-1AC1-EF8C42FFDCFC}"/>
              </a:ext>
            </a:extLst>
          </p:cNvPr>
          <p:cNvSpPr>
            <a:spLocks noGrp="1"/>
          </p:cNvSpPr>
          <p:nvPr>
            <p:ph type="title"/>
          </p:nvPr>
        </p:nvSpPr>
        <p:spPr>
          <a:xfrm>
            <a:off x="1154954" y="1451610"/>
            <a:ext cx="8761413" cy="229022"/>
          </a:xfrm>
        </p:spPr>
        <p:txBody>
          <a:bodyPr/>
          <a:lstStyle/>
          <a:p>
            <a:r>
              <a:rPr lang="en-US"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621F13-43DB-5FD2-CCEE-5C2460968F20}"/>
              </a:ext>
            </a:extLst>
          </p:cNvPr>
          <p:cNvSpPr>
            <a:spLocks noGrp="1"/>
          </p:cNvSpPr>
          <p:nvPr>
            <p:ph idx="1"/>
          </p:nvPr>
        </p:nvSpPr>
        <p:spPr/>
        <p:txBody>
          <a:bodyPr>
            <a:normAutofit fontScale="85000" lnSpcReduction="10000"/>
          </a:bodyPr>
          <a:lstStyle/>
          <a:p>
            <a:pPr indent="457200"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design cycle for a web site starts with creating mock-ups for individual web pages either by hand or using graphic design and specialized mock-up creation tools. The mockup is then converted into structured HTML or similar markup code by software engineers. This process is usually repeated many more times until the desired template is created. In this study, our aim is to automate the code generation process from hand-drawn mock-ups. Hand drawn mock-ups are processed using computer vision techniques and subsequently some deep learning methods are used to implement the proposed system. Our system achieves 96% method accuracy and 73% validation accuracy. </a:t>
            </a:r>
            <a:endParaRPr lang="en-US" sz="1800" dirty="0">
              <a:effectLst/>
              <a:latin typeface="Calibri" panose="020F0502020204030204" pitchFamily="34" charset="0"/>
              <a:cs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Index Terms—Object detection, object recognition, convolutional neural network, deep learning, automatic code generation, HTML</a:t>
            </a: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373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2A0-CCAF-6E91-9007-BF5C301337D9}"/>
              </a:ext>
            </a:extLst>
          </p:cNvPr>
          <p:cNvSpPr>
            <a:spLocks noGrp="1"/>
          </p:cNvSpPr>
          <p:nvPr>
            <p:ph type="title"/>
          </p:nvPr>
        </p:nvSpPr>
        <p:spPr>
          <a:xfrm>
            <a:off x="1291590" y="1417320"/>
            <a:ext cx="8624777" cy="263312"/>
          </a:xfrm>
        </p:spPr>
        <p:txBody>
          <a:bodyPr/>
          <a:lstStyle/>
          <a:p>
            <a:r>
              <a:rPr lang="en-US" dirty="0">
                <a:latin typeface="Times New Roman" panose="02020603050405020304" pitchFamily="18" charset="0"/>
                <a:cs typeface="Times New Roman" panose="02020603050405020304" pitchFamily="18" charset="0"/>
              </a:rPr>
              <a:t>EXISTING SYSTEM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C078C7-D134-6C50-CF50-C0CF55844D9C}"/>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study, an algorithm has been developed to automatically generate the HTML code for hand-drawn mock-up of a web page. It is aimed to recognize the components created in the mock-up drawing and to encode them according to the web page hierarchy. A public dataset of hand-drawn images of web sites obtained from Microsoft AI Labs’ GitHub page is used to train and verify the proposed scheme.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images on the dataset are processed using computer vision techniques and a deep neural network model involving convolutional neural networks is used to train the data. Afterwards a structured HTML code is obtained. Our model achieves 96% method accuracy and 73% validation accuracy.</a:t>
            </a:r>
            <a:endParaRPr lang="en-US" sz="1800" dirty="0">
              <a:effectLst/>
              <a:latin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39945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B33C-2D4B-2E4F-5AFA-FF93D18937B6}"/>
              </a:ext>
            </a:extLst>
          </p:cNvPr>
          <p:cNvSpPr>
            <a:spLocks noGrp="1"/>
          </p:cNvSpPr>
          <p:nvPr>
            <p:ph type="title"/>
          </p:nvPr>
        </p:nvSpPr>
        <p:spPr>
          <a:xfrm>
            <a:off x="1154954" y="1440180"/>
            <a:ext cx="8761413" cy="240452"/>
          </a:xfrm>
        </p:spPr>
        <p:txBody>
          <a:bodyPr/>
          <a:lstStyle/>
          <a:p>
            <a:r>
              <a:rPr lang="en-US" dirty="0">
                <a:latin typeface="Times New Roman" panose="02020603050405020304" pitchFamily="18" charset="0"/>
                <a:cs typeface="Times New Roman" panose="02020603050405020304" pitchFamily="18" charset="0"/>
              </a:rPr>
              <a:t>PROPOSED SYSTEM</a:t>
            </a:r>
            <a:br>
              <a:rPr lang="en-IN" dirty="0"/>
            </a:br>
            <a:endParaRPr lang="en-IN" dirty="0"/>
          </a:p>
        </p:txBody>
      </p:sp>
      <p:sp>
        <p:nvSpPr>
          <p:cNvPr id="3" name="Content Placeholder 2">
            <a:extLst>
              <a:ext uri="{FF2B5EF4-FFF2-40B4-BE49-F238E27FC236}">
                <a16:creationId xmlns:a16="http://schemas.microsoft.com/office/drawing/2014/main" id="{62723527-DFD6-688A-1846-7F803C5BE743}"/>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CONVOLUTIONAL NEURAL NETWORK</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Convolutional Neural Network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/CNN) is a Deep Learning algorithm which can take in an input image, assign importance (learnable weights and biases) to various aspects/objects in the image and be able to differentiate one from the other. The pre-processing required in a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 is much lower as compared to other classification algorithms. While in primitive methods filters are hand-engineered, with enough training, </a:t>
            </a:r>
            <a:r>
              <a:rPr lang="en-US" dirty="0" err="1">
                <a:latin typeface="Calibri" panose="020F0502020204030204" pitchFamily="34" charset="0"/>
                <a:cs typeface="Calibri" panose="020F0502020204030204" pitchFamily="34" charset="0"/>
              </a:rPr>
              <a:t>ConvNets</a:t>
            </a:r>
            <a:r>
              <a:rPr lang="en-US" dirty="0">
                <a:latin typeface="Calibri" panose="020F0502020204030204" pitchFamily="34" charset="0"/>
                <a:cs typeface="Calibri" panose="020F0502020204030204" pitchFamily="34" charset="0"/>
              </a:rPr>
              <a:t> have the ability to learn these filters/characteristics.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 architecture of a </a:t>
            </a:r>
            <a:r>
              <a:rPr lang="en-US" dirty="0" err="1">
                <a:latin typeface="Calibri" panose="020F0502020204030204" pitchFamily="34" charset="0"/>
                <a:cs typeface="Calibri" panose="020F0502020204030204" pitchFamily="34" charset="0"/>
              </a:rPr>
              <a:t>ConvNet</a:t>
            </a:r>
            <a:r>
              <a:rPr lang="en-US" dirty="0">
                <a:latin typeface="Calibri" panose="020F0502020204030204" pitchFamily="34" charset="0"/>
                <a:cs typeface="Calibri" panose="020F0502020204030204" pitchFamily="34" charset="0"/>
              </a:rPr>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54697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B3A2-CDD8-6729-46AE-0C18C6F90739}"/>
              </a:ext>
            </a:extLst>
          </p:cNvPr>
          <p:cNvSpPr>
            <a:spLocks noGrp="1"/>
          </p:cNvSpPr>
          <p:nvPr>
            <p:ph type="title"/>
          </p:nvPr>
        </p:nvSpPr>
        <p:spPr>
          <a:xfrm>
            <a:off x="1154954" y="1428750"/>
            <a:ext cx="8761413" cy="251882"/>
          </a:xfrm>
        </p:spPr>
        <p:txBody>
          <a:bodyPr/>
          <a:lstStyle/>
          <a:p>
            <a:r>
              <a:rPr lang="en-US"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 AND DISADVANTAGES</a:t>
            </a:r>
            <a:br>
              <a:rPr lang="en-IN" dirty="0"/>
            </a:br>
            <a:endParaRPr lang="en-IN" dirty="0"/>
          </a:p>
        </p:txBody>
      </p:sp>
      <p:graphicFrame>
        <p:nvGraphicFramePr>
          <p:cNvPr id="9" name="Table 9">
            <a:extLst>
              <a:ext uri="{FF2B5EF4-FFF2-40B4-BE49-F238E27FC236}">
                <a16:creationId xmlns:a16="http://schemas.microsoft.com/office/drawing/2014/main" id="{31C44C6D-7AF8-C5A7-BEB2-8A9BBED0F24A}"/>
              </a:ext>
            </a:extLst>
          </p:cNvPr>
          <p:cNvGraphicFramePr>
            <a:graphicFrameLocks noGrp="1"/>
          </p:cNvGraphicFramePr>
          <p:nvPr>
            <p:ph idx="1"/>
            <p:extLst>
              <p:ext uri="{D42A27DB-BD31-4B8C-83A1-F6EECF244321}">
                <p14:modId xmlns:p14="http://schemas.microsoft.com/office/powerpoint/2010/main" val="178484327"/>
              </p:ext>
            </p:extLst>
          </p:nvPr>
        </p:nvGraphicFramePr>
        <p:xfrm>
          <a:off x="1154954" y="2526030"/>
          <a:ext cx="9131300" cy="4078055"/>
        </p:xfrm>
        <a:graphic>
          <a:graphicData uri="http://schemas.openxmlformats.org/drawingml/2006/table">
            <a:tbl>
              <a:tblPr firstRow="1" bandRow="1">
                <a:tableStyleId>{5C22544A-7EE6-4342-B048-85BDC9FD1C3A}</a:tableStyleId>
              </a:tblPr>
              <a:tblGrid>
                <a:gridCol w="4560046">
                  <a:extLst>
                    <a:ext uri="{9D8B030D-6E8A-4147-A177-3AD203B41FA5}">
                      <a16:colId xmlns:a16="http://schemas.microsoft.com/office/drawing/2014/main" val="2847962052"/>
                    </a:ext>
                  </a:extLst>
                </a:gridCol>
                <a:gridCol w="4571254">
                  <a:extLst>
                    <a:ext uri="{9D8B030D-6E8A-4147-A177-3AD203B41FA5}">
                      <a16:colId xmlns:a16="http://schemas.microsoft.com/office/drawing/2014/main" val="3961015078"/>
                    </a:ext>
                  </a:extLst>
                </a:gridCol>
              </a:tblGrid>
              <a:tr h="619376">
                <a:tc>
                  <a:txBody>
                    <a:bodyPr/>
                    <a:lstStyle/>
                    <a:p>
                      <a:r>
                        <a:rPr lang="en-US" dirty="0"/>
                        <a:t>              </a:t>
                      </a: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DISADVANTAGES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926783"/>
                  </a:ext>
                </a:extLst>
              </a:tr>
              <a:tr h="3458679">
                <a:tc>
                  <a:txBody>
                    <a:bodyPr/>
                    <a:lstStyle/>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PRODUCTIVITY-  by writing less code,</a:t>
                      </a:r>
                    </a:p>
                    <a:p>
                      <a:pPr marL="0" indent="0">
                        <a:buFont typeface="Wingdings" panose="05000000000000000000" pitchFamily="2" charset="2"/>
                        <a:buNone/>
                      </a:pPr>
                      <a:r>
                        <a:rPr lang="en-IN" dirty="0">
                          <a:latin typeface="Calibri" panose="020F0502020204030204" pitchFamily="34" charset="0"/>
                          <a:cs typeface="Calibri" panose="020F0502020204030204" pitchFamily="34" charset="0"/>
                        </a:rPr>
                        <a:t>Especially repetitive code, you save time</a:t>
                      </a:r>
                    </a:p>
                    <a:p>
                      <a:pPr marL="0" indent="0">
                        <a:buFont typeface="Wingdings" panose="05000000000000000000" pitchFamily="2" charset="2"/>
                        <a:buNone/>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MAINTAINABILITY- less written code</a:t>
                      </a:r>
                    </a:p>
                    <a:p>
                      <a:pPr marL="0" indent="0">
                        <a:buFont typeface="Wingdings" panose="05000000000000000000" pitchFamily="2" charset="2"/>
                        <a:buNone/>
                      </a:pPr>
                      <a:r>
                        <a:rPr lang="en-IN" dirty="0">
                          <a:latin typeface="Calibri" panose="020F0502020204030204" pitchFamily="34" charset="0"/>
                          <a:cs typeface="Calibri" panose="020F0502020204030204" pitchFamily="34" charset="0"/>
                        </a:rPr>
                        <a:t>Means fewer bugs and less maintenance</a:t>
                      </a:r>
                    </a:p>
                    <a:p>
                      <a:pPr marL="0" indent="0">
                        <a:buFont typeface="Wingdings" panose="05000000000000000000" pitchFamily="2" charset="2"/>
                        <a:buNone/>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QUALITY- </a:t>
                      </a:r>
                      <a:r>
                        <a:rPr lang="en-US" dirty="0">
                          <a:latin typeface="Calibri" panose="020F0502020204030204" pitchFamily="34" charset="0"/>
                          <a:cs typeface="Calibri" panose="020F0502020204030204" pitchFamily="34" charset="0"/>
                        </a:rPr>
                        <a:t>Homogenizing the code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Increases overall quality especially with a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Team of developers with different levels </a:t>
                      </a:r>
                    </a:p>
                    <a:p>
                      <a:pPr marL="0" indent="0">
                        <a:buFont typeface="Wingdings" panose="05000000000000000000" pitchFamily="2" charset="2"/>
                        <a:buNone/>
                      </a:pPr>
                      <a:r>
                        <a:rPr lang="en-US" dirty="0">
                          <a:latin typeface="Calibri" panose="020F0502020204030204" pitchFamily="34" charset="0"/>
                          <a:cs typeface="Calibri" panose="020F0502020204030204" pitchFamily="34" charset="0"/>
                        </a:rPr>
                        <a:t>Of experience</a:t>
                      </a: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0" indent="0">
                        <a:buFont typeface="Wingdings" panose="05000000000000000000" pitchFamily="2" charset="2"/>
                        <a:buNone/>
                      </a:pPr>
                      <a:endParaRPr lang="en-IN" dirty="0"/>
                    </a:p>
                  </a:txBody>
                  <a:tcPr/>
                </a:tc>
                <a:tc>
                  <a:txBody>
                    <a:bodyPr/>
                    <a:lstStyle/>
                    <a:p>
                      <a:pPr marL="285750" indent="-285750">
                        <a:buFont typeface="Wingdings" panose="05000000000000000000" pitchFamily="2" charset="2"/>
                        <a:buChar char="Ø"/>
                      </a:pPr>
                      <a:r>
                        <a:rPr lang="en-US" b="0" dirty="0">
                          <a:latin typeface="Calibri" panose="020F0502020204030204" pitchFamily="34" charset="0"/>
                          <a:cs typeface="Calibri" panose="020F0502020204030204" pitchFamily="34" charset="0"/>
                        </a:rPr>
                        <a:t>Input should be an image</a:t>
                      </a:r>
                    </a:p>
                    <a:p>
                      <a:pPr marL="285750" indent="-285750">
                        <a:buFont typeface="Wingdings" panose="05000000000000000000" pitchFamily="2" charset="2"/>
                        <a:buChar char="Ø"/>
                      </a:pPr>
                      <a:endParaRPr lang="en-US" b="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b="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0" dirty="0">
                          <a:latin typeface="Calibri" panose="020F0502020204030204" pitchFamily="34" charset="0"/>
                          <a:cs typeface="Calibri" panose="020F0502020204030204" pitchFamily="34" charset="0"/>
                        </a:rPr>
                        <a:t>Attractive designs in input image are </a:t>
                      </a:r>
                    </a:p>
                    <a:p>
                      <a:pPr marL="0" indent="0">
                        <a:buFont typeface="Wingdings" panose="05000000000000000000" pitchFamily="2" charset="2"/>
                        <a:buNone/>
                      </a:pPr>
                      <a:r>
                        <a:rPr lang="en-US" b="0" dirty="0">
                          <a:latin typeface="Calibri" panose="020F0502020204030204" pitchFamily="34" charset="0"/>
                          <a:cs typeface="Calibri" panose="020F0502020204030204" pitchFamily="34" charset="0"/>
                        </a:rPr>
                        <a:t>difficult to detect and create.</a:t>
                      </a:r>
                    </a:p>
                    <a:p>
                      <a:endParaRPr lang="en-IN" dirty="0"/>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0" dirty="0">
                          <a:latin typeface="Calibri" panose="020F0502020204030204" pitchFamily="34" charset="0"/>
                          <a:cs typeface="Calibri" panose="020F0502020204030204" pitchFamily="34" charset="0"/>
                        </a:rPr>
                        <a:t>The system may not able to detect all GUI components</a:t>
                      </a:r>
                      <a:endParaRPr lang="en-IN" b="0" dirty="0">
                        <a:latin typeface="Calibri" panose="020F0502020204030204" pitchFamily="34" charset="0"/>
                        <a:cs typeface="Calibri" panose="020F0502020204030204" pitchFamily="34" charset="0"/>
                      </a:endParaRPr>
                    </a:p>
                    <a:p>
                      <a:endParaRPr lang="en-IN" dirty="0"/>
                    </a:p>
                  </a:txBody>
                  <a:tcPr/>
                </a:tc>
                <a:extLst>
                  <a:ext uri="{0D108BD9-81ED-4DB2-BD59-A6C34878D82A}">
                    <a16:rowId xmlns:a16="http://schemas.microsoft.com/office/drawing/2014/main" val="547584964"/>
                  </a:ext>
                </a:extLst>
              </a:tr>
            </a:tbl>
          </a:graphicData>
        </a:graphic>
      </p:graphicFrame>
    </p:spTree>
    <p:extLst>
      <p:ext uri="{BB962C8B-B14F-4D97-AF65-F5344CB8AC3E}">
        <p14:creationId xmlns:p14="http://schemas.microsoft.com/office/powerpoint/2010/main" val="56760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78FD-0E41-6990-2D1A-BDB1AF38481C}"/>
              </a:ext>
            </a:extLst>
          </p:cNvPr>
          <p:cNvSpPr>
            <a:spLocks noGrp="1"/>
          </p:cNvSpPr>
          <p:nvPr>
            <p:ph type="title"/>
          </p:nvPr>
        </p:nvSpPr>
        <p:spPr>
          <a:xfrm>
            <a:off x="1154954" y="1474470"/>
            <a:ext cx="8761413" cy="206162"/>
          </a:xfrm>
        </p:spPr>
        <p:txBody>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REQUIREMENT SPECIFICATION:</a:t>
            </a:r>
            <a:br>
              <a:rPr lang="en-IN" sz="360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DCEC64-00D6-3D58-353D-A0C866FFDC62}"/>
              </a:ext>
            </a:extLst>
          </p:cNvPr>
          <p:cNvSpPr>
            <a:spLocks noGrp="1"/>
          </p:cNvSpPr>
          <p:nvPr>
            <p:ph idx="1"/>
          </p:nvPr>
        </p:nvSpPr>
        <p:spPr>
          <a:xfrm>
            <a:off x="1154954" y="2603500"/>
            <a:ext cx="8825659" cy="3694430"/>
          </a:xfrm>
        </p:spPr>
        <p:txBody>
          <a:bodyPr>
            <a:normAutofit fontScale="77500" lnSpcReduction="20000"/>
          </a:bodyPr>
          <a:lstStyle/>
          <a:p>
            <a:pPr algn="just">
              <a:spcAft>
                <a:spcPts val="10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600" b="1" dirty="0">
                <a:latin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For developing the application the following are the Software   Requirements </a:t>
            </a:r>
          </a:p>
          <a:p>
            <a:pPr marL="0" indent="0" algn="just">
              <a:lnSpc>
                <a:spcPct val="150000"/>
              </a:lnSpc>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Python , </a:t>
            </a:r>
            <a:r>
              <a:rPr lang="en-US" sz="1800" dirty="0" err="1">
                <a:effectLst/>
                <a:latin typeface="Calibri" panose="020F0502020204030204" pitchFamily="34" charset="0"/>
                <a:ea typeface="Calibri" panose="020F0502020204030204" pitchFamily="34" charset="0"/>
                <a:cs typeface="Calibri" panose="020F0502020204030204" pitchFamily="34" charset="0"/>
              </a:rPr>
              <a:t>MySql</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1800" dirty="0">
              <a:effectLst/>
              <a:latin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For developing the application the following are the Hardware Requirements:</a:t>
            </a:r>
            <a:endParaRPr lang="en-US" sz="18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Processor: Pentium IV or higher</a:t>
            </a:r>
            <a:endParaRPr lang="en-US" sz="18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RAM: 4 GB</a:t>
            </a:r>
            <a:endParaRPr lang="en-US" sz="1800" dirty="0">
              <a:effectLst/>
              <a:latin typeface="Calibri" panose="020F0502020204030204" pitchFamily="34" charset="0"/>
              <a:cs typeface="Calibri" panose="020F0502020204030204" pitchFamily="34" charset="0"/>
            </a:endParaRPr>
          </a:p>
          <a:p>
            <a:pPr marL="342900" lvl="0" indent="-342900" algn="just">
              <a:lnSpc>
                <a:spcPct val="150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Space on Hard Disk: minimum  4GB</a:t>
            </a:r>
            <a:endParaRPr lang="en-US" sz="1800" dirty="0">
              <a:effectLst/>
              <a:latin typeface="Calibri" panose="020F0502020204030204" pitchFamily="34" charset="0"/>
              <a:cs typeface="Calibri" panose="020F0502020204030204" pitchFamily="34" charset="0"/>
            </a:endParaRPr>
          </a:p>
          <a:p>
            <a:pPr marL="0" indent="0" algn="just">
              <a:lnSpc>
                <a:spcPct val="150000"/>
              </a:lnSpc>
              <a:spcAft>
                <a:spcPts val="1000"/>
              </a:spcAft>
              <a:buNone/>
            </a:pPr>
            <a:endParaRPr lang="en-US" sz="16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6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845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598-727F-E0B8-A5D1-6A079E53A1C3}"/>
              </a:ext>
            </a:extLst>
          </p:cNvPr>
          <p:cNvSpPr>
            <a:spLocks noGrp="1"/>
          </p:cNvSpPr>
          <p:nvPr>
            <p:ph type="title"/>
          </p:nvPr>
        </p:nvSpPr>
        <p:spPr>
          <a:xfrm>
            <a:off x="1154954" y="1636608"/>
            <a:ext cx="8761413" cy="706964"/>
          </a:xfrm>
        </p:spPr>
        <p:txBody>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ARCHITECTURE:</a:t>
            </a:r>
            <a:br>
              <a:rPr lang="en-IN" sz="3600" dirty="0">
                <a:effectLst/>
                <a:latin typeface="Calibri" panose="020F0502020204030204" pitchFamily="34"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E51753D-1D47-F175-4C18-9D7C4D8897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83180" y="2603500"/>
            <a:ext cx="5429250" cy="3740150"/>
          </a:xfrm>
          <a:prstGeom prst="rect">
            <a:avLst/>
          </a:prstGeom>
          <a:noFill/>
          <a:ln>
            <a:noFill/>
          </a:ln>
        </p:spPr>
      </p:pic>
    </p:spTree>
    <p:extLst>
      <p:ext uri="{BB962C8B-B14F-4D97-AF65-F5344CB8AC3E}">
        <p14:creationId xmlns:p14="http://schemas.microsoft.com/office/powerpoint/2010/main" val="93289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C257-2B33-F6EF-C119-51EF12F87E5C}"/>
              </a:ext>
            </a:extLst>
          </p:cNvPr>
          <p:cNvSpPr>
            <a:spLocks noGrp="1"/>
          </p:cNvSpPr>
          <p:nvPr>
            <p:ph type="title"/>
          </p:nvPr>
        </p:nvSpPr>
        <p:spPr>
          <a:xfrm>
            <a:off x="1154954" y="1451610"/>
            <a:ext cx="8761413" cy="229022"/>
          </a:xfrm>
        </p:spPr>
        <p:txBody>
          <a:bodyPr/>
          <a:lstStyle/>
          <a:p>
            <a:r>
              <a:rPr lang="en-IN" b="1" dirty="0">
                <a:effectLst/>
                <a:latin typeface="Times New Roman" panose="02020603050405020304" pitchFamily="18" charset="0"/>
                <a:cs typeface="Times New Roman" panose="02020603050405020304" pitchFamily="18" charset="0"/>
              </a:rPr>
              <a:t>MODULES</a:t>
            </a:r>
            <a:br>
              <a:rPr lang="en-IN" dirty="0"/>
            </a:br>
            <a:endParaRPr lang="en-IN" dirty="0"/>
          </a:p>
        </p:txBody>
      </p:sp>
      <p:sp>
        <p:nvSpPr>
          <p:cNvPr id="3" name="Content Placeholder 2">
            <a:extLst>
              <a:ext uri="{FF2B5EF4-FFF2-40B4-BE49-F238E27FC236}">
                <a16:creationId xmlns:a16="http://schemas.microsoft.com/office/drawing/2014/main" id="{9FCB0C69-8F51-3609-F847-86EB7EA23319}"/>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400" b="1" kern="100" dirty="0">
                <a:effectLst/>
                <a:latin typeface="Times New Roman" panose="02020603050405020304" pitchFamily="18" charset="0"/>
                <a:ea typeface="SimSun" panose="02010600030101010101" pitchFamily="2" charset="-122"/>
                <a:cs typeface="Times New Roman" panose="02020603050405020304" pitchFamily="18" charset="0"/>
              </a:rPr>
              <a:t>Upload Datasets Files</a:t>
            </a:r>
          </a:p>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Admins are allowed to upload the CSV files with the tags given. Once the file is uploaded, </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dirty="0">
                <a:latin typeface="Times New Roman" panose="02020603050405020304" pitchFamily="18" charset="0"/>
                <a:ea typeface="Calibri" panose="020F0502020204030204" pitchFamily="34" charset="0"/>
                <a:cs typeface="Times New Roman" panose="02020603050405020304" pitchFamily="18" charset="0"/>
              </a:rPr>
              <a:t>SQL</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Object Relational Mapper is introduced and fully described.  If you want to work with higher-level SQL which is constructed automatically  Create  Engine  stored the Data Base.</a:t>
            </a:r>
          </a:p>
          <a:p>
            <a:pPr>
              <a:buFont typeface="Wingdings" panose="05000000000000000000" pitchFamily="2" charset="2"/>
              <a:buChar char="Ø"/>
            </a:pPr>
            <a:r>
              <a:rPr lang="en-IN" sz="2400" b="1" dirty="0">
                <a:effectLst/>
                <a:latin typeface="Times New Roman" panose="02020603050405020304" pitchFamily="18" charset="0"/>
                <a:ea typeface="SimSun" panose="02010600030101010101" pitchFamily="2" charset="-122"/>
                <a:cs typeface="Times New Roman" panose="02020603050405020304" pitchFamily="18" charset="0"/>
              </a:rPr>
              <a:t>Object Detection and Cropping</a:t>
            </a: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reading the input file, it is converted to gray scale format. Then, Gaussian Blur was applied 2 times to them with 3x3 rectangle kernel. After the threshold process was carried out, rectangle were drawn by applying the contour detection algorithm to determine the objects by applying morphological transformations. In this way, the components in the input image have been detected. The detected components were cropped to be transferred to the CNN model</a:t>
            </a:r>
            <a:r>
              <a:rPr lang="en-US" sz="1800" dirty="0">
                <a:effectLst/>
                <a:latin typeface="NimbusRomNo9L-Regu"/>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46250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CB6A-1F05-B422-5BD0-E0E0C15A6F48}"/>
              </a:ext>
            </a:extLst>
          </p:cNvPr>
          <p:cNvSpPr>
            <a:spLocks noGrp="1"/>
          </p:cNvSpPr>
          <p:nvPr>
            <p:ph type="title"/>
          </p:nvPr>
        </p:nvSpPr>
        <p:spPr>
          <a:xfrm>
            <a:off x="1154954" y="1577340"/>
            <a:ext cx="8761413" cy="103292"/>
          </a:xfrm>
        </p:spPr>
        <p:txBody>
          <a:bodyPr/>
          <a:lstStyle/>
          <a:p>
            <a:r>
              <a:rPr lang="en-US" dirty="0">
                <a:latin typeface="Times New Roman" panose="02020603050405020304" pitchFamily="18" charset="0"/>
                <a:cs typeface="Times New Roman" panose="02020603050405020304" pitchFamily="18" charset="0"/>
              </a:rPr>
              <a:t>MODULES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3255BA-AE1B-9447-FB4B-0216216062C0}"/>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400" b="1" kern="100" dirty="0">
                <a:effectLst/>
                <a:latin typeface="Times New Roman" panose="02020603050405020304" pitchFamily="18" charset="0"/>
                <a:ea typeface="SimSun" panose="02010600030101010101" pitchFamily="2" charset="-122"/>
                <a:cs typeface="Times New Roman" panose="02020603050405020304" pitchFamily="18" charset="0"/>
              </a:rPr>
              <a:t>Object Recognition</a:t>
            </a:r>
            <a:endParaRPr lang="en-IN"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mentioned , a dataset before it consists of four different types of components such as textbox, dropdown, button and checkbox. After the stage of training the model, the loss function was trained for 200 epochs using Binary Cross entropy and RMS Prop algorithms by setting the batch size to 64. Afterwards, component recognition process was carried out by giving the cropped components that came from the previous stage as input.</a:t>
            </a:r>
          </a:p>
          <a:p>
            <a:pPr>
              <a:buFont typeface="Wingdings" panose="05000000000000000000" pitchFamily="2" charset="2"/>
              <a:buChar char="Ø"/>
            </a:pPr>
            <a:r>
              <a:rPr lang="en-IN" sz="2400" b="1" kern="100" dirty="0">
                <a:effectLst/>
                <a:latin typeface="Times New Roman" panose="02020603050405020304" pitchFamily="18" charset="0"/>
                <a:ea typeface="SimSun" panose="02010600030101010101" pitchFamily="2" charset="-122"/>
              </a:rPr>
              <a:t>HTML Builder</a:t>
            </a:r>
            <a:endParaRPr lang="en-IN" sz="2400" kern="100" dirty="0">
              <a:effectLst/>
              <a:latin typeface="Calibri" panose="020F0502020204030204" pitchFamily="34" charset="0"/>
              <a:ea typeface="SimSun" panose="02010600030101010101" pitchFamily="2" charset="-122"/>
            </a:endParaRPr>
          </a:p>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Recognized components were successfully translated into HTML code via the bootstrap framework. It was performed with the help of the coordinates from the result of the contour finding algorithm. demonstrates the latest output that obtained from a browser when the input image is the first one of the images</a:t>
            </a:r>
            <a:endParaRPr lang="en-US" sz="20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dirty="0">
              <a:effectLst/>
              <a:latin typeface="Calibri" panose="020F0502020204030204" pitchFamily="34"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1560951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81</TotalTime>
  <Words>1303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Cambria</vt:lpstr>
      <vt:lpstr>Century Gothic</vt:lpstr>
      <vt:lpstr>NimbusRomNo9L-Regu</vt:lpstr>
      <vt:lpstr>Times New Roman</vt:lpstr>
      <vt:lpstr>Times-Roman</vt:lpstr>
      <vt:lpstr>Wingdings</vt:lpstr>
      <vt:lpstr>Wingdings 3</vt:lpstr>
      <vt:lpstr>Ion Boardroom</vt:lpstr>
      <vt:lpstr>    CMR Technical Campus </vt:lpstr>
      <vt:lpstr>ABSTRACT </vt:lpstr>
      <vt:lpstr>EXISTING SYSTEM </vt:lpstr>
      <vt:lpstr>PROPOSED SYSTEM </vt:lpstr>
      <vt:lpstr>ADVANTAGES AND DISADVANTAGES </vt:lpstr>
      <vt:lpstr>REQUIREMENT SPECIFICATION: </vt:lpstr>
      <vt:lpstr>ARCHITECTURE:  </vt:lpstr>
      <vt:lpstr>MODULES </vt:lpstr>
      <vt:lpstr>MODULES </vt:lpstr>
      <vt:lpstr>SAMPLE CODE</vt:lpstr>
      <vt:lpstr>PROCESSING DATA</vt:lpstr>
      <vt:lpstr>Mockup images</vt:lpstr>
      <vt:lpstr>OUTPUTS/ RESULTS</vt:lpstr>
      <vt:lpstr>CONCLUSION</vt:lpstr>
      <vt:lpstr>FUTURE ENHANCEMENT</vt:lpstr>
      <vt:lpstr>REFERENCES</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dc:title>
  <dc:creator>Chandana</dc:creator>
  <cp:lastModifiedBy>Chandana</cp:lastModifiedBy>
  <cp:revision>2</cp:revision>
  <dcterms:created xsi:type="dcterms:W3CDTF">2022-11-03T05:16:38Z</dcterms:created>
  <dcterms:modified xsi:type="dcterms:W3CDTF">2022-11-03T17:54:14Z</dcterms:modified>
</cp:coreProperties>
</file>