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AAB0-674B-BA63-DF30-1ECEC534A6A4}"/>
              </a:ext>
            </a:extLst>
          </p:cNvPr>
          <p:cNvSpPr>
            <a:spLocks noGrp="1"/>
          </p:cNvSpPr>
          <p:nvPr>
            <p:ph type="ctrTitle"/>
          </p:nvPr>
        </p:nvSpPr>
        <p:spPr>
          <a:xfrm>
            <a:off x="2649071" y="416859"/>
            <a:ext cx="10354236" cy="2205317"/>
          </a:xfrm>
        </p:spPr>
        <p:txBody>
          <a:bodyPr/>
          <a:lstStyle/>
          <a:p>
            <a:r>
              <a:rPr lang="en-US" sz="6000" dirty="0">
                <a:effectLst/>
                <a:latin typeface="Times New Roman" panose="02020603050405020304" pitchFamily="18" charset="0"/>
                <a:cs typeface="Times New Roman" panose="02020603050405020304" pitchFamily="18" charset="0"/>
              </a:rPr>
              <a:t>CMR Technical Campus</a:t>
            </a:r>
            <a:br>
              <a:rPr lang="en-US" sz="4800" dirty="0">
                <a:effectLst/>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49EA20-BD8A-C066-A3A8-32C504699745}"/>
              </a:ext>
            </a:extLst>
          </p:cNvPr>
          <p:cNvSpPr>
            <a:spLocks noGrp="1"/>
          </p:cNvSpPr>
          <p:nvPr>
            <p:ph type="subTitle" idx="1"/>
          </p:nvPr>
        </p:nvSpPr>
        <p:spPr>
          <a:xfrm>
            <a:off x="1408954" y="2182097"/>
            <a:ext cx="9819340" cy="3715421"/>
          </a:xfrm>
        </p:spPr>
        <p:txBody>
          <a:bodyPr/>
          <a:lstStyle/>
          <a:p>
            <a:r>
              <a:rPr lang="en-US" sz="2800" b="1"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Automatic HTML Code Generation from Mock-up Images Using Machine Learning Techniques</a:t>
            </a:r>
            <a:endParaRPr lang="en-US" sz="2800" dirty="0">
              <a:solidFill>
                <a:schemeClr val="accent2">
                  <a:lumMod val="40000"/>
                  <a:lumOff val="60000"/>
                </a:schemeClr>
              </a:solidFill>
              <a:effectLst/>
              <a:latin typeface="Times New Roman" panose="02020603050405020304" pitchFamily="18" charset="0"/>
              <a:cs typeface="Times New Roman" panose="02020603050405020304" pitchFamily="18" charset="0"/>
            </a:endParaRPr>
          </a:p>
          <a:p>
            <a:endParaRPr lang="en-IN" dirty="0"/>
          </a:p>
          <a:p>
            <a:r>
              <a:rPr lang="en-IN" dirty="0">
                <a:solidFill>
                  <a:schemeClr val="bg1">
                    <a:lumMod val="95000"/>
                  </a:schemeClr>
                </a:solidFill>
                <a:latin typeface="Times New Roman" panose="02020603050405020304" pitchFamily="18" charset="0"/>
                <a:cs typeface="Times New Roman" panose="02020603050405020304" pitchFamily="18" charset="0"/>
              </a:rPr>
              <a:t>PRESENTED BY :</a:t>
            </a:r>
          </a:p>
          <a:p>
            <a:r>
              <a:rPr lang="en-IN" dirty="0">
                <a:solidFill>
                  <a:schemeClr val="bg1">
                    <a:lumMod val="95000"/>
                  </a:schemeClr>
                </a:solidFill>
                <a:latin typeface="Times New Roman" panose="02020603050405020304" pitchFamily="18" charset="0"/>
                <a:cs typeface="Times New Roman" panose="02020603050405020304" pitchFamily="18" charset="0"/>
              </a:rPr>
              <a:t> M </a:t>
            </a:r>
            <a:r>
              <a:rPr lang="en-IN" dirty="0" err="1">
                <a:solidFill>
                  <a:schemeClr val="bg1">
                    <a:lumMod val="95000"/>
                  </a:schemeClr>
                </a:solidFill>
                <a:latin typeface="Times New Roman" panose="02020603050405020304" pitchFamily="18" charset="0"/>
                <a:cs typeface="Times New Roman" panose="02020603050405020304" pitchFamily="18" charset="0"/>
              </a:rPr>
              <a:t>chandanA</a:t>
            </a:r>
            <a:r>
              <a:rPr lang="en-IN" dirty="0">
                <a:solidFill>
                  <a:schemeClr val="bg1">
                    <a:lumMod val="95000"/>
                  </a:schemeClr>
                </a:solidFill>
                <a:latin typeface="Times New Roman" panose="02020603050405020304" pitchFamily="18" charset="0"/>
                <a:cs typeface="Times New Roman" panose="02020603050405020304" pitchFamily="18" charset="0"/>
              </a:rPr>
              <a:t> (197R1A0536)</a:t>
            </a:r>
          </a:p>
          <a:p>
            <a:endParaRPr lang="en-IN" dirty="0">
              <a:solidFill>
                <a:schemeClr val="bg1">
                  <a:lumMod val="95000"/>
                </a:schemeClr>
              </a:solidFill>
              <a:latin typeface="Times New Roman" panose="02020603050405020304" pitchFamily="18" charset="0"/>
              <a:cs typeface="Times New Roman" panose="02020603050405020304" pitchFamily="18" charset="0"/>
            </a:endParaRPr>
          </a:p>
          <a:p>
            <a:r>
              <a:rPr lang="en-IN" dirty="0">
                <a:solidFill>
                  <a:schemeClr val="bg1">
                    <a:lumMod val="95000"/>
                  </a:schemeClr>
                </a:solidFill>
                <a:latin typeface="Times New Roman" panose="02020603050405020304" pitchFamily="18" charset="0"/>
                <a:cs typeface="Times New Roman" panose="02020603050405020304" pitchFamily="18" charset="0"/>
              </a:rPr>
              <a:t>PROJECT GUIDE : </a:t>
            </a:r>
          </a:p>
          <a:p>
            <a:r>
              <a:rPr lang="en-IN" dirty="0">
                <a:solidFill>
                  <a:schemeClr val="bg1">
                    <a:lumMod val="95000"/>
                  </a:schemeClr>
                </a:solidFill>
                <a:latin typeface="Times New Roman" panose="02020603050405020304" pitchFamily="18" charset="0"/>
                <a:cs typeface="Times New Roman" panose="02020603050405020304" pitchFamily="18" charset="0"/>
              </a:rPr>
              <a:t>SANJANA NAZARE (ASST PROFESSOR)</a:t>
            </a:r>
          </a:p>
        </p:txBody>
      </p:sp>
      <p:pic>
        <p:nvPicPr>
          <p:cNvPr id="4" name="Picture 3">
            <a:extLst>
              <a:ext uri="{FF2B5EF4-FFF2-40B4-BE49-F238E27FC236}">
                <a16:creationId xmlns:a16="http://schemas.microsoft.com/office/drawing/2014/main" id="{75FDB645-9C5E-52C6-DA24-C4CCA6C2580E}"/>
              </a:ext>
            </a:extLst>
          </p:cNvPr>
          <p:cNvPicPr>
            <a:picLocks noChangeAspect="1"/>
          </p:cNvPicPr>
          <p:nvPr/>
        </p:nvPicPr>
        <p:blipFill>
          <a:blip r:embed="rId2"/>
          <a:stretch>
            <a:fillRect/>
          </a:stretch>
        </p:blipFill>
        <p:spPr>
          <a:xfrm>
            <a:off x="1256646" y="960481"/>
            <a:ext cx="1158394" cy="1029684"/>
          </a:xfrm>
          <a:prstGeom prst="rect">
            <a:avLst/>
          </a:prstGeom>
        </p:spPr>
      </p:pic>
    </p:spTree>
    <p:extLst>
      <p:ext uri="{BB962C8B-B14F-4D97-AF65-F5344CB8AC3E}">
        <p14:creationId xmlns:p14="http://schemas.microsoft.com/office/powerpoint/2010/main" val="283211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4A0B-39AD-901F-8BAF-194EC0F5CE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968E69-42B1-017E-9E3B-BC4295430330}"/>
              </a:ext>
            </a:extLst>
          </p:cNvPr>
          <p:cNvSpPr>
            <a:spLocks noGrp="1"/>
          </p:cNvSpPr>
          <p:nvPr>
            <p:ph idx="1"/>
          </p:nvPr>
        </p:nvSpPr>
        <p:spPr/>
        <p:txBody>
          <a:bodyPr>
            <a:normAutofit fontScale="25000" lnSpcReduction="20000"/>
          </a:bodyPr>
          <a:lstStyle/>
          <a:p>
            <a:pPr indent="457200" algn="just">
              <a:lnSpc>
                <a:spcPct val="150000"/>
              </a:lnSpc>
              <a:spcAft>
                <a:spcPts val="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 design cycle for a web site starts with creating mock-ups for individual web pages either by hand or using graphic design and specialized mock-up creation tools. The mockup is then converted into structured HTML or similar markup code by software engineers. This process is usually repeated many more times until the desired template is created. In this study, our aim is to automate the code generation process from hand-drawn mock-ups. Hand drawn mock-ups are processed using computer vision techniques and subsequently some deep learning methods are used to implement the proposed system. Our system achieves 96% method accuracy and 73% validation accuracy. </a:t>
            </a:r>
            <a:endParaRPr lang="en-US" sz="7200" dirty="0">
              <a:effectLst/>
              <a:latin typeface="Calibri" panose="020F0502020204030204" pitchFamily="34" charset="0"/>
              <a:cs typeface="Times New Roman" panose="02020603050405020304" pitchFamily="18" charset="0"/>
            </a:endParaRPr>
          </a:p>
          <a:p>
            <a:pPr indent="457200" algn="just">
              <a:lnSpc>
                <a:spcPct val="150000"/>
              </a:lnSpc>
              <a:spcAft>
                <a:spcPts val="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Index Terms—Object detection, object recognition, convolutional neural network, deep learning, automatic code generation, HTML</a:t>
            </a:r>
            <a:endParaRPr lang="en-US" sz="7200" dirty="0">
              <a:effectLst/>
              <a:latin typeface="Calibri" panose="020F0502020204030204" pitchFamily="34" charset="0"/>
              <a:cs typeface="Times New Roman" panose="02020603050405020304" pitchFamily="18" charset="0"/>
            </a:endParaRPr>
          </a:p>
          <a:p>
            <a:pPr indent="0" algn="just">
              <a:lnSpc>
                <a:spcPct val="150000"/>
              </a:lnSpc>
              <a:spcAft>
                <a:spcPts val="0"/>
              </a:spcAft>
              <a:buNone/>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72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837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717C-1A25-2F7E-D451-25776596E1A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F6C6648-19BB-6BEE-26C1-32393858C9A3}"/>
              </a:ext>
            </a:extLst>
          </p:cNvPr>
          <p:cNvSpPr>
            <a:spLocks noGrp="1"/>
          </p:cNvSpPr>
          <p:nvPr>
            <p:ph idx="1"/>
          </p:nvPr>
        </p:nvSpPr>
        <p:spPr>
          <a:xfrm>
            <a:off x="1154955" y="2474259"/>
            <a:ext cx="9683374" cy="3545541"/>
          </a:xfrm>
        </p:spPr>
        <p:txBody>
          <a:bodyPr>
            <a:normAutofit fontScale="25000" lnSpcReduction="20000"/>
          </a:bodyPr>
          <a:lstStyle/>
          <a:p>
            <a:pPr algn="just">
              <a:lnSpc>
                <a:spcPct val="120000"/>
              </a:lnSpc>
            </a:pPr>
            <a:r>
              <a:rPr lang="en-US" sz="7200" dirty="0">
                <a:latin typeface="Times New Roman" panose="02020603050405020304" pitchFamily="18" charset="0"/>
                <a:ea typeface="Calibri" panose="020F0502020204030204" pitchFamily="34" charset="0"/>
                <a:cs typeface="Times New Roman" panose="02020603050405020304" pitchFamily="18" charset="0"/>
              </a:rPr>
              <a:t>D</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eveloping web pages that respond efficiently to these needs involves a very burdensome process. In the preparation of web pages, graphic designers, software specialists, end-users, corporate authorities and people employed in many different areas are required to work together.</a:t>
            </a:r>
          </a:p>
          <a:p>
            <a:pPr algn="just"/>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Usually, the process starts with the mock-up design of the user interface by the graphic  designers or mock-up artists, either on paper or a graphic editing software, in line with the needs of the institution.</a:t>
            </a:r>
          </a:p>
          <a:p>
            <a:pPr algn="just"/>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Software experts write code for the web pages based on these drafts. The resulting web pages may change based on feedback received by the end users. There process involves a lot of repetitive tasks. </a:t>
            </a:r>
          </a:p>
          <a:p>
            <a:pPr algn="just">
              <a:lnSpc>
                <a:spcPct val="120000"/>
              </a:lnSpc>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Rewriting the code for components with similar functions and page structures changing over time makes the process tedious. This reveals the need to explore more efficient solutions in web page design.</a:t>
            </a:r>
            <a:endParaRPr lang="en-US" sz="7200" dirty="0">
              <a:effectLst/>
              <a:latin typeface="Calibri" panose="020F0502020204030204" pitchFamily="34" charset="0"/>
              <a:cs typeface="Times New Roman" panose="02020603050405020304" pitchFamily="18" charset="0"/>
            </a:endParaRPr>
          </a:p>
          <a:p>
            <a:pPr marL="0" indent="0">
              <a:lnSpc>
                <a:spcPct val="150000"/>
              </a:lnSpc>
              <a:spcAft>
                <a:spcPts val="0"/>
              </a:spcAft>
              <a:buNone/>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72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258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33BD-81AC-B8C4-5851-FE42FBE076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FBCA1-5D41-C23D-87C4-97D054E11315}"/>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study, an algorithm has been developed to automatically generate the HTML code for hand-drawn mock-up of a web page. It is aimed to recognize the components created in the mock-up drawing and to encode them according to the web page hierarchy. A public dataset of hand-drawn images of web sites obtained from Microsoft AI Labs’ GitHub page is used to train and verify the proposed scheme.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images on the dataset are processed using computer vision techniques and a deep neural network model involving convolutional neural networks is used to train the data. Afterwards a structured HTML code is obtained. Our model achieves 96% method accuracy and 73% validation accuracy.</a:t>
            </a:r>
            <a:endParaRPr lang="en-US" sz="20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28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AAEF-C106-F9F9-738A-C2B9818DDB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35B7EE-DA29-D689-1E55-1FE43EBB806D}"/>
              </a:ext>
            </a:extLst>
          </p:cNvPr>
          <p:cNvSpPr>
            <a:spLocks noGrp="1"/>
          </p:cNvSpPr>
          <p:nvPr>
            <p:ph idx="1"/>
          </p:nvPr>
        </p:nvSpPr>
        <p:spPr>
          <a:xfrm>
            <a:off x="537883" y="2326341"/>
            <a:ext cx="11107270" cy="3693459"/>
          </a:xfrm>
        </p:spPr>
        <p:txBody>
          <a:bodyPr/>
          <a:lstStyle/>
          <a:p>
            <a:pPr indent="457200"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first in terms of providing conversion to the code from the screen images or drawings for mobile platforms, computer vision and optical character recognition methods are used. Although the REMAUI method works successfully the authors developed the P2A algorithm to remedy the deficiencies of the REMAUI algorithm.</a:t>
            </a:r>
            <a:endParaRPr lang="en-US" sz="1800" dirty="0">
              <a:effectLst/>
              <a:latin typeface="Calibri" panose="020F0502020204030204" pitchFamily="34" charset="0"/>
              <a:cs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authors developed the pix2code algorithm which aims to convert the graphical interface for a web page to structured code using deep learning with convolutional and recurrent neural networks. </a:t>
            </a:r>
          </a:p>
          <a:p>
            <a:pPr indent="4572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second stage involve classification of the detected components according to their function, e.g. toggle-button, text-area, etc. In this stage deep convolutional neural networks are used. </a:t>
            </a:r>
            <a:endParaRPr lang="en-US" sz="1800" dirty="0">
              <a:effectLst/>
              <a:latin typeface="Calibri" panose="020F0502020204030204" pitchFamily="34" charset="0"/>
              <a:cs typeface="Times New Roman" panose="02020603050405020304" pitchFamily="18" charset="0"/>
            </a:endParaRPr>
          </a:p>
          <a:p>
            <a:pPr indent="457200" algn="just">
              <a:lnSpc>
                <a:spcPct val="150000"/>
              </a:lnSpc>
            </a:pPr>
            <a:endParaRPr lang="en-US" sz="1800" dirty="0">
              <a:effectLst/>
              <a:latin typeface="Calibri" panose="020F0502020204030204" pitchFamily="34" charset="0"/>
              <a:cs typeface="Times New Roman" panose="02020603050405020304" pitchFamily="18" charset="0"/>
            </a:endParaRPr>
          </a:p>
          <a:p>
            <a:pPr indent="457200" algn="just">
              <a:lnSpc>
                <a:spcPct val="150000"/>
              </a:lnSpc>
            </a:pPr>
            <a:endParaRPr lang="en-US" sz="1800" dirty="0">
              <a:effectLst/>
              <a:latin typeface="Calibri" panose="020F0502020204030204" pitchFamily="34" charset="0"/>
              <a:cs typeface="Times New Roman" panose="02020603050405020304" pitchFamily="18" charset="0"/>
            </a:endParaRPr>
          </a:p>
          <a:p>
            <a:pPr marL="0" indent="0">
              <a:lnSpc>
                <a:spcPct val="114000"/>
              </a:lnSpc>
              <a:spcAft>
                <a:spcPts val="1000"/>
              </a:spcAft>
              <a:buNone/>
            </a:pP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787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9A3B-43AC-32D8-6D72-AF3DEF90A4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EAD6AF-89A9-5C28-E29A-DE3197B05DE5}"/>
              </a:ext>
            </a:extLst>
          </p:cNvPr>
          <p:cNvSpPr>
            <a:spLocks noGrp="1"/>
          </p:cNvSpPr>
          <p:nvPr>
            <p:ph idx="1"/>
          </p:nvPr>
        </p:nvSpPr>
        <p:spPr>
          <a:xfrm>
            <a:off x="1247590" y="2433918"/>
            <a:ext cx="9402481" cy="4114800"/>
          </a:xfrm>
        </p:spPr>
        <p:txBody>
          <a:bodyPr>
            <a:normAutofit fontScale="92500" lnSpcReduction="10000"/>
          </a:bodyPr>
          <a:lstStyle/>
          <a:p>
            <a:pPr>
              <a:buFont typeface="Wingdings" panose="05000000000000000000" pitchFamily="2" charset="2"/>
              <a:buChar char="Ø"/>
            </a:pPr>
            <a:r>
              <a:rPr lang="en-US" b="1" dirty="0"/>
              <a:t>PRODUCTIVITY    </a:t>
            </a:r>
            <a:r>
              <a:rPr lang="en-US" dirty="0"/>
              <a:t> –  by writing less code , especially repetitive code ,</a:t>
            </a:r>
          </a:p>
          <a:p>
            <a:pPr marL="0" indent="0">
              <a:buNone/>
            </a:pPr>
            <a:r>
              <a:rPr lang="en-US" dirty="0"/>
              <a:t>                                       you save time .</a:t>
            </a:r>
          </a:p>
          <a:p>
            <a:pPr>
              <a:buFont typeface="Wingdings" panose="05000000000000000000" pitchFamily="2" charset="2"/>
              <a:buChar char="Ø"/>
            </a:pPr>
            <a:r>
              <a:rPr lang="en-US" b="1" dirty="0"/>
              <a:t>MAINTAINABILITY</a:t>
            </a:r>
            <a:r>
              <a:rPr lang="en-US" dirty="0"/>
              <a:t> – Less manually written code means fewer bugs and</a:t>
            </a:r>
          </a:p>
          <a:p>
            <a:pPr marL="0" indent="0" algn="just">
              <a:buNone/>
            </a:pPr>
            <a:r>
              <a:rPr lang="en-US" dirty="0"/>
              <a:t>                                       less maintenance </a:t>
            </a:r>
          </a:p>
          <a:p>
            <a:pPr>
              <a:buFont typeface="Wingdings" panose="05000000000000000000" pitchFamily="2" charset="2"/>
              <a:buChar char="Ø"/>
            </a:pPr>
            <a:r>
              <a:rPr lang="en-US" b="1" dirty="0"/>
              <a:t>QUALITY                </a:t>
            </a:r>
            <a:r>
              <a:rPr lang="en-US" dirty="0"/>
              <a:t>--</a:t>
            </a:r>
            <a:r>
              <a:rPr lang="en-US" b="1" dirty="0"/>
              <a:t> </a:t>
            </a:r>
            <a:r>
              <a:rPr lang="en-US" dirty="0"/>
              <a:t>Homogenizing the code increases overall quality</a:t>
            </a:r>
          </a:p>
          <a:p>
            <a:pPr marL="0" indent="0">
              <a:buNone/>
            </a:pPr>
            <a:r>
              <a:rPr lang="en-US" dirty="0"/>
              <a:t>                                      especially with a team of developers with different</a:t>
            </a:r>
          </a:p>
          <a:p>
            <a:pPr marL="0" indent="0">
              <a:buNone/>
            </a:pPr>
            <a:r>
              <a:rPr lang="en-US" dirty="0"/>
              <a:t>                                      levels of experience</a:t>
            </a:r>
          </a:p>
          <a:p>
            <a:pPr>
              <a:buFont typeface="Wingdings" panose="05000000000000000000" pitchFamily="2" charset="2"/>
              <a:buChar char="Ø"/>
            </a:pPr>
            <a:r>
              <a:rPr lang="en-US" b="1" dirty="0"/>
              <a:t>Evolution             </a:t>
            </a:r>
            <a:r>
              <a:rPr lang="en-US" dirty="0"/>
              <a:t>--  abstracting from lower layers can help in the portability</a:t>
            </a:r>
          </a:p>
          <a:p>
            <a:pPr marL="0" indent="0">
              <a:buNone/>
            </a:pPr>
            <a:r>
              <a:rPr lang="en-US" dirty="0"/>
              <a:t>                                      dimension toward various platforms or versions in the long run,           </a:t>
            </a:r>
          </a:p>
          <a:p>
            <a:pPr marL="0" indent="0">
              <a:buNone/>
            </a:pPr>
            <a:r>
              <a:rPr lang="en-US" dirty="0"/>
              <a:t>                                       increasing the evolution capability</a:t>
            </a:r>
            <a:endParaRPr lang="en-US" b="1" dirty="0"/>
          </a:p>
          <a:p>
            <a:pPr marL="0" indent="0">
              <a:buNone/>
            </a:pPr>
            <a:r>
              <a:rPr lang="en-US" dirty="0"/>
              <a:t>                                  </a:t>
            </a:r>
            <a:endParaRPr lang="en-IN" dirty="0"/>
          </a:p>
        </p:txBody>
      </p:sp>
    </p:spTree>
    <p:extLst>
      <p:ext uri="{BB962C8B-B14F-4D97-AF65-F5344CB8AC3E}">
        <p14:creationId xmlns:p14="http://schemas.microsoft.com/office/powerpoint/2010/main" val="31232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CF81-7350-EC1D-C5C2-0B67B71C731D}"/>
              </a:ext>
            </a:extLst>
          </p:cNvPr>
          <p:cNvSpPr>
            <a:spLocks noGrp="1"/>
          </p:cNvSpPr>
          <p:nvPr>
            <p:ph type="title"/>
          </p:nvPr>
        </p:nvSpPr>
        <p:spPr>
          <a:xfrm>
            <a:off x="1219200" y="1027455"/>
            <a:ext cx="8761413" cy="814791"/>
          </a:xfrm>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REQUIREMENT SPECIFICATION:</a:t>
            </a:r>
            <a:br>
              <a:rPr lang="en-IN" dirty="0">
                <a:effectLst/>
                <a:latin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221E50F-D011-CE0E-B296-D70638FEF33D}"/>
              </a:ext>
            </a:extLst>
          </p:cNvPr>
          <p:cNvSpPr>
            <a:spLocks noGrp="1"/>
          </p:cNvSpPr>
          <p:nvPr>
            <p:ph idx="1"/>
          </p:nvPr>
        </p:nvSpPr>
        <p:spPr>
          <a:xfrm>
            <a:off x="1214717" y="2414244"/>
            <a:ext cx="9542929" cy="4443755"/>
          </a:xfrm>
        </p:spPr>
        <p:txBody>
          <a:bodyPr numCol="1">
            <a:normAutofit/>
          </a:bodyPr>
          <a:lstStyle/>
          <a:p>
            <a:r>
              <a:rPr lang="en-US" b="1" dirty="0">
                <a:latin typeface="Merriweather"/>
              </a:rPr>
              <a:t>SOFTWARE</a:t>
            </a:r>
            <a:r>
              <a:rPr lang="en-US" dirty="0">
                <a:latin typeface="Merriweather"/>
              </a:rPr>
              <a:t> </a:t>
            </a:r>
            <a:r>
              <a:rPr lang="en-US" b="1" dirty="0">
                <a:latin typeface="Merriweather"/>
              </a:rPr>
              <a:t>REQUIREMENTS :</a:t>
            </a:r>
          </a:p>
          <a:p>
            <a:pPr marL="0" indent="0">
              <a:buNone/>
            </a:pPr>
            <a:r>
              <a:rPr lang="en-US" b="1" dirty="0">
                <a:latin typeface="Merriweather"/>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developing the application the following are the Software Requirement</a:t>
            </a:r>
          </a:p>
          <a:p>
            <a:pPr>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Python , Django and </a:t>
            </a:r>
            <a:r>
              <a:rPr lang="en-US" dirty="0" err="1">
                <a:latin typeface="Times New Roman" panose="02020603050405020304" pitchFamily="18" charset="0"/>
                <a:ea typeface="Calibri" panose="020F0502020204030204" pitchFamily="34" charset="0"/>
                <a:cs typeface="Times New Roman" panose="02020603050405020304" pitchFamily="18" charset="0"/>
              </a:rPr>
              <a:t>MySql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Operating Systems supported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Windows 7 , Windows XP and Windows 8</a:t>
            </a:r>
          </a:p>
          <a:p>
            <a:pPr algn="just">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 :</a:t>
            </a:r>
          </a:p>
          <a:p>
            <a:pPr marL="0" indent="0" algn="just">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developing the application the following are the Hardware Requirements:</a:t>
            </a:r>
          </a:p>
          <a:p>
            <a:pPr algn="just">
              <a:spcAft>
                <a:spcPts val="100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Processor</a:t>
            </a:r>
            <a:r>
              <a:rPr lang="en-US" sz="1800" dirty="0">
                <a:effectLst/>
                <a:latin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Pentium IV or higher</a:t>
            </a:r>
          </a:p>
          <a:p>
            <a:pPr algn="just">
              <a:spcAft>
                <a:spcPts val="10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4 GB</a:t>
            </a:r>
            <a:endParaRPr lang="en-IN" sz="1800" dirty="0">
              <a:effectLst/>
              <a:latin typeface="Calibri" panose="020F0502020204030204" pitchFamily="34" charset="0"/>
              <a:cs typeface="Times New Roman" panose="02020603050405020304" pitchFamily="18" charset="0"/>
            </a:endParaRPr>
          </a:p>
          <a:p>
            <a:pPr algn="just">
              <a:spcAft>
                <a:spcPts val="100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buFont typeface="Wingdings" panose="05000000000000000000" pitchFamily="2" charset="2"/>
              <a:buChar char="§"/>
            </a:pPr>
            <a:endParaRPr lang="en-IN" sz="1800" dirty="0">
              <a:effectLst/>
              <a:latin typeface="Calibri" panose="020F0502020204030204" pitchFamily="34" charset="0"/>
              <a:cs typeface="Times New Roman" panose="02020603050405020304" pitchFamily="18" charset="0"/>
            </a:endParaRPr>
          </a:p>
          <a:p>
            <a:pPr algn="just">
              <a:spcAft>
                <a:spcPts val="1000"/>
              </a:spcAft>
              <a:buFont typeface="Wingdings" panose="05000000000000000000" pitchFamily="2" charset="2"/>
              <a:buChar char="§"/>
            </a:pPr>
            <a:endParaRPr lang="en-US" sz="1800" dirty="0">
              <a:effectLst/>
              <a:latin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1000"/>
              </a:spcAft>
              <a:buNone/>
            </a:pP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36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737695-DFDB-C4A0-C72F-09EB9AD1870C}"/>
              </a:ext>
            </a:extLst>
          </p:cNvPr>
          <p:cNvSpPr>
            <a:spLocks noGrp="1"/>
          </p:cNvSpPr>
          <p:nvPr>
            <p:ph type="title"/>
          </p:nvPr>
        </p:nvSpPr>
        <p:spPr>
          <a:xfrm>
            <a:off x="1154954" y="1121585"/>
            <a:ext cx="8761413" cy="706964"/>
          </a:xfrm>
        </p:spPr>
        <p:txBody>
          <a:bodyPr/>
          <a:lstStyle/>
          <a:p>
            <a:r>
              <a:rPr lang="en-US" sz="3600" b="1" dirty="0">
                <a:latin typeface="Merriweather" panose="00000500000000000000" pitchFamily="2" charset="0"/>
              </a:rPr>
              <a:t>CONCLUSION</a:t>
            </a:r>
            <a:br>
              <a:rPr lang="en-IN" sz="3600" b="1" dirty="0">
                <a:latin typeface="Merriweather" panose="00000500000000000000" pitchFamily="2" charset="0"/>
              </a:rPr>
            </a:br>
            <a:endParaRPr lang="en-IN" dirty="0"/>
          </a:p>
        </p:txBody>
      </p:sp>
      <p:sp>
        <p:nvSpPr>
          <p:cNvPr id="5" name="Content Placeholder 4">
            <a:extLst>
              <a:ext uri="{FF2B5EF4-FFF2-40B4-BE49-F238E27FC236}">
                <a16:creationId xmlns:a16="http://schemas.microsoft.com/office/drawing/2014/main" id="{B87C71D4-6C79-7EBF-2C0C-18B34CF9C85D}"/>
              </a:ext>
            </a:extLst>
          </p:cNvPr>
          <p:cNvSpPr>
            <a:spLocks noGrp="1"/>
          </p:cNvSpPr>
          <p:nvPr>
            <p:ph idx="1"/>
          </p:nvPr>
        </p:nvSpPr>
        <p:spPr>
          <a:xfrm>
            <a:off x="1154954" y="2603500"/>
            <a:ext cx="10019552" cy="3770406"/>
          </a:xfrm>
        </p:spPr>
        <p:txBody>
          <a:bodyPr>
            <a:normAutofit fontScale="92500" lnSpcReduction="20000"/>
          </a:bodyPr>
          <a:lstStyle/>
          <a:p>
            <a:pPr algn="just">
              <a:lnSpc>
                <a:spcPct val="150000"/>
              </a:lnSpc>
            </a:pPr>
            <a:r>
              <a:rPr lang="en-US" sz="1900" dirty="0">
                <a:latin typeface="Times New Roman" panose="02020603050405020304" pitchFamily="18" charset="0"/>
                <a:ea typeface="Calibri" panose="020F0502020204030204" pitchFamily="34" charset="0"/>
                <a:cs typeface="Times New Roman" panose="02020603050405020304" pitchFamily="18" charset="0"/>
              </a:rPr>
              <a:t>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he dataset, which was created by grouping all the components in 4 different classes, was used as training data for the CNN model to perform the process of object recognition. In this study, the components in the picture were cropped by performing object detection with image processing techniques.</a:t>
            </a:r>
          </a:p>
          <a:p>
            <a:pPr algn="just">
              <a:lnSpc>
                <a:spcPct val="150000"/>
              </a:lnSpc>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It was determined which components were obtained by our trained CNN model. Finally, the purpose of generating HTML code was achieved using our HTML builder script with the help of the coordinates came from the algorithms of contour finding. </a:t>
            </a:r>
          </a:p>
          <a:p>
            <a:pPr algn="just">
              <a:lnSpc>
                <a:spcPct val="150000"/>
              </a:lnSpc>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As a result, after the training phase of 200 epoch, accuracy and validation accuracy were obtained as 96% and 73%, respectively.</a:t>
            </a:r>
            <a:endParaRPr lang="en-US" sz="1900" dirty="0">
              <a:effectLst/>
              <a:latin typeface="Calibri" panose="020F0502020204030204" pitchFamily="34" charset="0"/>
              <a:cs typeface="Times New Roman" panose="02020603050405020304" pitchFamily="18" charset="0"/>
            </a:endParaRPr>
          </a:p>
          <a:p>
            <a:pPr algn="just">
              <a:lnSpc>
                <a:spcPct val="150000"/>
              </a:lnSpc>
              <a:spcBef>
                <a:spcPts val="500"/>
              </a:spcBef>
              <a:spcAft>
                <a:spcPts val="0"/>
              </a:spcAft>
            </a:pP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05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0F5D-FC50-C0BA-23A9-B9628EFF994C}"/>
              </a:ext>
            </a:extLst>
          </p:cNvPr>
          <p:cNvSpPr>
            <a:spLocks noGrp="1"/>
          </p:cNvSpPr>
          <p:nvPr>
            <p:ph type="ctrTitle"/>
          </p:nvPr>
        </p:nvSpPr>
        <p:spPr>
          <a:xfrm>
            <a:off x="1154955" y="2099733"/>
            <a:ext cx="9293410" cy="1732679"/>
          </a:xfrm>
        </p:spPr>
        <p:txBody>
          <a:bodyPr/>
          <a:lstStyle/>
          <a:p>
            <a:r>
              <a:rPr lang="en-US" dirty="0">
                <a:latin typeface="Californian FB" panose="0207040306080B030204" pitchFamily="18" charset="0"/>
              </a:rPr>
              <a:t>              THANK  YOU….!</a:t>
            </a:r>
            <a:endParaRPr lang="en-IN" dirty="0">
              <a:latin typeface="Californian FB" panose="0207040306080B030204" pitchFamily="18" charset="0"/>
            </a:endParaRPr>
          </a:p>
        </p:txBody>
      </p:sp>
    </p:spTree>
    <p:extLst>
      <p:ext uri="{BB962C8B-B14F-4D97-AF65-F5344CB8AC3E}">
        <p14:creationId xmlns:p14="http://schemas.microsoft.com/office/powerpoint/2010/main" val="1867525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{F67B17C6-214D-458F-B1C9-34327B050A4E}tf02900722</Template>
  <TotalTime>99</TotalTime>
  <Words>831</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Californian FB</vt:lpstr>
      <vt:lpstr>Century Gothic</vt:lpstr>
      <vt:lpstr>Merriweather</vt:lpstr>
      <vt:lpstr>Times New Roman</vt:lpstr>
      <vt:lpstr>Wingdings</vt:lpstr>
      <vt:lpstr>Wingdings 3</vt:lpstr>
      <vt:lpstr>Ion Boardroom</vt:lpstr>
      <vt:lpstr>CMR Technical Campus </vt:lpstr>
      <vt:lpstr>ABSTRACT</vt:lpstr>
      <vt:lpstr>INTRODUCTION</vt:lpstr>
      <vt:lpstr>EXISTING SYSTEM</vt:lpstr>
      <vt:lpstr>PROPOSED SYSTEM</vt:lpstr>
      <vt:lpstr>ADVANTAGES</vt:lpstr>
      <vt:lpstr>REQUIREMENT SPECIFICATION: </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dc:title>
  <dc:creator>Chandana</dc:creator>
  <cp:lastModifiedBy>Chandana</cp:lastModifiedBy>
  <cp:revision>1</cp:revision>
  <dcterms:created xsi:type="dcterms:W3CDTF">2022-08-09T06:17:39Z</dcterms:created>
  <dcterms:modified xsi:type="dcterms:W3CDTF">2022-08-09T07:57:10Z</dcterms:modified>
</cp:coreProperties>
</file>