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377" r:id="rId2"/>
    <p:sldId id="390" r:id="rId3"/>
    <p:sldId id="394" r:id="rId4"/>
    <p:sldId id="414" r:id="rId5"/>
    <p:sldId id="420" r:id="rId6"/>
    <p:sldId id="421" r:id="rId7"/>
    <p:sldId id="422" r:id="rId8"/>
    <p:sldId id="423" r:id="rId9"/>
    <p:sldId id="415" r:id="rId10"/>
    <p:sldId id="416" r:id="rId11"/>
    <p:sldId id="424" r:id="rId12"/>
    <p:sldId id="417" r:id="rId13"/>
    <p:sldId id="418" r:id="rId14"/>
    <p:sldId id="426" r:id="rId15"/>
    <p:sldId id="427" r:id="rId16"/>
    <p:sldId id="432" r:id="rId17"/>
    <p:sldId id="428" r:id="rId18"/>
    <p:sldId id="433" r:id="rId19"/>
    <p:sldId id="429" r:id="rId20"/>
    <p:sldId id="434" r:id="rId21"/>
    <p:sldId id="430" r:id="rId22"/>
    <p:sldId id="435" r:id="rId23"/>
    <p:sldId id="436" r:id="rId24"/>
    <p:sldId id="431" r:id="rId25"/>
    <p:sldId id="437" r:id="rId26"/>
    <p:sldId id="439" r:id="rId27"/>
    <p:sldId id="440" r:id="rId28"/>
    <p:sldId id="441" r:id="rId29"/>
    <p:sldId id="442" r:id="rId30"/>
    <p:sldId id="443" r:id="rId31"/>
    <p:sldId id="445" r:id="rId32"/>
    <p:sldId id="444" r:id="rId33"/>
    <p:sldId id="446" r:id="rId34"/>
    <p:sldId id="447" r:id="rId35"/>
    <p:sldId id="448" r:id="rId36"/>
    <p:sldId id="449" r:id="rId37"/>
    <p:sldId id="450" r:id="rId38"/>
    <p:sldId id="451" r:id="rId39"/>
    <p:sldId id="452" r:id="rId40"/>
    <p:sldId id="519" r:id="rId41"/>
    <p:sldId id="520" r:id="rId42"/>
    <p:sldId id="521" r:id="rId43"/>
    <p:sldId id="522" r:id="rId44"/>
    <p:sldId id="525" r:id="rId45"/>
    <p:sldId id="526" r:id="rId46"/>
    <p:sldId id="527" r:id="rId47"/>
    <p:sldId id="528" r:id="rId48"/>
    <p:sldId id="529" r:id="rId49"/>
    <p:sldId id="530" r:id="rId50"/>
    <p:sldId id="531" r:id="rId51"/>
    <p:sldId id="532" r:id="rId52"/>
    <p:sldId id="569" r:id="rId53"/>
    <p:sldId id="570" r:id="rId54"/>
    <p:sldId id="534" r:id="rId55"/>
    <p:sldId id="535" r:id="rId56"/>
    <p:sldId id="536" r:id="rId57"/>
    <p:sldId id="539" r:id="rId58"/>
    <p:sldId id="537" r:id="rId59"/>
    <p:sldId id="538" r:id="rId60"/>
    <p:sldId id="540" r:id="rId61"/>
    <p:sldId id="541" r:id="rId62"/>
    <p:sldId id="542" r:id="rId63"/>
    <p:sldId id="543" r:id="rId64"/>
    <p:sldId id="571" r:id="rId65"/>
    <p:sldId id="572" r:id="rId66"/>
    <p:sldId id="574" r:id="rId67"/>
    <p:sldId id="544" r:id="rId68"/>
    <p:sldId id="545" r:id="rId69"/>
    <p:sldId id="546" r:id="rId70"/>
    <p:sldId id="547" r:id="rId71"/>
    <p:sldId id="549" r:id="rId72"/>
    <p:sldId id="548" r:id="rId73"/>
    <p:sldId id="581" r:id="rId74"/>
    <p:sldId id="575" r:id="rId75"/>
    <p:sldId id="576" r:id="rId76"/>
    <p:sldId id="577" r:id="rId77"/>
    <p:sldId id="578" r:id="rId78"/>
    <p:sldId id="579" r:id="rId79"/>
    <p:sldId id="585" r:id="rId80"/>
    <p:sldId id="586" r:id="rId81"/>
    <p:sldId id="587" r:id="rId82"/>
    <p:sldId id="588" r:id="rId83"/>
    <p:sldId id="589" r:id="rId84"/>
    <p:sldId id="590" r:id="rId85"/>
    <p:sldId id="591" r:id="rId86"/>
    <p:sldId id="592" r:id="rId87"/>
    <p:sldId id="596" r:id="rId88"/>
    <p:sldId id="595" r:id="rId89"/>
    <p:sldId id="593" r:id="rId90"/>
    <p:sldId id="594" r:id="rId91"/>
    <p:sldId id="550" r:id="rId92"/>
    <p:sldId id="551" r:id="rId93"/>
    <p:sldId id="552" r:id="rId94"/>
    <p:sldId id="553" r:id="rId95"/>
    <p:sldId id="554" r:id="rId96"/>
    <p:sldId id="556" r:id="rId97"/>
    <p:sldId id="555" r:id="rId98"/>
    <p:sldId id="558" r:id="rId99"/>
    <p:sldId id="559" r:id="rId100"/>
    <p:sldId id="560" r:id="rId101"/>
    <p:sldId id="557" r:id="rId102"/>
    <p:sldId id="563" r:id="rId103"/>
    <p:sldId id="565" r:id="rId104"/>
    <p:sldId id="566" r:id="rId105"/>
    <p:sldId id="564" r:id="rId106"/>
    <p:sldId id="567" r:id="rId107"/>
    <p:sldId id="568" r:id="rId108"/>
    <p:sldId id="582" r:id="rId109"/>
    <p:sldId id="583" r:id="rId110"/>
    <p:sldId id="584"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6531" autoAdjust="0"/>
  </p:normalViewPr>
  <p:slideViewPr>
    <p:cSldViewPr snapToGrid="0">
      <p:cViewPr varScale="1">
        <p:scale>
          <a:sx n="57" d="100"/>
          <a:sy n="57" d="100"/>
        </p:scale>
        <p:origin x="1132" y="44"/>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B548668-59FC-4E8C-BF68-C09E8778E6C8}" type="datetimeFigureOut">
              <a:rPr lang="en-US" smtClean="0"/>
              <a:pPr/>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1CA4A-9D97-4689-9EF5-43B8F5D07B2F}" type="slidenum">
              <a:rPr lang="en-US" smtClean="0"/>
              <a:pPr/>
              <a:t>‹#›</a:t>
            </a:fld>
            <a:endParaRPr lang="en-US"/>
          </a:p>
        </p:txBody>
      </p:sp>
    </p:spTree>
    <p:extLst>
      <p:ext uri="{BB962C8B-B14F-4D97-AF65-F5344CB8AC3E}">
        <p14:creationId xmlns:p14="http://schemas.microsoft.com/office/powerpoint/2010/main" val="17556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1CA4A-9D97-4689-9EF5-43B8F5D07B2F}" type="slidenum">
              <a:rPr lang="en-US" smtClean="0"/>
              <a:pPr/>
              <a:t>1</a:t>
            </a:fld>
            <a:endParaRPr lang="en-US"/>
          </a:p>
        </p:txBody>
      </p:sp>
    </p:spTree>
    <p:extLst>
      <p:ext uri="{BB962C8B-B14F-4D97-AF65-F5344CB8AC3E}">
        <p14:creationId xmlns:p14="http://schemas.microsoft.com/office/powerpoint/2010/main" val="9321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a:t>
            </a:fld>
            <a:endParaRPr lang="en-US"/>
          </a:p>
        </p:txBody>
      </p:sp>
    </p:spTree>
    <p:extLst>
      <p:ext uri="{BB962C8B-B14F-4D97-AF65-F5344CB8AC3E}">
        <p14:creationId xmlns:p14="http://schemas.microsoft.com/office/powerpoint/2010/main" val="3757845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100</a:t>
            </a:fld>
            <a:endParaRPr lang="en-US"/>
          </a:p>
        </p:txBody>
      </p:sp>
    </p:spTree>
    <p:extLst>
      <p:ext uri="{BB962C8B-B14F-4D97-AF65-F5344CB8AC3E}">
        <p14:creationId xmlns:p14="http://schemas.microsoft.com/office/powerpoint/2010/main" val="17496009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101</a:t>
            </a:fld>
            <a:endParaRPr lang="en-US"/>
          </a:p>
        </p:txBody>
      </p:sp>
    </p:spTree>
    <p:extLst>
      <p:ext uri="{BB962C8B-B14F-4D97-AF65-F5344CB8AC3E}">
        <p14:creationId xmlns:p14="http://schemas.microsoft.com/office/powerpoint/2010/main" val="210272591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102</a:t>
            </a:fld>
            <a:endParaRPr lang="en-US"/>
          </a:p>
        </p:txBody>
      </p:sp>
    </p:spTree>
    <p:extLst>
      <p:ext uri="{BB962C8B-B14F-4D97-AF65-F5344CB8AC3E}">
        <p14:creationId xmlns:p14="http://schemas.microsoft.com/office/powerpoint/2010/main" val="282255291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103</a:t>
            </a:fld>
            <a:endParaRPr lang="en-US"/>
          </a:p>
        </p:txBody>
      </p:sp>
    </p:spTree>
    <p:extLst>
      <p:ext uri="{BB962C8B-B14F-4D97-AF65-F5344CB8AC3E}">
        <p14:creationId xmlns:p14="http://schemas.microsoft.com/office/powerpoint/2010/main" val="21904724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104</a:t>
            </a:fld>
            <a:endParaRPr lang="en-US"/>
          </a:p>
        </p:txBody>
      </p:sp>
    </p:spTree>
    <p:extLst>
      <p:ext uri="{BB962C8B-B14F-4D97-AF65-F5344CB8AC3E}">
        <p14:creationId xmlns:p14="http://schemas.microsoft.com/office/powerpoint/2010/main" val="37564000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105</a:t>
            </a:fld>
            <a:endParaRPr lang="en-US"/>
          </a:p>
        </p:txBody>
      </p:sp>
    </p:spTree>
    <p:extLst>
      <p:ext uri="{BB962C8B-B14F-4D97-AF65-F5344CB8AC3E}">
        <p14:creationId xmlns:p14="http://schemas.microsoft.com/office/powerpoint/2010/main" val="40809287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106</a:t>
            </a:fld>
            <a:endParaRPr lang="en-US"/>
          </a:p>
        </p:txBody>
      </p:sp>
    </p:spTree>
    <p:extLst>
      <p:ext uri="{BB962C8B-B14F-4D97-AF65-F5344CB8AC3E}">
        <p14:creationId xmlns:p14="http://schemas.microsoft.com/office/powerpoint/2010/main" val="2789304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107</a:t>
            </a:fld>
            <a:endParaRPr lang="en-US"/>
          </a:p>
        </p:txBody>
      </p:sp>
    </p:spTree>
    <p:extLst>
      <p:ext uri="{BB962C8B-B14F-4D97-AF65-F5344CB8AC3E}">
        <p14:creationId xmlns:p14="http://schemas.microsoft.com/office/powerpoint/2010/main" val="7321015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108</a:t>
            </a:fld>
            <a:endParaRPr lang="en-US"/>
          </a:p>
        </p:txBody>
      </p:sp>
    </p:spTree>
    <p:extLst>
      <p:ext uri="{BB962C8B-B14F-4D97-AF65-F5344CB8AC3E}">
        <p14:creationId xmlns:p14="http://schemas.microsoft.com/office/powerpoint/2010/main" val="10110216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109</a:t>
            </a:fld>
            <a:endParaRPr lang="en-US"/>
          </a:p>
        </p:txBody>
      </p:sp>
    </p:spTree>
    <p:extLst>
      <p:ext uri="{BB962C8B-B14F-4D97-AF65-F5344CB8AC3E}">
        <p14:creationId xmlns:p14="http://schemas.microsoft.com/office/powerpoint/2010/main" val="1029542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11</a:t>
            </a:fld>
            <a:endParaRPr lang="en-US"/>
          </a:p>
        </p:txBody>
      </p:sp>
    </p:spTree>
    <p:extLst>
      <p:ext uri="{BB962C8B-B14F-4D97-AF65-F5344CB8AC3E}">
        <p14:creationId xmlns:p14="http://schemas.microsoft.com/office/powerpoint/2010/main" val="20207607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110</a:t>
            </a:fld>
            <a:endParaRPr lang="en-US"/>
          </a:p>
        </p:txBody>
      </p:sp>
    </p:spTree>
    <p:extLst>
      <p:ext uri="{BB962C8B-B14F-4D97-AF65-F5344CB8AC3E}">
        <p14:creationId xmlns:p14="http://schemas.microsoft.com/office/powerpoint/2010/main" val="2476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12</a:t>
            </a:fld>
            <a:endParaRPr lang="en-US"/>
          </a:p>
        </p:txBody>
      </p:sp>
    </p:spTree>
    <p:extLst>
      <p:ext uri="{BB962C8B-B14F-4D97-AF65-F5344CB8AC3E}">
        <p14:creationId xmlns:p14="http://schemas.microsoft.com/office/powerpoint/2010/main" val="4197371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13</a:t>
            </a:fld>
            <a:endParaRPr lang="en-US"/>
          </a:p>
        </p:txBody>
      </p:sp>
    </p:spTree>
    <p:extLst>
      <p:ext uri="{BB962C8B-B14F-4D97-AF65-F5344CB8AC3E}">
        <p14:creationId xmlns:p14="http://schemas.microsoft.com/office/powerpoint/2010/main" val="30434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1CA4A-9D97-4689-9EF5-43B8F5D07B2F}" type="slidenum">
              <a:rPr lang="en-US" smtClean="0"/>
              <a:pPr/>
              <a:t>14</a:t>
            </a:fld>
            <a:endParaRPr lang="en-US"/>
          </a:p>
        </p:txBody>
      </p:sp>
    </p:spTree>
    <p:extLst>
      <p:ext uri="{BB962C8B-B14F-4D97-AF65-F5344CB8AC3E}">
        <p14:creationId xmlns:p14="http://schemas.microsoft.com/office/powerpoint/2010/main" val="423956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15</a:t>
            </a:fld>
            <a:endParaRPr lang="en-US"/>
          </a:p>
        </p:txBody>
      </p:sp>
    </p:spTree>
    <p:extLst>
      <p:ext uri="{BB962C8B-B14F-4D97-AF65-F5344CB8AC3E}">
        <p14:creationId xmlns:p14="http://schemas.microsoft.com/office/powerpoint/2010/main" val="268923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16</a:t>
            </a:fld>
            <a:endParaRPr lang="en-US"/>
          </a:p>
        </p:txBody>
      </p:sp>
    </p:spTree>
    <p:extLst>
      <p:ext uri="{BB962C8B-B14F-4D97-AF65-F5344CB8AC3E}">
        <p14:creationId xmlns:p14="http://schemas.microsoft.com/office/powerpoint/2010/main" val="2866152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17</a:t>
            </a:fld>
            <a:endParaRPr lang="en-US"/>
          </a:p>
        </p:txBody>
      </p:sp>
    </p:spTree>
    <p:extLst>
      <p:ext uri="{BB962C8B-B14F-4D97-AF65-F5344CB8AC3E}">
        <p14:creationId xmlns:p14="http://schemas.microsoft.com/office/powerpoint/2010/main" val="4084547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18</a:t>
            </a:fld>
            <a:endParaRPr lang="en-US"/>
          </a:p>
        </p:txBody>
      </p:sp>
    </p:spTree>
    <p:extLst>
      <p:ext uri="{BB962C8B-B14F-4D97-AF65-F5344CB8AC3E}">
        <p14:creationId xmlns:p14="http://schemas.microsoft.com/office/powerpoint/2010/main" val="369630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19</a:t>
            </a:fld>
            <a:endParaRPr lang="en-US"/>
          </a:p>
        </p:txBody>
      </p:sp>
    </p:spTree>
    <p:extLst>
      <p:ext uri="{BB962C8B-B14F-4D97-AF65-F5344CB8AC3E}">
        <p14:creationId xmlns:p14="http://schemas.microsoft.com/office/powerpoint/2010/main" val="311655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a:t>
            </a:fld>
            <a:endParaRPr lang="en-US"/>
          </a:p>
        </p:txBody>
      </p:sp>
    </p:spTree>
    <p:extLst>
      <p:ext uri="{BB962C8B-B14F-4D97-AF65-F5344CB8AC3E}">
        <p14:creationId xmlns:p14="http://schemas.microsoft.com/office/powerpoint/2010/main" val="2844880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20</a:t>
            </a:fld>
            <a:endParaRPr lang="en-US"/>
          </a:p>
        </p:txBody>
      </p:sp>
    </p:spTree>
    <p:extLst>
      <p:ext uri="{BB962C8B-B14F-4D97-AF65-F5344CB8AC3E}">
        <p14:creationId xmlns:p14="http://schemas.microsoft.com/office/powerpoint/2010/main" val="3252309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21</a:t>
            </a:fld>
            <a:endParaRPr lang="en-US"/>
          </a:p>
        </p:txBody>
      </p:sp>
    </p:spTree>
    <p:extLst>
      <p:ext uri="{BB962C8B-B14F-4D97-AF65-F5344CB8AC3E}">
        <p14:creationId xmlns:p14="http://schemas.microsoft.com/office/powerpoint/2010/main" val="345587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22</a:t>
            </a:fld>
            <a:endParaRPr lang="en-US"/>
          </a:p>
        </p:txBody>
      </p:sp>
    </p:spTree>
    <p:extLst>
      <p:ext uri="{BB962C8B-B14F-4D97-AF65-F5344CB8AC3E}">
        <p14:creationId xmlns:p14="http://schemas.microsoft.com/office/powerpoint/2010/main" val="275105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23</a:t>
            </a:fld>
            <a:endParaRPr lang="en-US"/>
          </a:p>
        </p:txBody>
      </p:sp>
    </p:spTree>
    <p:extLst>
      <p:ext uri="{BB962C8B-B14F-4D97-AF65-F5344CB8AC3E}">
        <p14:creationId xmlns:p14="http://schemas.microsoft.com/office/powerpoint/2010/main" val="3407582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24</a:t>
            </a:fld>
            <a:endParaRPr lang="en-US"/>
          </a:p>
        </p:txBody>
      </p:sp>
    </p:spTree>
    <p:extLst>
      <p:ext uri="{BB962C8B-B14F-4D97-AF65-F5344CB8AC3E}">
        <p14:creationId xmlns:p14="http://schemas.microsoft.com/office/powerpoint/2010/main" val="27865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25</a:t>
            </a:fld>
            <a:endParaRPr lang="en-US"/>
          </a:p>
        </p:txBody>
      </p:sp>
    </p:spTree>
    <p:extLst>
      <p:ext uri="{BB962C8B-B14F-4D97-AF65-F5344CB8AC3E}">
        <p14:creationId xmlns:p14="http://schemas.microsoft.com/office/powerpoint/2010/main" val="409075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26</a:t>
            </a:fld>
            <a:endParaRPr lang="en-US"/>
          </a:p>
        </p:txBody>
      </p:sp>
    </p:spTree>
    <p:extLst>
      <p:ext uri="{BB962C8B-B14F-4D97-AF65-F5344CB8AC3E}">
        <p14:creationId xmlns:p14="http://schemas.microsoft.com/office/powerpoint/2010/main" val="283863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27</a:t>
            </a:fld>
            <a:endParaRPr lang="en-US"/>
          </a:p>
        </p:txBody>
      </p:sp>
    </p:spTree>
    <p:extLst>
      <p:ext uri="{BB962C8B-B14F-4D97-AF65-F5344CB8AC3E}">
        <p14:creationId xmlns:p14="http://schemas.microsoft.com/office/powerpoint/2010/main" val="646470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28</a:t>
            </a:fld>
            <a:endParaRPr lang="en-US"/>
          </a:p>
        </p:txBody>
      </p:sp>
    </p:spTree>
    <p:extLst>
      <p:ext uri="{BB962C8B-B14F-4D97-AF65-F5344CB8AC3E}">
        <p14:creationId xmlns:p14="http://schemas.microsoft.com/office/powerpoint/2010/main" val="2042965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1CA4A-9D97-4689-9EF5-43B8F5D07B2F}" type="slidenum">
              <a:rPr lang="en-US" smtClean="0"/>
              <a:pPr/>
              <a:t>29</a:t>
            </a:fld>
            <a:endParaRPr lang="en-US"/>
          </a:p>
        </p:txBody>
      </p:sp>
    </p:spTree>
    <p:extLst>
      <p:ext uri="{BB962C8B-B14F-4D97-AF65-F5344CB8AC3E}">
        <p14:creationId xmlns:p14="http://schemas.microsoft.com/office/powerpoint/2010/main" val="31754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1CA4A-9D97-4689-9EF5-43B8F5D07B2F}" type="slidenum">
              <a:rPr lang="en-US" smtClean="0"/>
              <a:pPr/>
              <a:t>3</a:t>
            </a:fld>
            <a:endParaRPr lang="en-US"/>
          </a:p>
        </p:txBody>
      </p:sp>
    </p:spTree>
    <p:extLst>
      <p:ext uri="{BB962C8B-B14F-4D97-AF65-F5344CB8AC3E}">
        <p14:creationId xmlns:p14="http://schemas.microsoft.com/office/powerpoint/2010/main" val="1045655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30</a:t>
            </a:fld>
            <a:endParaRPr lang="en-US"/>
          </a:p>
        </p:txBody>
      </p:sp>
    </p:spTree>
    <p:extLst>
      <p:ext uri="{BB962C8B-B14F-4D97-AF65-F5344CB8AC3E}">
        <p14:creationId xmlns:p14="http://schemas.microsoft.com/office/powerpoint/2010/main" val="2329580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31</a:t>
            </a:fld>
            <a:endParaRPr lang="en-US"/>
          </a:p>
        </p:txBody>
      </p:sp>
    </p:spTree>
    <p:extLst>
      <p:ext uri="{BB962C8B-B14F-4D97-AF65-F5344CB8AC3E}">
        <p14:creationId xmlns:p14="http://schemas.microsoft.com/office/powerpoint/2010/main" val="3588284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32</a:t>
            </a:fld>
            <a:endParaRPr lang="en-US"/>
          </a:p>
        </p:txBody>
      </p:sp>
    </p:spTree>
    <p:extLst>
      <p:ext uri="{BB962C8B-B14F-4D97-AF65-F5344CB8AC3E}">
        <p14:creationId xmlns:p14="http://schemas.microsoft.com/office/powerpoint/2010/main" val="417348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33</a:t>
            </a:fld>
            <a:endParaRPr lang="en-US"/>
          </a:p>
        </p:txBody>
      </p:sp>
    </p:spTree>
    <p:extLst>
      <p:ext uri="{BB962C8B-B14F-4D97-AF65-F5344CB8AC3E}">
        <p14:creationId xmlns:p14="http://schemas.microsoft.com/office/powerpoint/2010/main" val="525115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34</a:t>
            </a:fld>
            <a:endParaRPr lang="en-US"/>
          </a:p>
        </p:txBody>
      </p:sp>
    </p:spTree>
    <p:extLst>
      <p:ext uri="{BB962C8B-B14F-4D97-AF65-F5344CB8AC3E}">
        <p14:creationId xmlns:p14="http://schemas.microsoft.com/office/powerpoint/2010/main" val="2271019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35</a:t>
            </a:fld>
            <a:endParaRPr lang="en-US"/>
          </a:p>
        </p:txBody>
      </p:sp>
    </p:spTree>
    <p:extLst>
      <p:ext uri="{BB962C8B-B14F-4D97-AF65-F5344CB8AC3E}">
        <p14:creationId xmlns:p14="http://schemas.microsoft.com/office/powerpoint/2010/main" val="1526539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36</a:t>
            </a:fld>
            <a:endParaRPr lang="en-US"/>
          </a:p>
        </p:txBody>
      </p:sp>
    </p:spTree>
    <p:extLst>
      <p:ext uri="{BB962C8B-B14F-4D97-AF65-F5344CB8AC3E}">
        <p14:creationId xmlns:p14="http://schemas.microsoft.com/office/powerpoint/2010/main" val="339595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37</a:t>
            </a:fld>
            <a:endParaRPr lang="en-US"/>
          </a:p>
        </p:txBody>
      </p:sp>
    </p:spTree>
    <p:extLst>
      <p:ext uri="{BB962C8B-B14F-4D97-AF65-F5344CB8AC3E}">
        <p14:creationId xmlns:p14="http://schemas.microsoft.com/office/powerpoint/2010/main" val="3138850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38</a:t>
            </a:fld>
            <a:endParaRPr lang="en-US"/>
          </a:p>
        </p:txBody>
      </p:sp>
    </p:spTree>
    <p:extLst>
      <p:ext uri="{BB962C8B-B14F-4D97-AF65-F5344CB8AC3E}">
        <p14:creationId xmlns:p14="http://schemas.microsoft.com/office/powerpoint/2010/main" val="1722732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39</a:t>
            </a:fld>
            <a:endParaRPr lang="en-US"/>
          </a:p>
        </p:txBody>
      </p:sp>
    </p:spTree>
    <p:extLst>
      <p:ext uri="{BB962C8B-B14F-4D97-AF65-F5344CB8AC3E}">
        <p14:creationId xmlns:p14="http://schemas.microsoft.com/office/powerpoint/2010/main" val="167359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a:t>
            </a:fld>
            <a:endParaRPr lang="en-US"/>
          </a:p>
        </p:txBody>
      </p:sp>
    </p:spTree>
    <p:extLst>
      <p:ext uri="{BB962C8B-B14F-4D97-AF65-F5344CB8AC3E}">
        <p14:creationId xmlns:p14="http://schemas.microsoft.com/office/powerpoint/2010/main" val="536245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40</a:t>
            </a:fld>
            <a:endParaRPr lang="en-US"/>
          </a:p>
        </p:txBody>
      </p:sp>
    </p:spTree>
    <p:extLst>
      <p:ext uri="{BB962C8B-B14F-4D97-AF65-F5344CB8AC3E}">
        <p14:creationId xmlns:p14="http://schemas.microsoft.com/office/powerpoint/2010/main" val="3992515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41</a:t>
            </a:fld>
            <a:endParaRPr lang="en-US"/>
          </a:p>
        </p:txBody>
      </p:sp>
    </p:spTree>
    <p:extLst>
      <p:ext uri="{BB962C8B-B14F-4D97-AF65-F5344CB8AC3E}">
        <p14:creationId xmlns:p14="http://schemas.microsoft.com/office/powerpoint/2010/main" val="1156982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42</a:t>
            </a:fld>
            <a:endParaRPr lang="en-US"/>
          </a:p>
        </p:txBody>
      </p:sp>
    </p:spTree>
    <p:extLst>
      <p:ext uri="{BB962C8B-B14F-4D97-AF65-F5344CB8AC3E}">
        <p14:creationId xmlns:p14="http://schemas.microsoft.com/office/powerpoint/2010/main" val="3764756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43</a:t>
            </a:fld>
            <a:endParaRPr lang="en-US"/>
          </a:p>
        </p:txBody>
      </p:sp>
    </p:spTree>
    <p:extLst>
      <p:ext uri="{BB962C8B-B14F-4D97-AF65-F5344CB8AC3E}">
        <p14:creationId xmlns:p14="http://schemas.microsoft.com/office/powerpoint/2010/main" val="4239705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44</a:t>
            </a:fld>
            <a:endParaRPr lang="en-US"/>
          </a:p>
        </p:txBody>
      </p:sp>
    </p:spTree>
    <p:extLst>
      <p:ext uri="{BB962C8B-B14F-4D97-AF65-F5344CB8AC3E}">
        <p14:creationId xmlns:p14="http://schemas.microsoft.com/office/powerpoint/2010/main" val="16688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45</a:t>
            </a:fld>
            <a:endParaRPr lang="en-US"/>
          </a:p>
        </p:txBody>
      </p:sp>
    </p:spTree>
    <p:extLst>
      <p:ext uri="{BB962C8B-B14F-4D97-AF65-F5344CB8AC3E}">
        <p14:creationId xmlns:p14="http://schemas.microsoft.com/office/powerpoint/2010/main" val="2412574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46</a:t>
            </a:fld>
            <a:endParaRPr lang="en-US"/>
          </a:p>
        </p:txBody>
      </p:sp>
    </p:spTree>
    <p:extLst>
      <p:ext uri="{BB962C8B-B14F-4D97-AF65-F5344CB8AC3E}">
        <p14:creationId xmlns:p14="http://schemas.microsoft.com/office/powerpoint/2010/main" val="1890923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47</a:t>
            </a:fld>
            <a:endParaRPr lang="en-US"/>
          </a:p>
        </p:txBody>
      </p:sp>
    </p:spTree>
    <p:extLst>
      <p:ext uri="{BB962C8B-B14F-4D97-AF65-F5344CB8AC3E}">
        <p14:creationId xmlns:p14="http://schemas.microsoft.com/office/powerpoint/2010/main" val="869062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48</a:t>
            </a:fld>
            <a:endParaRPr lang="en-US"/>
          </a:p>
        </p:txBody>
      </p:sp>
    </p:spTree>
    <p:extLst>
      <p:ext uri="{BB962C8B-B14F-4D97-AF65-F5344CB8AC3E}">
        <p14:creationId xmlns:p14="http://schemas.microsoft.com/office/powerpoint/2010/main" val="39880779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49</a:t>
            </a:fld>
            <a:endParaRPr lang="en-US"/>
          </a:p>
        </p:txBody>
      </p:sp>
    </p:spTree>
    <p:extLst>
      <p:ext uri="{BB962C8B-B14F-4D97-AF65-F5344CB8AC3E}">
        <p14:creationId xmlns:p14="http://schemas.microsoft.com/office/powerpoint/2010/main" val="360661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a:t>
            </a:fld>
            <a:endParaRPr lang="en-US"/>
          </a:p>
        </p:txBody>
      </p:sp>
    </p:spTree>
    <p:extLst>
      <p:ext uri="{BB962C8B-B14F-4D97-AF65-F5344CB8AC3E}">
        <p14:creationId xmlns:p14="http://schemas.microsoft.com/office/powerpoint/2010/main" val="31501300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50</a:t>
            </a:fld>
            <a:endParaRPr lang="en-US"/>
          </a:p>
        </p:txBody>
      </p:sp>
    </p:spTree>
    <p:extLst>
      <p:ext uri="{BB962C8B-B14F-4D97-AF65-F5344CB8AC3E}">
        <p14:creationId xmlns:p14="http://schemas.microsoft.com/office/powerpoint/2010/main" val="78344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51</a:t>
            </a:fld>
            <a:endParaRPr lang="en-US"/>
          </a:p>
        </p:txBody>
      </p:sp>
    </p:spTree>
    <p:extLst>
      <p:ext uri="{BB962C8B-B14F-4D97-AF65-F5344CB8AC3E}">
        <p14:creationId xmlns:p14="http://schemas.microsoft.com/office/powerpoint/2010/main" val="3313632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52</a:t>
            </a:fld>
            <a:endParaRPr lang="en-US"/>
          </a:p>
        </p:txBody>
      </p:sp>
    </p:spTree>
    <p:extLst>
      <p:ext uri="{BB962C8B-B14F-4D97-AF65-F5344CB8AC3E}">
        <p14:creationId xmlns:p14="http://schemas.microsoft.com/office/powerpoint/2010/main" val="2184519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53</a:t>
            </a:fld>
            <a:endParaRPr lang="en-US"/>
          </a:p>
        </p:txBody>
      </p:sp>
    </p:spTree>
    <p:extLst>
      <p:ext uri="{BB962C8B-B14F-4D97-AF65-F5344CB8AC3E}">
        <p14:creationId xmlns:p14="http://schemas.microsoft.com/office/powerpoint/2010/main" val="2156837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54</a:t>
            </a:fld>
            <a:endParaRPr lang="en-US"/>
          </a:p>
        </p:txBody>
      </p:sp>
    </p:spTree>
    <p:extLst>
      <p:ext uri="{BB962C8B-B14F-4D97-AF65-F5344CB8AC3E}">
        <p14:creationId xmlns:p14="http://schemas.microsoft.com/office/powerpoint/2010/main" val="29022709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55</a:t>
            </a:fld>
            <a:endParaRPr lang="en-US"/>
          </a:p>
        </p:txBody>
      </p:sp>
    </p:spTree>
    <p:extLst>
      <p:ext uri="{BB962C8B-B14F-4D97-AF65-F5344CB8AC3E}">
        <p14:creationId xmlns:p14="http://schemas.microsoft.com/office/powerpoint/2010/main" val="1671136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56</a:t>
            </a:fld>
            <a:endParaRPr lang="en-US"/>
          </a:p>
        </p:txBody>
      </p:sp>
    </p:spTree>
    <p:extLst>
      <p:ext uri="{BB962C8B-B14F-4D97-AF65-F5344CB8AC3E}">
        <p14:creationId xmlns:p14="http://schemas.microsoft.com/office/powerpoint/2010/main" val="3916388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57</a:t>
            </a:fld>
            <a:endParaRPr lang="en-US"/>
          </a:p>
        </p:txBody>
      </p:sp>
    </p:spTree>
    <p:extLst>
      <p:ext uri="{BB962C8B-B14F-4D97-AF65-F5344CB8AC3E}">
        <p14:creationId xmlns:p14="http://schemas.microsoft.com/office/powerpoint/2010/main" val="4023985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58</a:t>
            </a:fld>
            <a:endParaRPr lang="en-US"/>
          </a:p>
        </p:txBody>
      </p:sp>
    </p:spTree>
    <p:extLst>
      <p:ext uri="{BB962C8B-B14F-4D97-AF65-F5344CB8AC3E}">
        <p14:creationId xmlns:p14="http://schemas.microsoft.com/office/powerpoint/2010/main" val="21805335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59</a:t>
            </a:fld>
            <a:endParaRPr lang="en-US"/>
          </a:p>
        </p:txBody>
      </p:sp>
    </p:spTree>
    <p:extLst>
      <p:ext uri="{BB962C8B-B14F-4D97-AF65-F5344CB8AC3E}">
        <p14:creationId xmlns:p14="http://schemas.microsoft.com/office/powerpoint/2010/main" val="412801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a:t>
            </a:fld>
            <a:endParaRPr lang="en-US"/>
          </a:p>
        </p:txBody>
      </p:sp>
    </p:spTree>
    <p:extLst>
      <p:ext uri="{BB962C8B-B14F-4D97-AF65-F5344CB8AC3E}">
        <p14:creationId xmlns:p14="http://schemas.microsoft.com/office/powerpoint/2010/main" val="23145894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60</a:t>
            </a:fld>
            <a:endParaRPr lang="en-US"/>
          </a:p>
        </p:txBody>
      </p:sp>
    </p:spTree>
    <p:extLst>
      <p:ext uri="{BB962C8B-B14F-4D97-AF65-F5344CB8AC3E}">
        <p14:creationId xmlns:p14="http://schemas.microsoft.com/office/powerpoint/2010/main" val="18717528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61</a:t>
            </a:fld>
            <a:endParaRPr lang="en-US"/>
          </a:p>
        </p:txBody>
      </p:sp>
    </p:spTree>
    <p:extLst>
      <p:ext uri="{BB962C8B-B14F-4D97-AF65-F5344CB8AC3E}">
        <p14:creationId xmlns:p14="http://schemas.microsoft.com/office/powerpoint/2010/main" val="221043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62</a:t>
            </a:fld>
            <a:endParaRPr lang="en-US"/>
          </a:p>
        </p:txBody>
      </p:sp>
    </p:spTree>
    <p:extLst>
      <p:ext uri="{BB962C8B-B14F-4D97-AF65-F5344CB8AC3E}">
        <p14:creationId xmlns:p14="http://schemas.microsoft.com/office/powerpoint/2010/main" val="41993437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63</a:t>
            </a:fld>
            <a:endParaRPr lang="en-US"/>
          </a:p>
        </p:txBody>
      </p:sp>
    </p:spTree>
    <p:extLst>
      <p:ext uri="{BB962C8B-B14F-4D97-AF65-F5344CB8AC3E}">
        <p14:creationId xmlns:p14="http://schemas.microsoft.com/office/powerpoint/2010/main" val="4340757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64</a:t>
            </a:fld>
            <a:endParaRPr lang="en-US"/>
          </a:p>
        </p:txBody>
      </p:sp>
    </p:spTree>
    <p:extLst>
      <p:ext uri="{BB962C8B-B14F-4D97-AF65-F5344CB8AC3E}">
        <p14:creationId xmlns:p14="http://schemas.microsoft.com/office/powerpoint/2010/main" val="12868073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65</a:t>
            </a:fld>
            <a:endParaRPr lang="en-US"/>
          </a:p>
        </p:txBody>
      </p:sp>
    </p:spTree>
    <p:extLst>
      <p:ext uri="{BB962C8B-B14F-4D97-AF65-F5344CB8AC3E}">
        <p14:creationId xmlns:p14="http://schemas.microsoft.com/office/powerpoint/2010/main" val="1054118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66</a:t>
            </a:fld>
            <a:endParaRPr lang="en-US"/>
          </a:p>
        </p:txBody>
      </p:sp>
    </p:spTree>
    <p:extLst>
      <p:ext uri="{BB962C8B-B14F-4D97-AF65-F5344CB8AC3E}">
        <p14:creationId xmlns:p14="http://schemas.microsoft.com/office/powerpoint/2010/main" val="845223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67</a:t>
            </a:fld>
            <a:endParaRPr lang="en-US"/>
          </a:p>
        </p:txBody>
      </p:sp>
    </p:spTree>
    <p:extLst>
      <p:ext uri="{BB962C8B-B14F-4D97-AF65-F5344CB8AC3E}">
        <p14:creationId xmlns:p14="http://schemas.microsoft.com/office/powerpoint/2010/main" val="25251598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68</a:t>
            </a:fld>
            <a:endParaRPr lang="en-US"/>
          </a:p>
        </p:txBody>
      </p:sp>
    </p:spTree>
    <p:extLst>
      <p:ext uri="{BB962C8B-B14F-4D97-AF65-F5344CB8AC3E}">
        <p14:creationId xmlns:p14="http://schemas.microsoft.com/office/powerpoint/2010/main" val="3024390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69</a:t>
            </a:fld>
            <a:endParaRPr lang="en-US"/>
          </a:p>
        </p:txBody>
      </p:sp>
    </p:spTree>
    <p:extLst>
      <p:ext uri="{BB962C8B-B14F-4D97-AF65-F5344CB8AC3E}">
        <p14:creationId xmlns:p14="http://schemas.microsoft.com/office/powerpoint/2010/main" val="126615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a:t>
            </a:fld>
            <a:endParaRPr lang="en-US"/>
          </a:p>
        </p:txBody>
      </p:sp>
    </p:spTree>
    <p:extLst>
      <p:ext uri="{BB962C8B-B14F-4D97-AF65-F5344CB8AC3E}">
        <p14:creationId xmlns:p14="http://schemas.microsoft.com/office/powerpoint/2010/main" val="21368479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70</a:t>
            </a:fld>
            <a:endParaRPr lang="en-US"/>
          </a:p>
        </p:txBody>
      </p:sp>
    </p:spTree>
    <p:extLst>
      <p:ext uri="{BB962C8B-B14F-4D97-AF65-F5344CB8AC3E}">
        <p14:creationId xmlns:p14="http://schemas.microsoft.com/office/powerpoint/2010/main" val="21399374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71</a:t>
            </a:fld>
            <a:endParaRPr lang="en-US"/>
          </a:p>
        </p:txBody>
      </p:sp>
    </p:spTree>
    <p:extLst>
      <p:ext uri="{BB962C8B-B14F-4D97-AF65-F5344CB8AC3E}">
        <p14:creationId xmlns:p14="http://schemas.microsoft.com/office/powerpoint/2010/main" val="34956861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72</a:t>
            </a:fld>
            <a:endParaRPr lang="en-US"/>
          </a:p>
        </p:txBody>
      </p:sp>
    </p:spTree>
    <p:extLst>
      <p:ext uri="{BB962C8B-B14F-4D97-AF65-F5344CB8AC3E}">
        <p14:creationId xmlns:p14="http://schemas.microsoft.com/office/powerpoint/2010/main" val="41958284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73</a:t>
            </a:fld>
            <a:endParaRPr lang="en-US"/>
          </a:p>
        </p:txBody>
      </p:sp>
    </p:spTree>
    <p:extLst>
      <p:ext uri="{BB962C8B-B14F-4D97-AF65-F5344CB8AC3E}">
        <p14:creationId xmlns:p14="http://schemas.microsoft.com/office/powerpoint/2010/main" val="41548252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74</a:t>
            </a:fld>
            <a:endParaRPr lang="en-US"/>
          </a:p>
        </p:txBody>
      </p:sp>
    </p:spTree>
    <p:extLst>
      <p:ext uri="{BB962C8B-B14F-4D97-AF65-F5344CB8AC3E}">
        <p14:creationId xmlns:p14="http://schemas.microsoft.com/office/powerpoint/2010/main" val="34058060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75</a:t>
            </a:fld>
            <a:endParaRPr lang="en-US"/>
          </a:p>
        </p:txBody>
      </p:sp>
    </p:spTree>
    <p:extLst>
      <p:ext uri="{BB962C8B-B14F-4D97-AF65-F5344CB8AC3E}">
        <p14:creationId xmlns:p14="http://schemas.microsoft.com/office/powerpoint/2010/main" val="7776836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76</a:t>
            </a:fld>
            <a:endParaRPr lang="en-US"/>
          </a:p>
        </p:txBody>
      </p:sp>
    </p:spTree>
    <p:extLst>
      <p:ext uri="{BB962C8B-B14F-4D97-AF65-F5344CB8AC3E}">
        <p14:creationId xmlns:p14="http://schemas.microsoft.com/office/powerpoint/2010/main" val="40513192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77</a:t>
            </a:fld>
            <a:endParaRPr lang="en-US"/>
          </a:p>
        </p:txBody>
      </p:sp>
    </p:spTree>
    <p:extLst>
      <p:ext uri="{BB962C8B-B14F-4D97-AF65-F5344CB8AC3E}">
        <p14:creationId xmlns:p14="http://schemas.microsoft.com/office/powerpoint/2010/main" val="2719517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78</a:t>
            </a:fld>
            <a:endParaRPr lang="en-US"/>
          </a:p>
        </p:txBody>
      </p:sp>
    </p:spTree>
    <p:extLst>
      <p:ext uri="{BB962C8B-B14F-4D97-AF65-F5344CB8AC3E}">
        <p14:creationId xmlns:p14="http://schemas.microsoft.com/office/powerpoint/2010/main" val="175570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79</a:t>
            </a:fld>
            <a:endParaRPr lang="en-US"/>
          </a:p>
        </p:txBody>
      </p:sp>
    </p:spTree>
    <p:extLst>
      <p:ext uri="{BB962C8B-B14F-4D97-AF65-F5344CB8AC3E}">
        <p14:creationId xmlns:p14="http://schemas.microsoft.com/office/powerpoint/2010/main" val="287899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a:t>
            </a:fld>
            <a:endParaRPr lang="en-US"/>
          </a:p>
        </p:txBody>
      </p:sp>
    </p:spTree>
    <p:extLst>
      <p:ext uri="{BB962C8B-B14F-4D97-AF65-F5344CB8AC3E}">
        <p14:creationId xmlns:p14="http://schemas.microsoft.com/office/powerpoint/2010/main" val="15669644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80</a:t>
            </a:fld>
            <a:endParaRPr lang="en-US"/>
          </a:p>
        </p:txBody>
      </p:sp>
    </p:spTree>
    <p:extLst>
      <p:ext uri="{BB962C8B-B14F-4D97-AF65-F5344CB8AC3E}">
        <p14:creationId xmlns:p14="http://schemas.microsoft.com/office/powerpoint/2010/main" val="810399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81</a:t>
            </a:fld>
            <a:endParaRPr lang="en-US"/>
          </a:p>
        </p:txBody>
      </p:sp>
    </p:spTree>
    <p:extLst>
      <p:ext uri="{BB962C8B-B14F-4D97-AF65-F5344CB8AC3E}">
        <p14:creationId xmlns:p14="http://schemas.microsoft.com/office/powerpoint/2010/main" val="8173118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82</a:t>
            </a:fld>
            <a:endParaRPr lang="en-US"/>
          </a:p>
        </p:txBody>
      </p:sp>
    </p:spTree>
    <p:extLst>
      <p:ext uri="{BB962C8B-B14F-4D97-AF65-F5344CB8AC3E}">
        <p14:creationId xmlns:p14="http://schemas.microsoft.com/office/powerpoint/2010/main" val="22714210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83</a:t>
            </a:fld>
            <a:endParaRPr lang="en-US"/>
          </a:p>
        </p:txBody>
      </p:sp>
    </p:spTree>
    <p:extLst>
      <p:ext uri="{BB962C8B-B14F-4D97-AF65-F5344CB8AC3E}">
        <p14:creationId xmlns:p14="http://schemas.microsoft.com/office/powerpoint/2010/main" val="13412762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84</a:t>
            </a:fld>
            <a:endParaRPr lang="en-US"/>
          </a:p>
        </p:txBody>
      </p:sp>
    </p:spTree>
    <p:extLst>
      <p:ext uri="{BB962C8B-B14F-4D97-AF65-F5344CB8AC3E}">
        <p14:creationId xmlns:p14="http://schemas.microsoft.com/office/powerpoint/2010/main" val="2700842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85</a:t>
            </a:fld>
            <a:endParaRPr lang="en-US"/>
          </a:p>
        </p:txBody>
      </p:sp>
    </p:spTree>
    <p:extLst>
      <p:ext uri="{BB962C8B-B14F-4D97-AF65-F5344CB8AC3E}">
        <p14:creationId xmlns:p14="http://schemas.microsoft.com/office/powerpoint/2010/main" val="28483751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86</a:t>
            </a:fld>
            <a:endParaRPr lang="en-US"/>
          </a:p>
        </p:txBody>
      </p:sp>
    </p:spTree>
    <p:extLst>
      <p:ext uri="{BB962C8B-B14F-4D97-AF65-F5344CB8AC3E}">
        <p14:creationId xmlns:p14="http://schemas.microsoft.com/office/powerpoint/2010/main" val="11678621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87</a:t>
            </a:fld>
            <a:endParaRPr lang="en-US"/>
          </a:p>
        </p:txBody>
      </p:sp>
    </p:spTree>
    <p:extLst>
      <p:ext uri="{BB962C8B-B14F-4D97-AF65-F5344CB8AC3E}">
        <p14:creationId xmlns:p14="http://schemas.microsoft.com/office/powerpoint/2010/main" val="15862365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88</a:t>
            </a:fld>
            <a:endParaRPr lang="en-US"/>
          </a:p>
        </p:txBody>
      </p:sp>
    </p:spTree>
    <p:extLst>
      <p:ext uri="{BB962C8B-B14F-4D97-AF65-F5344CB8AC3E}">
        <p14:creationId xmlns:p14="http://schemas.microsoft.com/office/powerpoint/2010/main" val="3263082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89</a:t>
            </a:fld>
            <a:endParaRPr lang="en-US"/>
          </a:p>
        </p:txBody>
      </p:sp>
    </p:spTree>
    <p:extLst>
      <p:ext uri="{BB962C8B-B14F-4D97-AF65-F5344CB8AC3E}">
        <p14:creationId xmlns:p14="http://schemas.microsoft.com/office/powerpoint/2010/main" val="65988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a:t>
            </a:fld>
            <a:endParaRPr lang="en-US"/>
          </a:p>
        </p:txBody>
      </p:sp>
    </p:spTree>
    <p:extLst>
      <p:ext uri="{BB962C8B-B14F-4D97-AF65-F5344CB8AC3E}">
        <p14:creationId xmlns:p14="http://schemas.microsoft.com/office/powerpoint/2010/main" val="271416294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90</a:t>
            </a:fld>
            <a:endParaRPr lang="en-US"/>
          </a:p>
        </p:txBody>
      </p:sp>
    </p:spTree>
    <p:extLst>
      <p:ext uri="{BB962C8B-B14F-4D97-AF65-F5344CB8AC3E}">
        <p14:creationId xmlns:p14="http://schemas.microsoft.com/office/powerpoint/2010/main" val="23380065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91</a:t>
            </a:fld>
            <a:endParaRPr lang="en-US"/>
          </a:p>
        </p:txBody>
      </p:sp>
    </p:spTree>
    <p:extLst>
      <p:ext uri="{BB962C8B-B14F-4D97-AF65-F5344CB8AC3E}">
        <p14:creationId xmlns:p14="http://schemas.microsoft.com/office/powerpoint/2010/main" val="23072730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92</a:t>
            </a:fld>
            <a:endParaRPr lang="en-US"/>
          </a:p>
        </p:txBody>
      </p:sp>
    </p:spTree>
    <p:extLst>
      <p:ext uri="{BB962C8B-B14F-4D97-AF65-F5344CB8AC3E}">
        <p14:creationId xmlns:p14="http://schemas.microsoft.com/office/powerpoint/2010/main" val="17718888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93</a:t>
            </a:fld>
            <a:endParaRPr lang="en-US"/>
          </a:p>
        </p:txBody>
      </p:sp>
    </p:spTree>
    <p:extLst>
      <p:ext uri="{BB962C8B-B14F-4D97-AF65-F5344CB8AC3E}">
        <p14:creationId xmlns:p14="http://schemas.microsoft.com/office/powerpoint/2010/main" val="15421455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94</a:t>
            </a:fld>
            <a:endParaRPr lang="en-US"/>
          </a:p>
        </p:txBody>
      </p:sp>
    </p:spTree>
    <p:extLst>
      <p:ext uri="{BB962C8B-B14F-4D97-AF65-F5344CB8AC3E}">
        <p14:creationId xmlns:p14="http://schemas.microsoft.com/office/powerpoint/2010/main" val="10844916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95</a:t>
            </a:fld>
            <a:endParaRPr lang="en-US"/>
          </a:p>
        </p:txBody>
      </p:sp>
    </p:spTree>
    <p:extLst>
      <p:ext uri="{BB962C8B-B14F-4D97-AF65-F5344CB8AC3E}">
        <p14:creationId xmlns:p14="http://schemas.microsoft.com/office/powerpoint/2010/main" val="35738254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96</a:t>
            </a:fld>
            <a:endParaRPr lang="en-US"/>
          </a:p>
        </p:txBody>
      </p:sp>
    </p:spTree>
    <p:extLst>
      <p:ext uri="{BB962C8B-B14F-4D97-AF65-F5344CB8AC3E}">
        <p14:creationId xmlns:p14="http://schemas.microsoft.com/office/powerpoint/2010/main" val="27766934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97</a:t>
            </a:fld>
            <a:endParaRPr lang="en-US"/>
          </a:p>
        </p:txBody>
      </p:sp>
    </p:spTree>
    <p:extLst>
      <p:ext uri="{BB962C8B-B14F-4D97-AF65-F5344CB8AC3E}">
        <p14:creationId xmlns:p14="http://schemas.microsoft.com/office/powerpoint/2010/main" val="1223256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98</a:t>
            </a:fld>
            <a:endParaRPr lang="en-US"/>
          </a:p>
        </p:txBody>
      </p:sp>
    </p:spTree>
    <p:extLst>
      <p:ext uri="{BB962C8B-B14F-4D97-AF65-F5344CB8AC3E}">
        <p14:creationId xmlns:p14="http://schemas.microsoft.com/office/powerpoint/2010/main" val="303509139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1CA4A-9D97-4689-9EF5-43B8F5D07B2F}" type="slidenum">
              <a:rPr lang="en-US" smtClean="0"/>
              <a:pPr/>
              <a:t>99</a:t>
            </a:fld>
            <a:endParaRPr lang="en-US"/>
          </a:p>
        </p:txBody>
      </p:sp>
    </p:spTree>
    <p:extLst>
      <p:ext uri="{BB962C8B-B14F-4D97-AF65-F5344CB8AC3E}">
        <p14:creationId xmlns:p14="http://schemas.microsoft.com/office/powerpoint/2010/main" val="190247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091-C502-4B69-A0A0-E09F4F1E5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197DBE-4571-4144-8873-DB67B1B30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F75800-EA9A-4140-97E3-0DB0FA41854A}"/>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D406DBF0-E721-4906-993D-0549F79AF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46B43-DC36-46ED-AF66-CC3715C6FD93}"/>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9"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54540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4B3A-D481-493B-8A0E-AECBC681C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3A8CDD-23B4-4081-B0E6-F82C83A0CD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5B4D1-5DF0-48A1-B985-19AAA760FCE3}"/>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933DD9DA-4912-4DD7-8258-F12C834FD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9406B-DC58-4795-9DC2-CE210D49BC72}"/>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8"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6538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90E75-8897-45CC-81B2-CF7062B3EA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EFA444-2205-41AC-A3C2-29CBA382B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90ED-737B-4104-8E32-FDC954425691}"/>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AB3E6119-9268-44EC-9977-B5E3D83B1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A64F7-3B29-4C60-BAE4-D3F08101A358}"/>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8"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6208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2DB8-02D5-4C45-8BF7-620679E6F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FFF8A-B2C7-49EE-83E1-9010CDF9C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8DB3E-822A-407C-8688-1A31B2D9AC5D}"/>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B6A06AF9-8B0E-424D-8046-EB7D85B6B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5D737-96A1-4F0D-9170-847FCB607718}"/>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8"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17232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30E0-4BDE-4FED-8887-06549C158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57CF7-45D4-41CD-8BAE-4199B5234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8FDDE1-F067-4670-9693-025536A28F74}"/>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4AA13BE7-0E0E-4F7B-A336-6F652C975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B7D66-989D-4F62-B893-18BA3278B3C2}"/>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8"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47431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6892-F629-44DB-9F8B-1D7F8FCE6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BF8B8-B659-4C8C-AA1F-786C2D289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98EC5-5E03-41B7-8A29-3DAC6FAD1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53C36-385B-429B-B9B1-1F34E0C3B44C}"/>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6" name="Footer Placeholder 5">
            <a:extLst>
              <a:ext uri="{FF2B5EF4-FFF2-40B4-BE49-F238E27FC236}">
                <a16:creationId xmlns:a16="http://schemas.microsoft.com/office/drawing/2014/main" id="{6481ADC9-44FF-4D89-9BA2-3F80F812A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97AF5-6F68-493D-87C7-1C0375091216}"/>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9"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99336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F3E9-1B2B-4E08-96FE-B634BF795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5F0D2F-C9B1-4821-A082-70200A521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B4896-1A45-4DDA-9B80-7E4A4FD487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21432-2F1E-4537-B3C7-A530BD07C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917DB-EF45-46BB-8784-99AA1F8FB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455663-9D1C-4985-8226-F4673F3917D7}"/>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8" name="Footer Placeholder 7">
            <a:extLst>
              <a:ext uri="{FF2B5EF4-FFF2-40B4-BE49-F238E27FC236}">
                <a16:creationId xmlns:a16="http://schemas.microsoft.com/office/drawing/2014/main" id="{54546527-5D8D-4A07-A3CE-FF02163E1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EF5DF-413C-4BFF-A357-7FE9EA0A6612}"/>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11"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46312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B978-5346-46B9-8582-3BD12C00E0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6AB24-8BB8-4EE3-89BC-00F1B400B955}"/>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4" name="Footer Placeholder 3">
            <a:extLst>
              <a:ext uri="{FF2B5EF4-FFF2-40B4-BE49-F238E27FC236}">
                <a16:creationId xmlns:a16="http://schemas.microsoft.com/office/drawing/2014/main" id="{6E8469C2-0623-4BB6-B9F3-77D4C5BC0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410C6-6C05-4424-87B6-98EB56609C30}"/>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7"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2264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C034B-3C1A-4763-B589-CC2040B3FB46}"/>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3" name="Footer Placeholder 2">
            <a:extLst>
              <a:ext uri="{FF2B5EF4-FFF2-40B4-BE49-F238E27FC236}">
                <a16:creationId xmlns:a16="http://schemas.microsoft.com/office/drawing/2014/main" id="{B7941901-D31B-417E-B054-C994D5B82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985FA-F171-45DF-B9E5-200FB9622949}"/>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7"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13282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2026-96EE-4701-834D-4F8569592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C8437-D80E-4E8B-9821-BA5DB9119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431EF-70F8-464E-994B-E53005D4F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DA6AB-1AAC-4160-99E3-ABE0F7AADC77}"/>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6" name="Footer Placeholder 5">
            <a:extLst>
              <a:ext uri="{FF2B5EF4-FFF2-40B4-BE49-F238E27FC236}">
                <a16:creationId xmlns:a16="http://schemas.microsoft.com/office/drawing/2014/main" id="{E03837DD-AAB8-47FF-BFDE-13E6091DB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A1CB4-F85A-4990-A9E4-1BEA5743AC9E}"/>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9"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6585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545D-3A85-44A1-8E2F-816318A61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587C74-2FD8-4A24-952D-2A30F6A87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E6EBF-A5B1-4E13-ACFA-F1F107A83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41B7A-3927-4DE1-B2B0-B485003D8A87}"/>
              </a:ext>
            </a:extLst>
          </p:cNvPr>
          <p:cNvSpPr>
            <a:spLocks noGrp="1"/>
          </p:cNvSpPr>
          <p:nvPr>
            <p:ph type="dt" sz="half" idx="10"/>
          </p:nvPr>
        </p:nvSpPr>
        <p:spPr/>
        <p:txBody>
          <a:bodyPr/>
          <a:lstStyle/>
          <a:p>
            <a:fld id="{7DA551C8-3EA8-4A8A-AA65-A829301D66C7}" type="datetimeFigureOut">
              <a:rPr lang="en-US" smtClean="0"/>
              <a:pPr/>
              <a:t>4/18/2023</a:t>
            </a:fld>
            <a:endParaRPr lang="en-US"/>
          </a:p>
        </p:txBody>
      </p:sp>
      <p:sp>
        <p:nvSpPr>
          <p:cNvPr id="6" name="Footer Placeholder 5">
            <a:extLst>
              <a:ext uri="{FF2B5EF4-FFF2-40B4-BE49-F238E27FC236}">
                <a16:creationId xmlns:a16="http://schemas.microsoft.com/office/drawing/2014/main" id="{17D715DE-EE98-47D5-9A30-7C592CB70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18EB7-ADFB-4C2B-818F-77C2A460AD7A}"/>
              </a:ext>
            </a:extLst>
          </p:cNvPr>
          <p:cNvSpPr>
            <a:spLocks noGrp="1"/>
          </p:cNvSpPr>
          <p:nvPr>
            <p:ph type="sldNum" sz="quarter" idx="12"/>
          </p:nvPr>
        </p:nvSpPr>
        <p:spPr/>
        <p:txBody>
          <a:bodyPr/>
          <a:lstStyle/>
          <a:p>
            <a:fld id="{BDBD6847-C8B4-4DCE-AFEA-82146D887BF1}" type="slidenum">
              <a:rPr lang="en-US" smtClean="0"/>
              <a:pPr/>
              <a:t>‹#›</a:t>
            </a:fld>
            <a:endParaRPr lang="en-US"/>
          </a:p>
        </p:txBody>
      </p:sp>
      <p:sp>
        <p:nvSpPr>
          <p:cNvPr id="9" name="Slide Number Placeholder 5"/>
          <p:cNvSpPr txBox="1">
            <a:spLocks/>
          </p:cNvSpPr>
          <p:nvPr userDrawn="1"/>
        </p:nvSpPr>
        <p:spPr>
          <a:xfrm>
            <a:off x="11510683" y="6356350"/>
            <a:ext cx="52569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0952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94517-E76E-40DB-9AFC-BBA189F5D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BF6F52-C719-4CE6-8424-F8F39AD3C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8401A-B377-4C0D-AA81-C57C4CD5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551C8-3EA8-4A8A-AA65-A829301D66C7}" type="datetimeFigureOut">
              <a:rPr lang="en-US" smtClean="0"/>
              <a:pPr/>
              <a:t>4/18/2023</a:t>
            </a:fld>
            <a:endParaRPr lang="en-US"/>
          </a:p>
        </p:txBody>
      </p:sp>
      <p:sp>
        <p:nvSpPr>
          <p:cNvPr id="5" name="Footer Placeholder 4">
            <a:extLst>
              <a:ext uri="{FF2B5EF4-FFF2-40B4-BE49-F238E27FC236}">
                <a16:creationId xmlns:a16="http://schemas.microsoft.com/office/drawing/2014/main" id="{C370CBDF-F0ED-498A-9E4D-D8C84350F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8273A-B869-4684-BC21-61F0AEB1A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6847-C8B4-4DCE-AFEA-82146D887BF1}" type="slidenum">
              <a:rPr lang="en-US" smtClean="0"/>
              <a:pPr/>
              <a:t>‹#›</a:t>
            </a:fld>
            <a:endParaRPr lang="en-US"/>
          </a:p>
        </p:txBody>
      </p:sp>
      <p:pic>
        <p:nvPicPr>
          <p:cNvPr id="7" name="Picture 6">
            <a:extLst>
              <a:ext uri="{FF2B5EF4-FFF2-40B4-BE49-F238E27FC236}">
                <a16:creationId xmlns:a16="http://schemas.microsoft.com/office/drawing/2014/main" id="{AED7BB65-E9C1-40C5-9270-6FCE5EE367BD}"/>
              </a:ext>
            </a:extLst>
          </p:cNvPr>
          <p:cNvPicPr>
            <a:picLocks noChangeAspect="1"/>
          </p:cNvPicPr>
          <p:nvPr userDrawn="1"/>
        </p:nvPicPr>
        <p:blipFill>
          <a:blip r:embed="rId13"/>
          <a:stretch>
            <a:fillRect/>
          </a:stretch>
        </p:blipFill>
        <p:spPr>
          <a:xfrm>
            <a:off x="10519438" y="181832"/>
            <a:ext cx="1420771" cy="369370"/>
          </a:xfrm>
          <a:prstGeom prst="rect">
            <a:avLst/>
          </a:prstGeom>
        </p:spPr>
      </p:pic>
    </p:spTree>
    <p:extLst>
      <p:ext uri="{BB962C8B-B14F-4D97-AF65-F5344CB8AC3E}">
        <p14:creationId xmlns:p14="http://schemas.microsoft.com/office/powerpoint/2010/main" val="120980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E641F80-6323-46E0-8E42-84302238B226}"/>
              </a:ext>
            </a:extLst>
          </p:cNvPr>
          <p:cNvCxnSpPr/>
          <p:nvPr/>
        </p:nvCxnSpPr>
        <p:spPr>
          <a:xfrm>
            <a:off x="3197523" y="200832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823F0B4F-0247-4A76-943A-C3BE4CDEFD73}"/>
              </a:ext>
            </a:extLst>
          </p:cNvPr>
          <p:cNvSpPr/>
          <p:nvPr/>
        </p:nvSpPr>
        <p:spPr>
          <a:xfrm>
            <a:off x="912619" y="2389082"/>
            <a:ext cx="9963252"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fontAlgn="auto">
              <a:lnSpc>
                <a:spcPct val="150000"/>
              </a:lnSpc>
              <a:spcBef>
                <a:spcPts val="0"/>
              </a:spcBef>
              <a:spcAft>
                <a:spcPts val="0"/>
              </a:spcAft>
              <a:defRPr/>
            </a:pPr>
            <a:r>
              <a:rPr lang="en-US" sz="4000" b="1" spc="-20" dirty="0">
                <a:latin typeface="Helvetica" panose="020B0604020202020204" pitchFamily="2" charset="0"/>
                <a:cs typeface="Times New Roman"/>
              </a:rPr>
              <a:t>Data Science</a:t>
            </a:r>
          </a:p>
          <a:p>
            <a:pPr marL="12700" algn="ctr">
              <a:lnSpc>
                <a:spcPct val="150000"/>
              </a:lnSpc>
              <a:defRPr/>
            </a:pPr>
            <a:endParaRPr lang="en-US" sz="2800" b="1" spc="-20" dirty="0">
              <a:latin typeface="Helvetica" panose="020B0604020202020204" pitchFamily="2" charset="0"/>
              <a:cs typeface="Times New Roman"/>
            </a:endParaRPr>
          </a:p>
          <a:p>
            <a:pPr marL="12700" algn="ctr">
              <a:lnSpc>
                <a:spcPct val="150000"/>
              </a:lnSpc>
              <a:defRPr/>
            </a:pPr>
            <a:r>
              <a:rPr lang="en-US" sz="2800" b="1" spc="-20" dirty="0">
                <a:latin typeface="Helvetica" panose="020B0604020202020204" pitchFamily="2" charset="0"/>
                <a:cs typeface="Times New Roman"/>
              </a:rPr>
              <a:t>Module Name: Deep Learning</a:t>
            </a:r>
          </a:p>
        </p:txBody>
      </p:sp>
    </p:spTree>
    <p:extLst>
      <p:ext uri="{BB962C8B-B14F-4D97-AF65-F5344CB8AC3E}">
        <p14:creationId xmlns:p14="http://schemas.microsoft.com/office/powerpoint/2010/main" val="402286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Brain Neuron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typical neuron consists of three main parts: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Cell body (or soma)</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Dendrites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Axon </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cell body contains the nucleus and other organelles that carry out basic cellular functions. </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dendrites are thin, branching extensions of the cell body that receive input from other neurons. </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axon is a long, thin extension that transmits electrical signals away from the cell body to other neurons.</a:t>
            </a:r>
          </a:p>
        </p:txBody>
      </p:sp>
    </p:spTree>
    <p:extLst>
      <p:ext uri="{BB962C8B-B14F-4D97-AF65-F5344CB8AC3E}">
        <p14:creationId xmlns:p14="http://schemas.microsoft.com/office/powerpoint/2010/main" val="34190481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Vectorization </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093428"/>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Word embeddings: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Word embeddings are a type of dense vector representation of words, where each word is represented by a vector of fixed dimensionality. </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Word embeddings capture the semantic meaning of words and their relationships with other words in the vocabulary.</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 embeddings: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 embeddings are similar to word embeddings, but they represent each character in a word as a vector. </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 embeddings are useful for capturing morphological information, such as prefixes and suffixes, that can help with tasks such as named entity recognition.</a:t>
            </a:r>
          </a:p>
        </p:txBody>
      </p:sp>
    </p:spTree>
    <p:extLst>
      <p:ext uri="{BB962C8B-B14F-4D97-AF65-F5344CB8AC3E}">
        <p14:creationId xmlns:p14="http://schemas.microsoft.com/office/powerpoint/2010/main" val="26957717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Packages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2246769"/>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Natural Language Toolkit (NLTK):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NLTK is a comprehensive library for NLP in Python. It provides modules for tokenization, stemming, lemmatization, POS tagging, and more.</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Gensim</a:t>
            </a:r>
            <a:r>
              <a:rPr lang="en-US" sz="20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Gensim</a:t>
            </a:r>
            <a:r>
              <a:rPr lang="en-US" sz="2000" dirty="0">
                <a:latin typeface="Times New Roman" panose="02020603050405020304" pitchFamily="18" charset="0"/>
                <a:cs typeface="Times New Roman" panose="02020603050405020304" pitchFamily="18" charset="0"/>
              </a:rPr>
              <a:t> is a library for topic modeling and similarity analysis of text.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modules for text processing, document similarity analysis, and topic modeling.</a:t>
            </a:r>
          </a:p>
        </p:txBody>
      </p:sp>
    </p:spTree>
    <p:extLst>
      <p:ext uri="{BB962C8B-B14F-4D97-AF65-F5344CB8AC3E}">
        <p14:creationId xmlns:p14="http://schemas.microsoft.com/office/powerpoint/2010/main" val="22210642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RNN?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3477875"/>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RNN stands for Recurrent Neural Network</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type of neural network architecture designed for processing sequential data, such speech, and natural language text.</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RNNs can process sequences of variable lengths and maintain a memory of the past inputs they have processed.</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key idea behind RNNs is the use of hidden states, which are updated at each time step as the network processes the input sequence. </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9619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RNN</a:t>
            </a:r>
          </a:p>
        </p:txBody>
      </p:sp>
      <p:pic>
        <p:nvPicPr>
          <p:cNvPr id="1026" name="Picture 2" descr="What are Recurrent Neural Networks? | IBM">
            <a:extLst>
              <a:ext uri="{FF2B5EF4-FFF2-40B4-BE49-F238E27FC236}">
                <a16:creationId xmlns:a16="http://schemas.microsoft.com/office/drawing/2014/main" id="{ACB62796-98BE-D4F4-8402-1C2152AE7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53" y="1803708"/>
            <a:ext cx="7947102" cy="44702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15FE4B-1E40-A614-DC75-CAF726308D4B}"/>
              </a:ext>
            </a:extLst>
          </p:cNvPr>
          <p:cNvSpPr txBox="1"/>
          <p:nvPr/>
        </p:nvSpPr>
        <p:spPr>
          <a:xfrm>
            <a:off x="8631044" y="1942000"/>
            <a:ext cx="3456878" cy="4247317"/>
          </a:xfrm>
          <a:prstGeom prst="rect">
            <a:avLst/>
          </a:prstGeom>
          <a:noFill/>
        </p:spPr>
        <p:txBody>
          <a:bodyPr wrap="square">
            <a:spAutoFit/>
          </a:bodyPr>
          <a:lstStyle/>
          <a:p>
            <a:r>
              <a:rPr lang="en-IN" dirty="0"/>
              <a:t>Source: https://www.ibm.com/content/dam/connectedassets-adobe-cms/worldwide-content/cdp/cf/ul/g/27/80/what-are-recurrent-neural-networks-combined.component.simple-narrative-xl.ts=1671203207332.jpg/content/adobe-cms/us/en/topics/recurrent-neural-networks/jcr:content/root/table_of_contents/intro/simple_narrative/image</a:t>
            </a:r>
          </a:p>
        </p:txBody>
      </p:sp>
    </p:spTree>
    <p:extLst>
      <p:ext uri="{BB962C8B-B14F-4D97-AF65-F5344CB8AC3E}">
        <p14:creationId xmlns:p14="http://schemas.microsoft.com/office/powerpoint/2010/main" val="2341600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RNN Types</a:t>
            </a:r>
          </a:p>
        </p:txBody>
      </p:sp>
      <p:pic>
        <p:nvPicPr>
          <p:cNvPr id="2052" name="Picture 4" descr="deep learning - Types of Recurrent Neural Networks - Data Science Stack  Exchange">
            <a:extLst>
              <a:ext uri="{FF2B5EF4-FFF2-40B4-BE49-F238E27FC236}">
                <a16:creationId xmlns:a16="http://schemas.microsoft.com/office/drawing/2014/main" id="{8DBA1B01-13C0-B4AD-1344-407E3D179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04" y="1941999"/>
            <a:ext cx="11214657" cy="35104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81E79B-DE3A-D2B0-CA44-14915F044015}"/>
              </a:ext>
            </a:extLst>
          </p:cNvPr>
          <p:cNvSpPr txBox="1"/>
          <p:nvPr/>
        </p:nvSpPr>
        <p:spPr>
          <a:xfrm>
            <a:off x="772904" y="5607919"/>
            <a:ext cx="4613135" cy="369332"/>
          </a:xfrm>
          <a:prstGeom prst="rect">
            <a:avLst/>
          </a:prstGeom>
          <a:noFill/>
        </p:spPr>
        <p:txBody>
          <a:bodyPr wrap="square">
            <a:spAutoFit/>
          </a:bodyPr>
          <a:lstStyle/>
          <a:p>
            <a:r>
              <a:rPr lang="en-IN" dirty="0"/>
              <a:t>Source: https://i.stack.imgur.com/6VAOt.jpg</a:t>
            </a:r>
          </a:p>
        </p:txBody>
      </p:sp>
    </p:spTree>
    <p:extLst>
      <p:ext uri="{BB962C8B-B14F-4D97-AF65-F5344CB8AC3E}">
        <p14:creationId xmlns:p14="http://schemas.microsoft.com/office/powerpoint/2010/main" val="17506675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Limitations of RNN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2862322"/>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limitation of RNNs is the vanishing gradient problem, which makes it difficult for the network to propagate gradients over long sequences. </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solve this problem, various variants of RNNs have been proposed:</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LSTM (Long Short-Term Memory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GRU (Gated Recurrent Unit)</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Which use different mechanisms for updating the hidden state and maintaining memory over long sequences</a:t>
            </a:r>
          </a:p>
        </p:txBody>
      </p:sp>
    </p:spTree>
    <p:extLst>
      <p:ext uri="{BB962C8B-B14F-4D97-AF65-F5344CB8AC3E}">
        <p14:creationId xmlns:p14="http://schemas.microsoft.com/office/powerpoint/2010/main" val="12212427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LSTM &amp; GRU</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401205"/>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LSTM has three gates: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input gate:</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controls how much new information is added to the memory cell</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 gate</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controls how much of the memory cell is used to produce the output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forget gate. </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controls how much old information is removed from the memory cell</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GRU has only two gates: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reset gate</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controls how much of the previous memory state is forgotten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gate. </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controls how much of the new input is added to the current memory state.</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1209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RNN Types</a:t>
            </a:r>
          </a:p>
        </p:txBody>
      </p:sp>
      <p:sp>
        <p:nvSpPr>
          <p:cNvPr id="4" name="TextBox 3">
            <a:extLst>
              <a:ext uri="{FF2B5EF4-FFF2-40B4-BE49-F238E27FC236}">
                <a16:creationId xmlns:a16="http://schemas.microsoft.com/office/drawing/2014/main" id="{9981E79B-DE3A-D2B0-CA44-14915F044015}"/>
              </a:ext>
            </a:extLst>
          </p:cNvPr>
          <p:cNvSpPr txBox="1"/>
          <p:nvPr/>
        </p:nvSpPr>
        <p:spPr>
          <a:xfrm>
            <a:off x="1364139" y="5777933"/>
            <a:ext cx="8307659" cy="646331"/>
          </a:xfrm>
          <a:prstGeom prst="rect">
            <a:avLst/>
          </a:prstGeom>
          <a:noFill/>
        </p:spPr>
        <p:txBody>
          <a:bodyPr wrap="square">
            <a:spAutoFit/>
          </a:bodyPr>
          <a:lstStyle/>
          <a:p>
            <a:r>
              <a:rPr lang="en-IN" dirty="0"/>
              <a:t>Source: https://user-images.githubusercontent.com/15166794/39033683-3020ce04-44ae-11e8-821f-1a9652ff5025.png</a:t>
            </a:r>
          </a:p>
        </p:txBody>
      </p:sp>
      <p:pic>
        <p:nvPicPr>
          <p:cNvPr id="3074" name="Picture 2" descr="GitHub - roomylee/rnn-text-classification-tf: Tensorflow Implementation of Recurrent  Neural Network (Vanilla, LSTM, GRU) for Text Classification">
            <a:extLst>
              <a:ext uri="{FF2B5EF4-FFF2-40B4-BE49-F238E27FC236}">
                <a16:creationId xmlns:a16="http://schemas.microsoft.com/office/drawing/2014/main" id="{B4CAFA6C-825A-D7A5-75B3-7FFF28DA4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98" t="-1" r="15762" b="-47"/>
          <a:stretch/>
        </p:blipFill>
        <p:spPr bwMode="auto">
          <a:xfrm>
            <a:off x="1372748" y="1954839"/>
            <a:ext cx="8307659" cy="3467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78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Sentiment Analysis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tensorflow.keras.datasets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imdb</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tensorflow.keras.preprocessing.sequence</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pad_sequences</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imdb.load_data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num_words</a:t>
              </a:r>
              <a:r>
                <a:rPr lang="en-US" sz="2200" dirty="0">
                  <a:latin typeface="Times New Roman" panose="02020603050405020304" pitchFamily="18" charset="0"/>
                  <a:cs typeface="Times New Roman" panose="02020603050405020304" pitchFamily="18" charset="0"/>
                </a:rPr>
                <a:t>=10000)</a:t>
              </a:r>
            </a:p>
            <a:p>
              <a:r>
                <a:rPr lang="en-US" sz="2200" dirty="0" err="1">
                  <a:latin typeface="Times New Roman" panose="02020603050405020304" pitchFamily="18" charset="0"/>
                  <a:cs typeface="Times New Roman" panose="02020603050405020304" pitchFamily="18" charset="0"/>
                </a:rPr>
                <a:t>word_index</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imdb.get_word_index</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MAX_LEN = 256</a:t>
              </a:r>
            </a:p>
            <a:p>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pad_sequences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maxlen</a:t>
              </a:r>
              <a:r>
                <a:rPr lang="en-US" sz="2200" dirty="0">
                  <a:latin typeface="Times New Roman" panose="02020603050405020304" pitchFamily="18" charset="0"/>
                  <a:cs typeface="Times New Roman" panose="02020603050405020304" pitchFamily="18" charset="0"/>
                </a:rPr>
                <a:t>=MAX_LEN, value=</a:t>
              </a:r>
              <a:r>
                <a:rPr lang="en-US" sz="2200" dirty="0" err="1">
                  <a:latin typeface="Times New Roman" panose="02020603050405020304" pitchFamily="18" charset="0"/>
                  <a:cs typeface="Times New Roman" panose="02020603050405020304" pitchFamily="18" charset="0"/>
                </a:rPr>
                <a:t>word_index</a:t>
              </a:r>
              <a:r>
                <a:rPr lang="en-US" sz="2200" dirty="0">
                  <a:latin typeface="Times New Roman" panose="02020603050405020304" pitchFamily="18" charset="0"/>
                  <a:cs typeface="Times New Roman" panose="02020603050405020304" pitchFamily="18" charset="0"/>
                </a:rPr>
                <a:t>['the'], padding='post’)</a:t>
              </a:r>
            </a:p>
            <a:p>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pad_sequences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maxlen</a:t>
              </a:r>
              <a:r>
                <a:rPr lang="en-US" sz="2200" dirty="0">
                  <a:latin typeface="Times New Roman" panose="02020603050405020304" pitchFamily="18" charset="0"/>
                  <a:cs typeface="Times New Roman" panose="02020603050405020304" pitchFamily="18" charset="0"/>
                </a:rPr>
                <a:t>=MAX_LEN, value=</a:t>
              </a:r>
              <a:r>
                <a:rPr lang="en-US" sz="2200" dirty="0" err="1">
                  <a:latin typeface="Times New Roman" panose="02020603050405020304" pitchFamily="18" charset="0"/>
                  <a:cs typeface="Times New Roman" panose="02020603050405020304" pitchFamily="18" charset="0"/>
                </a:rPr>
                <a:t>word_index</a:t>
              </a:r>
              <a:r>
                <a:rPr lang="en-US" sz="2200" dirty="0">
                  <a:latin typeface="Times New Roman" panose="02020603050405020304" pitchFamily="18" charset="0"/>
                  <a:cs typeface="Times New Roman" panose="02020603050405020304" pitchFamily="18" charset="0"/>
                </a:rPr>
                <a:t>['the'], padding='post')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SA-LSTM/GRU</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11848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Sentiment Analysis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tensorflow.keras.models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Embedding, LSTM, GRU, Dense</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lstm_model</a:t>
              </a:r>
              <a:r>
                <a:rPr lang="en-US" sz="2200" dirty="0">
                  <a:latin typeface="Times New Roman" panose="02020603050405020304" pitchFamily="18" charset="0"/>
                  <a:cs typeface="Times New Roman" panose="02020603050405020304" pitchFamily="18" charset="0"/>
                </a:rPr>
                <a:t> = Sequential()</a:t>
              </a:r>
            </a:p>
            <a:p>
              <a:r>
                <a:rPr lang="en-US" sz="2200" dirty="0" err="1">
                  <a:latin typeface="Times New Roman" panose="02020603050405020304" pitchFamily="18" charset="0"/>
                  <a:cs typeface="Times New Roman" panose="02020603050405020304" pitchFamily="18" charset="0"/>
                </a:rPr>
                <a:t>lstm_model.add</a:t>
              </a:r>
              <a:r>
                <a:rPr lang="en-US" sz="2200" dirty="0">
                  <a:latin typeface="Times New Roman" panose="02020603050405020304" pitchFamily="18" charset="0"/>
                  <a:cs typeface="Times New Roman" panose="02020603050405020304" pitchFamily="18" charset="0"/>
                </a:rPr>
                <a:t>(Embedding(10000, 128,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=(MAX_LEN, )))</a:t>
              </a:r>
            </a:p>
            <a:p>
              <a:r>
                <a:rPr lang="en-US" sz="2200" dirty="0" err="1">
                  <a:latin typeface="Times New Roman" panose="02020603050405020304" pitchFamily="18" charset="0"/>
                  <a:cs typeface="Times New Roman" panose="02020603050405020304" pitchFamily="18" charset="0"/>
                </a:rPr>
                <a:t>lstm_model.add</a:t>
              </a:r>
              <a:r>
                <a:rPr lang="en-US" sz="2200" dirty="0">
                  <a:latin typeface="Times New Roman" panose="02020603050405020304" pitchFamily="18" charset="0"/>
                  <a:cs typeface="Times New Roman" panose="02020603050405020304" pitchFamily="18" charset="0"/>
                </a:rPr>
                <a:t>(LSTM(64, activation='tanh'))</a:t>
              </a:r>
            </a:p>
            <a:p>
              <a:r>
                <a:rPr lang="en-US" sz="2200" dirty="0" err="1">
                  <a:latin typeface="Times New Roman" panose="02020603050405020304" pitchFamily="18" charset="0"/>
                  <a:cs typeface="Times New Roman" panose="02020603050405020304" pitchFamily="18" charset="0"/>
                </a:rPr>
                <a:t>lstm_model.add</a:t>
              </a:r>
              <a:r>
                <a:rPr lang="en-US" sz="2200" dirty="0">
                  <a:latin typeface="Times New Roman" panose="02020603050405020304" pitchFamily="18" charset="0"/>
                  <a:cs typeface="Times New Roman" panose="02020603050405020304" pitchFamily="18" charset="0"/>
                </a:rPr>
                <a:t>(Dense(1, activation='sigmoid’))</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lstm_model.compile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binary_crossentropy</a:t>
              </a:r>
              <a:r>
                <a:rPr lang="en-US" sz="2200" dirty="0">
                  <a:latin typeface="Times New Roman" panose="02020603050405020304" pitchFamily="18" charset="0"/>
                  <a:cs typeface="Times New Roman" panose="02020603050405020304" pitchFamily="18" charset="0"/>
                </a:rPr>
                <a:t>', metrics=['accuracy'])</a:t>
              </a:r>
            </a:p>
            <a:p>
              <a:r>
                <a:rPr lang="en-US" sz="2200" dirty="0" err="1">
                  <a:latin typeface="Times New Roman" panose="02020603050405020304" pitchFamily="18" charset="0"/>
                  <a:cs typeface="Times New Roman" panose="02020603050405020304" pitchFamily="18" charset="0"/>
                </a:rPr>
                <a:t>lstm_model.fit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epochs=2, </a:t>
              </a:r>
              <a:r>
                <a:rPr lang="en-US" sz="2200" dirty="0" err="1">
                  <a:latin typeface="Times New Roman" panose="02020603050405020304" pitchFamily="18" charset="0"/>
                  <a:cs typeface="Times New Roman" panose="02020603050405020304" pitchFamily="18" charset="0"/>
                </a:rPr>
                <a:t>validation_data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=128)</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SA-LSTM/GRU</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7932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Brain Neuron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neuron is stimulated, an electrical signal called an action potential travels down the axon and causes the release of neurotransmitters from the terminal branches of the axon.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neurotransmitters diffuse across the synapse and bind to receptors on the dendrites of the receiving neuron, causing it to generate its own action potential.</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structure and function of biological neurons have inspired the development of artificial neural networks in machine learning.</a:t>
            </a:r>
          </a:p>
        </p:txBody>
      </p:sp>
    </p:spTree>
    <p:extLst>
      <p:ext uri="{BB962C8B-B14F-4D97-AF65-F5344CB8AC3E}">
        <p14:creationId xmlns:p14="http://schemas.microsoft.com/office/powerpoint/2010/main" val="40222189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119968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8. RNN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Sentiment Analysis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gru_model</a:t>
              </a:r>
              <a:r>
                <a:rPr lang="en-US" sz="2200" dirty="0">
                  <a:latin typeface="Times New Roman" panose="02020603050405020304" pitchFamily="18" charset="0"/>
                  <a:cs typeface="Times New Roman" panose="02020603050405020304" pitchFamily="18" charset="0"/>
                </a:rPr>
                <a:t> = Sequential()</a:t>
              </a:r>
            </a:p>
            <a:p>
              <a:r>
                <a:rPr lang="en-US" sz="2200" dirty="0" err="1">
                  <a:latin typeface="Times New Roman" panose="02020603050405020304" pitchFamily="18" charset="0"/>
                  <a:cs typeface="Times New Roman" panose="02020603050405020304" pitchFamily="18" charset="0"/>
                </a:rPr>
                <a:t>gru_model.add</a:t>
              </a:r>
              <a:r>
                <a:rPr lang="en-US" sz="2200" dirty="0">
                  <a:latin typeface="Times New Roman" panose="02020603050405020304" pitchFamily="18" charset="0"/>
                  <a:cs typeface="Times New Roman" panose="02020603050405020304" pitchFamily="18" charset="0"/>
                </a:rPr>
                <a:t>(Embedding(10000, 128,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=(MAX_LEN, )))</a:t>
              </a:r>
            </a:p>
            <a:p>
              <a:r>
                <a:rPr lang="en-US" sz="2200" dirty="0" err="1">
                  <a:latin typeface="Times New Roman" panose="02020603050405020304" pitchFamily="18" charset="0"/>
                  <a:cs typeface="Times New Roman" panose="02020603050405020304" pitchFamily="18" charset="0"/>
                </a:rPr>
                <a:t>gru_model.add</a:t>
              </a:r>
              <a:r>
                <a:rPr lang="en-US" sz="2200" dirty="0">
                  <a:latin typeface="Times New Roman" panose="02020603050405020304" pitchFamily="18" charset="0"/>
                  <a:cs typeface="Times New Roman" panose="02020603050405020304" pitchFamily="18" charset="0"/>
                </a:rPr>
                <a:t>(GRU(64, activation='tanh'))</a:t>
              </a:r>
            </a:p>
            <a:p>
              <a:r>
                <a:rPr lang="en-US" sz="2200" dirty="0" err="1">
                  <a:latin typeface="Times New Roman" panose="02020603050405020304" pitchFamily="18" charset="0"/>
                  <a:cs typeface="Times New Roman" panose="02020603050405020304" pitchFamily="18" charset="0"/>
                </a:rPr>
                <a:t>gru_model.add</a:t>
              </a:r>
              <a:r>
                <a:rPr lang="en-US" sz="2200" dirty="0">
                  <a:latin typeface="Times New Roman" panose="02020603050405020304" pitchFamily="18" charset="0"/>
                  <a:cs typeface="Times New Roman" panose="02020603050405020304" pitchFamily="18" charset="0"/>
                </a:rPr>
                <a:t>(Dense(1, activation='sigmoid'))</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gru_model.compile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binary_crossentropy</a:t>
              </a:r>
              <a:r>
                <a:rPr lang="en-US" sz="2200" dirty="0">
                  <a:latin typeface="Times New Roman" panose="02020603050405020304" pitchFamily="18" charset="0"/>
                  <a:cs typeface="Times New Roman" panose="02020603050405020304" pitchFamily="18" charset="0"/>
                </a:rPr>
                <a:t>', metrics=['accuracy'])</a:t>
              </a:r>
            </a:p>
            <a:p>
              <a:r>
                <a:rPr lang="en-US" sz="2200" dirty="0" err="1">
                  <a:latin typeface="Times New Roman" panose="02020603050405020304" pitchFamily="18" charset="0"/>
                  <a:cs typeface="Times New Roman" panose="02020603050405020304" pitchFamily="18" charset="0"/>
                </a:rPr>
                <a:t>gru_model.fit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epochs=2,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=128, </a:t>
              </a:r>
              <a:r>
                <a:rPr lang="en-US" sz="2200" dirty="0" err="1">
                  <a:latin typeface="Times New Roman" panose="02020603050405020304" pitchFamily="18" charset="0"/>
                  <a:cs typeface="Times New Roman" panose="02020603050405020304" pitchFamily="18" charset="0"/>
                </a:rPr>
                <a:t>validation_data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SA-LSTM/GRU</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1319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Artificial Neuron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7" name="TextBox 6">
            <a:extLst>
              <a:ext uri="{FF2B5EF4-FFF2-40B4-BE49-F238E27FC236}">
                <a16:creationId xmlns:a16="http://schemas.microsoft.com/office/drawing/2014/main" id="{B1FBFB4F-06AB-B734-7722-030543AA1BE4}"/>
              </a:ext>
            </a:extLst>
          </p:cNvPr>
          <p:cNvSpPr txBox="1"/>
          <p:nvPr/>
        </p:nvSpPr>
        <p:spPr>
          <a:xfrm>
            <a:off x="2045873" y="5879217"/>
            <a:ext cx="6094140" cy="923330"/>
          </a:xfrm>
          <a:prstGeom prst="rect">
            <a:avLst/>
          </a:prstGeom>
          <a:noFill/>
        </p:spPr>
        <p:txBody>
          <a:bodyPr wrap="square">
            <a:spAutoFit/>
          </a:bodyPr>
          <a:lstStyle/>
          <a:p>
            <a:r>
              <a:rPr lang="en-IN" dirty="0"/>
              <a:t>Source: https://miro.medium.com/v2/resize:fit:1200/1*hkYlTODpjJgo32DoCOWN5w.png</a:t>
            </a:r>
          </a:p>
        </p:txBody>
      </p:sp>
      <p:pic>
        <p:nvPicPr>
          <p:cNvPr id="2052" name="Picture 4" descr="The Concept of Artificial Neurons (Perceptrons) in Neural Networks | by  Rukshan Pramoditha | Towards Data Science">
            <a:extLst>
              <a:ext uri="{FF2B5EF4-FFF2-40B4-BE49-F238E27FC236}">
                <a16:creationId xmlns:a16="http://schemas.microsoft.com/office/drawing/2014/main" id="{D1AB2A57-39D0-D3D2-E603-9FC601F49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873" y="2065978"/>
            <a:ext cx="7862802" cy="3367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2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Neural Network</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pic>
        <p:nvPicPr>
          <p:cNvPr id="3076" name="Picture 4" descr="How does a neural network work? Implementation and 5 examples - Hotelmize">
            <a:extLst>
              <a:ext uri="{FF2B5EF4-FFF2-40B4-BE49-F238E27FC236}">
                <a16:creationId xmlns:a16="http://schemas.microsoft.com/office/drawing/2014/main" id="{AE323EA6-DE35-3815-AD85-739D7ADCC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207" y="1942000"/>
            <a:ext cx="5810134" cy="34871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289513-0286-E230-5731-23E5C69BD1BE}"/>
              </a:ext>
            </a:extLst>
          </p:cNvPr>
          <p:cNvSpPr txBox="1"/>
          <p:nvPr/>
        </p:nvSpPr>
        <p:spPr>
          <a:xfrm>
            <a:off x="3048930" y="5704449"/>
            <a:ext cx="6094140" cy="923330"/>
          </a:xfrm>
          <a:prstGeom prst="rect">
            <a:avLst/>
          </a:prstGeom>
          <a:noFill/>
        </p:spPr>
        <p:txBody>
          <a:bodyPr wrap="square">
            <a:spAutoFit/>
          </a:bodyPr>
          <a:lstStyle/>
          <a:p>
            <a:r>
              <a:rPr lang="en-IN" dirty="0" err="1"/>
              <a:t>Spurce</a:t>
            </a:r>
            <a:r>
              <a:rPr lang="en-IN" dirty="0"/>
              <a:t>: https://www.hotelmize.com/wp-content/uploads/2021/04/How-does-a-neural-network-works.png</a:t>
            </a:r>
          </a:p>
        </p:txBody>
      </p:sp>
    </p:spTree>
    <p:extLst>
      <p:ext uri="{BB962C8B-B14F-4D97-AF65-F5344CB8AC3E}">
        <p14:creationId xmlns:p14="http://schemas.microsoft.com/office/powerpoint/2010/main" val="51705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E641F80-6323-46E0-8E42-84302238B226}"/>
              </a:ext>
            </a:extLst>
          </p:cNvPr>
          <p:cNvCxnSpPr/>
          <p:nvPr/>
        </p:nvCxnSpPr>
        <p:spPr>
          <a:xfrm>
            <a:off x="3197523" y="200832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823F0B4F-0247-4A76-943A-C3BE4CDEFD73}"/>
              </a:ext>
            </a:extLst>
          </p:cNvPr>
          <p:cNvSpPr/>
          <p:nvPr/>
        </p:nvSpPr>
        <p:spPr>
          <a:xfrm>
            <a:off x="912619" y="2389082"/>
            <a:ext cx="9963252"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fontAlgn="auto">
              <a:lnSpc>
                <a:spcPct val="150000"/>
              </a:lnSpc>
              <a:spcBef>
                <a:spcPts val="0"/>
              </a:spcBef>
              <a:spcAft>
                <a:spcPts val="0"/>
              </a:spcAft>
              <a:defRPr/>
            </a:pPr>
            <a:r>
              <a:rPr lang="en-US" sz="4000" b="1" spc="-20" dirty="0">
                <a:latin typeface="Helvetica" panose="020B0604020202020204" pitchFamily="2" charset="0"/>
                <a:cs typeface="Times New Roman"/>
              </a:rPr>
              <a:t>Chapter 2</a:t>
            </a:r>
          </a:p>
          <a:p>
            <a:pPr marL="12700" algn="ctr">
              <a:lnSpc>
                <a:spcPct val="150000"/>
              </a:lnSpc>
              <a:defRPr/>
            </a:pPr>
            <a:endParaRPr lang="en-US" sz="2800" b="1" spc="-20" dirty="0">
              <a:latin typeface="Helvetica" panose="020B0604020202020204" pitchFamily="2" charset="0"/>
              <a:cs typeface="Times New Roman"/>
            </a:endParaRPr>
          </a:p>
          <a:p>
            <a:pPr marL="12700" algn="ctr">
              <a:lnSpc>
                <a:spcPct val="150000"/>
              </a:lnSpc>
              <a:defRPr/>
            </a:pPr>
            <a:r>
              <a:rPr lang="en-US" sz="2800" b="1" dirty="0">
                <a:latin typeface="Times New Roman" panose="02020603050405020304" pitchFamily="18" charset="0"/>
                <a:cs typeface="Times New Roman" panose="02020603050405020304" pitchFamily="18" charset="0"/>
              </a:rPr>
              <a:t>Introduction to Linear Algebra</a:t>
            </a:r>
            <a:endParaRPr lang="en-US" sz="2800" b="1" spc="-20" dirty="0">
              <a:latin typeface="Helvetica" panose="020B0604020202020204" pitchFamily="2" charset="0"/>
              <a:cs typeface="Times New Roman"/>
            </a:endParaRPr>
          </a:p>
        </p:txBody>
      </p:sp>
    </p:spTree>
    <p:extLst>
      <p:ext uri="{BB962C8B-B14F-4D97-AF65-F5344CB8AC3E}">
        <p14:creationId xmlns:p14="http://schemas.microsoft.com/office/powerpoint/2010/main" val="239256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linear algebra?</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branch of mathematics that deals with the study of linear equations, linear transformations, and vector spaces.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involves the study of properties of matrices, determinants, vectors, and linear equations and their applications to different fields such as physics, engineering, computer science, and economics.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focus of linear algebra is to find solutions to systems of linear equations, which are used to represent a wide range of real-world problems.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05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linear algebra?</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234532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algebra also provides tools for analyzing and manipulating data sets, which is essential in data analysis and machine learning.</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many applications in modern technology and is an essential tool for solving complex problems in engineering and science.</a:t>
            </a:r>
          </a:p>
        </p:txBody>
      </p:sp>
    </p:spTree>
    <p:extLst>
      <p:ext uri="{BB962C8B-B14F-4D97-AF65-F5344CB8AC3E}">
        <p14:creationId xmlns:p14="http://schemas.microsoft.com/office/powerpoint/2010/main" val="1643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Scalar</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Scalar is a single number that is used to scale a vector or a matrix.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scalar can be any real or complex number, and it can be positive, negative, or zero</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scalar is multiplied with a vector, it results in a new vector that is parallel to the original vector, but its magnitude is either increased or decreased</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scalar is negative, the resulting vector is in the opposite direction of the original vector.</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09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Scalar</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scalar is multiplied with a matrix, it results in a new matrix where each element of the original matrix is multiplied by the scalar. It is one of the fundamental operations in linear algebra.</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Scalars are essential in linear algebra because they allow us to manipulate vectors and matrices and perform various operations on them, such as: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Subtracting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Multiplying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Vectors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506407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Vector is defined by its components, which are a set of n real or complex numbers that represent the magnitude of the vector in each dimension</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simple it is a collection of scalars as follows: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14:m>
                  <m:oMath xmlns:m="http://schemas.openxmlformats.org/officeDocument/2006/math">
                    <m:m>
                      <m:mPr>
                        <m:mcs>
                          <m:mc>
                            <m:mcPr>
                              <m:count m:val="3"/>
                              <m:mcJc m:val="center"/>
                            </m:mcPr>
                          </m:mc>
                        </m:mcs>
                        <m:ctrlPr>
                          <a:rPr lang="en-US" sz="2000" i="1" smtClean="0">
                            <a:latin typeface="Cambria Math" panose="02040503050406030204" pitchFamily="18" charset="0"/>
                            <a:cs typeface="Times New Roman" panose="02020603050405020304" pitchFamily="18" charset="0"/>
                          </a:rPr>
                        </m:ctrlPr>
                      </m:mPr>
                      <m:mr>
                        <m:e>
                          <m:r>
                            <m:rPr>
                              <m:brk m:alnAt="7"/>
                            </m:rP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10</m:t>
                          </m:r>
                        </m:e>
                        <m:e>
                          <m:r>
                            <a:rPr lang="en-US" sz="2000" b="0" i="1" smtClean="0">
                              <a:latin typeface="Cambria Math" panose="02040503050406030204" pitchFamily="18" charset="0"/>
                              <a:cs typeface="Times New Roman" panose="02020603050405020304" pitchFamily="18" charset="0"/>
                            </a:rPr>
                            <m:t>20</m:t>
                          </m:r>
                        </m:e>
                        <m:e>
                          <m:r>
                            <a:rPr lang="en-US" sz="2000" b="0" i="1" smtClean="0">
                              <a:latin typeface="Cambria Math" panose="02040503050406030204" pitchFamily="18" charset="0"/>
                              <a:cs typeface="Times New Roman" panose="02020603050405020304" pitchFamily="18" charset="0"/>
                            </a:rPr>
                            <m:t>30]</m:t>
                          </m:r>
                        </m:e>
                      </m:mr>
                    </m:m>
                  </m:oMath>
                </a14:m>
                <a:r>
                  <a:rPr lang="en-US" sz="2000" dirty="0">
                    <a:latin typeface="Times New Roman" panose="02020603050405020304" pitchFamily="18" charset="0"/>
                    <a:cs typeface="Times New Roman" panose="02020603050405020304" pitchFamily="18" charset="0"/>
                  </a:rPr>
                  <a:t> It is called row vector</a:t>
                </a:r>
              </a:p>
              <a:p>
                <a:pPr marL="1371600" lvl="2"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14:m>
                  <m:oMath xmlns:m="http://schemas.openxmlformats.org/officeDocument/2006/math">
                    <m:m>
                      <m:mPr>
                        <m:mcs>
                          <m:mc>
                            <m:mcPr>
                              <m:count m:val="1"/>
                              <m:mcJc m:val="center"/>
                            </m:mcPr>
                          </m:mc>
                        </m:mcs>
                        <m:ctrlPr>
                          <a:rPr lang="en-US" sz="2000" i="1" smtClean="0">
                            <a:latin typeface="Cambria Math" panose="02040503050406030204" pitchFamily="18" charset="0"/>
                            <a:cs typeface="Times New Roman" panose="02020603050405020304" pitchFamily="18" charset="0"/>
                          </a:rPr>
                        </m:ctrlPr>
                      </m:mPr>
                      <m:mr>
                        <m:e>
                          <m:r>
                            <m:rPr>
                              <m:brk m:alnAt="7"/>
                            </m:rP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10</m:t>
                          </m:r>
                        </m:e>
                      </m:mr>
                      <m:mr>
                        <m:e>
                          <m:r>
                            <a:rPr lang="en-US" sz="2000" b="0" i="1" smtClean="0">
                              <a:latin typeface="Cambria Math" panose="02040503050406030204" pitchFamily="18" charset="0"/>
                              <a:cs typeface="Times New Roman" panose="02020603050405020304" pitchFamily="18" charset="0"/>
                            </a:rPr>
                            <m:t>20</m:t>
                          </m:r>
                        </m:e>
                      </m:mr>
                      <m:mr>
                        <m:e>
                          <m:r>
                            <a:rPr lang="en-US" sz="2000" b="0" i="1" smtClean="0">
                              <a:latin typeface="Cambria Math" panose="02040503050406030204" pitchFamily="18" charset="0"/>
                              <a:cs typeface="Times New Roman" panose="02020603050405020304" pitchFamily="18" charset="0"/>
                            </a:rPr>
                            <m:t>30]</m:t>
                          </m:r>
                        </m:e>
                      </m:mr>
                    </m:m>
                  </m:oMath>
                </a14:m>
                <a:r>
                  <a:rPr lang="en-US" sz="2000" dirty="0">
                    <a:latin typeface="Times New Roman" panose="02020603050405020304" pitchFamily="18" charset="0"/>
                    <a:cs typeface="Times New Roman" panose="02020603050405020304" pitchFamily="18" charset="0"/>
                  </a:rPr>
                  <a:t> It is called column vector</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5FE18FB-53D3-C038-0C33-6969B06244C4}"/>
                  </a:ext>
                </a:extLst>
              </p:cNvPr>
              <p:cNvSpPr>
                <a:spLocks noRot="1" noChangeAspect="1" noMove="1" noResize="1" noEditPoints="1" noAdjustHandles="1" noChangeArrowheads="1" noChangeShapeType="1" noTextEdit="1"/>
              </p:cNvSpPr>
              <p:nvPr/>
            </p:nvSpPr>
            <p:spPr>
              <a:xfrm>
                <a:off x="898057" y="1687379"/>
                <a:ext cx="10573507" cy="5064079"/>
              </a:xfrm>
              <a:prstGeom prst="rect">
                <a:avLst/>
              </a:prstGeom>
              <a:blipFill>
                <a:blip r:embed="rId4"/>
                <a:stretch>
                  <a:fillRect l="-519" r="-576"/>
                </a:stretch>
              </a:blipFill>
            </p:spPr>
            <p:txBody>
              <a:bodyPr/>
              <a:lstStyle/>
              <a:p>
                <a:r>
                  <a:rPr lang="en-IN">
                    <a:noFill/>
                  </a:rPr>
                  <a:t> </a:t>
                </a:r>
              </a:p>
            </p:txBody>
          </p:sp>
        </mc:Fallback>
      </mc:AlternateContent>
    </p:spTree>
    <p:extLst>
      <p:ext uri="{BB962C8B-B14F-4D97-AF65-F5344CB8AC3E}">
        <p14:creationId xmlns:p14="http://schemas.microsoft.com/office/powerpoint/2010/main" val="308243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38129"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2" charset="0"/>
                <a:cs typeface="Times New Roman"/>
              </a:rPr>
              <a:t>Deep Learning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Chapters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 to Deep Learning</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 to Linear Algebra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Artificial Neural Networks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Convolutional Neural Networks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Transfer Learning</a:t>
            </a:r>
          </a:p>
          <a:p>
            <a:pPr marL="457200" indent="-457200" algn="just">
              <a:lnSpc>
                <a:spcPct val="150000"/>
              </a:lnSpc>
              <a:buFont typeface="+mj-lt"/>
              <a:buAutoNum type="arabicPeriod"/>
            </a:pPr>
            <a:r>
              <a:rPr lang="en-US" sz="2000">
                <a:latin typeface="Times New Roman" panose="02020603050405020304" pitchFamily="18" charset="0"/>
                <a:cs typeface="Times New Roman" panose="02020603050405020304" pitchFamily="18" charset="0"/>
              </a:rPr>
              <a:t>Computer Vision</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Natural Language processing</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Recurrent Neural Networks</a:t>
            </a:r>
          </a:p>
        </p:txBody>
      </p:sp>
    </p:spTree>
    <p:extLst>
      <p:ext uri="{BB962C8B-B14F-4D97-AF65-F5344CB8AC3E}">
        <p14:creationId xmlns:p14="http://schemas.microsoft.com/office/powerpoint/2010/main" val="168196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Vectors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perform scalar operations such as addition, subtraction and more, the result vector will have same number of scalars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perform vector operations such as addition, subtraction and more, the result vector will have same number of scalars of vectors present in the operation</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linear algebra, vectors are used to represent many types of data, such as position, velocity, force, and acceleration, among others.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326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Matrix </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Matrix is a rectangular array of numbers, symbols, or expressions arranged in rows and columns.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Matrices are denoted by boldface capital letters, such as X, Y, Z and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rows and columns of a matrix is called its dimensions. For example, a matrix with m rows and n columns is said to be an </a:t>
            </a:r>
            <a:r>
              <a:rPr lang="en-US" sz="2000" dirty="0" err="1">
                <a:latin typeface="Times New Roman" panose="02020603050405020304" pitchFamily="18" charset="0"/>
                <a:cs typeface="Times New Roman" panose="02020603050405020304" pitchFamily="18" charset="0"/>
              </a:rPr>
              <a:t>m×n</a:t>
            </a:r>
            <a:r>
              <a:rPr lang="en-US" sz="2000" dirty="0">
                <a:latin typeface="Times New Roman" panose="02020603050405020304" pitchFamily="18" charset="0"/>
                <a:cs typeface="Times New Roman" panose="02020603050405020304" pitchFamily="18" charset="0"/>
              </a:rPr>
              <a:t> matrix.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elements of a matrix are typically denoted by a subscript notation, such as </a:t>
            </a:r>
            <a:r>
              <a:rPr lang="en-US" sz="2000" dirty="0" err="1">
                <a:latin typeface="Times New Roman" panose="02020603050405020304" pitchFamily="18" charset="0"/>
                <a:cs typeface="Times New Roman" panose="02020603050405020304" pitchFamily="18" charset="0"/>
              </a:rPr>
              <a:t>Aij</a:t>
            </a:r>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denotes the row number and j denotes the column number.</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7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Matrix </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519874"/>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2x2 matrix given bellow:</a:t>
                </a:r>
              </a:p>
              <a:p>
                <a:pPr marL="914400" lvl="1" indent="-457200" algn="just">
                  <a:lnSpc>
                    <a:spcPct val="150000"/>
                  </a:lnSpc>
                  <a:buFont typeface="Arial" panose="020B0604020202020204" pitchFamily="34" charset="0"/>
                  <a:buChar char="•"/>
                </a:pPr>
                <a14:m>
                  <m:oMath xmlns:m="http://schemas.openxmlformats.org/officeDocument/2006/math">
                    <m:d>
                      <m:dPr>
                        <m:begChr m:val="["/>
                        <m:endChr m:val="]"/>
                        <m:ctrlPr>
                          <a:rPr lang="en-US" sz="200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2000" i="1" smtClean="0">
                                <a:latin typeface="Cambria Math" panose="02040503050406030204" pitchFamily="18" charset="0"/>
                                <a:cs typeface="Times New Roman" panose="02020603050405020304" pitchFamily="18" charset="0"/>
                              </a:rPr>
                            </m:ctrlPr>
                          </m:mPr>
                          <m:mr>
                            <m:e>
                              <m:r>
                                <m:rPr>
                                  <m:brk m:alnAt="7"/>
                                </m:rP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0</m:t>
                              </m:r>
                            </m:e>
                            <m:e>
                              <m:r>
                                <a:rPr lang="en-US" sz="2000" b="0" i="1" smtClean="0">
                                  <a:latin typeface="Cambria Math" panose="02040503050406030204" pitchFamily="18" charset="0"/>
                                  <a:cs typeface="Times New Roman" panose="02020603050405020304" pitchFamily="18" charset="0"/>
                                </a:rPr>
                                <m:t>20</m:t>
                              </m:r>
                            </m:e>
                          </m:mr>
                          <m:mr>
                            <m:e>
                              <m:r>
                                <a:rPr lang="en-US" sz="2000" b="0" i="1" smtClean="0">
                                  <a:latin typeface="Cambria Math" panose="02040503050406030204" pitchFamily="18" charset="0"/>
                                  <a:cs typeface="Times New Roman" panose="02020603050405020304" pitchFamily="18" charset="0"/>
                                </a:rPr>
                                <m:t>30</m:t>
                              </m:r>
                            </m:e>
                            <m:e>
                              <m:r>
                                <a:rPr lang="en-US" sz="2000" b="0" i="1" smtClean="0">
                                  <a:latin typeface="Cambria Math" panose="02040503050406030204" pitchFamily="18" charset="0"/>
                                  <a:cs typeface="Times New Roman" panose="02020603050405020304" pitchFamily="18" charset="0"/>
                                </a:rPr>
                                <m:t>40</m:t>
                              </m:r>
                            </m:e>
                          </m:mr>
                        </m:m>
                      </m:e>
                    </m:d>
                  </m:oMath>
                </a14:m>
                <a:r>
                  <a:rPr lang="en-US" sz="2000" dirty="0">
                    <a:latin typeface="Times New Roman" panose="02020603050405020304" pitchFamily="18" charset="0"/>
                    <a:cs typeface="Times New Roman" panose="02020603050405020304" pitchFamily="18" charset="0"/>
                  </a:rPr>
                  <a:t> with 2 rows and 3 columns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Identity matrix</a:t>
                </a:r>
              </a:p>
              <a:p>
                <a:pPr marL="914400" lvl="1" indent="-457200" algn="just">
                  <a:lnSpc>
                    <a:spcPct val="150000"/>
                  </a:lnSpc>
                  <a:buFont typeface="Arial" panose="020B0604020202020204" pitchFamily="34" charset="0"/>
                  <a:buChar char="•"/>
                </a:pPr>
                <a14:m>
                  <m:oMath xmlns:m="http://schemas.openxmlformats.org/officeDocument/2006/math">
                    <m:d>
                      <m:dPr>
                        <m:begChr m:val="["/>
                        <m:endChr m:val="]"/>
                        <m:ctrlPr>
                          <a:rPr lang="en-US" sz="2000" i="1" smtClean="0">
                            <a:latin typeface="Cambria Math" panose="02040503050406030204" pitchFamily="18" charset="0"/>
                            <a:cs typeface="Times New Roman" panose="02020603050405020304" pitchFamily="18" charset="0"/>
                          </a:rPr>
                        </m:ctrlPr>
                      </m:dPr>
                      <m:e>
                        <m:m>
                          <m:mPr>
                            <m:plcHide m:val="on"/>
                            <m:mcs>
                              <m:mc>
                                <m:mcPr>
                                  <m:count m:val="3"/>
                                  <m:mcJc m:val="center"/>
                                </m:mcPr>
                              </m:mc>
                            </m:mcs>
                            <m:ctrlPr>
                              <a:rPr lang="en-US" sz="2000" i="1" smtClean="0">
                                <a:latin typeface="Cambria Math" panose="02040503050406030204" pitchFamily="18" charset="0"/>
                                <a:cs typeface="Times New Roman" panose="02020603050405020304" pitchFamily="18" charset="0"/>
                              </a:rPr>
                            </m:ctrlPr>
                          </m:mPr>
                          <m:mr>
                            <m:e>
                              <m:r>
                                <a:rPr lang="en-US" sz="2000" i="1" smtClean="0">
                                  <a:latin typeface="Cambria Math" panose="02040503050406030204" pitchFamily="18" charset="0"/>
                                  <a:cs typeface="Times New Roman" panose="02020603050405020304" pitchFamily="18" charset="0"/>
                                </a:rPr>
                                <m:t>1</m:t>
                              </m:r>
                            </m:e>
                            <m:e>
                              <m:r>
                                <a:rPr lang="en-US" sz="2000" i="1" smtClean="0">
                                  <a:latin typeface="Cambria Math" panose="02040503050406030204" pitchFamily="18" charset="0"/>
                                  <a:cs typeface="Times New Roman" panose="02020603050405020304" pitchFamily="18" charset="0"/>
                                </a:rPr>
                                <m:t>0</m:t>
                              </m:r>
                            </m:e>
                            <m:e>
                              <m:r>
                                <a:rPr lang="en-US" sz="2000" i="1" smtClean="0">
                                  <a:latin typeface="Cambria Math" panose="02040503050406030204" pitchFamily="18" charset="0"/>
                                  <a:cs typeface="Times New Roman" panose="02020603050405020304" pitchFamily="18" charset="0"/>
                                </a:rPr>
                                <m:t>0</m:t>
                              </m:r>
                            </m:e>
                          </m:mr>
                          <m:mr>
                            <m:e>
                              <m:r>
                                <a:rPr lang="en-US" sz="2000" i="1" smtClean="0">
                                  <a:latin typeface="Cambria Math" panose="02040503050406030204" pitchFamily="18" charset="0"/>
                                  <a:cs typeface="Times New Roman" panose="02020603050405020304" pitchFamily="18" charset="0"/>
                                </a:rPr>
                                <m:t>0</m:t>
                              </m:r>
                            </m:e>
                            <m:e>
                              <m:r>
                                <a:rPr lang="en-US" sz="2000" i="1" smtClean="0">
                                  <a:latin typeface="Cambria Math" panose="02040503050406030204" pitchFamily="18" charset="0"/>
                                  <a:cs typeface="Times New Roman" panose="02020603050405020304" pitchFamily="18" charset="0"/>
                                </a:rPr>
                                <m:t>1</m:t>
                              </m:r>
                            </m:e>
                            <m:e>
                              <m:r>
                                <a:rPr lang="en-US" sz="2000" i="1" smtClean="0">
                                  <a:latin typeface="Cambria Math" panose="02040503050406030204" pitchFamily="18" charset="0"/>
                                  <a:cs typeface="Times New Roman" panose="02020603050405020304" pitchFamily="18" charset="0"/>
                                </a:rPr>
                                <m:t>0</m:t>
                              </m:r>
                            </m:e>
                          </m:mr>
                          <m:mr>
                            <m:e>
                              <m:r>
                                <a:rPr lang="en-US" sz="2000" i="1" smtClean="0">
                                  <a:latin typeface="Cambria Math" panose="02040503050406030204" pitchFamily="18" charset="0"/>
                                  <a:cs typeface="Times New Roman" panose="02020603050405020304" pitchFamily="18" charset="0"/>
                                </a:rPr>
                                <m:t>0</m:t>
                              </m:r>
                            </m:e>
                            <m:e>
                              <m:r>
                                <a:rPr lang="en-US" sz="2000" i="1" smtClean="0">
                                  <a:latin typeface="Cambria Math" panose="02040503050406030204" pitchFamily="18" charset="0"/>
                                  <a:cs typeface="Times New Roman" panose="02020603050405020304" pitchFamily="18" charset="0"/>
                                </a:rPr>
                                <m:t>0</m:t>
                              </m:r>
                            </m:e>
                            <m:e>
                              <m:r>
                                <a:rPr lang="en-US" sz="2000" i="1" smtClean="0">
                                  <a:latin typeface="Cambria Math" panose="02040503050406030204" pitchFamily="18" charset="0"/>
                                  <a:cs typeface="Times New Roman" panose="02020603050405020304" pitchFamily="18" charset="0"/>
                                </a:rPr>
                                <m:t>1</m:t>
                              </m:r>
                            </m:e>
                          </m:mr>
                        </m:m>
                      </m:e>
                    </m:d>
                  </m:oMath>
                </a14:m>
                <a:r>
                  <a:rPr lang="en-US" sz="2000" dirty="0">
                    <a:latin typeface="Times New Roman" panose="02020603050405020304" pitchFamily="18" charset="0"/>
                    <a:cs typeface="Times New Roman" panose="02020603050405020304" pitchFamily="18" charset="0"/>
                  </a:rPr>
                  <a:t> </a:t>
                </a:r>
              </a:p>
            </p:txBody>
          </p:sp>
        </mc:Choice>
        <mc:Fallback xmlns="">
          <p:sp>
            <p:nvSpPr>
              <p:cNvPr id="2" name="Rectangle 1">
                <a:extLst>
                  <a:ext uri="{FF2B5EF4-FFF2-40B4-BE49-F238E27FC236}">
                    <a16:creationId xmlns:a16="http://schemas.microsoft.com/office/drawing/2014/main" id="{D5FE18FB-53D3-C038-0C33-6969B06244C4}"/>
                  </a:ext>
                </a:extLst>
              </p:cNvPr>
              <p:cNvSpPr>
                <a:spLocks noRot="1" noChangeAspect="1" noMove="1" noResize="1" noEditPoints="1" noAdjustHandles="1" noChangeArrowheads="1" noChangeShapeType="1" noTextEdit="1"/>
              </p:cNvSpPr>
              <p:nvPr/>
            </p:nvSpPr>
            <p:spPr>
              <a:xfrm>
                <a:off x="898057" y="1687379"/>
                <a:ext cx="10573507" cy="3519874"/>
              </a:xfrm>
              <a:prstGeom prst="rect">
                <a:avLst/>
              </a:prstGeom>
              <a:blipFill>
                <a:blip r:embed="rId4"/>
                <a:stretch>
                  <a:fillRect l="-519"/>
                </a:stretch>
              </a:blipFill>
            </p:spPr>
            <p:txBody>
              <a:bodyPr/>
              <a:lstStyle/>
              <a:p>
                <a:r>
                  <a:rPr lang="en-IN">
                    <a:noFill/>
                  </a:rPr>
                  <a:t> </a:t>
                </a:r>
              </a:p>
            </p:txBody>
          </p:sp>
        </mc:Fallback>
      </mc:AlternateContent>
    </p:spTree>
    <p:extLst>
      <p:ext uri="{BB962C8B-B14F-4D97-AF65-F5344CB8AC3E}">
        <p14:creationId xmlns:p14="http://schemas.microsoft.com/office/powerpoint/2010/main" val="233050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Matrix </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234532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Scalar operation on matrix:</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matrix will have same row and columns, with different magnitude</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Matrix operations: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matrix rows and columns depends on matrices present in the operation</a:t>
            </a:r>
          </a:p>
        </p:txBody>
      </p:sp>
    </p:spTree>
    <p:extLst>
      <p:ext uri="{BB962C8B-B14F-4D97-AF65-F5344CB8AC3E}">
        <p14:creationId xmlns:p14="http://schemas.microsoft.com/office/powerpoint/2010/main" val="23357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Tensor</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 is a mathematical object that generalizes the concept of a vector and a matrix. A tensor is a multi-dimensional array of numbers that can represent a wide range of quantities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also used in machine learning and computer vision to represent and manipulate data in multi-dimensional arrays.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rank of a tensor is the number of indices needed to specify its components. For example, a vector can be represented as a rank-1 tensor, while a matrix is a rank-2 tensor</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Tensors can be added, multiplied by scalars, and multiplied with other tensors using a special operation called tensor multiplication, which generalizes matrix multiplication.</a:t>
            </a:r>
          </a:p>
        </p:txBody>
      </p:sp>
    </p:spTree>
    <p:extLst>
      <p:ext uri="{BB962C8B-B14F-4D97-AF65-F5344CB8AC3E}">
        <p14:creationId xmlns:p14="http://schemas.microsoft.com/office/powerpoint/2010/main" val="3312315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Tensor</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223343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 as follows: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14:m>
                  <m:oMath xmlns:m="http://schemas.openxmlformats.org/officeDocument/2006/math">
                    <m:d>
                      <m:dPr>
                        <m:begChr m:val="["/>
                        <m:endChr m:val="]"/>
                        <m:ctrlPr>
                          <a:rPr lang="en-US" sz="200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2000" i="1" smtClean="0">
                                <a:latin typeface="Cambria Math" panose="02040503050406030204" pitchFamily="18" charset="0"/>
                                <a:cs typeface="Times New Roman" panose="02020603050405020304" pitchFamily="18" charset="0"/>
                              </a:rPr>
                            </m:ctrlPr>
                          </m:mPr>
                          <m:mr>
                            <m:e>
                              <m:d>
                                <m:dPr>
                                  <m:begChr m:val="["/>
                                  <m:endChr m:val="]"/>
                                  <m:ctrlPr>
                                    <a:rPr lang="en-US" sz="200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2000" b="0" i="1" smtClean="0">
                                          <a:latin typeface="Cambria Math" panose="02040503050406030204" pitchFamily="18" charset="0"/>
                                          <a:cs typeface="Times New Roman" panose="02020603050405020304" pitchFamily="18" charset="0"/>
                                        </a:rPr>
                                      </m:ctrlPr>
                                    </m:mPr>
                                    <m:mr>
                                      <m:e>
                                        <m:r>
                                          <m:rPr>
                                            <m:brk m:alnAt="7"/>
                                          </m:rP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0</m:t>
                                        </m:r>
                                      </m:e>
                                      <m:e>
                                        <m:r>
                                          <a:rPr lang="en-US" sz="2000" b="0" i="1" smtClean="0">
                                            <a:latin typeface="Cambria Math" panose="02040503050406030204" pitchFamily="18" charset="0"/>
                                            <a:cs typeface="Times New Roman" panose="02020603050405020304" pitchFamily="18" charset="0"/>
                                          </a:rPr>
                                          <m:t>20</m:t>
                                        </m:r>
                                      </m:e>
                                    </m:mr>
                                    <m:mr>
                                      <m:e>
                                        <m:r>
                                          <a:rPr lang="en-US" sz="2000" b="0" i="1" smtClean="0">
                                            <a:latin typeface="Cambria Math" panose="02040503050406030204" pitchFamily="18" charset="0"/>
                                            <a:cs typeface="Times New Roman" panose="02020603050405020304" pitchFamily="18" charset="0"/>
                                          </a:rPr>
                                          <m:t>30</m:t>
                                        </m:r>
                                      </m:e>
                                      <m:e>
                                        <m:r>
                                          <a:rPr lang="en-US" sz="2000" b="0" i="1" smtClean="0">
                                            <a:latin typeface="Cambria Math" panose="02040503050406030204" pitchFamily="18" charset="0"/>
                                            <a:cs typeface="Times New Roman" panose="02020603050405020304" pitchFamily="18" charset="0"/>
                                          </a:rPr>
                                          <m:t>40</m:t>
                                        </m:r>
                                      </m:e>
                                    </m:mr>
                                    <m:mr>
                                      <m:e>
                                        <m:r>
                                          <a:rPr lang="en-US" sz="2000" b="0" i="1" smtClean="0">
                                            <a:latin typeface="Cambria Math" panose="02040503050406030204" pitchFamily="18" charset="0"/>
                                            <a:cs typeface="Times New Roman" panose="02020603050405020304" pitchFamily="18" charset="0"/>
                                          </a:rPr>
                                          <m:t>5</m:t>
                                        </m:r>
                                      </m:e>
                                      <m:e>
                                        <m:r>
                                          <a:rPr lang="en-US" sz="2000" b="0" i="1" smtClean="0">
                                            <a:latin typeface="Cambria Math" panose="02040503050406030204" pitchFamily="18" charset="0"/>
                                            <a:cs typeface="Times New Roman" panose="02020603050405020304" pitchFamily="18" charset="0"/>
                                          </a:rPr>
                                          <m:t>6</m:t>
                                        </m:r>
                                      </m:e>
                                    </m:mr>
                                  </m:m>
                                </m:e>
                              </m:d>
                            </m:e>
                            <m:e>
                              <m:d>
                                <m:dPr>
                                  <m:begChr m:val="["/>
                                  <m:endChr m:val="]"/>
                                  <m:ctrlPr>
                                    <a:rPr lang="en-US" sz="200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2000" b="0" i="1" smtClean="0">
                                          <a:latin typeface="Cambria Math" panose="02040503050406030204" pitchFamily="18" charset="0"/>
                                          <a:cs typeface="Times New Roman" panose="02020603050405020304" pitchFamily="18" charset="0"/>
                                        </a:rPr>
                                      </m:ctrlPr>
                                    </m:mPr>
                                    <m:mr>
                                      <m:e>
                                        <m:r>
                                          <m:rPr>
                                            <m:brk m:alnAt="7"/>
                                          </m:rPr>
                                          <a:rPr lang="en-US" sz="2000" b="0" i="1" smtClean="0">
                                            <a:latin typeface="Cambria Math" panose="02040503050406030204" pitchFamily="18" charset="0"/>
                                            <a:cs typeface="Times New Roman" panose="02020603050405020304" pitchFamily="18" charset="0"/>
                                          </a:rPr>
                                          <m:t>1</m:t>
                                        </m:r>
                                      </m:e>
                                      <m:e>
                                        <m:r>
                                          <a:rPr lang="en-US" sz="2000" b="0" i="1" smtClean="0">
                                            <a:latin typeface="Cambria Math" panose="02040503050406030204" pitchFamily="18" charset="0"/>
                                            <a:cs typeface="Times New Roman" panose="02020603050405020304" pitchFamily="18" charset="0"/>
                                          </a:rPr>
                                          <m:t>2</m:t>
                                        </m:r>
                                      </m:e>
                                    </m:mr>
                                    <m:mr>
                                      <m:e>
                                        <m:r>
                                          <a:rPr lang="en-US" sz="2000" b="0" i="1" smtClean="0">
                                            <a:latin typeface="Cambria Math" panose="02040503050406030204" pitchFamily="18" charset="0"/>
                                            <a:cs typeface="Times New Roman" panose="02020603050405020304" pitchFamily="18" charset="0"/>
                                          </a:rPr>
                                          <m:t>3</m:t>
                                        </m:r>
                                      </m:e>
                                      <m:e>
                                        <m:r>
                                          <a:rPr lang="en-US" sz="2000" b="0" i="1" smtClean="0">
                                            <a:latin typeface="Cambria Math" panose="02040503050406030204" pitchFamily="18" charset="0"/>
                                            <a:cs typeface="Times New Roman" panose="02020603050405020304" pitchFamily="18" charset="0"/>
                                          </a:rPr>
                                          <m:t>4</m:t>
                                        </m:r>
                                      </m:e>
                                    </m:mr>
                                    <m:mr>
                                      <m:e>
                                        <m:r>
                                          <a:rPr lang="en-US" sz="2000" b="0" i="1" smtClean="0">
                                            <a:latin typeface="Cambria Math" panose="02040503050406030204" pitchFamily="18" charset="0"/>
                                            <a:cs typeface="Times New Roman" panose="02020603050405020304" pitchFamily="18" charset="0"/>
                                          </a:rPr>
                                          <m:t>5</m:t>
                                        </m:r>
                                      </m:e>
                                      <m:e>
                                        <m:r>
                                          <a:rPr lang="en-US" sz="2000" b="0" i="1" smtClean="0">
                                            <a:latin typeface="Cambria Math" panose="02040503050406030204" pitchFamily="18" charset="0"/>
                                            <a:cs typeface="Times New Roman" panose="02020603050405020304" pitchFamily="18" charset="0"/>
                                          </a:rPr>
                                          <m:t>6</m:t>
                                        </m:r>
                                      </m:e>
                                    </m:mr>
                                  </m:m>
                                </m:e>
                              </m:d>
                            </m:e>
                          </m:mr>
                        </m:m>
                      </m:e>
                    </m:d>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5FE18FB-53D3-C038-0C33-6969B06244C4}"/>
                  </a:ext>
                </a:extLst>
              </p:cNvPr>
              <p:cNvSpPr>
                <a:spLocks noRot="1" noChangeAspect="1" noMove="1" noResize="1" noEditPoints="1" noAdjustHandles="1" noChangeArrowheads="1" noChangeShapeType="1" noTextEdit="1"/>
              </p:cNvSpPr>
              <p:nvPr/>
            </p:nvSpPr>
            <p:spPr>
              <a:xfrm>
                <a:off x="898057" y="1687379"/>
                <a:ext cx="10573507" cy="2233432"/>
              </a:xfrm>
              <a:prstGeom prst="rect">
                <a:avLst/>
              </a:prstGeom>
              <a:blipFill>
                <a:blip r:embed="rId4"/>
                <a:stretch>
                  <a:fillRect l="-519"/>
                </a:stretch>
              </a:blipFill>
            </p:spPr>
            <p:txBody>
              <a:bodyPr/>
              <a:lstStyle/>
              <a:p>
                <a:r>
                  <a:rPr lang="en-IN">
                    <a:noFill/>
                  </a:rPr>
                  <a:t> </a:t>
                </a:r>
              </a:p>
            </p:txBody>
          </p:sp>
        </mc:Fallback>
      </mc:AlternateContent>
    </p:spTree>
    <p:extLst>
      <p:ext uri="{BB962C8B-B14F-4D97-AF65-F5344CB8AC3E}">
        <p14:creationId xmlns:p14="http://schemas.microsoft.com/office/powerpoint/2010/main" val="26630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Deep Learning Frameworks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280698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Frameworks: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a:t>
            </a:r>
          </a:p>
          <a:p>
            <a:pPr marL="914400" lvl="1" indent="-4572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PyTorch</a:t>
            </a: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Keras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Caffe</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Theano</a:t>
            </a:r>
          </a:p>
        </p:txBody>
      </p:sp>
    </p:spTree>
    <p:extLst>
      <p:ext uri="{BB962C8B-B14F-4D97-AF65-F5344CB8AC3E}">
        <p14:creationId xmlns:p14="http://schemas.microsoft.com/office/powerpoint/2010/main" val="4148082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TensorFlow</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is a popular open-source deep learning framework developed by Google.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first released in 2015 and has since become one of the most widely used deep learning frameworks in the world.</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is designed to make it easy to build and train machine learning models, particularly deep neural networks, by providing a flexible and scalable platform that can run on a variety of devices, including CPUs, GPUs, and TPUs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provides a variety of pre-built functions and modules that can be easily customized and combined to create complex neural network architectures.</a:t>
            </a:r>
          </a:p>
        </p:txBody>
      </p:sp>
    </p:spTree>
    <p:extLst>
      <p:ext uri="{BB962C8B-B14F-4D97-AF65-F5344CB8AC3E}">
        <p14:creationId xmlns:p14="http://schemas.microsoft.com/office/powerpoint/2010/main" val="105258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614789"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2. </a:t>
            </a:r>
            <a:r>
              <a:rPr lang="en-US" sz="2400" b="1" dirty="0">
                <a:latin typeface="Times New Roman" panose="02020603050405020304" pitchFamily="18" charset="0"/>
                <a:cs typeface="Times New Roman" panose="02020603050405020304" pitchFamily="18" charset="0"/>
              </a:rPr>
              <a:t>Introduction to Linear Algebra</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TensorFlow</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key features of TensorFlow is its ability to perform distributed training, which allows models to be trained across multiple devices and machines.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also supports a variety of programming languages, including Python, C++, Java, and more, making it accessible to developers with different programming backgrounds.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2.x comes with Keras.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Keras is a popular high-level API for building neural networks and runs on top of TensorFlow and other deep learning frameworks.</a:t>
            </a:r>
          </a:p>
        </p:txBody>
      </p:sp>
    </p:spTree>
    <p:extLst>
      <p:ext uri="{BB962C8B-B14F-4D97-AF65-F5344CB8AC3E}">
        <p14:creationId xmlns:p14="http://schemas.microsoft.com/office/powerpoint/2010/main" val="3239455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E641F80-6323-46E0-8E42-84302238B226}"/>
              </a:ext>
            </a:extLst>
          </p:cNvPr>
          <p:cNvCxnSpPr/>
          <p:nvPr/>
        </p:nvCxnSpPr>
        <p:spPr>
          <a:xfrm>
            <a:off x="3197523" y="200832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823F0B4F-0247-4A76-943A-C3BE4CDEFD73}"/>
              </a:ext>
            </a:extLst>
          </p:cNvPr>
          <p:cNvSpPr/>
          <p:nvPr/>
        </p:nvSpPr>
        <p:spPr>
          <a:xfrm>
            <a:off x="912619" y="2389082"/>
            <a:ext cx="9963252"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fontAlgn="auto">
              <a:lnSpc>
                <a:spcPct val="150000"/>
              </a:lnSpc>
              <a:spcBef>
                <a:spcPts val="0"/>
              </a:spcBef>
              <a:spcAft>
                <a:spcPts val="0"/>
              </a:spcAft>
              <a:defRPr/>
            </a:pPr>
            <a:r>
              <a:rPr lang="en-US" sz="4000" b="1" spc="-20" dirty="0">
                <a:latin typeface="Helvetica" panose="020B0604020202020204" pitchFamily="2" charset="0"/>
                <a:cs typeface="Times New Roman"/>
              </a:rPr>
              <a:t>Chapter 3</a:t>
            </a:r>
          </a:p>
          <a:p>
            <a:pPr marL="12700" algn="ctr">
              <a:lnSpc>
                <a:spcPct val="150000"/>
              </a:lnSpc>
              <a:defRPr/>
            </a:pPr>
            <a:endParaRPr lang="en-US" sz="2800" b="1" spc="-20" dirty="0">
              <a:latin typeface="Helvetica" panose="020B0604020202020204" pitchFamily="2" charset="0"/>
              <a:cs typeface="Times New Roman"/>
            </a:endParaRPr>
          </a:p>
          <a:p>
            <a:pPr marL="12700" algn="ctr">
              <a:lnSpc>
                <a:spcPct val="150000"/>
              </a:lnSpc>
              <a:defRPr/>
            </a:pPr>
            <a:r>
              <a:rPr lang="en-US" sz="2800" b="1" dirty="0">
                <a:latin typeface="Times New Roman" panose="02020603050405020304" pitchFamily="18" charset="0"/>
                <a:cs typeface="Times New Roman" panose="02020603050405020304" pitchFamily="18" charset="0"/>
              </a:rPr>
              <a:t>Artificial Neural Networks</a:t>
            </a:r>
            <a:endParaRPr lang="en-US" sz="2800" b="1" spc="-20" dirty="0">
              <a:latin typeface="Helvetica" panose="020B0604020202020204" pitchFamily="2" charset="0"/>
              <a:cs typeface="Times New Roman"/>
            </a:endParaRPr>
          </a:p>
        </p:txBody>
      </p:sp>
    </p:spTree>
    <p:extLst>
      <p:ext uri="{BB962C8B-B14F-4D97-AF65-F5344CB8AC3E}">
        <p14:creationId xmlns:p14="http://schemas.microsoft.com/office/powerpoint/2010/main" val="362056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E641F80-6323-46E0-8E42-84302238B226}"/>
              </a:ext>
            </a:extLst>
          </p:cNvPr>
          <p:cNvCxnSpPr/>
          <p:nvPr/>
        </p:nvCxnSpPr>
        <p:spPr>
          <a:xfrm>
            <a:off x="3197523" y="200832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823F0B4F-0247-4A76-943A-C3BE4CDEFD73}"/>
              </a:ext>
            </a:extLst>
          </p:cNvPr>
          <p:cNvSpPr/>
          <p:nvPr/>
        </p:nvSpPr>
        <p:spPr>
          <a:xfrm>
            <a:off x="912619" y="2389082"/>
            <a:ext cx="9963252"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fontAlgn="auto">
              <a:lnSpc>
                <a:spcPct val="150000"/>
              </a:lnSpc>
              <a:spcBef>
                <a:spcPts val="0"/>
              </a:spcBef>
              <a:spcAft>
                <a:spcPts val="0"/>
              </a:spcAft>
              <a:defRPr/>
            </a:pPr>
            <a:r>
              <a:rPr lang="en-US" sz="4000" b="1" spc="-20" dirty="0">
                <a:latin typeface="Helvetica" panose="020B0604020202020204" pitchFamily="2" charset="0"/>
                <a:cs typeface="Times New Roman"/>
              </a:rPr>
              <a:t>Chapter 1</a:t>
            </a:r>
          </a:p>
          <a:p>
            <a:pPr marL="12700" algn="ctr">
              <a:lnSpc>
                <a:spcPct val="150000"/>
              </a:lnSpc>
              <a:defRPr/>
            </a:pPr>
            <a:endParaRPr lang="en-US" sz="2800" b="1" spc="-20" dirty="0">
              <a:latin typeface="Helvetica" panose="020B0604020202020204" pitchFamily="2" charset="0"/>
              <a:cs typeface="Times New Roman"/>
            </a:endParaRPr>
          </a:p>
          <a:p>
            <a:pPr marL="12700" algn="ctr">
              <a:lnSpc>
                <a:spcPct val="150000"/>
              </a:lnSpc>
              <a:defRPr/>
            </a:pPr>
            <a:r>
              <a:rPr lang="en-US" sz="2800" b="1" dirty="0">
                <a:latin typeface="Times New Roman" panose="02020603050405020304" pitchFamily="18" charset="0"/>
                <a:cs typeface="Times New Roman" panose="02020603050405020304" pitchFamily="18" charset="0"/>
              </a:rPr>
              <a:t>Introduction to Deep Learning and Neural Networks</a:t>
            </a:r>
            <a:endParaRPr lang="en-US" sz="2800" b="1" spc="-20" dirty="0">
              <a:latin typeface="Helvetica" panose="020B0604020202020204" pitchFamily="2" charset="0"/>
              <a:cs typeface="Times New Roman"/>
            </a:endParaRPr>
          </a:p>
        </p:txBody>
      </p:sp>
    </p:spTree>
    <p:extLst>
      <p:ext uri="{BB962C8B-B14F-4D97-AF65-F5344CB8AC3E}">
        <p14:creationId xmlns:p14="http://schemas.microsoft.com/office/powerpoint/2010/main" val="3047401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ANN?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artificial neural network is composed of a large number of interconnected processing units, known as neurons, that work together to process input data and generate output predictions.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neuron receives input signals from other neurons or from the input data, performs a calculation, and passes the result to other neurons in the network.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connections between neurons are modeled using weights, which are learned during the training process.</a:t>
            </a:r>
          </a:p>
        </p:txBody>
      </p:sp>
    </p:spTree>
    <p:extLst>
      <p:ext uri="{BB962C8B-B14F-4D97-AF65-F5344CB8AC3E}">
        <p14:creationId xmlns:p14="http://schemas.microsoft.com/office/powerpoint/2010/main" val="1332088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ANN?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188365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ANNs are mainly categorized as follows: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Feed forward NN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Feed backward NN</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2050" name="Picture 2" descr="Artificial Neural Network">
            <a:extLst>
              <a:ext uri="{FF2B5EF4-FFF2-40B4-BE49-F238E27FC236}">
                <a16:creationId xmlns:a16="http://schemas.microsoft.com/office/drawing/2014/main" id="{FBC6C8D6-5B4A-B46B-8EDB-0A781CB28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257" y="3429000"/>
            <a:ext cx="5524500" cy="2524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17678E-F689-CCA7-D676-26C99F0C2360}"/>
              </a:ext>
            </a:extLst>
          </p:cNvPr>
          <p:cNvSpPr txBox="1"/>
          <p:nvPr/>
        </p:nvSpPr>
        <p:spPr>
          <a:xfrm>
            <a:off x="2486257" y="6156216"/>
            <a:ext cx="6094140" cy="369332"/>
          </a:xfrm>
          <a:prstGeom prst="rect">
            <a:avLst/>
          </a:prstGeom>
          <a:noFill/>
        </p:spPr>
        <p:txBody>
          <a:bodyPr wrap="square">
            <a:spAutoFit/>
          </a:bodyPr>
          <a:lstStyle/>
          <a:p>
            <a:r>
              <a:rPr lang="en-IN" dirty="0"/>
              <a:t>Source: https://www.saedsayad.com/images/ANN_4.png</a:t>
            </a:r>
          </a:p>
        </p:txBody>
      </p:sp>
    </p:spTree>
    <p:extLst>
      <p:ext uri="{BB962C8B-B14F-4D97-AF65-F5344CB8AC3E}">
        <p14:creationId xmlns:p14="http://schemas.microsoft.com/office/powerpoint/2010/main" val="3181662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Deep Neural Networks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pic>
        <p:nvPicPr>
          <p:cNvPr id="4" name="Picture 3">
            <a:extLst>
              <a:ext uri="{FF2B5EF4-FFF2-40B4-BE49-F238E27FC236}">
                <a16:creationId xmlns:a16="http://schemas.microsoft.com/office/drawing/2014/main" id="{B21ECF5D-BD2F-8A67-86A3-380676BE185E}"/>
              </a:ext>
            </a:extLst>
          </p:cNvPr>
          <p:cNvPicPr>
            <a:picLocks noChangeAspect="1"/>
          </p:cNvPicPr>
          <p:nvPr/>
        </p:nvPicPr>
        <p:blipFill>
          <a:blip r:embed="rId4"/>
          <a:stretch>
            <a:fillRect/>
          </a:stretch>
        </p:blipFill>
        <p:spPr>
          <a:xfrm>
            <a:off x="1906972" y="1707824"/>
            <a:ext cx="8140604" cy="412037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DF2CFB9-D9D0-BD12-2B52-74E10C09D0F0}"/>
              </a:ext>
            </a:extLst>
          </p:cNvPr>
          <p:cNvSpPr txBox="1"/>
          <p:nvPr/>
        </p:nvSpPr>
        <p:spPr>
          <a:xfrm>
            <a:off x="1906972" y="6083211"/>
            <a:ext cx="8006462" cy="646331"/>
          </a:xfrm>
          <a:prstGeom prst="rect">
            <a:avLst/>
          </a:prstGeom>
          <a:noFill/>
        </p:spPr>
        <p:txBody>
          <a:bodyPr wrap="square">
            <a:spAutoFit/>
          </a:bodyPr>
          <a:lstStyle/>
          <a:p>
            <a:r>
              <a:rPr lang="en-IN" dirty="0"/>
              <a:t>Source: https://www.thewindowsclub.com/wp-content/uploads/2017/11/Neural-Network.jpg</a:t>
            </a:r>
          </a:p>
        </p:txBody>
      </p:sp>
    </p:spTree>
    <p:extLst>
      <p:ext uri="{BB962C8B-B14F-4D97-AF65-F5344CB8AC3E}">
        <p14:creationId xmlns:p14="http://schemas.microsoft.com/office/powerpoint/2010/main" val="1157771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Activation Function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activation function is a mathematical function that is applied to the output of each neuron in a neural network.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activation function determines whether the neuron will be "activated" or "deactivated" based on the input it receives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helps to introduce nonlinearity into the network, which is important for modeling complex relationships in the data.</a:t>
            </a:r>
          </a:p>
        </p:txBody>
      </p:sp>
    </p:spTree>
    <p:extLst>
      <p:ext uri="{BB962C8B-B14F-4D97-AF65-F5344CB8AC3E}">
        <p14:creationId xmlns:p14="http://schemas.microsoft.com/office/powerpoint/2010/main" val="470605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Activation Function</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Commonly used activation functions: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Sigmoid</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Tanh</a:t>
            </a:r>
          </a:p>
          <a:p>
            <a:pPr marL="914400" lvl="1" indent="-4572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ReLU</a:t>
            </a: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Softmax</a:t>
            </a: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074" name="Picture 2" descr="Most used activation functions in Neural Networks - AI ML - Artificial  Intelligence and Machine Learning">
            <a:extLst>
              <a:ext uri="{FF2B5EF4-FFF2-40B4-BE49-F238E27FC236}">
                <a16:creationId xmlns:a16="http://schemas.microsoft.com/office/drawing/2014/main" id="{CD60D5C2-0710-193A-FDDF-67F0F64AE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481" y="1615216"/>
            <a:ext cx="3911290" cy="4141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B1CA0D-0B7F-C63B-3041-03AA8267479C}"/>
              </a:ext>
            </a:extLst>
          </p:cNvPr>
          <p:cNvSpPr txBox="1"/>
          <p:nvPr/>
        </p:nvSpPr>
        <p:spPr>
          <a:xfrm>
            <a:off x="5977274" y="6029837"/>
            <a:ext cx="5962935" cy="646331"/>
          </a:xfrm>
          <a:prstGeom prst="rect">
            <a:avLst/>
          </a:prstGeom>
          <a:noFill/>
        </p:spPr>
        <p:txBody>
          <a:bodyPr wrap="square">
            <a:spAutoFit/>
          </a:bodyPr>
          <a:lstStyle/>
          <a:p>
            <a:r>
              <a:rPr lang="en-IN" dirty="0"/>
              <a:t>Source: https://ai-artificial-intelligence.webyes.com.br/wp-content/uploads/2022/09/image-1-967x1024.png</a:t>
            </a:r>
          </a:p>
        </p:txBody>
      </p:sp>
    </p:spTree>
    <p:extLst>
      <p:ext uri="{BB962C8B-B14F-4D97-AF65-F5344CB8AC3E}">
        <p14:creationId xmlns:p14="http://schemas.microsoft.com/office/powerpoint/2010/main" val="2829328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Optimizers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Optimizers are algorithms used in artificial neural networks during the training phase to adjust the weights and biases of the network to minimize the loss/error.</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commonly used optimizers are:</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Descent: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works by calculating the gradient of the loss function with respect to the weights and biases of the network, and adjusting the weights and biases in the opposite direction of the gradient to minimize the loss.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Stochastic Gradient Descent (SGD):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optimizer is a variation of Gradient Descent that uses a random sample of the training data for each update. This can help speed up the training process for large datasets.</a:t>
            </a:r>
          </a:p>
        </p:txBody>
      </p:sp>
    </p:spTree>
    <p:extLst>
      <p:ext uri="{BB962C8B-B14F-4D97-AF65-F5344CB8AC3E}">
        <p14:creationId xmlns:p14="http://schemas.microsoft.com/office/powerpoint/2010/main" val="75560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Optimizers</a:t>
            </a:r>
          </a:p>
        </p:txBody>
      </p:sp>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511531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Adagrad</a:t>
            </a:r>
            <a:r>
              <a:rPr lang="en-US" sz="2000" dirty="0">
                <a:latin typeface="Times New Roman" panose="02020603050405020304" pitchFamily="18" charset="0"/>
                <a:cs typeface="Times New Roman" panose="02020603050405020304" pitchFamily="18" charset="0"/>
              </a:rPr>
              <a:t>: </a:t>
            </a:r>
          </a:p>
          <a:p>
            <a:pPr marL="1371600" lvl="2" indent="-4572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Adagrad</a:t>
            </a:r>
            <a:r>
              <a:rPr lang="en-US" sz="2000" dirty="0">
                <a:latin typeface="Times New Roman" panose="02020603050405020304" pitchFamily="18" charset="0"/>
                <a:cs typeface="Times New Roman" panose="02020603050405020304" pitchFamily="18" charset="0"/>
              </a:rPr>
              <a:t> is an optimizer that adapts the learning rate of each parameter based on the historical gradients. This can help improve the convergence rate of the model.</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RMSprop: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RMSprop is an optimizer that uses a moving average of the squared gradients to adjust the learning rate. This can help prevent the learning rate from being too high or too low.</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Adam: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Adam stands for Adaptive Moment Estimation is a popular optimizer that uses both the first and second moments of the gradients to adjust the learning rate during training. </a:t>
            </a:r>
          </a:p>
        </p:txBody>
      </p:sp>
    </p:spTree>
    <p:extLst>
      <p:ext uri="{BB962C8B-B14F-4D97-AF65-F5344CB8AC3E}">
        <p14:creationId xmlns:p14="http://schemas.microsoft.com/office/powerpoint/2010/main" val="137209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Optimizers</a:t>
            </a:r>
          </a:p>
        </p:txBody>
      </p:sp>
      <p:pic>
        <p:nvPicPr>
          <p:cNvPr id="1026" name="Picture 2" descr="local minima vs. global minimum | Download Scientific Diagram">
            <a:extLst>
              <a:ext uri="{FF2B5EF4-FFF2-40B4-BE49-F238E27FC236}">
                <a16:creationId xmlns:a16="http://schemas.microsoft.com/office/drawing/2014/main" id="{D0C44A72-8808-250E-EC0C-561D7AE93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134" y="1942000"/>
            <a:ext cx="5021060" cy="3216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D4FA18-6F6F-C1A0-C067-56533C63741B}"/>
              </a:ext>
            </a:extLst>
          </p:cNvPr>
          <p:cNvSpPr txBox="1"/>
          <p:nvPr/>
        </p:nvSpPr>
        <p:spPr>
          <a:xfrm>
            <a:off x="6877961" y="1992180"/>
            <a:ext cx="5017034" cy="2308324"/>
          </a:xfrm>
          <a:prstGeom prst="rect">
            <a:avLst/>
          </a:prstGeom>
          <a:noFill/>
        </p:spPr>
        <p:txBody>
          <a:bodyPr wrap="square">
            <a:spAutoFit/>
          </a:bodyPr>
          <a:lstStyle/>
          <a:p>
            <a:r>
              <a:rPr lang="en-IN" dirty="0"/>
              <a:t>Source: https://www.google.co.in/url?sa=i&amp;url=https%3A%2F%2Fwww.researchgate.net%2Ffigure%2Flocal-minima-vs-global-minimum_fig2_341902041&amp;psig=AOvVaw2WowYiTx4iaP_J3uJ3FE41&amp;ust=1679052356647000&amp;source=images&amp;cd=vfe&amp;ved=0CBAQjRxqFwoTCOCU04ar4P0CFQAAAAAdAAAAABAQ</a:t>
            </a:r>
          </a:p>
        </p:txBody>
      </p:sp>
    </p:spTree>
    <p:extLst>
      <p:ext uri="{BB962C8B-B14F-4D97-AF65-F5344CB8AC3E}">
        <p14:creationId xmlns:p14="http://schemas.microsoft.com/office/powerpoint/2010/main" val="2927825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Optimizers</a:t>
            </a:r>
          </a:p>
        </p:txBody>
      </p:sp>
      <p:sp>
        <p:nvSpPr>
          <p:cNvPr id="4" name="TextBox 3">
            <a:extLst>
              <a:ext uri="{FF2B5EF4-FFF2-40B4-BE49-F238E27FC236}">
                <a16:creationId xmlns:a16="http://schemas.microsoft.com/office/drawing/2014/main" id="{3FD4FA18-6F6F-C1A0-C067-56533C63741B}"/>
              </a:ext>
            </a:extLst>
          </p:cNvPr>
          <p:cNvSpPr txBox="1"/>
          <p:nvPr/>
        </p:nvSpPr>
        <p:spPr>
          <a:xfrm>
            <a:off x="6877961" y="1992180"/>
            <a:ext cx="5017034" cy="646331"/>
          </a:xfrm>
          <a:prstGeom prst="rect">
            <a:avLst/>
          </a:prstGeom>
          <a:noFill/>
        </p:spPr>
        <p:txBody>
          <a:bodyPr wrap="square">
            <a:spAutoFit/>
          </a:bodyPr>
          <a:lstStyle/>
          <a:p>
            <a:r>
              <a:rPr lang="en-IN" dirty="0"/>
              <a:t>Source: https://mpopov.com/images/adam-animated.gif</a:t>
            </a:r>
          </a:p>
        </p:txBody>
      </p:sp>
      <p:pic>
        <p:nvPicPr>
          <p:cNvPr id="2050" name="Picture 2" descr="Animation of optimization in torch // Mikhail Popov">
            <a:extLst>
              <a:ext uri="{FF2B5EF4-FFF2-40B4-BE49-F238E27FC236}">
                <a16:creationId xmlns:a16="http://schemas.microsoft.com/office/drawing/2014/main" id="{CBC63A49-91D2-74DB-C76C-0187534F8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732" y="1942000"/>
            <a:ext cx="4752278" cy="3564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67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Optimizers</a:t>
            </a:r>
          </a:p>
        </p:txBody>
      </p:sp>
      <p:sp>
        <p:nvSpPr>
          <p:cNvPr id="4" name="TextBox 3">
            <a:extLst>
              <a:ext uri="{FF2B5EF4-FFF2-40B4-BE49-F238E27FC236}">
                <a16:creationId xmlns:a16="http://schemas.microsoft.com/office/drawing/2014/main" id="{3FD4FA18-6F6F-C1A0-C067-56533C63741B}"/>
              </a:ext>
            </a:extLst>
          </p:cNvPr>
          <p:cNvSpPr txBox="1"/>
          <p:nvPr/>
        </p:nvSpPr>
        <p:spPr>
          <a:xfrm>
            <a:off x="7390917" y="2059087"/>
            <a:ext cx="4486904" cy="1200329"/>
          </a:xfrm>
          <a:prstGeom prst="rect">
            <a:avLst/>
          </a:prstGeom>
          <a:noFill/>
        </p:spPr>
        <p:txBody>
          <a:bodyPr wrap="square">
            <a:spAutoFit/>
          </a:bodyPr>
          <a:lstStyle/>
          <a:p>
            <a:r>
              <a:rPr lang="en-IN" dirty="0"/>
              <a:t>Source: https://user-images.githubusercontent.com/11681225/50016682-39742a80-000d-11e9-81da-ab0406610b9c.gif</a:t>
            </a:r>
          </a:p>
        </p:txBody>
      </p:sp>
      <p:pic>
        <p:nvPicPr>
          <p:cNvPr id="4098" name="Picture 2" descr="GitHub - ilguyi/optimizers.numpy">
            <a:extLst>
              <a:ext uri="{FF2B5EF4-FFF2-40B4-BE49-F238E27FC236}">
                <a16:creationId xmlns:a16="http://schemas.microsoft.com/office/drawing/2014/main" id="{3D635787-DE9B-2532-86C5-6284D887D6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12" r="7579" b="1772"/>
          <a:stretch/>
        </p:blipFill>
        <p:spPr bwMode="auto">
          <a:xfrm>
            <a:off x="314179" y="2059087"/>
            <a:ext cx="6922962" cy="432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30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Deep Learning?</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subset of machine learning, which is a type of artificial intelligence (AI) that involves training algorithms to make predictions or decisions based on input data.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is specifically characterized by the use of neural networks that have multiple layers, allowing the algorithm to learn hierarchical representations of the input data.</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of Deep Learning: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recognition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Natural language processing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Autonomous driving and more</a:t>
            </a:r>
          </a:p>
        </p:txBody>
      </p:sp>
    </p:spTree>
    <p:extLst>
      <p:ext uri="{BB962C8B-B14F-4D97-AF65-F5344CB8AC3E}">
        <p14:creationId xmlns:p14="http://schemas.microsoft.com/office/powerpoint/2010/main" val="1273251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Simple ANN(Regression)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importing required libraries</a:t>
              </a:r>
            </a:p>
            <a:p>
              <a:r>
                <a:rPr lang="en-US" sz="2200" dirty="0">
                  <a:latin typeface="Times New Roman" panose="02020603050405020304" pitchFamily="18" charset="0"/>
                  <a:cs typeface="Times New Roman" panose="02020603050405020304" pitchFamily="18" charset="0"/>
                </a:rPr>
                <a:t>import pandas as pd</a:t>
              </a: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Dense, Input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#reading data </a:t>
              </a:r>
            </a:p>
            <a:p>
              <a:r>
                <a:rPr lang="en-US" sz="2200" dirty="0">
                  <a:latin typeface="Times New Roman" panose="02020603050405020304" pitchFamily="18" charset="0"/>
                  <a:cs typeface="Times New Roman" panose="02020603050405020304" pitchFamily="18" charset="0"/>
                </a:rPr>
                <a:t>ds = </a:t>
              </a:r>
              <a:r>
                <a:rPr lang="en-US" sz="2200" dirty="0" err="1">
                  <a:latin typeface="Times New Roman" panose="02020603050405020304" pitchFamily="18" charset="0"/>
                  <a:cs typeface="Times New Roman" panose="02020603050405020304" pitchFamily="18" charset="0"/>
                </a:rPr>
                <a:t>pd.read_csv</a:t>
              </a:r>
              <a:r>
                <a:rPr lang="en-US" sz="2200" dirty="0">
                  <a:latin typeface="Times New Roman" panose="02020603050405020304" pitchFamily="18" charset="0"/>
                  <a:cs typeface="Times New Roman" panose="02020603050405020304" pitchFamily="18" charset="0"/>
                </a:rPr>
                <a:t>('data/Advertisments.csv’)</a:t>
              </a:r>
            </a:p>
            <a:p>
              <a:r>
                <a:rPr lang="en-US" sz="2200" dirty="0">
                  <a:latin typeface="Times New Roman" panose="02020603050405020304" pitchFamily="18" charset="0"/>
                  <a:cs typeface="Times New Roman" panose="02020603050405020304" pitchFamily="18" charset="0"/>
                </a:rPr>
                <a:t>x = </a:t>
              </a:r>
              <a:r>
                <a:rPr lang="en-US" sz="2200" dirty="0" err="1">
                  <a:latin typeface="Times New Roman" panose="02020603050405020304" pitchFamily="18" charset="0"/>
                  <a:cs typeface="Times New Roman" panose="02020603050405020304" pitchFamily="18" charset="0"/>
                </a:rPr>
                <a:t>ds.iloc</a:t>
              </a:r>
              <a:r>
                <a:rPr lang="en-US" sz="2200" dirty="0">
                  <a:latin typeface="Times New Roman" panose="02020603050405020304" pitchFamily="18" charset="0"/>
                  <a:cs typeface="Times New Roman" panose="02020603050405020304" pitchFamily="18" charset="0"/>
                </a:rPr>
                <a:t>[:,:-1].values</a:t>
              </a:r>
            </a:p>
            <a:p>
              <a:r>
                <a:rPr lang="en-US" sz="2200" dirty="0">
                  <a:latin typeface="Times New Roman" panose="02020603050405020304" pitchFamily="18" charset="0"/>
                  <a:cs typeface="Times New Roman" panose="02020603050405020304" pitchFamily="18" charset="0"/>
                </a:rPr>
                <a:t>y = </a:t>
              </a:r>
              <a:r>
                <a:rPr lang="en-US" sz="2200" dirty="0" err="1">
                  <a:latin typeface="Times New Roman" panose="02020603050405020304" pitchFamily="18" charset="0"/>
                  <a:cs typeface="Times New Roman" panose="02020603050405020304" pitchFamily="18" charset="0"/>
                </a:rPr>
                <a:t>ds.iloc</a:t>
              </a:r>
              <a:r>
                <a:rPr lang="en-US" sz="2200" dirty="0">
                  <a:latin typeface="Times New Roman" panose="02020603050405020304" pitchFamily="18" charset="0"/>
                  <a:cs typeface="Times New Roman" panose="02020603050405020304" pitchFamily="18" charset="0"/>
                </a:rPr>
                <a:t>[:,-1].values</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Simple ANN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1171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Simple ANN(Regression)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Build ANN Architecture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model = Sequential([</a:t>
              </a:r>
            </a:p>
            <a:p>
              <a:r>
                <a:rPr lang="en-US" sz="2200" dirty="0">
                  <a:latin typeface="Times New Roman" panose="02020603050405020304" pitchFamily="18" charset="0"/>
                  <a:cs typeface="Times New Roman" panose="02020603050405020304" pitchFamily="18" charset="0"/>
                </a:rPr>
                <a:t>    Input(shape=(3,)),    </a:t>
              </a:r>
            </a:p>
            <a:p>
              <a:r>
                <a:rPr lang="en-US" sz="2200" dirty="0">
                  <a:latin typeface="Times New Roman" panose="02020603050405020304" pitchFamily="18" charset="0"/>
                  <a:cs typeface="Times New Roman" panose="02020603050405020304" pitchFamily="18" charset="0"/>
                </a:rPr>
                <a:t>    Dense(1, activation='linear')    </a:t>
              </a:r>
            </a:p>
            <a:p>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sgd</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msle</a:t>
              </a:r>
              <a:r>
                <a:rPr lang="en-US" sz="2200" dirty="0">
                  <a:latin typeface="Times New Roman" panose="02020603050405020304" pitchFamily="18" charset="0"/>
                  <a:cs typeface="Times New Roman" panose="02020603050405020304" pitchFamily="18" charset="0"/>
                </a:rPr>
                <a:t>', metrics=['acc', '</a:t>
              </a:r>
              <a:r>
                <a:rPr lang="en-US" sz="2200" dirty="0" err="1">
                  <a:latin typeface="Times New Roman" panose="02020603050405020304" pitchFamily="18" charset="0"/>
                  <a:cs typeface="Times New Roman" panose="02020603050405020304" pitchFamily="18" charset="0"/>
                </a:rPr>
                <a:t>msle</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epochs=10)</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Simple ANN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20566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Simple ANN(Regression)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2399113"/>
            <a:chOff x="1736203" y="1541363"/>
            <a:chExt cx="10230989" cy="3425461"/>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27749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Displaying ANN Architecture</a:t>
              </a:r>
            </a:p>
            <a:p>
              <a:r>
                <a:rPr lang="en-US" sz="2200" dirty="0" err="1">
                  <a:latin typeface="Times New Roman" panose="02020603050405020304" pitchFamily="18" charset="0"/>
                  <a:cs typeface="Times New Roman" panose="02020603050405020304" pitchFamily="18" charset="0"/>
                </a:rPr>
                <a:t>model.summary</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#Evaluating the model</a:t>
              </a:r>
            </a:p>
            <a:p>
              <a:r>
                <a:rPr lang="en-US" sz="2200" dirty="0" err="1">
                  <a:latin typeface="Times New Roman" panose="02020603050405020304" pitchFamily="18" charset="0"/>
                  <a:cs typeface="Times New Roman" panose="02020603050405020304" pitchFamily="18" charset="0"/>
                </a:rPr>
                <a:t>model.evaluate</a:t>
              </a:r>
              <a:r>
                <a:rPr lang="en-US" sz="2200" dirty="0">
                  <a:latin typeface="Times New Roman" panose="02020603050405020304" pitchFamily="18" charset="0"/>
                  <a:cs typeface="Times New Roman" panose="02020603050405020304" pitchFamily="18" charset="0"/>
                </a:rPr>
                <a:t>(x, y)</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Simple ANN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42994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importing required libraries</a:t>
              </a:r>
            </a:p>
            <a:p>
              <a:r>
                <a:rPr lang="en-US" sz="2200" dirty="0">
                  <a:latin typeface="Times New Roman" panose="02020603050405020304" pitchFamily="18" charset="0"/>
                  <a:cs typeface="Times New Roman" panose="02020603050405020304" pitchFamily="18" charset="0"/>
                </a:rPr>
                <a:t>import pandas as pd</a:t>
              </a: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Dense, Input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#reading data </a:t>
              </a:r>
            </a:p>
            <a:p>
              <a:r>
                <a:rPr lang="en-US" sz="2200" dirty="0" err="1">
                  <a:latin typeface="Times New Roman" panose="02020603050405020304" pitchFamily="18" charset="0"/>
                  <a:cs typeface="Times New Roman" panose="02020603050405020304" pitchFamily="18" charset="0"/>
                </a:rPr>
                <a:t>bank_ds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pd.read_csv</a:t>
              </a:r>
              <a:r>
                <a:rPr lang="en-US" sz="2200" dirty="0">
                  <a:latin typeface="Times New Roman" panose="02020603050405020304" pitchFamily="18" charset="0"/>
                  <a:cs typeface="Times New Roman" panose="02020603050405020304" pitchFamily="18" charset="0"/>
                </a:rPr>
                <a:t>('data/bank.csv', delimiter=';’)</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74352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Encoding categorical variables</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sklearn.preprocessing</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LabelEncoder</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 = </a:t>
              </a:r>
              <a:r>
                <a:rPr lang="en-US" sz="2200" dirty="0" err="1">
                  <a:latin typeface="Times New Roman" panose="02020603050405020304" pitchFamily="18" charset="0"/>
                  <a:cs typeface="Times New Roman" panose="02020603050405020304" pitchFamily="18" charset="0"/>
                </a:rPr>
                <a:t>LabelEncoder</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categorical_columns</a:t>
              </a:r>
              <a:r>
                <a:rPr lang="en-US" sz="2200" dirty="0">
                  <a:latin typeface="Times New Roman" panose="02020603050405020304" pitchFamily="18" charset="0"/>
                  <a:cs typeface="Times New Roman" panose="02020603050405020304" pitchFamily="18" charset="0"/>
                </a:rPr>
                <a:t> = ['job', 'marital', 'education', 'default', 'housing',</a:t>
              </a:r>
            </a:p>
            <a:p>
              <a:r>
                <a:rPr lang="en-US" sz="2200" dirty="0">
                  <a:latin typeface="Times New Roman" panose="02020603050405020304" pitchFamily="18" charset="0"/>
                  <a:cs typeface="Times New Roman" panose="02020603050405020304" pitchFamily="18" charset="0"/>
                </a:rPr>
                <a:t>                       'loan', 'contact', 'month', '</a:t>
              </a:r>
              <a:r>
                <a:rPr lang="en-US" sz="2200" dirty="0" err="1">
                  <a:latin typeface="Times New Roman" panose="02020603050405020304" pitchFamily="18" charset="0"/>
                  <a:cs typeface="Times New Roman" panose="02020603050405020304" pitchFamily="18" charset="0"/>
                </a:rPr>
                <a:t>poutcome</a:t>
              </a:r>
              <a:r>
                <a:rPr lang="en-US" sz="2200" dirty="0">
                  <a:latin typeface="Times New Roman" panose="02020603050405020304" pitchFamily="18" charset="0"/>
                  <a:cs typeface="Times New Roman" panose="02020603050405020304" pitchFamily="18" charset="0"/>
                </a:rPr>
                <a:t>', 'y']</a:t>
              </a:r>
            </a:p>
            <a:p>
              <a:r>
                <a:rPr lang="en-US" sz="2200" dirty="0">
                  <a:latin typeface="Times New Roman" panose="02020603050405020304" pitchFamily="18" charset="0"/>
                  <a:cs typeface="Times New Roman" panose="02020603050405020304" pitchFamily="18" charset="0"/>
                </a:rPr>
                <a:t>for col in </a:t>
              </a:r>
              <a:r>
                <a:rPr lang="en-US" sz="2200" dirty="0" err="1">
                  <a:latin typeface="Times New Roman" panose="02020603050405020304" pitchFamily="18" charset="0"/>
                  <a:cs typeface="Times New Roman" panose="02020603050405020304" pitchFamily="18" charset="0"/>
                </a:rPr>
                <a:t>categorical_columns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bank_ds</a:t>
              </a:r>
              <a:r>
                <a:rPr lang="en-US" sz="2200" dirty="0">
                  <a:latin typeface="Times New Roman" panose="02020603050405020304" pitchFamily="18" charset="0"/>
                  <a:cs typeface="Times New Roman" panose="02020603050405020304" pitchFamily="18" charset="0"/>
                </a:rPr>
                <a:t>[col] = </a:t>
              </a:r>
              <a:r>
                <a:rPr lang="en-US" sz="2200" dirty="0" err="1">
                  <a:latin typeface="Times New Roman" panose="02020603050405020304" pitchFamily="18" charset="0"/>
                  <a:cs typeface="Times New Roman" panose="02020603050405020304" pitchFamily="18" charset="0"/>
                </a:rPr>
                <a:t>le.fit_transform</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bank_ds</a:t>
              </a:r>
              <a:r>
                <a:rPr lang="en-US" sz="2200" dirty="0">
                  <a:latin typeface="Times New Roman" panose="02020603050405020304" pitchFamily="18" charset="0"/>
                  <a:cs typeface="Times New Roman" panose="02020603050405020304" pitchFamily="18" charset="0"/>
                </a:rPr>
                <a:t>[col])</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11527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train, test split</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sklearn.model_selection</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train_test_split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x = </a:t>
              </a:r>
              <a:r>
                <a:rPr lang="en-US" sz="2200" dirty="0" err="1">
                  <a:latin typeface="Times New Roman" panose="02020603050405020304" pitchFamily="18" charset="0"/>
                  <a:cs typeface="Times New Roman" panose="02020603050405020304" pitchFamily="18" charset="0"/>
                </a:rPr>
                <a:t>bank_ds.drop</a:t>
              </a:r>
              <a:r>
                <a:rPr lang="en-US" sz="2200" dirty="0">
                  <a:latin typeface="Times New Roman" panose="02020603050405020304" pitchFamily="18" charset="0"/>
                  <a:cs typeface="Times New Roman" panose="02020603050405020304" pitchFamily="18" charset="0"/>
                </a:rPr>
                <a:t>(['y'], axis=1).values</a:t>
              </a:r>
            </a:p>
            <a:p>
              <a:r>
                <a:rPr lang="en-US" sz="2200" dirty="0">
                  <a:latin typeface="Times New Roman" panose="02020603050405020304" pitchFamily="18" charset="0"/>
                  <a:cs typeface="Times New Roman" panose="02020603050405020304" pitchFamily="18" charset="0"/>
                </a:rPr>
                <a:t>y = </a:t>
              </a:r>
              <a:r>
                <a:rPr lang="en-US" sz="2200" dirty="0" err="1">
                  <a:latin typeface="Times New Roman" panose="02020603050405020304" pitchFamily="18" charset="0"/>
                  <a:cs typeface="Times New Roman" panose="02020603050405020304" pitchFamily="18" charset="0"/>
                </a:rPr>
                <a:t>bank_ds</a:t>
              </a:r>
              <a:r>
                <a:rPr lang="en-US" sz="2200" dirty="0">
                  <a:latin typeface="Times New Roman" panose="02020603050405020304" pitchFamily="18" charset="0"/>
                  <a:cs typeface="Times New Roman" panose="02020603050405020304" pitchFamily="18" charset="0"/>
                </a:rPr>
                <a:t>['y'].values</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(x, y, </a:t>
              </a:r>
              <a:r>
                <a:rPr lang="en-US" sz="2200" dirty="0" err="1">
                  <a:latin typeface="Times New Roman" panose="02020603050405020304" pitchFamily="18" charset="0"/>
                  <a:cs typeface="Times New Roman" panose="02020603050405020304" pitchFamily="18" charset="0"/>
                </a:rPr>
                <a:t>test_size</a:t>
              </a:r>
              <a:r>
                <a:rPr lang="en-US" sz="2200" dirty="0">
                  <a:latin typeface="Times New Roman" panose="02020603050405020304" pitchFamily="18" charset="0"/>
                  <a:cs typeface="Times New Roman" panose="02020603050405020304" pitchFamily="18" charset="0"/>
                </a:rPr>
                <a:t>=0.25, </a:t>
              </a:r>
              <a:r>
                <a:rPr lang="en-US" sz="2200" dirty="0" err="1">
                  <a:latin typeface="Times New Roman" panose="02020603050405020304" pitchFamily="18" charset="0"/>
                  <a:cs typeface="Times New Roman" panose="02020603050405020304" pitchFamily="18" charset="0"/>
                </a:rPr>
                <a:t>random_state</a:t>
              </a:r>
              <a:r>
                <a:rPr lang="en-US" sz="2200" dirty="0">
                  <a:latin typeface="Times New Roman" panose="02020603050405020304" pitchFamily="18" charset="0"/>
                  <a:cs typeface="Times New Roman" panose="02020603050405020304" pitchFamily="18" charset="0"/>
                </a:rPr>
                <a:t>=0)</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5055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10477364" cy="3917909"/>
            <a:chOff x="1736203" y="1541363"/>
            <a:chExt cx="10912221"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912221"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ANN Arch for Binary Classification</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model_binary</a:t>
              </a:r>
              <a:r>
                <a:rPr lang="en-US" sz="2200" dirty="0">
                  <a:latin typeface="Times New Roman" panose="02020603050405020304" pitchFamily="18" charset="0"/>
                  <a:cs typeface="Times New Roman" panose="02020603050405020304" pitchFamily="18" charset="0"/>
                </a:rPr>
                <a:t> = Sequential()</a:t>
              </a:r>
            </a:p>
            <a:p>
              <a:r>
                <a:rPr lang="en-US" sz="2200" dirty="0" err="1">
                  <a:latin typeface="Times New Roman" panose="02020603050405020304" pitchFamily="18" charset="0"/>
                  <a:cs typeface="Times New Roman" panose="02020603050405020304" pitchFamily="18" charset="0"/>
                </a:rPr>
                <a:t>model_binary.add</a:t>
              </a:r>
              <a:r>
                <a:rPr lang="en-US" sz="2200" dirty="0">
                  <a:latin typeface="Times New Roman" panose="02020603050405020304" pitchFamily="18" charset="0"/>
                  <a:cs typeface="Times New Roman" panose="02020603050405020304" pitchFamily="18" charset="0"/>
                </a:rPr>
                <a:t>(Dense(8,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model_binary.add</a:t>
              </a:r>
              <a:r>
                <a:rPr lang="en-US" sz="2200" dirty="0">
                  <a:latin typeface="Times New Roman" panose="02020603050405020304" pitchFamily="18" charset="0"/>
                  <a:cs typeface="Times New Roman" panose="02020603050405020304" pitchFamily="18" charset="0"/>
                </a:rPr>
                <a:t>(Dense(1, activation='sigmoid')) #for binary class classification</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model_binary.compile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sgd</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binary_crossentropy</a:t>
              </a:r>
              <a:r>
                <a:rPr lang="en-US" sz="2200" dirty="0">
                  <a:latin typeface="Times New Roman" panose="02020603050405020304" pitchFamily="18" charset="0"/>
                  <a:cs typeface="Times New Roman" panose="02020603050405020304" pitchFamily="18" charset="0"/>
                </a:rPr>
                <a:t>', metrics=['accuracy'])</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model_binary.fit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epochs=5, </a:t>
              </a:r>
              <a:r>
                <a:rPr lang="en-US" sz="2200" dirty="0" err="1">
                  <a:latin typeface="Times New Roman" panose="02020603050405020304" pitchFamily="18" charset="0"/>
                  <a:cs typeface="Times New Roman" panose="02020603050405020304" pitchFamily="18" charset="0"/>
                </a:rPr>
                <a:t>validation_data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54899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Evaluating model</a:t>
              </a:r>
            </a:p>
            <a:p>
              <a:r>
                <a:rPr lang="en-US" sz="2200" dirty="0" err="1">
                  <a:latin typeface="Times New Roman" panose="02020603050405020304" pitchFamily="18" charset="0"/>
                  <a:cs typeface="Times New Roman" panose="02020603050405020304" pitchFamily="18" charset="0"/>
                </a:rPr>
                <a:t>y_proba</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model_binary.predict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 = []</a:t>
              </a:r>
            </a:p>
            <a:p>
              <a:r>
                <a:rPr lang="en-US" sz="2200" dirty="0">
                  <a:latin typeface="Times New Roman" panose="02020603050405020304" pitchFamily="18" charset="0"/>
                  <a:cs typeface="Times New Roman" panose="02020603050405020304" pitchFamily="18" charset="0"/>
                </a:rPr>
                <a:t>for </a:t>
              </a:r>
              <a:r>
                <a:rPr lang="en-US" sz="2200" dirty="0" err="1">
                  <a:latin typeface="Times New Roman" panose="02020603050405020304" pitchFamily="18" charset="0"/>
                  <a:cs typeface="Times New Roman" panose="02020603050405020304" pitchFamily="18" charset="0"/>
                </a:rPr>
                <a:t>proba</a:t>
              </a:r>
              <a:r>
                <a:rPr lang="en-US" sz="2200" dirty="0">
                  <a:latin typeface="Times New Roman" panose="02020603050405020304" pitchFamily="18" charset="0"/>
                  <a:cs typeface="Times New Roman" panose="02020603050405020304" pitchFamily="18" charset="0"/>
                </a:rPr>
                <a:t> in </a:t>
              </a:r>
              <a:r>
                <a:rPr lang="en-US" sz="2200" dirty="0" err="1">
                  <a:latin typeface="Times New Roman" panose="02020603050405020304" pitchFamily="18" charset="0"/>
                  <a:cs typeface="Times New Roman" panose="02020603050405020304" pitchFamily="18" charset="0"/>
                </a:rPr>
                <a:t>y_proba</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proba</a:t>
              </a:r>
              <a:r>
                <a:rPr lang="en-US" sz="2200" dirty="0">
                  <a:latin typeface="Times New Roman" panose="02020603050405020304" pitchFamily="18" charset="0"/>
                  <a:cs typeface="Times New Roman" panose="02020603050405020304" pitchFamily="18" charset="0"/>
                </a:rPr>
                <a:t>&lt;0.5:</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y_pred.append</a:t>
              </a:r>
              <a:r>
                <a:rPr lang="en-US" sz="2200" dirty="0">
                  <a:latin typeface="Times New Roman" panose="02020603050405020304" pitchFamily="18" charset="0"/>
                  <a:cs typeface="Times New Roman" panose="02020603050405020304" pitchFamily="18" charset="0"/>
                </a:rPr>
                <a:t>(0)</a:t>
              </a:r>
            </a:p>
            <a:p>
              <a:r>
                <a:rPr lang="en-US" sz="2200" dirty="0">
                  <a:latin typeface="Times New Roman" panose="02020603050405020304" pitchFamily="18" charset="0"/>
                  <a:cs typeface="Times New Roman" panose="02020603050405020304" pitchFamily="18" charset="0"/>
                </a:rPr>
                <a:t>    else: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y_pred.append</a:t>
              </a:r>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accuracy_score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85213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ANN(Binary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8" y="2001628"/>
            <a:ext cx="9823279" cy="3917909"/>
            <a:chOff x="1736203" y="1541363"/>
            <a:chExt cx="10230989" cy="5594003"/>
          </a:xfrm>
        </p:grpSpPr>
        <p:sp>
          <p:nvSpPr>
            <p:cNvPr id="4" name="Rectangle 3">
              <a:extLst>
                <a:ext uri="{FF2B5EF4-FFF2-40B4-BE49-F238E27FC236}">
                  <a16:creationId xmlns:a16="http://schemas.microsoft.com/office/drawing/2014/main" id="{6CC50231-8C6B-AEB7-02E8-2DA508F26337}"/>
                </a:ext>
              </a:extLst>
            </p:cNvPr>
            <p:cNvSpPr/>
            <p:nvPr/>
          </p:nvSpPr>
          <p:spPr>
            <a:xfrm>
              <a:off x="1736203" y="2191916"/>
              <a:ext cx="10230989" cy="49434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list(zip(</a:t>
              </a:r>
              <a:r>
                <a:rPr lang="en-US" sz="2200" dirty="0" err="1">
                  <a:latin typeface="Times New Roman" panose="02020603050405020304" pitchFamily="18" charset="0"/>
                  <a:cs typeface="Times New Roman" panose="02020603050405020304" pitchFamily="18" charset="0"/>
                </a:rPr>
                <a:t>y_proba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sklearn.metrics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accuracy_score</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accuracy_score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BC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07616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ANN(Multi Class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err="1">
                  <a:latin typeface="Times New Roman" panose="02020603050405020304" pitchFamily="18" charset="0"/>
                  <a:cs typeface="Times New Roman" panose="02020603050405020304" pitchFamily="18" charset="0"/>
                </a:rPr>
                <a:t>iris_ds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datasets.load_iris</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x = </a:t>
              </a:r>
              <a:r>
                <a:rPr lang="en-US" sz="2200" dirty="0" err="1">
                  <a:latin typeface="Times New Roman" panose="02020603050405020304" pitchFamily="18" charset="0"/>
                  <a:cs typeface="Times New Roman" panose="02020603050405020304" pitchFamily="18" charset="0"/>
                </a:rPr>
                <a:t>iris_ds.data</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y = </a:t>
              </a:r>
              <a:r>
                <a:rPr lang="en-US" sz="2200" dirty="0" err="1">
                  <a:latin typeface="Times New Roman" panose="02020603050405020304" pitchFamily="18" charset="0"/>
                  <a:cs typeface="Times New Roman" panose="02020603050405020304" pitchFamily="18" charset="0"/>
                </a:rPr>
                <a:t>iris_ds.target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tensorflow.keras.utils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to_categorical</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y_one_hot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(y)</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MC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9107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Deep Learning?</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proven to be particularly effective in tasks where traditional machine learning methods have struggled, such as those involving unstructured or high-dimensional data.</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 uses a process called backpropagation to adjust the weights of the neural network in order to improve its performance on a given task.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more layers a neural network has, the more complex patterns it can learn to recognize in the input data.</a:t>
            </a:r>
          </a:p>
        </p:txBody>
      </p:sp>
    </p:spTree>
    <p:extLst>
      <p:ext uri="{BB962C8B-B14F-4D97-AF65-F5344CB8AC3E}">
        <p14:creationId xmlns:p14="http://schemas.microsoft.com/office/powerpoint/2010/main" val="468406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ANN(Multi Class Classification)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ANN Arch for Multi Class  Classification</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model_mc</a:t>
              </a:r>
              <a:r>
                <a:rPr lang="en-US" sz="2200" dirty="0">
                  <a:latin typeface="Times New Roman" panose="02020603050405020304" pitchFamily="18" charset="0"/>
                  <a:cs typeface="Times New Roman" panose="02020603050405020304" pitchFamily="18" charset="0"/>
                </a:rPr>
                <a:t> = Sequential() </a:t>
              </a:r>
            </a:p>
            <a:p>
              <a:r>
                <a:rPr lang="en-US" sz="2200" dirty="0" err="1">
                  <a:latin typeface="Times New Roman" panose="02020603050405020304" pitchFamily="18" charset="0"/>
                  <a:cs typeface="Times New Roman" panose="02020603050405020304" pitchFamily="18" charset="0"/>
                </a:rPr>
                <a:t>model_mc.add</a:t>
              </a:r>
              <a:r>
                <a:rPr lang="en-US" sz="2200" dirty="0">
                  <a:latin typeface="Times New Roman" panose="02020603050405020304" pitchFamily="18" charset="0"/>
                  <a:cs typeface="Times New Roman" panose="02020603050405020304" pitchFamily="18" charset="0"/>
                </a:rPr>
                <a:t>(Dense(8,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model_mc.add</a:t>
              </a:r>
              <a:r>
                <a:rPr lang="en-US" sz="2200" dirty="0">
                  <a:latin typeface="Times New Roman" panose="02020603050405020304" pitchFamily="18" charset="0"/>
                  <a:cs typeface="Times New Roman" panose="02020603050405020304" pitchFamily="18" charset="0"/>
                </a:rPr>
                <a:t>(Dense(4,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model_mc.add</a:t>
              </a:r>
              <a:r>
                <a:rPr lang="en-US" sz="2200" dirty="0">
                  <a:latin typeface="Times New Roman" panose="02020603050405020304" pitchFamily="18" charset="0"/>
                  <a:cs typeface="Times New Roman" panose="02020603050405020304" pitchFamily="18" charset="0"/>
                </a:rPr>
                <a:t>(Dense(3, activation='</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model_mc.compile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categorical_crossentropy</a:t>
              </a:r>
              <a:r>
                <a:rPr lang="en-US" sz="2200" dirty="0">
                  <a:latin typeface="Times New Roman" panose="02020603050405020304" pitchFamily="18" charset="0"/>
                  <a:cs typeface="Times New Roman" panose="02020603050405020304" pitchFamily="18" charset="0"/>
                </a:rPr>
                <a:t>', metrics=['accuracy'])</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model_mc.fit</a:t>
              </a:r>
              <a:r>
                <a:rPr lang="en-US" sz="2200" dirty="0">
                  <a:latin typeface="Times New Roman" panose="02020603050405020304" pitchFamily="18" charset="0"/>
                  <a:cs typeface="Times New Roman" panose="02020603050405020304" pitchFamily="18" charset="0"/>
                </a:rPr>
                <a:t>(x, </a:t>
              </a:r>
              <a:r>
                <a:rPr lang="en-US" sz="2200" dirty="0" err="1">
                  <a:latin typeface="Times New Roman" panose="02020603050405020304" pitchFamily="18" charset="0"/>
                  <a:cs typeface="Times New Roman" panose="02020603050405020304" pitchFamily="18" charset="0"/>
                </a:rPr>
                <a:t>y_one_hot</a:t>
              </a:r>
              <a:r>
                <a:rPr lang="en-US" sz="2200" dirty="0">
                  <a:latin typeface="Times New Roman" panose="02020603050405020304" pitchFamily="18" charset="0"/>
                  <a:cs typeface="Times New Roman" panose="02020603050405020304" pitchFamily="18" charset="0"/>
                </a:rPr>
                <a:t>, epochs=3, </a:t>
              </a:r>
              <a:r>
                <a:rPr lang="en-US" sz="2200" dirty="0" err="1">
                  <a:latin typeface="Times New Roman" panose="02020603050405020304" pitchFamily="18" charset="0"/>
                  <a:cs typeface="Times New Roman" panose="02020603050405020304" pitchFamily="18" charset="0"/>
                </a:rPr>
                <a:t>validation_split</a:t>
              </a:r>
              <a:r>
                <a:rPr lang="en-US" sz="2200" dirty="0">
                  <a:latin typeface="Times New Roman" panose="02020603050405020304" pitchFamily="18" charset="0"/>
                  <a:cs typeface="Times New Roman" panose="02020603050405020304" pitchFamily="18" charset="0"/>
                </a:rPr>
                <a:t>=0.25)</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ANN MC Model</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17010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ANN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as np</a:t>
              </a:r>
            </a:p>
            <a:p>
              <a:r>
                <a:rPr lang="en-US" sz="2200" dirty="0">
                  <a:latin typeface="Times New Roman" panose="02020603050405020304" pitchFamily="18" charset="0"/>
                  <a:cs typeface="Times New Roman" panose="02020603050405020304" pitchFamily="18" charset="0"/>
                </a:rPr>
                <a:t>import pandas as pd</a:t>
              </a: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matplotlib import </a:t>
              </a:r>
              <a:r>
                <a:rPr lang="en-US" sz="2200" dirty="0" err="1">
                  <a:latin typeface="Times New Roman" panose="02020603050405020304" pitchFamily="18" charset="0"/>
                  <a:cs typeface="Times New Roman" panose="02020603050405020304" pitchFamily="18" charset="0"/>
                </a:rPr>
                <a:t>pyplot</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plt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datasets</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Dense</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tensorflow.keras.utils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to_categorical</a:t>
              </a: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IC-ANN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29819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ANN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mnist_ds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datasets.mnist.load_data</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x_train_x</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x_train.reshape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[1]*</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[2])</a:t>
              </a:r>
            </a:p>
            <a:p>
              <a:r>
                <a:rPr lang="en-US" sz="2200" dirty="0" err="1">
                  <a:latin typeface="Times New Roman" panose="02020603050405020304" pitchFamily="18" charset="0"/>
                  <a:cs typeface="Times New Roman" panose="02020603050405020304" pitchFamily="18" charset="0"/>
                </a:rPr>
                <a:t>x_test_x</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x_test.reshape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[1]*</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[2])</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y_train_c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y_test_c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IC-ANN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096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051430"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3. </a:t>
            </a:r>
            <a:r>
              <a:rPr lang="en-US" sz="2400" b="1" dirty="0">
                <a:latin typeface="Times New Roman" panose="02020603050405020304" pitchFamily="18" charset="0"/>
                <a:cs typeface="Times New Roman" panose="02020603050405020304" pitchFamily="18" charset="0"/>
              </a:rPr>
              <a:t>Artificial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ANN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model = Sequential()</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(Dense(250,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=(28*28,)))</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(Dense(10, activation='</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sgd</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categorical_crossentropy</a:t>
              </a:r>
              <a:r>
                <a:rPr lang="en-US" sz="2200" dirty="0">
                  <a:latin typeface="Times New Roman" panose="02020603050405020304" pitchFamily="18" charset="0"/>
                  <a:cs typeface="Times New Roman" panose="02020603050405020304" pitchFamily="18" charset="0"/>
                </a:rPr>
                <a:t>', metrics=['acc'])</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x_train_x</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y_train_c</a:t>
              </a:r>
              <a:r>
                <a:rPr lang="en-US" sz="2200" dirty="0">
                  <a:latin typeface="Times New Roman" panose="02020603050405020304" pitchFamily="18" charset="0"/>
                  <a:cs typeface="Times New Roman" panose="02020603050405020304" pitchFamily="18" charset="0"/>
                </a:rPr>
                <a:t>, epochs=5,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=64, </a:t>
              </a:r>
              <a:r>
                <a:rPr lang="en-US" sz="2200" dirty="0" err="1">
                  <a:latin typeface="Times New Roman" panose="02020603050405020304" pitchFamily="18" charset="0"/>
                  <a:cs typeface="Times New Roman" panose="02020603050405020304" pitchFamily="18" charset="0"/>
                </a:rPr>
                <a:t>validation_data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x_test_x</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y_test_c</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IC-ANN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16776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CNN?</a:t>
            </a:r>
          </a:p>
        </p:txBody>
      </p:sp>
      <p:pic>
        <p:nvPicPr>
          <p:cNvPr id="3" name="Picture 4" descr="How The Eye Works - Alpha Zone Eye Clinic - The standard eye clinic in  Abuja, no 1 eye clinic in Abuja Nigeria Alpha zone eye clinic in abuja">
            <a:extLst>
              <a:ext uri="{FF2B5EF4-FFF2-40B4-BE49-F238E27FC236}">
                <a16:creationId xmlns:a16="http://schemas.microsoft.com/office/drawing/2014/main" id="{A1C90113-B92D-7D4E-C0E2-31CC8E0F3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510" y="1685027"/>
            <a:ext cx="5389666" cy="4024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F79526-ACEF-B9B1-6BAE-3CC23C4F6FBB}"/>
              </a:ext>
            </a:extLst>
          </p:cNvPr>
          <p:cNvSpPr txBox="1"/>
          <p:nvPr/>
        </p:nvSpPr>
        <p:spPr>
          <a:xfrm>
            <a:off x="1702510" y="5823549"/>
            <a:ext cx="6094140" cy="646331"/>
          </a:xfrm>
          <a:prstGeom prst="rect">
            <a:avLst/>
          </a:prstGeom>
          <a:noFill/>
        </p:spPr>
        <p:txBody>
          <a:bodyPr wrap="square">
            <a:spAutoFit/>
          </a:bodyPr>
          <a:lstStyle/>
          <a:p>
            <a:r>
              <a:rPr lang="en-US" dirty="0"/>
              <a:t>Source: https://www.alphazoneeyeclinic.com/wp-content/uploads/2021/09/sight_and_brain_pathway.png</a:t>
            </a:r>
          </a:p>
        </p:txBody>
      </p:sp>
    </p:spTree>
    <p:extLst>
      <p:ext uri="{BB962C8B-B14F-4D97-AF65-F5344CB8AC3E}">
        <p14:creationId xmlns:p14="http://schemas.microsoft.com/office/powerpoint/2010/main" val="2894456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19198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stands for Convolutional Neural Network.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commonly used for image and video analysis.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CNN, the input data is processed by a series of convolutional layers, which apply a set of learnable filters to the input in order to extract features that are important for the task at hand.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output of the convolutional layers is then fed into a set of fully connected layers, which perform the final classification.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CNNs are widely used in various applications, such as image classification, object detection, face recognition, and many others. </a:t>
            </a:r>
          </a:p>
        </p:txBody>
      </p:sp>
    </p:spTree>
    <p:extLst>
      <p:ext uri="{BB962C8B-B14F-4D97-AF65-F5344CB8AC3E}">
        <p14:creationId xmlns:p14="http://schemas.microsoft.com/office/powerpoint/2010/main" val="3445528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Architecture</a:t>
            </a:r>
          </a:p>
        </p:txBody>
      </p:sp>
      <p:pic>
        <p:nvPicPr>
          <p:cNvPr id="2" name="Picture 1">
            <a:extLst>
              <a:ext uri="{FF2B5EF4-FFF2-40B4-BE49-F238E27FC236}">
                <a16:creationId xmlns:a16="http://schemas.microsoft.com/office/drawing/2014/main" id="{CF8B07D7-B7EC-BB0C-2D92-6ED580FC89E9}"/>
              </a:ext>
            </a:extLst>
          </p:cNvPr>
          <p:cNvPicPr>
            <a:picLocks noChangeAspect="1"/>
          </p:cNvPicPr>
          <p:nvPr/>
        </p:nvPicPr>
        <p:blipFill>
          <a:blip r:embed="rId3"/>
          <a:stretch>
            <a:fillRect/>
          </a:stretch>
        </p:blipFill>
        <p:spPr>
          <a:xfrm>
            <a:off x="1142821" y="1725001"/>
            <a:ext cx="9184173" cy="3730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854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Kernel:</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kernel is a set of learnable filters that are used to extract features from the input data.</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filter is a small matrix of weights that slides over the input data, performing a convolution operation at each location.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of the convolution operation is a new feature map that highlights a particular pattern or feature of the input. For example, in an image recognition task, a kernel might be designed to detect horizontal or vertical edges in the image.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applying multiple kernels to the input image, the CNN can learn to recognize more complex features such as corners, textures, and shapes.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431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280698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Kernel:</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size and shape of the kernel are typically specified by the user, and they can vary depending on the task and the characteristics of the input data.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general, larger kernels can capture more complex features but require more computation, while smaller kernels are faster to compute but may miss important details.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4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32686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Stride:</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Stride refers to the step size at which the kernel moves across the input data during the convolution operation.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stride is set to 1, the kernel moves one pixel at a time, producing a feature map with the same spatial dimensions as the input.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a larger stride can be useful in some cases, such as reducing the computational complexity of the network or increasing the receptive field of the kernels. </a:t>
            </a:r>
          </a:p>
        </p:txBody>
      </p:sp>
    </p:spTree>
    <p:extLst>
      <p:ext uri="{BB962C8B-B14F-4D97-AF65-F5344CB8AC3E}">
        <p14:creationId xmlns:p14="http://schemas.microsoft.com/office/powerpoint/2010/main" val="137268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Deep Learning Benefits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accuracy: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can achieve higher levels of accuracy than traditional machine learning algorithms in a wide range of tasks. </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Automated feature engineering: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traditional machine learning, feature engineering is often done manually. </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deep learning, the algorithm can automatically learn relevant features from the input data, saving time and effort.</a:t>
            </a:r>
          </a:p>
        </p:txBody>
      </p:sp>
    </p:spTree>
    <p:extLst>
      <p:ext uri="{BB962C8B-B14F-4D97-AF65-F5344CB8AC3E}">
        <p14:creationId xmlns:p14="http://schemas.microsoft.com/office/powerpoint/2010/main" val="1331661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Padding: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Padding is a technique used to preserve the spatial dimensions of the input data during convolutional operations.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Padding adds extra pixels around the edges of the input, effectively increasing its size and allowing the kernel to slide over the edges of the input without losing information.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two types of padding commonly used in CNNs:</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Valid padding: In this type of padding, no extra pixels are added to the edges of the input, so the output feature map is smaller than the input.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Same padding: In this type of padding, extra pixels are added symmetrically to the edges of the input, so that the output feature map has the same spatial dimensions as the input. </a:t>
            </a:r>
          </a:p>
        </p:txBody>
      </p:sp>
    </p:spTree>
    <p:extLst>
      <p:ext uri="{BB962C8B-B14F-4D97-AF65-F5344CB8AC3E}">
        <p14:creationId xmlns:p14="http://schemas.microsoft.com/office/powerpoint/2010/main" val="2988484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65364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Pooling: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pooling is a technique used to down sample the feature maps obtained from convolutional layers.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pooling operation is applied to each feature map independently and reduces its spatial dimensions while retaining important information.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Pooling Types:</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Max pooling</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pooling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can reduce the computational complexity of the network by reducing the number of parameters in the subsequent layers.</a:t>
            </a:r>
          </a:p>
        </p:txBody>
      </p:sp>
    </p:spTree>
    <p:extLst>
      <p:ext uri="{BB962C8B-B14F-4D97-AF65-F5344CB8AC3E}">
        <p14:creationId xmlns:p14="http://schemas.microsoft.com/office/powerpoint/2010/main" val="3580860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CNN Building Blocks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32686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Flatten: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Flatten refers to the process of converting a multidimensional feature map into a one-dimensional vector that can be fed into a fully connected layer for classification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flatten operation reshapes the feature maps into a one-dimensional vector by concatenating all the elements of the feature maps along the channel and spatial dimensions.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if the feature map has dimensions [height, width, channels], the flatten operation would reshape it into a vector of length [height * width * channels].</a:t>
            </a:r>
          </a:p>
        </p:txBody>
      </p:sp>
    </p:spTree>
    <p:extLst>
      <p:ext uri="{BB962C8B-B14F-4D97-AF65-F5344CB8AC3E}">
        <p14:creationId xmlns:p14="http://schemas.microsoft.com/office/powerpoint/2010/main" val="1065368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502060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CNN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datasets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Input, Dense, Flatten</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tensorflow.keras.utils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plot_model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to_categorical</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matplotlib import </a:t>
              </a:r>
              <a:r>
                <a:rPr lang="en-US" sz="2200" dirty="0" err="1">
                  <a:latin typeface="Times New Roman" panose="02020603050405020304" pitchFamily="18" charset="0"/>
                  <a:cs typeface="Times New Roman" panose="02020603050405020304" pitchFamily="18" charset="0"/>
                </a:rPr>
                <a:t>pyplot</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plt</a:t>
              </a: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IC-CNN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12544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502060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CNN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datasets.mnist.load_data</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reshaping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into (60000, 784) and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into one hot encoding</a:t>
              </a:r>
            </a:p>
            <a:p>
              <a:r>
                <a:rPr lang="en-US" sz="2200" dirty="0" err="1">
                  <a:latin typeface="Times New Roman" panose="02020603050405020304" pitchFamily="18" charset="0"/>
                  <a:cs typeface="Times New Roman" panose="02020603050405020304" pitchFamily="18" charset="0"/>
                </a:rPr>
                <a:t>x_train_v</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x_train.reshape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[1]*</a:t>
              </a:r>
              <a:r>
                <a:rPr lang="en-US" sz="2200" dirty="0" err="1">
                  <a:latin typeface="Times New Roman" panose="02020603050405020304" pitchFamily="18" charset="0"/>
                  <a:cs typeface="Times New Roman" panose="02020603050405020304" pitchFamily="18" charset="0"/>
                </a:rPr>
                <a:t>x_train.shape</a:t>
              </a:r>
              <a:r>
                <a:rPr lang="en-US" sz="2200" dirty="0">
                  <a:latin typeface="Times New Roman" panose="02020603050405020304" pitchFamily="18" charset="0"/>
                  <a:cs typeface="Times New Roman" panose="02020603050405020304" pitchFamily="18" charset="0"/>
                </a:rPr>
                <a:t>[2])</a:t>
              </a:r>
            </a:p>
            <a:p>
              <a:r>
                <a:rPr lang="en-US" sz="2200" dirty="0" err="1">
                  <a:latin typeface="Times New Roman" panose="02020603050405020304" pitchFamily="18" charset="0"/>
                  <a:cs typeface="Times New Roman" panose="02020603050405020304" pitchFamily="18" charset="0"/>
                </a:rPr>
                <a:t>y_train_c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num_classes</a:t>
              </a:r>
              <a:r>
                <a:rPr lang="en-US" sz="2200" dirty="0">
                  <a:latin typeface="Times New Roman" panose="02020603050405020304" pitchFamily="18" charset="0"/>
                  <a:cs typeface="Times New Roman" panose="02020603050405020304" pitchFamily="18" charset="0"/>
                </a:rPr>
                <a:t>=10)</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reshaping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into (10000, 784) and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into one hot encoding</a:t>
              </a:r>
            </a:p>
            <a:p>
              <a:r>
                <a:rPr lang="en-US" sz="2200" dirty="0" err="1">
                  <a:latin typeface="Times New Roman" panose="02020603050405020304" pitchFamily="18" charset="0"/>
                  <a:cs typeface="Times New Roman" panose="02020603050405020304" pitchFamily="18" charset="0"/>
                </a:rPr>
                <a:t>x_test_v</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x_test.reshape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[1]*</a:t>
              </a:r>
              <a:r>
                <a:rPr lang="en-US" sz="2200" dirty="0" err="1">
                  <a:latin typeface="Times New Roman" panose="02020603050405020304" pitchFamily="18" charset="0"/>
                  <a:cs typeface="Times New Roman" panose="02020603050405020304" pitchFamily="18" charset="0"/>
                </a:rPr>
                <a:t>x_test.shape</a:t>
              </a:r>
              <a:r>
                <a:rPr lang="en-US" sz="2200" dirty="0">
                  <a:latin typeface="Times New Roman" panose="02020603050405020304" pitchFamily="18" charset="0"/>
                  <a:cs typeface="Times New Roman" panose="02020603050405020304" pitchFamily="18" charset="0"/>
                </a:rPr>
                <a:t>[2])</a:t>
              </a:r>
            </a:p>
            <a:p>
              <a:r>
                <a:rPr lang="en-US" sz="2200" dirty="0" err="1">
                  <a:latin typeface="Times New Roman" panose="02020603050405020304" pitchFamily="18" charset="0"/>
                  <a:cs typeface="Times New Roman" panose="02020603050405020304" pitchFamily="18" charset="0"/>
                </a:rPr>
                <a:t>y_test_c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num_classes</a:t>
              </a:r>
              <a:r>
                <a:rPr lang="en-US" sz="2200" dirty="0">
                  <a:latin typeface="Times New Roman" panose="02020603050405020304" pitchFamily="18" charset="0"/>
                  <a:cs typeface="Times New Roman" panose="02020603050405020304" pitchFamily="18" charset="0"/>
                </a:rPr>
                <a:t>=10)</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IC-CNN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61061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502060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CNN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Conv2D, MaxPool2D, Flatten, Dense</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model_cnn</a:t>
              </a:r>
              <a:r>
                <a:rPr lang="en-US" sz="2200" dirty="0">
                  <a:latin typeface="Times New Roman" panose="02020603050405020304" pitchFamily="18" charset="0"/>
                  <a:cs typeface="Times New Roman" panose="02020603050405020304" pitchFamily="18" charset="0"/>
                </a:rPr>
                <a:t> = Sequential()</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(Conv2D(32, </a:t>
              </a:r>
              <a:r>
                <a:rPr lang="en-US" sz="2200" dirty="0" err="1">
                  <a:latin typeface="Times New Roman" panose="02020603050405020304" pitchFamily="18" charset="0"/>
                  <a:cs typeface="Times New Roman" panose="02020603050405020304" pitchFamily="18" charset="0"/>
                </a:rPr>
                <a:t>kernel_size</a:t>
              </a:r>
              <a:r>
                <a:rPr lang="en-US" sz="2200" dirty="0">
                  <a:latin typeface="Times New Roman" panose="02020603050405020304" pitchFamily="18" charset="0"/>
                  <a:cs typeface="Times New Roman" panose="02020603050405020304" pitchFamily="18" charset="0"/>
                </a:rPr>
                <a:t>=(3,3),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=(28, 28, 1),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(MaxPool2D(</a:t>
              </a:r>
              <a:r>
                <a:rPr lang="en-US" sz="2200" dirty="0" err="1">
                  <a:latin typeface="Times New Roman" panose="02020603050405020304" pitchFamily="18" charset="0"/>
                  <a:cs typeface="Times New Roman" panose="02020603050405020304" pitchFamily="18" charset="0"/>
                </a:rPr>
                <a:t>pool_size</a:t>
              </a:r>
              <a:r>
                <a:rPr lang="en-US" sz="2200" dirty="0">
                  <a:latin typeface="Times New Roman" panose="02020603050405020304" pitchFamily="18" charset="0"/>
                  <a:cs typeface="Times New Roman" panose="02020603050405020304" pitchFamily="18" charset="0"/>
                </a:rPr>
                <a:t>=(2,2)))</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(Conv2D(64, </a:t>
              </a:r>
              <a:r>
                <a:rPr lang="en-US" sz="2200" dirty="0" err="1">
                  <a:latin typeface="Times New Roman" panose="02020603050405020304" pitchFamily="18" charset="0"/>
                  <a:cs typeface="Times New Roman" panose="02020603050405020304" pitchFamily="18" charset="0"/>
                </a:rPr>
                <a:t>kernel_size</a:t>
              </a:r>
              <a:r>
                <a:rPr lang="en-US" sz="2200" dirty="0">
                  <a:latin typeface="Times New Roman" panose="02020603050405020304" pitchFamily="18" charset="0"/>
                  <a:cs typeface="Times New Roman" panose="02020603050405020304" pitchFamily="18" charset="0"/>
                </a:rPr>
                <a:t>=(3,3),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(MaxPool2D(</a:t>
              </a:r>
              <a:r>
                <a:rPr lang="en-US" sz="2200" dirty="0" err="1">
                  <a:latin typeface="Times New Roman" panose="02020603050405020304" pitchFamily="18" charset="0"/>
                  <a:cs typeface="Times New Roman" panose="02020603050405020304" pitchFamily="18" charset="0"/>
                </a:rPr>
                <a:t>pool_size</a:t>
              </a:r>
              <a:r>
                <a:rPr lang="en-US" sz="2200" dirty="0">
                  <a:latin typeface="Times New Roman" panose="02020603050405020304" pitchFamily="18" charset="0"/>
                  <a:cs typeface="Times New Roman" panose="02020603050405020304" pitchFamily="18" charset="0"/>
                </a:rPr>
                <a:t>=(2,2)))</a:t>
              </a:r>
            </a:p>
            <a:p>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IC-CNN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18699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502060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CNN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(Flatten())</a:t>
              </a: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(Dense(500,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(Dense(250,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model_cnn.add</a:t>
              </a:r>
              <a:r>
                <a:rPr lang="en-US" sz="2200" dirty="0">
                  <a:latin typeface="Times New Roman" panose="02020603050405020304" pitchFamily="18" charset="0"/>
                  <a:cs typeface="Times New Roman" panose="02020603050405020304" pitchFamily="18" charset="0"/>
                </a:rPr>
                <a:t>(Dense(10, activation='</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model_cnn.compile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sparse_categorical_crossentropy</a:t>
              </a:r>
              <a:r>
                <a:rPr lang="en-US" sz="2200" dirty="0">
                  <a:latin typeface="Times New Roman" panose="02020603050405020304" pitchFamily="18" charset="0"/>
                  <a:cs typeface="Times New Roman" panose="02020603050405020304" pitchFamily="18" charset="0"/>
                </a:rPr>
                <a:t>', metrics=['accuracy'])</a:t>
              </a:r>
            </a:p>
            <a:p>
              <a:r>
                <a:rPr lang="en-US" sz="2200" dirty="0" err="1">
                  <a:latin typeface="Times New Roman" panose="02020603050405020304" pitchFamily="18" charset="0"/>
                  <a:cs typeface="Times New Roman" panose="02020603050405020304" pitchFamily="18" charset="0"/>
                </a:rPr>
                <a:t>model_cnn.fit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epochs=5, </a:t>
              </a:r>
              <a:r>
                <a:rPr lang="en-US" sz="2200" dirty="0" err="1">
                  <a:latin typeface="Times New Roman" panose="02020603050405020304" pitchFamily="18" charset="0"/>
                  <a:cs typeface="Times New Roman" panose="02020603050405020304" pitchFamily="18" charset="0"/>
                </a:rPr>
                <a:t>validation_data</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IC-CNN</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48820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state-of-the-art CNN networks that have achieved impressive results in various computer vision tasks.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are some examples:</a:t>
            </a:r>
          </a:p>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LeNet-5</a:t>
            </a:r>
          </a:p>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VGGNet</a:t>
            </a:r>
          </a:p>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AlexNet</a:t>
            </a:r>
          </a:p>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GoogLeNet</a:t>
            </a:r>
          </a:p>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ResNet</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E90F71-BBB8-06D6-0F7B-48ADFCCFF11F}"/>
              </a:ext>
            </a:extLst>
          </p:cNvPr>
          <p:cNvSpPr txBox="1"/>
          <p:nvPr/>
        </p:nvSpPr>
        <p:spPr>
          <a:xfrm>
            <a:off x="6144868" y="5335117"/>
            <a:ext cx="5149075" cy="369332"/>
          </a:xfrm>
          <a:prstGeom prst="rect">
            <a:avLst/>
          </a:prstGeom>
          <a:noFill/>
        </p:spPr>
        <p:txBody>
          <a:bodyPr wrap="square">
            <a:spAutoFit/>
          </a:bodyPr>
          <a:lstStyle/>
          <a:p>
            <a:r>
              <a:rPr lang="en-IN" dirty="0"/>
              <a:t>Link for more data: </a:t>
            </a:r>
            <a:r>
              <a:rPr lang="en-IN" dirty="0">
                <a:hlinkClick r:id="rId3"/>
              </a:rPr>
              <a:t>https://keras.io/api/applications/</a:t>
            </a:r>
            <a:r>
              <a:rPr lang="en-IN" dirty="0"/>
              <a:t> </a:t>
            </a:r>
          </a:p>
        </p:txBody>
      </p:sp>
      <p:sp>
        <p:nvSpPr>
          <p:cNvPr id="6" name="TextBox 5">
            <a:extLst>
              <a:ext uri="{FF2B5EF4-FFF2-40B4-BE49-F238E27FC236}">
                <a16:creationId xmlns:a16="http://schemas.microsoft.com/office/drawing/2014/main" id="{634C7187-B88D-A5B7-BE12-29EEB711A255}"/>
              </a:ext>
            </a:extLst>
          </p:cNvPr>
          <p:cNvSpPr txBox="1"/>
          <p:nvPr/>
        </p:nvSpPr>
        <p:spPr>
          <a:xfrm>
            <a:off x="6084450" y="5765378"/>
            <a:ext cx="6170741" cy="369332"/>
          </a:xfrm>
          <a:prstGeom prst="rect">
            <a:avLst/>
          </a:prstGeom>
          <a:noFill/>
        </p:spPr>
        <p:txBody>
          <a:bodyPr wrap="square">
            <a:spAutoFit/>
          </a:bodyPr>
          <a:lstStyle/>
          <a:p>
            <a:r>
              <a:rPr lang="en-IN" b="0" i="0" dirty="0">
                <a:solidFill>
                  <a:srgbClr val="374151"/>
                </a:solidFill>
                <a:effectLst/>
                <a:latin typeface="Times New Roman" panose="02020603050405020304" pitchFamily="18" charset="0"/>
                <a:cs typeface="Times New Roman" panose="02020603050405020304" pitchFamily="18" charset="0"/>
              </a:rPr>
              <a:t>ImageNet Large Scale Visual Recognition Challenge (ILSVRC)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15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960328"/>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LeNet-5</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2" descr="Lenet-5 | Lenet-5 Architecture | Introduction to Lenet-5">
            <a:extLst>
              <a:ext uri="{FF2B5EF4-FFF2-40B4-BE49-F238E27FC236}">
                <a16:creationId xmlns:a16="http://schemas.microsoft.com/office/drawing/2014/main" id="{97379BEC-D81D-B380-6B91-3E107B9CB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12" y="2467996"/>
            <a:ext cx="6324600" cy="2657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25EAB6-E0A3-67E3-347C-B9286C5133F6}"/>
              </a:ext>
            </a:extLst>
          </p:cNvPr>
          <p:cNvSpPr txBox="1"/>
          <p:nvPr/>
        </p:nvSpPr>
        <p:spPr>
          <a:xfrm>
            <a:off x="1877212" y="5290889"/>
            <a:ext cx="6094140" cy="923330"/>
          </a:xfrm>
          <a:prstGeom prst="rect">
            <a:avLst/>
          </a:prstGeom>
          <a:noFill/>
        </p:spPr>
        <p:txBody>
          <a:bodyPr wrap="square">
            <a:spAutoFit/>
          </a:bodyPr>
          <a:lstStyle/>
          <a:p>
            <a:r>
              <a:rPr lang="en-US" dirty="0"/>
              <a:t>Image Source: https://cdn.analyticsvidhya.com/wp-content/uploads/2021/03/Screenshot-from-2021-03-18-12-52-17.png</a:t>
            </a:r>
          </a:p>
        </p:txBody>
      </p:sp>
    </p:spTree>
    <p:extLst>
      <p:ext uri="{BB962C8B-B14F-4D97-AF65-F5344CB8AC3E}">
        <p14:creationId xmlns:p14="http://schemas.microsoft.com/office/powerpoint/2010/main" val="3772343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98663"/>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VGGNet</a:t>
            </a:r>
          </a:p>
        </p:txBody>
      </p:sp>
      <p:pic>
        <p:nvPicPr>
          <p:cNvPr id="3" name="Picture 4" descr="VGG-16 | CNN model - GeeksforGeeks">
            <a:extLst>
              <a:ext uri="{FF2B5EF4-FFF2-40B4-BE49-F238E27FC236}">
                <a16:creationId xmlns:a16="http://schemas.microsoft.com/office/drawing/2014/main" id="{9DAE712C-3FC8-5012-5B74-2C11C693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405" y="2274530"/>
            <a:ext cx="8295190" cy="36475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3AB682-5172-5C57-3D42-45E140717185}"/>
              </a:ext>
            </a:extLst>
          </p:cNvPr>
          <p:cNvSpPr txBox="1"/>
          <p:nvPr/>
        </p:nvSpPr>
        <p:spPr>
          <a:xfrm>
            <a:off x="1948405" y="6156216"/>
            <a:ext cx="9523159" cy="369332"/>
          </a:xfrm>
          <a:prstGeom prst="rect">
            <a:avLst/>
          </a:prstGeom>
          <a:noFill/>
        </p:spPr>
        <p:txBody>
          <a:bodyPr wrap="square">
            <a:spAutoFit/>
          </a:bodyPr>
          <a:lstStyle/>
          <a:p>
            <a:r>
              <a:rPr lang="en-US" dirty="0"/>
              <a:t>Image Source: https://media.geeksforgeeks.org/wp-content/uploads/20200219152207/new41.jpg</a:t>
            </a:r>
          </a:p>
        </p:txBody>
      </p:sp>
      <p:sp>
        <p:nvSpPr>
          <p:cNvPr id="7" name="TextBox 6">
            <a:extLst>
              <a:ext uri="{FF2B5EF4-FFF2-40B4-BE49-F238E27FC236}">
                <a16:creationId xmlns:a16="http://schemas.microsoft.com/office/drawing/2014/main" id="{3025E736-931E-9BCF-56D3-F4C47820E26B}"/>
              </a:ext>
            </a:extLst>
          </p:cNvPr>
          <p:cNvSpPr txBox="1"/>
          <p:nvPr/>
        </p:nvSpPr>
        <p:spPr>
          <a:xfrm>
            <a:off x="4262554" y="5519783"/>
            <a:ext cx="2941134" cy="369332"/>
          </a:xfrm>
          <a:prstGeom prst="rect">
            <a:avLst/>
          </a:prstGeom>
          <a:noFill/>
        </p:spPr>
        <p:txBody>
          <a:bodyPr wrap="square">
            <a:spAutoFit/>
          </a:bodyPr>
          <a:lstStyle/>
          <a:p>
            <a:r>
              <a:rPr lang="en-IN" b="1" i="0" u="sng" dirty="0">
                <a:solidFill>
                  <a:srgbClr val="374151"/>
                </a:solidFill>
                <a:effectLst/>
                <a:latin typeface="Times New Roman" panose="02020603050405020304" pitchFamily="18" charset="0"/>
                <a:cs typeface="Times New Roman" panose="02020603050405020304" pitchFamily="18" charset="0"/>
              </a:rPr>
              <a:t>(Visual Geometry Group)</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04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Deep Learning Benefits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Ability to handle big data: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are well-suited for handling large volumes of data, including unstructured data such as images, audio, and text.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Flexibility: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are highly flexible and can be applied to a wide range of tasks, from computer vision and speech recognition to natural language processing and autonomous driving.</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520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960328"/>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AlexNet</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2" descr="Difference between AlexNet, VGGNet, ResNet, and Inception | by Aqeel Anwar  | Towards Data Science">
            <a:extLst>
              <a:ext uri="{FF2B5EF4-FFF2-40B4-BE49-F238E27FC236}">
                <a16:creationId xmlns:a16="http://schemas.microsoft.com/office/drawing/2014/main" id="{C801E258-4569-94E0-D679-6C91BC9DD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42" y="2343885"/>
            <a:ext cx="8922691" cy="32713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2A0000-2FC2-66A9-3AE3-1A6DE1AC6403}"/>
              </a:ext>
            </a:extLst>
          </p:cNvPr>
          <p:cNvSpPr txBox="1"/>
          <p:nvPr/>
        </p:nvSpPr>
        <p:spPr>
          <a:xfrm>
            <a:off x="1905142" y="5832382"/>
            <a:ext cx="8922690" cy="369332"/>
          </a:xfrm>
          <a:prstGeom prst="rect">
            <a:avLst/>
          </a:prstGeom>
          <a:noFill/>
        </p:spPr>
        <p:txBody>
          <a:bodyPr wrap="square">
            <a:spAutoFit/>
          </a:bodyPr>
          <a:lstStyle/>
          <a:p>
            <a:r>
              <a:rPr lang="en-US" dirty="0"/>
              <a:t>Image Source: https://miro.medium.com/max/1400/1*bD_DMBtKwveuzIkQTwjKQQ.png</a:t>
            </a:r>
          </a:p>
        </p:txBody>
      </p:sp>
    </p:spTree>
    <p:extLst>
      <p:ext uri="{BB962C8B-B14F-4D97-AF65-F5344CB8AC3E}">
        <p14:creationId xmlns:p14="http://schemas.microsoft.com/office/powerpoint/2010/main" val="1165601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960328"/>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GoogLeNet</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2" descr="CNN Architectures — LeNet, AlexNet, VGG, GoogLeNet and ResNet | by Prabhu |  Medium">
            <a:extLst>
              <a:ext uri="{FF2B5EF4-FFF2-40B4-BE49-F238E27FC236}">
                <a16:creationId xmlns:a16="http://schemas.microsoft.com/office/drawing/2014/main" id="{038A22D3-5BE0-F082-77B0-887E12750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820" y="2382722"/>
            <a:ext cx="7946744" cy="34109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9FBBFF-2E1E-A826-6B46-C1418B94F23E}"/>
              </a:ext>
            </a:extLst>
          </p:cNvPr>
          <p:cNvSpPr txBox="1"/>
          <p:nvPr/>
        </p:nvSpPr>
        <p:spPr>
          <a:xfrm>
            <a:off x="1913819" y="5982731"/>
            <a:ext cx="7946743" cy="646331"/>
          </a:xfrm>
          <a:prstGeom prst="rect">
            <a:avLst/>
          </a:prstGeom>
          <a:noFill/>
        </p:spPr>
        <p:txBody>
          <a:bodyPr wrap="square">
            <a:spAutoFit/>
          </a:bodyPr>
          <a:lstStyle/>
          <a:p>
            <a:r>
              <a:rPr lang="en-US" dirty="0"/>
              <a:t>Image Source: https://miro.medium.com/max/1400/1*66hY3zZTf0Lw2ItybiRxyg.png</a:t>
            </a:r>
          </a:p>
        </p:txBody>
      </p:sp>
    </p:spTree>
    <p:extLst>
      <p:ext uri="{BB962C8B-B14F-4D97-AF65-F5344CB8AC3E}">
        <p14:creationId xmlns:p14="http://schemas.microsoft.com/office/powerpoint/2010/main" val="1570140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2148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4. </a:t>
            </a:r>
            <a:r>
              <a:rPr lang="en-US" sz="2400" b="1" dirty="0">
                <a:latin typeface="Times New Roman" panose="02020603050405020304" pitchFamily="18" charset="0"/>
                <a:cs typeface="Times New Roman" panose="02020603050405020304" pitchFamily="18" charset="0"/>
              </a:rPr>
              <a:t>Convolutional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state-of-the-art CNN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960328"/>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nb-NO" sz="2000" dirty="0">
                <a:latin typeface="Times New Roman" panose="02020603050405020304" pitchFamily="18" charset="0"/>
                <a:cs typeface="Times New Roman" panose="02020603050405020304" pitchFamily="18" charset="0"/>
              </a:rPr>
              <a:t>ResNet</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4" descr="Review: ResNet — Winner of ILSVRC 2015 (Image Classification, Localization,  Detection) | by Sik-Ho Tsang | Towards Data Science">
            <a:extLst>
              <a:ext uri="{FF2B5EF4-FFF2-40B4-BE49-F238E27FC236}">
                <a16:creationId xmlns:a16="http://schemas.microsoft.com/office/drawing/2014/main" id="{B6610739-C639-550A-4D00-873BB356B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431" y="2230589"/>
            <a:ext cx="8084775" cy="35570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D6FCD6-6080-EF72-1269-4583933E9AB2}"/>
              </a:ext>
            </a:extLst>
          </p:cNvPr>
          <p:cNvSpPr txBox="1"/>
          <p:nvPr/>
        </p:nvSpPr>
        <p:spPr>
          <a:xfrm>
            <a:off x="1901430" y="6023878"/>
            <a:ext cx="8084775" cy="646331"/>
          </a:xfrm>
          <a:prstGeom prst="rect">
            <a:avLst/>
          </a:prstGeom>
          <a:noFill/>
        </p:spPr>
        <p:txBody>
          <a:bodyPr wrap="square">
            <a:spAutoFit/>
          </a:bodyPr>
          <a:lstStyle/>
          <a:p>
            <a:r>
              <a:rPr lang="en-US" dirty="0"/>
              <a:t>Image Source: https://miro.medium.com/max/1400/1*S3TlG0XpQZSIpoDIUCQ0RQ.jpeg</a:t>
            </a:r>
          </a:p>
        </p:txBody>
      </p:sp>
    </p:spTree>
    <p:extLst>
      <p:ext uri="{BB962C8B-B14F-4D97-AF65-F5344CB8AC3E}">
        <p14:creationId xmlns:p14="http://schemas.microsoft.com/office/powerpoint/2010/main" val="3312953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7305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transfer learning?</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19198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machine learning technique where a model trained on one task is re-purposed or adapted for a different but related task.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transfer learning, the knowledge learned from one or more related tasks is transferred to a new task in order to improve performance and reduce the amount of data and training time required to train the new model.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idea is that the knowledge learned from a related task can help the model learn more quickly and effectively on a new, similar task. </a:t>
            </a:r>
          </a:p>
        </p:txBody>
      </p:sp>
    </p:spTree>
    <p:extLst>
      <p:ext uri="{BB962C8B-B14F-4D97-AF65-F5344CB8AC3E}">
        <p14:creationId xmlns:p14="http://schemas.microsoft.com/office/powerpoint/2010/main" val="1375516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Transfer Learning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tensorflow_datasets</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tfds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keras.utils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to_categorical</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train_labels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test_ds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test_labels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tfds.load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tf_flowers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split=["train[:70%]", "train[70%:]"], ## Train test split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as_supervised</a:t>
              </a:r>
              <a:r>
                <a:rPr lang="en-US" sz="2200" dirty="0">
                  <a:latin typeface="Times New Roman" panose="02020603050405020304" pitchFamily="18" charset="0"/>
                  <a:cs typeface="Times New Roman" panose="02020603050405020304" pitchFamily="18" charset="0"/>
                </a:rPr>
                <a:t>=True,  # Include labels</a:t>
              </a:r>
            </a:p>
            <a:p>
              <a:r>
                <a:rPr lang="en-US" sz="2200"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IC-TR-VGG16</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297312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Transfer Learning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tf.image.resize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(150, 150))</a:t>
              </a:r>
            </a:p>
            <a:p>
              <a:r>
                <a:rPr lang="en-US" sz="2200" dirty="0" err="1">
                  <a:latin typeface="Times New Roman" panose="02020603050405020304" pitchFamily="18" charset="0"/>
                  <a:cs typeface="Times New Roman" panose="02020603050405020304" pitchFamily="18" charset="0"/>
                </a:rPr>
                <a:t>test_ds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tf.image.resize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test_ds</a:t>
              </a:r>
              <a:r>
                <a:rPr lang="en-US" sz="2200" dirty="0">
                  <a:latin typeface="Times New Roman" panose="02020603050405020304" pitchFamily="18" charset="0"/>
                  <a:cs typeface="Times New Roman" panose="02020603050405020304" pitchFamily="18" charset="0"/>
                </a:rPr>
                <a:t>, (150, 150))</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train_labels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train_labels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num_classes</a:t>
              </a:r>
              <a:r>
                <a:rPr lang="en-US" sz="2200" dirty="0">
                  <a:latin typeface="Times New Roman" panose="02020603050405020304" pitchFamily="18" charset="0"/>
                  <a:cs typeface="Times New Roman" panose="02020603050405020304" pitchFamily="18" charset="0"/>
                </a:rPr>
                <a:t>=5)</a:t>
              </a:r>
            </a:p>
            <a:p>
              <a:r>
                <a:rPr lang="en-US" sz="2200" dirty="0" err="1">
                  <a:latin typeface="Times New Roman" panose="02020603050405020304" pitchFamily="18" charset="0"/>
                  <a:cs typeface="Times New Roman" panose="02020603050405020304" pitchFamily="18" charset="0"/>
                </a:rPr>
                <a:t>test_labels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to_categorical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test_labels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num_classes</a:t>
              </a:r>
              <a:r>
                <a:rPr lang="en-US" sz="2200" dirty="0">
                  <a:latin typeface="Times New Roman" panose="02020603050405020304" pitchFamily="18" charset="0"/>
                  <a:cs typeface="Times New Roman" panose="02020603050405020304" pitchFamily="18" charset="0"/>
                </a:rPr>
                <a:t>=5)</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keras.applications.vgg16 import VGG16</a:t>
              </a:r>
            </a:p>
            <a:p>
              <a:r>
                <a:rPr lang="en-US" sz="2200" dirty="0">
                  <a:latin typeface="Times New Roman" panose="02020603050405020304" pitchFamily="18" charset="0"/>
                  <a:cs typeface="Times New Roman" panose="02020603050405020304" pitchFamily="18" charset="0"/>
                </a:rPr>
                <a:t>from keras.applications.vgg16 import </a:t>
              </a:r>
              <a:r>
                <a:rPr lang="en-US" sz="2200" dirty="0" err="1">
                  <a:latin typeface="Times New Roman" panose="02020603050405020304" pitchFamily="18" charset="0"/>
                  <a:cs typeface="Times New Roman" panose="02020603050405020304" pitchFamily="18" charset="0"/>
                </a:rPr>
                <a:t>preprocess_input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base_model</a:t>
              </a:r>
              <a:r>
                <a:rPr lang="en-US" sz="2200" dirty="0">
                  <a:latin typeface="Times New Roman" panose="02020603050405020304" pitchFamily="18" charset="0"/>
                  <a:cs typeface="Times New Roman" panose="02020603050405020304" pitchFamily="18" charset="0"/>
                </a:rPr>
                <a:t> = VGG16(weights="</a:t>
              </a:r>
              <a:r>
                <a:rPr lang="en-US" sz="2200" dirty="0" err="1">
                  <a:latin typeface="Times New Roman" panose="02020603050405020304" pitchFamily="18" charset="0"/>
                  <a:cs typeface="Times New Roman" panose="02020603050405020304" pitchFamily="18" charset="0"/>
                </a:rPr>
                <a:t>imagenet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include_top</a:t>
              </a:r>
              <a:r>
                <a:rPr lang="en-US" sz="2200" dirty="0">
                  <a:latin typeface="Times New Roman" panose="02020603050405020304" pitchFamily="18" charset="0"/>
                  <a:cs typeface="Times New Roman" panose="02020603050405020304" pitchFamily="18" charset="0"/>
                </a:rPr>
                <a:t>=False,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[0].shape)</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IC-TR-VGG16</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14313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Transfer Learning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err="1">
                  <a:latin typeface="Times New Roman" panose="02020603050405020304" pitchFamily="18" charset="0"/>
                  <a:cs typeface="Times New Roman" panose="02020603050405020304" pitchFamily="18" charset="0"/>
                </a:rPr>
                <a:t>base_model.trainable</a:t>
              </a:r>
              <a:r>
                <a:rPr lang="en-US" sz="2200" dirty="0">
                  <a:latin typeface="Times New Roman" panose="02020603050405020304" pitchFamily="18" charset="0"/>
                  <a:cs typeface="Times New Roman" panose="02020603050405020304" pitchFamily="18" charset="0"/>
                </a:rPr>
                <a:t> = False </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preprocess_input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test_ds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preprocess_input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test_ds</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import layers, models</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flatten_layer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layers.Flatten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dense_layer_1 = </a:t>
              </a:r>
              <a:r>
                <a:rPr lang="en-US" sz="2200" dirty="0" err="1">
                  <a:latin typeface="Times New Roman" panose="02020603050405020304" pitchFamily="18" charset="0"/>
                  <a:cs typeface="Times New Roman" panose="02020603050405020304" pitchFamily="18" charset="0"/>
                </a:rPr>
                <a:t>layers.Dense</a:t>
              </a:r>
              <a:r>
                <a:rPr lang="en-US" sz="2200" dirty="0">
                  <a:latin typeface="Times New Roman" panose="02020603050405020304" pitchFamily="18" charset="0"/>
                  <a:cs typeface="Times New Roman" panose="02020603050405020304" pitchFamily="18" charset="0"/>
                </a:rPr>
                <a:t>(50,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dense_layer_2 = </a:t>
              </a:r>
              <a:r>
                <a:rPr lang="en-US" sz="2200" dirty="0" err="1">
                  <a:latin typeface="Times New Roman" panose="02020603050405020304" pitchFamily="18" charset="0"/>
                  <a:cs typeface="Times New Roman" panose="02020603050405020304" pitchFamily="18" charset="0"/>
                </a:rPr>
                <a:t>layers.Dense</a:t>
              </a:r>
              <a:r>
                <a:rPr lang="en-US" sz="2200" dirty="0">
                  <a:latin typeface="Times New Roman" panose="02020603050405020304" pitchFamily="18" charset="0"/>
                  <a:cs typeface="Times New Roman" panose="02020603050405020304" pitchFamily="18" charset="0"/>
                </a:rPr>
                <a:t>(20,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output_layer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layers.Dense</a:t>
              </a:r>
              <a:r>
                <a:rPr lang="en-US" sz="2200" dirty="0">
                  <a:latin typeface="Times New Roman" panose="02020603050405020304" pitchFamily="18" charset="0"/>
                  <a:cs typeface="Times New Roman" panose="02020603050405020304" pitchFamily="18" charset="0"/>
                </a:rPr>
                <a:t>(5, activation='</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IC-TR-VGG16</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54194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Transfer Learning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model = </a:t>
              </a:r>
              <a:r>
                <a:rPr lang="en-US" sz="2200" dirty="0" err="1">
                  <a:latin typeface="Times New Roman" panose="02020603050405020304" pitchFamily="18" charset="0"/>
                  <a:cs typeface="Times New Roman" panose="02020603050405020304" pitchFamily="18" charset="0"/>
                </a:rPr>
                <a:t>models.Sequential</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base_model</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flatten_layer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dense_layer_1,</a:t>
              </a:r>
            </a:p>
            <a:p>
              <a:r>
                <a:rPr lang="en-US" sz="2200" dirty="0">
                  <a:latin typeface="Times New Roman" panose="02020603050405020304" pitchFamily="18" charset="0"/>
                  <a:cs typeface="Times New Roman" panose="02020603050405020304" pitchFamily="18" charset="0"/>
                </a:rPr>
                <a:t>    dense_layer_2,</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output_layer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keras.callbacks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EarlyStopping</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IC-TR-VGG16</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890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5. </a:t>
            </a:r>
            <a:r>
              <a:rPr lang="en-US" sz="2400" b="1" dirty="0">
                <a:latin typeface="Times New Roman" panose="02020603050405020304" pitchFamily="18" charset="0"/>
                <a:cs typeface="Times New Roman" panose="02020603050405020304" pitchFamily="18" charset="0"/>
              </a:rPr>
              <a:t>Transfer Learning</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Image Classification using Transfer Learning Walkthrough</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19845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err="1">
                  <a:latin typeface="Times New Roman" panose="02020603050405020304" pitchFamily="18" charset="0"/>
                  <a:cs typeface="Times New Roman" panose="02020603050405020304" pitchFamily="18" charset="0"/>
                </a:rPr>
                <a:t>model.compile</a:t>
              </a:r>
              <a:r>
                <a:rPr lang="en-US" sz="2200" dirty="0">
                  <a:latin typeface="Times New Roman" panose="02020603050405020304" pitchFamily="18" charset="0"/>
                  <a:cs typeface="Times New Roman" panose="02020603050405020304" pitchFamily="18" charset="0"/>
                </a:rPr>
                <a:t>(optimizer='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loss='</a:t>
              </a:r>
              <a:r>
                <a:rPr lang="en-US" sz="2200" dirty="0" err="1">
                  <a:latin typeface="Times New Roman" panose="02020603050405020304" pitchFamily="18" charset="0"/>
                  <a:cs typeface="Times New Roman" panose="02020603050405020304" pitchFamily="18" charset="0"/>
                </a:rPr>
                <a:t>categorical_crossentropy</a:t>
              </a:r>
              <a:r>
                <a:rPr lang="en-US" sz="2200" dirty="0">
                  <a:latin typeface="Times New Roman" panose="02020603050405020304" pitchFamily="18" charset="0"/>
                  <a:cs typeface="Times New Roman" panose="02020603050405020304" pitchFamily="18" charset="0"/>
                </a:rPr>
                <a:t>', metrics=['accuracy'])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epochs = 2</a:t>
              </a:r>
            </a:p>
            <a:p>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 = 32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es = </a:t>
              </a:r>
              <a:r>
                <a:rPr lang="en-US" sz="2200" dirty="0" err="1">
                  <a:latin typeface="Times New Roman" panose="02020603050405020304" pitchFamily="18" charset="0"/>
                  <a:cs typeface="Times New Roman" panose="02020603050405020304" pitchFamily="18" charset="0"/>
                </a:rPr>
                <a:t>EarlyStopping</a:t>
              </a:r>
              <a:r>
                <a:rPr lang="en-US" sz="2200" dirty="0">
                  <a:latin typeface="Times New Roman" panose="02020603050405020304" pitchFamily="18" charset="0"/>
                  <a:cs typeface="Times New Roman" panose="02020603050405020304" pitchFamily="18" charset="0"/>
                </a:rPr>
                <a:t>(monitor='</a:t>
              </a:r>
              <a:r>
                <a:rPr lang="en-US" sz="2200" dirty="0" err="1">
                  <a:latin typeface="Times New Roman" panose="02020603050405020304" pitchFamily="18" charset="0"/>
                  <a:cs typeface="Times New Roman" panose="02020603050405020304" pitchFamily="18" charset="0"/>
                </a:rPr>
                <a:t>val_accuracy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min_delta</a:t>
              </a:r>
              <a:r>
                <a:rPr lang="en-US" sz="2200" dirty="0">
                  <a:latin typeface="Times New Roman" panose="02020603050405020304" pitchFamily="18" charset="0"/>
                  <a:cs typeface="Times New Roman" panose="02020603050405020304" pitchFamily="18" charset="0"/>
                </a:rPr>
                <a:t>=0.5, patience=3)</a:t>
              </a:r>
            </a:p>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model.fit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train_ds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train_labels</a:t>
              </a:r>
              <a:r>
                <a:rPr lang="en-US" sz="2200" dirty="0">
                  <a:latin typeface="Times New Roman" panose="02020603050405020304" pitchFamily="18" charset="0"/>
                  <a:cs typeface="Times New Roman" panose="02020603050405020304" pitchFamily="18" charset="0"/>
                </a:rPr>
                <a:t>, epochs=epochs, </a:t>
              </a:r>
              <a:r>
                <a:rPr lang="en-US" sz="2200" dirty="0" err="1">
                  <a:latin typeface="Times New Roman" panose="02020603050405020304" pitchFamily="18" charset="0"/>
                  <a:cs typeface="Times New Roman" panose="02020603050405020304" pitchFamily="18" charset="0"/>
                </a:rPr>
                <a:t>validation_split</a:t>
              </a:r>
              <a:r>
                <a:rPr lang="en-US" sz="2200" dirty="0">
                  <a:latin typeface="Times New Roman" panose="02020603050405020304" pitchFamily="18" charset="0"/>
                  <a:cs typeface="Times New Roman" panose="02020603050405020304" pitchFamily="18" charset="0"/>
                </a:rPr>
                <a:t>=0.2,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 callbacks=[es])</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latin typeface="Times New Roman" panose="02020603050405020304" pitchFamily="18" charset="0"/>
                  <a:cs typeface="Times New Roman" panose="02020603050405020304" pitchFamily="18" charset="0"/>
                </a:rPr>
                <a:t>IC-TR-VGG16</a:t>
              </a:r>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18726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computer vision?</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Computer vision is a field of study that focuses on enabling computers to interpret and understand visual data from the world around them. </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involves the use of various techniques and algorithms to analyze, process, and interpret images and videos in order to extract useful information.</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Computer vision has a wide range of applications in various industries, such as healthcare, entertainment, automotive, security, and more. </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examples include facial recognition, object detection, autonomous vehicles, medical imaging, and augmented reality.</a:t>
            </a:r>
          </a:p>
        </p:txBody>
      </p:sp>
    </p:spTree>
    <p:extLst>
      <p:ext uri="{BB962C8B-B14F-4D97-AF65-F5344CB8AC3E}">
        <p14:creationId xmlns:p14="http://schemas.microsoft.com/office/powerpoint/2010/main" val="412975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Deep Learning Benefits</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sp>
        <p:nvSpPr>
          <p:cNvPr id="2" name="Rectangle 1">
            <a:extLst>
              <a:ext uri="{FF2B5EF4-FFF2-40B4-BE49-F238E27FC236}">
                <a16:creationId xmlns:a16="http://schemas.microsoft.com/office/drawing/2014/main" id="{D5FE18FB-53D3-C038-0C33-6969B06244C4}"/>
              </a:ext>
            </a:extLst>
          </p:cNvPr>
          <p:cNvSpPr/>
          <p:nvPr/>
        </p:nvSpPr>
        <p:spPr>
          <a:xfrm>
            <a:off x="898057" y="1687379"/>
            <a:ext cx="10573507" cy="373031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 learning: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can be trained on new data over time, allowing them to continuously improve their performance on a given task.</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Reduced need for human intervention: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can often operate with little or no human intervention once they have been trained, making them useful in applications where real-time decision-making is required.</a:t>
            </a:r>
          </a:p>
        </p:txBody>
      </p:sp>
    </p:spTree>
    <p:extLst>
      <p:ext uri="{BB962C8B-B14F-4D97-AF65-F5344CB8AC3E}">
        <p14:creationId xmlns:p14="http://schemas.microsoft.com/office/powerpoint/2010/main" val="37166480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Computer Vision Tasks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Classification: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task involves assigning a label or a category to an image. For example, identifying whether an image contains a cat or a dog.</a:t>
            </a:r>
          </a:p>
          <a:p>
            <a:pPr marL="1371600" lvl="2"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Detection: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task involves identifying and localizing objects within an image. Object detection is used in various applications such as self-driving cars, and video surveillance.</a:t>
            </a:r>
          </a:p>
          <a:p>
            <a:pPr marL="1371600" lvl="2"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Segmentation: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task involves dividing an image into different segments or regions based on various attributes such as color, texture, or shape.</a:t>
            </a:r>
          </a:p>
        </p:txBody>
      </p:sp>
    </p:spTree>
    <p:extLst>
      <p:ext uri="{BB962C8B-B14F-4D97-AF65-F5344CB8AC3E}">
        <p14:creationId xmlns:p14="http://schemas.microsoft.com/office/powerpoint/2010/main" val="101256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OpenCV</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19198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is an open-source computer vision library that provides a wide range of tools and algorithms for image and video processing.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originally developed by Intel in 1999 and has since been maintained by a community of developers.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offers various features and functions for image and video processing, including image and video capture, image filtering, feature detection, object tracking, and machine learning.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written in C++, but also provides interfaces for Python, Java, and other programming languages.</a:t>
            </a:r>
          </a:p>
        </p:txBody>
      </p:sp>
    </p:spTree>
    <p:extLst>
      <p:ext uri="{BB962C8B-B14F-4D97-AF65-F5344CB8AC3E}">
        <p14:creationId xmlns:p14="http://schemas.microsoft.com/office/powerpoint/2010/main" val="37435543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OpenCV</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2806987"/>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Installing OpenCV</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 install </a:t>
            </a: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-python</a:t>
            </a:r>
          </a:p>
          <a:p>
            <a:pPr marL="1371600" lvl="2"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Importing OpenCV</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 cv2</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print(cv2.__version__)</a:t>
            </a:r>
          </a:p>
        </p:txBody>
      </p:sp>
    </p:spTree>
    <p:extLst>
      <p:ext uri="{BB962C8B-B14F-4D97-AF65-F5344CB8AC3E}">
        <p14:creationId xmlns:p14="http://schemas.microsoft.com/office/powerpoint/2010/main" val="3406756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OpenCV Important Functions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cv2.imread():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read an image from a file and convert it into a NumPy array.</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cv2.imshow():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display an image in a window. It takes the image data as input and displays it on the screen.</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cv2.cvtColor():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convert an image from one color space to another. It takes the image data and the desired color space as input and returns the converted image.</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7551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OpenCV Important Functions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653646"/>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cv2.VideoCapture():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capture video from a camera or a file. It takes the camera index or the file path as input and returns a </a:t>
            </a:r>
            <a:r>
              <a:rPr lang="en-US" sz="2000" dirty="0" err="1">
                <a:latin typeface="Times New Roman" panose="02020603050405020304" pitchFamily="18" charset="0"/>
                <a:cs typeface="Times New Roman" panose="02020603050405020304" pitchFamily="18" charset="0"/>
              </a:rPr>
              <a:t>VideoCapture</a:t>
            </a:r>
            <a:r>
              <a:rPr lang="en-US" sz="2000" dirty="0">
                <a:latin typeface="Times New Roman" panose="02020603050405020304" pitchFamily="18" charset="0"/>
                <a:cs typeface="Times New Roman" panose="02020603050405020304" pitchFamily="18" charset="0"/>
              </a:rPr>
              <a:t> object that can be used to read frames from the video stream.</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cv2.rectangle():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draw a rectangle on an image. It takes the image data, the position of the top-left corner, the position of the bottom-right corner, and the color and thickness of the rectangle as input.</a:t>
            </a:r>
          </a:p>
          <a:p>
            <a:pPr marL="914400" lvl="1"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215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4779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OpenCV Important Functions</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191981"/>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cv2.putText():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draw text on an image. It takes the image data, the text to be drawn, the position of the text, the font type and size, and the color and thickness of the text as input.</a:t>
            </a:r>
          </a:p>
          <a:p>
            <a:pPr marL="1371600" lvl="2"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cv2.waitKey() </a:t>
            </a:r>
          </a:p>
          <a:p>
            <a:pPr marL="1371600" lvl="2"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function waits for a specified delay for a keyboard event to occur. It takes an integer argument representing the delay in milliseconds as input, and returns the key code of the pressed key as output.</a:t>
            </a:r>
          </a:p>
        </p:txBody>
      </p:sp>
    </p:spTree>
    <p:extLst>
      <p:ext uri="{BB962C8B-B14F-4D97-AF65-F5344CB8AC3E}">
        <p14:creationId xmlns:p14="http://schemas.microsoft.com/office/powerpoint/2010/main" val="464711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Reading and Displaying an Image</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52392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cv2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Reading an image</a:t>
              </a:r>
            </a:p>
            <a:p>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 = cv2.imread('image.jpg')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Displaying an image in a window</a:t>
              </a:r>
            </a:p>
            <a:p>
              <a:r>
                <a:rPr lang="en-US" sz="2200" dirty="0">
                  <a:latin typeface="Times New Roman" panose="02020603050405020304" pitchFamily="18" charset="0"/>
                  <a:cs typeface="Times New Roman" panose="02020603050405020304" pitchFamily="18" charset="0"/>
                </a:rPr>
                <a:t>cv2.imshow('image', </a:t>
              </a:r>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Close the window after pressing q</a:t>
              </a:r>
            </a:p>
            <a:p>
              <a:r>
                <a:rPr lang="en-US" sz="2200" dirty="0">
                  <a:latin typeface="Times New Roman" panose="02020603050405020304" pitchFamily="18" charset="0"/>
                  <a:cs typeface="Times New Roman" panose="02020603050405020304" pitchFamily="18" charset="0"/>
                </a:rPr>
                <a:t>if cv2.waitKey(0) &amp;&amp; 0xFF==</a:t>
              </a:r>
              <a:r>
                <a:rPr lang="en-US" sz="2200" dirty="0" err="1">
                  <a:latin typeface="Times New Roman" panose="02020603050405020304" pitchFamily="18" charset="0"/>
                  <a:cs typeface="Times New Roman" panose="02020603050405020304" pitchFamily="18" charset="0"/>
                </a:rPr>
                <a:t>ord</a:t>
              </a:r>
              <a:r>
                <a:rPr lang="en-US" sz="2200" dirty="0">
                  <a:latin typeface="Times New Roman" panose="02020603050405020304" pitchFamily="18" charset="0"/>
                  <a:cs typeface="Times New Roman" panose="02020603050405020304" pitchFamily="18" charset="0"/>
                </a:rPr>
                <a:t>(‘q’):</a:t>
              </a:r>
            </a:p>
            <a:p>
              <a:r>
                <a:rPr lang="en-US" sz="2200" dirty="0">
                  <a:latin typeface="Times New Roman" panose="02020603050405020304" pitchFamily="18" charset="0"/>
                  <a:cs typeface="Times New Roman" panose="02020603050405020304" pitchFamily="18" charset="0"/>
                </a:rPr>
                <a:t>	cv2.destroyAllWindows()</a:t>
              </a:r>
            </a:p>
            <a:p>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127031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Drawing Shapes on Image</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52392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cv2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Reading an image</a:t>
              </a:r>
            </a:p>
            <a:p>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 = cv2.imread('image.jpg')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Drawing a rectangle on an image</a:t>
              </a:r>
            </a:p>
            <a:p>
              <a:r>
                <a:rPr lang="en-US" sz="2200" dirty="0">
                  <a:latin typeface="Times New Roman" panose="02020603050405020304" pitchFamily="18" charset="0"/>
                  <a:cs typeface="Times New Roman" panose="02020603050405020304" pitchFamily="18" charset="0"/>
                </a:rPr>
                <a:t>cv2.rectangle(</a:t>
              </a:r>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 (100, 100), (200, 200), (0, 255, 0), 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Drawing a rectangle on an image</a:t>
              </a:r>
            </a:p>
            <a:p>
              <a:r>
                <a:rPr lang="en-US" sz="2200" dirty="0">
                  <a:latin typeface="Times New Roman" panose="02020603050405020304" pitchFamily="18" charset="0"/>
                  <a:cs typeface="Times New Roman" panose="02020603050405020304" pitchFamily="18" charset="0"/>
                </a:rPr>
                <a:t>cv2.line(</a:t>
              </a:r>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 (100, 100), (200, 200), (255, 0, 0), 2)</a:t>
              </a:r>
            </a:p>
            <a:p>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76373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Drawing Shapes on Image</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52392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 Drawing text on an image</a:t>
              </a:r>
            </a:p>
            <a:p>
              <a:r>
                <a:rPr lang="en-US" sz="2200" dirty="0">
                  <a:latin typeface="Times New Roman" panose="02020603050405020304" pitchFamily="18" charset="0"/>
                  <a:cs typeface="Times New Roman" panose="02020603050405020304" pitchFamily="18" charset="0"/>
                </a:rPr>
                <a:t>cv2.putText(</a:t>
              </a:r>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 ‘OpenCV....!', (50, 50), cv2.FONT_HERSHEY_SIMPLEX, 1, (0, 0, 255), 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Displaying the image with rectangle and text</a:t>
              </a:r>
            </a:p>
            <a:p>
              <a:r>
                <a:rPr lang="en-US" sz="2200" dirty="0">
                  <a:latin typeface="Times New Roman" panose="02020603050405020304" pitchFamily="18" charset="0"/>
                  <a:cs typeface="Times New Roman" panose="02020603050405020304" pitchFamily="18" charset="0"/>
                </a:rPr>
                <a:t>cv2.imshow(‘Graphics', </a:t>
              </a:r>
              <a:r>
                <a:rPr lang="en-US" sz="2200" dirty="0" err="1">
                  <a:latin typeface="Times New Roman" panose="02020603050405020304" pitchFamily="18" charset="0"/>
                  <a:cs typeface="Times New Roman" panose="02020603050405020304" pitchFamily="18" charset="0"/>
                </a:rPr>
                <a:t>img</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Close the window after pressing q</a:t>
              </a:r>
            </a:p>
            <a:p>
              <a:r>
                <a:rPr lang="en-US" sz="2200" dirty="0">
                  <a:latin typeface="Times New Roman" panose="02020603050405020304" pitchFamily="18" charset="0"/>
                  <a:cs typeface="Times New Roman" panose="02020603050405020304" pitchFamily="18" charset="0"/>
                </a:rPr>
                <a:t>if cv2.waitKey(0) &amp;&amp; 0xFF==</a:t>
              </a:r>
              <a:r>
                <a:rPr lang="en-US" sz="2200" dirty="0" err="1">
                  <a:latin typeface="Times New Roman" panose="02020603050405020304" pitchFamily="18" charset="0"/>
                  <a:cs typeface="Times New Roman" panose="02020603050405020304" pitchFamily="18" charset="0"/>
                </a:rPr>
                <a:t>ord</a:t>
              </a:r>
              <a:r>
                <a:rPr lang="en-US" sz="2200" dirty="0">
                  <a:latin typeface="Times New Roman" panose="02020603050405020304" pitchFamily="18" charset="0"/>
                  <a:cs typeface="Times New Roman" panose="02020603050405020304" pitchFamily="18" charset="0"/>
                </a:rPr>
                <a:t>(‘q’):</a:t>
              </a:r>
            </a:p>
            <a:p>
              <a:r>
                <a:rPr lang="en-US" sz="2200" dirty="0">
                  <a:latin typeface="Times New Roman" panose="02020603050405020304" pitchFamily="18" charset="0"/>
                  <a:cs typeface="Times New Roman" panose="02020603050405020304" pitchFamily="18" charset="0"/>
                </a:rPr>
                <a:t>	cv2.destroyAllWindows()</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705279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Reading and Displaying Video Stream From Camera</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4523920"/>
            <a:chOff x="1736202" y="1541363"/>
            <a:chExt cx="11109660" cy="5994561"/>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6"/>
              <a:ext cx="11109660" cy="53440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latin typeface="Times New Roman" panose="02020603050405020304" pitchFamily="18" charset="0"/>
                  <a:cs typeface="Times New Roman" panose="02020603050405020304" pitchFamily="18" charset="0"/>
                </a:rPr>
                <a:t>import cv2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Capturing video from a camera</a:t>
              </a:r>
            </a:p>
            <a:p>
              <a:r>
                <a:rPr lang="en-US" sz="2200" dirty="0">
                  <a:latin typeface="Times New Roman" panose="02020603050405020304" pitchFamily="18" charset="0"/>
                  <a:cs typeface="Times New Roman" panose="02020603050405020304" pitchFamily="18" charset="0"/>
                </a:rPr>
                <a:t>vid = cv2.VideoCapture(0)</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while(True):</a:t>
              </a:r>
            </a:p>
            <a:p>
              <a:r>
                <a:rPr lang="en-US" sz="2200" dirty="0">
                  <a:latin typeface="Times New Roman" panose="02020603050405020304" pitchFamily="18" charset="0"/>
                  <a:cs typeface="Times New Roman" panose="02020603050405020304" pitchFamily="18" charset="0"/>
                </a:rPr>
                <a:t>    # Reading a frame from the video stream</a:t>
              </a:r>
            </a:p>
            <a:p>
              <a:r>
                <a:rPr lang="en-US" sz="2200" dirty="0">
                  <a:latin typeface="Times New Roman" panose="02020603050405020304" pitchFamily="18" charset="0"/>
                  <a:cs typeface="Times New Roman" panose="02020603050405020304" pitchFamily="18" charset="0"/>
                </a:rPr>
                <a:t>    ret, frame = </a:t>
              </a:r>
              <a:r>
                <a:rPr lang="en-US" sz="2200" dirty="0" err="1">
                  <a:latin typeface="Times New Roman" panose="02020603050405020304" pitchFamily="18" charset="0"/>
                  <a:cs typeface="Times New Roman" panose="02020603050405020304" pitchFamily="18" charset="0"/>
                </a:rPr>
                <a:t>vid.read</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Displaying the frame in a window</a:t>
              </a:r>
            </a:p>
            <a:p>
              <a:r>
                <a:rPr lang="en-US" sz="2200" dirty="0">
                  <a:latin typeface="Times New Roman" panose="02020603050405020304" pitchFamily="18" charset="0"/>
                  <a:cs typeface="Times New Roman" panose="02020603050405020304" pitchFamily="18" charset="0"/>
                </a:rPr>
                <a:t>    cv2.imshow('frame', frame)</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8873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7469865"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1. </a:t>
            </a:r>
            <a:r>
              <a:rPr lang="en-US" sz="2400" b="1" dirty="0">
                <a:latin typeface="Times New Roman" panose="02020603050405020304" pitchFamily="18" charset="0"/>
                <a:cs typeface="Times New Roman" panose="02020603050405020304" pitchFamily="18" charset="0"/>
              </a:rPr>
              <a:t>Introduction to Deep Learning and Neural Networks</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pic>
        <p:nvPicPr>
          <p:cNvPr id="7" name="Picture 6">
            <a:extLst>
              <a:ext uri="{FF2B5EF4-FFF2-40B4-BE49-F238E27FC236}">
                <a16:creationId xmlns:a16="http://schemas.microsoft.com/office/drawing/2014/main" id="{DD3F2D8B-9773-4CB7-2865-9FB6E407FBFC}"/>
              </a:ext>
            </a:extLst>
          </p:cNvPr>
          <p:cNvPicPr>
            <a:picLocks noChangeAspect="1"/>
          </p:cNvPicPr>
          <p:nvPr/>
        </p:nvPicPr>
        <p:blipFill>
          <a:blip r:embed="rId4"/>
          <a:stretch>
            <a:fillRect/>
          </a:stretch>
        </p:blipFill>
        <p:spPr>
          <a:xfrm>
            <a:off x="2693449" y="1351450"/>
            <a:ext cx="5625361" cy="421770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346D65F-5DFF-A3C2-FCFF-CF244CE18B85}"/>
              </a:ext>
            </a:extLst>
          </p:cNvPr>
          <p:cNvSpPr txBox="1"/>
          <p:nvPr/>
        </p:nvSpPr>
        <p:spPr>
          <a:xfrm>
            <a:off x="2693450" y="5767050"/>
            <a:ext cx="5625361" cy="923330"/>
          </a:xfrm>
          <a:prstGeom prst="rect">
            <a:avLst/>
          </a:prstGeom>
          <a:noFill/>
        </p:spPr>
        <p:txBody>
          <a:bodyPr wrap="square">
            <a:spAutoFit/>
          </a:bodyPr>
          <a:lstStyle/>
          <a:p>
            <a:r>
              <a:rPr lang="en-IN" dirty="0"/>
              <a:t>Source: https://www.smartsheet.com/sites/default/files/IC-Brain-Neuron-Structure.svg</a:t>
            </a:r>
          </a:p>
        </p:txBody>
      </p:sp>
    </p:spTree>
    <p:extLst>
      <p:ext uri="{BB962C8B-B14F-4D97-AF65-F5344CB8AC3E}">
        <p14:creationId xmlns:p14="http://schemas.microsoft.com/office/powerpoint/2010/main" val="24835131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295542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6. Computer Vision</a:t>
            </a: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Reading and Displaying a Video</a:t>
            </a:r>
          </a:p>
        </p:txBody>
      </p:sp>
      <p:pic>
        <p:nvPicPr>
          <p:cNvPr id="6" name="Picture 5">
            <a:extLst>
              <a:ext uri="{FF2B5EF4-FFF2-40B4-BE49-F238E27FC236}">
                <a16:creationId xmlns:a16="http://schemas.microsoft.com/office/drawing/2014/main" id="{AED7BB65-E9C1-40C5-9270-6FCE5EE367BD}"/>
              </a:ext>
            </a:extLst>
          </p:cNvPr>
          <p:cNvPicPr>
            <a:picLocks noChangeAspect="1"/>
          </p:cNvPicPr>
          <p:nvPr/>
        </p:nvPicPr>
        <p:blipFill>
          <a:blip r:embed="rId3"/>
          <a:stretch>
            <a:fillRect/>
          </a:stretch>
        </p:blipFill>
        <p:spPr>
          <a:xfrm>
            <a:off x="10519438" y="181832"/>
            <a:ext cx="1420771" cy="369370"/>
          </a:xfrm>
          <a:prstGeom prst="rect">
            <a:avLst/>
          </a:prstGeom>
        </p:spPr>
      </p:pic>
      <p:grpSp>
        <p:nvGrpSpPr>
          <p:cNvPr id="3" name="Group 2">
            <a:extLst>
              <a:ext uri="{FF2B5EF4-FFF2-40B4-BE49-F238E27FC236}">
                <a16:creationId xmlns:a16="http://schemas.microsoft.com/office/drawing/2014/main" id="{4BF8675B-E508-5768-9179-C721F5184AB5}"/>
              </a:ext>
            </a:extLst>
          </p:cNvPr>
          <p:cNvGrpSpPr/>
          <p:nvPr/>
        </p:nvGrpSpPr>
        <p:grpSpPr>
          <a:xfrm>
            <a:off x="696157" y="2001628"/>
            <a:ext cx="10666935" cy="2949514"/>
            <a:chOff x="1736202" y="1541363"/>
            <a:chExt cx="11109660" cy="3908345"/>
          </a:xfrm>
        </p:grpSpPr>
        <p:sp>
          <p:nvSpPr>
            <p:cNvPr id="4" name="Rectangle 3">
              <a:extLst>
                <a:ext uri="{FF2B5EF4-FFF2-40B4-BE49-F238E27FC236}">
                  <a16:creationId xmlns:a16="http://schemas.microsoft.com/office/drawing/2014/main" id="{6CC50231-8C6B-AEB7-02E8-2DA508F26337}"/>
                </a:ext>
              </a:extLst>
            </p:cNvPr>
            <p:cNvSpPr/>
            <p:nvPr/>
          </p:nvSpPr>
          <p:spPr>
            <a:xfrm>
              <a:off x="1736202" y="2191917"/>
              <a:ext cx="11109660" cy="32577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Exiting on pressing the 'q' key</a:t>
              </a:r>
            </a:p>
            <a:p>
              <a:r>
                <a:rPr lang="en-US" sz="2200" dirty="0">
                  <a:latin typeface="Times New Roman" panose="02020603050405020304" pitchFamily="18" charset="0"/>
                  <a:cs typeface="Times New Roman" panose="02020603050405020304" pitchFamily="18" charset="0"/>
                </a:rPr>
                <a:t>    if cv2.waitKey(1) &amp; 0xFF == </a:t>
              </a:r>
              <a:r>
                <a:rPr lang="en-US" sz="2200" dirty="0" err="1">
                  <a:latin typeface="Times New Roman" panose="02020603050405020304" pitchFamily="18" charset="0"/>
                  <a:cs typeface="Times New Roman" panose="02020603050405020304" pitchFamily="18" charset="0"/>
                </a:rPr>
                <a:t>ord</a:t>
              </a:r>
              <a:r>
                <a:rPr lang="en-US" sz="2200" dirty="0">
                  <a:latin typeface="Times New Roman" panose="02020603050405020304" pitchFamily="18" charset="0"/>
                  <a:cs typeface="Times New Roman" panose="02020603050405020304" pitchFamily="18" charset="0"/>
                </a:rPr>
                <a:t>('q’):</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vid.release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cv2.destroyAllWindows()</a:t>
              </a:r>
            </a:p>
            <a:p>
              <a:r>
                <a:rPr lang="en-US" sz="2200" dirty="0">
                  <a:latin typeface="Times New Roman" panose="02020603050405020304" pitchFamily="18" charset="0"/>
                  <a:cs typeface="Times New Roman" panose="02020603050405020304" pitchFamily="18" charset="0"/>
                </a:rPr>
                <a:t>        	break</a:t>
              </a:r>
            </a:p>
          </p:txBody>
        </p:sp>
        <p:sp>
          <p:nvSpPr>
            <p:cNvPr id="5" name="Rectangle 4">
              <a:extLst>
                <a:ext uri="{FF2B5EF4-FFF2-40B4-BE49-F238E27FC236}">
                  <a16:creationId xmlns:a16="http://schemas.microsoft.com/office/drawing/2014/main" id="{13D912EE-2DF9-E79E-870A-A40CE4F6A485}"/>
                </a:ext>
              </a:extLst>
            </p:cNvPr>
            <p:cNvSpPr/>
            <p:nvPr/>
          </p:nvSpPr>
          <p:spPr>
            <a:xfrm>
              <a:off x="1736203" y="1541363"/>
              <a:ext cx="2615878" cy="6505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2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897150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Natural Language processing</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Natural Language Processing (NLP) is a branch of AI and computational linguistics that focuses on the interactions between humans and computers using natural language.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involves the development of algorithms and models to enable computers to understand, interpret, and generate human language such as English, Hindi and more.</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NLP tasks: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understanding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generation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translation</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a:t>
            </a:r>
          </a:p>
        </p:txBody>
      </p:sp>
    </p:spTree>
    <p:extLst>
      <p:ext uri="{BB962C8B-B14F-4D97-AF65-F5344CB8AC3E}">
        <p14:creationId xmlns:p14="http://schemas.microsoft.com/office/powerpoint/2010/main" val="11551246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Natural Language processing</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NLP applications are chatbots, virtual assistants, search engines, and language translation services.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NLP models typically involve some form of machine learning, such as supervised or unsupervised learning, to train the models on large datasets of text data. </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models can be based on various techniques such as rule-based systems, statistical models, or deep learning models such as recurrent neural networks (RNNs) or transformers.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the demand for natural language processing applications continues to grow, there is a need for continued research and development to improve the accuracy, and applicability of NLP models.</a:t>
            </a:r>
          </a:p>
        </p:txBody>
      </p:sp>
    </p:spTree>
    <p:extLst>
      <p:ext uri="{BB962C8B-B14F-4D97-AF65-F5344CB8AC3E}">
        <p14:creationId xmlns:p14="http://schemas.microsoft.com/office/powerpoint/2010/main" val="26732277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Terminology</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Tokenization</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Stemming</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Part-of-speech (POS) tagging</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Named entity recognition (NER)</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modeling</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translation</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Information retrieval</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classification</a:t>
            </a:r>
          </a:p>
        </p:txBody>
      </p:sp>
    </p:spTree>
    <p:extLst>
      <p:ext uri="{BB962C8B-B14F-4D97-AF65-F5344CB8AC3E}">
        <p14:creationId xmlns:p14="http://schemas.microsoft.com/office/powerpoint/2010/main" val="2115426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Terminology</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 is an individual unit of text that has been separated or segmented from a larger body of text.</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Tokenization: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of splitting a text into individual units or tokens, such as words or sub words, for further analysis.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Stemming: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reducing words to their base or root form, such as converting "walking" to "walk".</a:t>
            </a:r>
          </a:p>
        </p:txBody>
      </p:sp>
    </p:spTree>
    <p:extLst>
      <p:ext uri="{BB962C8B-B14F-4D97-AF65-F5344CB8AC3E}">
        <p14:creationId xmlns:p14="http://schemas.microsoft.com/office/powerpoint/2010/main" val="37825297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Terminology</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reducing words to their base or dictionary form, such as converting "am", "are", and "is" to "be".</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Part-of-speech (POS) tagging: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assigning grammatical tags to words in a sentence, such as whether a word is a noun, verb, adjective, or adverb.</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Named entity recognition (NER):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identifying and categorizing named entities, such as people, organizations, and locations, in text.</a:t>
            </a:r>
          </a:p>
        </p:txBody>
      </p:sp>
    </p:spTree>
    <p:extLst>
      <p:ext uri="{BB962C8B-B14F-4D97-AF65-F5344CB8AC3E}">
        <p14:creationId xmlns:p14="http://schemas.microsoft.com/office/powerpoint/2010/main" val="21533033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Terminology</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5115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determining the sentiment or emotional tone of a text, such as whether a movie review is positive or negative.</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modeling: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predicting the probability of a sequence of words in a language, which is used for tasks such as speech recognition and machine translation.</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translation: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automatically translating text from one language to another.</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0119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NLP Terminology</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32686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Information retrieval: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retrieving relevant information from a large collection of documents or text, such as using a search engine to find web pages.</a:t>
            </a:r>
          </a:p>
          <a:p>
            <a:pPr marL="457200" indent="-4572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classification: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process of categorizing text into predefined categories, such as classifying news articles into topics like sports, politics, and entertainment.</a:t>
            </a:r>
          </a:p>
        </p:txBody>
      </p:sp>
    </p:spTree>
    <p:extLst>
      <p:ext uri="{BB962C8B-B14F-4D97-AF65-F5344CB8AC3E}">
        <p14:creationId xmlns:p14="http://schemas.microsoft.com/office/powerpoint/2010/main" val="644506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Vectorization </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093428"/>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Vectorization is the process of converting text data into numerical vectors, which can be used as input for machine learning algorithms. </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techniques for vectorization:</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Bag-of-words</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Term frequency-inverse document frequency</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Word embeddings</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 embeddings</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998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5F8AE-811D-4232-979A-0F7FFBAF5F36}"/>
              </a:ext>
            </a:extLst>
          </p:cNvPr>
          <p:cNvSpPr/>
          <p:nvPr/>
        </p:nvSpPr>
        <p:spPr>
          <a:xfrm>
            <a:off x="173061" y="332452"/>
            <a:ext cx="47868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lvl="4">
              <a:defRPr/>
            </a:pPr>
            <a:r>
              <a:rPr lang="en-US" sz="2400" b="1" spc="-20" dirty="0">
                <a:latin typeface="Helvetica" panose="020B0604020202020204" pitchFamily="34" charset="0"/>
                <a:cs typeface="Helvetica" panose="020B0604020202020204" pitchFamily="34" charset="0"/>
              </a:rPr>
              <a:t>7. Natural Language processing</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CEF1EBA-3340-42F9-BEAB-09D589FF3F8A}"/>
              </a:ext>
            </a:extLst>
          </p:cNvPr>
          <p:cNvCxnSpPr>
            <a:cxnSpLocks/>
          </p:cNvCxnSpPr>
          <p:nvPr/>
        </p:nvCxnSpPr>
        <p:spPr>
          <a:xfrm flipH="1">
            <a:off x="314179" y="1153551"/>
            <a:ext cx="115636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554" y="1137226"/>
            <a:ext cx="1183544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Vectorization </a:t>
            </a:r>
          </a:p>
        </p:txBody>
      </p:sp>
      <p:sp>
        <p:nvSpPr>
          <p:cNvPr id="2" name="Rectangle 1">
            <a:extLst>
              <a:ext uri="{FF2B5EF4-FFF2-40B4-BE49-F238E27FC236}">
                <a16:creationId xmlns:a16="http://schemas.microsoft.com/office/drawing/2014/main" id="{B461083F-1DF0-3191-1FFD-A5BB19571F78}"/>
              </a:ext>
            </a:extLst>
          </p:cNvPr>
          <p:cNvSpPr/>
          <p:nvPr/>
        </p:nvSpPr>
        <p:spPr>
          <a:xfrm>
            <a:off x="898057" y="1687379"/>
            <a:ext cx="10573507" cy="4401205"/>
          </a:xfrm>
          <a:prstGeom prst="rect">
            <a:avLst/>
          </a:prstGeom>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Bag-of-words: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bag-of-words model represents text as a collection of words and their frequency of occurrence in a document. </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word is treated as a separate feature, and the resulting vector represents the frequency of each word in the document.</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Term frequency-inverse document frequency (TF-IDF):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TF-IDF is a statistical measure that reflects the importance of a word in a document. </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calculated as the product of the term frequency (how often a word appears in a document) and the inverse document frequency (how often the word appears in all documents in the corpus).</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6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24367</TotalTime>
  <Words>8090</Words>
  <Application>Microsoft Office PowerPoint</Application>
  <PresentationFormat>Widescreen</PresentationFormat>
  <Paragraphs>1024</Paragraphs>
  <Slides>110</Slides>
  <Notes>110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110</vt:i4>
      </vt:variant>
    </vt:vector>
  </HeadingPairs>
  <TitlesOfParts>
    <vt:vector size="117" baseType="lpstr">
      <vt:lpstr>Arial</vt:lpstr>
      <vt:lpstr>Calibri</vt:lpstr>
      <vt:lpstr>Calibri Light</vt:lpstr>
      <vt:lpstr>Cambria Math</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OCAC</dc:creator>
  <cp:lastModifiedBy>HP</cp:lastModifiedBy>
  <cp:revision>589</cp:revision>
  <dcterms:created xsi:type="dcterms:W3CDTF">2019-05-29T06:11:58Z</dcterms:created>
  <dcterms:modified xsi:type="dcterms:W3CDTF">2023-04-18T09:37:33Z</dcterms:modified>
</cp:coreProperties>
</file>