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2"/>
  </p:notesMasterIdLst>
  <p:handoutMasterIdLst>
    <p:handoutMasterId r:id="rId43"/>
  </p:handoutMasterIdLst>
  <p:sldIdLst>
    <p:sldId id="292" r:id="rId5"/>
    <p:sldId id="321" r:id="rId6"/>
    <p:sldId id="257" r:id="rId7"/>
    <p:sldId id="297" r:id="rId8"/>
    <p:sldId id="316" r:id="rId9"/>
    <p:sldId id="327" r:id="rId10"/>
    <p:sldId id="314" r:id="rId11"/>
    <p:sldId id="328" r:id="rId12"/>
    <p:sldId id="315" r:id="rId13"/>
    <p:sldId id="351" r:id="rId14"/>
    <p:sldId id="320" r:id="rId15"/>
    <p:sldId id="326" r:id="rId16"/>
    <p:sldId id="317" r:id="rId17"/>
    <p:sldId id="319" r:id="rId18"/>
    <p:sldId id="323" r:id="rId19"/>
    <p:sldId id="325" r:id="rId20"/>
    <p:sldId id="344" r:id="rId21"/>
    <p:sldId id="345" r:id="rId22"/>
    <p:sldId id="324" r:id="rId23"/>
    <p:sldId id="329" r:id="rId24"/>
    <p:sldId id="322" r:id="rId25"/>
    <p:sldId id="330" r:id="rId26"/>
    <p:sldId id="331" r:id="rId27"/>
    <p:sldId id="333" r:id="rId28"/>
    <p:sldId id="334" r:id="rId29"/>
    <p:sldId id="335" r:id="rId30"/>
    <p:sldId id="343" r:id="rId31"/>
    <p:sldId id="336" r:id="rId32"/>
    <p:sldId id="338" r:id="rId33"/>
    <p:sldId id="341" r:id="rId34"/>
    <p:sldId id="342" r:id="rId35"/>
    <p:sldId id="346" r:id="rId36"/>
    <p:sldId id="348" r:id="rId37"/>
    <p:sldId id="347" r:id="rId38"/>
    <p:sldId id="349" r:id="rId39"/>
    <p:sldId id="288" r:id="rId40"/>
    <p:sldId id="289"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054B"/>
    <a:srgbClr val="6666FF"/>
    <a:srgbClr val="F25454"/>
    <a:srgbClr val="289EA4"/>
    <a:srgbClr val="660033"/>
    <a:srgbClr val="FF6600"/>
    <a:srgbClr val="00CC00"/>
    <a:srgbClr val="FFFF00"/>
    <a:srgbClr val="CCECFF"/>
    <a:srgbClr val="9843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634"/>
  </p:normalViewPr>
  <p:slideViewPr>
    <p:cSldViewPr snapToGrid="0" showGuides="1">
      <p:cViewPr varScale="1">
        <p:scale>
          <a:sx n="66" d="100"/>
          <a:sy n="66" d="100"/>
        </p:scale>
        <p:origin x="668" y="3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10/10/2023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10/10/2023</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7ae687167_0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7ae687167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36</a:t>
            </a:fld>
            <a:endParaRPr lang="en-US" altLang="zh-CN" noProof="0" dirty="0"/>
          </a:p>
        </p:txBody>
      </p:sp>
    </p:spTree>
    <p:extLst>
      <p:ext uri="{BB962C8B-B14F-4D97-AF65-F5344CB8AC3E}">
        <p14:creationId xmlns:p14="http://schemas.microsoft.com/office/powerpoint/2010/main" val="407446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37</a:t>
            </a:fld>
            <a:endParaRPr lang="en-US" altLang="zh-CN" noProof="0" dirty="0"/>
          </a:p>
        </p:txBody>
      </p:sp>
    </p:spTree>
    <p:extLst>
      <p:ext uri="{BB962C8B-B14F-4D97-AF65-F5344CB8AC3E}">
        <p14:creationId xmlns:p14="http://schemas.microsoft.com/office/powerpoint/2010/main" val="141690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endParaRPr lang="en-US" noProof="0"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endParaRPr lang="en-US" noProof="0"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endParaRPr lang="en-US" noProof="0"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717934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endParaRPr lang="en-US" noProof="0"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endParaRPr lang="en-US" noProof="0"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endParaRPr lang="en-US" noProof="0"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endParaRPr lang="en-US" noProof="0"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endParaRPr lang="en-US" noProof="0"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endParaRPr lang="en-US" noProof="0"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endParaRPr lang="en-US" noProof="0"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 id="2147483669" r:id="rId17"/>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p15:clr>
            <a:srgbClr val="F26B43"/>
          </p15:clr>
        </p15:guide>
        <p15:guide id="2" pos="3840">
          <p15:clr>
            <a:srgbClr val="F26B43"/>
          </p15:clr>
        </p15:guide>
        <p15:guide id="3" pos="5640">
          <p15:clr>
            <a:srgbClr val="F26B43"/>
          </p15:clr>
        </p15:guide>
        <p15:guide id="4" pos="1656">
          <p15:clr>
            <a:srgbClr val="F26B43"/>
          </p15:clr>
        </p15:guide>
        <p15:guide id="5" pos="520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3;p27">
            <a:extLst>
              <a:ext uri="{FF2B5EF4-FFF2-40B4-BE49-F238E27FC236}">
                <a16:creationId xmlns:a16="http://schemas.microsoft.com/office/drawing/2014/main" id="{F54BD8E0-7652-64CC-ECAD-86A2AEFE6B85}"/>
              </a:ext>
            </a:extLst>
          </p:cNvPr>
          <p:cNvSpPr/>
          <p:nvPr/>
        </p:nvSpPr>
        <p:spPr>
          <a:xfrm>
            <a:off x="4857500" y="2315099"/>
            <a:ext cx="7334500" cy="4542901"/>
          </a:xfrm>
          <a:custGeom>
            <a:avLst/>
            <a:gdLst/>
            <a:ahLst/>
            <a:cxnLst/>
            <a:rect l="l" t="t" r="r" b="b"/>
            <a:pathLst>
              <a:path w="33224" h="16980" extrusionOk="0">
                <a:moveTo>
                  <a:pt x="16612" y="0"/>
                </a:moveTo>
                <a:lnTo>
                  <a:pt x="0" y="14878"/>
                </a:lnTo>
                <a:lnTo>
                  <a:pt x="1868" y="16979"/>
                </a:lnTo>
                <a:lnTo>
                  <a:pt x="16612" y="3770"/>
                </a:lnTo>
                <a:lnTo>
                  <a:pt x="31322" y="16979"/>
                </a:lnTo>
                <a:lnTo>
                  <a:pt x="33224" y="14878"/>
                </a:lnTo>
                <a:lnTo>
                  <a:pt x="16612" y="0"/>
                </a:lnTo>
                <a:close/>
              </a:path>
            </a:pathLst>
          </a:custGeom>
          <a:solidFill>
            <a:srgbClr val="BCB7A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10621383" y="1841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a:xfrm>
            <a:off x="2775642" y="5393432"/>
            <a:ext cx="1239016" cy="141746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3" name="Google Shape;104;p27">
            <a:extLst>
              <a:ext uri="{FF2B5EF4-FFF2-40B4-BE49-F238E27FC236}">
                <a16:creationId xmlns:a16="http://schemas.microsoft.com/office/drawing/2014/main" id="{F2692D7E-91ED-7EC7-8AD3-08180DA2A855}"/>
              </a:ext>
            </a:extLst>
          </p:cNvPr>
          <p:cNvSpPr/>
          <p:nvPr/>
        </p:nvSpPr>
        <p:spPr>
          <a:xfrm>
            <a:off x="6258156" y="3429000"/>
            <a:ext cx="721556" cy="1510441"/>
          </a:xfrm>
          <a:prstGeom prst="rect">
            <a:avLst/>
          </a:prstGeom>
          <a:solidFill>
            <a:srgbClr val="BCB7A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 name="Google Shape;105;p27">
            <a:extLst>
              <a:ext uri="{FF2B5EF4-FFF2-40B4-BE49-F238E27FC236}">
                <a16:creationId xmlns:a16="http://schemas.microsoft.com/office/drawing/2014/main" id="{C86EB52C-7859-9FB2-EF14-C9D5F4D32ADD}"/>
              </a:ext>
            </a:extLst>
          </p:cNvPr>
          <p:cNvSpPr/>
          <p:nvPr/>
        </p:nvSpPr>
        <p:spPr>
          <a:xfrm>
            <a:off x="6543184" y="4701637"/>
            <a:ext cx="3697484" cy="2109256"/>
          </a:xfrm>
          <a:prstGeom prst="triangle">
            <a:avLst>
              <a:gd name="adj" fmla="val 50411"/>
            </a:avLst>
          </a:prstGeom>
          <a:solidFill>
            <a:srgbClr val="CF6D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4" name="Picture Placeholder 13">
            <a:extLst>
              <a:ext uri="{FF2B5EF4-FFF2-40B4-BE49-F238E27FC236}">
                <a16:creationId xmlns:a16="http://schemas.microsoft.com/office/drawing/2014/main" id="{5DE34C37-26A7-2B23-5056-570C4164BE5B}"/>
              </a:ext>
            </a:extLst>
          </p:cNvPr>
          <p:cNvPicPr>
            <a:picLocks noGrp="1" noChangeAspect="1"/>
          </p:cNvPicPr>
          <p:nvPr>
            <p:ph type="pic" sz="quarter" idx="47"/>
          </p:nvPr>
        </p:nvPicPr>
        <p:blipFill>
          <a:blip r:embed="rId5"/>
          <a:srcRect l="25446" r="25446"/>
          <a:stretch>
            <a:fillRect/>
          </a:stretch>
        </p:blipFill>
        <p:spPr>
          <a:xfrm>
            <a:off x="262030" y="3302769"/>
            <a:ext cx="2669027" cy="3025775"/>
          </a:xfrm>
        </p:spPr>
      </p:pic>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262030" y="47107"/>
            <a:ext cx="7674985" cy="3276927"/>
          </a:xfrm>
        </p:spPr>
        <p:txBody>
          <a:bodyPr/>
          <a:lstStyle/>
          <a:p>
            <a:r>
              <a:rPr lang="en-US" dirty="0"/>
              <a:t>Bay Area Real Estate Unveiled: A Data-Backed Perspective</a:t>
            </a:r>
            <a:endParaRPr lang="en-US" sz="4400" dirty="0">
              <a:latin typeface="+mj-lt"/>
            </a:endParaRP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A27D0D1-5C86-4F18-9776-38157E10EDB0}"/>
              </a:ext>
            </a:extLst>
          </p:cNvPr>
          <p:cNvSpPr>
            <a:spLocks noGrp="1"/>
          </p:cNvSpPr>
          <p:nvPr>
            <p:ph type="body" sz="quarter" idx="27"/>
          </p:nvPr>
        </p:nvSpPr>
        <p:spPr/>
        <p:txBody>
          <a:bodyPr/>
          <a:lstStyle/>
          <a:p>
            <a:r>
              <a:rPr lang="en-US" dirty="0"/>
              <a:t>Step 1</a:t>
            </a:r>
          </a:p>
        </p:txBody>
      </p:sp>
      <p:sp>
        <p:nvSpPr>
          <p:cNvPr id="7" name="Text Placeholder 6">
            <a:extLst>
              <a:ext uri="{FF2B5EF4-FFF2-40B4-BE49-F238E27FC236}">
                <a16:creationId xmlns:a16="http://schemas.microsoft.com/office/drawing/2014/main" id="{5B28AAEA-E0AF-4E8D-B20E-4E9283E24C5E}"/>
              </a:ext>
            </a:extLst>
          </p:cNvPr>
          <p:cNvSpPr>
            <a:spLocks noGrp="1"/>
          </p:cNvSpPr>
          <p:nvPr>
            <p:ph type="body" sz="quarter" idx="28"/>
          </p:nvPr>
        </p:nvSpPr>
        <p:spPr/>
        <p:txBody>
          <a:bodyPr/>
          <a:lstStyle/>
          <a:p>
            <a:r>
              <a:rPr lang="en-US" dirty="0"/>
              <a:t>Collecting </a:t>
            </a:r>
            <a:r>
              <a:rPr lang="en-US" dirty="0" err="1"/>
              <a:t>Citywise</a:t>
            </a:r>
            <a:r>
              <a:rPr lang="en-US" dirty="0"/>
              <a:t> Redfin links for bay area</a:t>
            </a:r>
          </a:p>
        </p:txBody>
      </p:sp>
      <p:sp>
        <p:nvSpPr>
          <p:cNvPr id="8" name="Text Placeholder 7">
            <a:extLst>
              <a:ext uri="{FF2B5EF4-FFF2-40B4-BE49-F238E27FC236}">
                <a16:creationId xmlns:a16="http://schemas.microsoft.com/office/drawing/2014/main" id="{C7A46EA4-7367-42B8-8B5E-D9F5DC061D77}"/>
              </a:ext>
            </a:extLst>
          </p:cNvPr>
          <p:cNvSpPr>
            <a:spLocks noGrp="1"/>
          </p:cNvSpPr>
          <p:nvPr>
            <p:ph type="body" sz="quarter" idx="38"/>
          </p:nvPr>
        </p:nvSpPr>
        <p:spPr/>
        <p:txBody>
          <a:bodyPr/>
          <a:lstStyle/>
          <a:p>
            <a:r>
              <a:rPr lang="en-US" dirty="0"/>
              <a:t>Step2</a:t>
            </a:r>
          </a:p>
        </p:txBody>
      </p:sp>
      <p:sp>
        <p:nvSpPr>
          <p:cNvPr id="9" name="Text Placeholder 8">
            <a:extLst>
              <a:ext uri="{FF2B5EF4-FFF2-40B4-BE49-F238E27FC236}">
                <a16:creationId xmlns:a16="http://schemas.microsoft.com/office/drawing/2014/main" id="{597C3ED6-5C44-47C0-A81F-A1AA463F3CC1}"/>
              </a:ext>
            </a:extLst>
          </p:cNvPr>
          <p:cNvSpPr>
            <a:spLocks noGrp="1"/>
          </p:cNvSpPr>
          <p:nvPr>
            <p:ph type="body" sz="quarter" idx="39"/>
          </p:nvPr>
        </p:nvSpPr>
        <p:spPr>
          <a:xfrm>
            <a:off x="3889942" y="2937719"/>
            <a:ext cx="1877575" cy="1058240"/>
          </a:xfrm>
        </p:spPr>
        <p:txBody>
          <a:bodyPr/>
          <a:lstStyle/>
          <a:p>
            <a:r>
              <a:rPr lang="en-US" dirty="0"/>
              <a:t>Fetching sales and rental properties using </a:t>
            </a:r>
            <a:r>
              <a:rPr lang="en-US" dirty="0" err="1"/>
              <a:t>BeatifulSoup</a:t>
            </a:r>
            <a:r>
              <a:rPr lang="en-US" dirty="0"/>
              <a:t> Library	</a:t>
            </a:r>
          </a:p>
        </p:txBody>
      </p:sp>
      <p:sp>
        <p:nvSpPr>
          <p:cNvPr id="10" name="Text Placeholder 9">
            <a:extLst>
              <a:ext uri="{FF2B5EF4-FFF2-40B4-BE49-F238E27FC236}">
                <a16:creationId xmlns:a16="http://schemas.microsoft.com/office/drawing/2014/main" id="{87375DCF-2A2E-426C-8392-9080C57BD5CE}"/>
              </a:ext>
            </a:extLst>
          </p:cNvPr>
          <p:cNvSpPr>
            <a:spLocks noGrp="1"/>
          </p:cNvSpPr>
          <p:nvPr>
            <p:ph type="body" sz="quarter" idx="40"/>
          </p:nvPr>
        </p:nvSpPr>
        <p:spPr/>
        <p:txBody>
          <a:bodyPr/>
          <a:lstStyle/>
          <a:p>
            <a:r>
              <a:rPr lang="en-US" dirty="0"/>
              <a:t>Step 3</a:t>
            </a:r>
          </a:p>
        </p:txBody>
      </p:sp>
      <p:sp>
        <p:nvSpPr>
          <p:cNvPr id="11" name="Text Placeholder 10">
            <a:extLst>
              <a:ext uri="{FF2B5EF4-FFF2-40B4-BE49-F238E27FC236}">
                <a16:creationId xmlns:a16="http://schemas.microsoft.com/office/drawing/2014/main" id="{7A012C26-BD65-42E7-A432-BAE3C23D2114}"/>
              </a:ext>
            </a:extLst>
          </p:cNvPr>
          <p:cNvSpPr>
            <a:spLocks noGrp="1"/>
          </p:cNvSpPr>
          <p:nvPr>
            <p:ph type="body" sz="quarter" idx="41"/>
          </p:nvPr>
        </p:nvSpPr>
        <p:spPr/>
        <p:txBody>
          <a:bodyPr/>
          <a:lstStyle/>
          <a:p>
            <a:r>
              <a:rPr lang="en-US" dirty="0"/>
              <a:t>Sales and Rental data frame creation</a:t>
            </a:r>
          </a:p>
        </p:txBody>
      </p:sp>
      <p:sp>
        <p:nvSpPr>
          <p:cNvPr id="12" name="Text Placeholder 11">
            <a:extLst>
              <a:ext uri="{FF2B5EF4-FFF2-40B4-BE49-F238E27FC236}">
                <a16:creationId xmlns:a16="http://schemas.microsoft.com/office/drawing/2014/main" id="{2A058F13-ACC8-4EA3-9E39-22D2100C2B81}"/>
              </a:ext>
            </a:extLst>
          </p:cNvPr>
          <p:cNvSpPr>
            <a:spLocks noGrp="1"/>
          </p:cNvSpPr>
          <p:nvPr>
            <p:ph type="body" sz="quarter" idx="42"/>
          </p:nvPr>
        </p:nvSpPr>
        <p:spPr/>
        <p:txBody>
          <a:bodyPr/>
          <a:lstStyle/>
          <a:p>
            <a:r>
              <a:rPr lang="en-US" dirty="0"/>
              <a:t>Step 4</a:t>
            </a:r>
          </a:p>
        </p:txBody>
      </p:sp>
      <p:sp>
        <p:nvSpPr>
          <p:cNvPr id="13" name="Text Placeholder 12">
            <a:extLst>
              <a:ext uri="{FF2B5EF4-FFF2-40B4-BE49-F238E27FC236}">
                <a16:creationId xmlns:a16="http://schemas.microsoft.com/office/drawing/2014/main" id="{F15C0BC3-3F85-46E0-BA0E-4F06442403E4}"/>
              </a:ext>
            </a:extLst>
          </p:cNvPr>
          <p:cNvSpPr>
            <a:spLocks noGrp="1"/>
          </p:cNvSpPr>
          <p:nvPr>
            <p:ph type="body" sz="quarter" idx="43"/>
          </p:nvPr>
        </p:nvSpPr>
        <p:spPr/>
        <p:txBody>
          <a:bodyPr/>
          <a:lstStyle/>
          <a:p>
            <a:r>
              <a:rPr lang="en-US" dirty="0"/>
              <a:t>Cleaned data by </a:t>
            </a:r>
            <a:r>
              <a:rPr lang="en-US" dirty="0" err="1"/>
              <a:t>dopping</a:t>
            </a:r>
            <a:r>
              <a:rPr lang="en-US" dirty="0"/>
              <a:t> some columns, filling bad values</a:t>
            </a:r>
          </a:p>
        </p:txBody>
      </p:sp>
      <p:sp>
        <p:nvSpPr>
          <p:cNvPr id="14" name="Text Placeholder 13">
            <a:extLst>
              <a:ext uri="{FF2B5EF4-FFF2-40B4-BE49-F238E27FC236}">
                <a16:creationId xmlns:a16="http://schemas.microsoft.com/office/drawing/2014/main" id="{3003F50A-4211-4E60-8303-C6B4D7AC0DBC}"/>
              </a:ext>
            </a:extLst>
          </p:cNvPr>
          <p:cNvSpPr>
            <a:spLocks noGrp="1"/>
          </p:cNvSpPr>
          <p:nvPr>
            <p:ph type="body" sz="quarter" idx="44"/>
          </p:nvPr>
        </p:nvSpPr>
        <p:spPr/>
        <p:txBody>
          <a:bodyPr/>
          <a:lstStyle/>
          <a:p>
            <a:r>
              <a:rPr lang="en-US" dirty="0"/>
              <a:t>Step5</a:t>
            </a:r>
          </a:p>
        </p:txBody>
      </p:sp>
      <p:sp>
        <p:nvSpPr>
          <p:cNvPr id="15" name="Text Placeholder 14">
            <a:extLst>
              <a:ext uri="{FF2B5EF4-FFF2-40B4-BE49-F238E27FC236}">
                <a16:creationId xmlns:a16="http://schemas.microsoft.com/office/drawing/2014/main" id="{54DCCC7E-2E1C-4C8C-AF20-361D28F09A37}"/>
              </a:ext>
            </a:extLst>
          </p:cNvPr>
          <p:cNvSpPr>
            <a:spLocks noGrp="1"/>
          </p:cNvSpPr>
          <p:nvPr>
            <p:ph type="body" sz="quarter" idx="45"/>
          </p:nvPr>
        </p:nvSpPr>
        <p:spPr/>
        <p:txBody>
          <a:bodyPr/>
          <a:lstStyle/>
          <a:p>
            <a:r>
              <a:rPr lang="en-US" dirty="0"/>
              <a:t>Exported  cleaned dataset files in csv format</a:t>
            </a:r>
          </a:p>
        </p:txBody>
      </p:sp>
      <p:sp>
        <p:nvSpPr>
          <p:cNvPr id="5" name="Title 4">
            <a:extLst>
              <a:ext uri="{FF2B5EF4-FFF2-40B4-BE49-F238E27FC236}">
                <a16:creationId xmlns:a16="http://schemas.microsoft.com/office/drawing/2014/main" id="{B3604737-9A7A-4724-998A-DDF7BF86BCC1}"/>
              </a:ext>
            </a:extLst>
          </p:cNvPr>
          <p:cNvSpPr>
            <a:spLocks noGrp="1"/>
          </p:cNvSpPr>
          <p:nvPr>
            <p:ph type="title"/>
          </p:nvPr>
        </p:nvSpPr>
        <p:spPr/>
        <p:txBody>
          <a:bodyPr/>
          <a:lstStyle/>
          <a:p>
            <a:r>
              <a:rPr lang="en-US" dirty="0"/>
              <a:t>What have we done with Redfin?</a:t>
            </a:r>
          </a:p>
        </p:txBody>
      </p:sp>
      <p:sp>
        <p:nvSpPr>
          <p:cNvPr id="4" name="Slide Number Placeholder 3">
            <a:extLst>
              <a:ext uri="{FF2B5EF4-FFF2-40B4-BE49-F238E27FC236}">
                <a16:creationId xmlns:a16="http://schemas.microsoft.com/office/drawing/2014/main" id="{1175C2F1-9BB1-4121-82EB-0A5672E410E7}"/>
              </a:ext>
            </a:extLst>
          </p:cNvPr>
          <p:cNvSpPr>
            <a:spLocks noGrp="1"/>
          </p:cNvSpPr>
          <p:nvPr>
            <p:ph type="sldNum" sz="quarter" idx="47"/>
          </p:nvPr>
        </p:nvSpPr>
        <p:spPr/>
        <p:txBody>
          <a:bodyPr/>
          <a:lstStyle/>
          <a:p>
            <a:fld id="{47FEACEE-25B4-4A2D-B147-27296E36371D}" type="slidenum">
              <a:rPr lang="en-US" altLang="zh-CN" noProof="0" smtClean="0"/>
              <a:pPr/>
              <a:t>10</a:t>
            </a:fld>
            <a:endParaRPr lang="en-US" altLang="zh-CN" noProof="0" dirty="0"/>
          </a:p>
        </p:txBody>
      </p:sp>
    </p:spTree>
    <p:extLst>
      <p:ext uri="{BB962C8B-B14F-4D97-AF65-F5344CB8AC3E}">
        <p14:creationId xmlns:p14="http://schemas.microsoft.com/office/powerpoint/2010/main" val="1874054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264C8C-4F76-404B-8192-8F8342BD7E78}"/>
              </a:ext>
            </a:extLst>
          </p:cNvPr>
          <p:cNvSpPr>
            <a:spLocks noGrp="1"/>
          </p:cNvSpPr>
          <p:nvPr>
            <p:ph type="sldNum" sz="quarter" idx="29"/>
          </p:nvPr>
        </p:nvSpPr>
        <p:spPr/>
        <p:txBody>
          <a:bodyPr/>
          <a:lstStyle/>
          <a:p>
            <a:fld id="{47FEACEE-25B4-4A2D-B147-27296E36371D}" type="slidenum">
              <a:rPr lang="en-US" altLang="zh-CN" noProof="0" smtClean="0"/>
              <a:pPr/>
              <a:t>11</a:t>
            </a:fld>
            <a:endParaRPr lang="en-US" altLang="zh-CN" noProof="0" dirty="0"/>
          </a:p>
        </p:txBody>
      </p:sp>
      <p:sp>
        <p:nvSpPr>
          <p:cNvPr id="7" name="Title 4">
            <a:extLst>
              <a:ext uri="{FF2B5EF4-FFF2-40B4-BE49-F238E27FC236}">
                <a16:creationId xmlns:a16="http://schemas.microsoft.com/office/drawing/2014/main" id="{2CEBAEDE-5555-4F2D-B0F0-E093D70D65B4}"/>
              </a:ext>
            </a:extLst>
          </p:cNvPr>
          <p:cNvSpPr txBox="1">
            <a:spLocks/>
          </p:cNvSpPr>
          <p:nvPr/>
        </p:nvSpPr>
        <p:spPr>
          <a:xfrm>
            <a:off x="7472392" y="83500"/>
            <a:ext cx="4622800" cy="845709"/>
          </a:xfrm>
          <a:prstGeom prst="rect">
            <a:avLst/>
          </a:prstGeom>
          <a:solidFill>
            <a:schemeClr val="bg1">
              <a:alpha val="0"/>
            </a:schemeClr>
          </a:solidFill>
          <a:ln w="41275">
            <a:solidFill>
              <a:schemeClr val="bg1"/>
            </a:solidFill>
          </a:ln>
        </p:spPr>
        <p:txBody>
          <a:bodyPr vert="horz" lIns="91440" tIns="45720" rIns="91440" bIns="45720" rtlCol="0" anchor="ctr" anchorCtr="0">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algn="ctr"/>
            <a:r>
              <a:rPr lang="en-US" sz="6000" dirty="0">
                <a:ln w="25400">
                  <a:solidFill>
                    <a:schemeClr val="bg1"/>
                  </a:solidFill>
                </a:ln>
              </a:rPr>
              <a:t>Data </a:t>
            </a:r>
          </a:p>
        </p:txBody>
      </p:sp>
      <p:pic>
        <p:nvPicPr>
          <p:cNvPr id="8" name="Picture 7">
            <a:extLst>
              <a:ext uri="{FF2B5EF4-FFF2-40B4-BE49-F238E27FC236}">
                <a16:creationId xmlns:a16="http://schemas.microsoft.com/office/drawing/2014/main" id="{F3B7E4CF-87CD-4371-8B72-9660FFACE138}"/>
              </a:ext>
            </a:extLst>
          </p:cNvPr>
          <p:cNvPicPr>
            <a:picLocks noChangeAspect="1"/>
          </p:cNvPicPr>
          <p:nvPr/>
        </p:nvPicPr>
        <p:blipFill>
          <a:blip r:embed="rId2"/>
          <a:stretch>
            <a:fillRect/>
          </a:stretch>
        </p:blipFill>
        <p:spPr>
          <a:xfrm>
            <a:off x="-316862" y="83500"/>
            <a:ext cx="5104763" cy="1232367"/>
          </a:xfrm>
          <a:prstGeom prst="rect">
            <a:avLst/>
          </a:prstGeom>
        </p:spPr>
      </p:pic>
      <p:pic>
        <p:nvPicPr>
          <p:cNvPr id="10" name="Picture 9">
            <a:extLst>
              <a:ext uri="{FF2B5EF4-FFF2-40B4-BE49-F238E27FC236}">
                <a16:creationId xmlns:a16="http://schemas.microsoft.com/office/drawing/2014/main" id="{48CF7B40-36EF-4847-AEC1-131BF97E4422}"/>
              </a:ext>
            </a:extLst>
          </p:cNvPr>
          <p:cNvPicPr>
            <a:picLocks noChangeAspect="1"/>
          </p:cNvPicPr>
          <p:nvPr/>
        </p:nvPicPr>
        <p:blipFill>
          <a:blip r:embed="rId3"/>
          <a:stretch>
            <a:fillRect/>
          </a:stretch>
        </p:blipFill>
        <p:spPr>
          <a:xfrm>
            <a:off x="778154" y="2627320"/>
            <a:ext cx="10154172" cy="3773162"/>
          </a:xfrm>
          <a:prstGeom prst="rect">
            <a:avLst/>
          </a:prstGeom>
        </p:spPr>
      </p:pic>
      <p:sp>
        <p:nvSpPr>
          <p:cNvPr id="13" name="TextBox 12">
            <a:extLst>
              <a:ext uri="{FF2B5EF4-FFF2-40B4-BE49-F238E27FC236}">
                <a16:creationId xmlns:a16="http://schemas.microsoft.com/office/drawing/2014/main" id="{4D645F11-88AE-41E9-A703-C4CF94C24012}"/>
              </a:ext>
            </a:extLst>
          </p:cNvPr>
          <p:cNvSpPr txBox="1"/>
          <p:nvPr/>
        </p:nvSpPr>
        <p:spPr>
          <a:xfrm>
            <a:off x="241301" y="1784057"/>
            <a:ext cx="4546600" cy="584775"/>
          </a:xfrm>
          <a:prstGeom prst="rect">
            <a:avLst/>
          </a:prstGeom>
          <a:noFill/>
        </p:spPr>
        <p:txBody>
          <a:bodyPr wrap="square">
            <a:spAutoFit/>
          </a:bodyPr>
          <a:lstStyle/>
          <a:p>
            <a:r>
              <a:rPr lang="en-US" sz="3200" dirty="0">
                <a:solidFill>
                  <a:srgbClr val="D1D5DB"/>
                </a:solidFill>
                <a:latin typeface="+mj-lt"/>
              </a:rPr>
              <a:t>Where are our data from?</a:t>
            </a:r>
            <a:endParaRPr lang="en-US" sz="3200" dirty="0">
              <a:latin typeface="+mj-lt"/>
            </a:endParaRPr>
          </a:p>
        </p:txBody>
      </p:sp>
      <p:sp>
        <p:nvSpPr>
          <p:cNvPr id="14" name="TextBox 13">
            <a:extLst>
              <a:ext uri="{FF2B5EF4-FFF2-40B4-BE49-F238E27FC236}">
                <a16:creationId xmlns:a16="http://schemas.microsoft.com/office/drawing/2014/main" id="{68D95CB7-3BCF-403A-962E-D3D1A4A6B7B3}"/>
              </a:ext>
            </a:extLst>
          </p:cNvPr>
          <p:cNvSpPr txBox="1"/>
          <p:nvPr/>
        </p:nvSpPr>
        <p:spPr>
          <a:xfrm>
            <a:off x="5486400" y="1435100"/>
            <a:ext cx="6608792" cy="1077218"/>
          </a:xfrm>
          <a:prstGeom prst="rect">
            <a:avLst/>
          </a:prstGeom>
          <a:noFill/>
        </p:spPr>
        <p:txBody>
          <a:bodyPr wrap="square">
            <a:spAutoFit/>
          </a:bodyPr>
          <a:lstStyle/>
          <a:p>
            <a:r>
              <a:rPr lang="en-US" sz="3200" dirty="0">
                <a:solidFill>
                  <a:srgbClr val="D1D5DB"/>
                </a:solidFill>
                <a:latin typeface="+mj-lt"/>
              </a:rPr>
              <a:t>Total 19 cities ( Entire Bay area except San Francisco)</a:t>
            </a:r>
            <a:endParaRPr lang="en-US" sz="3200" dirty="0">
              <a:latin typeface="+mj-lt"/>
            </a:endParaRPr>
          </a:p>
        </p:txBody>
      </p:sp>
    </p:spTree>
    <p:extLst>
      <p:ext uri="{BB962C8B-B14F-4D97-AF65-F5344CB8AC3E}">
        <p14:creationId xmlns:p14="http://schemas.microsoft.com/office/powerpoint/2010/main" val="2066216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126C1-FB19-4B59-B17D-0A18D87C0C83}"/>
              </a:ext>
            </a:extLst>
          </p:cNvPr>
          <p:cNvSpPr>
            <a:spLocks noGrp="1"/>
          </p:cNvSpPr>
          <p:nvPr>
            <p:ph type="title"/>
          </p:nvPr>
        </p:nvSpPr>
        <p:spPr>
          <a:xfrm>
            <a:off x="5342253" y="4343400"/>
            <a:ext cx="7168639" cy="1498600"/>
          </a:xfrm>
        </p:spPr>
        <p:txBody>
          <a:bodyPr/>
          <a:lstStyle/>
          <a:p>
            <a:r>
              <a:rPr lang="en-US" sz="6000" dirty="0"/>
              <a:t>How was our data looks like?</a:t>
            </a:r>
          </a:p>
        </p:txBody>
      </p:sp>
      <p:sp>
        <p:nvSpPr>
          <p:cNvPr id="4" name="Slide Number Placeholder 3">
            <a:extLst>
              <a:ext uri="{FF2B5EF4-FFF2-40B4-BE49-F238E27FC236}">
                <a16:creationId xmlns:a16="http://schemas.microsoft.com/office/drawing/2014/main" id="{91D15AB8-BEB3-4788-8A00-AC68D1CB440D}"/>
              </a:ext>
            </a:extLst>
          </p:cNvPr>
          <p:cNvSpPr>
            <a:spLocks noGrp="1"/>
          </p:cNvSpPr>
          <p:nvPr>
            <p:ph type="sldNum" sz="quarter" idx="29"/>
          </p:nvPr>
        </p:nvSpPr>
        <p:spPr/>
        <p:txBody>
          <a:bodyPr/>
          <a:lstStyle/>
          <a:p>
            <a:fld id="{47FEACEE-25B4-4A2D-B147-27296E36371D}" type="slidenum">
              <a:rPr lang="en-US" altLang="zh-CN" noProof="0" smtClean="0"/>
              <a:pPr/>
              <a:t>12</a:t>
            </a:fld>
            <a:endParaRPr lang="en-US" altLang="zh-CN" noProof="0" dirty="0"/>
          </a:p>
        </p:txBody>
      </p:sp>
    </p:spTree>
    <p:extLst>
      <p:ext uri="{BB962C8B-B14F-4D97-AF65-F5344CB8AC3E}">
        <p14:creationId xmlns:p14="http://schemas.microsoft.com/office/powerpoint/2010/main" val="892692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306DED-D4C8-4F08-977D-CFEDE11EDFB4}"/>
              </a:ext>
            </a:extLst>
          </p:cNvPr>
          <p:cNvSpPr>
            <a:spLocks noGrp="1"/>
          </p:cNvSpPr>
          <p:nvPr>
            <p:ph type="sldNum" sz="quarter" idx="29"/>
          </p:nvPr>
        </p:nvSpPr>
        <p:spPr/>
        <p:txBody>
          <a:bodyPr/>
          <a:lstStyle/>
          <a:p>
            <a:fld id="{47FEACEE-25B4-4A2D-B147-27296E36371D}" type="slidenum">
              <a:rPr lang="en-US" altLang="zh-CN" noProof="0" smtClean="0"/>
              <a:pPr/>
              <a:t>13</a:t>
            </a:fld>
            <a:endParaRPr lang="en-US" altLang="zh-CN" noProof="0" dirty="0"/>
          </a:p>
        </p:txBody>
      </p:sp>
      <p:pic>
        <p:nvPicPr>
          <p:cNvPr id="8" name="Picture 7">
            <a:extLst>
              <a:ext uri="{FF2B5EF4-FFF2-40B4-BE49-F238E27FC236}">
                <a16:creationId xmlns:a16="http://schemas.microsoft.com/office/drawing/2014/main" id="{1E0B8C27-B32A-4DF8-9A8C-8614AA44C738}"/>
              </a:ext>
            </a:extLst>
          </p:cNvPr>
          <p:cNvPicPr>
            <a:picLocks noChangeAspect="1"/>
          </p:cNvPicPr>
          <p:nvPr/>
        </p:nvPicPr>
        <p:blipFill>
          <a:blip r:embed="rId2"/>
          <a:stretch>
            <a:fillRect/>
          </a:stretch>
        </p:blipFill>
        <p:spPr>
          <a:xfrm>
            <a:off x="-118454" y="145498"/>
            <a:ext cx="5142863" cy="1241565"/>
          </a:xfrm>
          <a:prstGeom prst="rect">
            <a:avLst/>
          </a:prstGeom>
        </p:spPr>
      </p:pic>
      <p:sp>
        <p:nvSpPr>
          <p:cNvPr id="11" name="Title 4">
            <a:extLst>
              <a:ext uri="{FF2B5EF4-FFF2-40B4-BE49-F238E27FC236}">
                <a16:creationId xmlns:a16="http://schemas.microsoft.com/office/drawing/2014/main" id="{7DECEA92-B398-4C5A-BBCF-69D2C8E07A18}"/>
              </a:ext>
            </a:extLst>
          </p:cNvPr>
          <p:cNvSpPr txBox="1">
            <a:spLocks/>
          </p:cNvSpPr>
          <p:nvPr/>
        </p:nvSpPr>
        <p:spPr>
          <a:xfrm>
            <a:off x="7472392" y="83500"/>
            <a:ext cx="4622800" cy="845709"/>
          </a:xfrm>
          <a:prstGeom prst="rect">
            <a:avLst/>
          </a:prstGeom>
          <a:solidFill>
            <a:schemeClr val="bg1">
              <a:alpha val="0"/>
            </a:schemeClr>
          </a:solidFill>
          <a:ln w="41275">
            <a:solidFill>
              <a:schemeClr val="bg1"/>
            </a:solidFill>
          </a:ln>
        </p:spPr>
        <p:txBody>
          <a:bodyPr vert="horz" lIns="91440" tIns="45720" rIns="91440" bIns="45720" rtlCol="0" anchor="ctr" anchorCtr="0">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algn="ctr"/>
            <a:r>
              <a:rPr lang="en-US" sz="6000" dirty="0">
                <a:ln w="25400">
                  <a:solidFill>
                    <a:schemeClr val="bg1"/>
                  </a:solidFill>
                </a:ln>
              </a:rPr>
              <a:t>Data </a:t>
            </a:r>
          </a:p>
        </p:txBody>
      </p:sp>
      <p:sp>
        <p:nvSpPr>
          <p:cNvPr id="12" name="TextBox 11">
            <a:extLst>
              <a:ext uri="{FF2B5EF4-FFF2-40B4-BE49-F238E27FC236}">
                <a16:creationId xmlns:a16="http://schemas.microsoft.com/office/drawing/2014/main" id="{C9CF1846-2A81-4114-999C-CAA0D61E07C6}"/>
              </a:ext>
            </a:extLst>
          </p:cNvPr>
          <p:cNvSpPr txBox="1"/>
          <p:nvPr/>
        </p:nvSpPr>
        <p:spPr>
          <a:xfrm>
            <a:off x="3700023" y="1980692"/>
            <a:ext cx="9221820" cy="1077218"/>
          </a:xfrm>
          <a:prstGeom prst="rect">
            <a:avLst/>
          </a:prstGeom>
          <a:noFill/>
        </p:spPr>
        <p:txBody>
          <a:bodyPr wrap="square">
            <a:spAutoFit/>
          </a:bodyPr>
          <a:lstStyle/>
          <a:p>
            <a:r>
              <a:rPr lang="en-US" sz="3200" b="0" i="0" dirty="0">
                <a:solidFill>
                  <a:srgbClr val="D1D5DB"/>
                </a:solidFill>
                <a:effectLst/>
                <a:latin typeface="+mj-lt"/>
              </a:rPr>
              <a:t>We scrapped Sales and Rental properties using beautiful soup library </a:t>
            </a:r>
            <a:endParaRPr lang="en-US" sz="3200" dirty="0">
              <a:latin typeface="+mj-lt"/>
            </a:endParaRPr>
          </a:p>
        </p:txBody>
      </p:sp>
      <p:graphicFrame>
        <p:nvGraphicFramePr>
          <p:cNvPr id="13" name="Table 13">
            <a:extLst>
              <a:ext uri="{FF2B5EF4-FFF2-40B4-BE49-F238E27FC236}">
                <a16:creationId xmlns:a16="http://schemas.microsoft.com/office/drawing/2014/main" id="{226EC58D-FEF1-40C6-B4CA-00AE3C0117CA}"/>
              </a:ext>
            </a:extLst>
          </p:cNvPr>
          <p:cNvGraphicFramePr>
            <a:graphicFrameLocks noGrp="1"/>
          </p:cNvGraphicFramePr>
          <p:nvPr>
            <p:extLst>
              <p:ext uri="{D42A27DB-BD31-4B8C-83A1-F6EECF244321}">
                <p14:modId xmlns:p14="http://schemas.microsoft.com/office/powerpoint/2010/main" val="522037370"/>
              </p:ext>
            </p:extLst>
          </p:nvPr>
        </p:nvGraphicFramePr>
        <p:xfrm>
          <a:off x="876300" y="3957501"/>
          <a:ext cx="11093043" cy="1932738"/>
        </p:xfrm>
        <a:graphic>
          <a:graphicData uri="http://schemas.openxmlformats.org/drawingml/2006/table">
            <a:tbl>
              <a:tblPr firstRow="1" bandRow="1">
                <a:tableStyleId>{2D5ABB26-0587-4C30-8999-92F81FD0307C}</a:tableStyleId>
              </a:tblPr>
              <a:tblGrid>
                <a:gridCol w="3651201">
                  <a:extLst>
                    <a:ext uri="{9D8B030D-6E8A-4147-A177-3AD203B41FA5}">
                      <a16:colId xmlns:a16="http://schemas.microsoft.com/office/drawing/2014/main" val="4081200799"/>
                    </a:ext>
                  </a:extLst>
                </a:gridCol>
                <a:gridCol w="3744161">
                  <a:extLst>
                    <a:ext uri="{9D8B030D-6E8A-4147-A177-3AD203B41FA5}">
                      <a16:colId xmlns:a16="http://schemas.microsoft.com/office/drawing/2014/main" val="3018731853"/>
                    </a:ext>
                  </a:extLst>
                </a:gridCol>
                <a:gridCol w="3697681">
                  <a:extLst>
                    <a:ext uri="{9D8B030D-6E8A-4147-A177-3AD203B41FA5}">
                      <a16:colId xmlns:a16="http://schemas.microsoft.com/office/drawing/2014/main" val="1697995199"/>
                    </a:ext>
                  </a:extLst>
                </a:gridCol>
              </a:tblGrid>
              <a:tr h="644246">
                <a:tc>
                  <a:txBody>
                    <a:bodyPr/>
                    <a:lstStyle/>
                    <a:p>
                      <a:pPr algn="ctr"/>
                      <a:r>
                        <a:rPr lang="en-US" sz="2800" dirty="0">
                          <a:ln>
                            <a:solidFill>
                              <a:schemeClr val="bg1"/>
                            </a:solidFill>
                          </a:ln>
                          <a:solidFill>
                            <a:schemeClr val="bg1"/>
                          </a:solidFill>
                          <a:latin typeface="+mj-lt"/>
                        </a:rPr>
                        <a:t>Raw data </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solidFill>
                  </a:tcPr>
                </a:tc>
                <a:tc>
                  <a:txBody>
                    <a:bodyPr/>
                    <a:lstStyle/>
                    <a:p>
                      <a:pPr algn="ctr"/>
                      <a:r>
                        <a:rPr lang="en-US" sz="2800" dirty="0">
                          <a:ln>
                            <a:solidFill>
                              <a:schemeClr val="bg1"/>
                            </a:solidFill>
                          </a:ln>
                          <a:solidFill>
                            <a:schemeClr val="bg1"/>
                          </a:solidFill>
                        </a:rPr>
                        <a:t>Sales</a:t>
                      </a:r>
                      <a:endParaRPr lang="en-US" sz="2800" dirty="0">
                        <a:ln>
                          <a:solidFill>
                            <a:schemeClr val="bg1"/>
                          </a:solidFill>
                        </a:ln>
                        <a:solidFill>
                          <a:schemeClr val="bg1"/>
                        </a:solidFill>
                        <a:latin typeface="+mj-l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pPr algn="ctr"/>
                      <a:r>
                        <a:rPr lang="en-US" sz="2800" dirty="0">
                          <a:ln>
                            <a:solidFill>
                              <a:schemeClr val="bg1"/>
                            </a:solidFill>
                          </a:ln>
                          <a:solidFill>
                            <a:schemeClr val="bg1"/>
                          </a:solidFill>
                        </a:rPr>
                        <a:t>Rental</a:t>
                      </a:r>
                      <a:endParaRPr lang="en-US" sz="2800" dirty="0">
                        <a:ln>
                          <a:solidFill>
                            <a:schemeClr val="bg1"/>
                          </a:solidFill>
                        </a:ln>
                        <a:solidFill>
                          <a:schemeClr val="bg1"/>
                        </a:solidFill>
                        <a:latin typeface="+mj-l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677343065"/>
                  </a:ext>
                </a:extLst>
              </a:tr>
              <a:tr h="644246">
                <a:tc>
                  <a:txBody>
                    <a:bodyPr/>
                    <a:lstStyle/>
                    <a:p>
                      <a:pPr algn="ctr"/>
                      <a:r>
                        <a:rPr lang="en-US" sz="2800" dirty="0">
                          <a:ln>
                            <a:solidFill>
                              <a:schemeClr val="bg1"/>
                            </a:solidFill>
                          </a:ln>
                          <a:solidFill>
                            <a:schemeClr val="bg1"/>
                          </a:solidFill>
                        </a:rPr>
                        <a:t># of Rows</a:t>
                      </a:r>
                      <a:endParaRPr lang="en-US" sz="2800" dirty="0">
                        <a:ln>
                          <a:solidFill>
                            <a:schemeClr val="bg1"/>
                          </a:solidFill>
                        </a:ln>
                        <a:solidFill>
                          <a:schemeClr val="bg1"/>
                        </a:solidFill>
                        <a:latin typeface="+mj-l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pPr algn="ctr"/>
                      <a:r>
                        <a:rPr lang="en-US" sz="2800" dirty="0">
                          <a:ln>
                            <a:solidFill>
                              <a:schemeClr val="bg1"/>
                            </a:solidFill>
                          </a:ln>
                          <a:solidFill>
                            <a:schemeClr val="bg1"/>
                          </a:solidFill>
                          <a:latin typeface="+mj-lt"/>
                        </a:rPr>
                        <a:t>2404</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lumMod val="90000"/>
                        <a:lumOff val="10000"/>
                      </a:schemeClr>
                    </a:solidFill>
                  </a:tcPr>
                </a:tc>
                <a:tc>
                  <a:txBody>
                    <a:bodyPr/>
                    <a:lstStyle/>
                    <a:p>
                      <a:pPr algn="ctr"/>
                      <a:r>
                        <a:rPr lang="en-US" sz="2800" dirty="0">
                          <a:ln>
                            <a:solidFill>
                              <a:schemeClr val="bg1"/>
                            </a:solidFill>
                          </a:ln>
                          <a:solidFill>
                            <a:schemeClr val="bg1"/>
                          </a:solidFill>
                          <a:latin typeface="+mj-lt"/>
                        </a:rPr>
                        <a:t>1997</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lumMod val="90000"/>
                        <a:lumOff val="10000"/>
                      </a:schemeClr>
                    </a:solidFill>
                  </a:tcPr>
                </a:tc>
                <a:extLst>
                  <a:ext uri="{0D108BD9-81ED-4DB2-BD59-A6C34878D82A}">
                    <a16:rowId xmlns:a16="http://schemas.microsoft.com/office/drawing/2014/main" val="2331438213"/>
                  </a:ext>
                </a:extLst>
              </a:tr>
              <a:tr h="644246">
                <a:tc>
                  <a:txBody>
                    <a:bodyPr/>
                    <a:lstStyle/>
                    <a:p>
                      <a:pPr algn="ctr"/>
                      <a:r>
                        <a:rPr lang="en-US" sz="2800" dirty="0">
                          <a:ln>
                            <a:solidFill>
                              <a:schemeClr val="bg1"/>
                            </a:solidFill>
                          </a:ln>
                          <a:solidFill>
                            <a:schemeClr val="bg1"/>
                          </a:solidFill>
                        </a:rPr>
                        <a:t># of Columns</a:t>
                      </a:r>
                      <a:endParaRPr lang="en-US" sz="2800" dirty="0">
                        <a:ln>
                          <a:solidFill>
                            <a:schemeClr val="bg1"/>
                          </a:solidFill>
                        </a:ln>
                        <a:solidFill>
                          <a:schemeClr val="bg1"/>
                        </a:solidFill>
                        <a:latin typeface="+mj-l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pPr algn="ctr"/>
                      <a:r>
                        <a:rPr lang="en-US" sz="2800" dirty="0">
                          <a:ln>
                            <a:solidFill>
                              <a:schemeClr val="bg1"/>
                            </a:solidFill>
                          </a:ln>
                          <a:solidFill>
                            <a:schemeClr val="bg1"/>
                          </a:solidFill>
                          <a:latin typeface="+mj-lt"/>
                        </a:rPr>
                        <a:t>19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lumMod val="90000"/>
                        <a:lumOff val="10000"/>
                      </a:schemeClr>
                    </a:solidFill>
                  </a:tcPr>
                </a:tc>
                <a:tc>
                  <a:txBody>
                    <a:bodyPr/>
                    <a:lstStyle/>
                    <a:p>
                      <a:pPr algn="ctr"/>
                      <a:r>
                        <a:rPr lang="en-US" sz="2800" dirty="0">
                          <a:ln>
                            <a:solidFill>
                              <a:schemeClr val="bg1"/>
                            </a:solidFill>
                          </a:ln>
                          <a:solidFill>
                            <a:schemeClr val="bg1"/>
                          </a:solidFill>
                          <a:latin typeface="+mj-lt"/>
                        </a:rPr>
                        <a:t>17</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lumMod val="90000"/>
                        <a:lumOff val="10000"/>
                      </a:schemeClr>
                    </a:solidFill>
                  </a:tcPr>
                </a:tc>
                <a:extLst>
                  <a:ext uri="{0D108BD9-81ED-4DB2-BD59-A6C34878D82A}">
                    <a16:rowId xmlns:a16="http://schemas.microsoft.com/office/drawing/2014/main" val="2758267435"/>
                  </a:ext>
                </a:extLst>
              </a:tr>
            </a:tbl>
          </a:graphicData>
        </a:graphic>
      </p:graphicFrame>
    </p:spTree>
    <p:extLst>
      <p:ext uri="{BB962C8B-B14F-4D97-AF65-F5344CB8AC3E}">
        <p14:creationId xmlns:p14="http://schemas.microsoft.com/office/powerpoint/2010/main" val="1756079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306DED-D4C8-4F08-977D-CFEDE11EDFB4}"/>
              </a:ext>
            </a:extLst>
          </p:cNvPr>
          <p:cNvSpPr>
            <a:spLocks noGrp="1"/>
          </p:cNvSpPr>
          <p:nvPr>
            <p:ph type="sldNum" sz="quarter" idx="29"/>
          </p:nvPr>
        </p:nvSpPr>
        <p:spPr/>
        <p:txBody>
          <a:bodyPr/>
          <a:lstStyle/>
          <a:p>
            <a:fld id="{47FEACEE-25B4-4A2D-B147-27296E36371D}" type="slidenum">
              <a:rPr lang="en-US" altLang="zh-CN" noProof="0" smtClean="0"/>
              <a:pPr/>
              <a:t>14</a:t>
            </a:fld>
            <a:endParaRPr lang="en-US" altLang="zh-CN" noProof="0" dirty="0"/>
          </a:p>
        </p:txBody>
      </p:sp>
      <p:pic>
        <p:nvPicPr>
          <p:cNvPr id="8" name="Picture 7">
            <a:extLst>
              <a:ext uri="{FF2B5EF4-FFF2-40B4-BE49-F238E27FC236}">
                <a16:creationId xmlns:a16="http://schemas.microsoft.com/office/drawing/2014/main" id="{1E0B8C27-B32A-4DF8-9A8C-8614AA44C738}"/>
              </a:ext>
            </a:extLst>
          </p:cNvPr>
          <p:cNvPicPr>
            <a:picLocks noChangeAspect="1"/>
          </p:cNvPicPr>
          <p:nvPr/>
        </p:nvPicPr>
        <p:blipFill>
          <a:blip r:embed="rId2"/>
          <a:stretch>
            <a:fillRect/>
          </a:stretch>
        </p:blipFill>
        <p:spPr>
          <a:xfrm>
            <a:off x="-131154" y="254788"/>
            <a:ext cx="4982554" cy="1202864"/>
          </a:xfrm>
          <a:prstGeom prst="rect">
            <a:avLst/>
          </a:prstGeom>
        </p:spPr>
      </p:pic>
      <p:sp>
        <p:nvSpPr>
          <p:cNvPr id="11" name="Title 4">
            <a:extLst>
              <a:ext uri="{FF2B5EF4-FFF2-40B4-BE49-F238E27FC236}">
                <a16:creationId xmlns:a16="http://schemas.microsoft.com/office/drawing/2014/main" id="{7DECEA92-B398-4C5A-BBCF-69D2C8E07A18}"/>
              </a:ext>
            </a:extLst>
          </p:cNvPr>
          <p:cNvSpPr txBox="1">
            <a:spLocks/>
          </p:cNvSpPr>
          <p:nvPr/>
        </p:nvSpPr>
        <p:spPr>
          <a:xfrm>
            <a:off x="7472392" y="83500"/>
            <a:ext cx="4622800" cy="845709"/>
          </a:xfrm>
          <a:prstGeom prst="rect">
            <a:avLst/>
          </a:prstGeom>
          <a:solidFill>
            <a:schemeClr val="bg1">
              <a:alpha val="0"/>
            </a:schemeClr>
          </a:solidFill>
          <a:ln w="41275">
            <a:solidFill>
              <a:schemeClr val="bg1"/>
            </a:solidFill>
          </a:ln>
        </p:spPr>
        <p:txBody>
          <a:bodyPr vert="horz" lIns="91440" tIns="45720" rIns="91440" bIns="45720" rtlCol="0" anchor="ctr" anchorCtr="0">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algn="ctr"/>
            <a:r>
              <a:rPr lang="en-US" sz="6000" dirty="0">
                <a:ln w="25400">
                  <a:solidFill>
                    <a:schemeClr val="bg1"/>
                  </a:solidFill>
                </a:ln>
              </a:rPr>
              <a:t>Data</a:t>
            </a:r>
          </a:p>
        </p:txBody>
      </p:sp>
      <p:sp>
        <p:nvSpPr>
          <p:cNvPr id="12" name="TextBox 11">
            <a:extLst>
              <a:ext uri="{FF2B5EF4-FFF2-40B4-BE49-F238E27FC236}">
                <a16:creationId xmlns:a16="http://schemas.microsoft.com/office/drawing/2014/main" id="{C9CF1846-2A81-4114-999C-CAA0D61E07C6}"/>
              </a:ext>
            </a:extLst>
          </p:cNvPr>
          <p:cNvSpPr txBox="1"/>
          <p:nvPr/>
        </p:nvSpPr>
        <p:spPr>
          <a:xfrm>
            <a:off x="3886422" y="2214703"/>
            <a:ext cx="7537043" cy="1077218"/>
          </a:xfrm>
          <a:prstGeom prst="rect">
            <a:avLst/>
          </a:prstGeom>
          <a:noFill/>
        </p:spPr>
        <p:txBody>
          <a:bodyPr wrap="square">
            <a:spAutoFit/>
          </a:bodyPr>
          <a:lstStyle/>
          <a:p>
            <a:r>
              <a:rPr lang="en-US" sz="3200" b="0" i="0" dirty="0">
                <a:solidFill>
                  <a:srgbClr val="D1D5DB"/>
                </a:solidFill>
                <a:effectLst/>
                <a:latin typeface="+mj-lt"/>
              </a:rPr>
              <a:t>After cleaning the data our final data-source had the following size</a:t>
            </a:r>
            <a:endParaRPr lang="en-US" sz="3200" dirty="0">
              <a:latin typeface="+mj-lt"/>
            </a:endParaRPr>
          </a:p>
        </p:txBody>
      </p:sp>
      <p:graphicFrame>
        <p:nvGraphicFramePr>
          <p:cNvPr id="13" name="Table 13">
            <a:extLst>
              <a:ext uri="{FF2B5EF4-FFF2-40B4-BE49-F238E27FC236}">
                <a16:creationId xmlns:a16="http://schemas.microsoft.com/office/drawing/2014/main" id="{226EC58D-FEF1-40C6-B4CA-00AE3C0117CA}"/>
              </a:ext>
            </a:extLst>
          </p:cNvPr>
          <p:cNvGraphicFramePr>
            <a:graphicFrameLocks noGrp="1"/>
          </p:cNvGraphicFramePr>
          <p:nvPr>
            <p:extLst>
              <p:ext uri="{D42A27DB-BD31-4B8C-83A1-F6EECF244321}">
                <p14:modId xmlns:p14="http://schemas.microsoft.com/office/powerpoint/2010/main" val="1192059205"/>
              </p:ext>
            </p:extLst>
          </p:nvPr>
        </p:nvGraphicFramePr>
        <p:xfrm>
          <a:off x="901700" y="4069042"/>
          <a:ext cx="11093043" cy="1932738"/>
        </p:xfrm>
        <a:graphic>
          <a:graphicData uri="http://schemas.openxmlformats.org/drawingml/2006/table">
            <a:tbl>
              <a:tblPr firstRow="1" bandRow="1">
                <a:tableStyleId>{2D5ABB26-0587-4C30-8999-92F81FD0307C}</a:tableStyleId>
              </a:tblPr>
              <a:tblGrid>
                <a:gridCol w="3651201">
                  <a:extLst>
                    <a:ext uri="{9D8B030D-6E8A-4147-A177-3AD203B41FA5}">
                      <a16:colId xmlns:a16="http://schemas.microsoft.com/office/drawing/2014/main" val="4081200799"/>
                    </a:ext>
                  </a:extLst>
                </a:gridCol>
                <a:gridCol w="3744161">
                  <a:extLst>
                    <a:ext uri="{9D8B030D-6E8A-4147-A177-3AD203B41FA5}">
                      <a16:colId xmlns:a16="http://schemas.microsoft.com/office/drawing/2014/main" val="3018731853"/>
                    </a:ext>
                  </a:extLst>
                </a:gridCol>
                <a:gridCol w="3697681">
                  <a:extLst>
                    <a:ext uri="{9D8B030D-6E8A-4147-A177-3AD203B41FA5}">
                      <a16:colId xmlns:a16="http://schemas.microsoft.com/office/drawing/2014/main" val="1697995199"/>
                    </a:ext>
                  </a:extLst>
                </a:gridCol>
              </a:tblGrid>
              <a:tr h="644246">
                <a:tc>
                  <a:txBody>
                    <a:bodyPr/>
                    <a:lstStyle/>
                    <a:p>
                      <a:pPr algn="ctr"/>
                      <a:r>
                        <a:rPr lang="en-US" sz="2800" dirty="0">
                          <a:ln>
                            <a:solidFill>
                              <a:schemeClr val="bg1"/>
                            </a:solidFill>
                          </a:ln>
                          <a:solidFill>
                            <a:schemeClr val="bg1"/>
                          </a:solidFill>
                          <a:latin typeface="+mj-lt"/>
                        </a:rPr>
                        <a:t>Cleaned Data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solidFill>
                  </a:tcPr>
                </a:tc>
                <a:tc>
                  <a:txBody>
                    <a:bodyPr/>
                    <a:lstStyle/>
                    <a:p>
                      <a:pPr algn="ctr"/>
                      <a:r>
                        <a:rPr lang="en-US" sz="2800" dirty="0">
                          <a:ln>
                            <a:solidFill>
                              <a:schemeClr val="bg1"/>
                            </a:solidFill>
                          </a:ln>
                          <a:solidFill>
                            <a:schemeClr val="bg1"/>
                          </a:solidFill>
                        </a:rPr>
                        <a:t>Sales</a:t>
                      </a:r>
                      <a:endParaRPr lang="en-US" sz="2800" dirty="0">
                        <a:ln>
                          <a:solidFill>
                            <a:schemeClr val="bg1"/>
                          </a:solidFill>
                        </a:ln>
                        <a:solidFill>
                          <a:schemeClr val="bg1"/>
                        </a:solidFill>
                        <a:latin typeface="+mj-l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pPr algn="ctr"/>
                      <a:r>
                        <a:rPr lang="en-US" sz="2800" dirty="0">
                          <a:ln>
                            <a:solidFill>
                              <a:schemeClr val="bg1"/>
                            </a:solidFill>
                          </a:ln>
                          <a:solidFill>
                            <a:schemeClr val="bg1"/>
                          </a:solidFill>
                        </a:rPr>
                        <a:t>Rental</a:t>
                      </a:r>
                      <a:endParaRPr lang="en-US" sz="2800" dirty="0">
                        <a:ln>
                          <a:solidFill>
                            <a:schemeClr val="bg1"/>
                          </a:solidFill>
                        </a:ln>
                        <a:solidFill>
                          <a:schemeClr val="bg1"/>
                        </a:solidFill>
                        <a:latin typeface="+mj-l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677343065"/>
                  </a:ext>
                </a:extLst>
              </a:tr>
              <a:tr h="644246">
                <a:tc>
                  <a:txBody>
                    <a:bodyPr/>
                    <a:lstStyle/>
                    <a:p>
                      <a:pPr algn="ctr"/>
                      <a:r>
                        <a:rPr lang="en-US" sz="2800" dirty="0">
                          <a:ln>
                            <a:solidFill>
                              <a:schemeClr val="bg1"/>
                            </a:solidFill>
                          </a:ln>
                          <a:solidFill>
                            <a:schemeClr val="bg1"/>
                          </a:solidFill>
                        </a:rPr>
                        <a:t># of Rows</a:t>
                      </a:r>
                      <a:endParaRPr lang="en-US" sz="2800" dirty="0">
                        <a:ln>
                          <a:solidFill>
                            <a:schemeClr val="bg1"/>
                          </a:solidFill>
                        </a:ln>
                        <a:solidFill>
                          <a:schemeClr val="bg1"/>
                        </a:solidFill>
                        <a:latin typeface="+mj-l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pPr algn="ctr"/>
                      <a:r>
                        <a:rPr lang="en-US" sz="2800" dirty="0">
                          <a:ln>
                            <a:solidFill>
                              <a:schemeClr val="bg1"/>
                            </a:solidFill>
                          </a:ln>
                          <a:solidFill>
                            <a:schemeClr val="bg1"/>
                          </a:solidFill>
                        </a:rPr>
                        <a:t>1937</a:t>
                      </a:r>
                      <a:endParaRPr lang="en-US" sz="2800" dirty="0">
                        <a:ln>
                          <a:solidFill>
                            <a:schemeClr val="bg1"/>
                          </a:solidFill>
                        </a:ln>
                        <a:solidFill>
                          <a:schemeClr val="bg1"/>
                        </a:solidFill>
                        <a:latin typeface="+mj-l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lumMod val="90000"/>
                        <a:lumOff val="10000"/>
                      </a:schemeClr>
                    </a:solidFill>
                  </a:tcPr>
                </a:tc>
                <a:tc>
                  <a:txBody>
                    <a:bodyPr/>
                    <a:lstStyle/>
                    <a:p>
                      <a:pPr algn="ctr"/>
                      <a:r>
                        <a:rPr lang="en-US" sz="2800" dirty="0">
                          <a:ln>
                            <a:solidFill>
                              <a:schemeClr val="bg1"/>
                            </a:solidFill>
                          </a:ln>
                          <a:solidFill>
                            <a:schemeClr val="bg1"/>
                          </a:solidFill>
                        </a:rPr>
                        <a:t>1289</a:t>
                      </a:r>
                      <a:endParaRPr lang="en-US" sz="2800" dirty="0">
                        <a:ln>
                          <a:solidFill>
                            <a:schemeClr val="bg1"/>
                          </a:solidFill>
                        </a:ln>
                        <a:solidFill>
                          <a:schemeClr val="bg1"/>
                        </a:solidFill>
                        <a:latin typeface="+mj-l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lumMod val="90000"/>
                        <a:lumOff val="10000"/>
                      </a:schemeClr>
                    </a:solidFill>
                  </a:tcPr>
                </a:tc>
                <a:extLst>
                  <a:ext uri="{0D108BD9-81ED-4DB2-BD59-A6C34878D82A}">
                    <a16:rowId xmlns:a16="http://schemas.microsoft.com/office/drawing/2014/main" val="2331438213"/>
                  </a:ext>
                </a:extLst>
              </a:tr>
              <a:tr h="644246">
                <a:tc>
                  <a:txBody>
                    <a:bodyPr/>
                    <a:lstStyle/>
                    <a:p>
                      <a:pPr algn="ctr"/>
                      <a:r>
                        <a:rPr lang="en-US" sz="2800" dirty="0">
                          <a:ln>
                            <a:solidFill>
                              <a:schemeClr val="bg1"/>
                            </a:solidFill>
                          </a:ln>
                          <a:solidFill>
                            <a:schemeClr val="bg1"/>
                          </a:solidFill>
                        </a:rPr>
                        <a:t># of Columns</a:t>
                      </a:r>
                      <a:endParaRPr lang="en-US" sz="2800" dirty="0">
                        <a:ln>
                          <a:solidFill>
                            <a:schemeClr val="bg1"/>
                          </a:solidFill>
                        </a:ln>
                        <a:solidFill>
                          <a:schemeClr val="bg1"/>
                        </a:solidFill>
                        <a:latin typeface="+mj-l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pPr algn="ctr"/>
                      <a:r>
                        <a:rPr lang="en-US" sz="2800" dirty="0">
                          <a:ln>
                            <a:solidFill>
                              <a:schemeClr val="bg1"/>
                            </a:solidFill>
                          </a:ln>
                          <a:solidFill>
                            <a:schemeClr val="bg1"/>
                          </a:solidFill>
                        </a:rPr>
                        <a:t>17</a:t>
                      </a:r>
                      <a:endParaRPr lang="en-US" sz="2800" dirty="0">
                        <a:ln>
                          <a:solidFill>
                            <a:schemeClr val="bg1"/>
                          </a:solidFill>
                        </a:ln>
                        <a:solidFill>
                          <a:schemeClr val="bg1"/>
                        </a:solidFill>
                        <a:latin typeface="+mj-l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lumMod val="90000"/>
                        <a:lumOff val="10000"/>
                      </a:schemeClr>
                    </a:solidFill>
                  </a:tcPr>
                </a:tc>
                <a:tc>
                  <a:txBody>
                    <a:bodyPr/>
                    <a:lstStyle/>
                    <a:p>
                      <a:pPr algn="ctr"/>
                      <a:r>
                        <a:rPr lang="en-US" sz="2800" dirty="0">
                          <a:ln>
                            <a:solidFill>
                              <a:schemeClr val="bg1"/>
                            </a:solidFill>
                          </a:ln>
                          <a:solidFill>
                            <a:schemeClr val="bg1"/>
                          </a:solidFill>
                          <a:latin typeface="+mj-lt"/>
                        </a:rPr>
                        <a:t>10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lumMod val="90000"/>
                        <a:lumOff val="10000"/>
                      </a:schemeClr>
                    </a:solidFill>
                  </a:tcPr>
                </a:tc>
                <a:extLst>
                  <a:ext uri="{0D108BD9-81ED-4DB2-BD59-A6C34878D82A}">
                    <a16:rowId xmlns:a16="http://schemas.microsoft.com/office/drawing/2014/main" val="2758267435"/>
                  </a:ext>
                </a:extLst>
              </a:tr>
            </a:tbl>
          </a:graphicData>
        </a:graphic>
      </p:graphicFrame>
    </p:spTree>
    <p:extLst>
      <p:ext uri="{BB962C8B-B14F-4D97-AF65-F5344CB8AC3E}">
        <p14:creationId xmlns:p14="http://schemas.microsoft.com/office/powerpoint/2010/main" val="4005766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306DED-D4C8-4F08-977D-CFEDE11EDFB4}"/>
              </a:ext>
            </a:extLst>
          </p:cNvPr>
          <p:cNvSpPr>
            <a:spLocks noGrp="1"/>
          </p:cNvSpPr>
          <p:nvPr>
            <p:ph type="sldNum" sz="quarter" idx="29"/>
          </p:nvPr>
        </p:nvSpPr>
        <p:spPr/>
        <p:txBody>
          <a:bodyPr/>
          <a:lstStyle/>
          <a:p>
            <a:fld id="{47FEACEE-25B4-4A2D-B147-27296E36371D}" type="slidenum">
              <a:rPr lang="en-US" altLang="zh-CN" noProof="0" smtClean="0"/>
              <a:pPr/>
              <a:t>15</a:t>
            </a:fld>
            <a:endParaRPr lang="en-US" altLang="zh-CN" noProof="0" dirty="0"/>
          </a:p>
        </p:txBody>
      </p:sp>
      <p:pic>
        <p:nvPicPr>
          <p:cNvPr id="8" name="Picture 7">
            <a:extLst>
              <a:ext uri="{FF2B5EF4-FFF2-40B4-BE49-F238E27FC236}">
                <a16:creationId xmlns:a16="http://schemas.microsoft.com/office/drawing/2014/main" id="{1E0B8C27-B32A-4DF8-9A8C-8614AA44C738}"/>
              </a:ext>
            </a:extLst>
          </p:cNvPr>
          <p:cNvPicPr>
            <a:picLocks noChangeAspect="1"/>
          </p:cNvPicPr>
          <p:nvPr/>
        </p:nvPicPr>
        <p:blipFill>
          <a:blip r:embed="rId2"/>
          <a:stretch>
            <a:fillRect/>
          </a:stretch>
        </p:blipFill>
        <p:spPr>
          <a:xfrm>
            <a:off x="-131154" y="254788"/>
            <a:ext cx="4982554" cy="1202864"/>
          </a:xfrm>
          <a:prstGeom prst="rect">
            <a:avLst/>
          </a:prstGeom>
        </p:spPr>
      </p:pic>
      <p:sp>
        <p:nvSpPr>
          <p:cNvPr id="11" name="Title 4">
            <a:extLst>
              <a:ext uri="{FF2B5EF4-FFF2-40B4-BE49-F238E27FC236}">
                <a16:creationId xmlns:a16="http://schemas.microsoft.com/office/drawing/2014/main" id="{7DECEA92-B398-4C5A-BBCF-69D2C8E07A18}"/>
              </a:ext>
            </a:extLst>
          </p:cNvPr>
          <p:cNvSpPr txBox="1">
            <a:spLocks/>
          </p:cNvSpPr>
          <p:nvPr/>
        </p:nvSpPr>
        <p:spPr>
          <a:xfrm>
            <a:off x="7472392" y="83500"/>
            <a:ext cx="4622800" cy="845709"/>
          </a:xfrm>
          <a:prstGeom prst="rect">
            <a:avLst/>
          </a:prstGeom>
          <a:solidFill>
            <a:schemeClr val="bg1">
              <a:alpha val="0"/>
            </a:schemeClr>
          </a:solidFill>
          <a:ln w="41275">
            <a:solidFill>
              <a:schemeClr val="bg1"/>
            </a:solidFill>
          </a:ln>
        </p:spPr>
        <p:txBody>
          <a:bodyPr vert="horz" lIns="91440" tIns="45720" rIns="91440" bIns="45720" rtlCol="0" anchor="ctr" anchorCtr="0">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algn="ctr"/>
            <a:r>
              <a:rPr lang="en-US" sz="6000" dirty="0">
                <a:ln w="25400">
                  <a:solidFill>
                    <a:schemeClr val="bg1"/>
                  </a:solidFill>
                </a:ln>
              </a:rPr>
              <a:t>Data</a:t>
            </a:r>
          </a:p>
        </p:txBody>
      </p:sp>
      <p:sp>
        <p:nvSpPr>
          <p:cNvPr id="12" name="TextBox 11">
            <a:extLst>
              <a:ext uri="{FF2B5EF4-FFF2-40B4-BE49-F238E27FC236}">
                <a16:creationId xmlns:a16="http://schemas.microsoft.com/office/drawing/2014/main" id="{C9CF1846-2A81-4114-999C-CAA0D61E07C6}"/>
              </a:ext>
            </a:extLst>
          </p:cNvPr>
          <p:cNvSpPr txBox="1"/>
          <p:nvPr/>
        </p:nvSpPr>
        <p:spPr>
          <a:xfrm>
            <a:off x="1682565" y="1862986"/>
            <a:ext cx="9740900" cy="646331"/>
          </a:xfrm>
          <a:prstGeom prst="rect">
            <a:avLst/>
          </a:prstGeom>
          <a:noFill/>
        </p:spPr>
        <p:txBody>
          <a:bodyPr wrap="square">
            <a:spAutoFit/>
          </a:bodyPr>
          <a:lstStyle/>
          <a:p>
            <a:r>
              <a:rPr lang="en-US" sz="3600" b="1" dirty="0">
                <a:solidFill>
                  <a:schemeClr val="bg1"/>
                </a:solidFill>
                <a:latin typeface="+mj-lt"/>
              </a:rPr>
              <a:t>What Sales &amp; Rental data have common ?</a:t>
            </a:r>
          </a:p>
        </p:txBody>
      </p:sp>
      <p:graphicFrame>
        <p:nvGraphicFramePr>
          <p:cNvPr id="13" name="Table 13">
            <a:extLst>
              <a:ext uri="{FF2B5EF4-FFF2-40B4-BE49-F238E27FC236}">
                <a16:creationId xmlns:a16="http://schemas.microsoft.com/office/drawing/2014/main" id="{226EC58D-FEF1-40C6-B4CA-00AE3C0117CA}"/>
              </a:ext>
            </a:extLst>
          </p:cNvPr>
          <p:cNvGraphicFramePr>
            <a:graphicFrameLocks noGrp="1"/>
          </p:cNvGraphicFramePr>
          <p:nvPr>
            <p:extLst>
              <p:ext uri="{D42A27DB-BD31-4B8C-83A1-F6EECF244321}">
                <p14:modId xmlns:p14="http://schemas.microsoft.com/office/powerpoint/2010/main" val="270766800"/>
              </p:ext>
            </p:extLst>
          </p:nvPr>
        </p:nvGraphicFramePr>
        <p:xfrm>
          <a:off x="4356559" y="2982400"/>
          <a:ext cx="2742281" cy="3712454"/>
        </p:xfrm>
        <a:graphic>
          <a:graphicData uri="http://schemas.openxmlformats.org/drawingml/2006/table">
            <a:tbl>
              <a:tblPr firstRow="1" bandRow="1">
                <a:tableStyleId>{72833802-FEF1-4C79-8D5D-14CF1EAF98D9}</a:tableStyleId>
              </a:tblPr>
              <a:tblGrid>
                <a:gridCol w="2742281">
                  <a:extLst>
                    <a:ext uri="{9D8B030D-6E8A-4147-A177-3AD203B41FA5}">
                      <a16:colId xmlns:a16="http://schemas.microsoft.com/office/drawing/2014/main" val="4081200799"/>
                    </a:ext>
                  </a:extLst>
                </a:gridCol>
              </a:tblGrid>
              <a:tr h="603494">
                <a:tc>
                  <a:txBody>
                    <a:bodyPr/>
                    <a:lstStyle/>
                    <a:p>
                      <a:pPr algn="ctr"/>
                      <a:r>
                        <a:rPr lang="en-US" sz="2800" dirty="0">
                          <a:ln>
                            <a:solidFill>
                              <a:schemeClr val="bg1"/>
                            </a:solidFill>
                          </a:ln>
                          <a:solidFill>
                            <a:schemeClr val="bg1"/>
                          </a:solidFill>
                        </a:rPr>
                        <a:t>Column</a:t>
                      </a:r>
                      <a:endParaRPr lang="en-US" sz="2800" dirty="0">
                        <a:ln>
                          <a:solidFill>
                            <a:schemeClr val="bg1"/>
                          </a:solidFill>
                        </a:ln>
                        <a:solidFill>
                          <a:schemeClr val="bg1"/>
                        </a:solidFill>
                        <a:latin typeface="+mj-lt"/>
                      </a:endParaRPr>
                    </a:p>
                  </a:txBody>
                  <a:tcPr/>
                </a:tc>
                <a:extLst>
                  <a:ext uri="{0D108BD9-81ED-4DB2-BD59-A6C34878D82A}">
                    <a16:rowId xmlns:a16="http://schemas.microsoft.com/office/drawing/2014/main" val="1677343065"/>
                  </a:ext>
                </a:extLst>
              </a:tr>
              <a:tr h="456760">
                <a:tc>
                  <a:txBody>
                    <a:bodyPr/>
                    <a:lstStyle/>
                    <a:p>
                      <a:pPr algn="ctr"/>
                      <a:r>
                        <a:rPr lang="en-US" sz="2800" dirty="0">
                          <a:ln>
                            <a:solidFill>
                              <a:schemeClr val="bg1"/>
                            </a:solidFill>
                          </a:ln>
                          <a:solidFill>
                            <a:schemeClr val="bg1"/>
                          </a:solidFill>
                          <a:latin typeface="+mj-lt"/>
                        </a:rPr>
                        <a:t>Price</a:t>
                      </a:r>
                    </a:p>
                  </a:txBody>
                  <a:tcPr/>
                </a:tc>
                <a:extLst>
                  <a:ext uri="{0D108BD9-81ED-4DB2-BD59-A6C34878D82A}">
                    <a16:rowId xmlns:a16="http://schemas.microsoft.com/office/drawing/2014/main" val="616249161"/>
                  </a:ext>
                </a:extLst>
              </a:tr>
              <a:tr h="456760">
                <a:tc>
                  <a:txBody>
                    <a:bodyPr/>
                    <a:lstStyle/>
                    <a:p>
                      <a:pPr algn="ctr"/>
                      <a:r>
                        <a:rPr lang="en-US" sz="2800" dirty="0">
                          <a:ln>
                            <a:solidFill>
                              <a:schemeClr val="bg1"/>
                            </a:solidFill>
                          </a:ln>
                          <a:solidFill>
                            <a:schemeClr val="bg1"/>
                          </a:solidFill>
                          <a:latin typeface="+mj-lt"/>
                        </a:rPr>
                        <a:t>Beds</a:t>
                      </a:r>
                    </a:p>
                  </a:txBody>
                  <a:tcPr/>
                </a:tc>
                <a:extLst>
                  <a:ext uri="{0D108BD9-81ED-4DB2-BD59-A6C34878D82A}">
                    <a16:rowId xmlns:a16="http://schemas.microsoft.com/office/drawing/2014/main" val="4287913610"/>
                  </a:ext>
                </a:extLst>
              </a:tr>
              <a:tr h="456760">
                <a:tc>
                  <a:txBody>
                    <a:bodyPr/>
                    <a:lstStyle/>
                    <a:p>
                      <a:pPr algn="ctr"/>
                      <a:r>
                        <a:rPr lang="en-US" sz="2800" dirty="0">
                          <a:ln>
                            <a:solidFill>
                              <a:schemeClr val="bg1"/>
                            </a:solidFill>
                          </a:ln>
                          <a:solidFill>
                            <a:schemeClr val="bg1"/>
                          </a:solidFill>
                          <a:latin typeface="+mj-lt"/>
                        </a:rPr>
                        <a:t>Baths</a:t>
                      </a:r>
                    </a:p>
                  </a:txBody>
                  <a:tcPr/>
                </a:tc>
                <a:extLst>
                  <a:ext uri="{0D108BD9-81ED-4DB2-BD59-A6C34878D82A}">
                    <a16:rowId xmlns:a16="http://schemas.microsoft.com/office/drawing/2014/main" val="4234031249"/>
                  </a:ext>
                </a:extLst>
              </a:tr>
              <a:tr h="456760">
                <a:tc>
                  <a:txBody>
                    <a:bodyPr/>
                    <a:lstStyle/>
                    <a:p>
                      <a:pPr algn="ctr"/>
                      <a:r>
                        <a:rPr lang="en-US" sz="2800" dirty="0" err="1">
                          <a:ln>
                            <a:solidFill>
                              <a:schemeClr val="bg1"/>
                            </a:solidFill>
                          </a:ln>
                          <a:solidFill>
                            <a:schemeClr val="bg1"/>
                          </a:solidFill>
                          <a:latin typeface="+mj-lt"/>
                        </a:rPr>
                        <a:t>Area_Sqft</a:t>
                      </a:r>
                      <a:endParaRPr lang="en-US" sz="2800" dirty="0">
                        <a:ln>
                          <a:solidFill>
                            <a:schemeClr val="bg1"/>
                          </a:solidFill>
                        </a:ln>
                        <a:solidFill>
                          <a:schemeClr val="bg1"/>
                        </a:solidFill>
                        <a:latin typeface="+mj-lt"/>
                      </a:endParaRPr>
                    </a:p>
                  </a:txBody>
                  <a:tcPr/>
                </a:tc>
                <a:extLst>
                  <a:ext uri="{0D108BD9-81ED-4DB2-BD59-A6C34878D82A}">
                    <a16:rowId xmlns:a16="http://schemas.microsoft.com/office/drawing/2014/main" val="2025994729"/>
                  </a:ext>
                </a:extLst>
              </a:tr>
              <a:tr h="456760">
                <a:tc>
                  <a:txBody>
                    <a:bodyPr/>
                    <a:lstStyle/>
                    <a:p>
                      <a:pPr algn="ctr"/>
                      <a:r>
                        <a:rPr lang="en-US" sz="2800" dirty="0">
                          <a:ln>
                            <a:solidFill>
                              <a:schemeClr val="bg1"/>
                            </a:solidFill>
                          </a:ln>
                          <a:solidFill>
                            <a:schemeClr val="bg1"/>
                          </a:solidFill>
                          <a:latin typeface="+mj-lt"/>
                        </a:rPr>
                        <a:t>City</a:t>
                      </a:r>
                    </a:p>
                  </a:txBody>
                  <a:tcPr/>
                </a:tc>
                <a:extLst>
                  <a:ext uri="{0D108BD9-81ED-4DB2-BD59-A6C34878D82A}">
                    <a16:rowId xmlns:a16="http://schemas.microsoft.com/office/drawing/2014/main" val="1841395603"/>
                  </a:ext>
                </a:extLst>
              </a:tr>
              <a:tr h="456760">
                <a:tc>
                  <a:txBody>
                    <a:bodyPr/>
                    <a:lstStyle/>
                    <a:p>
                      <a:pPr algn="ctr"/>
                      <a:r>
                        <a:rPr lang="en-US" sz="2800" dirty="0">
                          <a:ln>
                            <a:solidFill>
                              <a:schemeClr val="bg1"/>
                            </a:solidFill>
                          </a:ln>
                          <a:solidFill>
                            <a:schemeClr val="bg1"/>
                          </a:solidFill>
                          <a:latin typeface="+mj-lt"/>
                        </a:rPr>
                        <a:t>Zip</a:t>
                      </a:r>
                    </a:p>
                  </a:txBody>
                  <a:tcPr/>
                </a:tc>
                <a:extLst>
                  <a:ext uri="{0D108BD9-81ED-4DB2-BD59-A6C34878D82A}">
                    <a16:rowId xmlns:a16="http://schemas.microsoft.com/office/drawing/2014/main" val="3844724881"/>
                  </a:ext>
                </a:extLst>
              </a:tr>
            </a:tbl>
          </a:graphicData>
        </a:graphic>
      </p:graphicFrame>
    </p:spTree>
    <p:extLst>
      <p:ext uri="{BB962C8B-B14F-4D97-AF65-F5344CB8AC3E}">
        <p14:creationId xmlns:p14="http://schemas.microsoft.com/office/powerpoint/2010/main" val="1987408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306DED-D4C8-4F08-977D-CFEDE11EDFB4}"/>
              </a:ext>
            </a:extLst>
          </p:cNvPr>
          <p:cNvSpPr>
            <a:spLocks noGrp="1"/>
          </p:cNvSpPr>
          <p:nvPr>
            <p:ph type="sldNum" sz="quarter" idx="29"/>
          </p:nvPr>
        </p:nvSpPr>
        <p:spPr/>
        <p:txBody>
          <a:bodyPr/>
          <a:lstStyle/>
          <a:p>
            <a:fld id="{47FEACEE-25B4-4A2D-B147-27296E36371D}" type="slidenum">
              <a:rPr lang="en-US" altLang="zh-CN" noProof="0" smtClean="0"/>
              <a:pPr/>
              <a:t>16</a:t>
            </a:fld>
            <a:endParaRPr lang="en-US" altLang="zh-CN" noProof="0" dirty="0"/>
          </a:p>
        </p:txBody>
      </p:sp>
      <p:pic>
        <p:nvPicPr>
          <p:cNvPr id="8" name="Picture 7">
            <a:extLst>
              <a:ext uri="{FF2B5EF4-FFF2-40B4-BE49-F238E27FC236}">
                <a16:creationId xmlns:a16="http://schemas.microsoft.com/office/drawing/2014/main" id="{1E0B8C27-B32A-4DF8-9A8C-8614AA44C738}"/>
              </a:ext>
            </a:extLst>
          </p:cNvPr>
          <p:cNvPicPr>
            <a:picLocks noChangeAspect="1"/>
          </p:cNvPicPr>
          <p:nvPr/>
        </p:nvPicPr>
        <p:blipFill>
          <a:blip r:embed="rId2"/>
          <a:stretch>
            <a:fillRect/>
          </a:stretch>
        </p:blipFill>
        <p:spPr>
          <a:xfrm>
            <a:off x="-131154" y="254788"/>
            <a:ext cx="4982554" cy="1202864"/>
          </a:xfrm>
          <a:prstGeom prst="rect">
            <a:avLst/>
          </a:prstGeom>
        </p:spPr>
      </p:pic>
      <p:sp>
        <p:nvSpPr>
          <p:cNvPr id="11" name="Title 4">
            <a:extLst>
              <a:ext uri="{FF2B5EF4-FFF2-40B4-BE49-F238E27FC236}">
                <a16:creationId xmlns:a16="http://schemas.microsoft.com/office/drawing/2014/main" id="{7DECEA92-B398-4C5A-BBCF-69D2C8E07A18}"/>
              </a:ext>
            </a:extLst>
          </p:cNvPr>
          <p:cNvSpPr txBox="1">
            <a:spLocks/>
          </p:cNvSpPr>
          <p:nvPr/>
        </p:nvSpPr>
        <p:spPr>
          <a:xfrm>
            <a:off x="7472392" y="83500"/>
            <a:ext cx="4622800" cy="845709"/>
          </a:xfrm>
          <a:prstGeom prst="rect">
            <a:avLst/>
          </a:prstGeom>
          <a:solidFill>
            <a:schemeClr val="bg1">
              <a:alpha val="0"/>
            </a:schemeClr>
          </a:solidFill>
          <a:ln w="41275">
            <a:solidFill>
              <a:schemeClr val="bg1"/>
            </a:solidFill>
          </a:ln>
        </p:spPr>
        <p:txBody>
          <a:bodyPr vert="horz" lIns="91440" tIns="45720" rIns="91440" bIns="45720" rtlCol="0" anchor="ctr" anchorCtr="0">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algn="ctr"/>
            <a:r>
              <a:rPr lang="en-US" sz="6000" dirty="0">
                <a:ln w="25400">
                  <a:solidFill>
                    <a:schemeClr val="bg1"/>
                  </a:solidFill>
                </a:ln>
              </a:rPr>
              <a:t>Data</a:t>
            </a:r>
          </a:p>
        </p:txBody>
      </p:sp>
      <p:sp>
        <p:nvSpPr>
          <p:cNvPr id="12" name="TextBox 11">
            <a:extLst>
              <a:ext uri="{FF2B5EF4-FFF2-40B4-BE49-F238E27FC236}">
                <a16:creationId xmlns:a16="http://schemas.microsoft.com/office/drawing/2014/main" id="{C9CF1846-2A81-4114-999C-CAA0D61E07C6}"/>
              </a:ext>
            </a:extLst>
          </p:cNvPr>
          <p:cNvSpPr txBox="1"/>
          <p:nvPr/>
        </p:nvSpPr>
        <p:spPr>
          <a:xfrm>
            <a:off x="1682565" y="1862986"/>
            <a:ext cx="9740900" cy="646331"/>
          </a:xfrm>
          <a:prstGeom prst="rect">
            <a:avLst/>
          </a:prstGeom>
          <a:noFill/>
        </p:spPr>
        <p:txBody>
          <a:bodyPr wrap="square">
            <a:spAutoFit/>
          </a:bodyPr>
          <a:lstStyle/>
          <a:p>
            <a:r>
              <a:rPr lang="en-US" sz="3600" b="1" dirty="0">
                <a:solidFill>
                  <a:schemeClr val="bg1"/>
                </a:solidFill>
                <a:latin typeface="+mj-lt"/>
              </a:rPr>
              <a:t>Where both Sales &amp; Rental data differs?</a:t>
            </a:r>
          </a:p>
        </p:txBody>
      </p:sp>
      <p:graphicFrame>
        <p:nvGraphicFramePr>
          <p:cNvPr id="13" name="Table 13">
            <a:extLst>
              <a:ext uri="{FF2B5EF4-FFF2-40B4-BE49-F238E27FC236}">
                <a16:creationId xmlns:a16="http://schemas.microsoft.com/office/drawing/2014/main" id="{226EC58D-FEF1-40C6-B4CA-00AE3C0117CA}"/>
              </a:ext>
            </a:extLst>
          </p:cNvPr>
          <p:cNvGraphicFramePr>
            <a:graphicFrameLocks noGrp="1"/>
          </p:cNvGraphicFramePr>
          <p:nvPr>
            <p:extLst>
              <p:ext uri="{D42A27DB-BD31-4B8C-83A1-F6EECF244321}">
                <p14:modId xmlns:p14="http://schemas.microsoft.com/office/powerpoint/2010/main" val="3182334284"/>
              </p:ext>
            </p:extLst>
          </p:nvPr>
        </p:nvGraphicFramePr>
        <p:xfrm>
          <a:off x="270835" y="2914651"/>
          <a:ext cx="2742281" cy="3627120"/>
        </p:xfrm>
        <a:graphic>
          <a:graphicData uri="http://schemas.openxmlformats.org/drawingml/2006/table">
            <a:tbl>
              <a:tblPr firstRow="1" bandRow="1">
                <a:tableStyleId>{72833802-FEF1-4C79-8D5D-14CF1EAF98D9}</a:tableStyleId>
              </a:tblPr>
              <a:tblGrid>
                <a:gridCol w="2742281">
                  <a:extLst>
                    <a:ext uri="{9D8B030D-6E8A-4147-A177-3AD203B41FA5}">
                      <a16:colId xmlns:a16="http://schemas.microsoft.com/office/drawing/2014/main" val="4081200799"/>
                    </a:ext>
                  </a:extLst>
                </a:gridCol>
              </a:tblGrid>
              <a:tr h="381245">
                <a:tc>
                  <a:txBody>
                    <a:bodyPr/>
                    <a:lstStyle/>
                    <a:p>
                      <a:pPr algn="ctr"/>
                      <a:r>
                        <a:rPr lang="en-US" sz="2800" dirty="0">
                          <a:ln>
                            <a:solidFill>
                              <a:schemeClr val="bg1"/>
                            </a:solidFill>
                          </a:ln>
                          <a:solidFill>
                            <a:schemeClr val="bg1"/>
                          </a:solidFill>
                        </a:rPr>
                        <a:t>Column</a:t>
                      </a:r>
                      <a:endParaRPr lang="en-US" sz="2800" dirty="0">
                        <a:ln>
                          <a:solidFill>
                            <a:schemeClr val="bg1"/>
                          </a:solidFill>
                        </a:ln>
                        <a:solidFill>
                          <a:schemeClr val="bg1"/>
                        </a:solidFill>
                        <a:latin typeface="+mj-lt"/>
                      </a:endParaRPr>
                    </a:p>
                  </a:txBody>
                  <a:tcPr/>
                </a:tc>
                <a:extLst>
                  <a:ext uri="{0D108BD9-81ED-4DB2-BD59-A6C34878D82A}">
                    <a16:rowId xmlns:a16="http://schemas.microsoft.com/office/drawing/2014/main" val="1677343065"/>
                  </a:ext>
                </a:extLst>
              </a:tr>
              <a:tr h="456760">
                <a:tc>
                  <a:txBody>
                    <a:bodyPr/>
                    <a:lstStyle/>
                    <a:p>
                      <a:pPr algn="ctr"/>
                      <a:r>
                        <a:rPr lang="en-US" sz="2800" dirty="0">
                          <a:ln>
                            <a:solidFill>
                              <a:schemeClr val="bg1"/>
                            </a:solidFill>
                          </a:ln>
                          <a:solidFill>
                            <a:schemeClr val="bg1"/>
                          </a:solidFill>
                          <a:latin typeface="+mj-lt"/>
                        </a:rPr>
                        <a:t>Property Type</a:t>
                      </a:r>
                    </a:p>
                  </a:txBody>
                  <a:tcPr/>
                </a:tc>
                <a:extLst>
                  <a:ext uri="{0D108BD9-81ED-4DB2-BD59-A6C34878D82A}">
                    <a16:rowId xmlns:a16="http://schemas.microsoft.com/office/drawing/2014/main" val="616249161"/>
                  </a:ext>
                </a:extLst>
              </a:tr>
              <a:tr h="456760">
                <a:tc>
                  <a:txBody>
                    <a:bodyPr/>
                    <a:lstStyle/>
                    <a:p>
                      <a:pPr algn="ctr"/>
                      <a:r>
                        <a:rPr lang="en-US" sz="2800" dirty="0">
                          <a:ln>
                            <a:solidFill>
                              <a:schemeClr val="bg1"/>
                            </a:solidFill>
                          </a:ln>
                          <a:solidFill>
                            <a:schemeClr val="bg1"/>
                          </a:solidFill>
                          <a:latin typeface="+mj-lt"/>
                        </a:rPr>
                        <a:t>Community</a:t>
                      </a:r>
                    </a:p>
                  </a:txBody>
                  <a:tcPr/>
                </a:tc>
                <a:extLst>
                  <a:ext uri="{0D108BD9-81ED-4DB2-BD59-A6C34878D82A}">
                    <a16:rowId xmlns:a16="http://schemas.microsoft.com/office/drawing/2014/main" val="4287913610"/>
                  </a:ext>
                </a:extLst>
              </a:tr>
              <a:tr h="456760">
                <a:tc>
                  <a:txBody>
                    <a:bodyPr/>
                    <a:lstStyle/>
                    <a:p>
                      <a:pPr algn="ctr"/>
                      <a:r>
                        <a:rPr lang="en-US" sz="2800" dirty="0" err="1">
                          <a:ln>
                            <a:solidFill>
                              <a:schemeClr val="bg1"/>
                            </a:solidFill>
                          </a:ln>
                          <a:solidFill>
                            <a:schemeClr val="bg1"/>
                          </a:solidFill>
                          <a:latin typeface="+mj-lt"/>
                        </a:rPr>
                        <a:t>Lot_Size_Sqft</a:t>
                      </a:r>
                      <a:endParaRPr lang="en-US" sz="2800" dirty="0">
                        <a:ln>
                          <a:solidFill>
                            <a:schemeClr val="bg1"/>
                          </a:solidFill>
                        </a:ln>
                        <a:solidFill>
                          <a:schemeClr val="bg1"/>
                        </a:solidFill>
                        <a:latin typeface="+mj-lt"/>
                      </a:endParaRPr>
                    </a:p>
                  </a:txBody>
                  <a:tcPr/>
                </a:tc>
                <a:extLst>
                  <a:ext uri="{0D108BD9-81ED-4DB2-BD59-A6C34878D82A}">
                    <a16:rowId xmlns:a16="http://schemas.microsoft.com/office/drawing/2014/main" val="4234031249"/>
                  </a:ext>
                </a:extLst>
              </a:tr>
              <a:tr h="456760">
                <a:tc>
                  <a:txBody>
                    <a:bodyPr/>
                    <a:lstStyle/>
                    <a:p>
                      <a:pPr algn="ctr"/>
                      <a:r>
                        <a:rPr lang="en-US" sz="2800" dirty="0">
                          <a:ln>
                            <a:solidFill>
                              <a:schemeClr val="bg1"/>
                            </a:solidFill>
                          </a:ln>
                          <a:solidFill>
                            <a:schemeClr val="bg1"/>
                          </a:solidFill>
                          <a:latin typeface="+mj-lt"/>
                        </a:rPr>
                        <a:t>EMI (</a:t>
                      </a:r>
                      <a:r>
                        <a:rPr lang="en-US" sz="2800" dirty="0" err="1">
                          <a:ln>
                            <a:solidFill>
                              <a:schemeClr val="bg1"/>
                            </a:solidFill>
                          </a:ln>
                          <a:solidFill>
                            <a:schemeClr val="bg1"/>
                          </a:solidFill>
                          <a:latin typeface="+mj-lt"/>
                        </a:rPr>
                        <a:t>est</a:t>
                      </a:r>
                      <a:r>
                        <a:rPr lang="en-US" sz="2800" dirty="0">
                          <a:ln>
                            <a:solidFill>
                              <a:schemeClr val="bg1"/>
                            </a:solidFill>
                          </a:ln>
                          <a:solidFill>
                            <a:schemeClr val="bg1"/>
                          </a:solidFill>
                          <a:latin typeface="+mj-lt"/>
                        </a:rPr>
                        <a:t>)</a:t>
                      </a:r>
                    </a:p>
                  </a:txBody>
                  <a:tcPr/>
                </a:tc>
                <a:extLst>
                  <a:ext uri="{0D108BD9-81ED-4DB2-BD59-A6C34878D82A}">
                    <a16:rowId xmlns:a16="http://schemas.microsoft.com/office/drawing/2014/main" val="2025994729"/>
                  </a:ext>
                </a:extLst>
              </a:tr>
              <a:tr h="456760">
                <a:tc>
                  <a:txBody>
                    <a:bodyPr/>
                    <a:lstStyle/>
                    <a:p>
                      <a:pPr algn="ctr"/>
                      <a:r>
                        <a:rPr lang="en-US" sz="2800" dirty="0">
                          <a:ln>
                            <a:solidFill>
                              <a:schemeClr val="bg1"/>
                            </a:solidFill>
                          </a:ln>
                          <a:solidFill>
                            <a:schemeClr val="bg1"/>
                          </a:solidFill>
                          <a:latin typeface="+mj-lt"/>
                        </a:rPr>
                        <a:t>Price/</a:t>
                      </a:r>
                      <a:r>
                        <a:rPr lang="en-US" sz="2800" dirty="0" err="1">
                          <a:ln>
                            <a:solidFill>
                              <a:schemeClr val="bg1"/>
                            </a:solidFill>
                          </a:ln>
                          <a:solidFill>
                            <a:schemeClr val="bg1"/>
                          </a:solidFill>
                          <a:latin typeface="+mj-lt"/>
                        </a:rPr>
                        <a:t>Sqft</a:t>
                      </a:r>
                      <a:endParaRPr lang="en-US" sz="2800" dirty="0">
                        <a:ln>
                          <a:solidFill>
                            <a:schemeClr val="bg1"/>
                          </a:solidFill>
                        </a:ln>
                        <a:solidFill>
                          <a:schemeClr val="bg1"/>
                        </a:solidFill>
                        <a:latin typeface="+mj-lt"/>
                      </a:endParaRPr>
                    </a:p>
                  </a:txBody>
                  <a:tcPr/>
                </a:tc>
                <a:extLst>
                  <a:ext uri="{0D108BD9-81ED-4DB2-BD59-A6C34878D82A}">
                    <a16:rowId xmlns:a16="http://schemas.microsoft.com/office/drawing/2014/main" val="1841395603"/>
                  </a:ext>
                </a:extLst>
              </a:tr>
              <a:tr h="456760">
                <a:tc>
                  <a:txBody>
                    <a:bodyPr/>
                    <a:lstStyle/>
                    <a:p>
                      <a:pPr algn="ctr"/>
                      <a:r>
                        <a:rPr lang="en-US" sz="2800" dirty="0">
                          <a:ln>
                            <a:solidFill>
                              <a:schemeClr val="bg1"/>
                            </a:solidFill>
                          </a:ln>
                          <a:solidFill>
                            <a:schemeClr val="bg1"/>
                          </a:solidFill>
                          <a:latin typeface="+mj-lt"/>
                        </a:rPr>
                        <a:t>HOA Dues</a:t>
                      </a:r>
                    </a:p>
                  </a:txBody>
                  <a:tcPr/>
                </a:tc>
                <a:extLst>
                  <a:ext uri="{0D108BD9-81ED-4DB2-BD59-A6C34878D82A}">
                    <a16:rowId xmlns:a16="http://schemas.microsoft.com/office/drawing/2014/main" val="3844724881"/>
                  </a:ext>
                </a:extLst>
              </a:tr>
            </a:tbl>
          </a:graphicData>
        </a:graphic>
      </p:graphicFrame>
      <p:sp>
        <p:nvSpPr>
          <p:cNvPr id="10" name="TextBox 9">
            <a:extLst>
              <a:ext uri="{FF2B5EF4-FFF2-40B4-BE49-F238E27FC236}">
                <a16:creationId xmlns:a16="http://schemas.microsoft.com/office/drawing/2014/main" id="{311464DB-CE57-41B5-BE2D-4D39703C47AE}"/>
              </a:ext>
            </a:extLst>
          </p:cNvPr>
          <p:cNvSpPr txBox="1"/>
          <p:nvPr/>
        </p:nvSpPr>
        <p:spPr>
          <a:xfrm>
            <a:off x="4156911" y="3815562"/>
            <a:ext cx="1188331" cy="646331"/>
          </a:xfrm>
          <a:prstGeom prst="rect">
            <a:avLst/>
          </a:prstGeom>
          <a:noFill/>
        </p:spPr>
        <p:txBody>
          <a:bodyPr wrap="square">
            <a:spAutoFit/>
          </a:bodyPr>
          <a:lstStyle/>
          <a:p>
            <a:r>
              <a:rPr lang="en-US" sz="3600" b="1" dirty="0">
                <a:solidFill>
                  <a:schemeClr val="bg1"/>
                </a:solidFill>
                <a:latin typeface="+mj-lt"/>
              </a:rPr>
              <a:t>Sales</a:t>
            </a:r>
          </a:p>
        </p:txBody>
      </p:sp>
      <p:sp>
        <p:nvSpPr>
          <p:cNvPr id="14" name="TextBox 13">
            <a:extLst>
              <a:ext uri="{FF2B5EF4-FFF2-40B4-BE49-F238E27FC236}">
                <a16:creationId xmlns:a16="http://schemas.microsoft.com/office/drawing/2014/main" id="{3761C7C2-FF6E-47F1-94EC-27C2E7FCD416}"/>
              </a:ext>
            </a:extLst>
          </p:cNvPr>
          <p:cNvSpPr txBox="1"/>
          <p:nvPr/>
        </p:nvSpPr>
        <p:spPr>
          <a:xfrm>
            <a:off x="7599349" y="2648243"/>
            <a:ext cx="1810169" cy="646331"/>
          </a:xfrm>
          <a:prstGeom prst="rect">
            <a:avLst/>
          </a:prstGeom>
          <a:noFill/>
        </p:spPr>
        <p:txBody>
          <a:bodyPr wrap="square">
            <a:spAutoFit/>
          </a:bodyPr>
          <a:lstStyle/>
          <a:p>
            <a:r>
              <a:rPr lang="en-US" sz="3600" b="1" dirty="0">
                <a:solidFill>
                  <a:schemeClr val="bg1"/>
                </a:solidFill>
                <a:latin typeface="+mj-lt"/>
              </a:rPr>
              <a:t>Rental</a:t>
            </a:r>
          </a:p>
        </p:txBody>
      </p:sp>
      <p:graphicFrame>
        <p:nvGraphicFramePr>
          <p:cNvPr id="15" name="Table 13">
            <a:extLst>
              <a:ext uri="{FF2B5EF4-FFF2-40B4-BE49-F238E27FC236}">
                <a16:creationId xmlns:a16="http://schemas.microsoft.com/office/drawing/2014/main" id="{BE2DBDC6-483D-4771-B3E5-8A7E89420226}"/>
              </a:ext>
            </a:extLst>
          </p:cNvPr>
          <p:cNvGraphicFramePr>
            <a:graphicFrameLocks noGrp="1"/>
          </p:cNvGraphicFramePr>
          <p:nvPr>
            <p:extLst>
              <p:ext uri="{D42A27DB-BD31-4B8C-83A1-F6EECF244321}">
                <p14:modId xmlns:p14="http://schemas.microsoft.com/office/powerpoint/2010/main" val="1828967884"/>
              </p:ext>
            </p:extLst>
          </p:nvPr>
        </p:nvGraphicFramePr>
        <p:xfrm>
          <a:off x="6743700" y="3886591"/>
          <a:ext cx="5054141" cy="2157974"/>
        </p:xfrm>
        <a:graphic>
          <a:graphicData uri="http://schemas.openxmlformats.org/drawingml/2006/table">
            <a:tbl>
              <a:tblPr firstRow="1" bandRow="1">
                <a:tableStyleId>{72833802-FEF1-4C79-8D5D-14CF1EAF98D9}</a:tableStyleId>
              </a:tblPr>
              <a:tblGrid>
                <a:gridCol w="5054141">
                  <a:extLst>
                    <a:ext uri="{9D8B030D-6E8A-4147-A177-3AD203B41FA5}">
                      <a16:colId xmlns:a16="http://schemas.microsoft.com/office/drawing/2014/main" val="4081200799"/>
                    </a:ext>
                  </a:extLst>
                </a:gridCol>
              </a:tblGrid>
              <a:tr h="603494">
                <a:tc>
                  <a:txBody>
                    <a:bodyPr/>
                    <a:lstStyle/>
                    <a:p>
                      <a:pPr algn="ctr"/>
                      <a:r>
                        <a:rPr lang="en-US" sz="2800" dirty="0">
                          <a:ln>
                            <a:solidFill>
                              <a:schemeClr val="bg1"/>
                            </a:solidFill>
                          </a:ln>
                          <a:solidFill>
                            <a:schemeClr val="bg1"/>
                          </a:solidFill>
                        </a:rPr>
                        <a:t>Column</a:t>
                      </a:r>
                      <a:endParaRPr lang="en-US" sz="2800" dirty="0">
                        <a:ln>
                          <a:solidFill>
                            <a:schemeClr val="bg1"/>
                          </a:solidFill>
                        </a:ln>
                        <a:solidFill>
                          <a:schemeClr val="bg1"/>
                        </a:solidFill>
                        <a:latin typeface="+mj-lt"/>
                      </a:endParaRPr>
                    </a:p>
                  </a:txBody>
                  <a:tcPr/>
                </a:tc>
                <a:extLst>
                  <a:ext uri="{0D108BD9-81ED-4DB2-BD59-A6C34878D82A}">
                    <a16:rowId xmlns:a16="http://schemas.microsoft.com/office/drawing/2014/main" val="1677343065"/>
                  </a:ext>
                </a:extLst>
              </a:tr>
              <a:tr h="456760">
                <a:tc>
                  <a:txBody>
                    <a:bodyPr/>
                    <a:lstStyle/>
                    <a:p>
                      <a:pPr algn="ctr"/>
                      <a:r>
                        <a:rPr lang="en-US" sz="2800" dirty="0">
                          <a:ln>
                            <a:solidFill>
                              <a:schemeClr val="bg1"/>
                            </a:solidFill>
                          </a:ln>
                          <a:solidFill>
                            <a:schemeClr val="bg1"/>
                          </a:solidFill>
                          <a:latin typeface="+mj-lt"/>
                        </a:rPr>
                        <a:t># of Parking</a:t>
                      </a:r>
                    </a:p>
                  </a:txBody>
                  <a:tcPr/>
                </a:tc>
                <a:extLst>
                  <a:ext uri="{0D108BD9-81ED-4DB2-BD59-A6C34878D82A}">
                    <a16:rowId xmlns:a16="http://schemas.microsoft.com/office/drawing/2014/main" val="616249161"/>
                  </a:ext>
                </a:extLst>
              </a:tr>
              <a:tr h="456760">
                <a:tc>
                  <a:txBody>
                    <a:bodyPr/>
                    <a:lstStyle/>
                    <a:p>
                      <a:pPr algn="ctr"/>
                      <a:r>
                        <a:rPr lang="en-US" sz="2800" dirty="0">
                          <a:ln>
                            <a:solidFill>
                              <a:schemeClr val="bg1"/>
                            </a:solidFill>
                          </a:ln>
                          <a:solidFill>
                            <a:schemeClr val="bg1"/>
                          </a:solidFill>
                          <a:latin typeface="+mj-lt"/>
                        </a:rPr>
                        <a:t># of In-Unit </a:t>
                      </a:r>
                      <a:r>
                        <a:rPr lang="en-US" sz="2800" dirty="0" err="1">
                          <a:ln>
                            <a:solidFill>
                              <a:schemeClr val="bg1"/>
                            </a:solidFill>
                          </a:ln>
                          <a:solidFill>
                            <a:schemeClr val="bg1"/>
                          </a:solidFill>
                          <a:latin typeface="+mj-lt"/>
                        </a:rPr>
                        <a:t>Aminities</a:t>
                      </a:r>
                      <a:endParaRPr lang="en-US" sz="2800" dirty="0">
                        <a:ln>
                          <a:solidFill>
                            <a:schemeClr val="bg1"/>
                          </a:solidFill>
                        </a:ln>
                        <a:solidFill>
                          <a:schemeClr val="bg1"/>
                        </a:solidFill>
                        <a:latin typeface="+mj-lt"/>
                      </a:endParaRPr>
                    </a:p>
                  </a:txBody>
                  <a:tcPr/>
                </a:tc>
                <a:extLst>
                  <a:ext uri="{0D108BD9-81ED-4DB2-BD59-A6C34878D82A}">
                    <a16:rowId xmlns:a16="http://schemas.microsoft.com/office/drawing/2014/main" val="4287913610"/>
                  </a:ext>
                </a:extLst>
              </a:tr>
              <a:tr h="456760">
                <a:tc>
                  <a:txBody>
                    <a:bodyPr/>
                    <a:lstStyle/>
                    <a:p>
                      <a:pPr algn="ctr"/>
                      <a:r>
                        <a:rPr lang="en-US" sz="2800" dirty="0">
                          <a:ln>
                            <a:solidFill>
                              <a:schemeClr val="bg1"/>
                            </a:solidFill>
                          </a:ln>
                          <a:solidFill>
                            <a:schemeClr val="bg1"/>
                          </a:solidFill>
                          <a:latin typeface="+mj-lt"/>
                        </a:rPr>
                        <a:t># of Community </a:t>
                      </a:r>
                      <a:r>
                        <a:rPr lang="en-US" sz="2800" dirty="0" err="1">
                          <a:ln>
                            <a:solidFill>
                              <a:schemeClr val="bg1"/>
                            </a:solidFill>
                          </a:ln>
                          <a:solidFill>
                            <a:schemeClr val="bg1"/>
                          </a:solidFill>
                          <a:latin typeface="+mj-lt"/>
                        </a:rPr>
                        <a:t>Aminities</a:t>
                      </a:r>
                      <a:endParaRPr lang="en-US" sz="2800" dirty="0">
                        <a:ln>
                          <a:solidFill>
                            <a:schemeClr val="bg1"/>
                          </a:solidFill>
                        </a:ln>
                        <a:solidFill>
                          <a:schemeClr val="bg1"/>
                        </a:solidFill>
                        <a:latin typeface="+mj-lt"/>
                      </a:endParaRPr>
                    </a:p>
                  </a:txBody>
                  <a:tcPr/>
                </a:tc>
                <a:extLst>
                  <a:ext uri="{0D108BD9-81ED-4DB2-BD59-A6C34878D82A}">
                    <a16:rowId xmlns:a16="http://schemas.microsoft.com/office/drawing/2014/main" val="4234031249"/>
                  </a:ext>
                </a:extLst>
              </a:tr>
            </a:tbl>
          </a:graphicData>
        </a:graphic>
      </p:graphicFrame>
      <p:pic>
        <p:nvPicPr>
          <p:cNvPr id="7" name="Picture 6">
            <a:extLst>
              <a:ext uri="{FF2B5EF4-FFF2-40B4-BE49-F238E27FC236}">
                <a16:creationId xmlns:a16="http://schemas.microsoft.com/office/drawing/2014/main" id="{2619CDC2-8BD7-4440-A939-31A347603B6B}"/>
              </a:ext>
            </a:extLst>
          </p:cNvPr>
          <p:cNvPicPr>
            <a:picLocks noChangeAspect="1"/>
          </p:cNvPicPr>
          <p:nvPr/>
        </p:nvPicPr>
        <p:blipFill>
          <a:blip r:embed="rId3"/>
          <a:stretch>
            <a:fillRect/>
          </a:stretch>
        </p:blipFill>
        <p:spPr>
          <a:xfrm rot="14603914">
            <a:off x="9190537" y="2570521"/>
            <a:ext cx="1546825" cy="1363784"/>
          </a:xfrm>
          <a:prstGeom prst="rect">
            <a:avLst/>
          </a:prstGeom>
        </p:spPr>
      </p:pic>
      <p:pic>
        <p:nvPicPr>
          <p:cNvPr id="16" name="Picture 15">
            <a:extLst>
              <a:ext uri="{FF2B5EF4-FFF2-40B4-BE49-F238E27FC236}">
                <a16:creationId xmlns:a16="http://schemas.microsoft.com/office/drawing/2014/main" id="{29C9ED56-3FE4-4317-99ED-42246FDCD5E5}"/>
              </a:ext>
            </a:extLst>
          </p:cNvPr>
          <p:cNvPicPr>
            <a:picLocks noChangeAspect="1"/>
          </p:cNvPicPr>
          <p:nvPr/>
        </p:nvPicPr>
        <p:blipFill>
          <a:blip r:embed="rId3"/>
          <a:stretch>
            <a:fillRect/>
          </a:stretch>
        </p:blipFill>
        <p:spPr>
          <a:xfrm>
            <a:off x="3154212" y="4854136"/>
            <a:ext cx="1546825" cy="1363784"/>
          </a:xfrm>
          <a:prstGeom prst="rect">
            <a:avLst/>
          </a:prstGeom>
        </p:spPr>
      </p:pic>
    </p:spTree>
    <p:extLst>
      <p:ext uri="{BB962C8B-B14F-4D97-AF65-F5344CB8AC3E}">
        <p14:creationId xmlns:p14="http://schemas.microsoft.com/office/powerpoint/2010/main" val="2539647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D3078-F59E-4771-85A2-EC1F8B1CD8AD}"/>
              </a:ext>
            </a:extLst>
          </p:cNvPr>
          <p:cNvSpPr>
            <a:spLocks noGrp="1"/>
          </p:cNvSpPr>
          <p:nvPr>
            <p:ph type="title"/>
          </p:nvPr>
        </p:nvSpPr>
        <p:spPr>
          <a:xfrm>
            <a:off x="524329" y="84454"/>
            <a:ext cx="11921136" cy="1638468"/>
          </a:xfrm>
        </p:spPr>
        <p:txBody>
          <a:bodyPr/>
          <a:lstStyle/>
          <a:p>
            <a:r>
              <a:rPr lang="en-US" dirty="0"/>
              <a:t>How much they dependent on each other (Sales)?</a:t>
            </a:r>
          </a:p>
        </p:txBody>
      </p:sp>
      <p:sp>
        <p:nvSpPr>
          <p:cNvPr id="4" name="Slide Number Placeholder 3">
            <a:extLst>
              <a:ext uri="{FF2B5EF4-FFF2-40B4-BE49-F238E27FC236}">
                <a16:creationId xmlns:a16="http://schemas.microsoft.com/office/drawing/2014/main" id="{49D8C490-234C-4440-A355-D1C4041434DB}"/>
              </a:ext>
            </a:extLst>
          </p:cNvPr>
          <p:cNvSpPr>
            <a:spLocks noGrp="1"/>
          </p:cNvSpPr>
          <p:nvPr>
            <p:ph type="sldNum" sz="quarter" idx="29"/>
          </p:nvPr>
        </p:nvSpPr>
        <p:spPr/>
        <p:txBody>
          <a:bodyPr/>
          <a:lstStyle/>
          <a:p>
            <a:fld id="{47FEACEE-25B4-4A2D-B147-27296E36371D}" type="slidenum">
              <a:rPr lang="en-US" altLang="zh-CN" noProof="0" smtClean="0"/>
              <a:pPr/>
              <a:t>17</a:t>
            </a:fld>
            <a:endParaRPr lang="en-US" altLang="zh-CN" noProof="0" dirty="0"/>
          </a:p>
        </p:txBody>
      </p:sp>
      <p:pic>
        <p:nvPicPr>
          <p:cNvPr id="5" name="Picture 4">
            <a:extLst>
              <a:ext uri="{FF2B5EF4-FFF2-40B4-BE49-F238E27FC236}">
                <a16:creationId xmlns:a16="http://schemas.microsoft.com/office/drawing/2014/main" id="{D821EC56-8AA7-4919-B727-F9ED377C2F18}"/>
              </a:ext>
            </a:extLst>
          </p:cNvPr>
          <p:cNvPicPr>
            <a:picLocks noChangeAspect="1"/>
          </p:cNvPicPr>
          <p:nvPr/>
        </p:nvPicPr>
        <p:blipFill>
          <a:blip r:embed="rId2"/>
          <a:stretch>
            <a:fillRect/>
          </a:stretch>
        </p:blipFill>
        <p:spPr>
          <a:xfrm>
            <a:off x="1648928" y="928571"/>
            <a:ext cx="8894144" cy="5929429"/>
          </a:xfrm>
          <a:prstGeom prst="rect">
            <a:avLst/>
          </a:prstGeom>
        </p:spPr>
      </p:pic>
    </p:spTree>
    <p:extLst>
      <p:ext uri="{BB962C8B-B14F-4D97-AF65-F5344CB8AC3E}">
        <p14:creationId xmlns:p14="http://schemas.microsoft.com/office/powerpoint/2010/main" val="2045462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A4717-AB17-4C05-9367-56B1CD768148}"/>
              </a:ext>
            </a:extLst>
          </p:cNvPr>
          <p:cNvSpPr>
            <a:spLocks noGrp="1"/>
          </p:cNvSpPr>
          <p:nvPr>
            <p:ph type="title"/>
          </p:nvPr>
        </p:nvSpPr>
        <p:spPr/>
        <p:txBody>
          <a:bodyPr/>
          <a:lstStyle/>
          <a:p>
            <a:r>
              <a:rPr lang="en-US" dirty="0"/>
              <a:t>What we learned from the heatmap?</a:t>
            </a:r>
          </a:p>
        </p:txBody>
      </p:sp>
      <p:sp>
        <p:nvSpPr>
          <p:cNvPr id="4" name="Slide Number Placeholder 3">
            <a:extLst>
              <a:ext uri="{FF2B5EF4-FFF2-40B4-BE49-F238E27FC236}">
                <a16:creationId xmlns:a16="http://schemas.microsoft.com/office/drawing/2014/main" id="{C6624EF2-00CF-4C96-B355-E35E7CB60292}"/>
              </a:ext>
            </a:extLst>
          </p:cNvPr>
          <p:cNvSpPr>
            <a:spLocks noGrp="1"/>
          </p:cNvSpPr>
          <p:nvPr>
            <p:ph type="sldNum" sz="quarter" idx="29"/>
          </p:nvPr>
        </p:nvSpPr>
        <p:spPr/>
        <p:txBody>
          <a:bodyPr/>
          <a:lstStyle/>
          <a:p>
            <a:fld id="{47FEACEE-25B4-4A2D-B147-27296E36371D}" type="slidenum">
              <a:rPr lang="en-US" altLang="zh-CN" noProof="0" smtClean="0"/>
              <a:pPr/>
              <a:t>18</a:t>
            </a:fld>
            <a:endParaRPr lang="en-US" altLang="zh-CN" noProof="0" dirty="0"/>
          </a:p>
        </p:txBody>
      </p:sp>
      <p:sp>
        <p:nvSpPr>
          <p:cNvPr id="6" name="TextBox 5">
            <a:extLst>
              <a:ext uri="{FF2B5EF4-FFF2-40B4-BE49-F238E27FC236}">
                <a16:creationId xmlns:a16="http://schemas.microsoft.com/office/drawing/2014/main" id="{018DE892-3401-4089-B786-6BE536067BEC}"/>
              </a:ext>
            </a:extLst>
          </p:cNvPr>
          <p:cNvSpPr txBox="1"/>
          <p:nvPr/>
        </p:nvSpPr>
        <p:spPr>
          <a:xfrm>
            <a:off x="771036" y="2496161"/>
            <a:ext cx="10511142" cy="1446550"/>
          </a:xfrm>
          <a:prstGeom prst="rect">
            <a:avLst/>
          </a:prstGeom>
          <a:noFill/>
        </p:spPr>
        <p:txBody>
          <a:bodyPr wrap="square">
            <a:spAutoFit/>
          </a:bodyPr>
          <a:lstStyle/>
          <a:p>
            <a:pPr marL="457200" indent="-457200">
              <a:buFont typeface="Arial" panose="020B0604020202020204" pitchFamily="34" charset="0"/>
              <a:buChar char="•"/>
            </a:pPr>
            <a:r>
              <a:rPr lang="en-US" sz="4400" dirty="0">
                <a:solidFill>
                  <a:schemeClr val="bg1"/>
                </a:solidFill>
                <a:latin typeface="+mj-lt"/>
              </a:rPr>
              <a:t>Older Buildings are not cheaper</a:t>
            </a:r>
          </a:p>
          <a:p>
            <a:pPr marL="457200" indent="-457200">
              <a:buFont typeface="Arial" panose="020B0604020202020204" pitchFamily="34" charset="0"/>
              <a:buChar char="•"/>
            </a:pPr>
            <a:r>
              <a:rPr lang="en-US" sz="4400" dirty="0">
                <a:solidFill>
                  <a:schemeClr val="bg1"/>
                </a:solidFill>
                <a:latin typeface="+mj-lt"/>
              </a:rPr>
              <a:t>Price depends on size, # of Beds, # of Baths</a:t>
            </a:r>
          </a:p>
        </p:txBody>
      </p:sp>
    </p:spTree>
    <p:extLst>
      <p:ext uri="{BB962C8B-B14F-4D97-AF65-F5344CB8AC3E}">
        <p14:creationId xmlns:p14="http://schemas.microsoft.com/office/powerpoint/2010/main" val="132546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19CF-BE32-4617-AB6B-E785358F5A6C}"/>
              </a:ext>
            </a:extLst>
          </p:cNvPr>
          <p:cNvSpPr>
            <a:spLocks noGrp="1"/>
          </p:cNvSpPr>
          <p:nvPr>
            <p:ph type="title"/>
          </p:nvPr>
        </p:nvSpPr>
        <p:spPr>
          <a:xfrm>
            <a:off x="8461829" y="1714500"/>
            <a:ext cx="4987471" cy="1115434"/>
          </a:xfrm>
        </p:spPr>
        <p:txBody>
          <a:bodyPr/>
          <a:lstStyle/>
          <a:p>
            <a:r>
              <a:rPr lang="en-US" sz="2800" dirty="0"/>
              <a:t>* Values in 00,000s</a:t>
            </a:r>
          </a:p>
        </p:txBody>
      </p:sp>
      <p:sp>
        <p:nvSpPr>
          <p:cNvPr id="4" name="Slide Number Placeholder 3">
            <a:extLst>
              <a:ext uri="{FF2B5EF4-FFF2-40B4-BE49-F238E27FC236}">
                <a16:creationId xmlns:a16="http://schemas.microsoft.com/office/drawing/2014/main" id="{AA45AAF4-9A7F-480A-8C24-2C6152E8BE29}"/>
              </a:ext>
            </a:extLst>
          </p:cNvPr>
          <p:cNvSpPr>
            <a:spLocks noGrp="1"/>
          </p:cNvSpPr>
          <p:nvPr>
            <p:ph type="sldNum" sz="quarter" idx="29"/>
          </p:nvPr>
        </p:nvSpPr>
        <p:spPr/>
        <p:txBody>
          <a:bodyPr/>
          <a:lstStyle/>
          <a:p>
            <a:fld id="{47FEACEE-25B4-4A2D-B147-27296E36371D}" type="slidenum">
              <a:rPr lang="en-US" altLang="zh-CN" noProof="0" smtClean="0"/>
              <a:pPr/>
              <a:t>19</a:t>
            </a:fld>
            <a:endParaRPr lang="en-US" altLang="zh-CN" noProof="0" dirty="0"/>
          </a:p>
        </p:txBody>
      </p:sp>
      <p:pic>
        <p:nvPicPr>
          <p:cNvPr id="14" name="Picture 13">
            <a:extLst>
              <a:ext uri="{FF2B5EF4-FFF2-40B4-BE49-F238E27FC236}">
                <a16:creationId xmlns:a16="http://schemas.microsoft.com/office/drawing/2014/main" id="{076C8786-BA1D-4C8A-BB1D-D7B1D6F1BE04}"/>
              </a:ext>
            </a:extLst>
          </p:cNvPr>
          <p:cNvPicPr>
            <a:picLocks noChangeAspect="1"/>
          </p:cNvPicPr>
          <p:nvPr/>
        </p:nvPicPr>
        <p:blipFill>
          <a:blip r:embed="rId2"/>
          <a:stretch>
            <a:fillRect/>
          </a:stretch>
        </p:blipFill>
        <p:spPr>
          <a:xfrm>
            <a:off x="609589" y="1534693"/>
            <a:ext cx="10972822" cy="5486411"/>
          </a:xfrm>
          <a:prstGeom prst="rect">
            <a:avLst/>
          </a:prstGeom>
        </p:spPr>
      </p:pic>
      <p:sp>
        <p:nvSpPr>
          <p:cNvPr id="15" name="Title 1">
            <a:extLst>
              <a:ext uri="{FF2B5EF4-FFF2-40B4-BE49-F238E27FC236}">
                <a16:creationId xmlns:a16="http://schemas.microsoft.com/office/drawing/2014/main" id="{BEF010CB-0372-4604-997D-89F0BADFC87E}"/>
              </a:ext>
            </a:extLst>
          </p:cNvPr>
          <p:cNvSpPr txBox="1">
            <a:spLocks/>
          </p:cNvSpPr>
          <p:nvPr/>
        </p:nvSpPr>
        <p:spPr>
          <a:xfrm>
            <a:off x="2518229" y="152400"/>
            <a:ext cx="10515600" cy="11154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US"/>
              <a:t>Average Price by City ( Sales )</a:t>
            </a:r>
            <a:endParaRPr lang="en-US" dirty="0"/>
          </a:p>
        </p:txBody>
      </p:sp>
    </p:spTree>
    <p:extLst>
      <p:ext uri="{BB962C8B-B14F-4D97-AF65-F5344CB8AC3E}">
        <p14:creationId xmlns:p14="http://schemas.microsoft.com/office/powerpoint/2010/main" val="1669241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4621-8529-45DD-891D-DF7A604A455A}"/>
              </a:ext>
            </a:extLst>
          </p:cNvPr>
          <p:cNvSpPr>
            <a:spLocks noGrp="1"/>
          </p:cNvSpPr>
          <p:nvPr>
            <p:ph type="title"/>
          </p:nvPr>
        </p:nvSpPr>
        <p:spPr/>
        <p:txBody>
          <a:bodyPr/>
          <a:lstStyle/>
          <a:p>
            <a:r>
              <a:rPr lang="en-US" dirty="0"/>
              <a:t>Who we are?</a:t>
            </a:r>
          </a:p>
        </p:txBody>
      </p:sp>
      <p:sp>
        <p:nvSpPr>
          <p:cNvPr id="3" name="Text Placeholder 2">
            <a:extLst>
              <a:ext uri="{FF2B5EF4-FFF2-40B4-BE49-F238E27FC236}">
                <a16:creationId xmlns:a16="http://schemas.microsoft.com/office/drawing/2014/main" id="{E815C8FA-E8A8-420A-B583-EA2E73DB6D1A}"/>
              </a:ext>
            </a:extLst>
          </p:cNvPr>
          <p:cNvSpPr>
            <a:spLocks noGrp="1"/>
          </p:cNvSpPr>
          <p:nvPr>
            <p:ph type="body" sz="quarter" idx="28"/>
          </p:nvPr>
        </p:nvSpPr>
        <p:spPr>
          <a:xfrm>
            <a:off x="5174683" y="2844725"/>
            <a:ext cx="1913128" cy="1054727"/>
          </a:xfrm>
        </p:spPr>
        <p:txBody>
          <a:bodyPr/>
          <a:lstStyle/>
          <a:p>
            <a:r>
              <a:rPr lang="en-US" dirty="0"/>
              <a:t>Karthikeyan Velusamy</a:t>
            </a:r>
          </a:p>
        </p:txBody>
      </p:sp>
      <p:sp>
        <p:nvSpPr>
          <p:cNvPr id="4" name="Text Placeholder 3">
            <a:extLst>
              <a:ext uri="{FF2B5EF4-FFF2-40B4-BE49-F238E27FC236}">
                <a16:creationId xmlns:a16="http://schemas.microsoft.com/office/drawing/2014/main" id="{49567E5C-ED1C-492C-9E9F-9D3A3E8E87AC}"/>
              </a:ext>
            </a:extLst>
          </p:cNvPr>
          <p:cNvSpPr>
            <a:spLocks noGrp="1"/>
          </p:cNvSpPr>
          <p:nvPr>
            <p:ph type="body" sz="quarter" idx="29"/>
          </p:nvPr>
        </p:nvSpPr>
        <p:spPr>
          <a:xfrm>
            <a:off x="6473586" y="4621867"/>
            <a:ext cx="1904890" cy="1054728"/>
          </a:xfrm>
        </p:spPr>
        <p:txBody>
          <a:bodyPr/>
          <a:lstStyle/>
          <a:p>
            <a:r>
              <a:rPr lang="en-US" dirty="0" err="1"/>
              <a:t>Aparijitha</a:t>
            </a:r>
            <a:r>
              <a:rPr lang="en-US" dirty="0"/>
              <a:t> Srinivasan</a:t>
            </a:r>
          </a:p>
        </p:txBody>
      </p:sp>
      <p:sp>
        <p:nvSpPr>
          <p:cNvPr id="5" name="Text Placeholder 4">
            <a:extLst>
              <a:ext uri="{FF2B5EF4-FFF2-40B4-BE49-F238E27FC236}">
                <a16:creationId xmlns:a16="http://schemas.microsoft.com/office/drawing/2014/main" id="{B0D6DCE0-9058-4975-B5E1-B3617065F2E7}"/>
              </a:ext>
            </a:extLst>
          </p:cNvPr>
          <p:cNvSpPr>
            <a:spLocks noGrp="1"/>
          </p:cNvSpPr>
          <p:nvPr>
            <p:ph type="body" sz="quarter" idx="30"/>
          </p:nvPr>
        </p:nvSpPr>
        <p:spPr/>
        <p:txBody>
          <a:bodyPr/>
          <a:lstStyle/>
          <a:p>
            <a:r>
              <a:rPr lang="en-US" dirty="0" err="1"/>
              <a:t>Srilekha</a:t>
            </a:r>
            <a:r>
              <a:rPr lang="en-US" dirty="0"/>
              <a:t> </a:t>
            </a:r>
            <a:r>
              <a:rPr lang="en-US" dirty="0" err="1"/>
              <a:t>Matam</a:t>
            </a:r>
            <a:endParaRPr lang="en-US" dirty="0"/>
          </a:p>
        </p:txBody>
      </p:sp>
      <p:sp>
        <p:nvSpPr>
          <p:cNvPr id="6" name="Text Placeholder 5">
            <a:extLst>
              <a:ext uri="{FF2B5EF4-FFF2-40B4-BE49-F238E27FC236}">
                <a16:creationId xmlns:a16="http://schemas.microsoft.com/office/drawing/2014/main" id="{6C8DED3D-A2EA-4465-B1E7-A4D6C2BFF2FA}"/>
              </a:ext>
            </a:extLst>
          </p:cNvPr>
          <p:cNvSpPr>
            <a:spLocks noGrp="1"/>
          </p:cNvSpPr>
          <p:nvPr>
            <p:ph type="body" sz="quarter" idx="31"/>
          </p:nvPr>
        </p:nvSpPr>
        <p:spPr/>
        <p:txBody>
          <a:bodyPr/>
          <a:lstStyle/>
          <a:p>
            <a:r>
              <a:rPr lang="en-US" dirty="0"/>
              <a:t>Chandana </a:t>
            </a:r>
            <a:r>
              <a:rPr lang="en-US" dirty="0" err="1"/>
              <a:t>kandula</a:t>
            </a:r>
            <a:endParaRPr lang="en-US" dirty="0"/>
          </a:p>
        </p:txBody>
      </p:sp>
      <p:sp>
        <p:nvSpPr>
          <p:cNvPr id="7" name="Text Placeholder 6">
            <a:extLst>
              <a:ext uri="{FF2B5EF4-FFF2-40B4-BE49-F238E27FC236}">
                <a16:creationId xmlns:a16="http://schemas.microsoft.com/office/drawing/2014/main" id="{6B55CEE3-689D-4F5F-9E85-AA62CFDB4206}"/>
              </a:ext>
            </a:extLst>
          </p:cNvPr>
          <p:cNvSpPr>
            <a:spLocks noGrp="1"/>
          </p:cNvSpPr>
          <p:nvPr>
            <p:ph type="body" sz="quarter" idx="32"/>
          </p:nvPr>
        </p:nvSpPr>
        <p:spPr>
          <a:xfrm>
            <a:off x="10366215" y="1015369"/>
            <a:ext cx="1913128" cy="1075689"/>
          </a:xfrm>
        </p:spPr>
        <p:txBody>
          <a:bodyPr/>
          <a:lstStyle/>
          <a:p>
            <a:r>
              <a:rPr lang="en-US" dirty="0"/>
              <a:t>Azmat Ahmed Shaik</a:t>
            </a:r>
          </a:p>
        </p:txBody>
      </p:sp>
      <p:sp>
        <p:nvSpPr>
          <p:cNvPr id="8" name="Slide Number Placeholder 7">
            <a:extLst>
              <a:ext uri="{FF2B5EF4-FFF2-40B4-BE49-F238E27FC236}">
                <a16:creationId xmlns:a16="http://schemas.microsoft.com/office/drawing/2014/main" id="{CFF2F542-1F4E-45DB-83FA-4A3DAC661DED}"/>
              </a:ext>
            </a:extLst>
          </p:cNvPr>
          <p:cNvSpPr>
            <a:spLocks noGrp="1"/>
          </p:cNvSpPr>
          <p:nvPr>
            <p:ph type="sldNum" sz="quarter" idx="34"/>
          </p:nvPr>
        </p:nvSpPr>
        <p:spPr/>
        <p:txBody>
          <a:bodyPr/>
          <a:lstStyle/>
          <a:p>
            <a:fld id="{47FEACEE-25B4-4A2D-B147-27296E36371D}" type="slidenum">
              <a:rPr lang="en-US" altLang="zh-CN" noProof="0" smtClean="0"/>
              <a:pPr/>
              <a:t>2</a:t>
            </a:fld>
            <a:endParaRPr lang="en-US" altLang="zh-CN" noProof="0" dirty="0"/>
          </a:p>
        </p:txBody>
      </p:sp>
      <p:sp>
        <p:nvSpPr>
          <p:cNvPr id="9" name="Text Placeholder 5">
            <a:extLst>
              <a:ext uri="{FF2B5EF4-FFF2-40B4-BE49-F238E27FC236}">
                <a16:creationId xmlns:a16="http://schemas.microsoft.com/office/drawing/2014/main" id="{26F0ADEA-D664-4835-882B-209C4A737137}"/>
              </a:ext>
            </a:extLst>
          </p:cNvPr>
          <p:cNvSpPr txBox="1">
            <a:spLocks/>
          </p:cNvSpPr>
          <p:nvPr/>
        </p:nvSpPr>
        <p:spPr>
          <a:xfrm>
            <a:off x="8453087" y="1075851"/>
            <a:ext cx="1913128" cy="1107124"/>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Kranthi</a:t>
            </a:r>
            <a:r>
              <a:rPr lang="en-US" dirty="0"/>
              <a:t> </a:t>
            </a:r>
            <a:r>
              <a:rPr lang="en-US" dirty="0" err="1"/>
              <a:t>kumar</a:t>
            </a:r>
            <a:r>
              <a:rPr lang="en-US" dirty="0"/>
              <a:t> </a:t>
            </a:r>
            <a:r>
              <a:rPr lang="en-US" dirty="0" err="1"/>
              <a:t>Irala</a:t>
            </a:r>
            <a:endParaRPr lang="en-US" dirty="0"/>
          </a:p>
        </p:txBody>
      </p:sp>
      <p:sp>
        <p:nvSpPr>
          <p:cNvPr id="10" name="Text Placeholder 5">
            <a:extLst>
              <a:ext uri="{FF2B5EF4-FFF2-40B4-BE49-F238E27FC236}">
                <a16:creationId xmlns:a16="http://schemas.microsoft.com/office/drawing/2014/main" id="{07921B75-4FAD-431A-928D-9701B9445AEB}"/>
              </a:ext>
            </a:extLst>
          </p:cNvPr>
          <p:cNvSpPr txBox="1">
            <a:spLocks/>
          </p:cNvSpPr>
          <p:nvPr/>
        </p:nvSpPr>
        <p:spPr>
          <a:xfrm>
            <a:off x="6365385" y="1102050"/>
            <a:ext cx="1913128" cy="1054727"/>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Adeel Nasir</a:t>
            </a:r>
          </a:p>
        </p:txBody>
      </p:sp>
      <p:sp>
        <p:nvSpPr>
          <p:cNvPr id="14" name="Text Placeholder 6">
            <a:extLst>
              <a:ext uri="{FF2B5EF4-FFF2-40B4-BE49-F238E27FC236}">
                <a16:creationId xmlns:a16="http://schemas.microsoft.com/office/drawing/2014/main" id="{EE45BEE7-AA80-4177-8175-6E52A7A53980}"/>
              </a:ext>
            </a:extLst>
          </p:cNvPr>
          <p:cNvSpPr txBox="1">
            <a:spLocks/>
          </p:cNvSpPr>
          <p:nvPr/>
        </p:nvSpPr>
        <p:spPr>
          <a:xfrm>
            <a:off x="8530876" y="4730139"/>
            <a:ext cx="1913128" cy="1075689"/>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Dhruvish Manishbhai Chanchad</a:t>
            </a:r>
            <a:endParaRPr lang="en-US" dirty="0"/>
          </a:p>
        </p:txBody>
      </p:sp>
    </p:spTree>
    <p:extLst>
      <p:ext uri="{BB962C8B-B14F-4D97-AF65-F5344CB8AC3E}">
        <p14:creationId xmlns:p14="http://schemas.microsoft.com/office/powerpoint/2010/main" val="3844633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45AAF4-9A7F-480A-8C24-2C6152E8BE29}"/>
              </a:ext>
            </a:extLst>
          </p:cNvPr>
          <p:cNvSpPr>
            <a:spLocks noGrp="1"/>
          </p:cNvSpPr>
          <p:nvPr>
            <p:ph type="sldNum" sz="quarter" idx="29"/>
          </p:nvPr>
        </p:nvSpPr>
        <p:spPr/>
        <p:txBody>
          <a:bodyPr/>
          <a:lstStyle/>
          <a:p>
            <a:fld id="{47FEACEE-25B4-4A2D-B147-27296E36371D}" type="slidenum">
              <a:rPr lang="en-US" altLang="zh-CN" noProof="0" smtClean="0"/>
              <a:pPr/>
              <a:t>20</a:t>
            </a:fld>
            <a:endParaRPr lang="en-US" altLang="zh-CN" noProof="0" dirty="0"/>
          </a:p>
        </p:txBody>
      </p:sp>
      <p:sp>
        <p:nvSpPr>
          <p:cNvPr id="15" name="Title 1">
            <a:extLst>
              <a:ext uri="{FF2B5EF4-FFF2-40B4-BE49-F238E27FC236}">
                <a16:creationId xmlns:a16="http://schemas.microsoft.com/office/drawing/2014/main" id="{BEF010CB-0372-4604-997D-89F0BADFC87E}"/>
              </a:ext>
            </a:extLst>
          </p:cNvPr>
          <p:cNvSpPr txBox="1">
            <a:spLocks/>
          </p:cNvSpPr>
          <p:nvPr/>
        </p:nvSpPr>
        <p:spPr>
          <a:xfrm>
            <a:off x="2518229" y="152400"/>
            <a:ext cx="10515600" cy="11154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US" dirty="0"/>
              <a:t>Average Price by City ( Rent )</a:t>
            </a:r>
          </a:p>
        </p:txBody>
      </p:sp>
      <p:pic>
        <p:nvPicPr>
          <p:cNvPr id="9" name="Picture 8">
            <a:extLst>
              <a:ext uri="{FF2B5EF4-FFF2-40B4-BE49-F238E27FC236}">
                <a16:creationId xmlns:a16="http://schemas.microsoft.com/office/drawing/2014/main" id="{3F021AA4-1A71-482C-ABAC-5FE363906506}"/>
              </a:ext>
            </a:extLst>
          </p:cNvPr>
          <p:cNvPicPr>
            <a:picLocks noChangeAspect="1"/>
          </p:cNvPicPr>
          <p:nvPr/>
        </p:nvPicPr>
        <p:blipFill>
          <a:blip r:embed="rId2"/>
          <a:stretch>
            <a:fillRect/>
          </a:stretch>
        </p:blipFill>
        <p:spPr>
          <a:xfrm>
            <a:off x="679939" y="1267834"/>
            <a:ext cx="10972822" cy="5486411"/>
          </a:xfrm>
          <a:prstGeom prst="rect">
            <a:avLst/>
          </a:prstGeom>
        </p:spPr>
      </p:pic>
    </p:spTree>
    <p:extLst>
      <p:ext uri="{BB962C8B-B14F-4D97-AF65-F5344CB8AC3E}">
        <p14:creationId xmlns:p14="http://schemas.microsoft.com/office/powerpoint/2010/main" val="3505392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F74CF-BBB8-4AFE-A1E6-9ED61D14C888}"/>
              </a:ext>
            </a:extLst>
          </p:cNvPr>
          <p:cNvSpPr>
            <a:spLocks noGrp="1"/>
          </p:cNvSpPr>
          <p:nvPr>
            <p:ph type="title"/>
          </p:nvPr>
        </p:nvSpPr>
        <p:spPr>
          <a:xfrm>
            <a:off x="6934200" y="120175"/>
            <a:ext cx="10515600" cy="1115434"/>
          </a:xfrm>
        </p:spPr>
        <p:txBody>
          <a:bodyPr/>
          <a:lstStyle/>
          <a:p>
            <a:r>
              <a:rPr lang="en-US" dirty="0"/>
              <a:t>What we learned ?</a:t>
            </a:r>
          </a:p>
        </p:txBody>
      </p:sp>
      <p:sp>
        <p:nvSpPr>
          <p:cNvPr id="4" name="Slide Number Placeholder 3">
            <a:extLst>
              <a:ext uri="{FF2B5EF4-FFF2-40B4-BE49-F238E27FC236}">
                <a16:creationId xmlns:a16="http://schemas.microsoft.com/office/drawing/2014/main" id="{36978506-90F3-4786-8AD5-D4259FAC3B8B}"/>
              </a:ext>
            </a:extLst>
          </p:cNvPr>
          <p:cNvSpPr>
            <a:spLocks noGrp="1"/>
          </p:cNvSpPr>
          <p:nvPr>
            <p:ph type="sldNum" sz="quarter" idx="29"/>
          </p:nvPr>
        </p:nvSpPr>
        <p:spPr/>
        <p:txBody>
          <a:bodyPr/>
          <a:lstStyle/>
          <a:p>
            <a:fld id="{47FEACEE-25B4-4A2D-B147-27296E36371D}" type="slidenum">
              <a:rPr lang="en-US" altLang="zh-CN" noProof="0" smtClean="0"/>
              <a:pPr/>
              <a:t>21</a:t>
            </a:fld>
            <a:endParaRPr lang="en-US" altLang="zh-CN" noProof="0" dirty="0"/>
          </a:p>
        </p:txBody>
      </p:sp>
      <p:sp>
        <p:nvSpPr>
          <p:cNvPr id="5" name="Title 1">
            <a:extLst>
              <a:ext uri="{FF2B5EF4-FFF2-40B4-BE49-F238E27FC236}">
                <a16:creationId xmlns:a16="http://schemas.microsoft.com/office/drawing/2014/main" id="{DEC1912C-860B-4663-9018-F78EA58474F7}"/>
              </a:ext>
            </a:extLst>
          </p:cNvPr>
          <p:cNvSpPr txBox="1">
            <a:spLocks/>
          </p:cNvSpPr>
          <p:nvPr/>
        </p:nvSpPr>
        <p:spPr>
          <a:xfrm>
            <a:off x="1137159" y="1467312"/>
            <a:ext cx="8895839" cy="13852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marL="571500" indent="-571500">
              <a:buFont typeface="Arial" panose="020B0604020202020204" pitchFamily="34" charset="0"/>
              <a:buChar char="•"/>
            </a:pPr>
            <a:endParaRPr lang="en-US" sz="4800" dirty="0"/>
          </a:p>
          <a:p>
            <a:pPr marL="571500" indent="-571500">
              <a:buFont typeface="Arial" panose="020B0604020202020204" pitchFamily="34" charset="0"/>
              <a:buChar char="•"/>
            </a:pPr>
            <a:endParaRPr lang="en-US" sz="4800" dirty="0"/>
          </a:p>
          <a:p>
            <a:pPr marL="571500" indent="-571500">
              <a:buFont typeface="Arial" panose="020B0604020202020204" pitchFamily="34" charset="0"/>
              <a:buChar char="•"/>
            </a:pPr>
            <a:r>
              <a:rPr lang="en-US" sz="4800" dirty="0"/>
              <a:t>Costlier Cities to buy a property</a:t>
            </a:r>
          </a:p>
          <a:p>
            <a:pPr marL="1485900" lvl="2" indent="-571500">
              <a:buFont typeface="Arial" panose="020B0604020202020204" pitchFamily="34" charset="0"/>
              <a:buChar char="•"/>
            </a:pPr>
            <a:r>
              <a:rPr lang="en-US" sz="3600" dirty="0">
                <a:solidFill>
                  <a:schemeClr val="bg1"/>
                </a:solidFill>
                <a:latin typeface="+mj-lt"/>
              </a:rPr>
              <a:t>Palo Alto</a:t>
            </a:r>
          </a:p>
          <a:p>
            <a:pPr marL="1485900" lvl="2" indent="-571500">
              <a:buFont typeface="Arial" panose="020B0604020202020204" pitchFamily="34" charset="0"/>
              <a:buChar char="•"/>
            </a:pPr>
            <a:r>
              <a:rPr lang="en-US" sz="3600" dirty="0">
                <a:solidFill>
                  <a:schemeClr val="bg1"/>
                </a:solidFill>
                <a:latin typeface="+mj-lt"/>
              </a:rPr>
              <a:t>Sausalito	</a:t>
            </a:r>
          </a:p>
          <a:p>
            <a:pPr marL="1485900" lvl="2" indent="-571500">
              <a:buFont typeface="Arial" panose="020B0604020202020204" pitchFamily="34" charset="0"/>
              <a:buChar char="•"/>
            </a:pPr>
            <a:r>
              <a:rPr lang="en-US" sz="3600" dirty="0">
                <a:solidFill>
                  <a:schemeClr val="bg1"/>
                </a:solidFill>
                <a:latin typeface="+mj-lt"/>
              </a:rPr>
              <a:t>Mill Valley</a:t>
            </a:r>
          </a:p>
          <a:p>
            <a:pPr marL="1028700" lvl="1" indent="-571500">
              <a:buFont typeface="Arial" panose="020B0604020202020204" pitchFamily="34" charset="0"/>
              <a:buChar char="•"/>
            </a:pPr>
            <a:endParaRPr lang="en-US" dirty="0"/>
          </a:p>
        </p:txBody>
      </p:sp>
      <p:sp>
        <p:nvSpPr>
          <p:cNvPr id="6" name="Title 1">
            <a:extLst>
              <a:ext uri="{FF2B5EF4-FFF2-40B4-BE49-F238E27FC236}">
                <a16:creationId xmlns:a16="http://schemas.microsoft.com/office/drawing/2014/main" id="{12D1BF64-66E7-47C3-AA30-C56AD642BB92}"/>
              </a:ext>
            </a:extLst>
          </p:cNvPr>
          <p:cNvSpPr txBox="1">
            <a:spLocks/>
          </p:cNvSpPr>
          <p:nvPr/>
        </p:nvSpPr>
        <p:spPr>
          <a:xfrm>
            <a:off x="1022860" y="4253576"/>
            <a:ext cx="8895839" cy="13852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marL="571500" indent="-571500">
              <a:buFont typeface="Arial" panose="020B0604020202020204" pitchFamily="34" charset="0"/>
              <a:buChar char="•"/>
            </a:pPr>
            <a:endParaRPr lang="en-US" sz="4800" dirty="0"/>
          </a:p>
          <a:p>
            <a:pPr marL="571500" indent="-571500">
              <a:buFont typeface="Arial" panose="020B0604020202020204" pitchFamily="34" charset="0"/>
              <a:buChar char="•"/>
            </a:pPr>
            <a:endParaRPr lang="en-US" sz="4800" dirty="0"/>
          </a:p>
          <a:p>
            <a:pPr marL="571500" indent="-571500">
              <a:buFont typeface="Arial" panose="020B0604020202020204" pitchFamily="34" charset="0"/>
              <a:buChar char="•"/>
            </a:pPr>
            <a:r>
              <a:rPr lang="en-US" sz="4800" dirty="0"/>
              <a:t>Costlier Cities to rent a property</a:t>
            </a:r>
          </a:p>
          <a:p>
            <a:pPr marL="1485900" lvl="2" indent="-571500">
              <a:buFont typeface="Arial" panose="020B0604020202020204" pitchFamily="34" charset="0"/>
              <a:buChar char="•"/>
            </a:pPr>
            <a:r>
              <a:rPr lang="en-US" sz="3600" dirty="0">
                <a:solidFill>
                  <a:schemeClr val="bg1"/>
                </a:solidFill>
                <a:latin typeface="+mj-lt"/>
              </a:rPr>
              <a:t>Mill Valley</a:t>
            </a:r>
          </a:p>
          <a:p>
            <a:pPr marL="1485900" lvl="2" indent="-571500">
              <a:buFont typeface="Arial" panose="020B0604020202020204" pitchFamily="34" charset="0"/>
              <a:buChar char="•"/>
            </a:pPr>
            <a:r>
              <a:rPr lang="en-US" sz="3600" dirty="0">
                <a:solidFill>
                  <a:schemeClr val="bg1"/>
                </a:solidFill>
                <a:latin typeface="+mj-lt"/>
              </a:rPr>
              <a:t>Sausalito	</a:t>
            </a:r>
          </a:p>
          <a:p>
            <a:pPr marL="1485900" lvl="2" indent="-571500">
              <a:buFont typeface="Arial" panose="020B0604020202020204" pitchFamily="34" charset="0"/>
              <a:buChar char="•"/>
            </a:pPr>
            <a:r>
              <a:rPr lang="en-US" sz="3600" dirty="0">
                <a:solidFill>
                  <a:schemeClr val="bg1"/>
                </a:solidFill>
                <a:latin typeface="+mj-lt"/>
              </a:rPr>
              <a:t>Palo Alto</a:t>
            </a:r>
          </a:p>
          <a:p>
            <a:pPr marL="1028700" lvl="1" indent="-571500">
              <a:buFont typeface="Arial" panose="020B0604020202020204" pitchFamily="34" charset="0"/>
              <a:buChar char="•"/>
            </a:pPr>
            <a:endParaRPr lang="en-US" dirty="0"/>
          </a:p>
        </p:txBody>
      </p:sp>
    </p:spTree>
    <p:extLst>
      <p:ext uri="{BB962C8B-B14F-4D97-AF65-F5344CB8AC3E}">
        <p14:creationId xmlns:p14="http://schemas.microsoft.com/office/powerpoint/2010/main" val="3693496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0939C-3F1B-4FFE-BE4B-9928DBA6F852}"/>
              </a:ext>
            </a:extLst>
          </p:cNvPr>
          <p:cNvSpPr>
            <a:spLocks noGrp="1"/>
          </p:cNvSpPr>
          <p:nvPr>
            <p:ph type="title"/>
          </p:nvPr>
        </p:nvSpPr>
        <p:spPr>
          <a:xfrm>
            <a:off x="1137161" y="2172241"/>
            <a:ext cx="10515600" cy="2513517"/>
          </a:xfrm>
        </p:spPr>
        <p:txBody>
          <a:bodyPr/>
          <a:lstStyle/>
          <a:p>
            <a:r>
              <a:rPr lang="en-US" dirty="0"/>
              <a:t>Where will you buy your property for renting out purpose ( based on Costlier options)?</a:t>
            </a:r>
          </a:p>
        </p:txBody>
      </p:sp>
      <p:sp>
        <p:nvSpPr>
          <p:cNvPr id="4" name="Slide Number Placeholder 3">
            <a:extLst>
              <a:ext uri="{FF2B5EF4-FFF2-40B4-BE49-F238E27FC236}">
                <a16:creationId xmlns:a16="http://schemas.microsoft.com/office/drawing/2014/main" id="{4C48F9BF-D3B6-4725-A0C7-4A22C85DB279}"/>
              </a:ext>
            </a:extLst>
          </p:cNvPr>
          <p:cNvSpPr>
            <a:spLocks noGrp="1"/>
          </p:cNvSpPr>
          <p:nvPr>
            <p:ph type="sldNum" sz="quarter" idx="29"/>
          </p:nvPr>
        </p:nvSpPr>
        <p:spPr/>
        <p:txBody>
          <a:bodyPr/>
          <a:lstStyle/>
          <a:p>
            <a:fld id="{47FEACEE-25B4-4A2D-B147-27296E36371D}" type="slidenum">
              <a:rPr lang="en-US" altLang="zh-CN" noProof="0" smtClean="0"/>
              <a:pPr/>
              <a:t>22</a:t>
            </a:fld>
            <a:endParaRPr lang="en-US" altLang="zh-CN" noProof="0" dirty="0"/>
          </a:p>
        </p:txBody>
      </p:sp>
    </p:spTree>
    <p:extLst>
      <p:ext uri="{BB962C8B-B14F-4D97-AF65-F5344CB8AC3E}">
        <p14:creationId xmlns:p14="http://schemas.microsoft.com/office/powerpoint/2010/main" val="235413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576C3-AC34-4F50-BFC9-72D1D2D8BF9B}"/>
              </a:ext>
            </a:extLst>
          </p:cNvPr>
          <p:cNvSpPr>
            <a:spLocks noGrp="1"/>
          </p:cNvSpPr>
          <p:nvPr>
            <p:ph type="title"/>
          </p:nvPr>
        </p:nvSpPr>
        <p:spPr>
          <a:xfrm>
            <a:off x="1137161" y="2627976"/>
            <a:ext cx="10515600" cy="1115434"/>
          </a:xfrm>
        </p:spPr>
        <p:txBody>
          <a:bodyPr/>
          <a:lstStyle/>
          <a:p>
            <a:r>
              <a:rPr lang="en-US" dirty="0"/>
              <a:t>Yes,</a:t>
            </a:r>
            <a:br>
              <a:rPr lang="en-US" dirty="0"/>
            </a:br>
            <a:br>
              <a:rPr lang="en-US" dirty="0"/>
            </a:br>
            <a:r>
              <a:rPr lang="en-US" dirty="0">
                <a:solidFill>
                  <a:srgbClr val="FF0000"/>
                </a:solidFill>
              </a:rPr>
              <a:t>Mill Valley </a:t>
            </a:r>
            <a:r>
              <a:rPr lang="en-US" dirty="0"/>
              <a:t>should be your choice….</a:t>
            </a:r>
            <a:br>
              <a:rPr lang="en-US" dirty="0"/>
            </a:br>
            <a:br>
              <a:rPr lang="en-US" dirty="0"/>
            </a:br>
            <a:r>
              <a:rPr lang="en-US" dirty="0"/>
              <a:t>The ROI is higher compared to other two cities</a:t>
            </a:r>
          </a:p>
        </p:txBody>
      </p:sp>
      <p:sp>
        <p:nvSpPr>
          <p:cNvPr id="4" name="Slide Number Placeholder 3">
            <a:extLst>
              <a:ext uri="{FF2B5EF4-FFF2-40B4-BE49-F238E27FC236}">
                <a16:creationId xmlns:a16="http://schemas.microsoft.com/office/drawing/2014/main" id="{03B56078-7CB2-4486-8226-8D986BD08274}"/>
              </a:ext>
            </a:extLst>
          </p:cNvPr>
          <p:cNvSpPr>
            <a:spLocks noGrp="1"/>
          </p:cNvSpPr>
          <p:nvPr>
            <p:ph type="sldNum" sz="quarter" idx="29"/>
          </p:nvPr>
        </p:nvSpPr>
        <p:spPr/>
        <p:txBody>
          <a:bodyPr/>
          <a:lstStyle/>
          <a:p>
            <a:fld id="{47FEACEE-25B4-4A2D-B147-27296E36371D}" type="slidenum">
              <a:rPr lang="en-US" altLang="zh-CN" noProof="0" smtClean="0"/>
              <a:pPr/>
              <a:t>23</a:t>
            </a:fld>
            <a:endParaRPr lang="en-US" altLang="zh-CN" noProof="0" dirty="0"/>
          </a:p>
        </p:txBody>
      </p:sp>
    </p:spTree>
    <p:extLst>
      <p:ext uri="{BB962C8B-B14F-4D97-AF65-F5344CB8AC3E}">
        <p14:creationId xmlns:p14="http://schemas.microsoft.com/office/powerpoint/2010/main" val="3171262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F74CF-BBB8-4AFE-A1E6-9ED61D14C888}"/>
              </a:ext>
            </a:extLst>
          </p:cNvPr>
          <p:cNvSpPr>
            <a:spLocks noGrp="1"/>
          </p:cNvSpPr>
          <p:nvPr>
            <p:ph type="title"/>
          </p:nvPr>
        </p:nvSpPr>
        <p:spPr>
          <a:xfrm>
            <a:off x="6934200" y="120175"/>
            <a:ext cx="10515600" cy="1115434"/>
          </a:xfrm>
        </p:spPr>
        <p:txBody>
          <a:bodyPr/>
          <a:lstStyle/>
          <a:p>
            <a:r>
              <a:rPr lang="en-US" dirty="0"/>
              <a:t>What we learned ?</a:t>
            </a:r>
          </a:p>
        </p:txBody>
      </p:sp>
      <p:sp>
        <p:nvSpPr>
          <p:cNvPr id="4" name="Slide Number Placeholder 3">
            <a:extLst>
              <a:ext uri="{FF2B5EF4-FFF2-40B4-BE49-F238E27FC236}">
                <a16:creationId xmlns:a16="http://schemas.microsoft.com/office/drawing/2014/main" id="{36978506-90F3-4786-8AD5-D4259FAC3B8B}"/>
              </a:ext>
            </a:extLst>
          </p:cNvPr>
          <p:cNvSpPr>
            <a:spLocks noGrp="1"/>
          </p:cNvSpPr>
          <p:nvPr>
            <p:ph type="sldNum" sz="quarter" idx="29"/>
          </p:nvPr>
        </p:nvSpPr>
        <p:spPr/>
        <p:txBody>
          <a:bodyPr/>
          <a:lstStyle/>
          <a:p>
            <a:fld id="{47FEACEE-25B4-4A2D-B147-27296E36371D}" type="slidenum">
              <a:rPr lang="en-US" altLang="zh-CN" noProof="0" smtClean="0"/>
              <a:pPr/>
              <a:t>24</a:t>
            </a:fld>
            <a:endParaRPr lang="en-US" altLang="zh-CN" noProof="0" dirty="0"/>
          </a:p>
        </p:txBody>
      </p:sp>
      <p:sp>
        <p:nvSpPr>
          <p:cNvPr id="5" name="Title 1">
            <a:extLst>
              <a:ext uri="{FF2B5EF4-FFF2-40B4-BE49-F238E27FC236}">
                <a16:creationId xmlns:a16="http://schemas.microsoft.com/office/drawing/2014/main" id="{DEC1912C-860B-4663-9018-F78EA58474F7}"/>
              </a:ext>
            </a:extLst>
          </p:cNvPr>
          <p:cNvSpPr txBox="1">
            <a:spLocks/>
          </p:cNvSpPr>
          <p:nvPr/>
        </p:nvSpPr>
        <p:spPr>
          <a:xfrm>
            <a:off x="1137159" y="1467312"/>
            <a:ext cx="8895839" cy="13852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marL="571500" indent="-571500">
              <a:buFont typeface="Arial" panose="020B0604020202020204" pitchFamily="34" charset="0"/>
              <a:buChar char="•"/>
            </a:pPr>
            <a:endParaRPr lang="en-US" sz="4800" dirty="0"/>
          </a:p>
          <a:p>
            <a:pPr marL="571500" indent="-571500">
              <a:buFont typeface="Arial" panose="020B0604020202020204" pitchFamily="34" charset="0"/>
              <a:buChar char="•"/>
            </a:pPr>
            <a:endParaRPr lang="en-US" sz="4800" dirty="0"/>
          </a:p>
          <a:p>
            <a:pPr marL="571500" indent="-571500">
              <a:buFont typeface="Arial" panose="020B0604020202020204" pitchFamily="34" charset="0"/>
              <a:buChar char="•"/>
            </a:pPr>
            <a:r>
              <a:rPr lang="en-US" sz="4800" dirty="0"/>
              <a:t>Cheapest  Cities to buy a property</a:t>
            </a:r>
          </a:p>
          <a:p>
            <a:pPr marL="1485900" lvl="2" indent="-571500">
              <a:buFont typeface="Arial" panose="020B0604020202020204" pitchFamily="34" charset="0"/>
              <a:buChar char="•"/>
            </a:pPr>
            <a:r>
              <a:rPr lang="en-US" sz="3600" dirty="0">
                <a:solidFill>
                  <a:schemeClr val="bg1"/>
                </a:solidFill>
                <a:latin typeface="+mj-lt"/>
              </a:rPr>
              <a:t>Vallejo</a:t>
            </a:r>
          </a:p>
          <a:p>
            <a:pPr marL="1485900" lvl="2" indent="-571500">
              <a:buFont typeface="Arial" panose="020B0604020202020204" pitchFamily="34" charset="0"/>
              <a:buChar char="•"/>
            </a:pPr>
            <a:r>
              <a:rPr lang="en-US" sz="3600" dirty="0">
                <a:solidFill>
                  <a:schemeClr val="bg1"/>
                </a:solidFill>
                <a:latin typeface="+mj-lt"/>
              </a:rPr>
              <a:t>Richmond	</a:t>
            </a:r>
          </a:p>
          <a:p>
            <a:pPr marL="1485900" lvl="2" indent="-571500">
              <a:buFont typeface="Arial" panose="020B0604020202020204" pitchFamily="34" charset="0"/>
              <a:buChar char="•"/>
            </a:pPr>
            <a:r>
              <a:rPr lang="en-US" sz="3600" dirty="0">
                <a:solidFill>
                  <a:schemeClr val="bg1"/>
                </a:solidFill>
                <a:latin typeface="+mj-lt"/>
              </a:rPr>
              <a:t>San </a:t>
            </a:r>
            <a:r>
              <a:rPr lang="en-US" sz="3600" dirty="0" err="1">
                <a:solidFill>
                  <a:schemeClr val="bg1"/>
                </a:solidFill>
                <a:latin typeface="+mj-lt"/>
              </a:rPr>
              <a:t>leandro</a:t>
            </a:r>
            <a:endParaRPr lang="en-US" sz="3600" dirty="0">
              <a:solidFill>
                <a:schemeClr val="bg1"/>
              </a:solidFill>
              <a:latin typeface="+mj-lt"/>
            </a:endParaRPr>
          </a:p>
          <a:p>
            <a:pPr marL="1028700" lvl="1" indent="-571500">
              <a:buFont typeface="Arial" panose="020B0604020202020204" pitchFamily="34" charset="0"/>
              <a:buChar char="•"/>
            </a:pPr>
            <a:endParaRPr lang="en-US" dirty="0"/>
          </a:p>
        </p:txBody>
      </p:sp>
      <p:sp>
        <p:nvSpPr>
          <p:cNvPr id="6" name="Title 1">
            <a:extLst>
              <a:ext uri="{FF2B5EF4-FFF2-40B4-BE49-F238E27FC236}">
                <a16:creationId xmlns:a16="http://schemas.microsoft.com/office/drawing/2014/main" id="{12D1BF64-66E7-47C3-AA30-C56AD642BB92}"/>
              </a:ext>
            </a:extLst>
          </p:cNvPr>
          <p:cNvSpPr txBox="1">
            <a:spLocks/>
          </p:cNvSpPr>
          <p:nvPr/>
        </p:nvSpPr>
        <p:spPr>
          <a:xfrm>
            <a:off x="1022860" y="4253576"/>
            <a:ext cx="11626340" cy="13852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marL="571500" indent="-571500">
              <a:buFont typeface="Arial" panose="020B0604020202020204" pitchFamily="34" charset="0"/>
              <a:buChar char="•"/>
            </a:pPr>
            <a:endParaRPr lang="en-US" sz="4800" dirty="0"/>
          </a:p>
          <a:p>
            <a:pPr marL="571500" indent="-571500">
              <a:buFont typeface="Arial" panose="020B0604020202020204" pitchFamily="34" charset="0"/>
              <a:buChar char="•"/>
            </a:pPr>
            <a:endParaRPr lang="en-US" sz="4800" dirty="0"/>
          </a:p>
          <a:p>
            <a:pPr marL="571500" indent="-571500">
              <a:buFont typeface="Arial" panose="020B0604020202020204" pitchFamily="34" charset="0"/>
              <a:buChar char="•"/>
            </a:pPr>
            <a:r>
              <a:rPr lang="en-US" sz="4800" dirty="0"/>
              <a:t>Cheapest Cities to rent a property</a:t>
            </a:r>
          </a:p>
          <a:p>
            <a:pPr marL="1485900" lvl="2" indent="-571500">
              <a:buFont typeface="Arial" panose="020B0604020202020204" pitchFamily="34" charset="0"/>
              <a:buChar char="•"/>
            </a:pPr>
            <a:r>
              <a:rPr lang="en-US" sz="3600" dirty="0">
                <a:solidFill>
                  <a:schemeClr val="bg1"/>
                </a:solidFill>
                <a:latin typeface="+mj-lt"/>
              </a:rPr>
              <a:t>Vallejo</a:t>
            </a:r>
          </a:p>
          <a:p>
            <a:pPr marL="1485900" lvl="2" indent="-571500">
              <a:buFont typeface="Arial" panose="020B0604020202020204" pitchFamily="34" charset="0"/>
              <a:buChar char="•"/>
            </a:pPr>
            <a:r>
              <a:rPr lang="en-US" sz="3600" dirty="0">
                <a:solidFill>
                  <a:schemeClr val="bg1"/>
                </a:solidFill>
                <a:latin typeface="+mj-lt"/>
              </a:rPr>
              <a:t>San Leandro	</a:t>
            </a:r>
          </a:p>
          <a:p>
            <a:pPr marL="1485900" lvl="2" indent="-571500">
              <a:buFont typeface="Arial" panose="020B0604020202020204" pitchFamily="34" charset="0"/>
              <a:buChar char="•"/>
            </a:pPr>
            <a:r>
              <a:rPr lang="en-US" sz="3600" dirty="0">
                <a:solidFill>
                  <a:schemeClr val="bg1"/>
                </a:solidFill>
                <a:latin typeface="+mj-lt"/>
              </a:rPr>
              <a:t>Richmond</a:t>
            </a:r>
          </a:p>
          <a:p>
            <a:pPr marL="1028700" lvl="1" indent="-571500">
              <a:buFont typeface="Arial" panose="020B0604020202020204" pitchFamily="34" charset="0"/>
              <a:buChar char="•"/>
            </a:pPr>
            <a:endParaRPr lang="en-US" dirty="0"/>
          </a:p>
        </p:txBody>
      </p:sp>
    </p:spTree>
    <p:extLst>
      <p:ext uri="{BB962C8B-B14F-4D97-AF65-F5344CB8AC3E}">
        <p14:creationId xmlns:p14="http://schemas.microsoft.com/office/powerpoint/2010/main" val="2813618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0939C-3F1B-4FFE-BE4B-9928DBA6F852}"/>
              </a:ext>
            </a:extLst>
          </p:cNvPr>
          <p:cNvSpPr>
            <a:spLocks noGrp="1"/>
          </p:cNvSpPr>
          <p:nvPr>
            <p:ph type="title"/>
          </p:nvPr>
        </p:nvSpPr>
        <p:spPr>
          <a:xfrm>
            <a:off x="1137161" y="2172241"/>
            <a:ext cx="10515600" cy="2513517"/>
          </a:xfrm>
        </p:spPr>
        <p:txBody>
          <a:bodyPr/>
          <a:lstStyle/>
          <a:p>
            <a:r>
              <a:rPr lang="en-US" dirty="0"/>
              <a:t>Which Place you should avoid to buy a property( based on Cheapest options) ?</a:t>
            </a:r>
          </a:p>
        </p:txBody>
      </p:sp>
      <p:sp>
        <p:nvSpPr>
          <p:cNvPr id="4" name="Slide Number Placeholder 3">
            <a:extLst>
              <a:ext uri="{FF2B5EF4-FFF2-40B4-BE49-F238E27FC236}">
                <a16:creationId xmlns:a16="http://schemas.microsoft.com/office/drawing/2014/main" id="{4C48F9BF-D3B6-4725-A0C7-4A22C85DB279}"/>
              </a:ext>
            </a:extLst>
          </p:cNvPr>
          <p:cNvSpPr>
            <a:spLocks noGrp="1"/>
          </p:cNvSpPr>
          <p:nvPr>
            <p:ph type="sldNum" sz="quarter" idx="29"/>
          </p:nvPr>
        </p:nvSpPr>
        <p:spPr/>
        <p:txBody>
          <a:bodyPr/>
          <a:lstStyle/>
          <a:p>
            <a:fld id="{47FEACEE-25B4-4A2D-B147-27296E36371D}" type="slidenum">
              <a:rPr lang="en-US" altLang="zh-CN" noProof="0" smtClean="0"/>
              <a:pPr/>
              <a:t>25</a:t>
            </a:fld>
            <a:endParaRPr lang="en-US" altLang="zh-CN" noProof="0" dirty="0"/>
          </a:p>
        </p:txBody>
      </p:sp>
    </p:spTree>
    <p:extLst>
      <p:ext uri="{BB962C8B-B14F-4D97-AF65-F5344CB8AC3E}">
        <p14:creationId xmlns:p14="http://schemas.microsoft.com/office/powerpoint/2010/main" val="83366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576C3-AC34-4F50-BFC9-72D1D2D8BF9B}"/>
              </a:ext>
            </a:extLst>
          </p:cNvPr>
          <p:cNvSpPr>
            <a:spLocks noGrp="1"/>
          </p:cNvSpPr>
          <p:nvPr>
            <p:ph type="title"/>
          </p:nvPr>
        </p:nvSpPr>
        <p:spPr>
          <a:xfrm>
            <a:off x="1137161" y="2627976"/>
            <a:ext cx="10515600" cy="1115434"/>
          </a:xfrm>
        </p:spPr>
        <p:txBody>
          <a:bodyPr/>
          <a:lstStyle/>
          <a:p>
            <a:r>
              <a:rPr lang="en-US" dirty="0"/>
              <a:t>Yes,</a:t>
            </a:r>
            <a:br>
              <a:rPr lang="en-US" dirty="0"/>
            </a:br>
            <a:br>
              <a:rPr lang="en-US" dirty="0"/>
            </a:br>
            <a:r>
              <a:rPr lang="en-US" dirty="0">
                <a:solidFill>
                  <a:srgbClr val="FF0000"/>
                </a:solidFill>
              </a:rPr>
              <a:t>San Leandro </a:t>
            </a:r>
            <a:r>
              <a:rPr lang="en-US" dirty="0"/>
              <a:t>should be avoided….</a:t>
            </a:r>
            <a:br>
              <a:rPr lang="en-US" dirty="0"/>
            </a:br>
            <a:br>
              <a:rPr lang="en-US" dirty="0"/>
            </a:br>
            <a:r>
              <a:rPr lang="en-US" dirty="0"/>
              <a:t>The ROI is higher compared to other two cities</a:t>
            </a:r>
          </a:p>
        </p:txBody>
      </p:sp>
      <p:sp>
        <p:nvSpPr>
          <p:cNvPr id="4" name="Slide Number Placeholder 3">
            <a:extLst>
              <a:ext uri="{FF2B5EF4-FFF2-40B4-BE49-F238E27FC236}">
                <a16:creationId xmlns:a16="http://schemas.microsoft.com/office/drawing/2014/main" id="{03B56078-7CB2-4486-8226-8D986BD08274}"/>
              </a:ext>
            </a:extLst>
          </p:cNvPr>
          <p:cNvSpPr>
            <a:spLocks noGrp="1"/>
          </p:cNvSpPr>
          <p:nvPr>
            <p:ph type="sldNum" sz="quarter" idx="29"/>
          </p:nvPr>
        </p:nvSpPr>
        <p:spPr/>
        <p:txBody>
          <a:bodyPr/>
          <a:lstStyle/>
          <a:p>
            <a:fld id="{47FEACEE-25B4-4A2D-B147-27296E36371D}" type="slidenum">
              <a:rPr lang="en-US" altLang="zh-CN" noProof="0" smtClean="0"/>
              <a:pPr/>
              <a:t>26</a:t>
            </a:fld>
            <a:endParaRPr lang="en-US" altLang="zh-CN" noProof="0" dirty="0"/>
          </a:p>
        </p:txBody>
      </p:sp>
    </p:spTree>
    <p:extLst>
      <p:ext uri="{BB962C8B-B14F-4D97-AF65-F5344CB8AC3E}">
        <p14:creationId xmlns:p14="http://schemas.microsoft.com/office/powerpoint/2010/main" val="1723199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D3078-F59E-4771-85A2-EC1F8B1CD8AD}"/>
              </a:ext>
            </a:extLst>
          </p:cNvPr>
          <p:cNvSpPr>
            <a:spLocks noGrp="1"/>
          </p:cNvSpPr>
          <p:nvPr>
            <p:ph type="title"/>
          </p:nvPr>
        </p:nvSpPr>
        <p:spPr>
          <a:xfrm>
            <a:off x="524329" y="84455"/>
            <a:ext cx="10515600" cy="1115434"/>
          </a:xfrm>
        </p:spPr>
        <p:txBody>
          <a:bodyPr/>
          <a:lstStyle/>
          <a:p>
            <a:r>
              <a:rPr lang="en-US" dirty="0"/>
              <a:t>Another Price vs City with # of beds ( Sales)..</a:t>
            </a:r>
          </a:p>
        </p:txBody>
      </p:sp>
      <p:sp>
        <p:nvSpPr>
          <p:cNvPr id="4" name="Slide Number Placeholder 3">
            <a:extLst>
              <a:ext uri="{FF2B5EF4-FFF2-40B4-BE49-F238E27FC236}">
                <a16:creationId xmlns:a16="http://schemas.microsoft.com/office/drawing/2014/main" id="{49D8C490-234C-4440-A355-D1C4041434DB}"/>
              </a:ext>
            </a:extLst>
          </p:cNvPr>
          <p:cNvSpPr>
            <a:spLocks noGrp="1"/>
          </p:cNvSpPr>
          <p:nvPr>
            <p:ph type="sldNum" sz="quarter" idx="29"/>
          </p:nvPr>
        </p:nvSpPr>
        <p:spPr/>
        <p:txBody>
          <a:bodyPr/>
          <a:lstStyle/>
          <a:p>
            <a:fld id="{47FEACEE-25B4-4A2D-B147-27296E36371D}" type="slidenum">
              <a:rPr lang="en-US" altLang="zh-CN" noProof="0" smtClean="0"/>
              <a:pPr/>
              <a:t>27</a:t>
            </a:fld>
            <a:endParaRPr lang="en-US" altLang="zh-CN" noProof="0" dirty="0"/>
          </a:p>
        </p:txBody>
      </p:sp>
      <p:pic>
        <p:nvPicPr>
          <p:cNvPr id="10" name="Picture 9">
            <a:extLst>
              <a:ext uri="{FF2B5EF4-FFF2-40B4-BE49-F238E27FC236}">
                <a16:creationId xmlns:a16="http://schemas.microsoft.com/office/drawing/2014/main" id="{32AED965-C702-4B4E-B46D-E28D4E4ED527}"/>
              </a:ext>
            </a:extLst>
          </p:cNvPr>
          <p:cNvPicPr>
            <a:picLocks noChangeAspect="1"/>
          </p:cNvPicPr>
          <p:nvPr/>
        </p:nvPicPr>
        <p:blipFill>
          <a:blip r:embed="rId2"/>
          <a:stretch>
            <a:fillRect/>
          </a:stretch>
        </p:blipFill>
        <p:spPr>
          <a:xfrm>
            <a:off x="609589" y="685794"/>
            <a:ext cx="10972822" cy="5486411"/>
          </a:xfrm>
          <a:prstGeom prst="rect">
            <a:avLst/>
          </a:prstGeom>
        </p:spPr>
      </p:pic>
    </p:spTree>
    <p:extLst>
      <p:ext uri="{BB962C8B-B14F-4D97-AF65-F5344CB8AC3E}">
        <p14:creationId xmlns:p14="http://schemas.microsoft.com/office/powerpoint/2010/main" val="3642443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D3078-F59E-4771-85A2-EC1F8B1CD8AD}"/>
              </a:ext>
            </a:extLst>
          </p:cNvPr>
          <p:cNvSpPr>
            <a:spLocks noGrp="1"/>
          </p:cNvSpPr>
          <p:nvPr>
            <p:ph type="title"/>
          </p:nvPr>
        </p:nvSpPr>
        <p:spPr/>
        <p:txBody>
          <a:bodyPr/>
          <a:lstStyle/>
          <a:p>
            <a:r>
              <a:rPr lang="en-US" dirty="0"/>
              <a:t>Area Size matters ( Rental) …..</a:t>
            </a:r>
          </a:p>
        </p:txBody>
      </p:sp>
      <p:sp>
        <p:nvSpPr>
          <p:cNvPr id="4" name="Slide Number Placeholder 3">
            <a:extLst>
              <a:ext uri="{FF2B5EF4-FFF2-40B4-BE49-F238E27FC236}">
                <a16:creationId xmlns:a16="http://schemas.microsoft.com/office/drawing/2014/main" id="{49D8C490-234C-4440-A355-D1C4041434DB}"/>
              </a:ext>
            </a:extLst>
          </p:cNvPr>
          <p:cNvSpPr>
            <a:spLocks noGrp="1"/>
          </p:cNvSpPr>
          <p:nvPr>
            <p:ph type="sldNum" sz="quarter" idx="29"/>
          </p:nvPr>
        </p:nvSpPr>
        <p:spPr/>
        <p:txBody>
          <a:bodyPr/>
          <a:lstStyle/>
          <a:p>
            <a:fld id="{47FEACEE-25B4-4A2D-B147-27296E36371D}" type="slidenum">
              <a:rPr lang="en-US" altLang="zh-CN" noProof="0" smtClean="0"/>
              <a:pPr/>
              <a:t>28</a:t>
            </a:fld>
            <a:endParaRPr lang="en-US" altLang="zh-CN" noProof="0" dirty="0"/>
          </a:p>
        </p:txBody>
      </p:sp>
      <p:pic>
        <p:nvPicPr>
          <p:cNvPr id="10" name="Picture 9">
            <a:extLst>
              <a:ext uri="{FF2B5EF4-FFF2-40B4-BE49-F238E27FC236}">
                <a16:creationId xmlns:a16="http://schemas.microsoft.com/office/drawing/2014/main" id="{C61FBA88-0103-4B37-BD7D-22834A16EC3B}"/>
              </a:ext>
            </a:extLst>
          </p:cNvPr>
          <p:cNvPicPr>
            <a:picLocks noChangeAspect="1"/>
          </p:cNvPicPr>
          <p:nvPr/>
        </p:nvPicPr>
        <p:blipFill>
          <a:blip r:embed="rId2"/>
          <a:stretch>
            <a:fillRect/>
          </a:stretch>
        </p:blipFill>
        <p:spPr>
          <a:xfrm>
            <a:off x="631349" y="1064793"/>
            <a:ext cx="10972822" cy="5486411"/>
          </a:xfrm>
          <a:prstGeom prst="rect">
            <a:avLst/>
          </a:prstGeom>
        </p:spPr>
      </p:pic>
    </p:spTree>
    <p:extLst>
      <p:ext uri="{BB962C8B-B14F-4D97-AF65-F5344CB8AC3E}">
        <p14:creationId xmlns:p14="http://schemas.microsoft.com/office/powerpoint/2010/main" val="2744896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D3078-F59E-4771-85A2-EC1F8B1CD8AD}"/>
              </a:ext>
            </a:extLst>
          </p:cNvPr>
          <p:cNvSpPr>
            <a:spLocks noGrp="1"/>
          </p:cNvSpPr>
          <p:nvPr>
            <p:ph type="title"/>
          </p:nvPr>
        </p:nvSpPr>
        <p:spPr>
          <a:xfrm>
            <a:off x="130362" y="196127"/>
            <a:ext cx="12061638" cy="1115434"/>
          </a:xfrm>
        </p:spPr>
        <p:txBody>
          <a:bodyPr/>
          <a:lstStyle/>
          <a:p>
            <a:r>
              <a:rPr lang="en-US" dirty="0"/>
              <a:t>How much you need to negotiate per city (Sales)...</a:t>
            </a:r>
          </a:p>
        </p:txBody>
      </p:sp>
      <p:sp>
        <p:nvSpPr>
          <p:cNvPr id="4" name="Slide Number Placeholder 3">
            <a:extLst>
              <a:ext uri="{FF2B5EF4-FFF2-40B4-BE49-F238E27FC236}">
                <a16:creationId xmlns:a16="http://schemas.microsoft.com/office/drawing/2014/main" id="{49D8C490-234C-4440-A355-D1C4041434DB}"/>
              </a:ext>
            </a:extLst>
          </p:cNvPr>
          <p:cNvSpPr>
            <a:spLocks noGrp="1"/>
          </p:cNvSpPr>
          <p:nvPr>
            <p:ph type="sldNum" sz="quarter" idx="29"/>
          </p:nvPr>
        </p:nvSpPr>
        <p:spPr/>
        <p:txBody>
          <a:bodyPr/>
          <a:lstStyle/>
          <a:p>
            <a:fld id="{47FEACEE-25B4-4A2D-B147-27296E36371D}" type="slidenum">
              <a:rPr lang="en-US" altLang="zh-CN" noProof="0" smtClean="0"/>
              <a:pPr/>
              <a:t>29</a:t>
            </a:fld>
            <a:endParaRPr lang="en-US" altLang="zh-CN" noProof="0" dirty="0"/>
          </a:p>
        </p:txBody>
      </p:sp>
      <p:pic>
        <p:nvPicPr>
          <p:cNvPr id="5" name="Picture 4">
            <a:extLst>
              <a:ext uri="{FF2B5EF4-FFF2-40B4-BE49-F238E27FC236}">
                <a16:creationId xmlns:a16="http://schemas.microsoft.com/office/drawing/2014/main" id="{93BA2AB1-3CE0-41B9-A52C-25D5300F081D}"/>
              </a:ext>
            </a:extLst>
          </p:cNvPr>
          <p:cNvPicPr>
            <a:picLocks noChangeAspect="1"/>
          </p:cNvPicPr>
          <p:nvPr/>
        </p:nvPicPr>
        <p:blipFill>
          <a:blip r:embed="rId2"/>
          <a:stretch>
            <a:fillRect/>
          </a:stretch>
        </p:blipFill>
        <p:spPr>
          <a:xfrm>
            <a:off x="279357" y="753844"/>
            <a:ext cx="12192000" cy="6502401"/>
          </a:xfrm>
          <a:prstGeom prst="rect">
            <a:avLst/>
          </a:prstGeom>
        </p:spPr>
      </p:pic>
    </p:spTree>
    <p:extLst>
      <p:ext uri="{BB962C8B-B14F-4D97-AF65-F5344CB8AC3E}">
        <p14:creationId xmlns:p14="http://schemas.microsoft.com/office/powerpoint/2010/main" val="1380662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0" y="21739"/>
            <a:ext cx="12192000" cy="641600"/>
          </a:xfrm>
          <a:prstGeom prst="rect">
            <a:avLst/>
          </a:prstGeom>
        </p:spPr>
        <p:txBody>
          <a:bodyPr spcFirstLastPara="1" vert="horz" wrap="square" lIns="121900" tIns="121900" rIns="121900" bIns="121900" rtlCol="0" anchor="ctr" anchorCtr="0">
            <a:noAutofit/>
          </a:bodyPr>
          <a:lstStyle/>
          <a:p>
            <a:r>
              <a:rPr lang="en-US" dirty="0"/>
              <a:t>What’s our agenda today?</a:t>
            </a:r>
            <a:endParaRPr dirty="0"/>
          </a:p>
        </p:txBody>
      </p:sp>
      <p:grpSp>
        <p:nvGrpSpPr>
          <p:cNvPr id="92" name="Google Shape;92;p16"/>
          <p:cNvGrpSpPr/>
          <p:nvPr/>
        </p:nvGrpSpPr>
        <p:grpSpPr>
          <a:xfrm>
            <a:off x="4459579" y="1845901"/>
            <a:ext cx="5070383" cy="1130867"/>
            <a:chOff x="2610900" y="1837425"/>
            <a:chExt cx="3860738" cy="923350"/>
          </a:xfrm>
        </p:grpSpPr>
        <p:sp>
          <p:nvSpPr>
            <p:cNvPr id="93" name="Google Shape;93;p16"/>
            <p:cNvSpPr txBox="1"/>
            <p:nvPr/>
          </p:nvSpPr>
          <p:spPr>
            <a:xfrm>
              <a:off x="5682938" y="2058500"/>
              <a:ext cx="788700" cy="481200"/>
            </a:xfrm>
            <a:prstGeom prst="rect">
              <a:avLst/>
            </a:prstGeom>
            <a:noFill/>
            <a:ln>
              <a:noFill/>
            </a:ln>
          </p:spPr>
          <p:txBody>
            <a:bodyPr spcFirstLastPara="1" wrap="square" lIns="121900" tIns="121900" rIns="121900" bIns="121900" anchor="ctr" anchorCtr="0">
              <a:noAutofit/>
            </a:bodyPr>
            <a:lstStyle/>
            <a:p>
              <a:r>
                <a:rPr lang="en" sz="4667">
                  <a:solidFill>
                    <a:schemeClr val="accent2"/>
                  </a:solidFill>
                  <a:latin typeface="Fira Sans Extra Condensed Medium"/>
                  <a:ea typeface="Fira Sans Extra Condensed Medium"/>
                  <a:cs typeface="Fira Sans Extra Condensed Medium"/>
                  <a:sym typeface="Fira Sans Extra Condensed Medium"/>
                </a:rPr>
                <a:t>02</a:t>
              </a:r>
              <a:endParaRPr sz="4667">
                <a:solidFill>
                  <a:schemeClr val="accent2"/>
                </a:solidFill>
                <a:latin typeface="Fira Sans Extra Condensed Medium"/>
                <a:ea typeface="Fira Sans Extra Condensed Medium"/>
                <a:cs typeface="Fira Sans Extra Condensed Medium"/>
                <a:sym typeface="Fira Sans Extra Condensed Medium"/>
              </a:endParaRPr>
            </a:p>
          </p:txBody>
        </p:sp>
        <p:sp>
          <p:nvSpPr>
            <p:cNvPr id="94" name="Google Shape;94;p16"/>
            <p:cNvSpPr/>
            <p:nvPr/>
          </p:nvSpPr>
          <p:spPr>
            <a:xfrm>
              <a:off x="5111825" y="1837425"/>
              <a:ext cx="565850" cy="923350"/>
            </a:xfrm>
            <a:custGeom>
              <a:avLst/>
              <a:gdLst/>
              <a:ahLst/>
              <a:cxnLst/>
              <a:rect l="l" t="t" r="r" b="b"/>
              <a:pathLst>
                <a:path w="22634" h="36934" extrusionOk="0">
                  <a:moveTo>
                    <a:pt x="18766" y="1"/>
                  </a:moveTo>
                  <a:cubicBezTo>
                    <a:pt x="17967" y="1"/>
                    <a:pt x="17169" y="304"/>
                    <a:pt x="16562" y="912"/>
                  </a:cubicBezTo>
                  <a:lnTo>
                    <a:pt x="1215" y="16259"/>
                  </a:lnTo>
                  <a:cubicBezTo>
                    <a:pt x="0" y="17473"/>
                    <a:pt x="0" y="19462"/>
                    <a:pt x="1215" y="20676"/>
                  </a:cubicBezTo>
                  <a:lnTo>
                    <a:pt x="16562" y="36023"/>
                  </a:lnTo>
                  <a:cubicBezTo>
                    <a:pt x="17169" y="36630"/>
                    <a:pt x="17967" y="36934"/>
                    <a:pt x="18766" y="36934"/>
                  </a:cubicBezTo>
                  <a:cubicBezTo>
                    <a:pt x="19565" y="36934"/>
                    <a:pt x="20366" y="36630"/>
                    <a:pt x="20979" y="36023"/>
                  </a:cubicBezTo>
                  <a:lnTo>
                    <a:pt x="22634" y="34368"/>
                  </a:lnTo>
                  <a:lnTo>
                    <a:pt x="8942" y="20676"/>
                  </a:lnTo>
                  <a:cubicBezTo>
                    <a:pt x="7716" y="19462"/>
                    <a:pt x="7716" y="17473"/>
                    <a:pt x="8942" y="16259"/>
                  </a:cubicBezTo>
                  <a:lnTo>
                    <a:pt x="22634" y="2567"/>
                  </a:lnTo>
                  <a:lnTo>
                    <a:pt x="20979" y="912"/>
                  </a:lnTo>
                  <a:cubicBezTo>
                    <a:pt x="20366" y="304"/>
                    <a:pt x="19565" y="1"/>
                    <a:pt x="18766" y="1"/>
                  </a:cubicBezTo>
                  <a:close/>
                </a:path>
              </a:pathLst>
            </a:custGeom>
            <a:solidFill>
              <a:srgbClr val="69E781"/>
            </a:solidFill>
            <a:ln>
              <a:noFill/>
            </a:ln>
          </p:spPr>
          <p:txBody>
            <a:bodyPr spcFirstLastPara="1" wrap="square" lIns="121900" tIns="121900" rIns="121900" bIns="121900" anchor="ctr" anchorCtr="0">
              <a:noAutofit/>
            </a:bodyPr>
            <a:lstStyle/>
            <a:p>
              <a:endParaRPr sz="2400"/>
            </a:p>
          </p:txBody>
        </p:sp>
        <p:sp>
          <p:nvSpPr>
            <p:cNvPr id="95" name="Google Shape;95;p16"/>
            <p:cNvSpPr/>
            <p:nvPr/>
          </p:nvSpPr>
          <p:spPr>
            <a:xfrm>
              <a:off x="5438650" y="2149825"/>
              <a:ext cx="171775" cy="298575"/>
            </a:xfrm>
            <a:custGeom>
              <a:avLst/>
              <a:gdLst/>
              <a:ahLst/>
              <a:cxnLst/>
              <a:rect l="l" t="t" r="r" b="b"/>
              <a:pathLst>
                <a:path w="6871" h="11943" extrusionOk="0">
                  <a:moveTo>
                    <a:pt x="5372" y="0"/>
                  </a:moveTo>
                  <a:cubicBezTo>
                    <a:pt x="5006" y="0"/>
                    <a:pt x="4635" y="137"/>
                    <a:pt x="4334" y="441"/>
                  </a:cubicBezTo>
                  <a:lnTo>
                    <a:pt x="1489" y="3286"/>
                  </a:lnTo>
                  <a:cubicBezTo>
                    <a:pt x="0" y="4763"/>
                    <a:pt x="0" y="7168"/>
                    <a:pt x="1489" y="8656"/>
                  </a:cubicBezTo>
                  <a:lnTo>
                    <a:pt x="4334" y="11502"/>
                  </a:lnTo>
                  <a:cubicBezTo>
                    <a:pt x="4635" y="11806"/>
                    <a:pt x="5006" y="11942"/>
                    <a:pt x="5372" y="11942"/>
                  </a:cubicBezTo>
                  <a:cubicBezTo>
                    <a:pt x="6135" y="11942"/>
                    <a:pt x="6870" y="11348"/>
                    <a:pt x="6870" y="10454"/>
                  </a:cubicBezTo>
                  <a:lnTo>
                    <a:pt x="6870" y="1489"/>
                  </a:lnTo>
                  <a:cubicBezTo>
                    <a:pt x="6870" y="595"/>
                    <a:pt x="6135" y="0"/>
                    <a:pt x="5372" y="0"/>
                  </a:cubicBezTo>
                  <a:close/>
                </a:path>
              </a:pathLst>
            </a:custGeom>
            <a:solidFill>
              <a:srgbClr val="69E781"/>
            </a:solidFill>
            <a:ln>
              <a:noFill/>
            </a:ln>
          </p:spPr>
          <p:txBody>
            <a:bodyPr spcFirstLastPara="1" wrap="square" lIns="121900" tIns="121900" rIns="121900" bIns="121900" anchor="ctr" anchorCtr="0">
              <a:noAutofit/>
            </a:bodyPr>
            <a:lstStyle/>
            <a:p>
              <a:endParaRPr sz="2400"/>
            </a:p>
          </p:txBody>
        </p:sp>
        <p:sp>
          <p:nvSpPr>
            <p:cNvPr id="96" name="Google Shape;96;p16"/>
            <p:cNvSpPr/>
            <p:nvPr/>
          </p:nvSpPr>
          <p:spPr>
            <a:xfrm>
              <a:off x="2610900" y="1922425"/>
              <a:ext cx="2853075" cy="753375"/>
            </a:xfrm>
            <a:custGeom>
              <a:avLst/>
              <a:gdLst/>
              <a:ahLst/>
              <a:cxnLst/>
              <a:rect l="l" t="t" r="r" b="b"/>
              <a:pathLst>
                <a:path w="114123" h="30135" extrusionOk="0">
                  <a:moveTo>
                    <a:pt x="14836" y="0"/>
                  </a:moveTo>
                  <a:lnTo>
                    <a:pt x="1" y="15061"/>
                  </a:lnTo>
                  <a:lnTo>
                    <a:pt x="14836" y="30135"/>
                  </a:lnTo>
                  <a:lnTo>
                    <a:pt x="114122" y="30135"/>
                  </a:lnTo>
                  <a:lnTo>
                    <a:pt x="101252" y="17276"/>
                  </a:lnTo>
                  <a:cubicBezTo>
                    <a:pt x="100644" y="16669"/>
                    <a:pt x="100335" y="15871"/>
                    <a:pt x="100335" y="15061"/>
                  </a:cubicBezTo>
                  <a:cubicBezTo>
                    <a:pt x="100335" y="14264"/>
                    <a:pt x="100644" y="13466"/>
                    <a:pt x="101252" y="12859"/>
                  </a:cubicBezTo>
                  <a:lnTo>
                    <a:pt x="114110" y="0"/>
                  </a:lnTo>
                  <a:close/>
                </a:path>
              </a:pathLst>
            </a:custGeom>
            <a:solidFill>
              <a:schemeClr val="lt2"/>
            </a:solidFill>
            <a:ln>
              <a:noFill/>
            </a:ln>
          </p:spPr>
          <p:txBody>
            <a:bodyPr spcFirstLastPara="1" wrap="square" lIns="731500" tIns="121900" rIns="731500" bIns="121900" anchor="ctr" anchorCtr="0">
              <a:noAutofit/>
            </a:bodyPr>
            <a:lstStyle/>
            <a:p>
              <a:pPr algn="ctr">
                <a:buClr>
                  <a:schemeClr val="dk1"/>
                </a:buClr>
                <a:buSzPts val="1100"/>
              </a:pPr>
              <a:r>
                <a:rPr lang="en-US" sz="1600" dirty="0">
                  <a:solidFill>
                    <a:srgbClr val="434343"/>
                  </a:solidFill>
                  <a:latin typeface="Roboto"/>
                  <a:ea typeface="Roboto"/>
                  <a:cs typeface="Roboto"/>
                  <a:sym typeface="Roboto"/>
                </a:rPr>
                <a:t>Data-Source</a:t>
              </a:r>
              <a:endParaRPr sz="1600" dirty="0">
                <a:solidFill>
                  <a:srgbClr val="434343"/>
                </a:solidFill>
                <a:latin typeface="Roboto"/>
                <a:ea typeface="Roboto"/>
                <a:cs typeface="Roboto"/>
                <a:sym typeface="Roboto"/>
              </a:endParaRPr>
            </a:p>
          </p:txBody>
        </p:sp>
      </p:grpSp>
      <p:grpSp>
        <p:nvGrpSpPr>
          <p:cNvPr id="98" name="Google Shape;98;p16"/>
          <p:cNvGrpSpPr/>
          <p:nvPr/>
        </p:nvGrpSpPr>
        <p:grpSpPr>
          <a:xfrm>
            <a:off x="4318790" y="3065144"/>
            <a:ext cx="5041583" cy="1130867"/>
            <a:chOff x="2673613" y="2780700"/>
            <a:chExt cx="3859537" cy="923350"/>
          </a:xfrm>
        </p:grpSpPr>
        <p:sp>
          <p:nvSpPr>
            <p:cNvPr id="99" name="Google Shape;99;p16"/>
            <p:cNvSpPr txBox="1"/>
            <p:nvPr/>
          </p:nvSpPr>
          <p:spPr>
            <a:xfrm>
              <a:off x="2673613" y="3001788"/>
              <a:ext cx="788700" cy="481200"/>
            </a:xfrm>
            <a:prstGeom prst="rect">
              <a:avLst/>
            </a:prstGeom>
            <a:noFill/>
            <a:ln>
              <a:noFill/>
            </a:ln>
          </p:spPr>
          <p:txBody>
            <a:bodyPr spcFirstLastPara="1" wrap="square" lIns="121900" tIns="121900" rIns="121900" bIns="121900" anchor="ctr" anchorCtr="0">
              <a:noAutofit/>
            </a:bodyPr>
            <a:lstStyle/>
            <a:p>
              <a:pPr algn="r"/>
              <a:r>
                <a:rPr lang="en" sz="4667" dirty="0">
                  <a:solidFill>
                    <a:srgbClr val="00B0F0"/>
                  </a:solidFill>
                  <a:latin typeface="Fira Sans Extra Condensed Medium"/>
                  <a:ea typeface="Fira Sans Extra Condensed Medium"/>
                  <a:cs typeface="Fira Sans Extra Condensed Medium"/>
                  <a:sym typeface="Fira Sans Extra Condensed Medium"/>
                </a:rPr>
                <a:t>03</a:t>
              </a:r>
              <a:endParaRPr sz="4667" dirty="0">
                <a:solidFill>
                  <a:srgbClr val="00B0F0"/>
                </a:solidFill>
                <a:latin typeface="Fira Sans Extra Condensed Medium"/>
                <a:ea typeface="Fira Sans Extra Condensed Medium"/>
                <a:cs typeface="Fira Sans Extra Condensed Medium"/>
                <a:sym typeface="Fira Sans Extra Condensed Medium"/>
              </a:endParaRPr>
            </a:p>
          </p:txBody>
        </p:sp>
        <p:sp>
          <p:nvSpPr>
            <p:cNvPr id="100" name="Google Shape;100;p16"/>
            <p:cNvSpPr/>
            <p:nvPr/>
          </p:nvSpPr>
          <p:spPr>
            <a:xfrm>
              <a:off x="3466375" y="2780700"/>
              <a:ext cx="566175" cy="923350"/>
            </a:xfrm>
            <a:custGeom>
              <a:avLst/>
              <a:gdLst/>
              <a:ahLst/>
              <a:cxnLst/>
              <a:rect l="l" t="t" r="r" b="b"/>
              <a:pathLst>
                <a:path w="22647" h="36934" extrusionOk="0">
                  <a:moveTo>
                    <a:pt x="3869" y="1"/>
                  </a:moveTo>
                  <a:cubicBezTo>
                    <a:pt x="3069" y="1"/>
                    <a:pt x="2269" y="304"/>
                    <a:pt x="1655" y="911"/>
                  </a:cubicBezTo>
                  <a:lnTo>
                    <a:pt x="1" y="2566"/>
                  </a:lnTo>
                  <a:lnTo>
                    <a:pt x="13693" y="16259"/>
                  </a:lnTo>
                  <a:cubicBezTo>
                    <a:pt x="14919" y="17485"/>
                    <a:pt x="14919" y="19461"/>
                    <a:pt x="13693" y="20676"/>
                  </a:cubicBezTo>
                  <a:lnTo>
                    <a:pt x="1" y="34368"/>
                  </a:lnTo>
                  <a:lnTo>
                    <a:pt x="1655" y="36023"/>
                  </a:lnTo>
                  <a:cubicBezTo>
                    <a:pt x="2269" y="36630"/>
                    <a:pt x="3069" y="36934"/>
                    <a:pt x="3869" y="36934"/>
                  </a:cubicBezTo>
                  <a:cubicBezTo>
                    <a:pt x="4668" y="36934"/>
                    <a:pt x="5465" y="36630"/>
                    <a:pt x="6073" y="36023"/>
                  </a:cubicBezTo>
                  <a:lnTo>
                    <a:pt x="21420" y="20676"/>
                  </a:lnTo>
                  <a:cubicBezTo>
                    <a:pt x="22646" y="19461"/>
                    <a:pt x="22646" y="17485"/>
                    <a:pt x="21420" y="16259"/>
                  </a:cubicBezTo>
                  <a:lnTo>
                    <a:pt x="6073" y="911"/>
                  </a:lnTo>
                  <a:cubicBezTo>
                    <a:pt x="5465" y="304"/>
                    <a:pt x="4668" y="1"/>
                    <a:pt x="3869" y="1"/>
                  </a:cubicBezTo>
                  <a:close/>
                </a:path>
              </a:pathLst>
            </a:custGeom>
            <a:solidFill>
              <a:srgbClr val="FCBD24"/>
            </a:solidFill>
            <a:ln>
              <a:noFill/>
            </a:ln>
          </p:spPr>
          <p:txBody>
            <a:bodyPr spcFirstLastPara="1" wrap="square" lIns="121900" tIns="121900" rIns="121900" bIns="121900" anchor="ctr" anchorCtr="0">
              <a:noAutofit/>
            </a:bodyPr>
            <a:lstStyle/>
            <a:p>
              <a:endParaRPr sz="2400"/>
            </a:p>
          </p:txBody>
        </p:sp>
        <p:sp>
          <p:nvSpPr>
            <p:cNvPr id="101" name="Google Shape;101;p16"/>
            <p:cNvSpPr/>
            <p:nvPr/>
          </p:nvSpPr>
          <p:spPr>
            <a:xfrm>
              <a:off x="3533650" y="3093100"/>
              <a:ext cx="171775" cy="298575"/>
            </a:xfrm>
            <a:custGeom>
              <a:avLst/>
              <a:gdLst/>
              <a:ahLst/>
              <a:cxnLst/>
              <a:rect l="l" t="t" r="r" b="b"/>
              <a:pathLst>
                <a:path w="6871" h="11943" extrusionOk="0">
                  <a:moveTo>
                    <a:pt x="1499" y="0"/>
                  </a:moveTo>
                  <a:cubicBezTo>
                    <a:pt x="736" y="0"/>
                    <a:pt x="0" y="595"/>
                    <a:pt x="0" y="1488"/>
                  </a:cubicBezTo>
                  <a:lnTo>
                    <a:pt x="0" y="10454"/>
                  </a:lnTo>
                  <a:cubicBezTo>
                    <a:pt x="0" y="11348"/>
                    <a:pt x="736" y="11942"/>
                    <a:pt x="1499" y="11942"/>
                  </a:cubicBezTo>
                  <a:cubicBezTo>
                    <a:pt x="1864" y="11942"/>
                    <a:pt x="2236" y="11806"/>
                    <a:pt x="2536" y="11502"/>
                  </a:cubicBezTo>
                  <a:lnTo>
                    <a:pt x="5382" y="8656"/>
                  </a:lnTo>
                  <a:cubicBezTo>
                    <a:pt x="6870" y="7180"/>
                    <a:pt x="6870" y="4775"/>
                    <a:pt x="5382" y="3286"/>
                  </a:cubicBezTo>
                  <a:lnTo>
                    <a:pt x="2536" y="441"/>
                  </a:lnTo>
                  <a:cubicBezTo>
                    <a:pt x="2236" y="136"/>
                    <a:pt x="1864" y="0"/>
                    <a:pt x="1499" y="0"/>
                  </a:cubicBezTo>
                  <a:close/>
                </a:path>
              </a:pathLst>
            </a:custGeom>
            <a:solidFill>
              <a:srgbClr val="FCBD24"/>
            </a:solidFill>
            <a:ln>
              <a:noFill/>
            </a:ln>
          </p:spPr>
          <p:txBody>
            <a:bodyPr spcFirstLastPara="1" wrap="square" lIns="121900" tIns="121900" rIns="121900" bIns="121900" anchor="ctr" anchorCtr="0">
              <a:noAutofit/>
            </a:bodyPr>
            <a:lstStyle/>
            <a:p>
              <a:endParaRPr sz="2400"/>
            </a:p>
          </p:txBody>
        </p:sp>
        <p:sp>
          <p:nvSpPr>
            <p:cNvPr id="102" name="Google Shape;102;p16"/>
            <p:cNvSpPr/>
            <p:nvPr/>
          </p:nvSpPr>
          <p:spPr>
            <a:xfrm>
              <a:off x="3680100" y="2865675"/>
              <a:ext cx="2853050" cy="753400"/>
            </a:xfrm>
            <a:custGeom>
              <a:avLst/>
              <a:gdLst/>
              <a:ahLst/>
              <a:cxnLst/>
              <a:rect l="l" t="t" r="r" b="b"/>
              <a:pathLst>
                <a:path w="114122" h="30136" extrusionOk="0">
                  <a:moveTo>
                    <a:pt x="0" y="1"/>
                  </a:moveTo>
                  <a:lnTo>
                    <a:pt x="12871" y="12860"/>
                  </a:lnTo>
                  <a:cubicBezTo>
                    <a:pt x="13478" y="13467"/>
                    <a:pt x="13788" y="14265"/>
                    <a:pt x="13788" y="15074"/>
                  </a:cubicBezTo>
                  <a:cubicBezTo>
                    <a:pt x="13788" y="15872"/>
                    <a:pt x="13478" y="16670"/>
                    <a:pt x="12871" y="17277"/>
                  </a:cubicBezTo>
                  <a:lnTo>
                    <a:pt x="12" y="30135"/>
                  </a:lnTo>
                  <a:lnTo>
                    <a:pt x="99286" y="30135"/>
                  </a:lnTo>
                  <a:lnTo>
                    <a:pt x="114122" y="15074"/>
                  </a:lnTo>
                  <a:lnTo>
                    <a:pt x="99286" y="1"/>
                  </a:lnTo>
                  <a:close/>
                </a:path>
              </a:pathLst>
            </a:custGeom>
            <a:solidFill>
              <a:schemeClr val="lt2"/>
            </a:solidFill>
            <a:ln>
              <a:noFill/>
            </a:ln>
          </p:spPr>
          <p:txBody>
            <a:bodyPr spcFirstLastPara="1" wrap="square" lIns="731500" tIns="121900" rIns="731500" bIns="121900" anchor="ctr" anchorCtr="0">
              <a:noAutofit/>
            </a:bodyPr>
            <a:lstStyle/>
            <a:p>
              <a:pPr algn="ctr">
                <a:buClr>
                  <a:schemeClr val="dk1"/>
                </a:buClr>
                <a:buSzPts val="1100"/>
              </a:pPr>
              <a:r>
                <a:rPr lang="en-US" sz="1600" dirty="0">
                  <a:solidFill>
                    <a:srgbClr val="434343"/>
                  </a:solidFill>
                  <a:latin typeface="Roboto"/>
                  <a:ea typeface="Roboto"/>
                  <a:cs typeface="Roboto"/>
                  <a:sym typeface="Roboto"/>
                </a:rPr>
                <a:t>Data</a:t>
              </a:r>
              <a:endParaRPr sz="1600" dirty="0">
                <a:solidFill>
                  <a:srgbClr val="434343"/>
                </a:solidFill>
                <a:latin typeface="Roboto"/>
                <a:ea typeface="Roboto"/>
                <a:cs typeface="Roboto"/>
                <a:sym typeface="Roboto"/>
              </a:endParaRPr>
            </a:p>
          </p:txBody>
        </p:sp>
      </p:grpSp>
      <p:grpSp>
        <p:nvGrpSpPr>
          <p:cNvPr id="104" name="Google Shape;104;p16"/>
          <p:cNvGrpSpPr/>
          <p:nvPr/>
        </p:nvGrpSpPr>
        <p:grpSpPr>
          <a:xfrm>
            <a:off x="4028840" y="4320174"/>
            <a:ext cx="5241041" cy="1123871"/>
            <a:chOff x="2610900" y="3683275"/>
            <a:chExt cx="3859825" cy="923575"/>
          </a:xfrm>
        </p:grpSpPr>
        <p:sp>
          <p:nvSpPr>
            <p:cNvPr id="105" name="Google Shape;105;p16"/>
            <p:cNvSpPr txBox="1"/>
            <p:nvPr/>
          </p:nvSpPr>
          <p:spPr>
            <a:xfrm>
              <a:off x="5682025" y="3904450"/>
              <a:ext cx="788700" cy="481200"/>
            </a:xfrm>
            <a:prstGeom prst="rect">
              <a:avLst/>
            </a:prstGeom>
            <a:noFill/>
            <a:ln>
              <a:noFill/>
            </a:ln>
          </p:spPr>
          <p:txBody>
            <a:bodyPr spcFirstLastPara="1" wrap="square" lIns="121900" tIns="121900" rIns="121900" bIns="121900" anchor="ctr" anchorCtr="0">
              <a:noAutofit/>
            </a:bodyPr>
            <a:lstStyle/>
            <a:p>
              <a:r>
                <a:rPr lang="en" sz="4667" dirty="0">
                  <a:solidFill>
                    <a:schemeClr val="accent4"/>
                  </a:solidFill>
                  <a:latin typeface="Fira Sans Extra Condensed Medium"/>
                  <a:ea typeface="Fira Sans Extra Condensed Medium"/>
                  <a:cs typeface="Fira Sans Extra Condensed Medium"/>
                  <a:sym typeface="Fira Sans Extra Condensed Medium"/>
                </a:rPr>
                <a:t>04</a:t>
              </a:r>
              <a:endParaRPr sz="4667"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106" name="Google Shape;106;p16"/>
            <p:cNvSpPr/>
            <p:nvPr/>
          </p:nvSpPr>
          <p:spPr>
            <a:xfrm>
              <a:off x="5111825" y="3683275"/>
              <a:ext cx="565850" cy="923575"/>
            </a:xfrm>
            <a:custGeom>
              <a:avLst/>
              <a:gdLst/>
              <a:ahLst/>
              <a:cxnLst/>
              <a:rect l="l" t="t" r="r" b="b"/>
              <a:pathLst>
                <a:path w="22634" h="36943" extrusionOk="0">
                  <a:moveTo>
                    <a:pt x="18766" y="0"/>
                  </a:moveTo>
                  <a:cubicBezTo>
                    <a:pt x="17967" y="0"/>
                    <a:pt x="17169" y="307"/>
                    <a:pt x="16562" y="920"/>
                  </a:cubicBezTo>
                  <a:lnTo>
                    <a:pt x="1215" y="16267"/>
                  </a:lnTo>
                  <a:cubicBezTo>
                    <a:pt x="0" y="17482"/>
                    <a:pt x="0" y="19458"/>
                    <a:pt x="1215" y="20684"/>
                  </a:cubicBezTo>
                  <a:lnTo>
                    <a:pt x="16562" y="36031"/>
                  </a:lnTo>
                  <a:cubicBezTo>
                    <a:pt x="17169" y="36639"/>
                    <a:pt x="17967" y="36942"/>
                    <a:pt x="18766" y="36942"/>
                  </a:cubicBezTo>
                  <a:cubicBezTo>
                    <a:pt x="19565" y="36942"/>
                    <a:pt x="20366" y="36639"/>
                    <a:pt x="20979" y="36031"/>
                  </a:cubicBezTo>
                  <a:lnTo>
                    <a:pt x="22634" y="34377"/>
                  </a:lnTo>
                  <a:lnTo>
                    <a:pt x="8942" y="20684"/>
                  </a:lnTo>
                  <a:cubicBezTo>
                    <a:pt x="7716" y="19458"/>
                    <a:pt x="7716" y="17482"/>
                    <a:pt x="8942" y="16267"/>
                  </a:cubicBezTo>
                  <a:lnTo>
                    <a:pt x="22634" y="2563"/>
                  </a:lnTo>
                  <a:lnTo>
                    <a:pt x="20979" y="920"/>
                  </a:lnTo>
                  <a:cubicBezTo>
                    <a:pt x="20366" y="307"/>
                    <a:pt x="19565" y="0"/>
                    <a:pt x="18766" y="0"/>
                  </a:cubicBezTo>
                  <a:close/>
                </a:path>
              </a:pathLst>
            </a:custGeom>
            <a:solidFill>
              <a:srgbClr val="4949E7"/>
            </a:solidFill>
            <a:ln>
              <a:noFill/>
            </a:ln>
          </p:spPr>
          <p:txBody>
            <a:bodyPr spcFirstLastPara="1" wrap="square" lIns="121900" tIns="121900" rIns="121900" bIns="121900" anchor="ctr" anchorCtr="0">
              <a:noAutofit/>
            </a:bodyPr>
            <a:lstStyle/>
            <a:p>
              <a:endParaRPr sz="2400"/>
            </a:p>
          </p:txBody>
        </p:sp>
        <p:sp>
          <p:nvSpPr>
            <p:cNvPr id="107" name="Google Shape;107;p16"/>
            <p:cNvSpPr/>
            <p:nvPr/>
          </p:nvSpPr>
          <p:spPr>
            <a:xfrm>
              <a:off x="5438650" y="3995875"/>
              <a:ext cx="171775" cy="298575"/>
            </a:xfrm>
            <a:custGeom>
              <a:avLst/>
              <a:gdLst/>
              <a:ahLst/>
              <a:cxnLst/>
              <a:rect l="l" t="t" r="r" b="b"/>
              <a:pathLst>
                <a:path w="6871" h="11943" extrusionOk="0">
                  <a:moveTo>
                    <a:pt x="5372" y="1"/>
                  </a:moveTo>
                  <a:cubicBezTo>
                    <a:pt x="5006" y="1"/>
                    <a:pt x="4635" y="137"/>
                    <a:pt x="4334" y="441"/>
                  </a:cubicBezTo>
                  <a:lnTo>
                    <a:pt x="1489" y="3287"/>
                  </a:lnTo>
                  <a:cubicBezTo>
                    <a:pt x="0" y="4763"/>
                    <a:pt x="0" y="7168"/>
                    <a:pt x="1489" y="8657"/>
                  </a:cubicBezTo>
                  <a:lnTo>
                    <a:pt x="4334" y="11502"/>
                  </a:lnTo>
                  <a:cubicBezTo>
                    <a:pt x="4635" y="11807"/>
                    <a:pt x="5006" y="11943"/>
                    <a:pt x="5372" y="11943"/>
                  </a:cubicBezTo>
                  <a:cubicBezTo>
                    <a:pt x="6135" y="11943"/>
                    <a:pt x="6870" y="11348"/>
                    <a:pt x="6870" y="10454"/>
                  </a:cubicBezTo>
                  <a:lnTo>
                    <a:pt x="6870" y="1489"/>
                  </a:lnTo>
                  <a:cubicBezTo>
                    <a:pt x="6870" y="595"/>
                    <a:pt x="6135" y="1"/>
                    <a:pt x="5372" y="1"/>
                  </a:cubicBezTo>
                  <a:close/>
                </a:path>
              </a:pathLst>
            </a:custGeom>
            <a:solidFill>
              <a:srgbClr val="4949E7"/>
            </a:solidFill>
            <a:ln>
              <a:noFill/>
            </a:ln>
          </p:spPr>
          <p:txBody>
            <a:bodyPr spcFirstLastPara="1" wrap="square" lIns="121900" tIns="121900" rIns="121900" bIns="121900" anchor="ctr" anchorCtr="0">
              <a:noAutofit/>
            </a:bodyPr>
            <a:lstStyle/>
            <a:p>
              <a:endParaRPr sz="2400"/>
            </a:p>
          </p:txBody>
        </p:sp>
        <p:sp>
          <p:nvSpPr>
            <p:cNvPr id="108" name="Google Shape;108;p16"/>
            <p:cNvSpPr/>
            <p:nvPr/>
          </p:nvSpPr>
          <p:spPr>
            <a:xfrm>
              <a:off x="2610900" y="3768475"/>
              <a:ext cx="2853075" cy="753400"/>
            </a:xfrm>
            <a:custGeom>
              <a:avLst/>
              <a:gdLst/>
              <a:ahLst/>
              <a:cxnLst/>
              <a:rect l="l" t="t" r="r" b="b"/>
              <a:pathLst>
                <a:path w="114123" h="30136" extrusionOk="0">
                  <a:moveTo>
                    <a:pt x="14836" y="0"/>
                  </a:moveTo>
                  <a:lnTo>
                    <a:pt x="1" y="15062"/>
                  </a:lnTo>
                  <a:lnTo>
                    <a:pt x="14836" y="30135"/>
                  </a:lnTo>
                  <a:lnTo>
                    <a:pt x="114122" y="30135"/>
                  </a:lnTo>
                  <a:lnTo>
                    <a:pt x="101252" y="17276"/>
                  </a:lnTo>
                  <a:cubicBezTo>
                    <a:pt x="100644" y="16669"/>
                    <a:pt x="100335" y="15860"/>
                    <a:pt x="100335" y="15062"/>
                  </a:cubicBezTo>
                  <a:cubicBezTo>
                    <a:pt x="100335" y="14264"/>
                    <a:pt x="100644" y="13466"/>
                    <a:pt x="101252" y="12859"/>
                  </a:cubicBezTo>
                  <a:lnTo>
                    <a:pt x="114110" y="0"/>
                  </a:lnTo>
                  <a:close/>
                </a:path>
              </a:pathLst>
            </a:custGeom>
            <a:solidFill>
              <a:schemeClr val="lt2"/>
            </a:solidFill>
            <a:ln>
              <a:noFill/>
            </a:ln>
          </p:spPr>
          <p:txBody>
            <a:bodyPr spcFirstLastPara="1" wrap="square" lIns="731500" tIns="121900" rIns="731500" bIns="121900" anchor="ctr" anchorCtr="0">
              <a:noAutofit/>
            </a:bodyPr>
            <a:lstStyle/>
            <a:p>
              <a:pPr algn="ctr">
                <a:buClr>
                  <a:schemeClr val="dk1"/>
                </a:buClr>
                <a:buSzPts val="1100"/>
              </a:pPr>
              <a:r>
                <a:rPr lang="en-US" sz="1600" dirty="0">
                  <a:solidFill>
                    <a:srgbClr val="434343"/>
                  </a:solidFill>
                  <a:latin typeface="Roboto"/>
                  <a:ea typeface="Roboto"/>
                  <a:cs typeface="Roboto"/>
                  <a:sym typeface="Roboto"/>
                </a:rPr>
                <a:t>Insights from the data</a:t>
              </a:r>
              <a:endParaRPr sz="1600" dirty="0">
                <a:solidFill>
                  <a:srgbClr val="434343"/>
                </a:solidFill>
                <a:latin typeface="Roboto"/>
                <a:ea typeface="Roboto"/>
                <a:cs typeface="Roboto"/>
                <a:sym typeface="Roboto"/>
              </a:endParaRPr>
            </a:p>
          </p:txBody>
        </p:sp>
      </p:grpSp>
      <p:grpSp>
        <p:nvGrpSpPr>
          <p:cNvPr id="110" name="Google Shape;110;p16"/>
          <p:cNvGrpSpPr/>
          <p:nvPr/>
        </p:nvGrpSpPr>
        <p:grpSpPr>
          <a:xfrm>
            <a:off x="4318790" y="702282"/>
            <a:ext cx="4717637" cy="1075348"/>
            <a:chOff x="2673625" y="934650"/>
            <a:chExt cx="3859525" cy="923575"/>
          </a:xfrm>
        </p:grpSpPr>
        <p:sp>
          <p:nvSpPr>
            <p:cNvPr id="111" name="Google Shape;111;p16"/>
            <p:cNvSpPr txBox="1"/>
            <p:nvPr/>
          </p:nvSpPr>
          <p:spPr>
            <a:xfrm>
              <a:off x="2673625" y="1155725"/>
              <a:ext cx="788700" cy="481200"/>
            </a:xfrm>
            <a:prstGeom prst="rect">
              <a:avLst/>
            </a:prstGeom>
            <a:noFill/>
            <a:ln>
              <a:noFill/>
            </a:ln>
          </p:spPr>
          <p:txBody>
            <a:bodyPr spcFirstLastPara="1" wrap="square" lIns="121900" tIns="121900" rIns="121900" bIns="121900" anchor="ctr" anchorCtr="0">
              <a:noAutofit/>
            </a:bodyPr>
            <a:lstStyle/>
            <a:p>
              <a:pPr algn="r"/>
              <a:r>
                <a:rPr lang="en" sz="4667" dirty="0">
                  <a:solidFill>
                    <a:srgbClr val="FF0000"/>
                  </a:solidFill>
                  <a:latin typeface="Fira Sans Extra Condensed Medium"/>
                  <a:ea typeface="Fira Sans Extra Condensed Medium"/>
                  <a:cs typeface="Fira Sans Extra Condensed Medium"/>
                  <a:sym typeface="Fira Sans Extra Condensed Medium"/>
                </a:rPr>
                <a:t>01</a:t>
              </a:r>
              <a:endParaRPr sz="4667" dirty="0">
                <a:solidFill>
                  <a:srgbClr val="FF0000"/>
                </a:solidFill>
                <a:latin typeface="Fira Sans Extra Condensed Medium"/>
                <a:ea typeface="Fira Sans Extra Condensed Medium"/>
                <a:cs typeface="Fira Sans Extra Condensed Medium"/>
                <a:sym typeface="Fira Sans Extra Condensed Medium"/>
              </a:endParaRPr>
            </a:p>
          </p:txBody>
        </p:sp>
        <p:sp>
          <p:nvSpPr>
            <p:cNvPr id="112" name="Google Shape;112;p16"/>
            <p:cNvSpPr/>
            <p:nvPr/>
          </p:nvSpPr>
          <p:spPr>
            <a:xfrm>
              <a:off x="3466375" y="934650"/>
              <a:ext cx="566175" cy="923575"/>
            </a:xfrm>
            <a:custGeom>
              <a:avLst/>
              <a:gdLst/>
              <a:ahLst/>
              <a:cxnLst/>
              <a:rect l="l" t="t" r="r" b="b"/>
              <a:pathLst>
                <a:path w="22647" h="36943" extrusionOk="0">
                  <a:moveTo>
                    <a:pt x="3869" y="0"/>
                  </a:moveTo>
                  <a:cubicBezTo>
                    <a:pt x="3069" y="0"/>
                    <a:pt x="2269" y="304"/>
                    <a:pt x="1655" y="911"/>
                  </a:cubicBezTo>
                  <a:lnTo>
                    <a:pt x="1" y="2566"/>
                  </a:lnTo>
                  <a:lnTo>
                    <a:pt x="13693" y="16258"/>
                  </a:lnTo>
                  <a:cubicBezTo>
                    <a:pt x="14919" y="17484"/>
                    <a:pt x="14919" y="19461"/>
                    <a:pt x="13693" y="20675"/>
                  </a:cubicBezTo>
                  <a:lnTo>
                    <a:pt x="1" y="34379"/>
                  </a:lnTo>
                  <a:lnTo>
                    <a:pt x="1655" y="36022"/>
                  </a:lnTo>
                  <a:cubicBezTo>
                    <a:pt x="2269" y="36636"/>
                    <a:pt x="3069" y="36942"/>
                    <a:pt x="3869" y="36942"/>
                  </a:cubicBezTo>
                  <a:cubicBezTo>
                    <a:pt x="4668" y="36942"/>
                    <a:pt x="5465" y="36636"/>
                    <a:pt x="6073" y="36022"/>
                  </a:cubicBezTo>
                  <a:lnTo>
                    <a:pt x="21420" y="20675"/>
                  </a:lnTo>
                  <a:cubicBezTo>
                    <a:pt x="22646" y="19461"/>
                    <a:pt x="22646" y="17484"/>
                    <a:pt x="21420" y="16258"/>
                  </a:cubicBezTo>
                  <a:lnTo>
                    <a:pt x="6073" y="911"/>
                  </a:lnTo>
                  <a:cubicBezTo>
                    <a:pt x="5465" y="304"/>
                    <a:pt x="4668" y="0"/>
                    <a:pt x="3869" y="0"/>
                  </a:cubicBezTo>
                  <a:close/>
                </a:path>
              </a:pathLst>
            </a:custGeom>
            <a:solidFill>
              <a:srgbClr val="EC3A3B"/>
            </a:solidFill>
            <a:ln>
              <a:noFill/>
            </a:ln>
          </p:spPr>
          <p:txBody>
            <a:bodyPr spcFirstLastPara="1" wrap="square" lIns="121900" tIns="121900" rIns="121900" bIns="121900" anchor="ctr" anchorCtr="0">
              <a:noAutofit/>
            </a:bodyPr>
            <a:lstStyle/>
            <a:p>
              <a:endParaRPr sz="2400"/>
            </a:p>
          </p:txBody>
        </p:sp>
        <p:sp>
          <p:nvSpPr>
            <p:cNvPr id="113" name="Google Shape;113;p16"/>
            <p:cNvSpPr/>
            <p:nvPr/>
          </p:nvSpPr>
          <p:spPr>
            <a:xfrm>
              <a:off x="3533650" y="1247050"/>
              <a:ext cx="171775" cy="298550"/>
            </a:xfrm>
            <a:custGeom>
              <a:avLst/>
              <a:gdLst/>
              <a:ahLst/>
              <a:cxnLst/>
              <a:rect l="l" t="t" r="r" b="b"/>
              <a:pathLst>
                <a:path w="6871" h="11942" extrusionOk="0">
                  <a:moveTo>
                    <a:pt x="1501" y="0"/>
                  </a:moveTo>
                  <a:cubicBezTo>
                    <a:pt x="737" y="0"/>
                    <a:pt x="0" y="597"/>
                    <a:pt x="0" y="1500"/>
                  </a:cubicBezTo>
                  <a:lnTo>
                    <a:pt x="0" y="10453"/>
                  </a:lnTo>
                  <a:cubicBezTo>
                    <a:pt x="0" y="11347"/>
                    <a:pt x="736" y="11942"/>
                    <a:pt x="1499" y="11942"/>
                  </a:cubicBezTo>
                  <a:cubicBezTo>
                    <a:pt x="1864" y="11942"/>
                    <a:pt x="2236" y="11806"/>
                    <a:pt x="2536" y="11501"/>
                  </a:cubicBezTo>
                  <a:lnTo>
                    <a:pt x="5382" y="8656"/>
                  </a:lnTo>
                  <a:cubicBezTo>
                    <a:pt x="6870" y="7179"/>
                    <a:pt x="6870" y="4774"/>
                    <a:pt x="5382" y="3286"/>
                  </a:cubicBezTo>
                  <a:lnTo>
                    <a:pt x="2536" y="440"/>
                  </a:lnTo>
                  <a:cubicBezTo>
                    <a:pt x="2236" y="136"/>
                    <a:pt x="1865" y="0"/>
                    <a:pt x="1501" y="0"/>
                  </a:cubicBezTo>
                  <a:close/>
                </a:path>
              </a:pathLst>
            </a:custGeom>
            <a:solidFill>
              <a:srgbClr val="EC3A3B"/>
            </a:solidFill>
            <a:ln>
              <a:noFill/>
            </a:ln>
          </p:spPr>
          <p:txBody>
            <a:bodyPr spcFirstLastPara="1" wrap="square" lIns="121900" tIns="121900" rIns="121900" bIns="121900" anchor="ctr" anchorCtr="0">
              <a:noAutofit/>
            </a:bodyPr>
            <a:lstStyle/>
            <a:p>
              <a:endParaRPr sz="2400" dirty="0"/>
            </a:p>
          </p:txBody>
        </p:sp>
        <p:sp>
          <p:nvSpPr>
            <p:cNvPr id="114" name="Google Shape;114;p16"/>
            <p:cNvSpPr/>
            <p:nvPr/>
          </p:nvSpPr>
          <p:spPr>
            <a:xfrm>
              <a:off x="3680100" y="1019625"/>
              <a:ext cx="2853050" cy="753400"/>
            </a:xfrm>
            <a:custGeom>
              <a:avLst/>
              <a:gdLst/>
              <a:ahLst/>
              <a:cxnLst/>
              <a:rect l="l" t="t" r="r" b="b"/>
              <a:pathLst>
                <a:path w="114122" h="30136" extrusionOk="0">
                  <a:moveTo>
                    <a:pt x="0" y="0"/>
                  </a:moveTo>
                  <a:lnTo>
                    <a:pt x="12871" y="12859"/>
                  </a:lnTo>
                  <a:cubicBezTo>
                    <a:pt x="13478" y="13466"/>
                    <a:pt x="13788" y="14276"/>
                    <a:pt x="13788" y="15074"/>
                  </a:cubicBezTo>
                  <a:cubicBezTo>
                    <a:pt x="13788" y="15871"/>
                    <a:pt x="13478" y="16669"/>
                    <a:pt x="12871" y="17276"/>
                  </a:cubicBezTo>
                  <a:lnTo>
                    <a:pt x="12" y="30135"/>
                  </a:lnTo>
                  <a:lnTo>
                    <a:pt x="99286" y="30135"/>
                  </a:lnTo>
                  <a:lnTo>
                    <a:pt x="114122" y="15074"/>
                  </a:lnTo>
                  <a:lnTo>
                    <a:pt x="99286" y="0"/>
                  </a:lnTo>
                  <a:close/>
                </a:path>
              </a:pathLst>
            </a:custGeom>
            <a:solidFill>
              <a:schemeClr val="lt2"/>
            </a:solidFill>
            <a:ln>
              <a:noFill/>
            </a:ln>
          </p:spPr>
          <p:txBody>
            <a:bodyPr spcFirstLastPara="1" wrap="square" lIns="731500" tIns="121900" rIns="731500" bIns="121900" anchor="ctr" anchorCtr="0">
              <a:noAutofit/>
            </a:bodyPr>
            <a:lstStyle/>
            <a:p>
              <a:pPr algn="ctr">
                <a:buClr>
                  <a:schemeClr val="dk1"/>
                </a:buClr>
                <a:buSzPts val="1100"/>
              </a:pPr>
              <a:r>
                <a:rPr lang="en-US" sz="1600" dirty="0">
                  <a:solidFill>
                    <a:srgbClr val="434343"/>
                  </a:solidFill>
                  <a:latin typeface="Roboto"/>
                  <a:ea typeface="Roboto"/>
                  <a:cs typeface="Roboto"/>
                  <a:sym typeface="Roboto"/>
                </a:rPr>
                <a:t>Introduction</a:t>
              </a:r>
              <a:endParaRPr sz="1600" dirty="0">
                <a:solidFill>
                  <a:srgbClr val="434343"/>
                </a:solidFill>
                <a:latin typeface="Roboto"/>
                <a:ea typeface="Roboto"/>
                <a:cs typeface="Roboto"/>
                <a:sym typeface="Roboto"/>
              </a:endParaRPr>
            </a:p>
          </p:txBody>
        </p:sp>
      </p:grpSp>
      <p:grpSp>
        <p:nvGrpSpPr>
          <p:cNvPr id="2" name="Google Shape;98;p16">
            <a:extLst>
              <a:ext uri="{FF2B5EF4-FFF2-40B4-BE49-F238E27FC236}">
                <a16:creationId xmlns:a16="http://schemas.microsoft.com/office/drawing/2014/main" id="{FA59F3D7-1B4F-6013-1016-4CEDD383560D}"/>
              </a:ext>
            </a:extLst>
          </p:cNvPr>
          <p:cNvGrpSpPr/>
          <p:nvPr/>
        </p:nvGrpSpPr>
        <p:grpSpPr>
          <a:xfrm>
            <a:off x="4318790" y="5555267"/>
            <a:ext cx="5359796" cy="1187595"/>
            <a:chOff x="2673613" y="2780700"/>
            <a:chExt cx="3859537" cy="923350"/>
          </a:xfrm>
        </p:grpSpPr>
        <p:sp>
          <p:nvSpPr>
            <p:cNvPr id="3" name="Google Shape;99;p16">
              <a:extLst>
                <a:ext uri="{FF2B5EF4-FFF2-40B4-BE49-F238E27FC236}">
                  <a16:creationId xmlns:a16="http://schemas.microsoft.com/office/drawing/2014/main" id="{B80ECD0F-C4FB-D4D7-2ED6-76D0563157EA}"/>
                </a:ext>
              </a:extLst>
            </p:cNvPr>
            <p:cNvSpPr txBox="1"/>
            <p:nvPr/>
          </p:nvSpPr>
          <p:spPr>
            <a:xfrm>
              <a:off x="2673613" y="3001788"/>
              <a:ext cx="788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4670" dirty="0">
                  <a:solidFill>
                    <a:schemeClr val="accent3">
                      <a:lumMod val="40000"/>
                      <a:lumOff val="60000"/>
                    </a:schemeClr>
                  </a:solidFill>
                  <a:latin typeface="Fira Sans Extra Condensed Medium"/>
                  <a:ea typeface="Fira Sans Extra Condensed Medium"/>
                  <a:cs typeface="Fira Sans Extra Condensed Medium"/>
                  <a:sym typeface="Fira Sans Extra Condensed Medium"/>
                </a:rPr>
                <a:t>05</a:t>
              </a:r>
              <a:endParaRPr sz="4670" dirty="0">
                <a:solidFill>
                  <a:schemeClr val="accent3">
                    <a:lumMod val="40000"/>
                    <a:lumOff val="60000"/>
                  </a:schemeClr>
                </a:solidFill>
                <a:latin typeface="Fira Sans Extra Condensed Medium"/>
                <a:ea typeface="Fira Sans Extra Condensed Medium"/>
                <a:cs typeface="Fira Sans Extra Condensed Medium"/>
                <a:sym typeface="Fira Sans Extra Condensed Medium"/>
              </a:endParaRPr>
            </a:p>
          </p:txBody>
        </p:sp>
        <p:sp>
          <p:nvSpPr>
            <p:cNvPr id="4" name="Google Shape;100;p16">
              <a:extLst>
                <a:ext uri="{FF2B5EF4-FFF2-40B4-BE49-F238E27FC236}">
                  <a16:creationId xmlns:a16="http://schemas.microsoft.com/office/drawing/2014/main" id="{56012988-E756-1562-DB19-36E01451CD77}"/>
                </a:ext>
              </a:extLst>
            </p:cNvPr>
            <p:cNvSpPr/>
            <p:nvPr/>
          </p:nvSpPr>
          <p:spPr>
            <a:xfrm>
              <a:off x="3466375" y="2780700"/>
              <a:ext cx="566175" cy="923350"/>
            </a:xfrm>
            <a:custGeom>
              <a:avLst/>
              <a:gdLst/>
              <a:ahLst/>
              <a:cxnLst/>
              <a:rect l="l" t="t" r="r" b="b"/>
              <a:pathLst>
                <a:path w="22647" h="36934" extrusionOk="0">
                  <a:moveTo>
                    <a:pt x="3869" y="1"/>
                  </a:moveTo>
                  <a:cubicBezTo>
                    <a:pt x="3069" y="1"/>
                    <a:pt x="2269" y="304"/>
                    <a:pt x="1655" y="911"/>
                  </a:cubicBezTo>
                  <a:lnTo>
                    <a:pt x="1" y="2566"/>
                  </a:lnTo>
                  <a:lnTo>
                    <a:pt x="13693" y="16259"/>
                  </a:lnTo>
                  <a:cubicBezTo>
                    <a:pt x="14919" y="17485"/>
                    <a:pt x="14919" y="19461"/>
                    <a:pt x="13693" y="20676"/>
                  </a:cubicBezTo>
                  <a:lnTo>
                    <a:pt x="1" y="34368"/>
                  </a:lnTo>
                  <a:lnTo>
                    <a:pt x="1655" y="36023"/>
                  </a:lnTo>
                  <a:cubicBezTo>
                    <a:pt x="2269" y="36630"/>
                    <a:pt x="3069" y="36934"/>
                    <a:pt x="3869" y="36934"/>
                  </a:cubicBezTo>
                  <a:cubicBezTo>
                    <a:pt x="4668" y="36934"/>
                    <a:pt x="5465" y="36630"/>
                    <a:pt x="6073" y="36023"/>
                  </a:cubicBezTo>
                  <a:lnTo>
                    <a:pt x="21420" y="20676"/>
                  </a:lnTo>
                  <a:cubicBezTo>
                    <a:pt x="22646" y="19461"/>
                    <a:pt x="22646" y="17485"/>
                    <a:pt x="21420" y="16259"/>
                  </a:cubicBezTo>
                  <a:lnTo>
                    <a:pt x="6073" y="911"/>
                  </a:lnTo>
                  <a:cubicBezTo>
                    <a:pt x="5465" y="304"/>
                    <a:pt x="4668" y="1"/>
                    <a:pt x="3869" y="1"/>
                  </a:cubicBezTo>
                  <a:close/>
                </a:path>
              </a:pathLst>
            </a:custGeom>
            <a:solidFill>
              <a:srgbClr val="C759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01;p16">
              <a:extLst>
                <a:ext uri="{FF2B5EF4-FFF2-40B4-BE49-F238E27FC236}">
                  <a16:creationId xmlns:a16="http://schemas.microsoft.com/office/drawing/2014/main" id="{9C690B72-66E4-4339-352D-F032E8560624}"/>
                </a:ext>
              </a:extLst>
            </p:cNvPr>
            <p:cNvSpPr/>
            <p:nvPr/>
          </p:nvSpPr>
          <p:spPr>
            <a:xfrm>
              <a:off x="3533650" y="3093100"/>
              <a:ext cx="171775" cy="298575"/>
            </a:xfrm>
            <a:custGeom>
              <a:avLst/>
              <a:gdLst/>
              <a:ahLst/>
              <a:cxnLst/>
              <a:rect l="l" t="t" r="r" b="b"/>
              <a:pathLst>
                <a:path w="6871" h="11943" extrusionOk="0">
                  <a:moveTo>
                    <a:pt x="1499" y="0"/>
                  </a:moveTo>
                  <a:cubicBezTo>
                    <a:pt x="736" y="0"/>
                    <a:pt x="0" y="595"/>
                    <a:pt x="0" y="1488"/>
                  </a:cubicBezTo>
                  <a:lnTo>
                    <a:pt x="0" y="10454"/>
                  </a:lnTo>
                  <a:cubicBezTo>
                    <a:pt x="0" y="11348"/>
                    <a:pt x="736" y="11942"/>
                    <a:pt x="1499" y="11942"/>
                  </a:cubicBezTo>
                  <a:cubicBezTo>
                    <a:pt x="1864" y="11942"/>
                    <a:pt x="2236" y="11806"/>
                    <a:pt x="2536" y="11502"/>
                  </a:cubicBezTo>
                  <a:lnTo>
                    <a:pt x="5382" y="8656"/>
                  </a:lnTo>
                  <a:cubicBezTo>
                    <a:pt x="6870" y="7180"/>
                    <a:pt x="6870" y="4775"/>
                    <a:pt x="5382" y="3286"/>
                  </a:cubicBezTo>
                  <a:lnTo>
                    <a:pt x="2536" y="441"/>
                  </a:lnTo>
                  <a:cubicBezTo>
                    <a:pt x="2236" y="136"/>
                    <a:pt x="1864" y="0"/>
                    <a:pt x="1499" y="0"/>
                  </a:cubicBezTo>
                  <a:close/>
                </a:path>
              </a:pathLst>
            </a:custGeom>
            <a:solidFill>
              <a:srgbClr val="C759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2;p16">
              <a:extLst>
                <a:ext uri="{FF2B5EF4-FFF2-40B4-BE49-F238E27FC236}">
                  <a16:creationId xmlns:a16="http://schemas.microsoft.com/office/drawing/2014/main" id="{C95F5C11-BD7E-7E52-9C23-C759D57EC70C}"/>
                </a:ext>
              </a:extLst>
            </p:cNvPr>
            <p:cNvSpPr/>
            <p:nvPr/>
          </p:nvSpPr>
          <p:spPr>
            <a:xfrm>
              <a:off x="3680100" y="2865675"/>
              <a:ext cx="2853050" cy="753400"/>
            </a:xfrm>
            <a:custGeom>
              <a:avLst/>
              <a:gdLst/>
              <a:ahLst/>
              <a:cxnLst/>
              <a:rect l="l" t="t" r="r" b="b"/>
              <a:pathLst>
                <a:path w="114122" h="30136" extrusionOk="0">
                  <a:moveTo>
                    <a:pt x="0" y="1"/>
                  </a:moveTo>
                  <a:lnTo>
                    <a:pt x="12871" y="12860"/>
                  </a:lnTo>
                  <a:cubicBezTo>
                    <a:pt x="13478" y="13467"/>
                    <a:pt x="13788" y="14265"/>
                    <a:pt x="13788" y="15074"/>
                  </a:cubicBezTo>
                  <a:cubicBezTo>
                    <a:pt x="13788" y="15872"/>
                    <a:pt x="13478" y="16670"/>
                    <a:pt x="12871" y="17277"/>
                  </a:cubicBezTo>
                  <a:lnTo>
                    <a:pt x="12" y="30135"/>
                  </a:lnTo>
                  <a:lnTo>
                    <a:pt x="99286" y="30135"/>
                  </a:lnTo>
                  <a:lnTo>
                    <a:pt x="114122" y="15074"/>
                  </a:lnTo>
                  <a:lnTo>
                    <a:pt x="99286" y="1"/>
                  </a:lnTo>
                  <a:close/>
                </a:path>
              </a:pathLst>
            </a:custGeom>
            <a:solidFill>
              <a:schemeClr val="lt2"/>
            </a:solidFill>
            <a:ln>
              <a:noFill/>
            </a:ln>
          </p:spPr>
          <p:txBody>
            <a:bodyPr spcFirstLastPara="1" wrap="square" lIns="548625" tIns="91425" rIns="548625" bIns="91425" anchor="ctr" anchorCtr="0">
              <a:noAutofit/>
            </a:bodyPr>
            <a:lstStyle/>
            <a:p>
              <a:pPr marL="0" lvl="0" indent="0" algn="ctr" rtl="0">
                <a:spcBef>
                  <a:spcPts val="0"/>
                </a:spcBef>
                <a:spcAft>
                  <a:spcPts val="0"/>
                </a:spcAft>
                <a:buClr>
                  <a:schemeClr val="dk1"/>
                </a:buClr>
                <a:buSzPts val="1100"/>
                <a:buFont typeface="Arial"/>
                <a:buNone/>
              </a:pPr>
              <a:r>
                <a:rPr lang="en-US" sz="1600" dirty="0">
                  <a:solidFill>
                    <a:srgbClr val="434343"/>
                  </a:solidFill>
                  <a:latin typeface="Roboto"/>
                  <a:ea typeface="Roboto"/>
                  <a:cs typeface="Roboto"/>
                  <a:sym typeface="Roboto"/>
                </a:rPr>
                <a:t>Predictive analysis</a:t>
              </a:r>
              <a:endParaRPr sz="1600" dirty="0">
                <a:solidFill>
                  <a:srgbClr val="434343"/>
                </a:solidFill>
                <a:latin typeface="Roboto"/>
                <a:ea typeface="Roboto"/>
                <a:cs typeface="Roboto"/>
                <a:sym typeface="Roboto"/>
              </a:endParaRPr>
            </a:p>
          </p:txBody>
        </p:sp>
      </p:grpSp>
      <p:grpSp>
        <p:nvGrpSpPr>
          <p:cNvPr id="213" name="Google Shape;283;p31">
            <a:extLst>
              <a:ext uri="{FF2B5EF4-FFF2-40B4-BE49-F238E27FC236}">
                <a16:creationId xmlns:a16="http://schemas.microsoft.com/office/drawing/2014/main" id="{57CEB0FC-1FF3-44CD-83D7-244B77BA8363}"/>
              </a:ext>
            </a:extLst>
          </p:cNvPr>
          <p:cNvGrpSpPr/>
          <p:nvPr/>
        </p:nvGrpSpPr>
        <p:grpSpPr>
          <a:xfrm>
            <a:off x="203884" y="4189116"/>
            <a:ext cx="2642833" cy="2533208"/>
            <a:chOff x="2927322" y="1147578"/>
            <a:chExt cx="3331007" cy="3226086"/>
          </a:xfrm>
        </p:grpSpPr>
        <p:sp>
          <p:nvSpPr>
            <p:cNvPr id="214" name="Google Shape;284;p31">
              <a:extLst>
                <a:ext uri="{FF2B5EF4-FFF2-40B4-BE49-F238E27FC236}">
                  <a16:creationId xmlns:a16="http://schemas.microsoft.com/office/drawing/2014/main" id="{1844D30A-1292-F8AC-004D-61D997C866D6}"/>
                </a:ext>
              </a:extLst>
            </p:cNvPr>
            <p:cNvSpPr/>
            <p:nvPr/>
          </p:nvSpPr>
          <p:spPr>
            <a:xfrm flipH="1">
              <a:off x="4426771" y="1792378"/>
              <a:ext cx="1831558" cy="1858778"/>
            </a:xfrm>
            <a:custGeom>
              <a:avLst/>
              <a:gdLst/>
              <a:ahLst/>
              <a:cxnLst/>
              <a:rect l="l" t="t" r="r" b="b"/>
              <a:pathLst>
                <a:path w="28664" h="29090" extrusionOk="0">
                  <a:moveTo>
                    <a:pt x="8268" y="22585"/>
                  </a:moveTo>
                  <a:cubicBezTo>
                    <a:pt x="10487" y="23314"/>
                    <a:pt x="12858" y="23344"/>
                    <a:pt x="15107" y="22645"/>
                  </a:cubicBezTo>
                  <a:cubicBezTo>
                    <a:pt x="15198" y="22615"/>
                    <a:pt x="15320" y="22585"/>
                    <a:pt x="15411" y="22554"/>
                  </a:cubicBezTo>
                  <a:lnTo>
                    <a:pt x="15624" y="22493"/>
                  </a:lnTo>
                  <a:cubicBezTo>
                    <a:pt x="17509" y="21977"/>
                    <a:pt x="19454" y="22341"/>
                    <a:pt x="21034" y="23496"/>
                  </a:cubicBezTo>
                  <a:cubicBezTo>
                    <a:pt x="22645" y="24651"/>
                    <a:pt x="23618" y="26475"/>
                    <a:pt x="23679" y="28451"/>
                  </a:cubicBezTo>
                  <a:cubicBezTo>
                    <a:pt x="23679" y="28603"/>
                    <a:pt x="23679" y="28755"/>
                    <a:pt x="23679" y="28907"/>
                  </a:cubicBezTo>
                  <a:lnTo>
                    <a:pt x="28664" y="29089"/>
                  </a:lnTo>
                  <a:cubicBezTo>
                    <a:pt x="28664" y="28816"/>
                    <a:pt x="28664" y="28542"/>
                    <a:pt x="28664" y="28269"/>
                  </a:cubicBezTo>
                  <a:cubicBezTo>
                    <a:pt x="28542" y="24743"/>
                    <a:pt x="26840" y="21551"/>
                    <a:pt x="23983" y="19454"/>
                  </a:cubicBezTo>
                  <a:cubicBezTo>
                    <a:pt x="23496" y="19119"/>
                    <a:pt x="22980" y="18785"/>
                    <a:pt x="22433" y="18512"/>
                  </a:cubicBezTo>
                  <a:cubicBezTo>
                    <a:pt x="20974" y="17934"/>
                    <a:pt x="17448" y="17083"/>
                    <a:pt x="13618" y="17904"/>
                  </a:cubicBezTo>
                  <a:cubicBezTo>
                    <a:pt x="12372" y="18268"/>
                    <a:pt x="11034" y="18268"/>
                    <a:pt x="9818" y="17843"/>
                  </a:cubicBezTo>
                  <a:cubicBezTo>
                    <a:pt x="8177" y="17326"/>
                    <a:pt x="6870" y="16201"/>
                    <a:pt x="6080" y="14682"/>
                  </a:cubicBezTo>
                  <a:cubicBezTo>
                    <a:pt x="5289" y="13132"/>
                    <a:pt x="5168" y="11399"/>
                    <a:pt x="5685" y="9788"/>
                  </a:cubicBezTo>
                  <a:cubicBezTo>
                    <a:pt x="6232" y="8147"/>
                    <a:pt x="7356" y="6840"/>
                    <a:pt x="8876" y="6049"/>
                  </a:cubicBezTo>
                  <a:cubicBezTo>
                    <a:pt x="10396" y="5289"/>
                    <a:pt x="12128" y="5137"/>
                    <a:pt x="13770" y="5685"/>
                  </a:cubicBezTo>
                  <a:cubicBezTo>
                    <a:pt x="15016" y="6080"/>
                    <a:pt x="16110" y="6840"/>
                    <a:pt x="16901" y="7903"/>
                  </a:cubicBezTo>
                  <a:lnTo>
                    <a:pt x="20882" y="4894"/>
                  </a:lnTo>
                  <a:cubicBezTo>
                    <a:pt x="19454" y="3040"/>
                    <a:pt x="17539" y="1672"/>
                    <a:pt x="15290" y="943"/>
                  </a:cubicBezTo>
                  <a:cubicBezTo>
                    <a:pt x="12402" y="1"/>
                    <a:pt x="9332" y="244"/>
                    <a:pt x="6627" y="1612"/>
                  </a:cubicBezTo>
                  <a:cubicBezTo>
                    <a:pt x="6080" y="1885"/>
                    <a:pt x="5563" y="2220"/>
                    <a:pt x="5077" y="2554"/>
                  </a:cubicBezTo>
                  <a:cubicBezTo>
                    <a:pt x="3131" y="3982"/>
                    <a:pt x="1703" y="5928"/>
                    <a:pt x="943" y="8238"/>
                  </a:cubicBezTo>
                  <a:cubicBezTo>
                    <a:pt x="1" y="11125"/>
                    <a:pt x="244" y="14226"/>
                    <a:pt x="1642" y="16931"/>
                  </a:cubicBezTo>
                  <a:cubicBezTo>
                    <a:pt x="3010" y="19636"/>
                    <a:pt x="5381" y="21642"/>
                    <a:pt x="8268" y="22585"/>
                  </a:cubicBezTo>
                  <a:close/>
                </a:path>
              </a:pathLst>
            </a:custGeom>
            <a:solidFill>
              <a:srgbClr val="8976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5" name="Google Shape;285;p31">
              <a:extLst>
                <a:ext uri="{FF2B5EF4-FFF2-40B4-BE49-F238E27FC236}">
                  <a16:creationId xmlns:a16="http://schemas.microsoft.com/office/drawing/2014/main" id="{0B2154E3-6410-3342-E30E-6E001D41C614}"/>
                </a:ext>
              </a:extLst>
            </p:cNvPr>
            <p:cNvSpPr/>
            <p:nvPr/>
          </p:nvSpPr>
          <p:spPr>
            <a:xfrm flipH="1">
              <a:off x="3269170" y="2095385"/>
              <a:ext cx="1476160" cy="2256860"/>
            </a:xfrm>
            <a:custGeom>
              <a:avLst/>
              <a:gdLst/>
              <a:ahLst/>
              <a:cxnLst/>
              <a:rect l="l" t="t" r="r" b="b"/>
              <a:pathLst>
                <a:path w="23102" h="35320" extrusionOk="0">
                  <a:moveTo>
                    <a:pt x="20609" y="17235"/>
                  </a:moveTo>
                  <a:cubicBezTo>
                    <a:pt x="19211" y="15350"/>
                    <a:pt x="17326" y="13922"/>
                    <a:pt x="15108" y="13162"/>
                  </a:cubicBezTo>
                  <a:cubicBezTo>
                    <a:pt x="15016" y="13131"/>
                    <a:pt x="14895" y="13101"/>
                    <a:pt x="14773" y="13070"/>
                  </a:cubicBezTo>
                  <a:lnTo>
                    <a:pt x="14560" y="12979"/>
                  </a:lnTo>
                  <a:cubicBezTo>
                    <a:pt x="12767" y="12280"/>
                    <a:pt x="11399" y="10852"/>
                    <a:pt x="10791" y="8997"/>
                  </a:cubicBezTo>
                  <a:cubicBezTo>
                    <a:pt x="10183" y="7113"/>
                    <a:pt x="10457" y="5076"/>
                    <a:pt x="11551" y="3435"/>
                  </a:cubicBezTo>
                  <a:cubicBezTo>
                    <a:pt x="11642" y="3313"/>
                    <a:pt x="11734" y="3192"/>
                    <a:pt x="11825" y="3070"/>
                  </a:cubicBezTo>
                  <a:lnTo>
                    <a:pt x="7904" y="0"/>
                  </a:lnTo>
                  <a:cubicBezTo>
                    <a:pt x="7752" y="213"/>
                    <a:pt x="7569" y="426"/>
                    <a:pt x="7417" y="639"/>
                  </a:cubicBezTo>
                  <a:cubicBezTo>
                    <a:pt x="5472" y="3557"/>
                    <a:pt x="4955" y="7174"/>
                    <a:pt x="6050" y="10548"/>
                  </a:cubicBezTo>
                  <a:cubicBezTo>
                    <a:pt x="6232" y="11095"/>
                    <a:pt x="6475" y="11672"/>
                    <a:pt x="6749" y="12189"/>
                  </a:cubicBezTo>
                  <a:cubicBezTo>
                    <a:pt x="7569" y="13526"/>
                    <a:pt x="9940" y="16292"/>
                    <a:pt x="13497" y="17903"/>
                  </a:cubicBezTo>
                  <a:cubicBezTo>
                    <a:pt x="14743" y="18329"/>
                    <a:pt x="15807" y="19119"/>
                    <a:pt x="16567" y="20183"/>
                  </a:cubicBezTo>
                  <a:cubicBezTo>
                    <a:pt x="17570" y="21551"/>
                    <a:pt x="17965" y="23253"/>
                    <a:pt x="17691" y="24925"/>
                  </a:cubicBezTo>
                  <a:cubicBezTo>
                    <a:pt x="17448" y="26627"/>
                    <a:pt x="16536" y="28116"/>
                    <a:pt x="15138" y="29119"/>
                  </a:cubicBezTo>
                  <a:cubicBezTo>
                    <a:pt x="13770" y="30122"/>
                    <a:pt x="12068" y="30517"/>
                    <a:pt x="10366" y="30244"/>
                  </a:cubicBezTo>
                  <a:cubicBezTo>
                    <a:pt x="8694" y="29970"/>
                    <a:pt x="7205" y="29089"/>
                    <a:pt x="6202" y="27691"/>
                  </a:cubicBezTo>
                  <a:cubicBezTo>
                    <a:pt x="5411" y="26627"/>
                    <a:pt x="5016" y="25381"/>
                    <a:pt x="4986" y="24043"/>
                  </a:cubicBezTo>
                  <a:lnTo>
                    <a:pt x="1" y="24134"/>
                  </a:lnTo>
                  <a:cubicBezTo>
                    <a:pt x="31" y="26475"/>
                    <a:pt x="791" y="28724"/>
                    <a:pt x="2159" y="30639"/>
                  </a:cubicBezTo>
                  <a:cubicBezTo>
                    <a:pt x="3952" y="33071"/>
                    <a:pt x="6597" y="34712"/>
                    <a:pt x="9606" y="35168"/>
                  </a:cubicBezTo>
                  <a:cubicBezTo>
                    <a:pt x="10214" y="35259"/>
                    <a:pt x="10822" y="35320"/>
                    <a:pt x="11399" y="35320"/>
                  </a:cubicBezTo>
                  <a:cubicBezTo>
                    <a:pt x="13800" y="35320"/>
                    <a:pt x="16111" y="34560"/>
                    <a:pt x="18086" y="33132"/>
                  </a:cubicBezTo>
                  <a:cubicBezTo>
                    <a:pt x="20518" y="31369"/>
                    <a:pt x="22159" y="28724"/>
                    <a:pt x="22615" y="25715"/>
                  </a:cubicBezTo>
                  <a:cubicBezTo>
                    <a:pt x="23102" y="22706"/>
                    <a:pt x="22372" y="19697"/>
                    <a:pt x="20609" y="17235"/>
                  </a:cubicBezTo>
                  <a:close/>
                </a:path>
              </a:pathLst>
            </a:custGeom>
            <a:solidFill>
              <a:srgbClr val="B9462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6" name="Google Shape;286;p31">
              <a:extLst>
                <a:ext uri="{FF2B5EF4-FFF2-40B4-BE49-F238E27FC236}">
                  <a16:creationId xmlns:a16="http://schemas.microsoft.com/office/drawing/2014/main" id="{F0203010-6DD7-1488-C2AF-6BDA5D85D7B8}"/>
                </a:ext>
              </a:extLst>
            </p:cNvPr>
            <p:cNvSpPr/>
            <p:nvPr/>
          </p:nvSpPr>
          <p:spPr>
            <a:xfrm flipH="1">
              <a:off x="3859597" y="1147578"/>
              <a:ext cx="1524722" cy="1804338"/>
            </a:xfrm>
            <a:custGeom>
              <a:avLst/>
              <a:gdLst/>
              <a:ahLst/>
              <a:cxnLst/>
              <a:rect l="l" t="t" r="r" b="b"/>
              <a:pathLst>
                <a:path w="23862" h="28238" extrusionOk="0">
                  <a:moveTo>
                    <a:pt x="23861" y="10882"/>
                  </a:moveTo>
                  <a:cubicBezTo>
                    <a:pt x="23709" y="10912"/>
                    <a:pt x="23527" y="10973"/>
                    <a:pt x="23345" y="11034"/>
                  </a:cubicBezTo>
                  <a:cubicBezTo>
                    <a:pt x="21186" y="11733"/>
                    <a:pt x="19302" y="13040"/>
                    <a:pt x="17934" y="14833"/>
                  </a:cubicBezTo>
                  <a:lnTo>
                    <a:pt x="17904" y="14833"/>
                  </a:lnTo>
                  <a:cubicBezTo>
                    <a:pt x="17904" y="14864"/>
                    <a:pt x="17873" y="14894"/>
                    <a:pt x="17843" y="14925"/>
                  </a:cubicBezTo>
                  <a:cubicBezTo>
                    <a:pt x="18542" y="13861"/>
                    <a:pt x="18907" y="12645"/>
                    <a:pt x="18907" y="11399"/>
                  </a:cubicBezTo>
                  <a:cubicBezTo>
                    <a:pt x="18907" y="9696"/>
                    <a:pt x="18238" y="8086"/>
                    <a:pt x="17022" y="6870"/>
                  </a:cubicBezTo>
                  <a:cubicBezTo>
                    <a:pt x="15806" y="5654"/>
                    <a:pt x="14195" y="4985"/>
                    <a:pt x="12493" y="4985"/>
                  </a:cubicBezTo>
                  <a:cubicBezTo>
                    <a:pt x="10791" y="4985"/>
                    <a:pt x="9180" y="5654"/>
                    <a:pt x="7964" y="6870"/>
                  </a:cubicBezTo>
                  <a:cubicBezTo>
                    <a:pt x="6749" y="8086"/>
                    <a:pt x="6080" y="9696"/>
                    <a:pt x="6080" y="11399"/>
                  </a:cubicBezTo>
                  <a:cubicBezTo>
                    <a:pt x="6080" y="12706"/>
                    <a:pt x="6475" y="13952"/>
                    <a:pt x="7235" y="15046"/>
                  </a:cubicBezTo>
                  <a:cubicBezTo>
                    <a:pt x="7235" y="15046"/>
                    <a:pt x="7265" y="15077"/>
                    <a:pt x="7265" y="15107"/>
                  </a:cubicBezTo>
                  <a:cubicBezTo>
                    <a:pt x="8755" y="17751"/>
                    <a:pt x="9271" y="20548"/>
                    <a:pt x="9363" y="22371"/>
                  </a:cubicBezTo>
                  <a:cubicBezTo>
                    <a:pt x="9393" y="22858"/>
                    <a:pt x="9363" y="23283"/>
                    <a:pt x="9363" y="23618"/>
                  </a:cubicBezTo>
                  <a:cubicBezTo>
                    <a:pt x="9271" y="24226"/>
                    <a:pt x="9119" y="24803"/>
                    <a:pt x="8937" y="25381"/>
                  </a:cubicBezTo>
                  <a:cubicBezTo>
                    <a:pt x="8603" y="26414"/>
                    <a:pt x="8147" y="27356"/>
                    <a:pt x="7539" y="28238"/>
                  </a:cubicBezTo>
                  <a:cubicBezTo>
                    <a:pt x="5776" y="27751"/>
                    <a:pt x="3010" y="27356"/>
                    <a:pt x="1" y="27964"/>
                  </a:cubicBezTo>
                  <a:cubicBezTo>
                    <a:pt x="122" y="27934"/>
                    <a:pt x="213" y="27903"/>
                    <a:pt x="305" y="27873"/>
                  </a:cubicBezTo>
                  <a:cubicBezTo>
                    <a:pt x="2159" y="27204"/>
                    <a:pt x="3587" y="25715"/>
                    <a:pt x="4195" y="23830"/>
                  </a:cubicBezTo>
                  <a:cubicBezTo>
                    <a:pt x="4803" y="21976"/>
                    <a:pt x="4530" y="20001"/>
                    <a:pt x="3466" y="18390"/>
                  </a:cubicBezTo>
                  <a:lnTo>
                    <a:pt x="3435" y="18329"/>
                  </a:lnTo>
                  <a:lnTo>
                    <a:pt x="3344" y="18207"/>
                  </a:lnTo>
                  <a:cubicBezTo>
                    <a:pt x="3283" y="18116"/>
                    <a:pt x="3253" y="18055"/>
                    <a:pt x="3192" y="17964"/>
                  </a:cubicBezTo>
                  <a:cubicBezTo>
                    <a:pt x="3192" y="17964"/>
                    <a:pt x="3162" y="17934"/>
                    <a:pt x="3162" y="17903"/>
                  </a:cubicBezTo>
                  <a:cubicBezTo>
                    <a:pt x="3101" y="17873"/>
                    <a:pt x="3071" y="17812"/>
                    <a:pt x="3040" y="17751"/>
                  </a:cubicBezTo>
                  <a:cubicBezTo>
                    <a:pt x="1764" y="15867"/>
                    <a:pt x="1095" y="13678"/>
                    <a:pt x="1095" y="11399"/>
                  </a:cubicBezTo>
                  <a:cubicBezTo>
                    <a:pt x="1095" y="11216"/>
                    <a:pt x="1095" y="11034"/>
                    <a:pt x="1125" y="10882"/>
                  </a:cubicBezTo>
                  <a:cubicBezTo>
                    <a:pt x="1247" y="8025"/>
                    <a:pt x="2402" y="5380"/>
                    <a:pt x="4438" y="3344"/>
                  </a:cubicBezTo>
                  <a:cubicBezTo>
                    <a:pt x="6597" y="1186"/>
                    <a:pt x="9454" y="0"/>
                    <a:pt x="12493" y="0"/>
                  </a:cubicBezTo>
                  <a:cubicBezTo>
                    <a:pt x="14925" y="0"/>
                    <a:pt x="17235" y="760"/>
                    <a:pt x="19150" y="2158"/>
                  </a:cubicBezTo>
                  <a:cubicBezTo>
                    <a:pt x="19636" y="2523"/>
                    <a:pt x="20092" y="2918"/>
                    <a:pt x="20548" y="3344"/>
                  </a:cubicBezTo>
                  <a:cubicBezTo>
                    <a:pt x="22554" y="5380"/>
                    <a:pt x="23740" y="8025"/>
                    <a:pt x="23861" y="10882"/>
                  </a:cubicBezTo>
                  <a:close/>
                </a:path>
              </a:pathLst>
            </a:custGeom>
            <a:solidFill>
              <a:srgbClr val="BCB7A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7" name="Google Shape;287;p31">
              <a:extLst>
                <a:ext uri="{FF2B5EF4-FFF2-40B4-BE49-F238E27FC236}">
                  <a16:creationId xmlns:a16="http://schemas.microsoft.com/office/drawing/2014/main" id="{A7D58103-E05C-EC60-DC08-F1C715589CF7}"/>
                </a:ext>
              </a:extLst>
            </p:cNvPr>
            <p:cNvSpPr/>
            <p:nvPr/>
          </p:nvSpPr>
          <p:spPr>
            <a:xfrm flipH="1">
              <a:off x="2927322" y="1794359"/>
              <a:ext cx="1992771" cy="1429515"/>
            </a:xfrm>
            <a:custGeom>
              <a:avLst/>
              <a:gdLst/>
              <a:ahLst/>
              <a:cxnLst/>
              <a:rect l="l" t="t" r="r" b="b"/>
              <a:pathLst>
                <a:path w="31187" h="22372" extrusionOk="0">
                  <a:moveTo>
                    <a:pt x="30457" y="15228"/>
                  </a:moveTo>
                  <a:cubicBezTo>
                    <a:pt x="30274" y="15806"/>
                    <a:pt x="30031" y="16353"/>
                    <a:pt x="29758" y="16900"/>
                  </a:cubicBezTo>
                  <a:cubicBezTo>
                    <a:pt x="28451" y="19453"/>
                    <a:pt x="26293" y="21399"/>
                    <a:pt x="23618" y="22371"/>
                  </a:cubicBezTo>
                  <a:cubicBezTo>
                    <a:pt x="23527" y="22250"/>
                    <a:pt x="23435" y="22098"/>
                    <a:pt x="23344" y="21946"/>
                  </a:cubicBezTo>
                  <a:cubicBezTo>
                    <a:pt x="22007" y="20122"/>
                    <a:pt x="20153" y="18724"/>
                    <a:pt x="18025" y="17964"/>
                  </a:cubicBezTo>
                  <a:lnTo>
                    <a:pt x="18025" y="17933"/>
                  </a:lnTo>
                  <a:cubicBezTo>
                    <a:pt x="17994" y="17933"/>
                    <a:pt x="17964" y="17903"/>
                    <a:pt x="17934" y="17903"/>
                  </a:cubicBezTo>
                  <a:cubicBezTo>
                    <a:pt x="19119" y="18237"/>
                    <a:pt x="20396" y="18207"/>
                    <a:pt x="21581" y="17812"/>
                  </a:cubicBezTo>
                  <a:cubicBezTo>
                    <a:pt x="23223" y="17295"/>
                    <a:pt x="24530" y="16170"/>
                    <a:pt x="25320" y="14651"/>
                  </a:cubicBezTo>
                  <a:cubicBezTo>
                    <a:pt x="26080" y="13101"/>
                    <a:pt x="26232" y="11368"/>
                    <a:pt x="25715" y="9757"/>
                  </a:cubicBezTo>
                  <a:cubicBezTo>
                    <a:pt x="25168" y="8116"/>
                    <a:pt x="24043" y="6809"/>
                    <a:pt x="22523" y="6018"/>
                  </a:cubicBezTo>
                  <a:cubicBezTo>
                    <a:pt x="21004" y="5258"/>
                    <a:pt x="19241" y="5106"/>
                    <a:pt x="17630" y="5654"/>
                  </a:cubicBezTo>
                  <a:cubicBezTo>
                    <a:pt x="16384" y="6049"/>
                    <a:pt x="15320" y="6809"/>
                    <a:pt x="14529" y="7842"/>
                  </a:cubicBezTo>
                  <a:cubicBezTo>
                    <a:pt x="14499" y="7872"/>
                    <a:pt x="14499" y="7872"/>
                    <a:pt x="14469" y="7903"/>
                  </a:cubicBezTo>
                  <a:cubicBezTo>
                    <a:pt x="12402" y="10152"/>
                    <a:pt x="9940" y="11490"/>
                    <a:pt x="8237" y="12128"/>
                  </a:cubicBezTo>
                  <a:cubicBezTo>
                    <a:pt x="7751" y="12310"/>
                    <a:pt x="7356" y="12432"/>
                    <a:pt x="7022" y="12523"/>
                  </a:cubicBezTo>
                  <a:cubicBezTo>
                    <a:pt x="6414" y="12614"/>
                    <a:pt x="5836" y="12675"/>
                    <a:pt x="5228" y="12675"/>
                  </a:cubicBezTo>
                  <a:cubicBezTo>
                    <a:pt x="4134" y="12675"/>
                    <a:pt x="3101" y="12523"/>
                    <a:pt x="2098" y="12249"/>
                  </a:cubicBezTo>
                  <a:cubicBezTo>
                    <a:pt x="2006" y="10426"/>
                    <a:pt x="1490" y="7660"/>
                    <a:pt x="0" y="4985"/>
                  </a:cubicBezTo>
                  <a:cubicBezTo>
                    <a:pt x="61" y="5076"/>
                    <a:pt x="122" y="5137"/>
                    <a:pt x="183" y="5228"/>
                  </a:cubicBezTo>
                  <a:cubicBezTo>
                    <a:pt x="1398" y="6778"/>
                    <a:pt x="3222" y="7690"/>
                    <a:pt x="5228" y="7690"/>
                  </a:cubicBezTo>
                  <a:cubicBezTo>
                    <a:pt x="7174" y="7690"/>
                    <a:pt x="8967" y="6839"/>
                    <a:pt x="10183" y="5319"/>
                  </a:cubicBezTo>
                  <a:lnTo>
                    <a:pt x="10244" y="5258"/>
                  </a:lnTo>
                  <a:lnTo>
                    <a:pt x="10335" y="5137"/>
                  </a:lnTo>
                  <a:cubicBezTo>
                    <a:pt x="10396" y="5046"/>
                    <a:pt x="10456" y="4985"/>
                    <a:pt x="10487" y="4894"/>
                  </a:cubicBezTo>
                  <a:cubicBezTo>
                    <a:pt x="10517" y="4894"/>
                    <a:pt x="10517" y="4894"/>
                    <a:pt x="10517" y="4863"/>
                  </a:cubicBezTo>
                  <a:cubicBezTo>
                    <a:pt x="10578" y="4803"/>
                    <a:pt x="10608" y="4772"/>
                    <a:pt x="10669" y="4711"/>
                  </a:cubicBezTo>
                  <a:cubicBezTo>
                    <a:pt x="12037" y="2918"/>
                    <a:pt x="13921" y="1611"/>
                    <a:pt x="16080" y="912"/>
                  </a:cubicBezTo>
                  <a:cubicBezTo>
                    <a:pt x="16262" y="851"/>
                    <a:pt x="16444" y="790"/>
                    <a:pt x="16596" y="760"/>
                  </a:cubicBezTo>
                  <a:cubicBezTo>
                    <a:pt x="19332" y="0"/>
                    <a:pt x="22219" y="274"/>
                    <a:pt x="24773" y="1581"/>
                  </a:cubicBezTo>
                  <a:cubicBezTo>
                    <a:pt x="27478" y="2979"/>
                    <a:pt x="29514" y="5319"/>
                    <a:pt x="30457" y="8207"/>
                  </a:cubicBezTo>
                  <a:cubicBezTo>
                    <a:pt x="31186" y="10517"/>
                    <a:pt x="31186" y="12949"/>
                    <a:pt x="30457" y="15228"/>
                  </a:cubicBezTo>
                  <a:close/>
                </a:path>
              </a:pathLst>
            </a:custGeom>
            <a:solidFill>
              <a:srgbClr val="72B3A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8" name="Google Shape;288;p31">
              <a:extLst>
                <a:ext uri="{FF2B5EF4-FFF2-40B4-BE49-F238E27FC236}">
                  <a16:creationId xmlns:a16="http://schemas.microsoft.com/office/drawing/2014/main" id="{A2985C4E-FD3D-2F53-5FD9-2CDD69A5873B}"/>
                </a:ext>
              </a:extLst>
            </p:cNvPr>
            <p:cNvSpPr/>
            <p:nvPr/>
          </p:nvSpPr>
          <p:spPr>
            <a:xfrm flipH="1">
              <a:off x="3886829" y="2940251"/>
              <a:ext cx="2014113" cy="1433413"/>
            </a:xfrm>
            <a:custGeom>
              <a:avLst/>
              <a:gdLst/>
              <a:ahLst/>
              <a:cxnLst/>
              <a:rect l="l" t="t" r="r" b="b"/>
              <a:pathLst>
                <a:path w="31521" h="22433" extrusionOk="0">
                  <a:moveTo>
                    <a:pt x="31521" y="4651"/>
                  </a:moveTo>
                  <a:cubicBezTo>
                    <a:pt x="31430" y="4621"/>
                    <a:pt x="31338" y="4590"/>
                    <a:pt x="31247" y="4560"/>
                  </a:cubicBezTo>
                  <a:cubicBezTo>
                    <a:pt x="29332" y="4013"/>
                    <a:pt x="27326" y="4347"/>
                    <a:pt x="25715" y="5532"/>
                  </a:cubicBezTo>
                  <a:cubicBezTo>
                    <a:pt x="24135" y="6657"/>
                    <a:pt x="23192" y="8420"/>
                    <a:pt x="23071" y="10365"/>
                  </a:cubicBezTo>
                  <a:lnTo>
                    <a:pt x="23071" y="10426"/>
                  </a:lnTo>
                  <a:lnTo>
                    <a:pt x="23071" y="10426"/>
                  </a:lnTo>
                  <a:lnTo>
                    <a:pt x="23071" y="10578"/>
                  </a:lnTo>
                  <a:cubicBezTo>
                    <a:pt x="23071" y="10669"/>
                    <a:pt x="23071" y="10760"/>
                    <a:pt x="23071" y="10821"/>
                  </a:cubicBezTo>
                  <a:lnTo>
                    <a:pt x="23071" y="10852"/>
                  </a:lnTo>
                  <a:cubicBezTo>
                    <a:pt x="23071" y="10882"/>
                    <a:pt x="23071" y="10912"/>
                    <a:pt x="23071" y="10912"/>
                  </a:cubicBezTo>
                  <a:cubicBezTo>
                    <a:pt x="23071" y="11004"/>
                    <a:pt x="23071" y="11064"/>
                    <a:pt x="23071" y="11125"/>
                  </a:cubicBezTo>
                  <a:cubicBezTo>
                    <a:pt x="22980" y="13405"/>
                    <a:pt x="22250" y="15563"/>
                    <a:pt x="20913" y="17417"/>
                  </a:cubicBezTo>
                  <a:cubicBezTo>
                    <a:pt x="20791" y="17539"/>
                    <a:pt x="20700" y="17691"/>
                    <a:pt x="20578" y="17812"/>
                  </a:cubicBezTo>
                  <a:cubicBezTo>
                    <a:pt x="18815" y="20061"/>
                    <a:pt x="16293" y="21490"/>
                    <a:pt x="13466" y="21946"/>
                  </a:cubicBezTo>
                  <a:cubicBezTo>
                    <a:pt x="10457" y="22432"/>
                    <a:pt x="7447" y="21703"/>
                    <a:pt x="4985" y="19910"/>
                  </a:cubicBezTo>
                  <a:cubicBezTo>
                    <a:pt x="3040" y="18511"/>
                    <a:pt x="1611" y="16536"/>
                    <a:pt x="851" y="14256"/>
                  </a:cubicBezTo>
                  <a:cubicBezTo>
                    <a:pt x="669" y="13678"/>
                    <a:pt x="548" y="13101"/>
                    <a:pt x="426" y="12493"/>
                  </a:cubicBezTo>
                  <a:cubicBezTo>
                    <a:pt x="0" y="9666"/>
                    <a:pt x="608" y="6839"/>
                    <a:pt x="2159" y="4438"/>
                  </a:cubicBezTo>
                  <a:cubicBezTo>
                    <a:pt x="2341" y="4529"/>
                    <a:pt x="2493" y="4560"/>
                    <a:pt x="2675" y="4621"/>
                  </a:cubicBezTo>
                  <a:cubicBezTo>
                    <a:pt x="4833" y="5320"/>
                    <a:pt x="7113" y="5380"/>
                    <a:pt x="9301" y="4742"/>
                  </a:cubicBezTo>
                  <a:lnTo>
                    <a:pt x="9301" y="4742"/>
                  </a:lnTo>
                  <a:cubicBezTo>
                    <a:pt x="9332" y="4742"/>
                    <a:pt x="9393" y="4742"/>
                    <a:pt x="9423" y="4712"/>
                  </a:cubicBezTo>
                  <a:cubicBezTo>
                    <a:pt x="8238" y="5168"/>
                    <a:pt x="7235" y="5928"/>
                    <a:pt x="6505" y="6931"/>
                  </a:cubicBezTo>
                  <a:cubicBezTo>
                    <a:pt x="5502" y="8329"/>
                    <a:pt x="5107" y="10031"/>
                    <a:pt x="5350" y="11703"/>
                  </a:cubicBezTo>
                  <a:cubicBezTo>
                    <a:pt x="5624" y="13405"/>
                    <a:pt x="6535" y="14894"/>
                    <a:pt x="7934" y="15897"/>
                  </a:cubicBezTo>
                  <a:cubicBezTo>
                    <a:pt x="9301" y="16900"/>
                    <a:pt x="11004" y="17295"/>
                    <a:pt x="12675" y="17022"/>
                  </a:cubicBezTo>
                  <a:cubicBezTo>
                    <a:pt x="14378" y="16748"/>
                    <a:pt x="15867" y="15867"/>
                    <a:pt x="16870" y="14469"/>
                  </a:cubicBezTo>
                  <a:cubicBezTo>
                    <a:pt x="17630" y="13405"/>
                    <a:pt x="18055" y="12159"/>
                    <a:pt x="18086" y="10882"/>
                  </a:cubicBezTo>
                  <a:cubicBezTo>
                    <a:pt x="18086" y="10852"/>
                    <a:pt x="18086" y="10821"/>
                    <a:pt x="18086" y="10791"/>
                  </a:cubicBezTo>
                  <a:lnTo>
                    <a:pt x="18086" y="10791"/>
                  </a:lnTo>
                  <a:cubicBezTo>
                    <a:pt x="18451" y="7751"/>
                    <a:pt x="19666" y="5228"/>
                    <a:pt x="20669" y="3678"/>
                  </a:cubicBezTo>
                  <a:cubicBezTo>
                    <a:pt x="20943" y="3283"/>
                    <a:pt x="21186" y="2918"/>
                    <a:pt x="21399" y="2675"/>
                  </a:cubicBezTo>
                  <a:cubicBezTo>
                    <a:pt x="21825" y="2250"/>
                    <a:pt x="22280" y="1855"/>
                    <a:pt x="22767" y="1490"/>
                  </a:cubicBezTo>
                  <a:cubicBezTo>
                    <a:pt x="23648" y="851"/>
                    <a:pt x="24591" y="365"/>
                    <a:pt x="25563" y="0"/>
                  </a:cubicBezTo>
                  <a:cubicBezTo>
                    <a:pt x="26718" y="1429"/>
                    <a:pt x="28755" y="3374"/>
                    <a:pt x="31521" y="4651"/>
                  </a:cubicBezTo>
                  <a:close/>
                </a:path>
              </a:pathLst>
            </a:custGeom>
            <a:solidFill>
              <a:srgbClr val="CF6D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19" name="Google Shape;335;p31">
            <a:extLst>
              <a:ext uri="{FF2B5EF4-FFF2-40B4-BE49-F238E27FC236}">
                <a16:creationId xmlns:a16="http://schemas.microsoft.com/office/drawing/2014/main" id="{90CC4462-DBFE-F1A4-2D19-59F242B016E6}"/>
              </a:ext>
            </a:extLst>
          </p:cNvPr>
          <p:cNvGrpSpPr/>
          <p:nvPr/>
        </p:nvGrpSpPr>
        <p:grpSpPr>
          <a:xfrm>
            <a:off x="1326671" y="4637918"/>
            <a:ext cx="355288" cy="312375"/>
            <a:chOff x="-46779900" y="3588000"/>
            <a:chExt cx="300125" cy="263875"/>
          </a:xfrm>
        </p:grpSpPr>
        <p:sp>
          <p:nvSpPr>
            <p:cNvPr id="220" name="Google Shape;336;p31">
              <a:extLst>
                <a:ext uri="{FF2B5EF4-FFF2-40B4-BE49-F238E27FC236}">
                  <a16:creationId xmlns:a16="http://schemas.microsoft.com/office/drawing/2014/main" id="{51860C66-8581-9FE4-C4E9-8DDEA9D9F10C}"/>
                </a:ext>
              </a:extLst>
            </p:cNvPr>
            <p:cNvSpPr/>
            <p:nvPr/>
          </p:nvSpPr>
          <p:spPr>
            <a:xfrm>
              <a:off x="-46746025" y="3588000"/>
              <a:ext cx="230800" cy="263875"/>
            </a:xfrm>
            <a:custGeom>
              <a:avLst/>
              <a:gdLst/>
              <a:ahLst/>
              <a:cxnLst/>
              <a:rect l="l" t="t" r="r" b="b"/>
              <a:pathLst>
                <a:path w="9232" h="10555" extrusionOk="0">
                  <a:moveTo>
                    <a:pt x="4632" y="1"/>
                  </a:moveTo>
                  <a:cubicBezTo>
                    <a:pt x="3309" y="1"/>
                    <a:pt x="2017" y="442"/>
                    <a:pt x="1040" y="1355"/>
                  </a:cubicBezTo>
                  <a:cubicBezTo>
                    <a:pt x="694" y="1670"/>
                    <a:pt x="599" y="2206"/>
                    <a:pt x="851" y="2679"/>
                  </a:cubicBezTo>
                  <a:cubicBezTo>
                    <a:pt x="284" y="3403"/>
                    <a:pt x="1" y="4317"/>
                    <a:pt x="1" y="5262"/>
                  </a:cubicBezTo>
                  <a:lnTo>
                    <a:pt x="1" y="9484"/>
                  </a:lnTo>
                  <a:cubicBezTo>
                    <a:pt x="1" y="10082"/>
                    <a:pt x="473" y="10555"/>
                    <a:pt x="1072" y="10555"/>
                  </a:cubicBezTo>
                  <a:cubicBezTo>
                    <a:pt x="1670" y="10555"/>
                    <a:pt x="2143" y="10082"/>
                    <a:pt x="2143" y="9484"/>
                  </a:cubicBezTo>
                  <a:lnTo>
                    <a:pt x="2143" y="6680"/>
                  </a:lnTo>
                  <a:cubicBezTo>
                    <a:pt x="2143" y="6081"/>
                    <a:pt x="1670" y="5609"/>
                    <a:pt x="1072" y="5609"/>
                  </a:cubicBezTo>
                  <a:cubicBezTo>
                    <a:pt x="946" y="5609"/>
                    <a:pt x="851" y="5672"/>
                    <a:pt x="725" y="5703"/>
                  </a:cubicBezTo>
                  <a:lnTo>
                    <a:pt x="725" y="5262"/>
                  </a:lnTo>
                  <a:cubicBezTo>
                    <a:pt x="725" y="4474"/>
                    <a:pt x="946" y="3750"/>
                    <a:pt x="1387" y="3151"/>
                  </a:cubicBezTo>
                  <a:cubicBezTo>
                    <a:pt x="1499" y="3182"/>
                    <a:pt x="1620" y="3199"/>
                    <a:pt x="1745" y="3199"/>
                  </a:cubicBezTo>
                  <a:cubicBezTo>
                    <a:pt x="2005" y="3199"/>
                    <a:pt x="2276" y="3123"/>
                    <a:pt x="2489" y="2931"/>
                  </a:cubicBezTo>
                  <a:cubicBezTo>
                    <a:pt x="3057" y="2427"/>
                    <a:pt x="3836" y="2175"/>
                    <a:pt x="4616" y="2175"/>
                  </a:cubicBezTo>
                  <a:cubicBezTo>
                    <a:pt x="5396" y="2175"/>
                    <a:pt x="6176" y="2427"/>
                    <a:pt x="6743" y="2931"/>
                  </a:cubicBezTo>
                  <a:cubicBezTo>
                    <a:pt x="6942" y="3107"/>
                    <a:pt x="7187" y="3207"/>
                    <a:pt x="7468" y="3207"/>
                  </a:cubicBezTo>
                  <a:cubicBezTo>
                    <a:pt x="7588" y="3207"/>
                    <a:pt x="7714" y="3189"/>
                    <a:pt x="7845" y="3151"/>
                  </a:cubicBezTo>
                  <a:cubicBezTo>
                    <a:pt x="8286" y="3781"/>
                    <a:pt x="8507" y="4506"/>
                    <a:pt x="8507" y="5262"/>
                  </a:cubicBezTo>
                  <a:lnTo>
                    <a:pt x="8507" y="5703"/>
                  </a:lnTo>
                  <a:cubicBezTo>
                    <a:pt x="8412" y="5640"/>
                    <a:pt x="8286" y="5609"/>
                    <a:pt x="8160" y="5609"/>
                  </a:cubicBezTo>
                  <a:cubicBezTo>
                    <a:pt x="7562" y="5609"/>
                    <a:pt x="7089" y="6081"/>
                    <a:pt x="7089" y="6680"/>
                  </a:cubicBezTo>
                  <a:lnTo>
                    <a:pt x="7089" y="9484"/>
                  </a:lnTo>
                  <a:cubicBezTo>
                    <a:pt x="7089" y="10082"/>
                    <a:pt x="7562" y="10555"/>
                    <a:pt x="8160" y="10555"/>
                  </a:cubicBezTo>
                  <a:cubicBezTo>
                    <a:pt x="8759" y="10555"/>
                    <a:pt x="9232" y="10082"/>
                    <a:pt x="9232" y="9484"/>
                  </a:cubicBezTo>
                  <a:lnTo>
                    <a:pt x="9232" y="5262"/>
                  </a:lnTo>
                  <a:cubicBezTo>
                    <a:pt x="9232" y="4317"/>
                    <a:pt x="8948" y="3466"/>
                    <a:pt x="8412" y="2679"/>
                  </a:cubicBezTo>
                  <a:cubicBezTo>
                    <a:pt x="8664" y="2206"/>
                    <a:pt x="8570" y="1670"/>
                    <a:pt x="8223" y="1355"/>
                  </a:cubicBezTo>
                  <a:cubicBezTo>
                    <a:pt x="7215" y="442"/>
                    <a:pt x="5955" y="1"/>
                    <a:pt x="4632" y="1"/>
                  </a:cubicBezTo>
                  <a:close/>
                </a:path>
              </a:pathLst>
            </a:custGeom>
            <a:solidFill>
              <a:srgbClr val="BCB7A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1" name="Google Shape;337;p31">
              <a:extLst>
                <a:ext uri="{FF2B5EF4-FFF2-40B4-BE49-F238E27FC236}">
                  <a16:creationId xmlns:a16="http://schemas.microsoft.com/office/drawing/2014/main" id="{8F4AFD09-3587-DA12-CB08-EAF8F59565D3}"/>
                </a:ext>
              </a:extLst>
            </p:cNvPr>
            <p:cNvSpPr/>
            <p:nvPr/>
          </p:nvSpPr>
          <p:spPr>
            <a:xfrm>
              <a:off x="-46674350" y="3710075"/>
              <a:ext cx="91400" cy="122900"/>
            </a:xfrm>
            <a:custGeom>
              <a:avLst/>
              <a:gdLst/>
              <a:ahLst/>
              <a:cxnLst/>
              <a:rect l="l" t="t" r="r" b="b"/>
              <a:pathLst>
                <a:path w="3656" h="4916" extrusionOk="0">
                  <a:moveTo>
                    <a:pt x="1765" y="1"/>
                  </a:moveTo>
                  <a:cubicBezTo>
                    <a:pt x="1544" y="1"/>
                    <a:pt x="1418" y="158"/>
                    <a:pt x="1418" y="348"/>
                  </a:cubicBezTo>
                  <a:lnTo>
                    <a:pt x="1418" y="2868"/>
                  </a:lnTo>
                  <a:cubicBezTo>
                    <a:pt x="1292" y="2805"/>
                    <a:pt x="1166" y="2773"/>
                    <a:pt x="1040" y="2773"/>
                  </a:cubicBezTo>
                  <a:cubicBezTo>
                    <a:pt x="473" y="2773"/>
                    <a:pt x="1" y="3246"/>
                    <a:pt x="1" y="3845"/>
                  </a:cubicBezTo>
                  <a:cubicBezTo>
                    <a:pt x="1" y="4443"/>
                    <a:pt x="473" y="4916"/>
                    <a:pt x="1040" y="4916"/>
                  </a:cubicBezTo>
                  <a:cubicBezTo>
                    <a:pt x="1639" y="4916"/>
                    <a:pt x="2111" y="4443"/>
                    <a:pt x="2111" y="3845"/>
                  </a:cubicBezTo>
                  <a:lnTo>
                    <a:pt x="2111" y="1450"/>
                  </a:lnTo>
                  <a:cubicBezTo>
                    <a:pt x="2363" y="1513"/>
                    <a:pt x="2521" y="1639"/>
                    <a:pt x="2584" y="1797"/>
                  </a:cubicBezTo>
                  <a:cubicBezTo>
                    <a:pt x="2868" y="2112"/>
                    <a:pt x="2931" y="2584"/>
                    <a:pt x="2836" y="3057"/>
                  </a:cubicBezTo>
                  <a:cubicBezTo>
                    <a:pt x="2773" y="3246"/>
                    <a:pt x="2899" y="3435"/>
                    <a:pt x="3057" y="3498"/>
                  </a:cubicBezTo>
                  <a:lnTo>
                    <a:pt x="3151" y="3498"/>
                  </a:lnTo>
                  <a:cubicBezTo>
                    <a:pt x="3309" y="3498"/>
                    <a:pt x="3466" y="3372"/>
                    <a:pt x="3498" y="3214"/>
                  </a:cubicBezTo>
                  <a:cubicBezTo>
                    <a:pt x="3655" y="2553"/>
                    <a:pt x="3529" y="1828"/>
                    <a:pt x="3151" y="1324"/>
                  </a:cubicBezTo>
                  <a:cubicBezTo>
                    <a:pt x="2899" y="1041"/>
                    <a:pt x="2552" y="820"/>
                    <a:pt x="2111" y="726"/>
                  </a:cubicBezTo>
                  <a:lnTo>
                    <a:pt x="2111" y="348"/>
                  </a:lnTo>
                  <a:cubicBezTo>
                    <a:pt x="2111" y="158"/>
                    <a:pt x="1954" y="1"/>
                    <a:pt x="1765" y="1"/>
                  </a:cubicBezTo>
                  <a:close/>
                </a:path>
              </a:pathLst>
            </a:custGeom>
            <a:solidFill>
              <a:srgbClr val="BCB7A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2" name="Google Shape;338;p31">
              <a:extLst>
                <a:ext uri="{FF2B5EF4-FFF2-40B4-BE49-F238E27FC236}">
                  <a16:creationId xmlns:a16="http://schemas.microsoft.com/office/drawing/2014/main" id="{2E41A37D-5318-5757-F3B7-603C557A6DB1}"/>
                </a:ext>
              </a:extLst>
            </p:cNvPr>
            <p:cNvSpPr/>
            <p:nvPr/>
          </p:nvSpPr>
          <p:spPr>
            <a:xfrm>
              <a:off x="-46779900" y="3754200"/>
              <a:ext cx="17350" cy="70125"/>
            </a:xfrm>
            <a:custGeom>
              <a:avLst/>
              <a:gdLst/>
              <a:ahLst/>
              <a:cxnLst/>
              <a:rect l="l" t="t" r="r" b="b"/>
              <a:pathLst>
                <a:path w="694" h="2805" extrusionOk="0">
                  <a:moveTo>
                    <a:pt x="694" y="0"/>
                  </a:moveTo>
                  <a:cubicBezTo>
                    <a:pt x="253" y="347"/>
                    <a:pt x="1" y="819"/>
                    <a:pt x="1" y="1418"/>
                  </a:cubicBezTo>
                  <a:cubicBezTo>
                    <a:pt x="1" y="2017"/>
                    <a:pt x="253" y="2458"/>
                    <a:pt x="694" y="2804"/>
                  </a:cubicBezTo>
                  <a:lnTo>
                    <a:pt x="694" y="0"/>
                  </a:lnTo>
                  <a:close/>
                </a:path>
              </a:pathLst>
            </a:custGeom>
            <a:solidFill>
              <a:srgbClr val="BCB7A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3" name="Google Shape;339;p31">
              <a:extLst>
                <a:ext uri="{FF2B5EF4-FFF2-40B4-BE49-F238E27FC236}">
                  <a16:creationId xmlns:a16="http://schemas.microsoft.com/office/drawing/2014/main" id="{88DB2D28-FFC1-9BE8-7F57-D429E70F9613}"/>
                </a:ext>
              </a:extLst>
            </p:cNvPr>
            <p:cNvSpPr/>
            <p:nvPr/>
          </p:nvSpPr>
          <p:spPr>
            <a:xfrm>
              <a:off x="-46497925" y="3754200"/>
              <a:ext cx="18150" cy="70125"/>
            </a:xfrm>
            <a:custGeom>
              <a:avLst/>
              <a:gdLst/>
              <a:ahLst/>
              <a:cxnLst/>
              <a:rect l="l" t="t" r="r" b="b"/>
              <a:pathLst>
                <a:path w="726" h="2805" extrusionOk="0">
                  <a:moveTo>
                    <a:pt x="1" y="0"/>
                  </a:moveTo>
                  <a:lnTo>
                    <a:pt x="1" y="2804"/>
                  </a:lnTo>
                  <a:cubicBezTo>
                    <a:pt x="442" y="2489"/>
                    <a:pt x="725" y="1954"/>
                    <a:pt x="725" y="1418"/>
                  </a:cubicBezTo>
                  <a:cubicBezTo>
                    <a:pt x="725" y="851"/>
                    <a:pt x="442" y="347"/>
                    <a:pt x="1" y="0"/>
                  </a:cubicBezTo>
                  <a:close/>
                </a:path>
              </a:pathLst>
            </a:custGeom>
            <a:solidFill>
              <a:srgbClr val="BCB7A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24" name="Google Shape;314;p31">
            <a:extLst>
              <a:ext uri="{FF2B5EF4-FFF2-40B4-BE49-F238E27FC236}">
                <a16:creationId xmlns:a16="http://schemas.microsoft.com/office/drawing/2014/main" id="{17EC6A5A-9E00-6B50-884F-71D9415E9FFB}"/>
              </a:ext>
            </a:extLst>
          </p:cNvPr>
          <p:cNvGrpSpPr/>
          <p:nvPr/>
        </p:nvGrpSpPr>
        <p:grpSpPr>
          <a:xfrm>
            <a:off x="2073133" y="5116607"/>
            <a:ext cx="359293" cy="368854"/>
            <a:chOff x="-49378250" y="3920375"/>
            <a:chExt cx="264650" cy="300900"/>
          </a:xfrm>
        </p:grpSpPr>
        <p:sp>
          <p:nvSpPr>
            <p:cNvPr id="225" name="Google Shape;315;p31">
              <a:extLst>
                <a:ext uri="{FF2B5EF4-FFF2-40B4-BE49-F238E27FC236}">
                  <a16:creationId xmlns:a16="http://schemas.microsoft.com/office/drawing/2014/main" id="{82203280-CB51-4B96-9AFB-5D4D5AA01F77}"/>
                </a:ext>
              </a:extLst>
            </p:cNvPr>
            <p:cNvSpPr/>
            <p:nvPr/>
          </p:nvSpPr>
          <p:spPr>
            <a:xfrm>
              <a:off x="-49272725" y="4185025"/>
              <a:ext cx="70925" cy="35475"/>
            </a:xfrm>
            <a:custGeom>
              <a:avLst/>
              <a:gdLst/>
              <a:ahLst/>
              <a:cxnLst/>
              <a:rect l="l" t="t" r="r" b="b"/>
              <a:pathLst>
                <a:path w="2837" h="1419" extrusionOk="0">
                  <a:moveTo>
                    <a:pt x="32" y="0"/>
                  </a:moveTo>
                  <a:lnTo>
                    <a:pt x="32" y="378"/>
                  </a:lnTo>
                  <a:lnTo>
                    <a:pt x="1" y="378"/>
                  </a:lnTo>
                  <a:cubicBezTo>
                    <a:pt x="1" y="945"/>
                    <a:pt x="473" y="1418"/>
                    <a:pt x="1040" y="1418"/>
                  </a:cubicBezTo>
                  <a:lnTo>
                    <a:pt x="1765" y="1418"/>
                  </a:lnTo>
                  <a:cubicBezTo>
                    <a:pt x="2364" y="1418"/>
                    <a:pt x="2836" y="945"/>
                    <a:pt x="2836" y="378"/>
                  </a:cubicBezTo>
                  <a:lnTo>
                    <a:pt x="2836" y="0"/>
                  </a:lnTo>
                  <a:close/>
                </a:path>
              </a:pathLst>
            </a:custGeom>
            <a:solidFill>
              <a:srgbClr val="8976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 name="Google Shape;316;p31">
              <a:extLst>
                <a:ext uri="{FF2B5EF4-FFF2-40B4-BE49-F238E27FC236}">
                  <a16:creationId xmlns:a16="http://schemas.microsoft.com/office/drawing/2014/main" id="{49487DD3-6E04-7F14-BDB0-C14737B35EAD}"/>
                </a:ext>
              </a:extLst>
            </p:cNvPr>
            <p:cNvSpPr/>
            <p:nvPr/>
          </p:nvSpPr>
          <p:spPr>
            <a:xfrm>
              <a:off x="-49378250" y="3920375"/>
              <a:ext cx="87425" cy="300900"/>
            </a:xfrm>
            <a:custGeom>
              <a:avLst/>
              <a:gdLst/>
              <a:ahLst/>
              <a:cxnLst/>
              <a:rect l="l" t="t" r="r" b="b"/>
              <a:pathLst>
                <a:path w="3497" h="12036" extrusionOk="0">
                  <a:moveTo>
                    <a:pt x="347" y="1"/>
                  </a:moveTo>
                  <a:cubicBezTo>
                    <a:pt x="158" y="1"/>
                    <a:pt x="0" y="158"/>
                    <a:pt x="0" y="347"/>
                  </a:cubicBezTo>
                  <a:lnTo>
                    <a:pt x="0" y="1418"/>
                  </a:lnTo>
                  <a:lnTo>
                    <a:pt x="1764" y="1418"/>
                  </a:lnTo>
                  <a:cubicBezTo>
                    <a:pt x="1953" y="1418"/>
                    <a:pt x="2111" y="1576"/>
                    <a:pt x="2111" y="1765"/>
                  </a:cubicBezTo>
                  <a:cubicBezTo>
                    <a:pt x="2111" y="1954"/>
                    <a:pt x="1953" y="2112"/>
                    <a:pt x="1764" y="2112"/>
                  </a:cubicBezTo>
                  <a:lnTo>
                    <a:pt x="0" y="2112"/>
                  </a:lnTo>
                  <a:lnTo>
                    <a:pt x="0" y="2836"/>
                  </a:lnTo>
                  <a:lnTo>
                    <a:pt x="1071" y="2836"/>
                  </a:lnTo>
                  <a:cubicBezTo>
                    <a:pt x="1260" y="2836"/>
                    <a:pt x="1418" y="2994"/>
                    <a:pt x="1418" y="3183"/>
                  </a:cubicBezTo>
                  <a:cubicBezTo>
                    <a:pt x="1418" y="3372"/>
                    <a:pt x="1260" y="3529"/>
                    <a:pt x="1071" y="3529"/>
                  </a:cubicBezTo>
                  <a:lnTo>
                    <a:pt x="0" y="3529"/>
                  </a:lnTo>
                  <a:lnTo>
                    <a:pt x="0" y="4254"/>
                  </a:lnTo>
                  <a:lnTo>
                    <a:pt x="1764" y="4254"/>
                  </a:lnTo>
                  <a:cubicBezTo>
                    <a:pt x="1953" y="4254"/>
                    <a:pt x="2111" y="4411"/>
                    <a:pt x="2111" y="4600"/>
                  </a:cubicBezTo>
                  <a:cubicBezTo>
                    <a:pt x="2111" y="4789"/>
                    <a:pt x="1953" y="4947"/>
                    <a:pt x="1764" y="4947"/>
                  </a:cubicBezTo>
                  <a:lnTo>
                    <a:pt x="0" y="4947"/>
                  </a:lnTo>
                  <a:lnTo>
                    <a:pt x="0" y="5672"/>
                  </a:lnTo>
                  <a:lnTo>
                    <a:pt x="1071" y="5672"/>
                  </a:lnTo>
                  <a:cubicBezTo>
                    <a:pt x="1260" y="5672"/>
                    <a:pt x="1418" y="5829"/>
                    <a:pt x="1418" y="6018"/>
                  </a:cubicBezTo>
                  <a:cubicBezTo>
                    <a:pt x="1418" y="6207"/>
                    <a:pt x="1260" y="6365"/>
                    <a:pt x="1071" y="6365"/>
                  </a:cubicBezTo>
                  <a:lnTo>
                    <a:pt x="0" y="6365"/>
                  </a:lnTo>
                  <a:lnTo>
                    <a:pt x="0" y="7089"/>
                  </a:lnTo>
                  <a:lnTo>
                    <a:pt x="1764" y="7089"/>
                  </a:lnTo>
                  <a:cubicBezTo>
                    <a:pt x="1953" y="7089"/>
                    <a:pt x="2111" y="7247"/>
                    <a:pt x="2111" y="7436"/>
                  </a:cubicBezTo>
                  <a:cubicBezTo>
                    <a:pt x="2111" y="7625"/>
                    <a:pt x="1953" y="7782"/>
                    <a:pt x="1764" y="7782"/>
                  </a:cubicBezTo>
                  <a:lnTo>
                    <a:pt x="0" y="7782"/>
                  </a:lnTo>
                  <a:lnTo>
                    <a:pt x="0" y="8507"/>
                  </a:lnTo>
                  <a:lnTo>
                    <a:pt x="1071" y="8507"/>
                  </a:lnTo>
                  <a:cubicBezTo>
                    <a:pt x="1260" y="8507"/>
                    <a:pt x="1418" y="8665"/>
                    <a:pt x="1418" y="8854"/>
                  </a:cubicBezTo>
                  <a:cubicBezTo>
                    <a:pt x="1418" y="9043"/>
                    <a:pt x="1260" y="9200"/>
                    <a:pt x="1071" y="9200"/>
                  </a:cubicBezTo>
                  <a:lnTo>
                    <a:pt x="0" y="9200"/>
                  </a:lnTo>
                  <a:lnTo>
                    <a:pt x="0" y="9925"/>
                  </a:lnTo>
                  <a:lnTo>
                    <a:pt x="1764" y="9925"/>
                  </a:lnTo>
                  <a:cubicBezTo>
                    <a:pt x="1953" y="9925"/>
                    <a:pt x="2111" y="10082"/>
                    <a:pt x="2111" y="10271"/>
                  </a:cubicBezTo>
                  <a:cubicBezTo>
                    <a:pt x="2111" y="10460"/>
                    <a:pt x="1953" y="10618"/>
                    <a:pt x="1764" y="10618"/>
                  </a:cubicBezTo>
                  <a:lnTo>
                    <a:pt x="0" y="10618"/>
                  </a:lnTo>
                  <a:lnTo>
                    <a:pt x="0" y="11689"/>
                  </a:lnTo>
                  <a:cubicBezTo>
                    <a:pt x="0" y="11878"/>
                    <a:pt x="158" y="12036"/>
                    <a:pt x="347" y="12036"/>
                  </a:cubicBezTo>
                  <a:lnTo>
                    <a:pt x="3151" y="12036"/>
                  </a:lnTo>
                  <a:cubicBezTo>
                    <a:pt x="3340" y="12036"/>
                    <a:pt x="3497" y="11878"/>
                    <a:pt x="3497" y="11689"/>
                  </a:cubicBezTo>
                  <a:lnTo>
                    <a:pt x="3497" y="379"/>
                  </a:lnTo>
                  <a:cubicBezTo>
                    <a:pt x="3497" y="158"/>
                    <a:pt x="3340" y="1"/>
                    <a:pt x="3151" y="1"/>
                  </a:cubicBezTo>
                  <a:close/>
                </a:path>
              </a:pathLst>
            </a:custGeom>
            <a:solidFill>
              <a:srgbClr val="8976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 name="Google Shape;317;p31">
              <a:extLst>
                <a:ext uri="{FF2B5EF4-FFF2-40B4-BE49-F238E27FC236}">
                  <a16:creationId xmlns:a16="http://schemas.microsoft.com/office/drawing/2014/main" id="{A8399834-F7A8-788C-3BAB-FD0ECFCDB2C0}"/>
                </a:ext>
              </a:extLst>
            </p:cNvPr>
            <p:cNvSpPr/>
            <p:nvPr/>
          </p:nvSpPr>
          <p:spPr>
            <a:xfrm>
              <a:off x="-49185300" y="3920375"/>
              <a:ext cx="71700" cy="87450"/>
            </a:xfrm>
            <a:custGeom>
              <a:avLst/>
              <a:gdLst/>
              <a:ahLst/>
              <a:cxnLst/>
              <a:rect l="l" t="t" r="r" b="b"/>
              <a:pathLst>
                <a:path w="2868" h="3498" extrusionOk="0">
                  <a:moveTo>
                    <a:pt x="2490" y="1"/>
                  </a:moveTo>
                  <a:cubicBezTo>
                    <a:pt x="1765" y="1"/>
                    <a:pt x="1229" y="32"/>
                    <a:pt x="631" y="631"/>
                  </a:cubicBezTo>
                  <a:cubicBezTo>
                    <a:pt x="253" y="1040"/>
                    <a:pt x="1" y="1576"/>
                    <a:pt x="1" y="2143"/>
                  </a:cubicBezTo>
                  <a:cubicBezTo>
                    <a:pt x="1" y="2868"/>
                    <a:pt x="631" y="3498"/>
                    <a:pt x="1418" y="3498"/>
                  </a:cubicBezTo>
                  <a:cubicBezTo>
                    <a:pt x="2017" y="3498"/>
                    <a:pt x="2553" y="3120"/>
                    <a:pt x="2742" y="2553"/>
                  </a:cubicBezTo>
                  <a:cubicBezTo>
                    <a:pt x="2868" y="2238"/>
                    <a:pt x="2805" y="1923"/>
                    <a:pt x="2616" y="1702"/>
                  </a:cubicBezTo>
                  <a:cubicBezTo>
                    <a:pt x="2395" y="1450"/>
                    <a:pt x="2269" y="1135"/>
                    <a:pt x="2742" y="568"/>
                  </a:cubicBezTo>
                  <a:cubicBezTo>
                    <a:pt x="2836" y="442"/>
                    <a:pt x="2868" y="316"/>
                    <a:pt x="2805" y="190"/>
                  </a:cubicBezTo>
                  <a:cubicBezTo>
                    <a:pt x="2742" y="95"/>
                    <a:pt x="2616" y="1"/>
                    <a:pt x="2490" y="1"/>
                  </a:cubicBezTo>
                  <a:close/>
                </a:path>
              </a:pathLst>
            </a:custGeom>
            <a:solidFill>
              <a:srgbClr val="8976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 name="Google Shape;318;p31">
              <a:extLst>
                <a:ext uri="{FF2B5EF4-FFF2-40B4-BE49-F238E27FC236}">
                  <a16:creationId xmlns:a16="http://schemas.microsoft.com/office/drawing/2014/main" id="{6B2057B1-1D52-22BB-5A8B-728C3BC4CA1B}"/>
                </a:ext>
              </a:extLst>
            </p:cNvPr>
            <p:cNvSpPr/>
            <p:nvPr/>
          </p:nvSpPr>
          <p:spPr>
            <a:xfrm>
              <a:off x="-49182150" y="4019625"/>
              <a:ext cx="64625" cy="42550"/>
            </a:xfrm>
            <a:custGeom>
              <a:avLst/>
              <a:gdLst/>
              <a:ahLst/>
              <a:cxnLst/>
              <a:rect l="l" t="t" r="r" b="b"/>
              <a:pathLst>
                <a:path w="2585" h="1702" extrusionOk="0">
                  <a:moveTo>
                    <a:pt x="316" y="0"/>
                  </a:moveTo>
                  <a:cubicBezTo>
                    <a:pt x="158" y="473"/>
                    <a:pt x="32" y="1103"/>
                    <a:pt x="1" y="1702"/>
                  </a:cubicBezTo>
                  <a:lnTo>
                    <a:pt x="2584" y="1702"/>
                  </a:lnTo>
                  <a:cubicBezTo>
                    <a:pt x="2521" y="1103"/>
                    <a:pt x="2427" y="504"/>
                    <a:pt x="2269" y="0"/>
                  </a:cubicBezTo>
                  <a:cubicBezTo>
                    <a:pt x="1954" y="158"/>
                    <a:pt x="1639" y="252"/>
                    <a:pt x="1292" y="252"/>
                  </a:cubicBezTo>
                  <a:cubicBezTo>
                    <a:pt x="946" y="252"/>
                    <a:pt x="631" y="158"/>
                    <a:pt x="316" y="0"/>
                  </a:cubicBezTo>
                  <a:close/>
                </a:path>
              </a:pathLst>
            </a:custGeom>
            <a:solidFill>
              <a:srgbClr val="8976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 name="Google Shape;319;p31">
              <a:extLst>
                <a:ext uri="{FF2B5EF4-FFF2-40B4-BE49-F238E27FC236}">
                  <a16:creationId xmlns:a16="http://schemas.microsoft.com/office/drawing/2014/main" id="{E49FE69C-EF0D-D144-E4C9-F3260D482280}"/>
                </a:ext>
              </a:extLst>
            </p:cNvPr>
            <p:cNvSpPr/>
            <p:nvPr/>
          </p:nvSpPr>
          <p:spPr>
            <a:xfrm>
              <a:off x="-49185300" y="4078700"/>
              <a:ext cx="70925" cy="141800"/>
            </a:xfrm>
            <a:custGeom>
              <a:avLst/>
              <a:gdLst/>
              <a:ahLst/>
              <a:cxnLst/>
              <a:rect l="l" t="t" r="r" b="b"/>
              <a:pathLst>
                <a:path w="2837" h="5672" extrusionOk="0">
                  <a:moveTo>
                    <a:pt x="32" y="0"/>
                  </a:moveTo>
                  <a:cubicBezTo>
                    <a:pt x="1" y="378"/>
                    <a:pt x="1" y="756"/>
                    <a:pt x="1" y="1071"/>
                  </a:cubicBezTo>
                  <a:cubicBezTo>
                    <a:pt x="1" y="2773"/>
                    <a:pt x="316" y="5671"/>
                    <a:pt x="1418" y="5671"/>
                  </a:cubicBezTo>
                  <a:cubicBezTo>
                    <a:pt x="2521" y="5671"/>
                    <a:pt x="2836" y="2804"/>
                    <a:pt x="2836" y="1071"/>
                  </a:cubicBezTo>
                  <a:cubicBezTo>
                    <a:pt x="2805" y="756"/>
                    <a:pt x="2805" y="410"/>
                    <a:pt x="2742" y="0"/>
                  </a:cubicBezTo>
                  <a:close/>
                </a:path>
              </a:pathLst>
            </a:custGeom>
            <a:solidFill>
              <a:srgbClr val="8976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 name="Google Shape;320;p31">
              <a:extLst>
                <a:ext uri="{FF2B5EF4-FFF2-40B4-BE49-F238E27FC236}">
                  <a16:creationId xmlns:a16="http://schemas.microsoft.com/office/drawing/2014/main" id="{AC8DEE10-A75B-B342-A359-3C78C7340D48}"/>
                </a:ext>
              </a:extLst>
            </p:cNvPr>
            <p:cNvSpPr/>
            <p:nvPr/>
          </p:nvSpPr>
          <p:spPr>
            <a:xfrm>
              <a:off x="-49271150" y="3920375"/>
              <a:ext cx="65400" cy="70125"/>
            </a:xfrm>
            <a:custGeom>
              <a:avLst/>
              <a:gdLst/>
              <a:ahLst/>
              <a:cxnLst/>
              <a:rect l="l" t="t" r="r" b="b"/>
              <a:pathLst>
                <a:path w="2616" h="2805" extrusionOk="0">
                  <a:moveTo>
                    <a:pt x="1324" y="1"/>
                  </a:moveTo>
                  <a:cubicBezTo>
                    <a:pt x="1182" y="1"/>
                    <a:pt x="1040" y="64"/>
                    <a:pt x="977" y="190"/>
                  </a:cubicBezTo>
                  <a:lnTo>
                    <a:pt x="1" y="2805"/>
                  </a:lnTo>
                  <a:lnTo>
                    <a:pt x="2616" y="2805"/>
                  </a:lnTo>
                  <a:lnTo>
                    <a:pt x="1670" y="190"/>
                  </a:lnTo>
                  <a:cubicBezTo>
                    <a:pt x="1607" y="64"/>
                    <a:pt x="1466" y="1"/>
                    <a:pt x="1324" y="1"/>
                  </a:cubicBezTo>
                  <a:close/>
                </a:path>
              </a:pathLst>
            </a:custGeom>
            <a:solidFill>
              <a:srgbClr val="8976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1" name="Google Shape;321;p31">
              <a:extLst>
                <a:ext uri="{FF2B5EF4-FFF2-40B4-BE49-F238E27FC236}">
                  <a16:creationId xmlns:a16="http://schemas.microsoft.com/office/drawing/2014/main" id="{712BCE0C-E065-31A7-6089-25499B6DE759}"/>
                </a:ext>
              </a:extLst>
            </p:cNvPr>
            <p:cNvSpPr/>
            <p:nvPr/>
          </p:nvSpPr>
          <p:spPr>
            <a:xfrm>
              <a:off x="-49272725" y="4007800"/>
              <a:ext cx="70125" cy="159925"/>
            </a:xfrm>
            <a:custGeom>
              <a:avLst/>
              <a:gdLst/>
              <a:ahLst/>
              <a:cxnLst/>
              <a:rect l="l" t="t" r="r" b="b"/>
              <a:pathLst>
                <a:path w="2805" h="6397" extrusionOk="0">
                  <a:moveTo>
                    <a:pt x="1" y="1"/>
                  </a:moveTo>
                  <a:lnTo>
                    <a:pt x="1" y="6396"/>
                  </a:lnTo>
                  <a:lnTo>
                    <a:pt x="2805" y="6396"/>
                  </a:lnTo>
                  <a:lnTo>
                    <a:pt x="2805" y="1"/>
                  </a:lnTo>
                  <a:close/>
                </a:path>
              </a:pathLst>
            </a:custGeom>
            <a:solidFill>
              <a:srgbClr val="8976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232" name="Google Shape;309;p31">
            <a:extLst>
              <a:ext uri="{FF2B5EF4-FFF2-40B4-BE49-F238E27FC236}">
                <a16:creationId xmlns:a16="http://schemas.microsoft.com/office/drawing/2014/main" id="{6A754982-A89F-B9FF-2912-2CDDE7043AB1}"/>
              </a:ext>
            </a:extLst>
          </p:cNvPr>
          <p:cNvGrpSpPr/>
          <p:nvPr/>
        </p:nvGrpSpPr>
        <p:grpSpPr>
          <a:xfrm>
            <a:off x="1830765" y="5967103"/>
            <a:ext cx="250847" cy="358070"/>
            <a:chOff x="-48216525" y="3936125"/>
            <a:chExt cx="211900" cy="302475"/>
          </a:xfrm>
        </p:grpSpPr>
        <p:sp>
          <p:nvSpPr>
            <p:cNvPr id="233" name="Google Shape;310;p31">
              <a:extLst>
                <a:ext uri="{FF2B5EF4-FFF2-40B4-BE49-F238E27FC236}">
                  <a16:creationId xmlns:a16="http://schemas.microsoft.com/office/drawing/2014/main" id="{3E70FD9C-534B-AD51-866E-87CB5E26CCB4}"/>
                </a:ext>
              </a:extLst>
            </p:cNvPr>
            <p:cNvSpPr/>
            <p:nvPr/>
          </p:nvSpPr>
          <p:spPr>
            <a:xfrm>
              <a:off x="-48207850" y="3955825"/>
              <a:ext cx="105550" cy="158325"/>
            </a:xfrm>
            <a:custGeom>
              <a:avLst/>
              <a:gdLst/>
              <a:ahLst/>
              <a:cxnLst/>
              <a:rect l="l" t="t" r="r" b="b"/>
              <a:pathLst>
                <a:path w="4222" h="6333" extrusionOk="0">
                  <a:moveTo>
                    <a:pt x="2080" y="2080"/>
                  </a:moveTo>
                  <a:cubicBezTo>
                    <a:pt x="2300" y="2080"/>
                    <a:pt x="2458" y="2237"/>
                    <a:pt x="2458" y="2458"/>
                  </a:cubicBezTo>
                  <a:lnTo>
                    <a:pt x="2458" y="3151"/>
                  </a:lnTo>
                  <a:cubicBezTo>
                    <a:pt x="2458" y="3340"/>
                    <a:pt x="2300" y="3497"/>
                    <a:pt x="2080" y="3497"/>
                  </a:cubicBezTo>
                  <a:cubicBezTo>
                    <a:pt x="1891" y="3497"/>
                    <a:pt x="1733" y="3340"/>
                    <a:pt x="1733" y="3151"/>
                  </a:cubicBezTo>
                  <a:lnTo>
                    <a:pt x="1733" y="2458"/>
                  </a:lnTo>
                  <a:cubicBezTo>
                    <a:pt x="1733" y="2237"/>
                    <a:pt x="1891" y="2080"/>
                    <a:pt x="2080" y="2080"/>
                  </a:cubicBezTo>
                  <a:close/>
                  <a:moveTo>
                    <a:pt x="2080" y="4222"/>
                  </a:moveTo>
                  <a:cubicBezTo>
                    <a:pt x="2300" y="4222"/>
                    <a:pt x="2458" y="4380"/>
                    <a:pt x="2458" y="4569"/>
                  </a:cubicBezTo>
                  <a:lnTo>
                    <a:pt x="2458" y="5293"/>
                  </a:lnTo>
                  <a:cubicBezTo>
                    <a:pt x="2458" y="5482"/>
                    <a:pt x="2300" y="5640"/>
                    <a:pt x="2080" y="5640"/>
                  </a:cubicBezTo>
                  <a:cubicBezTo>
                    <a:pt x="1891" y="5640"/>
                    <a:pt x="1733" y="5482"/>
                    <a:pt x="1733" y="5293"/>
                  </a:cubicBezTo>
                  <a:lnTo>
                    <a:pt x="1733" y="4569"/>
                  </a:lnTo>
                  <a:cubicBezTo>
                    <a:pt x="1733" y="4380"/>
                    <a:pt x="1891" y="4222"/>
                    <a:pt x="2080" y="4222"/>
                  </a:cubicBezTo>
                  <a:close/>
                  <a:moveTo>
                    <a:pt x="2111" y="0"/>
                  </a:moveTo>
                  <a:cubicBezTo>
                    <a:pt x="1891" y="0"/>
                    <a:pt x="1733" y="158"/>
                    <a:pt x="1733" y="347"/>
                  </a:cubicBezTo>
                  <a:lnTo>
                    <a:pt x="1733" y="757"/>
                  </a:lnTo>
                  <a:cubicBezTo>
                    <a:pt x="1544" y="788"/>
                    <a:pt x="1355" y="914"/>
                    <a:pt x="1198" y="1072"/>
                  </a:cubicBezTo>
                  <a:lnTo>
                    <a:pt x="883" y="757"/>
                  </a:lnTo>
                  <a:cubicBezTo>
                    <a:pt x="820" y="694"/>
                    <a:pt x="733" y="662"/>
                    <a:pt x="642" y="662"/>
                  </a:cubicBezTo>
                  <a:cubicBezTo>
                    <a:pt x="552" y="662"/>
                    <a:pt x="457" y="694"/>
                    <a:pt x="378" y="757"/>
                  </a:cubicBezTo>
                  <a:cubicBezTo>
                    <a:pt x="252" y="883"/>
                    <a:pt x="252" y="1103"/>
                    <a:pt x="378" y="1261"/>
                  </a:cubicBezTo>
                  <a:lnTo>
                    <a:pt x="788" y="1702"/>
                  </a:lnTo>
                  <a:cubicBezTo>
                    <a:pt x="757" y="1859"/>
                    <a:pt x="725" y="2017"/>
                    <a:pt x="725" y="2174"/>
                  </a:cubicBezTo>
                  <a:lnTo>
                    <a:pt x="378" y="2174"/>
                  </a:lnTo>
                  <a:cubicBezTo>
                    <a:pt x="158" y="2174"/>
                    <a:pt x="0" y="2332"/>
                    <a:pt x="0" y="2521"/>
                  </a:cubicBezTo>
                  <a:cubicBezTo>
                    <a:pt x="0" y="2710"/>
                    <a:pt x="158" y="2867"/>
                    <a:pt x="378" y="2867"/>
                  </a:cubicBezTo>
                  <a:lnTo>
                    <a:pt x="725" y="2867"/>
                  </a:lnTo>
                  <a:lnTo>
                    <a:pt x="725" y="3592"/>
                  </a:lnTo>
                  <a:lnTo>
                    <a:pt x="378" y="3592"/>
                  </a:lnTo>
                  <a:cubicBezTo>
                    <a:pt x="158" y="3592"/>
                    <a:pt x="0" y="3750"/>
                    <a:pt x="0" y="3939"/>
                  </a:cubicBezTo>
                  <a:cubicBezTo>
                    <a:pt x="0" y="4128"/>
                    <a:pt x="158" y="4285"/>
                    <a:pt x="378" y="4285"/>
                  </a:cubicBezTo>
                  <a:lnTo>
                    <a:pt x="725" y="4285"/>
                  </a:lnTo>
                  <a:lnTo>
                    <a:pt x="725" y="5010"/>
                  </a:lnTo>
                  <a:lnTo>
                    <a:pt x="347" y="5010"/>
                  </a:lnTo>
                  <a:lnTo>
                    <a:pt x="347" y="4915"/>
                  </a:lnTo>
                  <a:cubicBezTo>
                    <a:pt x="158" y="4915"/>
                    <a:pt x="0" y="5073"/>
                    <a:pt x="0" y="5293"/>
                  </a:cubicBezTo>
                  <a:cubicBezTo>
                    <a:pt x="0" y="5482"/>
                    <a:pt x="158" y="5640"/>
                    <a:pt x="347" y="5640"/>
                  </a:cubicBezTo>
                  <a:lnTo>
                    <a:pt x="725" y="5640"/>
                  </a:lnTo>
                  <a:lnTo>
                    <a:pt x="725" y="6333"/>
                  </a:lnTo>
                  <a:lnTo>
                    <a:pt x="3497" y="6333"/>
                  </a:lnTo>
                  <a:lnTo>
                    <a:pt x="3497" y="5640"/>
                  </a:lnTo>
                  <a:lnTo>
                    <a:pt x="3876" y="5640"/>
                  </a:lnTo>
                  <a:cubicBezTo>
                    <a:pt x="4065" y="5640"/>
                    <a:pt x="4222" y="5482"/>
                    <a:pt x="4222" y="5293"/>
                  </a:cubicBezTo>
                  <a:cubicBezTo>
                    <a:pt x="4222" y="5073"/>
                    <a:pt x="4065" y="4915"/>
                    <a:pt x="3876" y="4915"/>
                  </a:cubicBezTo>
                  <a:lnTo>
                    <a:pt x="3497" y="4915"/>
                  </a:lnTo>
                  <a:lnTo>
                    <a:pt x="3497" y="4222"/>
                  </a:lnTo>
                  <a:lnTo>
                    <a:pt x="3876" y="4222"/>
                  </a:lnTo>
                  <a:cubicBezTo>
                    <a:pt x="4065" y="4222"/>
                    <a:pt x="4222" y="4065"/>
                    <a:pt x="4222" y="3876"/>
                  </a:cubicBezTo>
                  <a:cubicBezTo>
                    <a:pt x="4222" y="3655"/>
                    <a:pt x="4065" y="3497"/>
                    <a:pt x="3876" y="3497"/>
                  </a:cubicBezTo>
                  <a:lnTo>
                    <a:pt x="3497" y="3497"/>
                  </a:lnTo>
                  <a:lnTo>
                    <a:pt x="3497" y="2804"/>
                  </a:lnTo>
                  <a:lnTo>
                    <a:pt x="3876" y="2804"/>
                  </a:lnTo>
                  <a:cubicBezTo>
                    <a:pt x="4065" y="2804"/>
                    <a:pt x="4222" y="2647"/>
                    <a:pt x="4222" y="2458"/>
                  </a:cubicBezTo>
                  <a:cubicBezTo>
                    <a:pt x="4222" y="2237"/>
                    <a:pt x="4065" y="2080"/>
                    <a:pt x="3876" y="2080"/>
                  </a:cubicBezTo>
                  <a:lnTo>
                    <a:pt x="3497" y="2080"/>
                  </a:lnTo>
                  <a:cubicBezTo>
                    <a:pt x="3497" y="1418"/>
                    <a:pt x="3088" y="914"/>
                    <a:pt x="2458" y="757"/>
                  </a:cubicBezTo>
                  <a:lnTo>
                    <a:pt x="2458" y="347"/>
                  </a:lnTo>
                  <a:cubicBezTo>
                    <a:pt x="2458" y="158"/>
                    <a:pt x="2300" y="0"/>
                    <a:pt x="2111" y="0"/>
                  </a:cubicBezTo>
                  <a:close/>
                </a:path>
              </a:pathLst>
            </a:custGeom>
            <a:solidFill>
              <a:srgbClr val="CF6D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4" name="Google Shape;311;p31">
              <a:extLst>
                <a:ext uri="{FF2B5EF4-FFF2-40B4-BE49-F238E27FC236}">
                  <a16:creationId xmlns:a16="http://schemas.microsoft.com/office/drawing/2014/main" id="{BAD725BA-622A-058D-2279-345BB9C16C27}"/>
                </a:ext>
              </a:extLst>
            </p:cNvPr>
            <p:cNvSpPr/>
            <p:nvPr/>
          </p:nvSpPr>
          <p:spPr>
            <a:xfrm>
              <a:off x="-48192100" y="4184225"/>
              <a:ext cx="163850" cy="54375"/>
            </a:xfrm>
            <a:custGeom>
              <a:avLst/>
              <a:gdLst/>
              <a:ahLst/>
              <a:cxnLst/>
              <a:rect l="l" t="t" r="r" b="b"/>
              <a:pathLst>
                <a:path w="6554" h="2175" extrusionOk="0">
                  <a:moveTo>
                    <a:pt x="0" y="1"/>
                  </a:moveTo>
                  <a:lnTo>
                    <a:pt x="442" y="1891"/>
                  </a:lnTo>
                  <a:cubicBezTo>
                    <a:pt x="473" y="2049"/>
                    <a:pt x="631" y="2175"/>
                    <a:pt x="788" y="2175"/>
                  </a:cubicBezTo>
                  <a:lnTo>
                    <a:pt x="5703" y="2175"/>
                  </a:lnTo>
                  <a:cubicBezTo>
                    <a:pt x="5860" y="2175"/>
                    <a:pt x="6018" y="2049"/>
                    <a:pt x="6081" y="1891"/>
                  </a:cubicBezTo>
                  <a:lnTo>
                    <a:pt x="6554" y="1"/>
                  </a:lnTo>
                  <a:close/>
                </a:path>
              </a:pathLst>
            </a:custGeom>
            <a:solidFill>
              <a:srgbClr val="CF6D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5" name="Google Shape;312;p31">
              <a:extLst>
                <a:ext uri="{FF2B5EF4-FFF2-40B4-BE49-F238E27FC236}">
                  <a16:creationId xmlns:a16="http://schemas.microsoft.com/office/drawing/2014/main" id="{18AAEAD9-AEA9-C2D2-5FFA-78DDEB9483C5}"/>
                </a:ext>
              </a:extLst>
            </p:cNvPr>
            <p:cNvSpPr/>
            <p:nvPr/>
          </p:nvSpPr>
          <p:spPr>
            <a:xfrm>
              <a:off x="-48216525" y="4131475"/>
              <a:ext cx="211900" cy="34675"/>
            </a:xfrm>
            <a:custGeom>
              <a:avLst/>
              <a:gdLst/>
              <a:ahLst/>
              <a:cxnLst/>
              <a:rect l="l" t="t" r="r" b="b"/>
              <a:pathLst>
                <a:path w="8476" h="1387" extrusionOk="0">
                  <a:moveTo>
                    <a:pt x="347" y="0"/>
                  </a:moveTo>
                  <a:cubicBezTo>
                    <a:pt x="158" y="0"/>
                    <a:pt x="1" y="126"/>
                    <a:pt x="1" y="347"/>
                  </a:cubicBezTo>
                  <a:cubicBezTo>
                    <a:pt x="1" y="914"/>
                    <a:pt x="473" y="1386"/>
                    <a:pt x="1072" y="1386"/>
                  </a:cubicBezTo>
                  <a:lnTo>
                    <a:pt x="7405" y="1386"/>
                  </a:lnTo>
                  <a:cubicBezTo>
                    <a:pt x="8003" y="1386"/>
                    <a:pt x="8476" y="914"/>
                    <a:pt x="8476" y="347"/>
                  </a:cubicBezTo>
                  <a:cubicBezTo>
                    <a:pt x="8413" y="158"/>
                    <a:pt x="8255" y="0"/>
                    <a:pt x="8066" y="0"/>
                  </a:cubicBezTo>
                  <a:close/>
                </a:path>
              </a:pathLst>
            </a:custGeom>
            <a:solidFill>
              <a:srgbClr val="CF6D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6" name="Google Shape;313;p31">
              <a:extLst>
                <a:ext uri="{FF2B5EF4-FFF2-40B4-BE49-F238E27FC236}">
                  <a16:creationId xmlns:a16="http://schemas.microsoft.com/office/drawing/2014/main" id="{6CA8D586-B6FD-8A84-245F-05D00A14C360}"/>
                </a:ext>
              </a:extLst>
            </p:cNvPr>
            <p:cNvSpPr/>
            <p:nvPr/>
          </p:nvSpPr>
          <p:spPr>
            <a:xfrm>
              <a:off x="-48113350" y="3936125"/>
              <a:ext cx="98475" cy="178025"/>
            </a:xfrm>
            <a:custGeom>
              <a:avLst/>
              <a:gdLst/>
              <a:ahLst/>
              <a:cxnLst/>
              <a:rect l="l" t="t" r="r" b="b"/>
              <a:pathLst>
                <a:path w="3939" h="7121" extrusionOk="0">
                  <a:moveTo>
                    <a:pt x="1860" y="2175"/>
                  </a:moveTo>
                  <a:cubicBezTo>
                    <a:pt x="2049" y="2175"/>
                    <a:pt x="2206" y="2332"/>
                    <a:pt x="2206" y="2521"/>
                  </a:cubicBezTo>
                  <a:lnTo>
                    <a:pt x="2206" y="3246"/>
                  </a:lnTo>
                  <a:cubicBezTo>
                    <a:pt x="2206" y="3435"/>
                    <a:pt x="2049" y="3592"/>
                    <a:pt x="1860" y="3592"/>
                  </a:cubicBezTo>
                  <a:cubicBezTo>
                    <a:pt x="1671" y="3592"/>
                    <a:pt x="1513" y="3435"/>
                    <a:pt x="1513" y="3246"/>
                  </a:cubicBezTo>
                  <a:lnTo>
                    <a:pt x="1513" y="2521"/>
                  </a:lnTo>
                  <a:cubicBezTo>
                    <a:pt x="1513" y="2332"/>
                    <a:pt x="1671" y="2175"/>
                    <a:pt x="1860" y="2175"/>
                  </a:cubicBezTo>
                  <a:close/>
                  <a:moveTo>
                    <a:pt x="1860" y="4285"/>
                  </a:moveTo>
                  <a:cubicBezTo>
                    <a:pt x="2049" y="4285"/>
                    <a:pt x="2206" y="4443"/>
                    <a:pt x="2206" y="4632"/>
                  </a:cubicBezTo>
                  <a:lnTo>
                    <a:pt x="2206" y="5357"/>
                  </a:lnTo>
                  <a:cubicBezTo>
                    <a:pt x="2206" y="5546"/>
                    <a:pt x="2049" y="5703"/>
                    <a:pt x="1860" y="5703"/>
                  </a:cubicBezTo>
                  <a:cubicBezTo>
                    <a:pt x="1671" y="5703"/>
                    <a:pt x="1513" y="5546"/>
                    <a:pt x="1513" y="5357"/>
                  </a:cubicBezTo>
                  <a:lnTo>
                    <a:pt x="1513" y="4632"/>
                  </a:lnTo>
                  <a:cubicBezTo>
                    <a:pt x="1513" y="4443"/>
                    <a:pt x="1671" y="4285"/>
                    <a:pt x="1860" y="4285"/>
                  </a:cubicBezTo>
                  <a:close/>
                  <a:moveTo>
                    <a:pt x="1860" y="1"/>
                  </a:moveTo>
                  <a:cubicBezTo>
                    <a:pt x="1671" y="1"/>
                    <a:pt x="1513" y="158"/>
                    <a:pt x="1513" y="347"/>
                  </a:cubicBezTo>
                  <a:lnTo>
                    <a:pt x="1513" y="757"/>
                  </a:lnTo>
                  <a:cubicBezTo>
                    <a:pt x="1324" y="788"/>
                    <a:pt x="1104" y="914"/>
                    <a:pt x="946" y="1072"/>
                  </a:cubicBezTo>
                  <a:lnTo>
                    <a:pt x="631" y="757"/>
                  </a:lnTo>
                  <a:cubicBezTo>
                    <a:pt x="584" y="694"/>
                    <a:pt x="497" y="662"/>
                    <a:pt x="403" y="662"/>
                  </a:cubicBezTo>
                  <a:cubicBezTo>
                    <a:pt x="308" y="662"/>
                    <a:pt x="206" y="694"/>
                    <a:pt x="127" y="757"/>
                  </a:cubicBezTo>
                  <a:cubicBezTo>
                    <a:pt x="1" y="883"/>
                    <a:pt x="1" y="1104"/>
                    <a:pt x="127" y="1261"/>
                  </a:cubicBezTo>
                  <a:lnTo>
                    <a:pt x="505" y="1702"/>
                  </a:lnTo>
                  <a:cubicBezTo>
                    <a:pt x="474" y="1860"/>
                    <a:pt x="442" y="2017"/>
                    <a:pt x="442" y="2175"/>
                  </a:cubicBezTo>
                  <a:lnTo>
                    <a:pt x="442" y="2238"/>
                  </a:lnTo>
                  <a:cubicBezTo>
                    <a:pt x="820" y="2395"/>
                    <a:pt x="1135" y="2742"/>
                    <a:pt x="1135" y="3214"/>
                  </a:cubicBezTo>
                  <a:cubicBezTo>
                    <a:pt x="1135" y="3498"/>
                    <a:pt x="1041" y="3750"/>
                    <a:pt x="883" y="3939"/>
                  </a:cubicBezTo>
                  <a:cubicBezTo>
                    <a:pt x="1041" y="4128"/>
                    <a:pt x="1135" y="4380"/>
                    <a:pt x="1135" y="4632"/>
                  </a:cubicBezTo>
                  <a:cubicBezTo>
                    <a:pt x="1135" y="4916"/>
                    <a:pt x="1041" y="5168"/>
                    <a:pt x="883" y="5357"/>
                  </a:cubicBezTo>
                  <a:cubicBezTo>
                    <a:pt x="1041" y="5546"/>
                    <a:pt x="1135" y="5798"/>
                    <a:pt x="1135" y="6081"/>
                  </a:cubicBezTo>
                  <a:cubicBezTo>
                    <a:pt x="1135" y="6554"/>
                    <a:pt x="883" y="6932"/>
                    <a:pt x="442" y="7058"/>
                  </a:cubicBezTo>
                  <a:lnTo>
                    <a:pt x="442" y="7121"/>
                  </a:lnTo>
                  <a:lnTo>
                    <a:pt x="3246" y="7121"/>
                  </a:lnTo>
                  <a:lnTo>
                    <a:pt x="3246" y="5703"/>
                  </a:lnTo>
                  <a:lnTo>
                    <a:pt x="3593" y="5703"/>
                  </a:lnTo>
                  <a:cubicBezTo>
                    <a:pt x="3782" y="5703"/>
                    <a:pt x="3939" y="5546"/>
                    <a:pt x="3939" y="5357"/>
                  </a:cubicBezTo>
                  <a:cubicBezTo>
                    <a:pt x="3939" y="5168"/>
                    <a:pt x="3782" y="5010"/>
                    <a:pt x="3593" y="5010"/>
                  </a:cubicBezTo>
                  <a:lnTo>
                    <a:pt x="3246" y="5010"/>
                  </a:lnTo>
                  <a:lnTo>
                    <a:pt x="3246" y="4285"/>
                  </a:lnTo>
                  <a:lnTo>
                    <a:pt x="3593" y="4285"/>
                  </a:lnTo>
                  <a:cubicBezTo>
                    <a:pt x="3782" y="4285"/>
                    <a:pt x="3939" y="4128"/>
                    <a:pt x="3939" y="3939"/>
                  </a:cubicBezTo>
                  <a:cubicBezTo>
                    <a:pt x="3939" y="3750"/>
                    <a:pt x="3782" y="3592"/>
                    <a:pt x="3593" y="3592"/>
                  </a:cubicBezTo>
                  <a:lnTo>
                    <a:pt x="3246" y="3592"/>
                  </a:lnTo>
                  <a:lnTo>
                    <a:pt x="3246" y="2868"/>
                  </a:lnTo>
                  <a:lnTo>
                    <a:pt x="3593" y="2868"/>
                  </a:lnTo>
                  <a:cubicBezTo>
                    <a:pt x="3782" y="2868"/>
                    <a:pt x="3939" y="2710"/>
                    <a:pt x="3939" y="2521"/>
                  </a:cubicBezTo>
                  <a:cubicBezTo>
                    <a:pt x="3939" y="2332"/>
                    <a:pt x="3782" y="2175"/>
                    <a:pt x="3593" y="2175"/>
                  </a:cubicBezTo>
                  <a:lnTo>
                    <a:pt x="3246" y="2175"/>
                  </a:lnTo>
                  <a:cubicBezTo>
                    <a:pt x="3246" y="2017"/>
                    <a:pt x="3183" y="1860"/>
                    <a:pt x="3151" y="1702"/>
                  </a:cubicBezTo>
                  <a:lnTo>
                    <a:pt x="3593" y="1261"/>
                  </a:lnTo>
                  <a:cubicBezTo>
                    <a:pt x="3719" y="1135"/>
                    <a:pt x="3719" y="914"/>
                    <a:pt x="3593" y="757"/>
                  </a:cubicBezTo>
                  <a:cubicBezTo>
                    <a:pt x="3530" y="694"/>
                    <a:pt x="3443" y="662"/>
                    <a:pt x="3352" y="662"/>
                  </a:cubicBezTo>
                  <a:cubicBezTo>
                    <a:pt x="3262" y="662"/>
                    <a:pt x="3167" y="694"/>
                    <a:pt x="3088" y="757"/>
                  </a:cubicBezTo>
                  <a:lnTo>
                    <a:pt x="2773" y="1072"/>
                  </a:lnTo>
                  <a:cubicBezTo>
                    <a:pt x="2616" y="946"/>
                    <a:pt x="2427" y="820"/>
                    <a:pt x="2206" y="757"/>
                  </a:cubicBezTo>
                  <a:lnTo>
                    <a:pt x="2206" y="347"/>
                  </a:lnTo>
                  <a:cubicBezTo>
                    <a:pt x="2206" y="158"/>
                    <a:pt x="2049" y="1"/>
                    <a:pt x="1860" y="1"/>
                  </a:cubicBezTo>
                  <a:close/>
                </a:path>
              </a:pathLst>
            </a:custGeom>
            <a:solidFill>
              <a:srgbClr val="CF6D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237" name="Google Shape;322;p31">
            <a:extLst>
              <a:ext uri="{FF2B5EF4-FFF2-40B4-BE49-F238E27FC236}">
                <a16:creationId xmlns:a16="http://schemas.microsoft.com/office/drawing/2014/main" id="{063702FB-0964-5CC5-BD17-9CF2E8D900AA}"/>
              </a:ext>
            </a:extLst>
          </p:cNvPr>
          <p:cNvGrpSpPr/>
          <p:nvPr/>
        </p:nvGrpSpPr>
        <p:grpSpPr>
          <a:xfrm>
            <a:off x="869530" y="5948682"/>
            <a:ext cx="354209" cy="326659"/>
            <a:chOff x="-12643475" y="3657325"/>
            <a:chExt cx="353675" cy="330950"/>
          </a:xfrm>
        </p:grpSpPr>
        <p:sp>
          <p:nvSpPr>
            <p:cNvPr id="238" name="Google Shape;323;p31">
              <a:extLst>
                <a:ext uri="{FF2B5EF4-FFF2-40B4-BE49-F238E27FC236}">
                  <a16:creationId xmlns:a16="http://schemas.microsoft.com/office/drawing/2014/main" id="{60F7A912-F59A-9AEA-9010-1425B3B9FF56}"/>
                </a:ext>
              </a:extLst>
            </p:cNvPr>
            <p:cNvSpPr/>
            <p:nvPr/>
          </p:nvSpPr>
          <p:spPr>
            <a:xfrm>
              <a:off x="-12580475" y="3719550"/>
              <a:ext cx="19725" cy="19700"/>
            </a:xfrm>
            <a:custGeom>
              <a:avLst/>
              <a:gdLst/>
              <a:ahLst/>
              <a:cxnLst/>
              <a:rect l="l" t="t" r="r" b="b"/>
              <a:pathLst>
                <a:path w="789" h="788" extrusionOk="0">
                  <a:moveTo>
                    <a:pt x="379" y="0"/>
                  </a:moveTo>
                  <a:cubicBezTo>
                    <a:pt x="190" y="0"/>
                    <a:pt x="1" y="189"/>
                    <a:pt x="1" y="410"/>
                  </a:cubicBezTo>
                  <a:cubicBezTo>
                    <a:pt x="1" y="599"/>
                    <a:pt x="190" y="788"/>
                    <a:pt x="379" y="788"/>
                  </a:cubicBezTo>
                  <a:cubicBezTo>
                    <a:pt x="599" y="788"/>
                    <a:pt x="788" y="599"/>
                    <a:pt x="788" y="410"/>
                  </a:cubicBezTo>
                  <a:cubicBezTo>
                    <a:pt x="788" y="189"/>
                    <a:pt x="599" y="0"/>
                    <a:pt x="379" y="0"/>
                  </a:cubicBezTo>
                  <a:close/>
                </a:path>
              </a:pathLst>
            </a:custGeom>
            <a:solidFill>
              <a:srgbClr val="B9462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9" name="Google Shape;324;p31">
              <a:extLst>
                <a:ext uri="{FF2B5EF4-FFF2-40B4-BE49-F238E27FC236}">
                  <a16:creationId xmlns:a16="http://schemas.microsoft.com/office/drawing/2014/main" id="{B74999F8-3641-65EC-2C04-0010076BADBB}"/>
                </a:ext>
              </a:extLst>
            </p:cNvPr>
            <p:cNvSpPr/>
            <p:nvPr/>
          </p:nvSpPr>
          <p:spPr>
            <a:xfrm>
              <a:off x="-12456800" y="3719550"/>
              <a:ext cx="19700" cy="19700"/>
            </a:xfrm>
            <a:custGeom>
              <a:avLst/>
              <a:gdLst/>
              <a:ahLst/>
              <a:cxnLst/>
              <a:rect l="l" t="t" r="r" b="b"/>
              <a:pathLst>
                <a:path w="788" h="788" extrusionOk="0">
                  <a:moveTo>
                    <a:pt x="410" y="0"/>
                  </a:moveTo>
                  <a:cubicBezTo>
                    <a:pt x="189" y="0"/>
                    <a:pt x="0" y="189"/>
                    <a:pt x="0" y="410"/>
                  </a:cubicBezTo>
                  <a:cubicBezTo>
                    <a:pt x="0" y="599"/>
                    <a:pt x="189" y="788"/>
                    <a:pt x="410" y="788"/>
                  </a:cubicBezTo>
                  <a:cubicBezTo>
                    <a:pt x="630" y="788"/>
                    <a:pt x="788" y="599"/>
                    <a:pt x="788" y="410"/>
                  </a:cubicBezTo>
                  <a:cubicBezTo>
                    <a:pt x="788" y="189"/>
                    <a:pt x="630" y="0"/>
                    <a:pt x="410" y="0"/>
                  </a:cubicBezTo>
                  <a:close/>
                </a:path>
              </a:pathLst>
            </a:custGeom>
            <a:solidFill>
              <a:srgbClr val="B9462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0" name="Google Shape;325;p31">
              <a:extLst>
                <a:ext uri="{FF2B5EF4-FFF2-40B4-BE49-F238E27FC236}">
                  <a16:creationId xmlns:a16="http://schemas.microsoft.com/office/drawing/2014/main" id="{AECD1589-5736-DF19-EA31-20351F2E051A}"/>
                </a:ext>
              </a:extLst>
            </p:cNvPr>
            <p:cNvSpPr/>
            <p:nvPr/>
          </p:nvSpPr>
          <p:spPr>
            <a:xfrm>
              <a:off x="-12643475" y="3657325"/>
              <a:ext cx="268600" cy="144950"/>
            </a:xfrm>
            <a:custGeom>
              <a:avLst/>
              <a:gdLst/>
              <a:ahLst/>
              <a:cxnLst/>
              <a:rect l="l" t="t" r="r" b="b"/>
              <a:pathLst>
                <a:path w="10744" h="5798" extrusionOk="0">
                  <a:moveTo>
                    <a:pt x="2899" y="1670"/>
                  </a:moveTo>
                  <a:cubicBezTo>
                    <a:pt x="3592" y="1670"/>
                    <a:pt x="4159" y="2205"/>
                    <a:pt x="4159" y="2899"/>
                  </a:cubicBezTo>
                  <a:cubicBezTo>
                    <a:pt x="4159" y="3560"/>
                    <a:pt x="3623" y="4159"/>
                    <a:pt x="2899" y="4159"/>
                  </a:cubicBezTo>
                  <a:cubicBezTo>
                    <a:pt x="2237" y="4159"/>
                    <a:pt x="1639" y="3592"/>
                    <a:pt x="1639" y="2899"/>
                  </a:cubicBezTo>
                  <a:cubicBezTo>
                    <a:pt x="1639" y="2205"/>
                    <a:pt x="2206" y="1670"/>
                    <a:pt x="2899" y="1670"/>
                  </a:cubicBezTo>
                  <a:close/>
                  <a:moveTo>
                    <a:pt x="7877" y="1670"/>
                  </a:moveTo>
                  <a:cubicBezTo>
                    <a:pt x="8538" y="1670"/>
                    <a:pt x="9137" y="2205"/>
                    <a:pt x="9137" y="2899"/>
                  </a:cubicBezTo>
                  <a:cubicBezTo>
                    <a:pt x="9137" y="3560"/>
                    <a:pt x="8570" y="4159"/>
                    <a:pt x="7877" y="4159"/>
                  </a:cubicBezTo>
                  <a:cubicBezTo>
                    <a:pt x="7215" y="4159"/>
                    <a:pt x="6616" y="3592"/>
                    <a:pt x="6616" y="2899"/>
                  </a:cubicBezTo>
                  <a:cubicBezTo>
                    <a:pt x="6616" y="2205"/>
                    <a:pt x="7152" y="1670"/>
                    <a:pt x="7877" y="1670"/>
                  </a:cubicBezTo>
                  <a:close/>
                  <a:moveTo>
                    <a:pt x="2899" y="0"/>
                  </a:moveTo>
                  <a:cubicBezTo>
                    <a:pt x="1292" y="0"/>
                    <a:pt x="32" y="1323"/>
                    <a:pt x="32" y="2899"/>
                  </a:cubicBezTo>
                  <a:cubicBezTo>
                    <a:pt x="0" y="4505"/>
                    <a:pt x="1292" y="5797"/>
                    <a:pt x="2899" y="5797"/>
                  </a:cubicBezTo>
                  <a:cubicBezTo>
                    <a:pt x="3970" y="5797"/>
                    <a:pt x="4884" y="5198"/>
                    <a:pt x="5388" y="4379"/>
                  </a:cubicBezTo>
                  <a:cubicBezTo>
                    <a:pt x="5892" y="5230"/>
                    <a:pt x="6805" y="5797"/>
                    <a:pt x="7877" y="5797"/>
                  </a:cubicBezTo>
                  <a:cubicBezTo>
                    <a:pt x="9483" y="5797"/>
                    <a:pt x="10744" y="4505"/>
                    <a:pt x="10744" y="2899"/>
                  </a:cubicBezTo>
                  <a:cubicBezTo>
                    <a:pt x="10744" y="1260"/>
                    <a:pt x="9452" y="0"/>
                    <a:pt x="7877" y="0"/>
                  </a:cubicBezTo>
                  <a:cubicBezTo>
                    <a:pt x="6805" y="0"/>
                    <a:pt x="5892" y="599"/>
                    <a:pt x="5388" y="1418"/>
                  </a:cubicBezTo>
                  <a:cubicBezTo>
                    <a:pt x="4884" y="567"/>
                    <a:pt x="3970" y="0"/>
                    <a:pt x="2899" y="0"/>
                  </a:cubicBezTo>
                  <a:close/>
                </a:path>
              </a:pathLst>
            </a:custGeom>
            <a:solidFill>
              <a:srgbClr val="B9462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1" name="Google Shape;326;p31">
              <a:extLst>
                <a:ext uri="{FF2B5EF4-FFF2-40B4-BE49-F238E27FC236}">
                  <a16:creationId xmlns:a16="http://schemas.microsoft.com/office/drawing/2014/main" id="{371D2020-33CE-12A4-913F-AFDF52D6EAE8}"/>
                </a:ext>
              </a:extLst>
            </p:cNvPr>
            <p:cNvSpPr/>
            <p:nvPr/>
          </p:nvSpPr>
          <p:spPr>
            <a:xfrm>
              <a:off x="-12581250" y="3905425"/>
              <a:ext cx="62250" cy="20500"/>
            </a:xfrm>
            <a:custGeom>
              <a:avLst/>
              <a:gdLst/>
              <a:ahLst/>
              <a:cxnLst/>
              <a:rect l="l" t="t" r="r" b="b"/>
              <a:pathLst>
                <a:path w="2490" h="820" extrusionOk="0">
                  <a:moveTo>
                    <a:pt x="0" y="0"/>
                  </a:moveTo>
                  <a:lnTo>
                    <a:pt x="0" y="819"/>
                  </a:lnTo>
                  <a:lnTo>
                    <a:pt x="2489" y="819"/>
                  </a:lnTo>
                  <a:lnTo>
                    <a:pt x="2489" y="0"/>
                  </a:lnTo>
                  <a:close/>
                </a:path>
              </a:pathLst>
            </a:custGeom>
            <a:solidFill>
              <a:srgbClr val="B9462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2" name="Google Shape;327;p31">
              <a:extLst>
                <a:ext uri="{FF2B5EF4-FFF2-40B4-BE49-F238E27FC236}">
                  <a16:creationId xmlns:a16="http://schemas.microsoft.com/office/drawing/2014/main" id="{7F020FB8-DC87-4C7E-5CF1-F5EC8EAF0A84}"/>
                </a:ext>
              </a:extLst>
            </p:cNvPr>
            <p:cNvSpPr/>
            <p:nvPr/>
          </p:nvSpPr>
          <p:spPr>
            <a:xfrm>
              <a:off x="-12643475" y="3802250"/>
              <a:ext cx="269400" cy="185900"/>
            </a:xfrm>
            <a:custGeom>
              <a:avLst/>
              <a:gdLst/>
              <a:ahLst/>
              <a:cxnLst/>
              <a:rect l="l" t="t" r="r" b="b"/>
              <a:pathLst>
                <a:path w="10776" h="7436" extrusionOk="0">
                  <a:moveTo>
                    <a:pt x="7057" y="1670"/>
                  </a:moveTo>
                  <a:cubicBezTo>
                    <a:pt x="7278" y="1670"/>
                    <a:pt x="7436" y="1859"/>
                    <a:pt x="7436" y="2048"/>
                  </a:cubicBezTo>
                  <a:cubicBezTo>
                    <a:pt x="7436" y="2300"/>
                    <a:pt x="7247" y="2489"/>
                    <a:pt x="7057" y="2489"/>
                  </a:cubicBezTo>
                  <a:cubicBezTo>
                    <a:pt x="6805" y="2489"/>
                    <a:pt x="6616" y="2300"/>
                    <a:pt x="6616" y="2048"/>
                  </a:cubicBezTo>
                  <a:cubicBezTo>
                    <a:pt x="6616" y="1859"/>
                    <a:pt x="6805" y="1670"/>
                    <a:pt x="7057" y="1670"/>
                  </a:cubicBezTo>
                  <a:close/>
                  <a:moveTo>
                    <a:pt x="8696" y="1670"/>
                  </a:moveTo>
                  <a:cubicBezTo>
                    <a:pt x="8948" y="1670"/>
                    <a:pt x="9137" y="1859"/>
                    <a:pt x="9137" y="2048"/>
                  </a:cubicBezTo>
                  <a:cubicBezTo>
                    <a:pt x="9137" y="2300"/>
                    <a:pt x="8948" y="2489"/>
                    <a:pt x="8696" y="2489"/>
                  </a:cubicBezTo>
                  <a:cubicBezTo>
                    <a:pt x="8475" y="2489"/>
                    <a:pt x="8318" y="2300"/>
                    <a:pt x="8318" y="2048"/>
                  </a:cubicBezTo>
                  <a:cubicBezTo>
                    <a:pt x="8255" y="1859"/>
                    <a:pt x="8475" y="1670"/>
                    <a:pt x="8696" y="1670"/>
                  </a:cubicBezTo>
                  <a:close/>
                  <a:moveTo>
                    <a:pt x="5388" y="3277"/>
                  </a:moveTo>
                  <a:cubicBezTo>
                    <a:pt x="5640" y="3277"/>
                    <a:pt x="5829" y="3466"/>
                    <a:pt x="5829" y="3686"/>
                  </a:cubicBezTo>
                  <a:lnTo>
                    <a:pt x="5829" y="5356"/>
                  </a:lnTo>
                  <a:cubicBezTo>
                    <a:pt x="5829" y="5608"/>
                    <a:pt x="5640" y="5797"/>
                    <a:pt x="5388" y="5797"/>
                  </a:cubicBezTo>
                  <a:lnTo>
                    <a:pt x="2080" y="5797"/>
                  </a:lnTo>
                  <a:cubicBezTo>
                    <a:pt x="1859" y="5797"/>
                    <a:pt x="1639" y="5608"/>
                    <a:pt x="1639" y="5356"/>
                  </a:cubicBezTo>
                  <a:lnTo>
                    <a:pt x="1639" y="3686"/>
                  </a:lnTo>
                  <a:cubicBezTo>
                    <a:pt x="1639" y="3466"/>
                    <a:pt x="1859" y="3277"/>
                    <a:pt x="2080" y="3277"/>
                  </a:cubicBezTo>
                  <a:close/>
                  <a:moveTo>
                    <a:pt x="5230" y="0"/>
                  </a:moveTo>
                  <a:cubicBezTo>
                    <a:pt x="4600" y="504"/>
                    <a:pt x="3781" y="819"/>
                    <a:pt x="2899" y="819"/>
                  </a:cubicBezTo>
                  <a:cubicBezTo>
                    <a:pt x="2080" y="819"/>
                    <a:pt x="1324" y="536"/>
                    <a:pt x="756" y="126"/>
                  </a:cubicBezTo>
                  <a:cubicBezTo>
                    <a:pt x="315" y="315"/>
                    <a:pt x="32" y="756"/>
                    <a:pt x="32" y="1260"/>
                  </a:cubicBezTo>
                  <a:lnTo>
                    <a:pt x="32" y="6206"/>
                  </a:lnTo>
                  <a:cubicBezTo>
                    <a:pt x="0" y="6900"/>
                    <a:pt x="536" y="7435"/>
                    <a:pt x="1261" y="7435"/>
                  </a:cubicBezTo>
                  <a:lnTo>
                    <a:pt x="9515" y="7435"/>
                  </a:lnTo>
                  <a:cubicBezTo>
                    <a:pt x="10208" y="7435"/>
                    <a:pt x="10775" y="6900"/>
                    <a:pt x="10775" y="6206"/>
                  </a:cubicBezTo>
                  <a:lnTo>
                    <a:pt x="10775" y="1260"/>
                  </a:lnTo>
                  <a:cubicBezTo>
                    <a:pt x="10775" y="756"/>
                    <a:pt x="10460" y="315"/>
                    <a:pt x="10082" y="126"/>
                  </a:cubicBezTo>
                  <a:cubicBezTo>
                    <a:pt x="9452" y="536"/>
                    <a:pt x="8727" y="819"/>
                    <a:pt x="7908" y="819"/>
                  </a:cubicBezTo>
                  <a:cubicBezTo>
                    <a:pt x="7057" y="819"/>
                    <a:pt x="6270" y="504"/>
                    <a:pt x="5577" y="0"/>
                  </a:cubicBezTo>
                  <a:close/>
                </a:path>
              </a:pathLst>
            </a:custGeom>
            <a:solidFill>
              <a:srgbClr val="B9462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3" name="Google Shape;328;p31">
              <a:extLst>
                <a:ext uri="{FF2B5EF4-FFF2-40B4-BE49-F238E27FC236}">
                  <a16:creationId xmlns:a16="http://schemas.microsoft.com/office/drawing/2014/main" id="{963248EE-980D-C83E-E4C7-4BCDCCCFF380}"/>
                </a:ext>
              </a:extLst>
            </p:cNvPr>
            <p:cNvSpPr/>
            <p:nvPr/>
          </p:nvSpPr>
          <p:spPr>
            <a:xfrm>
              <a:off x="-12352850" y="3802125"/>
              <a:ext cx="63050" cy="186150"/>
            </a:xfrm>
            <a:custGeom>
              <a:avLst/>
              <a:gdLst/>
              <a:ahLst/>
              <a:cxnLst/>
              <a:rect l="l" t="t" r="r" b="b"/>
              <a:pathLst>
                <a:path w="2522" h="7446" extrusionOk="0">
                  <a:moveTo>
                    <a:pt x="2092" y="0"/>
                  </a:moveTo>
                  <a:cubicBezTo>
                    <a:pt x="2035" y="0"/>
                    <a:pt x="1976" y="10"/>
                    <a:pt x="1923" y="37"/>
                  </a:cubicBezTo>
                  <a:lnTo>
                    <a:pt x="1" y="982"/>
                  </a:lnTo>
                  <a:lnTo>
                    <a:pt x="1" y="6464"/>
                  </a:lnTo>
                  <a:lnTo>
                    <a:pt x="1923" y="7409"/>
                  </a:lnTo>
                  <a:cubicBezTo>
                    <a:pt x="1976" y="7435"/>
                    <a:pt x="2035" y="7445"/>
                    <a:pt x="2092" y="7445"/>
                  </a:cubicBezTo>
                  <a:cubicBezTo>
                    <a:pt x="2170" y="7445"/>
                    <a:pt x="2246" y="7427"/>
                    <a:pt x="2301" y="7409"/>
                  </a:cubicBezTo>
                  <a:cubicBezTo>
                    <a:pt x="2427" y="7314"/>
                    <a:pt x="2521" y="7220"/>
                    <a:pt x="2521" y="7062"/>
                  </a:cubicBezTo>
                  <a:lnTo>
                    <a:pt x="2521" y="415"/>
                  </a:lnTo>
                  <a:cubicBezTo>
                    <a:pt x="2521" y="257"/>
                    <a:pt x="2427" y="131"/>
                    <a:pt x="2301" y="37"/>
                  </a:cubicBezTo>
                  <a:cubicBezTo>
                    <a:pt x="2246" y="18"/>
                    <a:pt x="2170" y="0"/>
                    <a:pt x="2092" y="0"/>
                  </a:cubicBezTo>
                  <a:close/>
                </a:path>
              </a:pathLst>
            </a:custGeom>
            <a:solidFill>
              <a:srgbClr val="B9462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44" name="Google Shape;329;p31">
            <a:extLst>
              <a:ext uri="{FF2B5EF4-FFF2-40B4-BE49-F238E27FC236}">
                <a16:creationId xmlns:a16="http://schemas.microsoft.com/office/drawing/2014/main" id="{79C4B3AC-10D6-677F-A24F-6B992AE1A9AD}"/>
              </a:ext>
            </a:extLst>
          </p:cNvPr>
          <p:cNvGrpSpPr/>
          <p:nvPr/>
        </p:nvGrpSpPr>
        <p:grpSpPr>
          <a:xfrm>
            <a:off x="617483" y="5114662"/>
            <a:ext cx="317155" cy="348105"/>
            <a:chOff x="-34004625" y="3585850"/>
            <a:chExt cx="292225" cy="292025"/>
          </a:xfrm>
        </p:grpSpPr>
        <p:sp>
          <p:nvSpPr>
            <p:cNvPr id="245" name="Google Shape;330;p31">
              <a:extLst>
                <a:ext uri="{FF2B5EF4-FFF2-40B4-BE49-F238E27FC236}">
                  <a16:creationId xmlns:a16="http://schemas.microsoft.com/office/drawing/2014/main" id="{85E0EE48-8DE2-E205-5DA5-51C3298922E5}"/>
                </a:ext>
              </a:extLst>
            </p:cNvPr>
            <p:cNvSpPr/>
            <p:nvPr/>
          </p:nvSpPr>
          <p:spPr>
            <a:xfrm>
              <a:off x="-33832150" y="3585850"/>
              <a:ext cx="103200" cy="154200"/>
            </a:xfrm>
            <a:custGeom>
              <a:avLst/>
              <a:gdLst/>
              <a:ahLst/>
              <a:cxnLst/>
              <a:rect l="l" t="t" r="r" b="b"/>
              <a:pathLst>
                <a:path w="4128" h="6168" extrusionOk="0">
                  <a:moveTo>
                    <a:pt x="2426" y="1"/>
                  </a:moveTo>
                  <a:cubicBezTo>
                    <a:pt x="2286" y="1"/>
                    <a:pt x="2136" y="77"/>
                    <a:pt x="2112" y="244"/>
                  </a:cubicBezTo>
                  <a:lnTo>
                    <a:pt x="64" y="5064"/>
                  </a:lnTo>
                  <a:cubicBezTo>
                    <a:pt x="1" y="5222"/>
                    <a:pt x="64" y="5474"/>
                    <a:pt x="253" y="5506"/>
                  </a:cubicBezTo>
                  <a:cubicBezTo>
                    <a:pt x="295" y="5531"/>
                    <a:pt x="342" y="5543"/>
                    <a:pt x="389" y="5543"/>
                  </a:cubicBezTo>
                  <a:cubicBezTo>
                    <a:pt x="517" y="5543"/>
                    <a:pt x="648" y="5455"/>
                    <a:pt x="694" y="5317"/>
                  </a:cubicBezTo>
                  <a:lnTo>
                    <a:pt x="1261" y="4025"/>
                  </a:lnTo>
                  <a:cubicBezTo>
                    <a:pt x="1419" y="4088"/>
                    <a:pt x="1576" y="4119"/>
                    <a:pt x="1765" y="4119"/>
                  </a:cubicBezTo>
                  <a:cubicBezTo>
                    <a:pt x="1891" y="4119"/>
                    <a:pt x="1986" y="4088"/>
                    <a:pt x="2112" y="4056"/>
                  </a:cubicBezTo>
                  <a:lnTo>
                    <a:pt x="2112" y="4844"/>
                  </a:lnTo>
                  <a:cubicBezTo>
                    <a:pt x="1450" y="4970"/>
                    <a:pt x="946" y="5506"/>
                    <a:pt x="789" y="6167"/>
                  </a:cubicBezTo>
                  <a:lnTo>
                    <a:pt x="4128" y="6167"/>
                  </a:lnTo>
                  <a:cubicBezTo>
                    <a:pt x="4002" y="5506"/>
                    <a:pt x="3466" y="5001"/>
                    <a:pt x="2773" y="4844"/>
                  </a:cubicBezTo>
                  <a:lnTo>
                    <a:pt x="2773" y="3143"/>
                  </a:lnTo>
                  <a:cubicBezTo>
                    <a:pt x="2773" y="2670"/>
                    <a:pt x="2458" y="2324"/>
                    <a:pt x="2080" y="2166"/>
                  </a:cubicBezTo>
                  <a:lnTo>
                    <a:pt x="2773" y="496"/>
                  </a:lnTo>
                  <a:cubicBezTo>
                    <a:pt x="2773" y="307"/>
                    <a:pt x="2710" y="118"/>
                    <a:pt x="2553" y="24"/>
                  </a:cubicBezTo>
                  <a:cubicBezTo>
                    <a:pt x="2515" y="8"/>
                    <a:pt x="2471" y="1"/>
                    <a:pt x="2426" y="1"/>
                  </a:cubicBezTo>
                  <a:close/>
                </a:path>
              </a:pathLst>
            </a:custGeom>
            <a:solidFill>
              <a:srgbClr val="72B3A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6" name="Google Shape;331;p31">
              <a:extLst>
                <a:ext uri="{FF2B5EF4-FFF2-40B4-BE49-F238E27FC236}">
                  <a16:creationId xmlns:a16="http://schemas.microsoft.com/office/drawing/2014/main" id="{06BA08CE-33AB-950E-3B83-9B8D015EDADF}"/>
                </a:ext>
              </a:extLst>
            </p:cNvPr>
            <p:cNvSpPr/>
            <p:nvPr/>
          </p:nvSpPr>
          <p:spPr>
            <a:xfrm>
              <a:off x="-34004625" y="3690400"/>
              <a:ext cx="155175" cy="187475"/>
            </a:xfrm>
            <a:custGeom>
              <a:avLst/>
              <a:gdLst/>
              <a:ahLst/>
              <a:cxnLst/>
              <a:rect l="l" t="t" r="r" b="b"/>
              <a:pathLst>
                <a:path w="6207" h="7499" extrusionOk="0">
                  <a:moveTo>
                    <a:pt x="693" y="0"/>
                  </a:moveTo>
                  <a:cubicBezTo>
                    <a:pt x="315" y="0"/>
                    <a:pt x="0" y="315"/>
                    <a:pt x="0" y="662"/>
                  </a:cubicBezTo>
                  <a:lnTo>
                    <a:pt x="0" y="6490"/>
                  </a:lnTo>
                  <a:cubicBezTo>
                    <a:pt x="32" y="7026"/>
                    <a:pt x="504" y="7498"/>
                    <a:pt x="1103" y="7498"/>
                  </a:cubicBezTo>
                  <a:lnTo>
                    <a:pt x="6207" y="7498"/>
                  </a:lnTo>
                  <a:lnTo>
                    <a:pt x="6207" y="5797"/>
                  </a:lnTo>
                  <a:cubicBezTo>
                    <a:pt x="6207" y="5608"/>
                    <a:pt x="6049" y="5451"/>
                    <a:pt x="5860" y="5451"/>
                  </a:cubicBezTo>
                  <a:lnTo>
                    <a:pt x="1765" y="5451"/>
                  </a:lnTo>
                  <a:cubicBezTo>
                    <a:pt x="1576" y="5451"/>
                    <a:pt x="1418" y="5293"/>
                    <a:pt x="1418" y="5104"/>
                  </a:cubicBezTo>
                  <a:lnTo>
                    <a:pt x="1418" y="662"/>
                  </a:lnTo>
                  <a:cubicBezTo>
                    <a:pt x="1418" y="252"/>
                    <a:pt x="1103" y="0"/>
                    <a:pt x="693" y="0"/>
                  </a:cubicBezTo>
                  <a:close/>
                </a:path>
              </a:pathLst>
            </a:custGeom>
            <a:solidFill>
              <a:srgbClr val="72B3A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7" name="Google Shape;332;p31">
              <a:extLst>
                <a:ext uri="{FF2B5EF4-FFF2-40B4-BE49-F238E27FC236}">
                  <a16:creationId xmlns:a16="http://schemas.microsoft.com/office/drawing/2014/main" id="{4B16A9F6-FEDC-E60B-39A8-3485A902AAEB}"/>
                </a:ext>
              </a:extLst>
            </p:cNvPr>
            <p:cNvSpPr/>
            <p:nvPr/>
          </p:nvSpPr>
          <p:spPr>
            <a:xfrm>
              <a:off x="-33936100" y="3621075"/>
              <a:ext cx="51200" cy="51225"/>
            </a:xfrm>
            <a:custGeom>
              <a:avLst/>
              <a:gdLst/>
              <a:ahLst/>
              <a:cxnLst/>
              <a:rect l="l" t="t" r="r" b="b"/>
              <a:pathLst>
                <a:path w="2048" h="2049" extrusionOk="0">
                  <a:moveTo>
                    <a:pt x="1040" y="1"/>
                  </a:moveTo>
                  <a:cubicBezTo>
                    <a:pt x="473" y="1"/>
                    <a:pt x="0" y="473"/>
                    <a:pt x="0" y="1041"/>
                  </a:cubicBezTo>
                  <a:cubicBezTo>
                    <a:pt x="0" y="1576"/>
                    <a:pt x="473" y="2049"/>
                    <a:pt x="1040" y="2049"/>
                  </a:cubicBezTo>
                  <a:cubicBezTo>
                    <a:pt x="1576" y="2049"/>
                    <a:pt x="2048" y="1576"/>
                    <a:pt x="2048" y="1041"/>
                  </a:cubicBezTo>
                  <a:cubicBezTo>
                    <a:pt x="2048" y="473"/>
                    <a:pt x="1607" y="1"/>
                    <a:pt x="1040" y="1"/>
                  </a:cubicBezTo>
                  <a:close/>
                </a:path>
              </a:pathLst>
            </a:custGeom>
            <a:solidFill>
              <a:srgbClr val="72B3A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8" name="Google Shape;333;p31">
              <a:extLst>
                <a:ext uri="{FF2B5EF4-FFF2-40B4-BE49-F238E27FC236}">
                  <a16:creationId xmlns:a16="http://schemas.microsoft.com/office/drawing/2014/main" id="{46FAAE87-FA2E-8A14-FEAD-94BC97289E74}"/>
                </a:ext>
              </a:extLst>
            </p:cNvPr>
            <p:cNvSpPr/>
            <p:nvPr/>
          </p:nvSpPr>
          <p:spPr>
            <a:xfrm>
              <a:off x="-33952650" y="3690125"/>
              <a:ext cx="155975" cy="186950"/>
            </a:xfrm>
            <a:custGeom>
              <a:avLst/>
              <a:gdLst/>
              <a:ahLst/>
              <a:cxnLst/>
              <a:rect l="l" t="t" r="r" b="b"/>
              <a:pathLst>
                <a:path w="6239" h="7478" extrusionOk="0">
                  <a:moveTo>
                    <a:pt x="1641" y="1"/>
                  </a:moveTo>
                  <a:cubicBezTo>
                    <a:pt x="1242" y="1"/>
                    <a:pt x="819" y="205"/>
                    <a:pt x="568" y="484"/>
                  </a:cubicBezTo>
                  <a:cubicBezTo>
                    <a:pt x="190" y="799"/>
                    <a:pt x="1" y="1209"/>
                    <a:pt x="1" y="1681"/>
                  </a:cubicBezTo>
                  <a:lnTo>
                    <a:pt x="1" y="4769"/>
                  </a:lnTo>
                  <a:lnTo>
                    <a:pt x="2679" y="4769"/>
                  </a:lnTo>
                  <a:cubicBezTo>
                    <a:pt x="2521" y="4359"/>
                    <a:pt x="2175" y="4107"/>
                    <a:pt x="1702" y="4107"/>
                  </a:cubicBezTo>
                  <a:lnTo>
                    <a:pt x="1040" y="4107"/>
                  </a:lnTo>
                  <a:cubicBezTo>
                    <a:pt x="820" y="4107"/>
                    <a:pt x="662" y="3949"/>
                    <a:pt x="662" y="3729"/>
                  </a:cubicBezTo>
                  <a:lnTo>
                    <a:pt x="662" y="2374"/>
                  </a:lnTo>
                  <a:cubicBezTo>
                    <a:pt x="662" y="2154"/>
                    <a:pt x="820" y="1996"/>
                    <a:pt x="1040" y="1996"/>
                  </a:cubicBezTo>
                  <a:cubicBezTo>
                    <a:pt x="1229" y="1996"/>
                    <a:pt x="1387" y="2154"/>
                    <a:pt x="1387" y="2374"/>
                  </a:cubicBezTo>
                  <a:lnTo>
                    <a:pt x="1387" y="3382"/>
                  </a:lnTo>
                  <a:lnTo>
                    <a:pt x="1733" y="3382"/>
                  </a:lnTo>
                  <a:cubicBezTo>
                    <a:pt x="2553" y="3382"/>
                    <a:pt x="3277" y="3981"/>
                    <a:pt x="3435" y="4769"/>
                  </a:cubicBezTo>
                  <a:lnTo>
                    <a:pt x="3813" y="4769"/>
                  </a:lnTo>
                  <a:cubicBezTo>
                    <a:pt x="4380" y="4769"/>
                    <a:pt x="4852" y="5241"/>
                    <a:pt x="4852" y="5777"/>
                  </a:cubicBezTo>
                  <a:lnTo>
                    <a:pt x="4852" y="7478"/>
                  </a:lnTo>
                  <a:lnTo>
                    <a:pt x="6239" y="7478"/>
                  </a:lnTo>
                  <a:lnTo>
                    <a:pt x="6239" y="5084"/>
                  </a:lnTo>
                  <a:cubicBezTo>
                    <a:pt x="6176" y="4580"/>
                    <a:pt x="5703" y="4107"/>
                    <a:pt x="5168" y="4107"/>
                  </a:cubicBezTo>
                  <a:lnTo>
                    <a:pt x="3781" y="4107"/>
                  </a:lnTo>
                  <a:cubicBezTo>
                    <a:pt x="3592" y="4107"/>
                    <a:pt x="3435" y="3949"/>
                    <a:pt x="3435" y="3729"/>
                  </a:cubicBezTo>
                  <a:lnTo>
                    <a:pt x="3435" y="1807"/>
                  </a:lnTo>
                  <a:cubicBezTo>
                    <a:pt x="3435" y="862"/>
                    <a:pt x="2710" y="43"/>
                    <a:pt x="1796" y="11"/>
                  </a:cubicBezTo>
                  <a:cubicBezTo>
                    <a:pt x="1745" y="4"/>
                    <a:pt x="1694" y="1"/>
                    <a:pt x="1641" y="1"/>
                  </a:cubicBezTo>
                  <a:close/>
                </a:path>
              </a:pathLst>
            </a:custGeom>
            <a:solidFill>
              <a:srgbClr val="72B3A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49" name="Google Shape;334;p31">
              <a:extLst>
                <a:ext uri="{FF2B5EF4-FFF2-40B4-BE49-F238E27FC236}">
                  <a16:creationId xmlns:a16="http://schemas.microsoft.com/office/drawing/2014/main" id="{8C1B3783-7E50-9F30-3D11-ED42AEE55F83}"/>
                </a:ext>
              </a:extLst>
            </p:cNvPr>
            <p:cNvSpPr/>
            <p:nvPr/>
          </p:nvSpPr>
          <p:spPr>
            <a:xfrm>
              <a:off x="-33849475" y="3758125"/>
              <a:ext cx="137075" cy="33100"/>
            </a:xfrm>
            <a:custGeom>
              <a:avLst/>
              <a:gdLst/>
              <a:ahLst/>
              <a:cxnLst/>
              <a:rect l="l" t="t" r="r" b="b"/>
              <a:pathLst>
                <a:path w="5483" h="1324" extrusionOk="0">
                  <a:moveTo>
                    <a:pt x="1" y="1"/>
                  </a:moveTo>
                  <a:lnTo>
                    <a:pt x="1" y="662"/>
                  </a:lnTo>
                  <a:lnTo>
                    <a:pt x="1041" y="662"/>
                  </a:lnTo>
                  <a:cubicBezTo>
                    <a:pt x="1576" y="662"/>
                    <a:pt x="2080" y="946"/>
                    <a:pt x="2395" y="1324"/>
                  </a:cubicBezTo>
                  <a:lnTo>
                    <a:pt x="5136" y="1324"/>
                  </a:lnTo>
                  <a:cubicBezTo>
                    <a:pt x="5325" y="1324"/>
                    <a:pt x="5483" y="1166"/>
                    <a:pt x="5483" y="977"/>
                  </a:cubicBezTo>
                  <a:lnTo>
                    <a:pt x="5483" y="316"/>
                  </a:lnTo>
                  <a:cubicBezTo>
                    <a:pt x="5483" y="158"/>
                    <a:pt x="5325" y="1"/>
                    <a:pt x="5136" y="1"/>
                  </a:cubicBezTo>
                  <a:close/>
                </a:path>
              </a:pathLst>
            </a:custGeom>
            <a:solidFill>
              <a:srgbClr val="72B3A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71" name="Slide Number Placeholder 7">
            <a:extLst>
              <a:ext uri="{FF2B5EF4-FFF2-40B4-BE49-F238E27FC236}">
                <a16:creationId xmlns:a16="http://schemas.microsoft.com/office/drawing/2014/main" id="{7570DD51-202B-66E7-DCEC-F2DB7EB35308}"/>
              </a:ext>
            </a:extLst>
          </p:cNvPr>
          <p:cNvSpPr txBox="1">
            <a:spLocks/>
          </p:cNvSpPr>
          <p:nvPr/>
        </p:nvSpPr>
        <p:spPr>
          <a:xfrm>
            <a:off x="11647882" y="6522942"/>
            <a:ext cx="4585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rPr>
              <a:t>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D3078-F59E-4771-85A2-EC1F8B1CD8AD}"/>
              </a:ext>
            </a:extLst>
          </p:cNvPr>
          <p:cNvSpPr>
            <a:spLocks noGrp="1"/>
          </p:cNvSpPr>
          <p:nvPr>
            <p:ph type="title"/>
          </p:nvPr>
        </p:nvSpPr>
        <p:spPr>
          <a:xfrm>
            <a:off x="524329" y="84455"/>
            <a:ext cx="10515600" cy="1115434"/>
          </a:xfrm>
        </p:spPr>
        <p:txBody>
          <a:bodyPr/>
          <a:lstStyle/>
          <a:p>
            <a:r>
              <a:rPr lang="en-US" dirty="0"/>
              <a:t>How many are there (Count)……</a:t>
            </a:r>
          </a:p>
        </p:txBody>
      </p:sp>
      <p:sp>
        <p:nvSpPr>
          <p:cNvPr id="4" name="Slide Number Placeholder 3">
            <a:extLst>
              <a:ext uri="{FF2B5EF4-FFF2-40B4-BE49-F238E27FC236}">
                <a16:creationId xmlns:a16="http://schemas.microsoft.com/office/drawing/2014/main" id="{49D8C490-234C-4440-A355-D1C4041434DB}"/>
              </a:ext>
            </a:extLst>
          </p:cNvPr>
          <p:cNvSpPr>
            <a:spLocks noGrp="1"/>
          </p:cNvSpPr>
          <p:nvPr>
            <p:ph type="sldNum" sz="quarter" idx="29"/>
          </p:nvPr>
        </p:nvSpPr>
        <p:spPr/>
        <p:txBody>
          <a:bodyPr/>
          <a:lstStyle/>
          <a:p>
            <a:fld id="{47FEACEE-25B4-4A2D-B147-27296E36371D}" type="slidenum">
              <a:rPr lang="en-US" altLang="zh-CN" noProof="0" smtClean="0"/>
              <a:pPr/>
              <a:t>30</a:t>
            </a:fld>
            <a:endParaRPr lang="en-US" altLang="zh-CN" noProof="0" dirty="0"/>
          </a:p>
        </p:txBody>
      </p:sp>
      <p:pic>
        <p:nvPicPr>
          <p:cNvPr id="6" name="Picture 5">
            <a:extLst>
              <a:ext uri="{FF2B5EF4-FFF2-40B4-BE49-F238E27FC236}">
                <a16:creationId xmlns:a16="http://schemas.microsoft.com/office/drawing/2014/main" id="{D69D92F3-69E1-40A3-B7EC-94B13C707F8A}"/>
              </a:ext>
            </a:extLst>
          </p:cNvPr>
          <p:cNvPicPr>
            <a:picLocks noChangeAspect="1"/>
          </p:cNvPicPr>
          <p:nvPr/>
        </p:nvPicPr>
        <p:blipFill>
          <a:blip r:embed="rId2"/>
          <a:stretch>
            <a:fillRect/>
          </a:stretch>
        </p:blipFill>
        <p:spPr>
          <a:xfrm>
            <a:off x="397329" y="1096634"/>
            <a:ext cx="10972822" cy="5486411"/>
          </a:xfrm>
          <a:prstGeom prst="rect">
            <a:avLst/>
          </a:prstGeom>
        </p:spPr>
      </p:pic>
    </p:spTree>
    <p:extLst>
      <p:ext uri="{BB962C8B-B14F-4D97-AF65-F5344CB8AC3E}">
        <p14:creationId xmlns:p14="http://schemas.microsoft.com/office/powerpoint/2010/main" val="971892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D3078-F59E-4771-85A2-EC1F8B1CD8AD}"/>
              </a:ext>
            </a:extLst>
          </p:cNvPr>
          <p:cNvSpPr>
            <a:spLocks noGrp="1"/>
          </p:cNvSpPr>
          <p:nvPr>
            <p:ph type="title"/>
          </p:nvPr>
        </p:nvSpPr>
        <p:spPr>
          <a:xfrm>
            <a:off x="524329" y="84455"/>
            <a:ext cx="10515600" cy="1115434"/>
          </a:xfrm>
        </p:spPr>
        <p:txBody>
          <a:bodyPr/>
          <a:lstStyle/>
          <a:p>
            <a:r>
              <a:rPr lang="en-US" dirty="0"/>
              <a:t>How much old  they are.…</a:t>
            </a:r>
          </a:p>
        </p:txBody>
      </p:sp>
      <p:sp>
        <p:nvSpPr>
          <p:cNvPr id="4" name="Slide Number Placeholder 3">
            <a:extLst>
              <a:ext uri="{FF2B5EF4-FFF2-40B4-BE49-F238E27FC236}">
                <a16:creationId xmlns:a16="http://schemas.microsoft.com/office/drawing/2014/main" id="{49D8C490-234C-4440-A355-D1C4041434DB}"/>
              </a:ext>
            </a:extLst>
          </p:cNvPr>
          <p:cNvSpPr>
            <a:spLocks noGrp="1"/>
          </p:cNvSpPr>
          <p:nvPr>
            <p:ph type="sldNum" sz="quarter" idx="29"/>
          </p:nvPr>
        </p:nvSpPr>
        <p:spPr/>
        <p:txBody>
          <a:bodyPr/>
          <a:lstStyle/>
          <a:p>
            <a:fld id="{47FEACEE-25B4-4A2D-B147-27296E36371D}" type="slidenum">
              <a:rPr lang="en-US" altLang="zh-CN" noProof="0" smtClean="0"/>
              <a:pPr/>
              <a:t>31</a:t>
            </a:fld>
            <a:endParaRPr lang="en-US" altLang="zh-CN" noProof="0" dirty="0"/>
          </a:p>
        </p:txBody>
      </p:sp>
      <p:pic>
        <p:nvPicPr>
          <p:cNvPr id="8" name="Picture 7">
            <a:extLst>
              <a:ext uri="{FF2B5EF4-FFF2-40B4-BE49-F238E27FC236}">
                <a16:creationId xmlns:a16="http://schemas.microsoft.com/office/drawing/2014/main" id="{9F364772-4EFD-42C3-AEB0-669644155AFF}"/>
              </a:ext>
            </a:extLst>
          </p:cNvPr>
          <p:cNvPicPr>
            <a:picLocks noChangeAspect="1"/>
          </p:cNvPicPr>
          <p:nvPr/>
        </p:nvPicPr>
        <p:blipFill>
          <a:blip r:embed="rId2"/>
          <a:stretch>
            <a:fillRect/>
          </a:stretch>
        </p:blipFill>
        <p:spPr>
          <a:xfrm>
            <a:off x="189291" y="642172"/>
            <a:ext cx="11813418" cy="5906709"/>
          </a:xfrm>
          <a:prstGeom prst="rect">
            <a:avLst/>
          </a:prstGeom>
        </p:spPr>
      </p:pic>
    </p:spTree>
    <p:extLst>
      <p:ext uri="{BB962C8B-B14F-4D97-AF65-F5344CB8AC3E}">
        <p14:creationId xmlns:p14="http://schemas.microsoft.com/office/powerpoint/2010/main" val="1937645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7826209-6E1E-4B0E-8ACD-C76ED42DA3E6}"/>
              </a:ext>
            </a:extLst>
          </p:cNvPr>
          <p:cNvSpPr>
            <a:spLocks noGrp="1"/>
          </p:cNvSpPr>
          <p:nvPr>
            <p:ph type="title"/>
          </p:nvPr>
        </p:nvSpPr>
        <p:spPr/>
        <p:txBody>
          <a:bodyPr/>
          <a:lstStyle/>
          <a:p>
            <a:r>
              <a:rPr lang="en-US" dirty="0"/>
              <a:t>Top 10 Costlier zip codes in bay area( Sales)</a:t>
            </a:r>
          </a:p>
        </p:txBody>
      </p:sp>
      <p:graphicFrame>
        <p:nvGraphicFramePr>
          <p:cNvPr id="9" name="Table 9">
            <a:extLst>
              <a:ext uri="{FF2B5EF4-FFF2-40B4-BE49-F238E27FC236}">
                <a16:creationId xmlns:a16="http://schemas.microsoft.com/office/drawing/2014/main" id="{DB2FE053-3375-44E3-A5B7-3291691FD7F1}"/>
              </a:ext>
            </a:extLst>
          </p:cNvPr>
          <p:cNvGraphicFramePr>
            <a:graphicFrameLocks noGrp="1"/>
          </p:cNvGraphicFramePr>
          <p:nvPr>
            <p:ph type="tbl" sz="quarter" idx="27"/>
            <p:extLst>
              <p:ext uri="{D42A27DB-BD31-4B8C-83A1-F6EECF244321}">
                <p14:modId xmlns:p14="http://schemas.microsoft.com/office/powerpoint/2010/main" val="2777477159"/>
              </p:ext>
            </p:extLst>
          </p:nvPr>
        </p:nvGraphicFramePr>
        <p:xfrm>
          <a:off x="1736740" y="2140536"/>
          <a:ext cx="7792271" cy="3890960"/>
        </p:xfrm>
        <a:graphic>
          <a:graphicData uri="http://schemas.openxmlformats.org/drawingml/2006/table">
            <a:tbl>
              <a:tblPr firstRow="1" bandRow="1">
                <a:tableStyleId>{72833802-FEF1-4C79-8D5D-14CF1EAF98D9}</a:tableStyleId>
              </a:tblPr>
              <a:tblGrid>
                <a:gridCol w="2983041">
                  <a:extLst>
                    <a:ext uri="{9D8B030D-6E8A-4147-A177-3AD203B41FA5}">
                      <a16:colId xmlns:a16="http://schemas.microsoft.com/office/drawing/2014/main" val="2579543694"/>
                    </a:ext>
                  </a:extLst>
                </a:gridCol>
                <a:gridCol w="2608063">
                  <a:extLst>
                    <a:ext uri="{9D8B030D-6E8A-4147-A177-3AD203B41FA5}">
                      <a16:colId xmlns:a16="http://schemas.microsoft.com/office/drawing/2014/main" val="1084344705"/>
                    </a:ext>
                  </a:extLst>
                </a:gridCol>
                <a:gridCol w="2201167">
                  <a:extLst>
                    <a:ext uri="{9D8B030D-6E8A-4147-A177-3AD203B41FA5}">
                      <a16:colId xmlns:a16="http://schemas.microsoft.com/office/drawing/2014/main" val="2791673419"/>
                    </a:ext>
                  </a:extLst>
                </a:gridCol>
              </a:tblGrid>
              <a:tr h="389096">
                <a:tc>
                  <a:txBody>
                    <a:bodyPr/>
                    <a:lstStyle/>
                    <a:p>
                      <a:pPr algn="ctr"/>
                      <a:r>
                        <a:rPr lang="en-US" dirty="0"/>
                        <a:t>City</a:t>
                      </a:r>
                    </a:p>
                  </a:txBody>
                  <a:tcPr/>
                </a:tc>
                <a:tc>
                  <a:txBody>
                    <a:bodyPr/>
                    <a:lstStyle/>
                    <a:p>
                      <a:pPr algn="ctr"/>
                      <a:r>
                        <a:rPr lang="en-US" dirty="0" err="1"/>
                        <a:t>ZipCode</a:t>
                      </a:r>
                      <a:endParaRPr lang="en-US" dirty="0"/>
                    </a:p>
                  </a:txBody>
                  <a:tcPr/>
                </a:tc>
                <a:tc>
                  <a:txBody>
                    <a:bodyPr/>
                    <a:lstStyle/>
                    <a:p>
                      <a:pPr algn="ctr"/>
                      <a:r>
                        <a:rPr lang="en-US" dirty="0"/>
                        <a:t>Price </a:t>
                      </a:r>
                    </a:p>
                  </a:txBody>
                  <a:tcPr/>
                </a:tc>
                <a:extLst>
                  <a:ext uri="{0D108BD9-81ED-4DB2-BD59-A6C34878D82A}">
                    <a16:rowId xmlns:a16="http://schemas.microsoft.com/office/drawing/2014/main" val="3144067656"/>
                  </a:ext>
                </a:extLst>
              </a:tr>
              <a:tr h="389096">
                <a:tc>
                  <a:txBody>
                    <a:bodyPr/>
                    <a:lstStyle/>
                    <a:p>
                      <a:pPr algn="ctr"/>
                      <a:r>
                        <a:rPr lang="en-US" dirty="0">
                          <a:solidFill>
                            <a:schemeClr val="bg1"/>
                          </a:solidFill>
                        </a:rPr>
                        <a:t>Mill Valley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94920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7477000.0</a:t>
                      </a:r>
                    </a:p>
                  </a:txBody>
                  <a:tcPr/>
                </a:tc>
                <a:extLst>
                  <a:ext uri="{0D108BD9-81ED-4DB2-BD59-A6C34878D82A}">
                    <a16:rowId xmlns:a16="http://schemas.microsoft.com/office/drawing/2014/main" val="1855298116"/>
                  </a:ext>
                </a:extLst>
              </a:tr>
              <a:tr h="3890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Mountain View</a:t>
                      </a:r>
                    </a:p>
                  </a:txBody>
                  <a:tcPr/>
                </a:tc>
                <a:tc>
                  <a:txBody>
                    <a:bodyPr/>
                    <a:lstStyle/>
                    <a:p>
                      <a:pPr algn="ctr"/>
                      <a:r>
                        <a:rPr lang="en-US" dirty="0">
                          <a:solidFill>
                            <a:schemeClr val="bg1"/>
                          </a:solidFill>
                        </a:rPr>
                        <a:t>94022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 6998000.0</a:t>
                      </a:r>
                    </a:p>
                  </a:txBody>
                  <a:tcPr/>
                </a:tc>
                <a:extLst>
                  <a:ext uri="{0D108BD9-81ED-4DB2-BD59-A6C34878D82A}">
                    <a16:rowId xmlns:a16="http://schemas.microsoft.com/office/drawing/2014/main" val="3270945660"/>
                  </a:ext>
                </a:extLst>
              </a:tr>
              <a:tr h="389096">
                <a:tc>
                  <a:txBody>
                    <a:bodyPr/>
                    <a:lstStyle/>
                    <a:p>
                      <a:pPr algn="ctr"/>
                      <a:r>
                        <a:rPr lang="en-US" dirty="0">
                          <a:solidFill>
                            <a:schemeClr val="bg1"/>
                          </a:solidFill>
                        </a:rPr>
                        <a:t>Palo Alto</a:t>
                      </a:r>
                    </a:p>
                  </a:txBody>
                  <a:tcPr/>
                </a:tc>
                <a:tc>
                  <a:txBody>
                    <a:bodyPr/>
                    <a:lstStyle/>
                    <a:p>
                      <a:pPr algn="ctr"/>
                      <a:r>
                        <a:rPr lang="en-US" dirty="0">
                          <a:solidFill>
                            <a:schemeClr val="bg1"/>
                          </a:solidFill>
                        </a:rPr>
                        <a:t>94022</a:t>
                      </a:r>
                    </a:p>
                  </a:txBody>
                  <a:tcPr/>
                </a:tc>
                <a:tc>
                  <a:txBody>
                    <a:bodyPr/>
                    <a:lstStyle/>
                    <a:p>
                      <a:pPr algn="ctr"/>
                      <a:r>
                        <a:rPr lang="en-US" dirty="0">
                          <a:solidFill>
                            <a:schemeClr val="bg1"/>
                          </a:solidFill>
                        </a:rPr>
                        <a:t>6998000.0</a:t>
                      </a:r>
                    </a:p>
                  </a:txBody>
                  <a:tcPr/>
                </a:tc>
                <a:extLst>
                  <a:ext uri="{0D108BD9-81ED-4DB2-BD59-A6C34878D82A}">
                    <a16:rowId xmlns:a16="http://schemas.microsoft.com/office/drawing/2014/main" val="3017834142"/>
                  </a:ext>
                </a:extLst>
              </a:tr>
              <a:tr h="389096">
                <a:tc>
                  <a:txBody>
                    <a:bodyPr/>
                    <a:lstStyle/>
                    <a:p>
                      <a:pPr algn="ctr"/>
                      <a:r>
                        <a:rPr lang="en-US" dirty="0">
                          <a:solidFill>
                            <a:schemeClr val="bg1"/>
                          </a:solidFill>
                        </a:rPr>
                        <a:t>San Jose </a:t>
                      </a:r>
                    </a:p>
                  </a:txBody>
                  <a:tcPr/>
                </a:tc>
                <a:tc>
                  <a:txBody>
                    <a:bodyPr/>
                    <a:lstStyle/>
                    <a:p>
                      <a:pPr algn="ctr"/>
                      <a:r>
                        <a:rPr lang="en-US" dirty="0">
                          <a:solidFill>
                            <a:schemeClr val="bg1"/>
                          </a:solidFill>
                        </a:rPr>
                        <a:t>95014</a:t>
                      </a:r>
                    </a:p>
                  </a:txBody>
                  <a:tcPr/>
                </a:tc>
                <a:tc>
                  <a:txBody>
                    <a:bodyPr/>
                    <a:lstStyle/>
                    <a:p>
                      <a:pPr algn="ctr"/>
                      <a:r>
                        <a:rPr lang="en-US" dirty="0">
                          <a:solidFill>
                            <a:schemeClr val="bg1"/>
                          </a:solidFill>
                        </a:rPr>
                        <a:t>3924000.0 </a:t>
                      </a:r>
                    </a:p>
                  </a:txBody>
                  <a:tcPr/>
                </a:tc>
                <a:extLst>
                  <a:ext uri="{0D108BD9-81ED-4DB2-BD59-A6C34878D82A}">
                    <a16:rowId xmlns:a16="http://schemas.microsoft.com/office/drawing/2014/main" val="843295605"/>
                  </a:ext>
                </a:extLst>
              </a:tr>
              <a:tr h="3890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Palo Alto</a:t>
                      </a:r>
                    </a:p>
                  </a:txBody>
                  <a:tcPr/>
                </a:tc>
                <a:tc>
                  <a:txBody>
                    <a:bodyPr/>
                    <a:lstStyle/>
                    <a:p>
                      <a:pPr algn="ctr"/>
                      <a:r>
                        <a:rPr lang="en-US" dirty="0">
                          <a:solidFill>
                            <a:schemeClr val="bg1"/>
                          </a:solidFill>
                        </a:rPr>
                        <a:t>95140</a:t>
                      </a:r>
                    </a:p>
                  </a:txBody>
                  <a:tcPr/>
                </a:tc>
                <a:tc>
                  <a:txBody>
                    <a:bodyPr/>
                    <a:lstStyle/>
                    <a:p>
                      <a:pPr algn="ctr"/>
                      <a:r>
                        <a:rPr lang="en-US" dirty="0">
                          <a:solidFill>
                            <a:schemeClr val="bg1"/>
                          </a:solidFill>
                        </a:rPr>
                        <a:t>3899000.0</a:t>
                      </a:r>
                    </a:p>
                  </a:txBody>
                  <a:tcPr/>
                </a:tc>
                <a:extLst>
                  <a:ext uri="{0D108BD9-81ED-4DB2-BD59-A6C34878D82A}">
                    <a16:rowId xmlns:a16="http://schemas.microsoft.com/office/drawing/2014/main" val="3418219963"/>
                  </a:ext>
                </a:extLst>
              </a:tr>
              <a:tr h="3890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Palo Alto</a:t>
                      </a:r>
                    </a:p>
                  </a:txBody>
                  <a:tcPr/>
                </a:tc>
                <a:tc>
                  <a:txBody>
                    <a:bodyPr/>
                    <a:lstStyle/>
                    <a:p>
                      <a:pPr algn="ctr"/>
                      <a:r>
                        <a:rPr lang="en-US" dirty="0">
                          <a:solidFill>
                            <a:schemeClr val="bg1"/>
                          </a:solidFill>
                        </a:rPr>
                        <a:t>94028</a:t>
                      </a:r>
                    </a:p>
                  </a:txBody>
                  <a:tcPr/>
                </a:tc>
                <a:tc>
                  <a:txBody>
                    <a:bodyPr/>
                    <a:lstStyle/>
                    <a:p>
                      <a:pPr algn="ctr"/>
                      <a:r>
                        <a:rPr lang="en-US" dirty="0">
                          <a:solidFill>
                            <a:schemeClr val="bg1"/>
                          </a:solidFill>
                        </a:rPr>
                        <a:t>3822500.0</a:t>
                      </a:r>
                    </a:p>
                  </a:txBody>
                  <a:tcPr/>
                </a:tc>
                <a:extLst>
                  <a:ext uri="{0D108BD9-81ED-4DB2-BD59-A6C34878D82A}">
                    <a16:rowId xmlns:a16="http://schemas.microsoft.com/office/drawing/2014/main" val="2892303466"/>
                  </a:ext>
                </a:extLst>
              </a:tr>
              <a:tr h="3890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Palo Alto</a:t>
                      </a:r>
                    </a:p>
                  </a:txBody>
                  <a:tcPr/>
                </a:tc>
                <a:tc>
                  <a:txBody>
                    <a:bodyPr/>
                    <a:lstStyle/>
                    <a:p>
                      <a:pPr algn="ctr"/>
                      <a:r>
                        <a:rPr lang="en-US" dirty="0">
                          <a:solidFill>
                            <a:schemeClr val="bg1"/>
                          </a:solidFill>
                        </a:rPr>
                        <a:t>94303</a:t>
                      </a:r>
                    </a:p>
                  </a:txBody>
                  <a:tcPr/>
                </a:tc>
                <a:tc>
                  <a:txBody>
                    <a:bodyPr/>
                    <a:lstStyle/>
                    <a:p>
                      <a:pPr algn="ctr"/>
                      <a:r>
                        <a:rPr lang="en-US" dirty="0">
                          <a:solidFill>
                            <a:schemeClr val="bg1"/>
                          </a:solidFill>
                        </a:rPr>
                        <a:t>3673000.0</a:t>
                      </a:r>
                    </a:p>
                  </a:txBody>
                  <a:tcPr/>
                </a:tc>
                <a:extLst>
                  <a:ext uri="{0D108BD9-81ED-4DB2-BD59-A6C34878D82A}">
                    <a16:rowId xmlns:a16="http://schemas.microsoft.com/office/drawing/2014/main" val="681854782"/>
                  </a:ext>
                </a:extLst>
              </a:tr>
              <a:tr h="389096">
                <a:tc>
                  <a:txBody>
                    <a:bodyPr/>
                    <a:lstStyle/>
                    <a:p>
                      <a:pPr algn="ctr"/>
                      <a:r>
                        <a:rPr lang="en-US" dirty="0">
                          <a:solidFill>
                            <a:schemeClr val="bg1"/>
                          </a:solidFill>
                        </a:rPr>
                        <a:t>San Mateo</a:t>
                      </a:r>
                    </a:p>
                  </a:txBody>
                  <a:tcPr/>
                </a:tc>
                <a:tc>
                  <a:txBody>
                    <a:bodyPr/>
                    <a:lstStyle/>
                    <a:p>
                      <a:pPr algn="ctr"/>
                      <a:r>
                        <a:rPr lang="en-US" dirty="0">
                          <a:solidFill>
                            <a:schemeClr val="bg1"/>
                          </a:solidFill>
                        </a:rPr>
                        <a:t>94301</a:t>
                      </a:r>
                    </a:p>
                  </a:txBody>
                  <a:tcPr/>
                </a:tc>
                <a:tc>
                  <a:txBody>
                    <a:bodyPr/>
                    <a:lstStyle/>
                    <a:p>
                      <a:pPr algn="ctr"/>
                      <a:r>
                        <a:rPr lang="en-US" dirty="0">
                          <a:solidFill>
                            <a:schemeClr val="bg1"/>
                          </a:solidFill>
                        </a:rPr>
                        <a:t>3547500.0</a:t>
                      </a:r>
                    </a:p>
                  </a:txBody>
                  <a:tcPr/>
                </a:tc>
                <a:extLst>
                  <a:ext uri="{0D108BD9-81ED-4DB2-BD59-A6C34878D82A}">
                    <a16:rowId xmlns:a16="http://schemas.microsoft.com/office/drawing/2014/main" val="1884175800"/>
                  </a:ext>
                </a:extLst>
              </a:tr>
              <a:tr h="389096">
                <a:tc>
                  <a:txBody>
                    <a:bodyPr/>
                    <a:lstStyle/>
                    <a:p>
                      <a:pPr algn="ctr"/>
                      <a:r>
                        <a:rPr lang="en-US" dirty="0">
                          <a:solidFill>
                            <a:schemeClr val="bg1"/>
                          </a:solidFill>
                        </a:rPr>
                        <a:t>Mill Valley</a:t>
                      </a:r>
                    </a:p>
                  </a:txBody>
                  <a:tcPr/>
                </a:tc>
                <a:tc>
                  <a:txBody>
                    <a:bodyPr/>
                    <a:lstStyle/>
                    <a:p>
                      <a:pPr algn="ctr"/>
                      <a:r>
                        <a:rPr lang="en-US" dirty="0">
                          <a:solidFill>
                            <a:schemeClr val="bg1"/>
                          </a:solidFill>
                        </a:rPr>
                        <a:t>94010</a:t>
                      </a:r>
                    </a:p>
                  </a:txBody>
                  <a:tcPr/>
                </a:tc>
                <a:tc>
                  <a:txBody>
                    <a:bodyPr/>
                    <a:lstStyle/>
                    <a:p>
                      <a:pPr algn="ctr"/>
                      <a:r>
                        <a:rPr lang="en-US" dirty="0">
                          <a:solidFill>
                            <a:schemeClr val="bg1"/>
                          </a:solidFill>
                        </a:rPr>
                        <a:t>3200000.0</a:t>
                      </a:r>
                    </a:p>
                  </a:txBody>
                  <a:tcPr/>
                </a:tc>
                <a:extLst>
                  <a:ext uri="{0D108BD9-81ED-4DB2-BD59-A6C34878D82A}">
                    <a16:rowId xmlns:a16="http://schemas.microsoft.com/office/drawing/2014/main" val="3960186971"/>
                  </a:ext>
                </a:extLst>
              </a:tr>
            </a:tbl>
          </a:graphicData>
        </a:graphic>
      </p:graphicFrame>
      <p:sp>
        <p:nvSpPr>
          <p:cNvPr id="4" name="Slide Number Placeholder 3">
            <a:extLst>
              <a:ext uri="{FF2B5EF4-FFF2-40B4-BE49-F238E27FC236}">
                <a16:creationId xmlns:a16="http://schemas.microsoft.com/office/drawing/2014/main" id="{B3FA74D4-FAFA-407E-8285-40F4A873BC62}"/>
              </a:ext>
            </a:extLst>
          </p:cNvPr>
          <p:cNvSpPr>
            <a:spLocks noGrp="1"/>
          </p:cNvSpPr>
          <p:nvPr>
            <p:ph type="sldNum" sz="quarter" idx="29"/>
          </p:nvPr>
        </p:nvSpPr>
        <p:spPr/>
        <p:txBody>
          <a:bodyPr/>
          <a:lstStyle/>
          <a:p>
            <a:fld id="{47FEACEE-25B4-4A2D-B147-27296E36371D}" type="slidenum">
              <a:rPr lang="en-US" altLang="zh-CN" noProof="0" smtClean="0"/>
              <a:pPr/>
              <a:t>32</a:t>
            </a:fld>
            <a:endParaRPr lang="en-US" altLang="zh-CN" noProof="0" dirty="0"/>
          </a:p>
        </p:txBody>
      </p:sp>
    </p:spTree>
    <p:extLst>
      <p:ext uri="{BB962C8B-B14F-4D97-AF65-F5344CB8AC3E}">
        <p14:creationId xmlns:p14="http://schemas.microsoft.com/office/powerpoint/2010/main" val="318726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7826209-6E1E-4B0E-8ACD-C76ED42DA3E6}"/>
              </a:ext>
            </a:extLst>
          </p:cNvPr>
          <p:cNvSpPr>
            <a:spLocks noGrp="1"/>
          </p:cNvSpPr>
          <p:nvPr>
            <p:ph type="title"/>
          </p:nvPr>
        </p:nvSpPr>
        <p:spPr/>
        <p:txBody>
          <a:bodyPr/>
          <a:lstStyle/>
          <a:p>
            <a:r>
              <a:rPr lang="en-US" dirty="0"/>
              <a:t>What demographics says….</a:t>
            </a:r>
          </a:p>
        </p:txBody>
      </p:sp>
      <p:sp>
        <p:nvSpPr>
          <p:cNvPr id="4" name="Slide Number Placeholder 3">
            <a:extLst>
              <a:ext uri="{FF2B5EF4-FFF2-40B4-BE49-F238E27FC236}">
                <a16:creationId xmlns:a16="http://schemas.microsoft.com/office/drawing/2014/main" id="{B3FA74D4-FAFA-407E-8285-40F4A873BC62}"/>
              </a:ext>
            </a:extLst>
          </p:cNvPr>
          <p:cNvSpPr>
            <a:spLocks noGrp="1"/>
          </p:cNvSpPr>
          <p:nvPr>
            <p:ph type="sldNum" sz="quarter" idx="29"/>
          </p:nvPr>
        </p:nvSpPr>
        <p:spPr/>
        <p:txBody>
          <a:bodyPr/>
          <a:lstStyle/>
          <a:p>
            <a:fld id="{47FEACEE-25B4-4A2D-B147-27296E36371D}" type="slidenum">
              <a:rPr lang="en-US" altLang="zh-CN" noProof="0" smtClean="0"/>
              <a:pPr/>
              <a:t>33</a:t>
            </a:fld>
            <a:endParaRPr lang="en-US" altLang="zh-CN" noProof="0" dirty="0"/>
          </a:p>
        </p:txBody>
      </p:sp>
      <p:graphicFrame>
        <p:nvGraphicFramePr>
          <p:cNvPr id="8" name="Table 7">
            <a:extLst>
              <a:ext uri="{FF2B5EF4-FFF2-40B4-BE49-F238E27FC236}">
                <a16:creationId xmlns:a16="http://schemas.microsoft.com/office/drawing/2014/main" id="{A7AEE7AF-5827-4E5A-918C-B22D522EFCF4}"/>
              </a:ext>
            </a:extLst>
          </p:cNvPr>
          <p:cNvGraphicFramePr>
            <a:graphicFrameLocks noGrp="1"/>
          </p:cNvGraphicFramePr>
          <p:nvPr>
            <p:extLst>
              <p:ext uri="{D42A27DB-BD31-4B8C-83A1-F6EECF244321}">
                <p14:modId xmlns:p14="http://schemas.microsoft.com/office/powerpoint/2010/main" val="3829244049"/>
              </p:ext>
            </p:extLst>
          </p:nvPr>
        </p:nvGraphicFramePr>
        <p:xfrm>
          <a:off x="3157888" y="2140536"/>
          <a:ext cx="5591104" cy="389096"/>
        </p:xfrm>
        <a:graphic>
          <a:graphicData uri="http://schemas.openxmlformats.org/drawingml/2006/table">
            <a:tbl>
              <a:tblPr firstRow="1" bandRow="1">
                <a:tableStyleId>{72833802-FEF1-4C79-8D5D-14CF1EAF98D9}</a:tableStyleId>
              </a:tblPr>
              <a:tblGrid>
                <a:gridCol w="2983041">
                  <a:extLst>
                    <a:ext uri="{9D8B030D-6E8A-4147-A177-3AD203B41FA5}">
                      <a16:colId xmlns:a16="http://schemas.microsoft.com/office/drawing/2014/main" val="3240224796"/>
                    </a:ext>
                  </a:extLst>
                </a:gridCol>
                <a:gridCol w="2608063">
                  <a:extLst>
                    <a:ext uri="{9D8B030D-6E8A-4147-A177-3AD203B41FA5}">
                      <a16:colId xmlns:a16="http://schemas.microsoft.com/office/drawing/2014/main" val="1716747905"/>
                    </a:ext>
                  </a:extLst>
                </a:gridCol>
              </a:tblGrid>
              <a:tr h="3890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Mountain View</a:t>
                      </a:r>
                    </a:p>
                  </a:txBody>
                  <a:tcPr/>
                </a:tc>
                <a:tc>
                  <a:txBody>
                    <a:bodyPr/>
                    <a:lstStyle/>
                    <a:p>
                      <a:pPr algn="ctr"/>
                      <a:r>
                        <a:rPr lang="en-US" dirty="0">
                          <a:solidFill>
                            <a:schemeClr val="bg1"/>
                          </a:solidFill>
                        </a:rPr>
                        <a:t>94022</a:t>
                      </a:r>
                    </a:p>
                  </a:txBody>
                  <a:tcPr/>
                </a:tc>
                <a:extLst>
                  <a:ext uri="{0D108BD9-81ED-4DB2-BD59-A6C34878D82A}">
                    <a16:rowId xmlns:a16="http://schemas.microsoft.com/office/drawing/2014/main" val="886750250"/>
                  </a:ext>
                </a:extLst>
              </a:tr>
            </a:tbl>
          </a:graphicData>
        </a:graphic>
      </p:graphicFrame>
      <p:pic>
        <p:nvPicPr>
          <p:cNvPr id="11" name="Picture 10">
            <a:extLst>
              <a:ext uri="{FF2B5EF4-FFF2-40B4-BE49-F238E27FC236}">
                <a16:creationId xmlns:a16="http://schemas.microsoft.com/office/drawing/2014/main" id="{456A533F-9301-440D-BDE2-45452228597C}"/>
              </a:ext>
            </a:extLst>
          </p:cNvPr>
          <p:cNvPicPr>
            <a:picLocks noChangeAspect="1"/>
          </p:cNvPicPr>
          <p:nvPr/>
        </p:nvPicPr>
        <p:blipFill>
          <a:blip r:embed="rId2"/>
          <a:stretch>
            <a:fillRect/>
          </a:stretch>
        </p:blipFill>
        <p:spPr>
          <a:xfrm>
            <a:off x="698683" y="2920310"/>
            <a:ext cx="10655848" cy="2114659"/>
          </a:xfrm>
          <a:prstGeom prst="rect">
            <a:avLst/>
          </a:prstGeom>
        </p:spPr>
      </p:pic>
    </p:spTree>
    <p:extLst>
      <p:ext uri="{BB962C8B-B14F-4D97-AF65-F5344CB8AC3E}">
        <p14:creationId xmlns:p14="http://schemas.microsoft.com/office/powerpoint/2010/main" val="2675230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7826209-6E1E-4B0E-8ACD-C76ED42DA3E6}"/>
              </a:ext>
            </a:extLst>
          </p:cNvPr>
          <p:cNvSpPr>
            <a:spLocks noGrp="1"/>
          </p:cNvSpPr>
          <p:nvPr>
            <p:ph type="title"/>
          </p:nvPr>
        </p:nvSpPr>
        <p:spPr/>
        <p:txBody>
          <a:bodyPr/>
          <a:lstStyle/>
          <a:p>
            <a:r>
              <a:rPr lang="en-US" dirty="0"/>
              <a:t>Top 10 Cheapest zip codes in bay area( Sales)</a:t>
            </a:r>
          </a:p>
        </p:txBody>
      </p:sp>
      <p:graphicFrame>
        <p:nvGraphicFramePr>
          <p:cNvPr id="9" name="Table 9">
            <a:extLst>
              <a:ext uri="{FF2B5EF4-FFF2-40B4-BE49-F238E27FC236}">
                <a16:creationId xmlns:a16="http://schemas.microsoft.com/office/drawing/2014/main" id="{DB2FE053-3375-44E3-A5B7-3291691FD7F1}"/>
              </a:ext>
            </a:extLst>
          </p:cNvPr>
          <p:cNvGraphicFramePr>
            <a:graphicFrameLocks noGrp="1"/>
          </p:cNvGraphicFramePr>
          <p:nvPr>
            <p:ph type="tbl" sz="quarter" idx="27"/>
            <p:extLst>
              <p:ext uri="{D42A27DB-BD31-4B8C-83A1-F6EECF244321}">
                <p14:modId xmlns:p14="http://schemas.microsoft.com/office/powerpoint/2010/main" val="2351289652"/>
              </p:ext>
            </p:extLst>
          </p:nvPr>
        </p:nvGraphicFramePr>
        <p:xfrm>
          <a:off x="1736740" y="2140536"/>
          <a:ext cx="7792271" cy="3890960"/>
        </p:xfrm>
        <a:graphic>
          <a:graphicData uri="http://schemas.openxmlformats.org/drawingml/2006/table">
            <a:tbl>
              <a:tblPr firstRow="1" bandRow="1">
                <a:tableStyleId>{72833802-FEF1-4C79-8D5D-14CF1EAF98D9}</a:tableStyleId>
              </a:tblPr>
              <a:tblGrid>
                <a:gridCol w="2983041">
                  <a:extLst>
                    <a:ext uri="{9D8B030D-6E8A-4147-A177-3AD203B41FA5}">
                      <a16:colId xmlns:a16="http://schemas.microsoft.com/office/drawing/2014/main" val="2579543694"/>
                    </a:ext>
                  </a:extLst>
                </a:gridCol>
                <a:gridCol w="2608063">
                  <a:extLst>
                    <a:ext uri="{9D8B030D-6E8A-4147-A177-3AD203B41FA5}">
                      <a16:colId xmlns:a16="http://schemas.microsoft.com/office/drawing/2014/main" val="1084344705"/>
                    </a:ext>
                  </a:extLst>
                </a:gridCol>
                <a:gridCol w="2201167">
                  <a:extLst>
                    <a:ext uri="{9D8B030D-6E8A-4147-A177-3AD203B41FA5}">
                      <a16:colId xmlns:a16="http://schemas.microsoft.com/office/drawing/2014/main" val="2791673419"/>
                    </a:ext>
                  </a:extLst>
                </a:gridCol>
              </a:tblGrid>
              <a:tr h="389096">
                <a:tc>
                  <a:txBody>
                    <a:bodyPr/>
                    <a:lstStyle/>
                    <a:p>
                      <a:pPr algn="ctr"/>
                      <a:r>
                        <a:rPr lang="en-US" dirty="0"/>
                        <a:t>City</a:t>
                      </a:r>
                    </a:p>
                  </a:txBody>
                  <a:tcPr/>
                </a:tc>
                <a:tc>
                  <a:txBody>
                    <a:bodyPr/>
                    <a:lstStyle/>
                    <a:p>
                      <a:pPr algn="ctr"/>
                      <a:r>
                        <a:rPr lang="en-US" dirty="0" err="1"/>
                        <a:t>ZipCode</a:t>
                      </a:r>
                      <a:endParaRPr lang="en-US" dirty="0"/>
                    </a:p>
                  </a:txBody>
                  <a:tcPr/>
                </a:tc>
                <a:tc>
                  <a:txBody>
                    <a:bodyPr/>
                    <a:lstStyle/>
                    <a:p>
                      <a:pPr algn="ctr"/>
                      <a:r>
                        <a:rPr lang="en-US" dirty="0"/>
                        <a:t>Price </a:t>
                      </a:r>
                    </a:p>
                  </a:txBody>
                  <a:tcPr/>
                </a:tc>
                <a:extLst>
                  <a:ext uri="{0D108BD9-81ED-4DB2-BD59-A6C34878D82A}">
                    <a16:rowId xmlns:a16="http://schemas.microsoft.com/office/drawing/2014/main" val="3144067656"/>
                  </a:ext>
                </a:extLst>
              </a:tr>
              <a:tr h="389096">
                <a:tc>
                  <a:txBody>
                    <a:bodyPr/>
                    <a:lstStyle/>
                    <a:p>
                      <a:pPr algn="ctr"/>
                      <a:r>
                        <a:rPr lang="en-US" dirty="0">
                          <a:solidFill>
                            <a:schemeClr val="bg1"/>
                          </a:solidFill>
                        </a:rPr>
                        <a:t>San Jose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95037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bg1"/>
                          </a:solidFill>
                          <a:effectLst/>
                          <a:latin typeface="+mn-lt"/>
                          <a:ea typeface="+mn-ea"/>
                          <a:cs typeface="+mn-cs"/>
                        </a:rPr>
                        <a:t>279000.0</a:t>
                      </a:r>
                      <a:endParaRPr lang="en-US" dirty="0">
                        <a:solidFill>
                          <a:schemeClr val="bg1"/>
                        </a:solidFill>
                      </a:endParaRPr>
                    </a:p>
                  </a:txBody>
                  <a:tcPr/>
                </a:tc>
                <a:extLst>
                  <a:ext uri="{0D108BD9-81ED-4DB2-BD59-A6C34878D82A}">
                    <a16:rowId xmlns:a16="http://schemas.microsoft.com/office/drawing/2014/main" val="1855298116"/>
                  </a:ext>
                </a:extLst>
              </a:tr>
              <a:tr h="3890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bg1"/>
                          </a:solidFill>
                          <a:effectLst/>
                          <a:latin typeface="+mn-lt"/>
                          <a:ea typeface="+mn-ea"/>
                          <a:cs typeface="+mn-cs"/>
                        </a:rPr>
                        <a:t>Fremont</a:t>
                      </a:r>
                      <a:endParaRPr lang="en-US" dirty="0">
                        <a:solidFill>
                          <a:schemeClr val="bg1"/>
                        </a:solidFill>
                      </a:endParaRPr>
                    </a:p>
                  </a:txBody>
                  <a:tcPr/>
                </a:tc>
                <a:tc>
                  <a:txBody>
                    <a:bodyPr/>
                    <a:lstStyle/>
                    <a:p>
                      <a:pPr algn="ctr"/>
                      <a:r>
                        <a:rPr lang="en-US" sz="1800" b="0" i="0" kern="1200" dirty="0">
                          <a:solidFill>
                            <a:schemeClr val="bg1"/>
                          </a:solidFill>
                          <a:effectLst/>
                          <a:latin typeface="+mn-lt"/>
                          <a:ea typeface="+mn-ea"/>
                          <a:cs typeface="+mn-cs"/>
                        </a:rPr>
                        <a:t>94587</a:t>
                      </a:r>
                      <a:endParaRPr lang="en-US"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bg1"/>
                          </a:solidFill>
                          <a:effectLst/>
                          <a:latin typeface="+mn-lt"/>
                          <a:ea typeface="+mn-ea"/>
                          <a:cs typeface="+mn-cs"/>
                        </a:rPr>
                        <a:t>300000.0</a:t>
                      </a:r>
                      <a:endParaRPr lang="en-US" dirty="0">
                        <a:solidFill>
                          <a:schemeClr val="bg1"/>
                        </a:solidFill>
                      </a:endParaRPr>
                    </a:p>
                  </a:txBody>
                  <a:tcPr/>
                </a:tc>
                <a:extLst>
                  <a:ext uri="{0D108BD9-81ED-4DB2-BD59-A6C34878D82A}">
                    <a16:rowId xmlns:a16="http://schemas.microsoft.com/office/drawing/2014/main" val="3270945660"/>
                  </a:ext>
                </a:extLst>
              </a:tr>
              <a:tr h="389096">
                <a:tc>
                  <a:txBody>
                    <a:bodyPr/>
                    <a:lstStyle/>
                    <a:p>
                      <a:pPr algn="ctr"/>
                      <a:r>
                        <a:rPr lang="en-US" sz="1800" b="0" i="0" kern="1200">
                          <a:solidFill>
                            <a:schemeClr val="bg1"/>
                          </a:solidFill>
                          <a:effectLst/>
                          <a:latin typeface="+mn-lt"/>
                          <a:ea typeface="+mn-ea"/>
                          <a:cs typeface="+mn-cs"/>
                        </a:rPr>
                        <a:t>San Jose</a:t>
                      </a:r>
                      <a:endParaRPr lang="en-US" dirty="0">
                        <a:solidFill>
                          <a:schemeClr val="bg1"/>
                        </a:solidFill>
                      </a:endParaRPr>
                    </a:p>
                  </a:txBody>
                  <a:tcPr/>
                </a:tc>
                <a:tc>
                  <a:txBody>
                    <a:bodyPr/>
                    <a:lstStyle/>
                    <a:p>
                      <a:pPr algn="ctr"/>
                      <a:r>
                        <a:rPr lang="en-US" sz="1800" b="0" i="0" kern="1200" dirty="0">
                          <a:solidFill>
                            <a:schemeClr val="bg1"/>
                          </a:solidFill>
                          <a:effectLst/>
                          <a:latin typeface="+mn-lt"/>
                          <a:ea typeface="+mn-ea"/>
                          <a:cs typeface="+mn-cs"/>
                        </a:rPr>
                        <a:t>95134</a:t>
                      </a:r>
                      <a:endParaRPr lang="en-US" dirty="0">
                        <a:solidFill>
                          <a:schemeClr val="bg1"/>
                        </a:solidFill>
                      </a:endParaRPr>
                    </a:p>
                  </a:txBody>
                  <a:tcPr/>
                </a:tc>
                <a:tc>
                  <a:txBody>
                    <a:bodyPr/>
                    <a:lstStyle/>
                    <a:p>
                      <a:pPr algn="ctr"/>
                      <a:r>
                        <a:rPr lang="en-US" sz="1800" b="0" i="0" kern="1200" dirty="0">
                          <a:solidFill>
                            <a:schemeClr val="bg1"/>
                          </a:solidFill>
                          <a:effectLst/>
                          <a:latin typeface="+mn-lt"/>
                          <a:ea typeface="+mn-ea"/>
                          <a:cs typeface="+mn-cs"/>
                        </a:rPr>
                        <a:t>305000.0</a:t>
                      </a:r>
                      <a:endParaRPr lang="en-US" dirty="0">
                        <a:solidFill>
                          <a:schemeClr val="bg1"/>
                        </a:solidFill>
                      </a:endParaRPr>
                    </a:p>
                  </a:txBody>
                  <a:tcPr/>
                </a:tc>
                <a:extLst>
                  <a:ext uri="{0D108BD9-81ED-4DB2-BD59-A6C34878D82A}">
                    <a16:rowId xmlns:a16="http://schemas.microsoft.com/office/drawing/2014/main" val="3017834142"/>
                  </a:ext>
                </a:extLst>
              </a:tr>
              <a:tr h="389096">
                <a:tc>
                  <a:txBody>
                    <a:bodyPr/>
                    <a:lstStyle/>
                    <a:p>
                      <a:pPr algn="ctr"/>
                      <a:r>
                        <a:rPr lang="en-US" sz="1800" b="0" i="0" kern="1200" dirty="0">
                          <a:solidFill>
                            <a:schemeClr val="bg1"/>
                          </a:solidFill>
                          <a:effectLst/>
                          <a:latin typeface="+mn-lt"/>
                          <a:ea typeface="+mn-ea"/>
                          <a:cs typeface="+mn-cs"/>
                        </a:rPr>
                        <a:t>Oakland</a:t>
                      </a:r>
                      <a:endParaRPr lang="en-US" dirty="0">
                        <a:solidFill>
                          <a:schemeClr val="bg1"/>
                        </a:solidFill>
                      </a:endParaRPr>
                    </a:p>
                  </a:txBody>
                  <a:tcPr/>
                </a:tc>
                <a:tc>
                  <a:txBody>
                    <a:bodyPr/>
                    <a:lstStyle/>
                    <a:p>
                      <a:pPr algn="ctr"/>
                      <a:r>
                        <a:rPr lang="en-US" sz="1800" b="0" i="0" kern="1200" dirty="0">
                          <a:solidFill>
                            <a:schemeClr val="bg1"/>
                          </a:solidFill>
                          <a:effectLst/>
                          <a:latin typeface="+mn-lt"/>
                          <a:ea typeface="+mn-ea"/>
                          <a:cs typeface="+mn-cs"/>
                        </a:rPr>
                        <a:t>94603</a:t>
                      </a:r>
                      <a:endParaRPr lang="en-US" dirty="0">
                        <a:solidFill>
                          <a:schemeClr val="bg1"/>
                        </a:solidFill>
                      </a:endParaRPr>
                    </a:p>
                  </a:txBody>
                  <a:tcPr/>
                </a:tc>
                <a:tc>
                  <a:txBody>
                    <a:bodyPr/>
                    <a:lstStyle/>
                    <a:p>
                      <a:pPr algn="ctr"/>
                      <a:r>
                        <a:rPr lang="en-US" sz="1800" b="0" i="0" kern="1200" dirty="0">
                          <a:solidFill>
                            <a:schemeClr val="bg1"/>
                          </a:solidFill>
                          <a:effectLst/>
                          <a:latin typeface="+mn-lt"/>
                          <a:ea typeface="+mn-ea"/>
                          <a:cs typeface="+mn-cs"/>
                        </a:rPr>
                        <a:t>349000.0</a:t>
                      </a:r>
                      <a:endParaRPr lang="en-US" dirty="0">
                        <a:solidFill>
                          <a:schemeClr val="bg1"/>
                        </a:solidFill>
                      </a:endParaRPr>
                    </a:p>
                  </a:txBody>
                  <a:tcPr/>
                </a:tc>
                <a:extLst>
                  <a:ext uri="{0D108BD9-81ED-4DB2-BD59-A6C34878D82A}">
                    <a16:rowId xmlns:a16="http://schemas.microsoft.com/office/drawing/2014/main" val="843295605"/>
                  </a:ext>
                </a:extLst>
              </a:tr>
              <a:tr h="3890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a:solidFill>
                            <a:schemeClr val="bg1"/>
                          </a:solidFill>
                          <a:effectLst/>
                          <a:latin typeface="+mn-lt"/>
                          <a:ea typeface="+mn-ea"/>
                          <a:cs typeface="+mn-cs"/>
                        </a:rPr>
                        <a:t>Fremont</a:t>
                      </a:r>
                      <a:endParaRPr lang="en-US" dirty="0">
                        <a:solidFill>
                          <a:schemeClr val="bg1"/>
                        </a:solidFill>
                      </a:endParaRPr>
                    </a:p>
                  </a:txBody>
                  <a:tcPr/>
                </a:tc>
                <a:tc>
                  <a:txBody>
                    <a:bodyPr/>
                    <a:lstStyle/>
                    <a:p>
                      <a:pPr algn="ctr"/>
                      <a:r>
                        <a:rPr lang="en-US" sz="1800" b="0" i="0" kern="1200" dirty="0">
                          <a:solidFill>
                            <a:schemeClr val="bg1"/>
                          </a:solidFill>
                          <a:effectLst/>
                          <a:latin typeface="+mn-lt"/>
                          <a:ea typeface="+mn-ea"/>
                          <a:cs typeface="+mn-cs"/>
                        </a:rPr>
                        <a:t>95035</a:t>
                      </a:r>
                      <a:endParaRPr lang="en-US" dirty="0">
                        <a:solidFill>
                          <a:schemeClr val="bg1"/>
                        </a:solidFill>
                      </a:endParaRPr>
                    </a:p>
                  </a:txBody>
                  <a:tcPr/>
                </a:tc>
                <a:tc>
                  <a:txBody>
                    <a:bodyPr/>
                    <a:lstStyle/>
                    <a:p>
                      <a:pPr algn="ctr"/>
                      <a:r>
                        <a:rPr lang="en-US" sz="1800" b="0" i="0" kern="1200" dirty="0">
                          <a:solidFill>
                            <a:schemeClr val="bg1"/>
                          </a:solidFill>
                          <a:effectLst/>
                          <a:latin typeface="+mn-lt"/>
                          <a:ea typeface="+mn-ea"/>
                          <a:cs typeface="+mn-cs"/>
                        </a:rPr>
                        <a:t>414950.0</a:t>
                      </a:r>
                      <a:endParaRPr lang="en-US" dirty="0">
                        <a:solidFill>
                          <a:schemeClr val="bg1"/>
                        </a:solidFill>
                      </a:endParaRPr>
                    </a:p>
                  </a:txBody>
                  <a:tcPr/>
                </a:tc>
                <a:extLst>
                  <a:ext uri="{0D108BD9-81ED-4DB2-BD59-A6C34878D82A}">
                    <a16:rowId xmlns:a16="http://schemas.microsoft.com/office/drawing/2014/main" val="3418219963"/>
                  </a:ext>
                </a:extLst>
              </a:tr>
              <a:tr h="3890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bg1"/>
                          </a:solidFill>
                          <a:effectLst/>
                          <a:latin typeface="+mn-lt"/>
                          <a:ea typeface="+mn-ea"/>
                          <a:cs typeface="+mn-cs"/>
                        </a:rPr>
                        <a:t>Vallejo</a:t>
                      </a:r>
                      <a:endParaRPr lang="en-US" dirty="0">
                        <a:solidFill>
                          <a:schemeClr val="bg1"/>
                        </a:solidFill>
                      </a:endParaRPr>
                    </a:p>
                  </a:txBody>
                  <a:tcPr/>
                </a:tc>
                <a:tc>
                  <a:txBody>
                    <a:bodyPr/>
                    <a:lstStyle/>
                    <a:p>
                      <a:pPr algn="ctr"/>
                      <a:r>
                        <a:rPr lang="en-US" sz="1800" b="0" i="0" kern="1200" dirty="0">
                          <a:solidFill>
                            <a:schemeClr val="bg1"/>
                          </a:solidFill>
                          <a:effectLst/>
                          <a:latin typeface="+mn-lt"/>
                          <a:ea typeface="+mn-ea"/>
                          <a:cs typeface="+mn-cs"/>
                        </a:rPr>
                        <a:t>94589</a:t>
                      </a:r>
                      <a:endParaRPr lang="en-US" dirty="0">
                        <a:solidFill>
                          <a:schemeClr val="bg1"/>
                        </a:solidFill>
                      </a:endParaRPr>
                    </a:p>
                  </a:txBody>
                  <a:tcPr/>
                </a:tc>
                <a:tc>
                  <a:txBody>
                    <a:bodyPr/>
                    <a:lstStyle/>
                    <a:p>
                      <a:pPr algn="ctr"/>
                      <a:r>
                        <a:rPr lang="en-US" sz="1800" b="0" i="0" kern="1200" dirty="0">
                          <a:solidFill>
                            <a:schemeClr val="bg1"/>
                          </a:solidFill>
                          <a:effectLst/>
                          <a:latin typeface="+mn-lt"/>
                          <a:ea typeface="+mn-ea"/>
                          <a:cs typeface="+mn-cs"/>
                        </a:rPr>
                        <a:t>475000.0</a:t>
                      </a:r>
                      <a:endParaRPr lang="en-US" dirty="0">
                        <a:solidFill>
                          <a:schemeClr val="bg1"/>
                        </a:solidFill>
                      </a:endParaRPr>
                    </a:p>
                  </a:txBody>
                  <a:tcPr/>
                </a:tc>
                <a:extLst>
                  <a:ext uri="{0D108BD9-81ED-4DB2-BD59-A6C34878D82A}">
                    <a16:rowId xmlns:a16="http://schemas.microsoft.com/office/drawing/2014/main" val="2892303466"/>
                  </a:ext>
                </a:extLst>
              </a:tr>
              <a:tr h="3890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bg1"/>
                          </a:solidFill>
                          <a:effectLst/>
                          <a:latin typeface="+mn-lt"/>
                          <a:ea typeface="+mn-ea"/>
                          <a:cs typeface="+mn-cs"/>
                        </a:rPr>
                        <a:t>Hayward</a:t>
                      </a:r>
                      <a:endParaRPr lang="en-US" dirty="0">
                        <a:solidFill>
                          <a:schemeClr val="bg1"/>
                        </a:solidFill>
                      </a:endParaRPr>
                    </a:p>
                  </a:txBody>
                  <a:tcPr/>
                </a:tc>
                <a:tc>
                  <a:txBody>
                    <a:bodyPr/>
                    <a:lstStyle/>
                    <a:p>
                      <a:pPr algn="ctr"/>
                      <a:r>
                        <a:rPr lang="en-US" sz="1800" b="0" i="0" kern="1200" dirty="0">
                          <a:solidFill>
                            <a:schemeClr val="bg1"/>
                          </a:solidFill>
                          <a:effectLst/>
                          <a:latin typeface="+mn-lt"/>
                          <a:ea typeface="+mn-ea"/>
                          <a:cs typeface="+mn-cs"/>
                        </a:rPr>
                        <a:t>94546 </a:t>
                      </a:r>
                      <a:endParaRPr lang="en-US" dirty="0">
                        <a:solidFill>
                          <a:schemeClr val="bg1"/>
                        </a:solidFill>
                      </a:endParaRPr>
                    </a:p>
                  </a:txBody>
                  <a:tcPr/>
                </a:tc>
                <a:tc>
                  <a:txBody>
                    <a:bodyPr/>
                    <a:lstStyle/>
                    <a:p>
                      <a:pPr algn="ctr"/>
                      <a:r>
                        <a:rPr lang="en-US" sz="1800" b="0" i="0" kern="1200" dirty="0">
                          <a:solidFill>
                            <a:schemeClr val="bg1"/>
                          </a:solidFill>
                          <a:effectLst/>
                          <a:latin typeface="+mn-lt"/>
                          <a:ea typeface="+mn-ea"/>
                          <a:cs typeface="+mn-cs"/>
                        </a:rPr>
                        <a:t>479950.0</a:t>
                      </a:r>
                      <a:endParaRPr lang="en-US" dirty="0">
                        <a:solidFill>
                          <a:schemeClr val="bg1"/>
                        </a:solidFill>
                      </a:endParaRPr>
                    </a:p>
                  </a:txBody>
                  <a:tcPr/>
                </a:tc>
                <a:extLst>
                  <a:ext uri="{0D108BD9-81ED-4DB2-BD59-A6C34878D82A}">
                    <a16:rowId xmlns:a16="http://schemas.microsoft.com/office/drawing/2014/main" val="681854782"/>
                  </a:ext>
                </a:extLst>
              </a:tr>
              <a:tr h="389096">
                <a:tc>
                  <a:txBody>
                    <a:bodyPr/>
                    <a:lstStyle/>
                    <a:p>
                      <a:pPr algn="ctr"/>
                      <a:r>
                        <a:rPr lang="en-US" sz="1800" b="0" i="0" kern="1200" dirty="0">
                          <a:solidFill>
                            <a:schemeClr val="bg1"/>
                          </a:solidFill>
                          <a:effectLst/>
                          <a:latin typeface="+mn-lt"/>
                          <a:ea typeface="+mn-ea"/>
                          <a:cs typeface="+mn-cs"/>
                        </a:rPr>
                        <a:t>San Rafael</a:t>
                      </a:r>
                      <a:endParaRPr lang="en-US" dirty="0">
                        <a:solidFill>
                          <a:schemeClr val="bg1"/>
                        </a:solidFill>
                      </a:endParaRPr>
                    </a:p>
                  </a:txBody>
                  <a:tcPr/>
                </a:tc>
                <a:tc>
                  <a:txBody>
                    <a:bodyPr/>
                    <a:lstStyle/>
                    <a:p>
                      <a:pPr algn="ctr"/>
                      <a:r>
                        <a:rPr lang="en-US" sz="1800" b="0" i="0" kern="1200" dirty="0">
                          <a:solidFill>
                            <a:schemeClr val="bg1"/>
                          </a:solidFill>
                          <a:effectLst/>
                          <a:latin typeface="+mn-lt"/>
                          <a:ea typeface="+mn-ea"/>
                          <a:cs typeface="+mn-cs"/>
                        </a:rPr>
                        <a:t>94903</a:t>
                      </a:r>
                      <a:endParaRPr lang="en-US" dirty="0">
                        <a:solidFill>
                          <a:schemeClr val="bg1"/>
                        </a:solidFill>
                      </a:endParaRPr>
                    </a:p>
                  </a:txBody>
                  <a:tcPr/>
                </a:tc>
                <a:tc>
                  <a:txBody>
                    <a:bodyPr/>
                    <a:lstStyle/>
                    <a:p>
                      <a:pPr algn="ctr"/>
                      <a:r>
                        <a:rPr lang="en-US" sz="1800" b="0" i="0" kern="1200" dirty="0">
                          <a:solidFill>
                            <a:schemeClr val="bg1"/>
                          </a:solidFill>
                          <a:effectLst/>
                          <a:latin typeface="+mn-lt"/>
                          <a:ea typeface="+mn-ea"/>
                          <a:cs typeface="+mn-cs"/>
                        </a:rPr>
                        <a:t>499000.0</a:t>
                      </a:r>
                      <a:endParaRPr lang="en-US" dirty="0">
                        <a:solidFill>
                          <a:schemeClr val="bg1"/>
                        </a:solidFill>
                      </a:endParaRPr>
                    </a:p>
                  </a:txBody>
                  <a:tcPr/>
                </a:tc>
                <a:extLst>
                  <a:ext uri="{0D108BD9-81ED-4DB2-BD59-A6C34878D82A}">
                    <a16:rowId xmlns:a16="http://schemas.microsoft.com/office/drawing/2014/main" val="1884175800"/>
                  </a:ext>
                </a:extLst>
              </a:tr>
              <a:tr h="389096">
                <a:tc>
                  <a:txBody>
                    <a:bodyPr/>
                    <a:lstStyle/>
                    <a:p>
                      <a:pPr algn="ctr"/>
                      <a:r>
                        <a:rPr lang="en-US" dirty="0">
                          <a:solidFill>
                            <a:schemeClr val="bg1"/>
                          </a:solidFill>
                        </a:rPr>
                        <a:t>Oakland</a:t>
                      </a:r>
                    </a:p>
                  </a:txBody>
                  <a:tcPr/>
                </a:tc>
                <a:tc>
                  <a:txBody>
                    <a:bodyPr/>
                    <a:lstStyle/>
                    <a:p>
                      <a:pPr algn="ctr"/>
                      <a:r>
                        <a:rPr lang="en-US" sz="1800" b="0" i="0" kern="1200" dirty="0">
                          <a:solidFill>
                            <a:schemeClr val="bg1"/>
                          </a:solidFill>
                          <a:effectLst/>
                          <a:latin typeface="+mn-lt"/>
                          <a:ea typeface="+mn-ea"/>
                          <a:cs typeface="+mn-cs"/>
                        </a:rPr>
                        <a:t>94619</a:t>
                      </a:r>
                      <a:endParaRPr lang="en-US" dirty="0">
                        <a:solidFill>
                          <a:schemeClr val="bg1"/>
                        </a:solidFill>
                      </a:endParaRPr>
                    </a:p>
                  </a:txBody>
                  <a:tcPr/>
                </a:tc>
                <a:tc>
                  <a:txBody>
                    <a:bodyPr/>
                    <a:lstStyle/>
                    <a:p>
                      <a:pPr algn="ctr"/>
                      <a:r>
                        <a:rPr lang="en-US" sz="1800" b="0" i="0" kern="1200" dirty="0">
                          <a:solidFill>
                            <a:schemeClr val="bg1"/>
                          </a:solidFill>
                          <a:effectLst/>
                          <a:latin typeface="+mn-lt"/>
                          <a:ea typeface="+mn-ea"/>
                          <a:cs typeface="+mn-cs"/>
                        </a:rPr>
                        <a:t>499000.0</a:t>
                      </a:r>
                      <a:endParaRPr lang="en-US" dirty="0">
                        <a:solidFill>
                          <a:schemeClr val="bg1"/>
                        </a:solidFill>
                      </a:endParaRPr>
                    </a:p>
                  </a:txBody>
                  <a:tcPr/>
                </a:tc>
                <a:extLst>
                  <a:ext uri="{0D108BD9-81ED-4DB2-BD59-A6C34878D82A}">
                    <a16:rowId xmlns:a16="http://schemas.microsoft.com/office/drawing/2014/main" val="3960186971"/>
                  </a:ext>
                </a:extLst>
              </a:tr>
            </a:tbl>
          </a:graphicData>
        </a:graphic>
      </p:graphicFrame>
      <p:sp>
        <p:nvSpPr>
          <p:cNvPr id="4" name="Slide Number Placeholder 3">
            <a:extLst>
              <a:ext uri="{FF2B5EF4-FFF2-40B4-BE49-F238E27FC236}">
                <a16:creationId xmlns:a16="http://schemas.microsoft.com/office/drawing/2014/main" id="{B3FA74D4-FAFA-407E-8285-40F4A873BC62}"/>
              </a:ext>
            </a:extLst>
          </p:cNvPr>
          <p:cNvSpPr>
            <a:spLocks noGrp="1"/>
          </p:cNvSpPr>
          <p:nvPr>
            <p:ph type="sldNum" sz="quarter" idx="29"/>
          </p:nvPr>
        </p:nvSpPr>
        <p:spPr/>
        <p:txBody>
          <a:bodyPr/>
          <a:lstStyle/>
          <a:p>
            <a:fld id="{47FEACEE-25B4-4A2D-B147-27296E36371D}" type="slidenum">
              <a:rPr lang="en-US" altLang="zh-CN" noProof="0" smtClean="0"/>
              <a:pPr/>
              <a:t>34</a:t>
            </a:fld>
            <a:endParaRPr lang="en-US" altLang="zh-CN" noProof="0" dirty="0"/>
          </a:p>
        </p:txBody>
      </p:sp>
    </p:spTree>
    <p:extLst>
      <p:ext uri="{BB962C8B-B14F-4D97-AF65-F5344CB8AC3E}">
        <p14:creationId xmlns:p14="http://schemas.microsoft.com/office/powerpoint/2010/main" val="707018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B56479-4445-4C01-ABEA-21C75BE2F6F0}"/>
              </a:ext>
            </a:extLst>
          </p:cNvPr>
          <p:cNvSpPr>
            <a:spLocks noGrp="1"/>
          </p:cNvSpPr>
          <p:nvPr>
            <p:ph type="sldNum" sz="quarter" idx="29"/>
          </p:nvPr>
        </p:nvSpPr>
        <p:spPr/>
        <p:txBody>
          <a:bodyPr/>
          <a:lstStyle/>
          <a:p>
            <a:fld id="{47FEACEE-25B4-4A2D-B147-27296E36371D}" type="slidenum">
              <a:rPr lang="en-US" altLang="zh-CN" noProof="0" smtClean="0"/>
              <a:pPr/>
              <a:t>35</a:t>
            </a:fld>
            <a:endParaRPr lang="en-US" altLang="zh-CN" noProof="0" dirty="0"/>
          </a:p>
        </p:txBody>
      </p:sp>
      <p:graphicFrame>
        <p:nvGraphicFramePr>
          <p:cNvPr id="5" name="Table 4">
            <a:extLst>
              <a:ext uri="{FF2B5EF4-FFF2-40B4-BE49-F238E27FC236}">
                <a16:creationId xmlns:a16="http://schemas.microsoft.com/office/drawing/2014/main" id="{88BB7DC0-B71B-4CB4-A22E-ACB632F6CF11}"/>
              </a:ext>
            </a:extLst>
          </p:cNvPr>
          <p:cNvGraphicFramePr>
            <a:graphicFrameLocks noGrp="1"/>
          </p:cNvGraphicFramePr>
          <p:nvPr>
            <p:extLst>
              <p:ext uri="{D42A27DB-BD31-4B8C-83A1-F6EECF244321}">
                <p14:modId xmlns:p14="http://schemas.microsoft.com/office/powerpoint/2010/main" val="2358204368"/>
              </p:ext>
            </p:extLst>
          </p:nvPr>
        </p:nvGraphicFramePr>
        <p:xfrm>
          <a:off x="2849880" y="1575368"/>
          <a:ext cx="5591104" cy="389096"/>
        </p:xfrm>
        <a:graphic>
          <a:graphicData uri="http://schemas.openxmlformats.org/drawingml/2006/table">
            <a:tbl>
              <a:tblPr firstRow="1" bandRow="1">
                <a:tableStyleId>{72833802-FEF1-4C79-8D5D-14CF1EAF98D9}</a:tableStyleId>
              </a:tblPr>
              <a:tblGrid>
                <a:gridCol w="2983041">
                  <a:extLst>
                    <a:ext uri="{9D8B030D-6E8A-4147-A177-3AD203B41FA5}">
                      <a16:colId xmlns:a16="http://schemas.microsoft.com/office/drawing/2014/main" val="3061451264"/>
                    </a:ext>
                  </a:extLst>
                </a:gridCol>
                <a:gridCol w="2608063">
                  <a:extLst>
                    <a:ext uri="{9D8B030D-6E8A-4147-A177-3AD203B41FA5}">
                      <a16:colId xmlns:a16="http://schemas.microsoft.com/office/drawing/2014/main" val="3641288667"/>
                    </a:ext>
                  </a:extLst>
                </a:gridCol>
              </a:tblGrid>
              <a:tr h="3890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bg1"/>
                          </a:solidFill>
                          <a:effectLst/>
                          <a:latin typeface="+mn-lt"/>
                          <a:ea typeface="+mn-ea"/>
                          <a:cs typeface="+mn-cs"/>
                        </a:rPr>
                        <a:t>Fremont</a:t>
                      </a:r>
                      <a:endParaRPr lang="en-US" dirty="0">
                        <a:solidFill>
                          <a:schemeClr val="bg1"/>
                        </a:solidFill>
                      </a:endParaRPr>
                    </a:p>
                  </a:txBody>
                  <a:tcPr/>
                </a:tc>
                <a:tc>
                  <a:txBody>
                    <a:bodyPr/>
                    <a:lstStyle/>
                    <a:p>
                      <a:pPr algn="ctr"/>
                      <a:r>
                        <a:rPr lang="en-US" sz="1800" b="0" i="0" kern="1200" dirty="0">
                          <a:solidFill>
                            <a:schemeClr val="bg1"/>
                          </a:solidFill>
                          <a:effectLst/>
                          <a:latin typeface="+mn-lt"/>
                          <a:ea typeface="+mn-ea"/>
                          <a:cs typeface="+mn-cs"/>
                        </a:rPr>
                        <a:t>94587</a:t>
                      </a:r>
                      <a:endParaRPr lang="en-US" dirty="0">
                        <a:solidFill>
                          <a:schemeClr val="bg1"/>
                        </a:solidFill>
                      </a:endParaRPr>
                    </a:p>
                  </a:txBody>
                  <a:tcPr/>
                </a:tc>
                <a:extLst>
                  <a:ext uri="{0D108BD9-81ED-4DB2-BD59-A6C34878D82A}">
                    <a16:rowId xmlns:a16="http://schemas.microsoft.com/office/drawing/2014/main" val="3992062307"/>
                  </a:ext>
                </a:extLst>
              </a:tr>
            </a:tbl>
          </a:graphicData>
        </a:graphic>
      </p:graphicFrame>
      <p:pic>
        <p:nvPicPr>
          <p:cNvPr id="7" name="Picture 6">
            <a:extLst>
              <a:ext uri="{FF2B5EF4-FFF2-40B4-BE49-F238E27FC236}">
                <a16:creationId xmlns:a16="http://schemas.microsoft.com/office/drawing/2014/main" id="{A9BF277A-BC7C-4ACF-9F1D-56DF05106133}"/>
              </a:ext>
            </a:extLst>
          </p:cNvPr>
          <p:cNvPicPr>
            <a:picLocks noChangeAspect="1"/>
          </p:cNvPicPr>
          <p:nvPr/>
        </p:nvPicPr>
        <p:blipFill>
          <a:blip r:embed="rId2"/>
          <a:stretch>
            <a:fillRect/>
          </a:stretch>
        </p:blipFill>
        <p:spPr>
          <a:xfrm>
            <a:off x="631925" y="2803358"/>
            <a:ext cx="10389134" cy="2330570"/>
          </a:xfrm>
          <a:prstGeom prst="rect">
            <a:avLst/>
          </a:prstGeom>
        </p:spPr>
      </p:pic>
      <p:sp>
        <p:nvSpPr>
          <p:cNvPr id="10" name="Title 6">
            <a:extLst>
              <a:ext uri="{FF2B5EF4-FFF2-40B4-BE49-F238E27FC236}">
                <a16:creationId xmlns:a16="http://schemas.microsoft.com/office/drawing/2014/main" id="{B2EEBCAC-7665-4DDB-8801-4653512F9F40}"/>
              </a:ext>
            </a:extLst>
          </p:cNvPr>
          <p:cNvSpPr>
            <a:spLocks noGrp="1"/>
          </p:cNvSpPr>
          <p:nvPr>
            <p:ph type="title"/>
          </p:nvPr>
        </p:nvSpPr>
        <p:spPr>
          <a:xfrm>
            <a:off x="762965" y="350918"/>
            <a:ext cx="10889796" cy="1418998"/>
          </a:xfrm>
        </p:spPr>
        <p:txBody>
          <a:bodyPr/>
          <a:lstStyle/>
          <a:p>
            <a:r>
              <a:rPr lang="en-US" dirty="0"/>
              <a:t>What demographics says….</a:t>
            </a:r>
          </a:p>
        </p:txBody>
      </p:sp>
    </p:spTree>
    <p:extLst>
      <p:ext uri="{BB962C8B-B14F-4D97-AF65-F5344CB8AC3E}">
        <p14:creationId xmlns:p14="http://schemas.microsoft.com/office/powerpoint/2010/main" val="29979759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p:txBody>
          <a:bodyPr/>
          <a:lstStyle/>
          <a:p>
            <a:endParaRPr lang="en-US" dirty="0"/>
          </a:p>
        </p:txBody>
      </p:sp>
      <p:pic>
        <p:nvPicPr>
          <p:cNvPr id="38" name="Picture Placeholder 37" descr="People working in office">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cstate="print">
            <a:extLst>
              <a:ext uri="{28A0092B-C50C-407E-A947-70E740481C1C}">
                <a14:useLocalDpi xmlns:a14="http://schemas.microsoft.com/office/drawing/2010/main"/>
              </a:ext>
            </a:extLst>
          </a:blip>
          <a:srcRect/>
          <a:stretch>
            <a:fillRect/>
          </a:stretch>
        </p:blipFill>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E66624E9-B826-B87A-2BBA-E0BFF5D25492}"/>
              </a:ext>
            </a:extLst>
          </p:cNvPr>
          <p:cNvSpPr>
            <a:spLocks noGrp="1"/>
          </p:cNvSpPr>
          <p:nvPr>
            <p:ph type="sldNum" sz="quarter" idx="50"/>
          </p:nvPr>
        </p:nvSpPr>
        <p:spPr/>
        <p:txBody>
          <a:bodyPr/>
          <a:lstStyle/>
          <a:p>
            <a:fld id="{47FEACEE-25B4-4A2D-B147-27296E36371D}" type="slidenum">
              <a:rPr lang="en-US" altLang="zh-CN" noProof="0" smtClean="0"/>
              <a:pPr/>
              <a:t>36</a:t>
            </a:fld>
            <a:endParaRPr lang="en-US" altLang="zh-CN" noProof="0" dirty="0"/>
          </a:p>
        </p:txBody>
      </p:sp>
    </p:spTree>
    <p:extLst>
      <p:ext uri="{BB962C8B-B14F-4D97-AF65-F5344CB8AC3E}">
        <p14:creationId xmlns:p14="http://schemas.microsoft.com/office/powerpoint/2010/main" val="4157533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endParaRPr lang="en-US" dirty="0"/>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0963025-B831-C38D-B262-ED0B2E0B60BB}"/>
              </a:ext>
            </a:extLst>
          </p:cNvPr>
          <p:cNvSpPr>
            <a:spLocks noGrp="1"/>
          </p:cNvSpPr>
          <p:nvPr>
            <p:ph type="sldNum" sz="quarter" idx="29"/>
          </p:nvPr>
        </p:nvSpPr>
        <p:spPr/>
        <p:txBody>
          <a:bodyPr/>
          <a:lstStyle/>
          <a:p>
            <a:fld id="{47FEACEE-25B4-4A2D-B147-27296E36371D}" type="slidenum">
              <a:rPr lang="en-US" altLang="zh-CN" noProof="0" smtClean="0"/>
              <a:pPr/>
              <a:t>4</a:t>
            </a:fld>
            <a:endParaRPr lang="en-US" altLang="zh-CN" noProof="0" dirty="0"/>
          </a:p>
        </p:txBody>
      </p:sp>
      <p:sp>
        <p:nvSpPr>
          <p:cNvPr id="11" name="Google Shape;347;p32">
            <a:extLst>
              <a:ext uri="{FF2B5EF4-FFF2-40B4-BE49-F238E27FC236}">
                <a16:creationId xmlns:a16="http://schemas.microsoft.com/office/drawing/2014/main" id="{9A67ABBA-81DA-C3D4-78F9-45E3F50B286C}"/>
              </a:ext>
            </a:extLst>
          </p:cNvPr>
          <p:cNvSpPr/>
          <p:nvPr/>
        </p:nvSpPr>
        <p:spPr>
          <a:xfrm flipH="1">
            <a:off x="272630" y="3393867"/>
            <a:ext cx="2341173" cy="3148642"/>
          </a:xfrm>
          <a:custGeom>
            <a:avLst/>
            <a:gdLst/>
            <a:ahLst/>
            <a:cxnLst/>
            <a:rect l="l" t="t" r="r" b="b"/>
            <a:pathLst>
              <a:path w="94735" h="140968" extrusionOk="0">
                <a:moveTo>
                  <a:pt x="0" y="51937"/>
                </a:moveTo>
                <a:lnTo>
                  <a:pt x="12876" y="51937"/>
                </a:lnTo>
                <a:lnTo>
                  <a:pt x="12876" y="140968"/>
                </a:lnTo>
                <a:lnTo>
                  <a:pt x="42430" y="140968"/>
                </a:lnTo>
                <a:lnTo>
                  <a:pt x="42430" y="106810"/>
                </a:lnTo>
                <a:cubicBezTo>
                  <a:pt x="44832" y="102240"/>
                  <a:pt x="50002" y="102240"/>
                  <a:pt x="52404" y="106810"/>
                </a:cubicBezTo>
                <a:lnTo>
                  <a:pt x="52404" y="140968"/>
                </a:lnTo>
                <a:lnTo>
                  <a:pt x="81925" y="140968"/>
                </a:lnTo>
                <a:lnTo>
                  <a:pt x="81925" y="57141"/>
                </a:lnTo>
                <a:lnTo>
                  <a:pt x="81925" y="51937"/>
                </a:lnTo>
                <a:lnTo>
                  <a:pt x="94734" y="51937"/>
                </a:lnTo>
                <a:lnTo>
                  <a:pt x="81925" y="37794"/>
                </a:lnTo>
                <a:lnTo>
                  <a:pt x="81925" y="14811"/>
                </a:lnTo>
                <a:lnTo>
                  <a:pt x="72352" y="14811"/>
                </a:lnTo>
                <a:lnTo>
                  <a:pt x="72352" y="27286"/>
                </a:lnTo>
                <a:lnTo>
                  <a:pt x="47434" y="0"/>
                </a:lnTo>
                <a:close/>
                <a:moveTo>
                  <a:pt x="61177" y="77756"/>
                </a:moveTo>
                <a:cubicBezTo>
                  <a:pt x="63579" y="73219"/>
                  <a:pt x="68783" y="73219"/>
                  <a:pt x="71184" y="77756"/>
                </a:cubicBezTo>
                <a:lnTo>
                  <a:pt x="71184" y="95835"/>
                </a:lnTo>
                <a:lnTo>
                  <a:pt x="61177" y="95835"/>
                </a:lnTo>
                <a:close/>
                <a:moveTo>
                  <a:pt x="42430" y="77756"/>
                </a:moveTo>
                <a:cubicBezTo>
                  <a:pt x="44832" y="73219"/>
                  <a:pt x="50002" y="73219"/>
                  <a:pt x="52404" y="77756"/>
                </a:cubicBezTo>
                <a:lnTo>
                  <a:pt x="52404" y="95835"/>
                </a:lnTo>
                <a:lnTo>
                  <a:pt x="42430" y="95835"/>
                </a:lnTo>
                <a:close/>
                <a:moveTo>
                  <a:pt x="23684" y="77756"/>
                </a:moveTo>
                <a:cubicBezTo>
                  <a:pt x="26052" y="73219"/>
                  <a:pt x="31656" y="73219"/>
                  <a:pt x="34058" y="77756"/>
                </a:cubicBezTo>
                <a:lnTo>
                  <a:pt x="34058" y="95835"/>
                </a:lnTo>
                <a:lnTo>
                  <a:pt x="23684" y="95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50;p32">
            <a:extLst>
              <a:ext uri="{FF2B5EF4-FFF2-40B4-BE49-F238E27FC236}">
                <a16:creationId xmlns:a16="http://schemas.microsoft.com/office/drawing/2014/main" id="{3C3ADED7-B32A-C60D-66C4-34BF39169C10}"/>
              </a:ext>
            </a:extLst>
          </p:cNvPr>
          <p:cNvSpPr/>
          <p:nvPr/>
        </p:nvSpPr>
        <p:spPr>
          <a:xfrm>
            <a:off x="0" y="6542509"/>
            <a:ext cx="12192000" cy="315491"/>
          </a:xfrm>
          <a:custGeom>
            <a:avLst/>
            <a:gdLst/>
            <a:ahLst/>
            <a:cxnLst/>
            <a:rect l="l" t="t" r="r" b="b"/>
            <a:pathLst>
              <a:path w="32508" h="6596" extrusionOk="0">
                <a:moveTo>
                  <a:pt x="0" y="1"/>
                </a:moveTo>
                <a:lnTo>
                  <a:pt x="0" y="6595"/>
                </a:lnTo>
                <a:lnTo>
                  <a:pt x="32507" y="6595"/>
                </a:lnTo>
                <a:lnTo>
                  <a:pt x="32507"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59;p32">
            <a:extLst>
              <a:ext uri="{FF2B5EF4-FFF2-40B4-BE49-F238E27FC236}">
                <a16:creationId xmlns:a16="http://schemas.microsoft.com/office/drawing/2014/main" id="{96D8F2E9-542A-0426-D0B5-AF61B090B952}"/>
              </a:ext>
            </a:extLst>
          </p:cNvPr>
          <p:cNvSpPr txBox="1"/>
          <p:nvPr/>
        </p:nvSpPr>
        <p:spPr>
          <a:xfrm>
            <a:off x="2631951" y="1489318"/>
            <a:ext cx="750600" cy="5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300" b="1" dirty="0">
                <a:solidFill>
                  <a:schemeClr val="accent2">
                    <a:lumMod val="20000"/>
                    <a:lumOff val="80000"/>
                  </a:schemeClr>
                </a:solidFill>
                <a:latin typeface="+mj-lt"/>
                <a:ea typeface="Fira Sans"/>
                <a:cs typeface="Fira Sans"/>
                <a:sym typeface="Fira Sans"/>
              </a:rPr>
              <a:t>01</a:t>
            </a:r>
            <a:endParaRPr sz="3300" b="1" dirty="0">
              <a:solidFill>
                <a:schemeClr val="accent2">
                  <a:lumMod val="20000"/>
                  <a:lumOff val="80000"/>
                </a:schemeClr>
              </a:solidFill>
              <a:latin typeface="+mj-lt"/>
              <a:ea typeface="Fira Sans"/>
              <a:cs typeface="Fira Sans"/>
              <a:sym typeface="Fira Sans"/>
            </a:endParaRPr>
          </a:p>
        </p:txBody>
      </p:sp>
      <p:sp>
        <p:nvSpPr>
          <p:cNvPr id="21" name="Google Shape;358;p32">
            <a:extLst>
              <a:ext uri="{FF2B5EF4-FFF2-40B4-BE49-F238E27FC236}">
                <a16:creationId xmlns:a16="http://schemas.microsoft.com/office/drawing/2014/main" id="{AE0111B3-922C-6C33-D41B-D3792BE9F19A}"/>
              </a:ext>
            </a:extLst>
          </p:cNvPr>
          <p:cNvSpPr txBox="1"/>
          <p:nvPr/>
        </p:nvSpPr>
        <p:spPr>
          <a:xfrm>
            <a:off x="3482206" y="1751476"/>
            <a:ext cx="8331317" cy="180563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US" sz="2800" dirty="0">
                <a:solidFill>
                  <a:schemeClr val="bg1"/>
                </a:solidFill>
                <a:latin typeface="+mj-lt"/>
                <a:ea typeface="Calibri" panose="020F0502020204030204" pitchFamily="34" charset="0"/>
                <a:cs typeface="Calibri" panose="020F0502020204030204" pitchFamily="34" charset="0"/>
                <a:sym typeface="Roboto"/>
              </a:rPr>
              <a:t>The San Francisco Bay Area, often referred to as the 'Tech Capital of the World,’ or ‘Silicon Valley’ encompasses a diverse range of cities and communities surrounding the iconic San Francisco Bay. This region is renowned for its innovation, cultural richness, and stunning landscapes</a:t>
            </a:r>
          </a:p>
        </p:txBody>
      </p:sp>
      <p:sp>
        <p:nvSpPr>
          <p:cNvPr id="24" name="Google Shape;353;p32">
            <a:extLst>
              <a:ext uri="{FF2B5EF4-FFF2-40B4-BE49-F238E27FC236}">
                <a16:creationId xmlns:a16="http://schemas.microsoft.com/office/drawing/2014/main" id="{DB97CD48-19A9-889D-B0E1-6B5FC8AC8A2A}"/>
              </a:ext>
            </a:extLst>
          </p:cNvPr>
          <p:cNvSpPr txBox="1"/>
          <p:nvPr/>
        </p:nvSpPr>
        <p:spPr>
          <a:xfrm>
            <a:off x="3482206" y="4498911"/>
            <a:ext cx="1280812" cy="3981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300" b="1" dirty="0">
                <a:solidFill>
                  <a:schemeClr val="accent2">
                    <a:lumMod val="20000"/>
                    <a:lumOff val="80000"/>
                  </a:schemeClr>
                </a:solidFill>
                <a:latin typeface="+mj-lt"/>
                <a:ea typeface="Fira Sans"/>
                <a:cs typeface="Fira Sans"/>
                <a:sym typeface="Fira Sans"/>
              </a:rPr>
              <a:t>02</a:t>
            </a:r>
            <a:endParaRPr sz="3300" b="1" dirty="0">
              <a:solidFill>
                <a:schemeClr val="accent2">
                  <a:lumMod val="20000"/>
                  <a:lumOff val="80000"/>
                </a:schemeClr>
              </a:solidFill>
              <a:latin typeface="+mj-lt"/>
              <a:ea typeface="Fira Sans"/>
              <a:cs typeface="Fira Sans"/>
              <a:sym typeface="Fira Sans"/>
            </a:endParaRPr>
          </a:p>
        </p:txBody>
      </p:sp>
      <p:sp>
        <p:nvSpPr>
          <p:cNvPr id="25" name="Google Shape;352;p32">
            <a:extLst>
              <a:ext uri="{FF2B5EF4-FFF2-40B4-BE49-F238E27FC236}">
                <a16:creationId xmlns:a16="http://schemas.microsoft.com/office/drawing/2014/main" id="{79A8432C-43DA-00A2-7122-6F4404CCCC9E}"/>
              </a:ext>
            </a:extLst>
          </p:cNvPr>
          <p:cNvSpPr txBox="1"/>
          <p:nvPr/>
        </p:nvSpPr>
        <p:spPr>
          <a:xfrm>
            <a:off x="4535722" y="4050605"/>
            <a:ext cx="7656278" cy="2242820"/>
          </a:xfrm>
          <a:prstGeom prst="rect">
            <a:avLst/>
          </a:prstGeom>
          <a:noFill/>
          <a:ln>
            <a:noFill/>
          </a:ln>
        </p:spPr>
        <p:txBody>
          <a:bodyPr spcFirstLastPara="1" wrap="square" lIns="91425" tIns="91425" rIns="91425" bIns="91425" anchor="ctr" anchorCtr="0">
            <a:noAutofit/>
          </a:bodyPr>
          <a:lstStyle/>
          <a:p>
            <a:r>
              <a:rPr lang="en-US" sz="2800" b="1" i="0" dirty="0">
                <a:solidFill>
                  <a:srgbClr val="D1D5DB"/>
                </a:solidFill>
                <a:effectLst/>
                <a:latin typeface="+mj-lt"/>
              </a:rPr>
              <a:t>Silicon Valley's real estate market is defined by its global tech hub status, marked by high property values driven by the strong demand from tech professionals and executives.</a:t>
            </a:r>
            <a:endParaRPr lang="en-US" sz="2800" b="1" dirty="0">
              <a:latin typeface="+mj-lt"/>
            </a:endParaRPr>
          </a:p>
        </p:txBody>
      </p:sp>
      <p:grpSp>
        <p:nvGrpSpPr>
          <p:cNvPr id="49" name="Google Shape;4567;p55">
            <a:extLst>
              <a:ext uri="{FF2B5EF4-FFF2-40B4-BE49-F238E27FC236}">
                <a16:creationId xmlns:a16="http://schemas.microsoft.com/office/drawing/2014/main" id="{5039185E-FB94-4438-996B-41C673B3A2CB}"/>
              </a:ext>
            </a:extLst>
          </p:cNvPr>
          <p:cNvGrpSpPr/>
          <p:nvPr/>
        </p:nvGrpSpPr>
        <p:grpSpPr>
          <a:xfrm>
            <a:off x="69299" y="1785668"/>
            <a:ext cx="2123518" cy="1582314"/>
            <a:chOff x="5100325" y="2734150"/>
            <a:chExt cx="1792900" cy="1052925"/>
          </a:xfrm>
        </p:grpSpPr>
        <p:sp>
          <p:nvSpPr>
            <p:cNvPr id="50" name="Google Shape;4568;p55">
              <a:extLst>
                <a:ext uri="{FF2B5EF4-FFF2-40B4-BE49-F238E27FC236}">
                  <a16:creationId xmlns:a16="http://schemas.microsoft.com/office/drawing/2014/main" id="{9D4CE12E-4254-8D55-E51C-9A528B88799E}"/>
                </a:ext>
              </a:extLst>
            </p:cNvPr>
            <p:cNvSpPr/>
            <p:nvPr/>
          </p:nvSpPr>
          <p:spPr>
            <a:xfrm>
              <a:off x="6167950" y="3264300"/>
              <a:ext cx="659025" cy="522775"/>
            </a:xfrm>
            <a:custGeom>
              <a:avLst/>
              <a:gdLst/>
              <a:ahLst/>
              <a:cxnLst/>
              <a:rect l="l" t="t" r="r" b="b"/>
              <a:pathLst>
                <a:path w="26361" h="20911" extrusionOk="0">
                  <a:moveTo>
                    <a:pt x="16494" y="10014"/>
                  </a:moveTo>
                  <a:lnTo>
                    <a:pt x="16494" y="18849"/>
                  </a:lnTo>
                  <a:lnTo>
                    <a:pt x="10456" y="18849"/>
                  </a:lnTo>
                  <a:lnTo>
                    <a:pt x="10456" y="10014"/>
                  </a:lnTo>
                  <a:close/>
                  <a:moveTo>
                    <a:pt x="23415" y="10014"/>
                  </a:moveTo>
                  <a:lnTo>
                    <a:pt x="23415" y="18849"/>
                  </a:lnTo>
                  <a:lnTo>
                    <a:pt x="17230" y="18849"/>
                  </a:lnTo>
                  <a:lnTo>
                    <a:pt x="17230" y="10014"/>
                  </a:lnTo>
                  <a:close/>
                  <a:moveTo>
                    <a:pt x="15758" y="0"/>
                  </a:moveTo>
                  <a:lnTo>
                    <a:pt x="1" y="4123"/>
                  </a:lnTo>
                  <a:lnTo>
                    <a:pt x="1" y="20911"/>
                  </a:lnTo>
                  <a:lnTo>
                    <a:pt x="26360" y="20911"/>
                  </a:lnTo>
                  <a:lnTo>
                    <a:pt x="26360" y="6921"/>
                  </a:lnTo>
                  <a:lnTo>
                    <a:pt x="157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 name="Google Shape;4569;p55">
              <a:extLst>
                <a:ext uri="{FF2B5EF4-FFF2-40B4-BE49-F238E27FC236}">
                  <a16:creationId xmlns:a16="http://schemas.microsoft.com/office/drawing/2014/main" id="{4A08F548-582F-7688-6EF5-5671F3C5FCD4}"/>
                </a:ext>
              </a:extLst>
            </p:cNvPr>
            <p:cNvSpPr/>
            <p:nvPr/>
          </p:nvSpPr>
          <p:spPr>
            <a:xfrm>
              <a:off x="5100325" y="3179625"/>
              <a:ext cx="1792900" cy="265075"/>
            </a:xfrm>
            <a:custGeom>
              <a:avLst/>
              <a:gdLst/>
              <a:ahLst/>
              <a:cxnLst/>
              <a:rect l="l" t="t" r="r" b="b"/>
              <a:pathLst>
                <a:path w="71716" h="10603" extrusionOk="0">
                  <a:moveTo>
                    <a:pt x="58757" y="0"/>
                  </a:moveTo>
                  <a:lnTo>
                    <a:pt x="27538" y="8541"/>
                  </a:lnTo>
                  <a:lnTo>
                    <a:pt x="13696" y="147"/>
                  </a:lnTo>
                  <a:lnTo>
                    <a:pt x="1" y="9130"/>
                  </a:lnTo>
                  <a:lnTo>
                    <a:pt x="884" y="10603"/>
                  </a:lnTo>
                  <a:lnTo>
                    <a:pt x="13696" y="2209"/>
                  </a:lnTo>
                  <a:lnTo>
                    <a:pt x="27244" y="10603"/>
                  </a:lnTo>
                  <a:lnTo>
                    <a:pt x="58463" y="2062"/>
                  </a:lnTo>
                  <a:lnTo>
                    <a:pt x="70685" y="10014"/>
                  </a:lnTo>
                  <a:lnTo>
                    <a:pt x="71716" y="8541"/>
                  </a:lnTo>
                  <a:lnTo>
                    <a:pt x="58757" y="0"/>
                  </a:lnTo>
                  <a:close/>
                </a:path>
              </a:pathLst>
            </a:custGeom>
            <a:solidFill>
              <a:srgbClr val="224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 name="Google Shape;4570;p55">
              <a:extLst>
                <a:ext uri="{FF2B5EF4-FFF2-40B4-BE49-F238E27FC236}">
                  <a16:creationId xmlns:a16="http://schemas.microsoft.com/office/drawing/2014/main" id="{7EE4E068-3F97-F36B-B88B-AD3505C5BE42}"/>
                </a:ext>
              </a:extLst>
            </p:cNvPr>
            <p:cNvSpPr/>
            <p:nvPr/>
          </p:nvSpPr>
          <p:spPr>
            <a:xfrm>
              <a:off x="5177650" y="3264300"/>
              <a:ext cx="541200" cy="522775"/>
            </a:xfrm>
            <a:custGeom>
              <a:avLst/>
              <a:gdLst/>
              <a:ahLst/>
              <a:cxnLst/>
              <a:rect l="l" t="t" r="r" b="b"/>
              <a:pathLst>
                <a:path w="21648" h="20911" extrusionOk="0">
                  <a:moveTo>
                    <a:pt x="10456" y="5449"/>
                  </a:moveTo>
                  <a:lnTo>
                    <a:pt x="10456" y="7952"/>
                  </a:lnTo>
                  <a:lnTo>
                    <a:pt x="7952" y="7952"/>
                  </a:lnTo>
                  <a:lnTo>
                    <a:pt x="7952" y="5449"/>
                  </a:lnTo>
                  <a:close/>
                  <a:moveTo>
                    <a:pt x="13695" y="5449"/>
                  </a:moveTo>
                  <a:lnTo>
                    <a:pt x="13695" y="7952"/>
                  </a:lnTo>
                  <a:lnTo>
                    <a:pt x="11192" y="7952"/>
                  </a:lnTo>
                  <a:lnTo>
                    <a:pt x="11192" y="5449"/>
                  </a:lnTo>
                  <a:close/>
                  <a:moveTo>
                    <a:pt x="10456" y="8688"/>
                  </a:moveTo>
                  <a:lnTo>
                    <a:pt x="10456" y="11192"/>
                  </a:lnTo>
                  <a:lnTo>
                    <a:pt x="7952" y="11192"/>
                  </a:lnTo>
                  <a:lnTo>
                    <a:pt x="7952" y="8688"/>
                  </a:lnTo>
                  <a:close/>
                  <a:moveTo>
                    <a:pt x="13695" y="8688"/>
                  </a:moveTo>
                  <a:lnTo>
                    <a:pt x="13695" y="11192"/>
                  </a:lnTo>
                  <a:lnTo>
                    <a:pt x="11192" y="11192"/>
                  </a:lnTo>
                  <a:lnTo>
                    <a:pt x="11192" y="8688"/>
                  </a:lnTo>
                  <a:close/>
                  <a:moveTo>
                    <a:pt x="10603" y="0"/>
                  </a:moveTo>
                  <a:lnTo>
                    <a:pt x="0" y="6921"/>
                  </a:lnTo>
                  <a:lnTo>
                    <a:pt x="0" y="20911"/>
                  </a:lnTo>
                  <a:lnTo>
                    <a:pt x="7952" y="20911"/>
                  </a:lnTo>
                  <a:lnTo>
                    <a:pt x="7952" y="14137"/>
                  </a:lnTo>
                  <a:lnTo>
                    <a:pt x="13695" y="14137"/>
                  </a:lnTo>
                  <a:lnTo>
                    <a:pt x="13695" y="20911"/>
                  </a:lnTo>
                  <a:lnTo>
                    <a:pt x="21647" y="20911"/>
                  </a:lnTo>
                  <a:lnTo>
                    <a:pt x="21647" y="6921"/>
                  </a:lnTo>
                  <a:lnTo>
                    <a:pt x="106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3" name="Google Shape;4571;p55">
              <a:extLst>
                <a:ext uri="{FF2B5EF4-FFF2-40B4-BE49-F238E27FC236}">
                  <a16:creationId xmlns:a16="http://schemas.microsoft.com/office/drawing/2014/main" id="{C9466482-2C2F-5E67-F25C-8405308B2FEF}"/>
                </a:ext>
              </a:extLst>
            </p:cNvPr>
            <p:cNvSpPr/>
            <p:nvPr/>
          </p:nvSpPr>
          <p:spPr>
            <a:xfrm>
              <a:off x="5523700" y="2734150"/>
              <a:ext cx="762100" cy="276150"/>
            </a:xfrm>
            <a:custGeom>
              <a:avLst/>
              <a:gdLst/>
              <a:ahLst/>
              <a:cxnLst/>
              <a:rect l="l" t="t" r="r" b="b"/>
              <a:pathLst>
                <a:path w="30484" h="11046" extrusionOk="0">
                  <a:moveTo>
                    <a:pt x="15021" y="1"/>
                  </a:moveTo>
                  <a:lnTo>
                    <a:pt x="1" y="9867"/>
                  </a:lnTo>
                  <a:lnTo>
                    <a:pt x="884" y="11045"/>
                  </a:lnTo>
                  <a:lnTo>
                    <a:pt x="15021" y="1768"/>
                  </a:lnTo>
                  <a:lnTo>
                    <a:pt x="29747" y="11045"/>
                  </a:lnTo>
                  <a:lnTo>
                    <a:pt x="30483" y="9867"/>
                  </a:lnTo>
                  <a:lnTo>
                    <a:pt x="15021" y="1"/>
                  </a:lnTo>
                  <a:close/>
                </a:path>
              </a:pathLst>
            </a:custGeom>
            <a:solidFill>
              <a:srgbClr val="224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4" name="Google Shape;4572;p55">
              <a:extLst>
                <a:ext uri="{FF2B5EF4-FFF2-40B4-BE49-F238E27FC236}">
                  <a16:creationId xmlns:a16="http://schemas.microsoft.com/office/drawing/2014/main" id="{5A88B30B-CFCF-DFEA-464C-9FEF59779792}"/>
                </a:ext>
              </a:extLst>
            </p:cNvPr>
            <p:cNvSpPr/>
            <p:nvPr/>
          </p:nvSpPr>
          <p:spPr>
            <a:xfrm>
              <a:off x="5634150" y="2818825"/>
              <a:ext cx="541200" cy="968250"/>
            </a:xfrm>
            <a:custGeom>
              <a:avLst/>
              <a:gdLst/>
              <a:ahLst/>
              <a:cxnLst/>
              <a:rect l="l" t="t" r="r" b="b"/>
              <a:pathLst>
                <a:path w="21648" h="38730" extrusionOk="0">
                  <a:moveTo>
                    <a:pt x="10309" y="6038"/>
                  </a:moveTo>
                  <a:lnTo>
                    <a:pt x="10309" y="9131"/>
                  </a:lnTo>
                  <a:lnTo>
                    <a:pt x="7216" y="9131"/>
                  </a:lnTo>
                  <a:lnTo>
                    <a:pt x="7216" y="6038"/>
                  </a:lnTo>
                  <a:close/>
                  <a:moveTo>
                    <a:pt x="14579" y="6038"/>
                  </a:moveTo>
                  <a:lnTo>
                    <a:pt x="14579" y="9131"/>
                  </a:lnTo>
                  <a:lnTo>
                    <a:pt x="11339" y="9131"/>
                  </a:lnTo>
                  <a:lnTo>
                    <a:pt x="11339" y="6038"/>
                  </a:lnTo>
                  <a:close/>
                  <a:moveTo>
                    <a:pt x="10309" y="10162"/>
                  </a:moveTo>
                  <a:lnTo>
                    <a:pt x="10309" y="13401"/>
                  </a:lnTo>
                  <a:lnTo>
                    <a:pt x="7216" y="13401"/>
                  </a:lnTo>
                  <a:lnTo>
                    <a:pt x="7216" y="10162"/>
                  </a:lnTo>
                  <a:close/>
                  <a:moveTo>
                    <a:pt x="14579" y="10162"/>
                  </a:moveTo>
                  <a:lnTo>
                    <a:pt x="14579" y="13401"/>
                  </a:lnTo>
                  <a:lnTo>
                    <a:pt x="11339" y="13401"/>
                  </a:lnTo>
                  <a:lnTo>
                    <a:pt x="11339" y="10162"/>
                  </a:lnTo>
                  <a:close/>
                  <a:moveTo>
                    <a:pt x="10309" y="27538"/>
                  </a:moveTo>
                  <a:lnTo>
                    <a:pt x="10309" y="32692"/>
                  </a:lnTo>
                  <a:lnTo>
                    <a:pt x="4418" y="32692"/>
                  </a:lnTo>
                  <a:lnTo>
                    <a:pt x="4418" y="27538"/>
                  </a:lnTo>
                  <a:close/>
                  <a:moveTo>
                    <a:pt x="17230" y="27538"/>
                  </a:moveTo>
                  <a:lnTo>
                    <a:pt x="17230" y="32692"/>
                  </a:lnTo>
                  <a:lnTo>
                    <a:pt x="11339" y="32692"/>
                  </a:lnTo>
                  <a:lnTo>
                    <a:pt x="11339" y="27538"/>
                  </a:lnTo>
                  <a:close/>
                  <a:moveTo>
                    <a:pt x="10603" y="1"/>
                  </a:moveTo>
                  <a:lnTo>
                    <a:pt x="0" y="6922"/>
                  </a:lnTo>
                  <a:lnTo>
                    <a:pt x="0" y="38730"/>
                  </a:lnTo>
                  <a:lnTo>
                    <a:pt x="21647" y="38730"/>
                  </a:lnTo>
                  <a:lnTo>
                    <a:pt x="21647" y="6922"/>
                  </a:lnTo>
                  <a:lnTo>
                    <a:pt x="106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sp>
        <p:nvSpPr>
          <p:cNvPr id="55" name="Freeform: Shape 54">
            <a:extLst>
              <a:ext uri="{FF2B5EF4-FFF2-40B4-BE49-F238E27FC236}">
                <a16:creationId xmlns:a16="http://schemas.microsoft.com/office/drawing/2014/main" id="{652EE75F-FEB6-E698-B534-94B556EF2D57}"/>
              </a:ext>
              <a:ext uri="{C183D7F6-B498-43B3-948B-1728B52AA6E4}">
                <adec:decorative xmlns:adec="http://schemas.microsoft.com/office/drawing/2017/decorative" val="1"/>
              </a:ext>
            </a:extLst>
          </p:cNvPr>
          <p:cNvSpPr/>
          <p:nvPr/>
        </p:nvSpPr>
        <p:spPr>
          <a:xfrm>
            <a:off x="10917940" y="292941"/>
            <a:ext cx="1157939" cy="124821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mj-lt"/>
              <a:ea typeface="+mn-ea"/>
              <a:cs typeface="+mn-cs"/>
            </a:endParaRPr>
          </a:p>
        </p:txBody>
      </p:sp>
      <p:pic>
        <p:nvPicPr>
          <p:cNvPr id="56" name="Shape 31">
            <a:extLst>
              <a:ext uri="{FF2B5EF4-FFF2-40B4-BE49-F238E27FC236}">
                <a16:creationId xmlns:a16="http://schemas.microsoft.com/office/drawing/2014/main" id="{877D6785-4506-B77A-4B72-BC0F4273A5BA}"/>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rcRect t="2555" b="2555"/>
          <a:stretch>
            <a:fillRect/>
          </a:stretch>
        </p:blipFill>
        <p:spPr>
          <a:xfrm>
            <a:off x="10320462" y="951581"/>
            <a:ext cx="873707" cy="99954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33" name="Title 4">
            <a:extLst>
              <a:ext uri="{FF2B5EF4-FFF2-40B4-BE49-F238E27FC236}">
                <a16:creationId xmlns:a16="http://schemas.microsoft.com/office/drawing/2014/main" id="{D3A3C95E-65EE-48F5-B76D-9D7B5736D805}"/>
              </a:ext>
            </a:extLst>
          </p:cNvPr>
          <p:cNvSpPr txBox="1">
            <a:spLocks/>
          </p:cNvSpPr>
          <p:nvPr/>
        </p:nvSpPr>
        <p:spPr>
          <a:xfrm>
            <a:off x="69299" y="47480"/>
            <a:ext cx="3829601" cy="845709"/>
          </a:xfrm>
          <a:prstGeom prst="rect">
            <a:avLst/>
          </a:prstGeom>
          <a:solidFill>
            <a:schemeClr val="bg1">
              <a:alpha val="0"/>
            </a:schemeClr>
          </a:solidFill>
          <a:ln w="41275">
            <a:solidFill>
              <a:schemeClr val="bg1"/>
            </a:solidFill>
          </a:ln>
        </p:spPr>
        <p:txBody>
          <a:bodyPr vert="horz" lIns="91440" tIns="45720" rIns="91440" bIns="45720" rtlCol="0" anchor="ctr" anchorCtr="0">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algn="ctr"/>
            <a:r>
              <a:rPr lang="en-US" sz="5400" dirty="0">
                <a:ln w="25400">
                  <a:solidFill>
                    <a:schemeClr val="bg1"/>
                  </a:solidFill>
                </a:ln>
              </a:rPr>
              <a:t>Intro</a:t>
            </a:r>
          </a:p>
        </p:txBody>
      </p:sp>
    </p:spTree>
    <p:extLst>
      <p:ext uri="{BB962C8B-B14F-4D97-AF65-F5344CB8AC3E}">
        <p14:creationId xmlns:p14="http://schemas.microsoft.com/office/powerpoint/2010/main" val="1757583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F31314-58AB-43EE-8EA5-AE9A54D226BE}"/>
              </a:ext>
            </a:extLst>
          </p:cNvPr>
          <p:cNvSpPr>
            <a:spLocks noGrp="1"/>
          </p:cNvSpPr>
          <p:nvPr>
            <p:ph type="sldNum" sz="quarter" idx="29"/>
          </p:nvPr>
        </p:nvSpPr>
        <p:spPr/>
        <p:txBody>
          <a:bodyPr/>
          <a:lstStyle/>
          <a:p>
            <a:fld id="{47FEACEE-25B4-4A2D-B147-27296E36371D}" type="slidenum">
              <a:rPr lang="en-US" altLang="zh-CN" noProof="0" smtClean="0"/>
              <a:pPr/>
              <a:t>5</a:t>
            </a:fld>
            <a:endParaRPr lang="en-US" altLang="zh-CN" noProof="0" dirty="0"/>
          </a:p>
        </p:txBody>
      </p:sp>
      <p:sp>
        <p:nvSpPr>
          <p:cNvPr id="7" name="Rectangle 1">
            <a:extLst>
              <a:ext uri="{FF2B5EF4-FFF2-40B4-BE49-F238E27FC236}">
                <a16:creationId xmlns:a16="http://schemas.microsoft.com/office/drawing/2014/main" id="{802C6767-C4D6-46FA-AC5A-68345203816F}"/>
              </a:ext>
            </a:extLst>
          </p:cNvPr>
          <p:cNvSpPr>
            <a:spLocks noChangeArrowheads="1"/>
          </p:cNvSpPr>
          <p:nvPr/>
        </p:nvSpPr>
        <p:spPr bwMode="auto">
          <a:xfrm>
            <a:off x="0" y="43934"/>
            <a:ext cx="184731" cy="369332"/>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325DCDFA-9671-4439-A0F3-A80945B36DB6}"/>
              </a:ext>
            </a:extLst>
          </p:cNvPr>
          <p:cNvSpPr txBox="1"/>
          <p:nvPr/>
        </p:nvSpPr>
        <p:spPr>
          <a:xfrm>
            <a:off x="1984099" y="1570440"/>
            <a:ext cx="9753600" cy="1815882"/>
          </a:xfrm>
          <a:prstGeom prst="rect">
            <a:avLst/>
          </a:prstGeom>
          <a:noFill/>
        </p:spPr>
        <p:txBody>
          <a:bodyPr wrap="square">
            <a:spAutoFit/>
          </a:bodyPr>
          <a:lstStyle/>
          <a:p>
            <a:r>
              <a:rPr lang="en-US" sz="2800" b="0" i="0" dirty="0">
                <a:solidFill>
                  <a:srgbClr val="D1D5DB"/>
                </a:solidFill>
                <a:effectLst/>
                <a:latin typeface="+mj-lt"/>
              </a:rPr>
              <a:t>The presence of major tech giants like Google and Apple in the region exerts a significant influence, creating robust demand for housing near tech campuses, affecting both home prices and rental rates</a:t>
            </a:r>
            <a:endParaRPr lang="en-US" sz="2800" dirty="0">
              <a:latin typeface="+mj-lt"/>
            </a:endParaRPr>
          </a:p>
        </p:txBody>
      </p:sp>
      <p:sp>
        <p:nvSpPr>
          <p:cNvPr id="10" name="TextBox 9">
            <a:extLst>
              <a:ext uri="{FF2B5EF4-FFF2-40B4-BE49-F238E27FC236}">
                <a16:creationId xmlns:a16="http://schemas.microsoft.com/office/drawing/2014/main" id="{8683ED70-54E7-4B9E-A549-6CFD1232E220}"/>
              </a:ext>
            </a:extLst>
          </p:cNvPr>
          <p:cNvSpPr txBox="1"/>
          <p:nvPr/>
        </p:nvSpPr>
        <p:spPr>
          <a:xfrm>
            <a:off x="3276600" y="4088537"/>
            <a:ext cx="8826500" cy="1815882"/>
          </a:xfrm>
          <a:prstGeom prst="rect">
            <a:avLst/>
          </a:prstGeom>
          <a:noFill/>
        </p:spPr>
        <p:txBody>
          <a:bodyPr wrap="square">
            <a:spAutoFit/>
          </a:bodyPr>
          <a:lstStyle/>
          <a:p>
            <a:r>
              <a:rPr lang="en-US" sz="2800" b="0" i="0" dirty="0">
                <a:solidFill>
                  <a:srgbClr val="D1D5DB"/>
                </a:solidFill>
                <a:effectLst/>
                <a:latin typeface="+mj-lt"/>
              </a:rPr>
              <a:t>Silicon Valley's real estate landscape is characterized by diversity in property types, offering everything from luxurious homes in prestigious neighborhoods to ambitious urban redevelopment projects</a:t>
            </a:r>
            <a:endParaRPr lang="en-US" sz="2800" dirty="0">
              <a:latin typeface="+mj-lt"/>
            </a:endParaRPr>
          </a:p>
        </p:txBody>
      </p:sp>
      <p:sp>
        <p:nvSpPr>
          <p:cNvPr id="11" name="Title 4">
            <a:extLst>
              <a:ext uri="{FF2B5EF4-FFF2-40B4-BE49-F238E27FC236}">
                <a16:creationId xmlns:a16="http://schemas.microsoft.com/office/drawing/2014/main" id="{201CDDCF-494B-44A3-8AC5-849FA832A0E8}"/>
              </a:ext>
            </a:extLst>
          </p:cNvPr>
          <p:cNvSpPr txBox="1">
            <a:spLocks/>
          </p:cNvSpPr>
          <p:nvPr/>
        </p:nvSpPr>
        <p:spPr>
          <a:xfrm>
            <a:off x="69299" y="47480"/>
            <a:ext cx="3829601" cy="845709"/>
          </a:xfrm>
          <a:prstGeom prst="rect">
            <a:avLst/>
          </a:prstGeom>
          <a:solidFill>
            <a:schemeClr val="bg1">
              <a:alpha val="0"/>
            </a:schemeClr>
          </a:solidFill>
          <a:ln w="41275">
            <a:solidFill>
              <a:schemeClr val="bg1"/>
            </a:solidFill>
          </a:ln>
        </p:spPr>
        <p:txBody>
          <a:bodyPr vert="horz" lIns="91440" tIns="45720" rIns="91440" bIns="45720" rtlCol="0" anchor="ctr" anchorCtr="0">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US" sz="5400" dirty="0" err="1">
                <a:ln w="25400">
                  <a:solidFill>
                    <a:schemeClr val="bg1"/>
                  </a:solidFill>
                </a:ln>
              </a:rPr>
              <a:t>Cont</a:t>
            </a:r>
            <a:r>
              <a:rPr lang="en-US" sz="5400" dirty="0">
                <a:ln w="25400">
                  <a:solidFill>
                    <a:schemeClr val="bg1"/>
                  </a:solidFill>
                </a:ln>
              </a:rPr>
              <a:t>….</a:t>
            </a:r>
          </a:p>
        </p:txBody>
      </p:sp>
      <p:sp>
        <p:nvSpPr>
          <p:cNvPr id="12" name="Google Shape;353;p32">
            <a:extLst>
              <a:ext uri="{FF2B5EF4-FFF2-40B4-BE49-F238E27FC236}">
                <a16:creationId xmlns:a16="http://schemas.microsoft.com/office/drawing/2014/main" id="{48BD9FD7-8AB6-442D-A2B1-A135AE69F6FD}"/>
              </a:ext>
            </a:extLst>
          </p:cNvPr>
          <p:cNvSpPr txBox="1"/>
          <p:nvPr/>
        </p:nvSpPr>
        <p:spPr>
          <a:xfrm>
            <a:off x="2071988" y="4363144"/>
            <a:ext cx="1280812" cy="3981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300" b="1" dirty="0">
                <a:solidFill>
                  <a:schemeClr val="accent2">
                    <a:lumMod val="20000"/>
                    <a:lumOff val="80000"/>
                  </a:schemeClr>
                </a:solidFill>
                <a:latin typeface="+mj-lt"/>
                <a:ea typeface="Fira Sans"/>
                <a:cs typeface="Fira Sans"/>
                <a:sym typeface="Fira Sans"/>
              </a:rPr>
              <a:t>04</a:t>
            </a:r>
            <a:endParaRPr sz="3300" b="1" dirty="0">
              <a:solidFill>
                <a:schemeClr val="accent2">
                  <a:lumMod val="20000"/>
                  <a:lumOff val="80000"/>
                </a:schemeClr>
              </a:solidFill>
              <a:latin typeface="+mj-lt"/>
              <a:ea typeface="Fira Sans"/>
              <a:cs typeface="Fira Sans"/>
              <a:sym typeface="Fira Sans"/>
            </a:endParaRPr>
          </a:p>
        </p:txBody>
      </p:sp>
      <p:sp>
        <p:nvSpPr>
          <p:cNvPr id="13" name="Google Shape;353;p32">
            <a:extLst>
              <a:ext uri="{FF2B5EF4-FFF2-40B4-BE49-F238E27FC236}">
                <a16:creationId xmlns:a16="http://schemas.microsoft.com/office/drawing/2014/main" id="{C3E894CC-B0AB-4B11-AE48-B5448B7B98FC}"/>
              </a:ext>
            </a:extLst>
          </p:cNvPr>
          <p:cNvSpPr txBox="1"/>
          <p:nvPr/>
        </p:nvSpPr>
        <p:spPr>
          <a:xfrm>
            <a:off x="791176" y="1870011"/>
            <a:ext cx="1280812" cy="3981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300" b="1" dirty="0">
                <a:solidFill>
                  <a:schemeClr val="accent2">
                    <a:lumMod val="20000"/>
                    <a:lumOff val="80000"/>
                  </a:schemeClr>
                </a:solidFill>
                <a:latin typeface="+mj-lt"/>
                <a:ea typeface="Fira Sans"/>
                <a:cs typeface="Fira Sans"/>
                <a:sym typeface="Fira Sans"/>
              </a:rPr>
              <a:t>03</a:t>
            </a:r>
            <a:endParaRPr sz="3300" b="1" dirty="0">
              <a:solidFill>
                <a:schemeClr val="accent2">
                  <a:lumMod val="20000"/>
                  <a:lumOff val="80000"/>
                </a:schemeClr>
              </a:solidFill>
              <a:latin typeface="+mj-lt"/>
              <a:ea typeface="Fira Sans"/>
              <a:cs typeface="Fira Sans"/>
              <a:sym typeface="Fira Sans"/>
            </a:endParaRPr>
          </a:p>
        </p:txBody>
      </p:sp>
    </p:spTree>
    <p:extLst>
      <p:ext uri="{BB962C8B-B14F-4D97-AF65-F5344CB8AC3E}">
        <p14:creationId xmlns:p14="http://schemas.microsoft.com/office/powerpoint/2010/main" val="3440079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5C7D583-66BD-409C-9B05-45F39BF4E4D9}"/>
              </a:ext>
            </a:extLst>
          </p:cNvPr>
          <p:cNvSpPr>
            <a:spLocks noGrp="1"/>
          </p:cNvSpPr>
          <p:nvPr>
            <p:ph type="sldNum" sz="quarter" idx="29"/>
          </p:nvPr>
        </p:nvSpPr>
        <p:spPr/>
        <p:txBody>
          <a:bodyPr/>
          <a:lstStyle/>
          <a:p>
            <a:fld id="{47FEACEE-25B4-4A2D-B147-27296E36371D}" type="slidenum">
              <a:rPr lang="en-US" altLang="zh-CN" noProof="0" smtClean="0"/>
              <a:pPr/>
              <a:t>6</a:t>
            </a:fld>
            <a:endParaRPr lang="en-US" altLang="zh-CN" noProof="0" dirty="0"/>
          </a:p>
        </p:txBody>
      </p:sp>
      <p:sp>
        <p:nvSpPr>
          <p:cNvPr id="5" name="Title 4">
            <a:extLst>
              <a:ext uri="{FF2B5EF4-FFF2-40B4-BE49-F238E27FC236}">
                <a16:creationId xmlns:a16="http://schemas.microsoft.com/office/drawing/2014/main" id="{652A9EA1-7A95-4625-BE7F-D2BC06C7A8FB}"/>
              </a:ext>
            </a:extLst>
          </p:cNvPr>
          <p:cNvSpPr>
            <a:spLocks noGrp="1"/>
          </p:cNvSpPr>
          <p:nvPr>
            <p:ph type="title"/>
          </p:nvPr>
        </p:nvSpPr>
        <p:spPr>
          <a:xfrm>
            <a:off x="5789765" y="4577191"/>
            <a:ext cx="6267327" cy="845709"/>
          </a:xfrm>
          <a:solidFill>
            <a:schemeClr val="bg1">
              <a:alpha val="0"/>
            </a:schemeClr>
          </a:solidFill>
          <a:ln w="41275">
            <a:solidFill>
              <a:schemeClr val="bg1"/>
            </a:solidFill>
          </a:ln>
        </p:spPr>
        <p:txBody>
          <a:bodyPr anchor="ctr" anchorCtr="0"/>
          <a:lstStyle/>
          <a:p>
            <a:r>
              <a:rPr lang="en-US" sz="5400" dirty="0">
                <a:ln w="25400">
                  <a:solidFill>
                    <a:schemeClr val="bg1"/>
                  </a:solidFill>
                </a:ln>
              </a:rPr>
              <a:t> What was our aim?</a:t>
            </a:r>
          </a:p>
        </p:txBody>
      </p:sp>
    </p:spTree>
    <p:extLst>
      <p:ext uri="{BB962C8B-B14F-4D97-AF65-F5344CB8AC3E}">
        <p14:creationId xmlns:p14="http://schemas.microsoft.com/office/powerpoint/2010/main" val="1483048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9775974-2802-44B2-98A3-23D53C8282EA}"/>
              </a:ext>
            </a:extLst>
          </p:cNvPr>
          <p:cNvSpPr>
            <a:spLocks noGrp="1"/>
          </p:cNvSpPr>
          <p:nvPr>
            <p:ph type="body" sz="quarter" idx="27"/>
          </p:nvPr>
        </p:nvSpPr>
        <p:spPr>
          <a:xfrm>
            <a:off x="2039729" y="1242921"/>
            <a:ext cx="5162709" cy="420683"/>
          </a:xfrm>
        </p:spPr>
        <p:txBody>
          <a:bodyPr/>
          <a:lstStyle/>
          <a:p>
            <a:r>
              <a:rPr lang="en-US" sz="2400" dirty="0">
                <a:latin typeface="+mj-lt"/>
              </a:rPr>
              <a:t>Rent Vs Sale properties comparison of various cities in bay area</a:t>
            </a:r>
          </a:p>
        </p:txBody>
      </p:sp>
      <p:sp>
        <p:nvSpPr>
          <p:cNvPr id="7" name="Text Placeholder 6">
            <a:extLst>
              <a:ext uri="{FF2B5EF4-FFF2-40B4-BE49-F238E27FC236}">
                <a16:creationId xmlns:a16="http://schemas.microsoft.com/office/drawing/2014/main" id="{5380565D-8A55-47BD-A3C8-3B6D6C6700F3}"/>
              </a:ext>
            </a:extLst>
          </p:cNvPr>
          <p:cNvSpPr>
            <a:spLocks noGrp="1"/>
          </p:cNvSpPr>
          <p:nvPr>
            <p:ph type="body" sz="quarter" idx="28"/>
          </p:nvPr>
        </p:nvSpPr>
        <p:spPr>
          <a:xfrm>
            <a:off x="2039730" y="1890429"/>
            <a:ext cx="5162709" cy="859264"/>
          </a:xfrm>
        </p:spPr>
        <p:txBody>
          <a:bodyPr/>
          <a:lstStyle/>
          <a:p>
            <a:r>
              <a:rPr lang="en-US" sz="1800" dirty="0">
                <a:latin typeface="+mj-lt"/>
              </a:rPr>
              <a:t>Affordability Assessment</a:t>
            </a:r>
          </a:p>
          <a:p>
            <a:r>
              <a:rPr lang="en-US" sz="1800" dirty="0">
                <a:latin typeface="+mj-lt"/>
              </a:rPr>
              <a:t>Investment Potential</a:t>
            </a:r>
          </a:p>
          <a:p>
            <a:r>
              <a:rPr lang="en-US" sz="1800" dirty="0">
                <a:latin typeface="+mj-lt"/>
              </a:rPr>
              <a:t>ROI Calculation</a:t>
            </a:r>
            <a:endParaRPr lang="en-US" dirty="0">
              <a:latin typeface="+mj-lt"/>
            </a:endParaRPr>
          </a:p>
        </p:txBody>
      </p:sp>
      <p:sp>
        <p:nvSpPr>
          <p:cNvPr id="8" name="Text Placeholder 7">
            <a:extLst>
              <a:ext uri="{FF2B5EF4-FFF2-40B4-BE49-F238E27FC236}">
                <a16:creationId xmlns:a16="http://schemas.microsoft.com/office/drawing/2014/main" id="{78EB69AD-C656-4A85-B7D3-CB1A7EFD4D08}"/>
              </a:ext>
            </a:extLst>
          </p:cNvPr>
          <p:cNvSpPr>
            <a:spLocks noGrp="1"/>
          </p:cNvSpPr>
          <p:nvPr>
            <p:ph type="body" sz="quarter" idx="29"/>
          </p:nvPr>
        </p:nvSpPr>
        <p:spPr>
          <a:xfrm>
            <a:off x="6490052" y="2400169"/>
            <a:ext cx="5162709" cy="420683"/>
          </a:xfrm>
        </p:spPr>
        <p:txBody>
          <a:bodyPr/>
          <a:lstStyle/>
          <a:p>
            <a:endParaRPr lang="en-US" dirty="0">
              <a:latin typeface="+mj-lt"/>
            </a:endParaRPr>
          </a:p>
          <a:p>
            <a:r>
              <a:rPr lang="en-US" sz="2400" dirty="0">
                <a:latin typeface="+mj-lt"/>
              </a:rPr>
              <a:t>Focusing on Bay Area except San Francisco</a:t>
            </a:r>
          </a:p>
        </p:txBody>
      </p:sp>
      <p:sp>
        <p:nvSpPr>
          <p:cNvPr id="9" name="Text Placeholder 8">
            <a:extLst>
              <a:ext uri="{FF2B5EF4-FFF2-40B4-BE49-F238E27FC236}">
                <a16:creationId xmlns:a16="http://schemas.microsoft.com/office/drawing/2014/main" id="{E3E0A161-2E49-4024-B14D-616BC5D5B606}"/>
              </a:ext>
            </a:extLst>
          </p:cNvPr>
          <p:cNvSpPr>
            <a:spLocks noGrp="1"/>
          </p:cNvSpPr>
          <p:nvPr>
            <p:ph type="body" sz="quarter" idx="31"/>
          </p:nvPr>
        </p:nvSpPr>
        <p:spPr>
          <a:xfrm>
            <a:off x="4471480" y="4524699"/>
            <a:ext cx="5162709" cy="421399"/>
          </a:xfrm>
        </p:spPr>
        <p:txBody>
          <a:bodyPr/>
          <a:lstStyle/>
          <a:p>
            <a:r>
              <a:rPr lang="en-US" sz="2400" dirty="0">
                <a:latin typeface="+mj-lt"/>
              </a:rPr>
              <a:t>Zip Code wise  real Estate analysis</a:t>
            </a:r>
            <a:r>
              <a:rPr lang="en-US" dirty="0">
                <a:latin typeface="+mj-lt"/>
              </a:rPr>
              <a:t>	</a:t>
            </a:r>
          </a:p>
        </p:txBody>
      </p:sp>
      <p:sp>
        <p:nvSpPr>
          <p:cNvPr id="10" name="Text Placeholder 9">
            <a:extLst>
              <a:ext uri="{FF2B5EF4-FFF2-40B4-BE49-F238E27FC236}">
                <a16:creationId xmlns:a16="http://schemas.microsoft.com/office/drawing/2014/main" id="{58A708A9-E391-48E8-B4B3-73D9BC4F0CAA}"/>
              </a:ext>
            </a:extLst>
          </p:cNvPr>
          <p:cNvSpPr>
            <a:spLocks noGrp="1"/>
          </p:cNvSpPr>
          <p:nvPr>
            <p:ph type="body" sz="quarter" idx="34"/>
          </p:nvPr>
        </p:nvSpPr>
        <p:spPr>
          <a:xfrm>
            <a:off x="6364135" y="2929785"/>
            <a:ext cx="5573865" cy="1362027"/>
          </a:xfrm>
        </p:spPr>
        <p:txBody>
          <a:bodyPr/>
          <a:lstStyle/>
          <a:p>
            <a:r>
              <a:rPr lang="en-US" sz="1800" dirty="0">
                <a:latin typeface="+mj-lt"/>
              </a:rPr>
              <a:t>Exploring the real estate situations in the bay area except San Francisco Down Town</a:t>
            </a:r>
          </a:p>
          <a:p>
            <a:r>
              <a:rPr lang="en-US" sz="1800" dirty="0">
                <a:latin typeface="+mj-lt"/>
              </a:rPr>
              <a:t>Excluding San Francisco gives more diversified analysis </a:t>
            </a:r>
          </a:p>
          <a:p>
            <a:r>
              <a:rPr lang="en-US" sz="1800" dirty="0">
                <a:latin typeface="+mj-lt"/>
              </a:rPr>
              <a:t>Avoiding high impact of high priced properties</a:t>
            </a:r>
          </a:p>
        </p:txBody>
      </p:sp>
      <p:sp>
        <p:nvSpPr>
          <p:cNvPr id="11" name="Text Placeholder 10">
            <a:extLst>
              <a:ext uri="{FF2B5EF4-FFF2-40B4-BE49-F238E27FC236}">
                <a16:creationId xmlns:a16="http://schemas.microsoft.com/office/drawing/2014/main" id="{6D4650D8-ACDF-43DC-B82C-E6AE9AA38C1A}"/>
              </a:ext>
            </a:extLst>
          </p:cNvPr>
          <p:cNvSpPr>
            <a:spLocks noGrp="1"/>
          </p:cNvSpPr>
          <p:nvPr>
            <p:ph type="body" sz="quarter" idx="35"/>
          </p:nvPr>
        </p:nvSpPr>
        <p:spPr>
          <a:xfrm>
            <a:off x="4621083" y="5105369"/>
            <a:ext cx="5162709" cy="1258329"/>
          </a:xfrm>
        </p:spPr>
        <p:txBody>
          <a:bodyPr/>
          <a:lstStyle/>
          <a:p>
            <a:r>
              <a:rPr lang="en-US" sz="1800" dirty="0">
                <a:latin typeface="+mj-lt"/>
              </a:rPr>
              <a:t>Demographic situations in specific </a:t>
            </a:r>
            <a:r>
              <a:rPr lang="en-US" sz="1800" dirty="0" err="1">
                <a:latin typeface="+mj-lt"/>
              </a:rPr>
              <a:t>zipcode</a:t>
            </a:r>
            <a:endParaRPr lang="en-US" sz="1800" dirty="0">
              <a:latin typeface="+mj-lt"/>
            </a:endParaRPr>
          </a:p>
          <a:p>
            <a:r>
              <a:rPr lang="en-US" sz="1800" dirty="0">
                <a:latin typeface="+mj-lt"/>
              </a:rPr>
              <a:t>Economic indicators of specific areas with in bay area</a:t>
            </a:r>
          </a:p>
          <a:p>
            <a:r>
              <a:rPr lang="en-US" sz="1800" dirty="0">
                <a:latin typeface="+mj-lt"/>
              </a:rPr>
              <a:t>Hyperinflation status</a:t>
            </a:r>
          </a:p>
        </p:txBody>
      </p:sp>
      <p:sp>
        <p:nvSpPr>
          <p:cNvPr id="4" name="Slide Number Placeholder 3">
            <a:extLst>
              <a:ext uri="{FF2B5EF4-FFF2-40B4-BE49-F238E27FC236}">
                <a16:creationId xmlns:a16="http://schemas.microsoft.com/office/drawing/2014/main" id="{5755ADD8-B6D0-4AF0-83E4-2F23470F63F0}"/>
              </a:ext>
            </a:extLst>
          </p:cNvPr>
          <p:cNvSpPr>
            <a:spLocks noGrp="1"/>
          </p:cNvSpPr>
          <p:nvPr>
            <p:ph type="sldNum" sz="quarter" idx="40"/>
          </p:nvPr>
        </p:nvSpPr>
        <p:spPr/>
        <p:txBody>
          <a:bodyPr/>
          <a:lstStyle/>
          <a:p>
            <a:fld id="{47FEACEE-25B4-4A2D-B147-27296E36371D}" type="slidenum">
              <a:rPr lang="en-US" altLang="zh-CN" noProof="0" smtClean="0"/>
              <a:pPr/>
              <a:t>7</a:t>
            </a:fld>
            <a:endParaRPr lang="en-US" altLang="zh-CN" noProof="0" dirty="0"/>
          </a:p>
        </p:txBody>
      </p:sp>
      <p:pic>
        <p:nvPicPr>
          <p:cNvPr id="38" name="Picture Placeholder 37">
            <a:extLst>
              <a:ext uri="{FF2B5EF4-FFF2-40B4-BE49-F238E27FC236}">
                <a16:creationId xmlns:a16="http://schemas.microsoft.com/office/drawing/2014/main" id="{05785D75-2FB6-42C4-8E23-874A1FB62383}"/>
              </a:ext>
            </a:extLst>
          </p:cNvPr>
          <p:cNvPicPr>
            <a:picLocks noGrp="1" noChangeAspect="1"/>
          </p:cNvPicPr>
          <p:nvPr>
            <p:ph type="pic" sz="quarter" idx="37"/>
          </p:nvPr>
        </p:nvPicPr>
        <p:blipFill>
          <a:blip r:embed="rId2"/>
          <a:srcRect l="2661" r="2661"/>
          <a:stretch>
            <a:fillRect/>
          </a:stretch>
        </p:blipFill>
        <p:spPr>
          <a:xfrm>
            <a:off x="5827865" y="2413460"/>
            <a:ext cx="536270" cy="565882"/>
          </a:xfrm>
        </p:spPr>
      </p:pic>
      <p:pic>
        <p:nvPicPr>
          <p:cNvPr id="40" name="Picture Placeholder 39">
            <a:extLst>
              <a:ext uri="{FF2B5EF4-FFF2-40B4-BE49-F238E27FC236}">
                <a16:creationId xmlns:a16="http://schemas.microsoft.com/office/drawing/2014/main" id="{80D026BC-3558-4D82-992C-92A48FFCF789}"/>
              </a:ext>
            </a:extLst>
          </p:cNvPr>
          <p:cNvPicPr>
            <a:picLocks noGrp="1" noChangeAspect="1"/>
          </p:cNvPicPr>
          <p:nvPr>
            <p:ph type="pic" sz="quarter" idx="38"/>
          </p:nvPr>
        </p:nvPicPr>
        <p:blipFill>
          <a:blip r:embed="rId2"/>
          <a:srcRect l="2528" r="2528"/>
          <a:stretch>
            <a:fillRect/>
          </a:stretch>
        </p:blipFill>
        <p:spPr>
          <a:xfrm>
            <a:off x="3641972" y="4500259"/>
            <a:ext cx="536270" cy="565882"/>
          </a:xfrm>
        </p:spPr>
      </p:pic>
      <p:pic>
        <p:nvPicPr>
          <p:cNvPr id="36" name="Picture Placeholder 35">
            <a:extLst>
              <a:ext uri="{FF2B5EF4-FFF2-40B4-BE49-F238E27FC236}">
                <a16:creationId xmlns:a16="http://schemas.microsoft.com/office/drawing/2014/main" id="{1FCB2DF4-02C7-40D4-8356-43CA7FAA7179}"/>
              </a:ext>
            </a:extLst>
          </p:cNvPr>
          <p:cNvPicPr>
            <a:picLocks noGrp="1" noChangeAspect="1"/>
          </p:cNvPicPr>
          <p:nvPr>
            <p:ph type="pic" sz="quarter" idx="36"/>
          </p:nvPr>
        </p:nvPicPr>
        <p:blipFill>
          <a:blip r:embed="rId2"/>
          <a:srcRect l="5182" r="5182"/>
          <a:stretch>
            <a:fillRect/>
          </a:stretch>
        </p:blipFill>
        <p:spPr>
          <a:xfrm>
            <a:off x="1358544" y="1072219"/>
            <a:ext cx="507778" cy="565882"/>
          </a:xfrm>
        </p:spPr>
      </p:pic>
    </p:spTree>
    <p:extLst>
      <p:ext uri="{BB962C8B-B14F-4D97-AF65-F5344CB8AC3E}">
        <p14:creationId xmlns:p14="http://schemas.microsoft.com/office/powerpoint/2010/main" val="962586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7A63E6A5-EAEB-4C93-A145-518E608DA687}"/>
              </a:ext>
            </a:extLst>
          </p:cNvPr>
          <p:cNvSpPr>
            <a:spLocks noGrp="1"/>
          </p:cNvSpPr>
          <p:nvPr>
            <p:ph type="sldNum" sz="quarter" idx="4294967295"/>
          </p:nvPr>
        </p:nvSpPr>
        <p:spPr>
          <a:xfrm>
            <a:off x="11733213" y="6218238"/>
            <a:ext cx="458787" cy="365125"/>
          </a:xfrm>
        </p:spPr>
        <p:txBody>
          <a:bodyPr/>
          <a:lstStyle/>
          <a:p>
            <a:fld id="{47FEACEE-25B4-4A2D-B147-27296E36371D}" type="slidenum">
              <a:rPr lang="en-US" altLang="zh-CN" noProof="0" smtClean="0"/>
              <a:pPr/>
              <a:t>8</a:t>
            </a:fld>
            <a:endParaRPr lang="en-US" altLang="zh-CN" noProof="0" dirty="0"/>
          </a:p>
        </p:txBody>
      </p:sp>
      <p:sp>
        <p:nvSpPr>
          <p:cNvPr id="15" name="Title 4">
            <a:extLst>
              <a:ext uri="{FF2B5EF4-FFF2-40B4-BE49-F238E27FC236}">
                <a16:creationId xmlns:a16="http://schemas.microsoft.com/office/drawing/2014/main" id="{7754DE43-6839-4411-A4DE-9CCEF44700B6}"/>
              </a:ext>
            </a:extLst>
          </p:cNvPr>
          <p:cNvSpPr txBox="1">
            <a:spLocks/>
          </p:cNvSpPr>
          <p:nvPr/>
        </p:nvSpPr>
        <p:spPr>
          <a:xfrm>
            <a:off x="3788598" y="3742166"/>
            <a:ext cx="8174008" cy="2433209"/>
          </a:xfrm>
          <a:prstGeom prst="rect">
            <a:avLst/>
          </a:prstGeom>
          <a:solidFill>
            <a:schemeClr val="bg1">
              <a:alpha val="0"/>
            </a:schemeClr>
          </a:solidFill>
          <a:ln w="41275">
            <a:solidFill>
              <a:schemeClr val="bg1"/>
            </a:solidFill>
          </a:ln>
        </p:spPr>
        <p:txBody>
          <a:bodyPr vert="horz" lIns="91440" tIns="45720" rIns="91440" bIns="45720" rtlCol="0" anchor="ctr" anchorCtr="0">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algn="ctr"/>
            <a:r>
              <a:rPr lang="en-US" sz="6000" dirty="0">
                <a:ln w="25400">
                  <a:solidFill>
                    <a:schemeClr val="bg1"/>
                  </a:solidFill>
                </a:ln>
              </a:rPr>
              <a:t>Where did we get our data?</a:t>
            </a:r>
          </a:p>
        </p:txBody>
      </p:sp>
    </p:spTree>
    <p:extLst>
      <p:ext uri="{BB962C8B-B14F-4D97-AF65-F5344CB8AC3E}">
        <p14:creationId xmlns:p14="http://schemas.microsoft.com/office/powerpoint/2010/main" val="3380623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D0A8BCC2-386D-41F6-831A-6E49C3B535E9}"/>
              </a:ext>
            </a:extLst>
          </p:cNvPr>
          <p:cNvSpPr>
            <a:spLocks noGrp="1"/>
          </p:cNvSpPr>
          <p:nvPr>
            <p:ph type="sldNum" sz="quarter" idx="29"/>
          </p:nvPr>
        </p:nvSpPr>
        <p:spPr/>
        <p:txBody>
          <a:bodyPr/>
          <a:lstStyle/>
          <a:p>
            <a:fld id="{47FEACEE-25B4-4A2D-B147-27296E36371D}" type="slidenum">
              <a:rPr lang="en-US" altLang="zh-CN" noProof="0" smtClean="0"/>
              <a:pPr/>
              <a:t>9</a:t>
            </a:fld>
            <a:endParaRPr lang="en-US" altLang="zh-CN" noProof="0" dirty="0"/>
          </a:p>
        </p:txBody>
      </p:sp>
      <p:sp>
        <p:nvSpPr>
          <p:cNvPr id="41" name="TextBox 40">
            <a:extLst>
              <a:ext uri="{FF2B5EF4-FFF2-40B4-BE49-F238E27FC236}">
                <a16:creationId xmlns:a16="http://schemas.microsoft.com/office/drawing/2014/main" id="{8C86A168-F493-4B70-AA9B-901C1C974E76}"/>
              </a:ext>
            </a:extLst>
          </p:cNvPr>
          <p:cNvSpPr txBox="1"/>
          <p:nvPr/>
        </p:nvSpPr>
        <p:spPr>
          <a:xfrm>
            <a:off x="2696943" y="2442091"/>
            <a:ext cx="9221820" cy="3539430"/>
          </a:xfrm>
          <a:prstGeom prst="rect">
            <a:avLst/>
          </a:prstGeom>
          <a:noFill/>
        </p:spPr>
        <p:txBody>
          <a:bodyPr wrap="square">
            <a:spAutoFit/>
          </a:bodyPr>
          <a:lstStyle/>
          <a:p>
            <a:r>
              <a:rPr lang="en-US" sz="3200" b="0" i="0" dirty="0">
                <a:solidFill>
                  <a:srgbClr val="D1D5DB"/>
                </a:solidFill>
                <a:effectLst/>
                <a:latin typeface="+mj-lt"/>
              </a:rPr>
              <a:t>Redfin Corporation, based in Seattle, provides residential real estate brokerage and mortgage origination services. The company operates in more than 100 markets in the United States and Canada. The company has a 0.80% market share in the United States by number of units sold and has approximately 2,000 lead agents.</a:t>
            </a:r>
            <a:endParaRPr lang="en-US" sz="3200" dirty="0">
              <a:latin typeface="+mj-lt"/>
            </a:endParaRPr>
          </a:p>
        </p:txBody>
      </p:sp>
      <p:pic>
        <p:nvPicPr>
          <p:cNvPr id="43" name="Picture 42">
            <a:extLst>
              <a:ext uri="{FF2B5EF4-FFF2-40B4-BE49-F238E27FC236}">
                <a16:creationId xmlns:a16="http://schemas.microsoft.com/office/drawing/2014/main" id="{36062FA7-0148-4ACB-A937-95AD1C9F6BB7}"/>
              </a:ext>
            </a:extLst>
          </p:cNvPr>
          <p:cNvPicPr>
            <a:picLocks noChangeAspect="1"/>
          </p:cNvPicPr>
          <p:nvPr/>
        </p:nvPicPr>
        <p:blipFill>
          <a:blip r:embed="rId2"/>
          <a:stretch>
            <a:fillRect/>
          </a:stretch>
        </p:blipFill>
        <p:spPr>
          <a:xfrm>
            <a:off x="-423254" y="73175"/>
            <a:ext cx="6240394" cy="1506526"/>
          </a:xfrm>
          <a:prstGeom prst="rect">
            <a:avLst/>
          </a:prstGeom>
        </p:spPr>
      </p:pic>
      <p:sp>
        <p:nvSpPr>
          <p:cNvPr id="44" name="Title 4">
            <a:extLst>
              <a:ext uri="{FF2B5EF4-FFF2-40B4-BE49-F238E27FC236}">
                <a16:creationId xmlns:a16="http://schemas.microsoft.com/office/drawing/2014/main" id="{4C66C1DC-7943-4B44-9E71-DFF09805F347}"/>
              </a:ext>
            </a:extLst>
          </p:cNvPr>
          <p:cNvSpPr txBox="1">
            <a:spLocks/>
          </p:cNvSpPr>
          <p:nvPr/>
        </p:nvSpPr>
        <p:spPr>
          <a:xfrm>
            <a:off x="7446992" y="170291"/>
            <a:ext cx="4622800" cy="845709"/>
          </a:xfrm>
          <a:prstGeom prst="rect">
            <a:avLst/>
          </a:prstGeom>
          <a:solidFill>
            <a:schemeClr val="bg1">
              <a:alpha val="0"/>
            </a:schemeClr>
          </a:solidFill>
          <a:ln w="41275">
            <a:solidFill>
              <a:schemeClr val="bg1"/>
            </a:solidFill>
          </a:ln>
        </p:spPr>
        <p:txBody>
          <a:bodyPr vert="horz" lIns="91440" tIns="45720" rIns="91440" bIns="45720" rtlCol="0" anchor="ctr" anchorCtr="0">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algn="ctr"/>
            <a:r>
              <a:rPr lang="en-US" dirty="0"/>
              <a:t>Data Source</a:t>
            </a:r>
          </a:p>
        </p:txBody>
      </p:sp>
    </p:spTree>
    <p:extLst>
      <p:ext uri="{BB962C8B-B14F-4D97-AF65-F5344CB8AC3E}">
        <p14:creationId xmlns:p14="http://schemas.microsoft.com/office/powerpoint/2010/main" val="3661189137"/>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D5854E-F453-4846-A87D-6EF3DCF73E3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C25491-3B09-4F3E-8C86-936D290E401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TM10001115[[fn=Parcel]]</Template>
  <TotalTime>868</TotalTime>
  <Words>910</Words>
  <Application>Microsoft Office PowerPoint</Application>
  <PresentationFormat>Widescreen</PresentationFormat>
  <Paragraphs>261</Paragraphs>
  <Slides>37</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DengXian</vt:lpstr>
      <vt:lpstr>Abadi</vt:lpstr>
      <vt:lpstr>Arial</vt:lpstr>
      <vt:lpstr>Calibri</vt:lpstr>
      <vt:lpstr>Fira Sans Extra Condensed Medium</vt:lpstr>
      <vt:lpstr>Posterama Text Black</vt:lpstr>
      <vt:lpstr>Posterama Text SemiBold</vt:lpstr>
      <vt:lpstr>Roboto</vt:lpstr>
      <vt:lpstr>Custom</vt:lpstr>
      <vt:lpstr>Bay Area Real Estate Unveiled: A Data-Backed Perspective</vt:lpstr>
      <vt:lpstr>Who we are?</vt:lpstr>
      <vt:lpstr>What’s our agenda today?</vt:lpstr>
      <vt:lpstr>PowerPoint Presentation</vt:lpstr>
      <vt:lpstr>PowerPoint Presentation</vt:lpstr>
      <vt:lpstr> What was our aim?</vt:lpstr>
      <vt:lpstr>PowerPoint Presentation</vt:lpstr>
      <vt:lpstr>PowerPoint Presentation</vt:lpstr>
      <vt:lpstr>PowerPoint Presentation</vt:lpstr>
      <vt:lpstr>What have we done with Redfin?</vt:lpstr>
      <vt:lpstr>PowerPoint Presentation</vt:lpstr>
      <vt:lpstr>How was our data looks like?</vt:lpstr>
      <vt:lpstr>PowerPoint Presentation</vt:lpstr>
      <vt:lpstr>PowerPoint Presentation</vt:lpstr>
      <vt:lpstr>PowerPoint Presentation</vt:lpstr>
      <vt:lpstr>PowerPoint Presentation</vt:lpstr>
      <vt:lpstr>How much they dependent on each other (Sales)?</vt:lpstr>
      <vt:lpstr>What we learned from the heatmap?</vt:lpstr>
      <vt:lpstr>* Values in 00,000s</vt:lpstr>
      <vt:lpstr>PowerPoint Presentation</vt:lpstr>
      <vt:lpstr>What we learned ?</vt:lpstr>
      <vt:lpstr>Where will you buy your property for renting out purpose ( based on Costlier options)?</vt:lpstr>
      <vt:lpstr>Yes,  Mill Valley should be your choice….  The ROI is higher compared to other two cities</vt:lpstr>
      <vt:lpstr>What we learned ?</vt:lpstr>
      <vt:lpstr>Which Place you should avoid to buy a property( based on Cheapest options) ?</vt:lpstr>
      <vt:lpstr>Yes,  San Leandro should be avoided….  The ROI is higher compared to other two cities</vt:lpstr>
      <vt:lpstr>Another Price vs City with # of beds ( Sales)..</vt:lpstr>
      <vt:lpstr>Area Size matters ( Rental) …..</vt:lpstr>
      <vt:lpstr>How much you need to negotiate per city (Sales)...</vt:lpstr>
      <vt:lpstr>How many are there (Count)……</vt:lpstr>
      <vt:lpstr>How much old  they are.…</vt:lpstr>
      <vt:lpstr>Top 10 Costlier zip codes in bay area( Sales)</vt:lpstr>
      <vt:lpstr>What demographics says….</vt:lpstr>
      <vt:lpstr>Top 10 Cheapest zip codes in bay area( Sales)</vt:lpstr>
      <vt:lpstr>What demographics says….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REAL ESTATE MARKET</dc:title>
  <dc:creator>Aparajita Srinivasan</dc:creator>
  <cp:lastModifiedBy>Karthikeyan Velusamy</cp:lastModifiedBy>
  <cp:revision>48</cp:revision>
  <dcterms:created xsi:type="dcterms:W3CDTF">2023-10-10T00:22:35Z</dcterms:created>
  <dcterms:modified xsi:type="dcterms:W3CDTF">2023-10-11T01:58:43Z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