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HK Modular" charset="1" panose="00000800000000000000"/>
      <p:regular r:id="rId16"/>
    </p:embeddedFont>
    <p:embeddedFont>
      <p:font typeface="Open Sans Extra Bold" charset="1" panose="020B0906030804020204"/>
      <p:regular r:id="rId17"/>
    </p:embeddedFont>
    <p:embeddedFont>
      <p:font typeface="Open Sans Extra Bold Italics" charset="1" panose="020B0906030804020204"/>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38" Target="slides/slide14.xml" Type="http://schemas.openxmlformats.org/officeDocument/2006/relationships/slide"/><Relationship Id="rId39" Target="slides/slide15.xml" Type="http://schemas.openxmlformats.org/officeDocument/2006/relationships/slide"/><Relationship Id="rId4" Target="theme/theme1.xml" Type="http://schemas.openxmlformats.org/officeDocument/2006/relationships/theme"/><Relationship Id="rId40" Target="slides/slide16.xml" Type="http://schemas.openxmlformats.org/officeDocument/2006/relationships/slide"/><Relationship Id="rId41" Target="slides/slide17.xml" Type="http://schemas.openxmlformats.org/officeDocument/2006/relationships/slide"/><Relationship Id="rId42" Target="slides/slide18.xml" Type="http://schemas.openxmlformats.org/officeDocument/2006/relationships/slide"/><Relationship Id="rId43" Target="slides/slide19.xml" Type="http://schemas.openxmlformats.org/officeDocument/2006/relationships/slide"/><Relationship Id="rId44" Target="slides/slide20.xml" Type="http://schemas.openxmlformats.org/officeDocument/2006/relationships/slide"/><Relationship Id="rId45" Target="slides/slide21.xml" Type="http://schemas.openxmlformats.org/officeDocument/2006/relationships/slide"/><Relationship Id="rId46" Target="slides/slide22.xml" Type="http://schemas.openxmlformats.org/officeDocument/2006/relationships/slide"/><Relationship Id="rId47" Target="slides/slide23.xml" Type="http://schemas.openxmlformats.org/officeDocument/2006/relationships/slide"/><Relationship Id="rId48" Target="slides/slide24.xml" Type="http://schemas.openxmlformats.org/officeDocument/2006/relationships/slide"/><Relationship Id="rId49" Target="slides/slide25.xml" Type="http://schemas.openxmlformats.org/officeDocument/2006/relationships/slide"/><Relationship Id="rId5" Target="tableStyles.xml" Type="http://schemas.openxmlformats.org/officeDocument/2006/relationships/tableStyles"/><Relationship Id="rId50" Target="slides/slide26.xml" Type="http://schemas.openxmlformats.org/officeDocument/2006/relationships/slide"/><Relationship Id="rId51" Target="slides/slide27.xml" Type="http://schemas.openxmlformats.org/officeDocument/2006/relationships/slide"/><Relationship Id="rId52" Target="slides/slide28.xml" Type="http://schemas.openxmlformats.org/officeDocument/2006/relationships/slide"/><Relationship Id="rId53" Target="slides/slide29.xml" Type="http://schemas.openxmlformats.org/officeDocument/2006/relationships/slide"/><Relationship Id="rId54" Target="slides/slide30.xml" Type="http://schemas.openxmlformats.org/officeDocument/2006/relationships/slide"/><Relationship Id="rId55" Target="slides/slide31.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6.pn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018488">
            <a:off x="-4239131" y="-1121535"/>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241272" y="760648"/>
            <a:ext cx="11889547" cy="1714169"/>
            <a:chOff x="0" y="0"/>
            <a:chExt cx="2296065" cy="331034"/>
          </a:xfrm>
        </p:grpSpPr>
        <p:sp>
          <p:nvSpPr>
            <p:cNvPr name="Freeform 6" id="6"/>
            <p:cNvSpPr/>
            <p:nvPr/>
          </p:nvSpPr>
          <p:spPr>
            <a:xfrm flipH="false" flipV="false" rot="0">
              <a:off x="0" y="0"/>
              <a:ext cx="2296065" cy="331034"/>
            </a:xfrm>
            <a:custGeom>
              <a:avLst/>
              <a:gdLst/>
              <a:ahLst/>
              <a:cxnLst/>
              <a:rect r="r" b="b" t="t" l="l"/>
              <a:pathLst>
                <a:path h="331034" w="2296065">
                  <a:moveTo>
                    <a:pt x="0" y="0"/>
                  </a:moveTo>
                  <a:lnTo>
                    <a:pt x="2296065" y="0"/>
                  </a:lnTo>
                  <a:lnTo>
                    <a:pt x="2296065" y="331034"/>
                  </a:lnTo>
                  <a:lnTo>
                    <a:pt x="0" y="331034"/>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296065" cy="350084"/>
            </a:xfrm>
            <a:prstGeom prst="rect">
              <a:avLst/>
            </a:prstGeom>
          </p:spPr>
          <p:txBody>
            <a:bodyPr anchor="ctr" rtlCol="false" tIns="50800" lIns="50800" bIns="50800" rIns="50800"/>
            <a:lstStyle/>
            <a:p>
              <a:pPr algn="ctr">
                <a:lnSpc>
                  <a:spcPts val="2989"/>
                </a:lnSpc>
              </a:pPr>
            </a:p>
          </p:txBody>
        </p:sp>
      </p:grpSp>
      <p:sp>
        <p:nvSpPr>
          <p:cNvPr name="TextBox 8" id="8"/>
          <p:cNvSpPr txBox="true"/>
          <p:nvPr/>
        </p:nvSpPr>
        <p:spPr>
          <a:xfrm rot="0">
            <a:off x="249041" y="3917260"/>
            <a:ext cx="17789919" cy="1628519"/>
          </a:xfrm>
          <a:prstGeom prst="rect">
            <a:avLst/>
          </a:prstGeom>
        </p:spPr>
        <p:txBody>
          <a:bodyPr anchor="t" rtlCol="false" tIns="0" lIns="0" bIns="0" rIns="0">
            <a:spAutoFit/>
          </a:bodyPr>
          <a:lstStyle/>
          <a:p>
            <a:pPr algn="ctr">
              <a:lnSpc>
                <a:spcPts val="13240"/>
              </a:lnSpc>
            </a:pPr>
            <a:r>
              <a:rPr lang="en-US" sz="9594" spc="940">
                <a:solidFill>
                  <a:srgbClr val="231F20"/>
                </a:solidFill>
                <a:latin typeface="Oswald Bold"/>
              </a:rPr>
              <a:t>STOCK MARKET PREDICTION</a:t>
            </a:r>
          </a:p>
        </p:txBody>
      </p:sp>
      <p:sp>
        <p:nvSpPr>
          <p:cNvPr name="TextBox 9" id="9"/>
          <p:cNvSpPr txBox="true"/>
          <p:nvPr/>
        </p:nvSpPr>
        <p:spPr>
          <a:xfrm rot="0">
            <a:off x="3594744" y="1149837"/>
            <a:ext cx="11042452" cy="1500504"/>
          </a:xfrm>
          <a:prstGeom prst="rect">
            <a:avLst/>
          </a:prstGeom>
        </p:spPr>
        <p:txBody>
          <a:bodyPr anchor="t" rtlCol="false" tIns="0" lIns="0" bIns="0" rIns="0">
            <a:spAutoFit/>
          </a:bodyPr>
          <a:lstStyle/>
          <a:p>
            <a:pPr algn="ctr">
              <a:lnSpc>
                <a:spcPts val="6020"/>
              </a:lnSpc>
            </a:pPr>
            <a:r>
              <a:rPr lang="en-US" sz="4300">
                <a:solidFill>
                  <a:srgbClr val="231F20"/>
                </a:solidFill>
                <a:latin typeface="Canva Sans Bold"/>
              </a:rPr>
              <a:t>CodeCraft : Unleashing Langchain &amp; LLMs</a:t>
            </a:r>
          </a:p>
          <a:p>
            <a:pPr algn="ctr">
              <a:lnSpc>
                <a:spcPts val="6020"/>
              </a:lnSpc>
            </a:pPr>
          </a:p>
        </p:txBody>
      </p:sp>
      <p:sp>
        <p:nvSpPr>
          <p:cNvPr name="TextBox 10" id="10"/>
          <p:cNvSpPr txBox="true"/>
          <p:nvPr/>
        </p:nvSpPr>
        <p:spPr>
          <a:xfrm rot="0">
            <a:off x="5871201" y="3583815"/>
            <a:ext cx="6881961" cy="530944"/>
          </a:xfrm>
          <a:prstGeom prst="rect">
            <a:avLst/>
          </a:prstGeom>
        </p:spPr>
        <p:txBody>
          <a:bodyPr anchor="t" rtlCol="false" tIns="0" lIns="0" bIns="0" rIns="0">
            <a:spAutoFit/>
          </a:bodyPr>
          <a:lstStyle/>
          <a:p>
            <a:pPr algn="ctr">
              <a:lnSpc>
                <a:spcPts val="4028"/>
              </a:lnSpc>
            </a:pPr>
            <a:r>
              <a:rPr lang="en-US" sz="4028" spc="636">
                <a:solidFill>
                  <a:srgbClr val="231F20"/>
                </a:solidFill>
                <a:latin typeface="HK Modular Bold Italics"/>
              </a:rPr>
              <a:t>PROJECT-TITLE:</a:t>
            </a:r>
          </a:p>
        </p:txBody>
      </p:sp>
      <p:sp>
        <p:nvSpPr>
          <p:cNvPr name="TextBox 11" id="11"/>
          <p:cNvSpPr txBox="true"/>
          <p:nvPr/>
        </p:nvSpPr>
        <p:spPr>
          <a:xfrm rot="0">
            <a:off x="11876486" y="7778265"/>
            <a:ext cx="4715272" cy="2188844"/>
          </a:xfrm>
          <a:prstGeom prst="rect">
            <a:avLst/>
          </a:prstGeom>
        </p:spPr>
        <p:txBody>
          <a:bodyPr anchor="t" rtlCol="false" tIns="0" lIns="0" bIns="0" rIns="0">
            <a:spAutoFit/>
          </a:bodyPr>
          <a:lstStyle/>
          <a:p>
            <a:pPr algn="ctr">
              <a:lnSpc>
                <a:spcPts val="5880"/>
              </a:lnSpc>
            </a:pPr>
            <a:r>
              <a:rPr lang="en-US" sz="4200">
                <a:solidFill>
                  <a:srgbClr val="231F20"/>
                </a:solidFill>
                <a:latin typeface="Oswald Bold"/>
              </a:rPr>
              <a:t>-Neha.Rajkumar.Patil</a:t>
            </a:r>
          </a:p>
          <a:p>
            <a:pPr algn="ctr">
              <a:lnSpc>
                <a:spcPts val="5880"/>
              </a:lnSpc>
            </a:pPr>
            <a:r>
              <a:rPr lang="en-US" sz="4200">
                <a:solidFill>
                  <a:srgbClr val="231F20"/>
                </a:solidFill>
                <a:latin typeface="Oswald Bold"/>
              </a:rPr>
              <a:t>(PES2UG23CS379)</a:t>
            </a:r>
          </a:p>
          <a:p>
            <a:pPr algn="ctr">
              <a:lnSpc>
                <a:spcPts val="5880"/>
              </a:lnSpc>
            </a:pPr>
          </a:p>
        </p:txBody>
      </p:sp>
      <p:sp>
        <p:nvSpPr>
          <p:cNvPr name="TextBox 12" id="12"/>
          <p:cNvSpPr txBox="true"/>
          <p:nvPr/>
        </p:nvSpPr>
        <p:spPr>
          <a:xfrm rot="0">
            <a:off x="533687" y="8003028"/>
            <a:ext cx="3766096" cy="2089150"/>
          </a:xfrm>
          <a:prstGeom prst="rect">
            <a:avLst/>
          </a:prstGeom>
        </p:spPr>
        <p:txBody>
          <a:bodyPr anchor="t" rtlCol="false" tIns="0" lIns="0" bIns="0" rIns="0">
            <a:spAutoFit/>
          </a:bodyPr>
          <a:lstStyle/>
          <a:p>
            <a:pPr algn="ctr">
              <a:lnSpc>
                <a:spcPts val="5599"/>
              </a:lnSpc>
            </a:pPr>
            <a:r>
              <a:rPr lang="en-US" sz="3999">
                <a:solidFill>
                  <a:srgbClr val="231F20"/>
                </a:solidFill>
                <a:latin typeface="Oswald Bold"/>
              </a:rPr>
              <a:t>-Chandana.Lakya</a:t>
            </a:r>
          </a:p>
          <a:p>
            <a:pPr algn="ctr">
              <a:lnSpc>
                <a:spcPts val="5599"/>
              </a:lnSpc>
            </a:pPr>
            <a:r>
              <a:rPr lang="en-US" sz="3999">
                <a:solidFill>
                  <a:srgbClr val="231F20"/>
                </a:solidFill>
                <a:latin typeface="Oswald Bold"/>
              </a:rPr>
              <a:t>(PES2UG23CS143)</a:t>
            </a:r>
          </a:p>
          <a:p>
            <a:pPr algn="ctr">
              <a:lnSpc>
                <a:spcPts val="559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3124182"/>
            <a:ext cx="16734375" cy="6472716"/>
            <a:chOff x="0" y="0"/>
            <a:chExt cx="3231680" cy="1249987"/>
          </a:xfrm>
        </p:grpSpPr>
        <p:sp>
          <p:nvSpPr>
            <p:cNvPr name="Freeform 5" id="5"/>
            <p:cNvSpPr/>
            <p:nvPr/>
          </p:nvSpPr>
          <p:spPr>
            <a:xfrm flipH="false" flipV="false" rot="0">
              <a:off x="0" y="0"/>
              <a:ext cx="3231680" cy="1249987"/>
            </a:xfrm>
            <a:custGeom>
              <a:avLst/>
              <a:gdLst/>
              <a:ahLst/>
              <a:cxnLst/>
              <a:rect r="r" b="b" t="t" l="l"/>
              <a:pathLst>
                <a:path h="1249987" w="3231680">
                  <a:moveTo>
                    <a:pt x="0" y="0"/>
                  </a:moveTo>
                  <a:lnTo>
                    <a:pt x="3231680" y="0"/>
                  </a:lnTo>
                  <a:lnTo>
                    <a:pt x="3231680" y="1249987"/>
                  </a:lnTo>
                  <a:lnTo>
                    <a:pt x="0" y="1249987"/>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9050"/>
              <a:ext cx="3231680" cy="1269037"/>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1028700" y="1028700"/>
            <a:ext cx="9126764" cy="1628439"/>
            <a:chOff x="0" y="0"/>
            <a:chExt cx="2403757" cy="428889"/>
          </a:xfrm>
        </p:grpSpPr>
        <p:sp>
          <p:nvSpPr>
            <p:cNvPr name="Freeform 8" id="8"/>
            <p:cNvSpPr/>
            <p:nvPr/>
          </p:nvSpPr>
          <p:spPr>
            <a:xfrm flipH="false" flipV="false" rot="0">
              <a:off x="0" y="0"/>
              <a:ext cx="2403757" cy="428889"/>
            </a:xfrm>
            <a:custGeom>
              <a:avLst/>
              <a:gdLst/>
              <a:ahLst/>
              <a:cxnLst/>
              <a:rect r="r" b="b" t="t" l="l"/>
              <a:pathLst>
                <a:path h="428889" w="2403757">
                  <a:moveTo>
                    <a:pt x="0" y="0"/>
                  </a:moveTo>
                  <a:lnTo>
                    <a:pt x="2403757" y="0"/>
                  </a:lnTo>
                  <a:lnTo>
                    <a:pt x="2403757" y="428889"/>
                  </a:lnTo>
                  <a:lnTo>
                    <a:pt x="0" y="428889"/>
                  </a:lnTo>
                  <a:close/>
                </a:path>
              </a:pathLst>
            </a:custGeom>
            <a:solidFill>
              <a:srgbClr val="1A1A1A"/>
            </a:solidFill>
          </p:spPr>
        </p:sp>
        <p:sp>
          <p:nvSpPr>
            <p:cNvPr name="TextBox 9" id="9"/>
            <p:cNvSpPr txBox="true"/>
            <p:nvPr/>
          </p:nvSpPr>
          <p:spPr>
            <a:xfrm>
              <a:off x="0" y="-76200"/>
              <a:ext cx="2403757" cy="505089"/>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6.def get_stock_price(ticker):</a:t>
              </a:r>
            </a:p>
          </p:txBody>
        </p:sp>
      </p:grpSp>
      <p:sp>
        <p:nvSpPr>
          <p:cNvPr name="TextBox 10" id="10"/>
          <p:cNvSpPr txBox="true"/>
          <p:nvPr/>
        </p:nvSpPr>
        <p:spPr>
          <a:xfrm rot="0">
            <a:off x="1028700" y="3687825"/>
            <a:ext cx="16538163" cy="5477511"/>
          </a:xfrm>
          <a:prstGeom prst="rect">
            <a:avLst/>
          </a:prstGeom>
        </p:spPr>
        <p:txBody>
          <a:bodyPr anchor="t" rtlCol="false" tIns="0" lIns="0" bIns="0" rIns="0">
            <a:spAutoFit/>
          </a:bodyPr>
          <a:lstStyle/>
          <a:p>
            <a:pPr algn="ctr" marL="798821" indent="-399411" lvl="1">
              <a:lnSpc>
                <a:spcPts val="4809"/>
              </a:lnSpc>
              <a:buFont typeface="Arial"/>
              <a:buChar char="•"/>
            </a:pPr>
            <a:r>
              <a:rPr lang="en-US" sz="3699">
                <a:solidFill>
                  <a:srgbClr val="000000"/>
                </a:solidFill>
                <a:latin typeface="Oswald"/>
              </a:rPr>
              <a:t>T</a:t>
            </a:r>
            <a:r>
              <a:rPr lang="en-US" sz="3699">
                <a:solidFill>
                  <a:srgbClr val="000000"/>
                </a:solidFill>
                <a:latin typeface="Oswald"/>
              </a:rPr>
              <a:t>he provided function get_stock_price(ticker) takes a stock ticker symbol as input and returns the current stock price for that ticker symbol. It achieves this using the yf.Ticker() class provided by yfinance, which fetches information about the specified stock. The info attribute of the Ticker object contains various information about the stock, including the current price, which is accessed using the key "currentPrice".</a:t>
            </a:r>
          </a:p>
          <a:p>
            <a:pPr algn="ctr" marL="798821" indent="-399411" lvl="1">
              <a:lnSpc>
                <a:spcPts val="4809"/>
              </a:lnSpc>
              <a:buFont typeface="Arial"/>
              <a:buChar char="•"/>
            </a:pPr>
            <a:r>
              <a:rPr lang="en-US" sz="3699">
                <a:solidFill>
                  <a:srgbClr val="000000"/>
                </a:solidFill>
                <a:latin typeface="Oswald"/>
              </a:rPr>
              <a:t>The code snippet is asking to fix a line where func=get_stock_price, is given. This is likely intended to set up a tool or function for later use in a framework or application. The fix provided, func=get_stock_price, correctly assigns the get_stock_price function to the func variable, ensuring that it can be called later to fetch stock prices.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12910851" cy="1628439"/>
            <a:chOff x="0" y="0"/>
            <a:chExt cx="3400389" cy="428889"/>
          </a:xfrm>
        </p:grpSpPr>
        <p:sp>
          <p:nvSpPr>
            <p:cNvPr name="Freeform 5" id="5"/>
            <p:cNvSpPr/>
            <p:nvPr/>
          </p:nvSpPr>
          <p:spPr>
            <a:xfrm flipH="false" flipV="false" rot="0">
              <a:off x="0" y="0"/>
              <a:ext cx="3400389" cy="428889"/>
            </a:xfrm>
            <a:custGeom>
              <a:avLst/>
              <a:gdLst/>
              <a:ahLst/>
              <a:cxnLst/>
              <a:rect r="r" b="b" t="t" l="l"/>
              <a:pathLst>
                <a:path h="428889" w="3400389">
                  <a:moveTo>
                    <a:pt x="0" y="0"/>
                  </a:moveTo>
                  <a:lnTo>
                    <a:pt x="3400389" y="0"/>
                  </a:lnTo>
                  <a:lnTo>
                    <a:pt x="3400389" y="428889"/>
                  </a:lnTo>
                  <a:lnTo>
                    <a:pt x="0" y="428889"/>
                  </a:lnTo>
                  <a:close/>
                </a:path>
              </a:pathLst>
            </a:custGeom>
            <a:solidFill>
              <a:srgbClr val="1A1A1A"/>
            </a:solidFill>
          </p:spPr>
        </p:sp>
        <p:sp>
          <p:nvSpPr>
            <p:cNvPr name="TextBox 6" id="6"/>
            <p:cNvSpPr txBox="true"/>
            <p:nvPr/>
          </p:nvSpPr>
          <p:spPr>
            <a:xfrm>
              <a:off x="0" y="-76200"/>
              <a:ext cx="3400389" cy="505089"/>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7.!pip install --upgrade langchain : updrading the langchain</a:t>
              </a:r>
            </a:p>
          </p:txBody>
        </p:sp>
      </p:grpSp>
      <p:grpSp>
        <p:nvGrpSpPr>
          <p:cNvPr name="Group 7" id="7"/>
          <p:cNvGrpSpPr/>
          <p:nvPr/>
        </p:nvGrpSpPr>
        <p:grpSpPr>
          <a:xfrm rot="0">
            <a:off x="1028700" y="3311401"/>
            <a:ext cx="12910851" cy="1628439"/>
            <a:chOff x="0" y="0"/>
            <a:chExt cx="3400389" cy="428889"/>
          </a:xfrm>
        </p:grpSpPr>
        <p:sp>
          <p:nvSpPr>
            <p:cNvPr name="Freeform 8" id="8"/>
            <p:cNvSpPr/>
            <p:nvPr/>
          </p:nvSpPr>
          <p:spPr>
            <a:xfrm flipH="false" flipV="false" rot="0">
              <a:off x="0" y="0"/>
              <a:ext cx="3400389" cy="428889"/>
            </a:xfrm>
            <a:custGeom>
              <a:avLst/>
              <a:gdLst/>
              <a:ahLst/>
              <a:cxnLst/>
              <a:rect r="r" b="b" t="t" l="l"/>
              <a:pathLst>
                <a:path h="428889" w="3400389">
                  <a:moveTo>
                    <a:pt x="0" y="0"/>
                  </a:moveTo>
                  <a:lnTo>
                    <a:pt x="3400389" y="0"/>
                  </a:lnTo>
                  <a:lnTo>
                    <a:pt x="3400389" y="428889"/>
                  </a:lnTo>
                  <a:lnTo>
                    <a:pt x="0" y="428889"/>
                  </a:lnTo>
                  <a:close/>
                </a:path>
              </a:pathLst>
            </a:custGeom>
            <a:solidFill>
              <a:srgbClr val="1A1A1A"/>
            </a:solidFill>
          </p:spPr>
        </p:sp>
        <p:sp>
          <p:nvSpPr>
            <p:cNvPr name="TextBox 9" id="9"/>
            <p:cNvSpPr txBox="true"/>
            <p:nvPr/>
          </p:nvSpPr>
          <p:spPr>
            <a:xfrm>
              <a:off x="0" y="-76200"/>
              <a:ext cx="3400389" cy="505089"/>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8.from newspaper import Article : importing article module from newspaper library</a:t>
              </a:r>
            </a:p>
          </p:txBody>
        </p:sp>
      </p:grpSp>
      <p:grpSp>
        <p:nvGrpSpPr>
          <p:cNvPr name="Group 10" id="10"/>
          <p:cNvGrpSpPr/>
          <p:nvPr/>
        </p:nvGrpSpPr>
        <p:grpSpPr>
          <a:xfrm rot="0">
            <a:off x="1028700" y="5372709"/>
            <a:ext cx="12910851" cy="1628439"/>
            <a:chOff x="0" y="0"/>
            <a:chExt cx="3400389" cy="428889"/>
          </a:xfrm>
        </p:grpSpPr>
        <p:sp>
          <p:nvSpPr>
            <p:cNvPr name="Freeform 11" id="11"/>
            <p:cNvSpPr/>
            <p:nvPr/>
          </p:nvSpPr>
          <p:spPr>
            <a:xfrm flipH="false" flipV="false" rot="0">
              <a:off x="0" y="0"/>
              <a:ext cx="3400389" cy="428889"/>
            </a:xfrm>
            <a:custGeom>
              <a:avLst/>
              <a:gdLst/>
              <a:ahLst/>
              <a:cxnLst/>
              <a:rect r="r" b="b" t="t" l="l"/>
              <a:pathLst>
                <a:path h="428889" w="3400389">
                  <a:moveTo>
                    <a:pt x="0" y="0"/>
                  </a:moveTo>
                  <a:lnTo>
                    <a:pt x="3400389" y="0"/>
                  </a:lnTo>
                  <a:lnTo>
                    <a:pt x="3400389" y="428889"/>
                  </a:lnTo>
                  <a:lnTo>
                    <a:pt x="0" y="428889"/>
                  </a:lnTo>
                  <a:close/>
                </a:path>
              </a:pathLst>
            </a:custGeom>
            <a:solidFill>
              <a:srgbClr val="1A1A1A"/>
            </a:solidFill>
          </p:spPr>
        </p:sp>
        <p:sp>
          <p:nvSpPr>
            <p:cNvPr name="TextBox 12" id="12"/>
            <p:cNvSpPr txBox="true"/>
            <p:nvPr/>
          </p:nvSpPr>
          <p:spPr>
            <a:xfrm>
              <a:off x="0" y="-76200"/>
              <a:ext cx="3400389" cy="505089"/>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9.import typeguard : importing typeguard module</a:t>
              </a:r>
            </a:p>
          </p:txBody>
        </p:sp>
      </p:grpSp>
      <p:grpSp>
        <p:nvGrpSpPr>
          <p:cNvPr name="Group 13" id="13"/>
          <p:cNvGrpSpPr/>
          <p:nvPr/>
        </p:nvGrpSpPr>
        <p:grpSpPr>
          <a:xfrm rot="0">
            <a:off x="1028700" y="7824277"/>
            <a:ext cx="12910851" cy="1628439"/>
            <a:chOff x="0" y="0"/>
            <a:chExt cx="3400389" cy="428889"/>
          </a:xfrm>
        </p:grpSpPr>
        <p:sp>
          <p:nvSpPr>
            <p:cNvPr name="Freeform 14" id="14"/>
            <p:cNvSpPr/>
            <p:nvPr/>
          </p:nvSpPr>
          <p:spPr>
            <a:xfrm flipH="false" flipV="false" rot="0">
              <a:off x="0" y="0"/>
              <a:ext cx="3400389" cy="428889"/>
            </a:xfrm>
            <a:custGeom>
              <a:avLst/>
              <a:gdLst/>
              <a:ahLst/>
              <a:cxnLst/>
              <a:rect r="r" b="b" t="t" l="l"/>
              <a:pathLst>
                <a:path h="428889" w="3400389">
                  <a:moveTo>
                    <a:pt x="0" y="0"/>
                  </a:moveTo>
                  <a:lnTo>
                    <a:pt x="3400389" y="0"/>
                  </a:lnTo>
                  <a:lnTo>
                    <a:pt x="3400389" y="428889"/>
                  </a:lnTo>
                  <a:lnTo>
                    <a:pt x="0" y="428889"/>
                  </a:lnTo>
                  <a:close/>
                </a:path>
              </a:pathLst>
            </a:custGeom>
            <a:solidFill>
              <a:srgbClr val="1A1A1A"/>
            </a:solidFill>
          </p:spPr>
        </p:sp>
        <p:sp>
          <p:nvSpPr>
            <p:cNvPr name="TextBox 15" id="15"/>
            <p:cNvSpPr txBox="true"/>
            <p:nvPr/>
          </p:nvSpPr>
          <p:spPr>
            <a:xfrm>
              <a:off x="0" y="-76200"/>
              <a:ext cx="3400389" cy="505089"/>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10.import openai : importing openai module from langchain</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5426768" cy="1628439"/>
            <a:chOff x="0" y="0"/>
            <a:chExt cx="1429272" cy="428889"/>
          </a:xfrm>
        </p:grpSpPr>
        <p:sp>
          <p:nvSpPr>
            <p:cNvPr name="Freeform 5" id="5"/>
            <p:cNvSpPr/>
            <p:nvPr/>
          </p:nvSpPr>
          <p:spPr>
            <a:xfrm flipH="false" flipV="false" rot="0">
              <a:off x="0" y="0"/>
              <a:ext cx="1429272" cy="428889"/>
            </a:xfrm>
            <a:custGeom>
              <a:avLst/>
              <a:gdLst/>
              <a:ahLst/>
              <a:cxnLst/>
              <a:rect r="r" b="b" t="t" l="l"/>
              <a:pathLst>
                <a:path h="428889" w="1429272">
                  <a:moveTo>
                    <a:pt x="0" y="0"/>
                  </a:moveTo>
                  <a:lnTo>
                    <a:pt x="1429272" y="0"/>
                  </a:lnTo>
                  <a:lnTo>
                    <a:pt x="1429272" y="428889"/>
                  </a:lnTo>
                  <a:lnTo>
                    <a:pt x="0" y="428889"/>
                  </a:lnTo>
                  <a:close/>
                </a:path>
              </a:pathLst>
            </a:custGeom>
            <a:solidFill>
              <a:srgbClr val="1A1A1A"/>
            </a:solidFill>
          </p:spPr>
        </p:sp>
        <p:sp>
          <p:nvSpPr>
            <p:cNvPr name="TextBox 6" id="6"/>
            <p:cNvSpPr txBox="true"/>
            <p:nvPr/>
          </p:nvSpPr>
          <p:spPr>
            <a:xfrm>
              <a:off x="0" y="-76200"/>
              <a:ext cx="1429272" cy="505089"/>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      11.pip</a:t>
              </a:r>
            </a:p>
          </p:txBody>
        </p:sp>
      </p:grpSp>
      <p:grpSp>
        <p:nvGrpSpPr>
          <p:cNvPr name="Group 7" id="7"/>
          <p:cNvGrpSpPr/>
          <p:nvPr/>
        </p:nvGrpSpPr>
        <p:grpSpPr>
          <a:xfrm rot="0">
            <a:off x="2359243" y="2889990"/>
            <a:ext cx="11915728" cy="3887217"/>
            <a:chOff x="0" y="0"/>
            <a:chExt cx="2301121" cy="750685"/>
          </a:xfrm>
        </p:grpSpPr>
        <p:sp>
          <p:nvSpPr>
            <p:cNvPr name="Freeform 8" id="8"/>
            <p:cNvSpPr/>
            <p:nvPr/>
          </p:nvSpPr>
          <p:spPr>
            <a:xfrm flipH="false" flipV="false" rot="0">
              <a:off x="0" y="0"/>
              <a:ext cx="2301121" cy="750685"/>
            </a:xfrm>
            <a:custGeom>
              <a:avLst/>
              <a:gdLst/>
              <a:ahLst/>
              <a:cxnLst/>
              <a:rect r="r" b="b" t="t" l="l"/>
              <a:pathLst>
                <a:path h="750685" w="2301121">
                  <a:moveTo>
                    <a:pt x="0" y="0"/>
                  </a:moveTo>
                  <a:lnTo>
                    <a:pt x="2301121" y="0"/>
                  </a:lnTo>
                  <a:lnTo>
                    <a:pt x="2301121" y="750685"/>
                  </a:lnTo>
                  <a:lnTo>
                    <a:pt x="0" y="750685"/>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301121" cy="769735"/>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2617675" y="3241798"/>
            <a:ext cx="11214972" cy="2945130"/>
          </a:xfrm>
          <a:prstGeom prst="rect">
            <a:avLst/>
          </a:prstGeom>
        </p:spPr>
        <p:txBody>
          <a:bodyPr anchor="t" rtlCol="false" tIns="0" lIns="0" bIns="0" rIns="0">
            <a:spAutoFit/>
          </a:bodyPr>
          <a:lstStyle/>
          <a:p>
            <a:pPr algn="ctr" marL="777232" indent="-388616" lvl="1">
              <a:lnSpc>
                <a:spcPts val="4679"/>
              </a:lnSpc>
              <a:buFont typeface="Arial"/>
              <a:buChar char="•"/>
            </a:pPr>
            <a:r>
              <a:rPr lang="en-US" sz="3599">
                <a:solidFill>
                  <a:srgbClr val="000000"/>
                </a:solidFill>
                <a:latin typeface="Oswald"/>
              </a:rPr>
              <a:t>The exclamation mark (!) at the beginning of the line indicates that this is a shell command rather than a Python statement. In this case, it's used to execute a pip command from within a Jupyter Notebook or a similar environment that supports shell commands.</a:t>
            </a:r>
          </a:p>
        </p:txBody>
      </p:sp>
      <p:grpSp>
        <p:nvGrpSpPr>
          <p:cNvPr name="Group 11" id="11"/>
          <p:cNvGrpSpPr/>
          <p:nvPr/>
        </p:nvGrpSpPr>
        <p:grpSpPr>
          <a:xfrm rot="0">
            <a:off x="1377312" y="7010057"/>
            <a:ext cx="13695698" cy="2248243"/>
            <a:chOff x="0" y="0"/>
            <a:chExt cx="3607098" cy="592130"/>
          </a:xfrm>
        </p:grpSpPr>
        <p:sp>
          <p:nvSpPr>
            <p:cNvPr name="Freeform 12" id="12"/>
            <p:cNvSpPr/>
            <p:nvPr/>
          </p:nvSpPr>
          <p:spPr>
            <a:xfrm flipH="false" flipV="false" rot="0">
              <a:off x="0" y="0"/>
              <a:ext cx="3607098" cy="592130"/>
            </a:xfrm>
            <a:custGeom>
              <a:avLst/>
              <a:gdLst/>
              <a:ahLst/>
              <a:cxnLst/>
              <a:rect r="r" b="b" t="t" l="l"/>
              <a:pathLst>
                <a:path h="592130" w="3607098">
                  <a:moveTo>
                    <a:pt x="0" y="0"/>
                  </a:moveTo>
                  <a:lnTo>
                    <a:pt x="3607098" y="0"/>
                  </a:lnTo>
                  <a:lnTo>
                    <a:pt x="3607098" y="592130"/>
                  </a:lnTo>
                  <a:lnTo>
                    <a:pt x="0" y="592130"/>
                  </a:lnTo>
                  <a:close/>
                </a:path>
              </a:pathLst>
            </a:custGeom>
            <a:solidFill>
              <a:srgbClr val="1A1A1A"/>
            </a:solidFill>
          </p:spPr>
        </p:sp>
        <p:sp>
          <p:nvSpPr>
            <p:cNvPr name="TextBox 13" id="13"/>
            <p:cNvSpPr txBox="true"/>
            <p:nvPr/>
          </p:nvSpPr>
          <p:spPr>
            <a:xfrm>
              <a:off x="0" y="-76200"/>
              <a:ext cx="3607098" cy="668330"/>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   12.install : This is the pip command used to install Python packages.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5622980" cy="1628439"/>
            <a:chOff x="0" y="0"/>
            <a:chExt cx="1480950" cy="428889"/>
          </a:xfrm>
        </p:grpSpPr>
        <p:sp>
          <p:nvSpPr>
            <p:cNvPr name="Freeform 5" id="5"/>
            <p:cNvSpPr/>
            <p:nvPr/>
          </p:nvSpPr>
          <p:spPr>
            <a:xfrm flipH="false" flipV="false" rot="0">
              <a:off x="0" y="0"/>
              <a:ext cx="1480950" cy="428889"/>
            </a:xfrm>
            <a:custGeom>
              <a:avLst/>
              <a:gdLst/>
              <a:ahLst/>
              <a:cxnLst/>
              <a:rect r="r" b="b" t="t" l="l"/>
              <a:pathLst>
                <a:path h="428889" w="1480950">
                  <a:moveTo>
                    <a:pt x="0" y="0"/>
                  </a:moveTo>
                  <a:lnTo>
                    <a:pt x="1480950" y="0"/>
                  </a:lnTo>
                  <a:lnTo>
                    <a:pt x="1480950" y="428889"/>
                  </a:lnTo>
                  <a:lnTo>
                    <a:pt x="0" y="428889"/>
                  </a:lnTo>
                  <a:close/>
                </a:path>
              </a:pathLst>
            </a:custGeom>
            <a:solidFill>
              <a:srgbClr val="1A1A1A"/>
            </a:solidFill>
          </p:spPr>
        </p:sp>
        <p:sp>
          <p:nvSpPr>
            <p:cNvPr name="TextBox 6" id="6"/>
            <p:cNvSpPr txBox="true"/>
            <p:nvPr/>
          </p:nvSpPr>
          <p:spPr>
            <a:xfrm>
              <a:off x="0" y="-76200"/>
              <a:ext cx="1480950" cy="505089"/>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      13.newspaper3k</a:t>
              </a:r>
            </a:p>
          </p:txBody>
        </p:sp>
      </p:grpSp>
      <p:grpSp>
        <p:nvGrpSpPr>
          <p:cNvPr name="Group 7" id="7"/>
          <p:cNvGrpSpPr/>
          <p:nvPr/>
        </p:nvGrpSpPr>
        <p:grpSpPr>
          <a:xfrm rot="0">
            <a:off x="2186361" y="3937060"/>
            <a:ext cx="14134820" cy="3887217"/>
            <a:chOff x="0" y="0"/>
            <a:chExt cx="2729664" cy="750685"/>
          </a:xfrm>
        </p:grpSpPr>
        <p:sp>
          <p:nvSpPr>
            <p:cNvPr name="Freeform 8" id="8"/>
            <p:cNvSpPr/>
            <p:nvPr/>
          </p:nvSpPr>
          <p:spPr>
            <a:xfrm flipH="false" flipV="false" rot="0">
              <a:off x="0" y="0"/>
              <a:ext cx="2729664" cy="750685"/>
            </a:xfrm>
            <a:custGeom>
              <a:avLst/>
              <a:gdLst/>
              <a:ahLst/>
              <a:cxnLst/>
              <a:rect r="r" b="b" t="t" l="l"/>
              <a:pathLst>
                <a:path h="750685" w="2729664">
                  <a:moveTo>
                    <a:pt x="0" y="0"/>
                  </a:moveTo>
                  <a:lnTo>
                    <a:pt x="2729664" y="0"/>
                  </a:lnTo>
                  <a:lnTo>
                    <a:pt x="2729664" y="750685"/>
                  </a:lnTo>
                  <a:lnTo>
                    <a:pt x="0" y="750685"/>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729664" cy="769735"/>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2186361" y="4628448"/>
            <a:ext cx="13915278" cy="2466341"/>
          </a:xfrm>
          <a:prstGeom prst="rect">
            <a:avLst/>
          </a:prstGeom>
        </p:spPr>
        <p:txBody>
          <a:bodyPr anchor="t" rtlCol="false" tIns="0" lIns="0" bIns="0" rIns="0">
            <a:spAutoFit/>
          </a:bodyPr>
          <a:lstStyle/>
          <a:p>
            <a:pPr algn="ctr" marL="820411" indent="-410205" lvl="1">
              <a:lnSpc>
                <a:spcPts val="4939"/>
              </a:lnSpc>
              <a:buFont typeface="Arial"/>
              <a:buChar char="•"/>
            </a:pPr>
            <a:r>
              <a:rPr lang="en-US" sz="3799">
                <a:solidFill>
                  <a:srgbClr val="000000"/>
                </a:solidFill>
                <a:latin typeface="Oswald"/>
              </a:rPr>
              <a:t>This is the name of the package being installed. newspaper3k is a Python package for web scraping and parsing news articles from various sources on the internet. It provides functionalities to extract and analyze the content of news articles, including titles, text, and metadata.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5366" y="343118"/>
            <a:ext cx="14480546" cy="5343189"/>
            <a:chOff x="0" y="0"/>
            <a:chExt cx="3813806" cy="1407260"/>
          </a:xfrm>
        </p:grpSpPr>
        <p:sp>
          <p:nvSpPr>
            <p:cNvPr name="Freeform 5" id="5"/>
            <p:cNvSpPr/>
            <p:nvPr/>
          </p:nvSpPr>
          <p:spPr>
            <a:xfrm flipH="false" flipV="false" rot="0">
              <a:off x="0" y="0"/>
              <a:ext cx="3813806" cy="1407260"/>
            </a:xfrm>
            <a:custGeom>
              <a:avLst/>
              <a:gdLst/>
              <a:ahLst/>
              <a:cxnLst/>
              <a:rect r="r" b="b" t="t" l="l"/>
              <a:pathLst>
                <a:path h="1407260" w="3813806">
                  <a:moveTo>
                    <a:pt x="0" y="0"/>
                  </a:moveTo>
                  <a:lnTo>
                    <a:pt x="3813806" y="0"/>
                  </a:lnTo>
                  <a:lnTo>
                    <a:pt x="3813806" y="1407260"/>
                  </a:lnTo>
                  <a:lnTo>
                    <a:pt x="0" y="1407260"/>
                  </a:lnTo>
                  <a:close/>
                </a:path>
              </a:pathLst>
            </a:custGeom>
            <a:solidFill>
              <a:srgbClr val="1A1A1A"/>
            </a:solidFill>
          </p:spPr>
        </p:sp>
        <p:sp>
          <p:nvSpPr>
            <p:cNvPr name="TextBox 6" id="6"/>
            <p:cNvSpPr txBox="true"/>
            <p:nvPr/>
          </p:nvSpPr>
          <p:spPr>
            <a:xfrm>
              <a:off x="0" y="-76200"/>
              <a:ext cx="3813806" cy="1483460"/>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      14.def get_recent_stock_news(ticker):</a:t>
              </a:r>
            </a:p>
            <a:p>
              <a:pPr>
                <a:lnSpc>
                  <a:spcPts val="5908"/>
                </a:lnSpc>
              </a:pPr>
              <a:r>
                <a:rPr lang="en-US" sz="4281" spc="42">
                  <a:solidFill>
                    <a:srgbClr val="FFFFFF"/>
                  </a:solidFill>
                  <a:latin typeface="DM Sans Italics"/>
                </a:rPr>
                <a:t>    # Use the newspaper3k library to fetch recent news articles about the given stock ticker.</a:t>
              </a:r>
            </a:p>
            <a:p>
              <a:pPr>
                <a:lnSpc>
                  <a:spcPts val="5908"/>
                </a:lnSpc>
              </a:pPr>
              <a:r>
                <a:rPr lang="en-US" sz="4281" spc="42">
                  <a:solidFill>
                    <a:srgbClr val="FFFFFF"/>
                  </a:solidFill>
                  <a:latin typeface="DM Sans Italics"/>
                </a:rPr>
                <a:t>    # Return the relevant information from the articles.</a:t>
              </a:r>
            </a:p>
            <a:p>
              <a:pPr>
                <a:lnSpc>
                  <a:spcPts val="5908"/>
                </a:lnSpc>
              </a:pPr>
              <a:r>
                <a:rPr lang="en-US" sz="4281" spc="42">
                  <a:solidFill>
                    <a:srgbClr val="FFFFFF"/>
                  </a:solidFill>
                  <a:latin typeface="DM Sans Italics"/>
                </a:rPr>
                <a:t>    # ...</a:t>
              </a:r>
            </a:p>
            <a:p>
              <a:pPr>
                <a:lnSpc>
                  <a:spcPts val="5908"/>
                </a:lnSpc>
              </a:pPr>
              <a:r>
                <a:rPr lang="en-US" sz="4281" spc="42">
                  <a:solidFill>
                    <a:srgbClr val="FFFFFF"/>
                  </a:solidFill>
                  <a:latin typeface="DM Sans Italics"/>
                </a:rPr>
                <a:t>    pass</a:t>
              </a:r>
            </a:p>
          </p:txBody>
        </p:sp>
      </p:grpSp>
      <p:grpSp>
        <p:nvGrpSpPr>
          <p:cNvPr name="Group 7" id="7"/>
          <p:cNvGrpSpPr/>
          <p:nvPr/>
        </p:nvGrpSpPr>
        <p:grpSpPr>
          <a:xfrm rot="0">
            <a:off x="3335602" y="6186929"/>
            <a:ext cx="14134820" cy="1637348"/>
            <a:chOff x="0" y="0"/>
            <a:chExt cx="2729664" cy="316199"/>
          </a:xfrm>
        </p:grpSpPr>
        <p:sp>
          <p:nvSpPr>
            <p:cNvPr name="Freeform 8" id="8"/>
            <p:cNvSpPr/>
            <p:nvPr/>
          </p:nvSpPr>
          <p:spPr>
            <a:xfrm flipH="false" flipV="false" rot="0">
              <a:off x="0" y="0"/>
              <a:ext cx="2729664" cy="316199"/>
            </a:xfrm>
            <a:custGeom>
              <a:avLst/>
              <a:gdLst/>
              <a:ahLst/>
              <a:cxnLst/>
              <a:rect r="r" b="b" t="t" l="l"/>
              <a:pathLst>
                <a:path h="316199" w="2729664">
                  <a:moveTo>
                    <a:pt x="0" y="0"/>
                  </a:moveTo>
                  <a:lnTo>
                    <a:pt x="2729664" y="0"/>
                  </a:lnTo>
                  <a:lnTo>
                    <a:pt x="2729664" y="316199"/>
                  </a:lnTo>
                  <a:lnTo>
                    <a:pt x="0" y="316199"/>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729664" cy="335249"/>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5133975" y="6592181"/>
            <a:ext cx="10879138" cy="714376"/>
          </a:xfrm>
          <a:prstGeom prst="rect">
            <a:avLst/>
          </a:prstGeom>
        </p:spPr>
        <p:txBody>
          <a:bodyPr anchor="t" rtlCol="false" tIns="0" lIns="0" bIns="0" rIns="0">
            <a:spAutoFit/>
          </a:bodyPr>
          <a:lstStyle/>
          <a:p>
            <a:pPr algn="ctr" marL="971537" indent="-485769" lvl="1">
              <a:lnSpc>
                <a:spcPts val="5849"/>
              </a:lnSpc>
              <a:buFont typeface="Arial"/>
              <a:buChar char="•"/>
            </a:pPr>
            <a:r>
              <a:rPr lang="en-US" sz="4499">
                <a:solidFill>
                  <a:srgbClr val="000000"/>
                </a:solidFill>
                <a:latin typeface="Oswald"/>
              </a:rPr>
              <a:t>defining a function called get recent stock news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5366" y="343118"/>
            <a:ext cx="13415396" cy="5343189"/>
            <a:chOff x="0" y="0"/>
            <a:chExt cx="3533273" cy="1407260"/>
          </a:xfrm>
        </p:grpSpPr>
        <p:sp>
          <p:nvSpPr>
            <p:cNvPr name="Freeform 5" id="5"/>
            <p:cNvSpPr/>
            <p:nvPr/>
          </p:nvSpPr>
          <p:spPr>
            <a:xfrm flipH="false" flipV="false" rot="0">
              <a:off x="0" y="0"/>
              <a:ext cx="3533273" cy="1407260"/>
            </a:xfrm>
            <a:custGeom>
              <a:avLst/>
              <a:gdLst/>
              <a:ahLst/>
              <a:cxnLst/>
              <a:rect r="r" b="b" t="t" l="l"/>
              <a:pathLst>
                <a:path h="1407260" w="3533273">
                  <a:moveTo>
                    <a:pt x="0" y="0"/>
                  </a:moveTo>
                  <a:lnTo>
                    <a:pt x="3533273" y="0"/>
                  </a:lnTo>
                  <a:lnTo>
                    <a:pt x="3533273" y="1407260"/>
                  </a:lnTo>
                  <a:lnTo>
                    <a:pt x="0" y="1407260"/>
                  </a:lnTo>
                  <a:close/>
                </a:path>
              </a:pathLst>
            </a:custGeom>
            <a:solidFill>
              <a:srgbClr val="1A1A1A"/>
            </a:solidFill>
          </p:spPr>
        </p:sp>
        <p:sp>
          <p:nvSpPr>
            <p:cNvPr name="TextBox 6" id="6"/>
            <p:cNvSpPr txBox="true"/>
            <p:nvPr/>
          </p:nvSpPr>
          <p:spPr>
            <a:xfrm>
              <a:off x="0" y="-76200"/>
              <a:ext cx="3533273" cy="1483460"/>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15.def get_financial_statements(stock_ticker):</a:t>
              </a:r>
            </a:p>
            <a:p>
              <a:pPr>
                <a:lnSpc>
                  <a:spcPts val="5908"/>
                </a:lnSpc>
              </a:pPr>
              <a:r>
                <a:rPr lang="en-US" sz="4281" spc="42">
                  <a:solidFill>
                    <a:srgbClr val="FFFFFF"/>
                  </a:solidFill>
                  <a:latin typeface="DM Sans Italics"/>
                </a:rPr>
                <a:t>    # Code to get financial statements for the given stock ticker</a:t>
              </a:r>
            </a:p>
            <a:p>
              <a:pPr>
                <a:lnSpc>
                  <a:spcPts val="5908"/>
                </a:lnSpc>
              </a:pPr>
              <a:r>
                <a:rPr lang="en-US" sz="4281" spc="42">
                  <a:solidFill>
                    <a:srgbClr val="FFFFFF"/>
                  </a:solidFill>
                  <a:latin typeface="DM Sans Italics"/>
                </a:rPr>
                <a:t>    # ...</a:t>
              </a:r>
            </a:p>
            <a:p>
              <a:pPr>
                <a:lnSpc>
                  <a:spcPts val="5908"/>
                </a:lnSpc>
              </a:pPr>
              <a:r>
                <a:rPr lang="en-US" sz="4281" spc="42">
                  <a:solidFill>
                    <a:srgbClr val="FFFFFF"/>
                  </a:solidFill>
                  <a:latin typeface="DM Sans Italics"/>
                </a:rPr>
                <a:t>    return financial_statements</a:t>
              </a:r>
            </a:p>
          </p:txBody>
        </p:sp>
      </p:grpSp>
      <p:grpSp>
        <p:nvGrpSpPr>
          <p:cNvPr name="Group 7" id="7"/>
          <p:cNvGrpSpPr/>
          <p:nvPr/>
        </p:nvGrpSpPr>
        <p:grpSpPr>
          <a:xfrm rot="0">
            <a:off x="3335602" y="6186929"/>
            <a:ext cx="14134820" cy="1637348"/>
            <a:chOff x="0" y="0"/>
            <a:chExt cx="2729664" cy="316199"/>
          </a:xfrm>
        </p:grpSpPr>
        <p:sp>
          <p:nvSpPr>
            <p:cNvPr name="Freeform 8" id="8"/>
            <p:cNvSpPr/>
            <p:nvPr/>
          </p:nvSpPr>
          <p:spPr>
            <a:xfrm flipH="false" flipV="false" rot="0">
              <a:off x="0" y="0"/>
              <a:ext cx="2729664" cy="316199"/>
            </a:xfrm>
            <a:custGeom>
              <a:avLst/>
              <a:gdLst/>
              <a:ahLst/>
              <a:cxnLst/>
              <a:rect r="r" b="b" t="t" l="l"/>
              <a:pathLst>
                <a:path h="316199" w="2729664">
                  <a:moveTo>
                    <a:pt x="0" y="0"/>
                  </a:moveTo>
                  <a:lnTo>
                    <a:pt x="2729664" y="0"/>
                  </a:lnTo>
                  <a:lnTo>
                    <a:pt x="2729664" y="316199"/>
                  </a:lnTo>
                  <a:lnTo>
                    <a:pt x="0" y="316199"/>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729664" cy="335249"/>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3134690" y="6399813"/>
            <a:ext cx="14335732" cy="1173480"/>
          </a:xfrm>
          <a:prstGeom prst="rect">
            <a:avLst/>
          </a:prstGeom>
        </p:spPr>
        <p:txBody>
          <a:bodyPr anchor="t" rtlCol="false" tIns="0" lIns="0" bIns="0" rIns="0">
            <a:spAutoFit/>
          </a:bodyPr>
          <a:lstStyle/>
          <a:p>
            <a:pPr algn="ctr" marL="777240" indent="-388620" lvl="1">
              <a:lnSpc>
                <a:spcPts val="4680"/>
              </a:lnSpc>
              <a:buFont typeface="Arial"/>
              <a:buChar char="•"/>
            </a:pPr>
            <a:r>
              <a:rPr lang="en-US" sz="3600">
                <a:solidFill>
                  <a:srgbClr val="000000"/>
                </a:solidFill>
                <a:latin typeface="Oswald"/>
              </a:rPr>
              <a:t>defining fuction called  get_financial_statements which code to get financial statements is given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75591" y="4446402"/>
            <a:ext cx="14007789" cy="2531745"/>
          </a:xfrm>
          <a:prstGeom prst="rect">
            <a:avLst/>
          </a:prstGeom>
        </p:spPr>
        <p:txBody>
          <a:bodyPr anchor="t" rtlCol="false" tIns="0" lIns="0" bIns="0" rIns="0">
            <a:spAutoFit/>
          </a:bodyPr>
          <a:lstStyle/>
          <a:p>
            <a:pPr algn="ctr" marL="842008" indent="-421004" lvl="1">
              <a:lnSpc>
                <a:spcPts val="5069"/>
              </a:lnSpc>
              <a:buFont typeface="Arial"/>
              <a:buChar char="•"/>
            </a:pPr>
            <a:r>
              <a:rPr lang="en-US" sz="3899">
                <a:solidFill>
                  <a:srgbClr val="000000"/>
                </a:solidFill>
                <a:latin typeface="Oswald"/>
              </a:rPr>
              <a:t> This is the name of the package being installed. typeguard is a Python package that provides runtime type checking for Python code. It allows you to specify type annotations in your code and checks them at runtime to help catch type-related errors.</a:t>
            </a:r>
          </a:p>
        </p:txBody>
      </p:sp>
      <p:sp>
        <p:nvSpPr>
          <p:cNvPr name="Freeform 3" id="3"/>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28700" y="1028700"/>
            <a:ext cx="6856312" cy="1628439"/>
            <a:chOff x="0" y="0"/>
            <a:chExt cx="1805778" cy="428889"/>
          </a:xfrm>
        </p:grpSpPr>
        <p:sp>
          <p:nvSpPr>
            <p:cNvPr name="Freeform 6" id="6"/>
            <p:cNvSpPr/>
            <p:nvPr/>
          </p:nvSpPr>
          <p:spPr>
            <a:xfrm flipH="false" flipV="false" rot="0">
              <a:off x="0" y="0"/>
              <a:ext cx="1805778" cy="428889"/>
            </a:xfrm>
            <a:custGeom>
              <a:avLst/>
              <a:gdLst/>
              <a:ahLst/>
              <a:cxnLst/>
              <a:rect r="r" b="b" t="t" l="l"/>
              <a:pathLst>
                <a:path h="428889" w="1805778">
                  <a:moveTo>
                    <a:pt x="0" y="0"/>
                  </a:moveTo>
                  <a:lnTo>
                    <a:pt x="1805778" y="0"/>
                  </a:lnTo>
                  <a:lnTo>
                    <a:pt x="1805778" y="428889"/>
                  </a:lnTo>
                  <a:lnTo>
                    <a:pt x="0" y="428889"/>
                  </a:lnTo>
                  <a:close/>
                </a:path>
              </a:pathLst>
            </a:custGeom>
            <a:solidFill>
              <a:srgbClr val="1A1A1A"/>
            </a:solidFill>
          </p:spPr>
        </p:sp>
        <p:sp>
          <p:nvSpPr>
            <p:cNvPr name="TextBox 7" id="7"/>
            <p:cNvSpPr txBox="true"/>
            <p:nvPr/>
          </p:nvSpPr>
          <p:spPr>
            <a:xfrm>
              <a:off x="0" y="-76200"/>
              <a:ext cx="1805778" cy="505089"/>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   16.pip install typeguard</a:t>
              </a:r>
            </a:p>
          </p:txBody>
        </p:sp>
      </p:grpSp>
      <p:grpSp>
        <p:nvGrpSpPr>
          <p:cNvPr name="Group 8" id="8"/>
          <p:cNvGrpSpPr/>
          <p:nvPr/>
        </p:nvGrpSpPr>
        <p:grpSpPr>
          <a:xfrm rot="0">
            <a:off x="2175591" y="3937060"/>
            <a:ext cx="14134820" cy="3887217"/>
            <a:chOff x="0" y="0"/>
            <a:chExt cx="2729664" cy="750685"/>
          </a:xfrm>
        </p:grpSpPr>
        <p:sp>
          <p:nvSpPr>
            <p:cNvPr name="Freeform 9" id="9"/>
            <p:cNvSpPr/>
            <p:nvPr/>
          </p:nvSpPr>
          <p:spPr>
            <a:xfrm flipH="false" flipV="false" rot="0">
              <a:off x="0" y="0"/>
              <a:ext cx="2729664" cy="750685"/>
            </a:xfrm>
            <a:custGeom>
              <a:avLst/>
              <a:gdLst/>
              <a:ahLst/>
              <a:cxnLst/>
              <a:rect r="r" b="b" t="t" l="l"/>
              <a:pathLst>
                <a:path h="750685" w="2729664">
                  <a:moveTo>
                    <a:pt x="0" y="0"/>
                  </a:moveTo>
                  <a:lnTo>
                    <a:pt x="2729664" y="0"/>
                  </a:lnTo>
                  <a:lnTo>
                    <a:pt x="2729664" y="750685"/>
                  </a:lnTo>
                  <a:lnTo>
                    <a:pt x="0" y="750685"/>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38100"/>
              <a:ext cx="2729664" cy="788785"/>
            </a:xfrm>
            <a:prstGeom prst="rect">
              <a:avLst/>
            </a:prstGeom>
          </p:spPr>
          <p:txBody>
            <a:bodyPr anchor="ctr" rtlCol="false" tIns="50800" lIns="50800" bIns="50800" rIns="50800"/>
            <a:lstStyle/>
            <a:p>
              <a:pPr algn="ctr">
                <a:lnSpc>
                  <a:spcPts val="4939"/>
                </a:lnSpc>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12462366" cy="2511836"/>
            <a:chOff x="0" y="0"/>
            <a:chExt cx="3282269" cy="661554"/>
          </a:xfrm>
        </p:grpSpPr>
        <p:sp>
          <p:nvSpPr>
            <p:cNvPr name="Freeform 5" id="5"/>
            <p:cNvSpPr/>
            <p:nvPr/>
          </p:nvSpPr>
          <p:spPr>
            <a:xfrm flipH="false" flipV="false" rot="0">
              <a:off x="0" y="0"/>
              <a:ext cx="3282269" cy="661554"/>
            </a:xfrm>
            <a:custGeom>
              <a:avLst/>
              <a:gdLst/>
              <a:ahLst/>
              <a:cxnLst/>
              <a:rect r="r" b="b" t="t" l="l"/>
              <a:pathLst>
                <a:path h="661554" w="3282269">
                  <a:moveTo>
                    <a:pt x="0" y="0"/>
                  </a:moveTo>
                  <a:lnTo>
                    <a:pt x="3282269" y="0"/>
                  </a:lnTo>
                  <a:lnTo>
                    <a:pt x="3282269" y="661554"/>
                  </a:lnTo>
                  <a:lnTo>
                    <a:pt x="0" y="661554"/>
                  </a:lnTo>
                  <a:close/>
                </a:path>
              </a:pathLst>
            </a:custGeom>
            <a:solidFill>
              <a:srgbClr val="1A1A1A"/>
            </a:solidFill>
          </p:spPr>
        </p:sp>
        <p:sp>
          <p:nvSpPr>
            <p:cNvPr name="TextBox 6" id="6"/>
            <p:cNvSpPr txBox="true"/>
            <p:nvPr/>
          </p:nvSpPr>
          <p:spPr>
            <a:xfrm>
              <a:off x="0" y="-76200"/>
              <a:ext cx="3282269" cy="737754"/>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17.import os</a:t>
              </a:r>
            </a:p>
            <a:p>
              <a:pPr>
                <a:lnSpc>
                  <a:spcPts val="5908"/>
                </a:lnSpc>
              </a:pPr>
              <a:r>
                <a:rPr lang="en-US" sz="4281" spc="42">
                  <a:solidFill>
                    <a:srgbClr val="FFFFFF"/>
                  </a:solidFill>
                  <a:latin typeface="DM Sans Italics"/>
                </a:rPr>
                <a:t>os.environ['OPENAI_API_KEY'] = "api_key"</a:t>
              </a:r>
            </a:p>
            <a:p>
              <a:pPr>
                <a:lnSpc>
                  <a:spcPts val="5908"/>
                </a:lnSpc>
              </a:pPr>
            </a:p>
          </p:txBody>
        </p:sp>
      </p:grpSp>
      <p:grpSp>
        <p:nvGrpSpPr>
          <p:cNvPr name="Group 7" id="7"/>
          <p:cNvGrpSpPr/>
          <p:nvPr/>
        </p:nvGrpSpPr>
        <p:grpSpPr>
          <a:xfrm rot="0">
            <a:off x="832488" y="3961889"/>
            <a:ext cx="16426812" cy="5296411"/>
            <a:chOff x="0" y="0"/>
            <a:chExt cx="3172285" cy="1022823"/>
          </a:xfrm>
        </p:grpSpPr>
        <p:sp>
          <p:nvSpPr>
            <p:cNvPr name="Freeform 8" id="8"/>
            <p:cNvSpPr/>
            <p:nvPr/>
          </p:nvSpPr>
          <p:spPr>
            <a:xfrm flipH="false" flipV="false" rot="0">
              <a:off x="0" y="0"/>
              <a:ext cx="3172284" cy="1022823"/>
            </a:xfrm>
            <a:custGeom>
              <a:avLst/>
              <a:gdLst/>
              <a:ahLst/>
              <a:cxnLst/>
              <a:rect r="r" b="b" t="t" l="l"/>
              <a:pathLst>
                <a:path h="1022823" w="3172284">
                  <a:moveTo>
                    <a:pt x="0" y="0"/>
                  </a:moveTo>
                  <a:lnTo>
                    <a:pt x="3172284" y="0"/>
                  </a:lnTo>
                  <a:lnTo>
                    <a:pt x="3172284" y="1022823"/>
                  </a:lnTo>
                  <a:lnTo>
                    <a:pt x="0" y="1022823"/>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38100"/>
              <a:ext cx="3172285" cy="1060923"/>
            </a:xfrm>
            <a:prstGeom prst="rect">
              <a:avLst/>
            </a:prstGeom>
          </p:spPr>
          <p:txBody>
            <a:bodyPr anchor="ctr" rtlCol="false" tIns="50800" lIns="50800" bIns="50800" rIns="50800"/>
            <a:lstStyle/>
            <a:p>
              <a:pPr algn="ctr">
                <a:lnSpc>
                  <a:spcPts val="4939"/>
                </a:lnSpc>
              </a:pPr>
            </a:p>
          </p:txBody>
        </p:sp>
      </p:grpSp>
      <p:sp>
        <p:nvSpPr>
          <p:cNvPr name="TextBox 10" id="10"/>
          <p:cNvSpPr txBox="true"/>
          <p:nvPr/>
        </p:nvSpPr>
        <p:spPr>
          <a:xfrm rot="0">
            <a:off x="832488" y="4346954"/>
            <a:ext cx="16426812" cy="3704590"/>
          </a:xfrm>
          <a:prstGeom prst="rect">
            <a:avLst/>
          </a:prstGeom>
        </p:spPr>
        <p:txBody>
          <a:bodyPr anchor="t" rtlCol="false" tIns="0" lIns="0" bIns="0" rIns="0">
            <a:spAutoFit/>
          </a:bodyPr>
          <a:lstStyle/>
          <a:p>
            <a:pPr algn="ctr" marL="820421" indent="-410210" lvl="1">
              <a:lnSpc>
                <a:spcPts val="4940"/>
              </a:lnSpc>
              <a:buFont typeface="Arial"/>
              <a:buChar char="•"/>
            </a:pPr>
            <a:r>
              <a:rPr lang="en-US" sz="3800">
                <a:solidFill>
                  <a:srgbClr val="000000"/>
                </a:solidFill>
                <a:latin typeface="Oswald"/>
              </a:rPr>
              <a:t>T</a:t>
            </a:r>
            <a:r>
              <a:rPr lang="en-US" sz="3800">
                <a:solidFill>
                  <a:srgbClr val="000000"/>
                </a:solidFill>
                <a:latin typeface="Oswald"/>
              </a:rPr>
              <a:t>he code import os imports the os module in Python. This module provides a way to interact with the operating system, including accessing environment variables.</a:t>
            </a:r>
          </a:p>
          <a:p>
            <a:pPr algn="ctr">
              <a:lnSpc>
                <a:spcPts val="4940"/>
              </a:lnSpc>
            </a:pPr>
          </a:p>
          <a:p>
            <a:pPr algn="ctr" marL="820421" indent="-410210" lvl="1">
              <a:lnSpc>
                <a:spcPts val="4940"/>
              </a:lnSpc>
              <a:buFont typeface="Arial"/>
              <a:buChar char="•"/>
            </a:pPr>
            <a:r>
              <a:rPr lang="en-US" sz="3800">
                <a:solidFill>
                  <a:srgbClr val="000000"/>
                </a:solidFill>
                <a:latin typeface="Oswald"/>
              </a:rPr>
              <a:t>The next line os.environ['OPENAI_API_KEY'] = "api_key" sets an environment variable named OPENAI_API_KEY to the provided value "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".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71883" y="305076"/>
            <a:ext cx="14116152" cy="2119413"/>
            <a:chOff x="0" y="0"/>
            <a:chExt cx="3717834" cy="558199"/>
          </a:xfrm>
        </p:grpSpPr>
        <p:sp>
          <p:nvSpPr>
            <p:cNvPr name="Freeform 5" id="5"/>
            <p:cNvSpPr/>
            <p:nvPr/>
          </p:nvSpPr>
          <p:spPr>
            <a:xfrm flipH="false" flipV="false" rot="0">
              <a:off x="0" y="0"/>
              <a:ext cx="3717834" cy="558199"/>
            </a:xfrm>
            <a:custGeom>
              <a:avLst/>
              <a:gdLst/>
              <a:ahLst/>
              <a:cxnLst/>
              <a:rect r="r" b="b" t="t" l="l"/>
              <a:pathLst>
                <a:path h="558199" w="3717834">
                  <a:moveTo>
                    <a:pt x="0" y="0"/>
                  </a:moveTo>
                  <a:lnTo>
                    <a:pt x="3717834" y="0"/>
                  </a:lnTo>
                  <a:lnTo>
                    <a:pt x="3717834" y="558199"/>
                  </a:lnTo>
                  <a:lnTo>
                    <a:pt x="0" y="558199"/>
                  </a:lnTo>
                  <a:close/>
                </a:path>
              </a:pathLst>
            </a:custGeom>
            <a:solidFill>
              <a:srgbClr val="1A1A1A"/>
            </a:solidFill>
          </p:spPr>
        </p:sp>
        <p:sp>
          <p:nvSpPr>
            <p:cNvPr name="TextBox 6" id="6"/>
            <p:cNvSpPr txBox="true"/>
            <p:nvPr/>
          </p:nvSpPr>
          <p:spPr>
            <a:xfrm>
              <a:off x="0" y="-76200"/>
              <a:ext cx="3717834" cy="634399"/>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18.price=yf.Ticker(ticker).info["regularMarketOpen"]</a:t>
              </a:r>
            </a:p>
          </p:txBody>
        </p:sp>
      </p:grpSp>
      <p:grpSp>
        <p:nvGrpSpPr>
          <p:cNvPr name="Group 7" id="7"/>
          <p:cNvGrpSpPr/>
          <p:nvPr/>
        </p:nvGrpSpPr>
        <p:grpSpPr>
          <a:xfrm rot="0">
            <a:off x="454079" y="2672496"/>
            <a:ext cx="17646129" cy="7426712"/>
            <a:chOff x="0" y="0"/>
            <a:chExt cx="3407754" cy="1434219"/>
          </a:xfrm>
        </p:grpSpPr>
        <p:sp>
          <p:nvSpPr>
            <p:cNvPr name="Freeform 8" id="8"/>
            <p:cNvSpPr/>
            <p:nvPr/>
          </p:nvSpPr>
          <p:spPr>
            <a:xfrm flipH="false" flipV="false" rot="0">
              <a:off x="0" y="0"/>
              <a:ext cx="3407754" cy="1434219"/>
            </a:xfrm>
            <a:custGeom>
              <a:avLst/>
              <a:gdLst/>
              <a:ahLst/>
              <a:cxnLst/>
              <a:rect r="r" b="b" t="t" l="l"/>
              <a:pathLst>
                <a:path h="1434219" w="3407754">
                  <a:moveTo>
                    <a:pt x="0" y="0"/>
                  </a:moveTo>
                  <a:lnTo>
                    <a:pt x="3407754" y="0"/>
                  </a:lnTo>
                  <a:lnTo>
                    <a:pt x="3407754" y="1434219"/>
                  </a:lnTo>
                  <a:lnTo>
                    <a:pt x="0" y="1434219"/>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38100"/>
              <a:ext cx="3407754" cy="1472319"/>
            </a:xfrm>
            <a:prstGeom prst="rect">
              <a:avLst/>
            </a:prstGeom>
          </p:spPr>
          <p:txBody>
            <a:bodyPr anchor="ctr" rtlCol="false" tIns="50800" lIns="50800" bIns="50800" rIns="50800"/>
            <a:lstStyle/>
            <a:p>
              <a:pPr algn="ctr">
                <a:lnSpc>
                  <a:spcPts val="4939"/>
                </a:lnSpc>
              </a:pPr>
            </a:p>
          </p:txBody>
        </p:sp>
      </p:grpSp>
      <p:sp>
        <p:nvSpPr>
          <p:cNvPr name="TextBox 10" id="10"/>
          <p:cNvSpPr txBox="true"/>
          <p:nvPr/>
        </p:nvSpPr>
        <p:spPr>
          <a:xfrm rot="0">
            <a:off x="454079" y="2966570"/>
            <a:ext cx="17379841" cy="6800465"/>
          </a:xfrm>
          <a:prstGeom prst="rect">
            <a:avLst/>
          </a:prstGeom>
        </p:spPr>
        <p:txBody>
          <a:bodyPr anchor="t" rtlCol="false" tIns="0" lIns="0" bIns="0" rIns="0">
            <a:spAutoFit/>
          </a:bodyPr>
          <a:lstStyle/>
          <a:p>
            <a:pPr algn="ctr" marL="816168" indent="-408084" lvl="1">
              <a:lnSpc>
                <a:spcPts val="4914"/>
              </a:lnSpc>
              <a:buFont typeface="Arial"/>
              <a:buChar char="•"/>
            </a:pPr>
            <a:r>
              <a:rPr lang="en-US" sz="3780">
                <a:solidFill>
                  <a:srgbClr val="000000"/>
                </a:solidFill>
                <a:latin typeface="Oswald"/>
              </a:rPr>
              <a:t>print(price) price = yf.Ticker(ticker).info["regularMarketOpen"]: This line of code fetches the opening price of a stock using the yfinance library. Here's what each part does:</a:t>
            </a:r>
          </a:p>
          <a:p>
            <a:pPr algn="ctr" marL="816168" indent="-408084" lvl="1">
              <a:lnSpc>
                <a:spcPts val="4914"/>
              </a:lnSpc>
              <a:buFont typeface="Arial"/>
              <a:buChar char="•"/>
            </a:pPr>
            <a:r>
              <a:rPr lang="en-US" sz="3780">
                <a:solidFill>
                  <a:srgbClr val="000000"/>
                </a:solidFill>
                <a:latin typeface="Oswald"/>
              </a:rPr>
              <a:t>yf.Ticker(ticker): This creates a Ticker object for the specified stock ticker symbol (ticker). The Ticker object represents the financial instrument (in this case, a stock) and provides access to various attributes and methods for retrieving information about the stock.</a:t>
            </a:r>
          </a:p>
          <a:p>
            <a:pPr algn="ctr" marL="816168" indent="-408084" lvl="1">
              <a:lnSpc>
                <a:spcPts val="4914"/>
              </a:lnSpc>
              <a:buFont typeface="Arial"/>
              <a:buChar char="•"/>
            </a:pPr>
            <a:r>
              <a:rPr lang="en-US" sz="3780">
                <a:solidFill>
                  <a:srgbClr val="000000"/>
                </a:solidFill>
                <a:latin typeface="Oswald"/>
              </a:rPr>
              <a:t>.info: This accesses the info attribute of the Ticker object, which contains information about the stock, such as its name, sector, market capitalization, and more.</a:t>
            </a:r>
          </a:p>
          <a:p>
            <a:pPr algn="ctr" marL="816168" indent="-408084" lvl="1">
              <a:lnSpc>
                <a:spcPts val="4914"/>
              </a:lnSpc>
              <a:buFont typeface="Arial"/>
              <a:buChar char="•"/>
            </a:pPr>
            <a:r>
              <a:rPr lang="en-US" sz="3780">
                <a:solidFill>
                  <a:srgbClr val="000000"/>
                </a:solidFill>
                <a:latin typeface="Oswald"/>
              </a:rPr>
              <a:t>["regularMarketOpen"]: This retrieves the value associated with the key "regularMarketOpen" from the information dictionary. In Yahoo Finance, "regularMarketOpen" represents the opening price of the stock in the regular trading session.</a:t>
            </a:r>
          </a:p>
          <a:p>
            <a:pPr algn="ctr" marL="816168" indent="-408084" lvl="1">
              <a:lnSpc>
                <a:spcPts val="4914"/>
              </a:lnSpc>
              <a:buFont typeface="Arial"/>
              <a:buChar char="•"/>
            </a:pPr>
            <a:r>
              <a:rPr lang="en-US" sz="3780">
                <a:solidFill>
                  <a:srgbClr val="000000"/>
                </a:solidFill>
                <a:latin typeface="Oswald"/>
              </a:rPr>
              <a:t>print(price): This line prints the opening price of the stock to the console.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6413138"/>
            <a:ext cx="15989702" cy="2032636"/>
          </a:xfrm>
          <a:prstGeom prst="rect">
            <a:avLst/>
          </a:prstGeom>
        </p:spPr>
        <p:txBody>
          <a:bodyPr anchor="t" rtlCol="false" tIns="0" lIns="0" bIns="0" rIns="0">
            <a:spAutoFit/>
          </a:bodyPr>
          <a:lstStyle/>
          <a:p>
            <a:pPr algn="ctr" marL="906769" indent="-453384" lvl="1">
              <a:lnSpc>
                <a:spcPts val="5459"/>
              </a:lnSpc>
              <a:buFont typeface="Arial"/>
              <a:buChar char="•"/>
            </a:pPr>
            <a:r>
              <a:rPr lang="en-US" sz="4199">
                <a:solidFill>
                  <a:srgbClr val="000000"/>
                </a:solidFill>
                <a:latin typeface="Oswald"/>
              </a:rPr>
              <a:t> This function, get_stock_price(ticker), is designed to retrieve the current price of a stock using the yfinance library. Let's break down the code and its purpose:</a:t>
            </a:r>
          </a:p>
        </p:txBody>
      </p:sp>
      <p:sp>
        <p:nvSpPr>
          <p:cNvPr name="TextBox 3" id="3"/>
          <p:cNvSpPr txBox="true"/>
          <p:nvPr/>
        </p:nvSpPr>
        <p:spPr>
          <a:xfrm rot="0">
            <a:off x="0" y="2488875"/>
            <a:ext cx="17659722" cy="3376930"/>
          </a:xfrm>
          <a:prstGeom prst="rect">
            <a:avLst/>
          </a:prstGeom>
        </p:spPr>
        <p:txBody>
          <a:bodyPr anchor="t" rtlCol="false" tIns="0" lIns="0" bIns="0" rIns="0">
            <a:spAutoFit/>
          </a:bodyPr>
          <a:lstStyle/>
          <a:p>
            <a:pPr algn="ctr" marL="885187" indent="-442594" lvl="1">
              <a:lnSpc>
                <a:spcPts val="5329"/>
              </a:lnSpc>
              <a:buFont typeface="Arial"/>
              <a:buChar char="•"/>
            </a:pPr>
            <a:r>
              <a:rPr lang="en-US" sz="4099">
                <a:solidFill>
                  <a:srgbClr val="000000"/>
                </a:solidFill>
                <a:latin typeface="Oswald"/>
              </a:rPr>
              <a:t>This is the function definition. It defines a function named get_stock_price that takes one argument, ticker, which represents the stock ticker symbol.</a:t>
            </a:r>
          </a:p>
          <a:p>
            <a:pPr algn="ctr">
              <a:lnSpc>
                <a:spcPts val="5329"/>
              </a:lnSpc>
            </a:pPr>
          </a:p>
          <a:p>
            <a:pPr algn="ctr" marL="885187" indent="-442594" lvl="1">
              <a:lnSpc>
                <a:spcPts val="5329"/>
              </a:lnSpc>
              <a:buFont typeface="Arial"/>
              <a:buChar char="•"/>
            </a:pPr>
            <a:r>
              <a:rPr lang="en-US" sz="4099">
                <a:solidFill>
                  <a:srgbClr val="000000"/>
                </a:solidFill>
                <a:latin typeface="Oswald"/>
              </a:rPr>
              <a:t>The function is documented using docstrings, providing information about its purpose, arguments, and return value.</a:t>
            </a:r>
          </a:p>
        </p:txBody>
      </p:sp>
      <p:sp>
        <p:nvSpPr>
          <p:cNvPr name="Freeform 4" id="4"/>
          <p:cNvSpPr/>
          <p:nvPr/>
        </p:nvSpPr>
        <p:spPr>
          <a:xfrm flipH="false" flipV="false" rot="8018488">
            <a:off x="-5479810" y="3131249"/>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018488">
            <a:off x="13251758" y="-441992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73722" y="0"/>
            <a:ext cx="10442461" cy="2119413"/>
            <a:chOff x="0" y="0"/>
            <a:chExt cx="2750278" cy="558199"/>
          </a:xfrm>
        </p:grpSpPr>
        <p:sp>
          <p:nvSpPr>
            <p:cNvPr name="Freeform 7" id="7"/>
            <p:cNvSpPr/>
            <p:nvPr/>
          </p:nvSpPr>
          <p:spPr>
            <a:xfrm flipH="false" flipV="false" rot="0">
              <a:off x="0" y="0"/>
              <a:ext cx="2750278" cy="558199"/>
            </a:xfrm>
            <a:custGeom>
              <a:avLst/>
              <a:gdLst/>
              <a:ahLst/>
              <a:cxnLst/>
              <a:rect r="r" b="b" t="t" l="l"/>
              <a:pathLst>
                <a:path h="558199" w="2750278">
                  <a:moveTo>
                    <a:pt x="0" y="0"/>
                  </a:moveTo>
                  <a:lnTo>
                    <a:pt x="2750278" y="0"/>
                  </a:lnTo>
                  <a:lnTo>
                    <a:pt x="2750278" y="558199"/>
                  </a:lnTo>
                  <a:lnTo>
                    <a:pt x="0" y="558199"/>
                  </a:lnTo>
                  <a:close/>
                </a:path>
              </a:pathLst>
            </a:custGeom>
            <a:solidFill>
              <a:srgbClr val="1A1A1A"/>
            </a:solidFill>
          </p:spPr>
        </p:sp>
        <p:sp>
          <p:nvSpPr>
            <p:cNvPr name="TextBox 8" id="8"/>
            <p:cNvSpPr txBox="true"/>
            <p:nvPr/>
          </p:nvSpPr>
          <p:spPr>
            <a:xfrm>
              <a:off x="0" y="-76200"/>
              <a:ext cx="2750278" cy="634399"/>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19.return ticker.info["cuurentPrice"]</a:t>
              </a:r>
            </a:p>
          </p:txBody>
        </p:sp>
      </p:grpSp>
      <p:grpSp>
        <p:nvGrpSpPr>
          <p:cNvPr name="Group 9" id="9"/>
          <p:cNvGrpSpPr/>
          <p:nvPr/>
        </p:nvGrpSpPr>
        <p:grpSpPr>
          <a:xfrm rot="0">
            <a:off x="273722" y="2536500"/>
            <a:ext cx="17646129" cy="7426712"/>
            <a:chOff x="0" y="0"/>
            <a:chExt cx="3407754" cy="1434219"/>
          </a:xfrm>
        </p:grpSpPr>
        <p:sp>
          <p:nvSpPr>
            <p:cNvPr name="Freeform 10" id="10"/>
            <p:cNvSpPr/>
            <p:nvPr/>
          </p:nvSpPr>
          <p:spPr>
            <a:xfrm flipH="false" flipV="false" rot="0">
              <a:off x="0" y="0"/>
              <a:ext cx="3407754" cy="1434219"/>
            </a:xfrm>
            <a:custGeom>
              <a:avLst/>
              <a:gdLst/>
              <a:ahLst/>
              <a:cxnLst/>
              <a:rect r="r" b="b" t="t" l="l"/>
              <a:pathLst>
                <a:path h="1434219" w="3407754">
                  <a:moveTo>
                    <a:pt x="0" y="0"/>
                  </a:moveTo>
                  <a:lnTo>
                    <a:pt x="3407754" y="0"/>
                  </a:lnTo>
                  <a:lnTo>
                    <a:pt x="3407754" y="1434219"/>
                  </a:lnTo>
                  <a:lnTo>
                    <a:pt x="0" y="1434219"/>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38100"/>
              <a:ext cx="3407754" cy="1472319"/>
            </a:xfrm>
            <a:prstGeom prst="rect">
              <a:avLst/>
            </a:prstGeom>
          </p:spPr>
          <p:txBody>
            <a:bodyPr anchor="ctr" rtlCol="false" tIns="50800" lIns="50800" bIns="50800" rIns="50800"/>
            <a:lstStyle/>
            <a:p>
              <a:pPr algn="ctr">
                <a:lnSpc>
                  <a:spcPts val="493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720112" y="1065233"/>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196610"/>
            <a:ext cx="6076629" cy="892512"/>
          </a:xfrm>
          <a:prstGeom prst="rect">
            <a:avLst/>
          </a:prstGeom>
        </p:spPr>
        <p:txBody>
          <a:bodyPr anchor="t" rtlCol="false" tIns="0" lIns="0" bIns="0" rIns="0">
            <a:spAutoFit/>
          </a:bodyPr>
          <a:lstStyle/>
          <a:p>
            <a:pPr>
              <a:lnSpc>
                <a:spcPts val="3759"/>
              </a:lnSpc>
            </a:pPr>
            <a:r>
              <a:rPr lang="en-US" sz="2724" spc="266">
                <a:solidFill>
                  <a:srgbClr val="231F20"/>
                </a:solidFill>
                <a:latin typeface="DM Sans Medium"/>
              </a:rPr>
              <a:t>PROBLEM STATEMENT</a:t>
            </a:r>
          </a:p>
          <a:p>
            <a:pPr>
              <a:lnSpc>
                <a:spcPts val="3483"/>
              </a:lnSpc>
            </a:pPr>
          </a:p>
        </p:txBody>
      </p:sp>
      <p:sp>
        <p:nvSpPr>
          <p:cNvPr name="TextBox 16" id="16"/>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Medium"/>
              </a:rPr>
              <a:t>DETAILED PIPELINE</a:t>
            </a:r>
          </a:p>
        </p:txBody>
      </p:sp>
      <p:sp>
        <p:nvSpPr>
          <p:cNvPr name="TextBox 17" id="17"/>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Medium"/>
              </a:rPr>
              <a:t>OUTPUT AND RESULTS </a:t>
            </a:r>
          </a:p>
        </p:txBody>
      </p:sp>
      <p:sp>
        <p:nvSpPr>
          <p:cNvPr name="TextBox 18" id="18"/>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Medium"/>
              </a:rPr>
              <a:t>WHY WE CHOOSE THIS TOPIC?</a:t>
            </a:r>
          </a:p>
        </p:txBody>
      </p:sp>
      <p:sp>
        <p:nvSpPr>
          <p:cNvPr name="TextBox 19" id="19"/>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Medium"/>
              </a:rPr>
              <a:t>BUSINESS MODEL </a:t>
            </a:r>
          </a:p>
        </p:txBody>
      </p:sp>
      <p:sp>
        <p:nvSpPr>
          <p:cNvPr name="TextBox 20" id="20"/>
          <p:cNvSpPr txBox="true"/>
          <p:nvPr/>
        </p:nvSpPr>
        <p:spPr>
          <a:xfrm rot="0">
            <a:off x="6607430" y="8279265"/>
            <a:ext cx="6076629" cy="856698"/>
          </a:xfrm>
          <a:prstGeom prst="rect">
            <a:avLst/>
          </a:prstGeom>
        </p:spPr>
        <p:txBody>
          <a:bodyPr anchor="t" rtlCol="false" tIns="0" lIns="0" bIns="0" rIns="0">
            <a:spAutoFit/>
          </a:bodyPr>
          <a:lstStyle/>
          <a:p>
            <a:pPr>
              <a:lnSpc>
                <a:spcPts val="3483"/>
              </a:lnSpc>
            </a:pPr>
            <a:r>
              <a:rPr lang="en-US" sz="2524" spc="247">
                <a:solidFill>
                  <a:srgbClr val="231F20"/>
                </a:solidFill>
                <a:latin typeface="DM Sans Medium"/>
              </a:rPr>
              <a:t>CONCLUSION &amp; FUTURE SCOPE</a:t>
            </a:r>
          </a:p>
          <a:p>
            <a:pPr algn="l" marL="0" indent="0" lvl="0">
              <a:lnSpc>
                <a:spcPts val="3483"/>
              </a:lnSpc>
              <a:spcBef>
                <a:spcPct val="0"/>
              </a:spcBef>
            </a:pPr>
          </a:p>
        </p:txBody>
      </p:sp>
      <p:sp>
        <p:nvSpPr>
          <p:cNvPr name="TextBox 21" id="21"/>
          <p:cNvSpPr txBox="true"/>
          <p:nvPr/>
        </p:nvSpPr>
        <p:spPr>
          <a:xfrm rot="0">
            <a:off x="6607430" y="412735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PROPOSED METHODOLOGY</a:t>
            </a:r>
            <a:r>
              <a:rPr lang="en-US" sz="2524" spc="247">
                <a:solidFill>
                  <a:srgbClr val="231F20"/>
                </a:solidFill>
                <a:latin typeface="DM Sans"/>
              </a:rPr>
              <a:t>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41992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74844" y="209230"/>
            <a:ext cx="9358421" cy="2119413"/>
            <a:chOff x="0" y="0"/>
            <a:chExt cx="2464769" cy="558199"/>
          </a:xfrm>
        </p:grpSpPr>
        <p:sp>
          <p:nvSpPr>
            <p:cNvPr name="Freeform 5" id="5"/>
            <p:cNvSpPr/>
            <p:nvPr/>
          </p:nvSpPr>
          <p:spPr>
            <a:xfrm flipH="false" flipV="false" rot="0">
              <a:off x="0" y="0"/>
              <a:ext cx="2464769" cy="558199"/>
            </a:xfrm>
            <a:custGeom>
              <a:avLst/>
              <a:gdLst/>
              <a:ahLst/>
              <a:cxnLst/>
              <a:rect r="r" b="b" t="t" l="l"/>
              <a:pathLst>
                <a:path h="558199" w="2464769">
                  <a:moveTo>
                    <a:pt x="0" y="0"/>
                  </a:moveTo>
                  <a:lnTo>
                    <a:pt x="2464769" y="0"/>
                  </a:lnTo>
                  <a:lnTo>
                    <a:pt x="2464769" y="558199"/>
                  </a:lnTo>
                  <a:lnTo>
                    <a:pt x="0" y="558199"/>
                  </a:lnTo>
                  <a:close/>
                </a:path>
              </a:pathLst>
            </a:custGeom>
            <a:solidFill>
              <a:srgbClr val="1A1A1A"/>
            </a:solidFill>
          </p:spPr>
        </p:sp>
        <p:sp>
          <p:nvSpPr>
            <p:cNvPr name="TextBox 6" id="6"/>
            <p:cNvSpPr txBox="true"/>
            <p:nvPr/>
          </p:nvSpPr>
          <p:spPr>
            <a:xfrm>
              <a:off x="0" y="-76200"/>
              <a:ext cx="2464769" cy="634399"/>
            </a:xfrm>
            <a:prstGeom prst="rect">
              <a:avLst/>
            </a:prstGeom>
          </p:spPr>
          <p:txBody>
            <a:bodyPr anchor="ctr" rtlCol="false" tIns="50800" lIns="50800" bIns="50800" rIns="50800"/>
            <a:lstStyle/>
            <a:p>
              <a:pPr>
                <a:lnSpc>
                  <a:spcPts val="5908"/>
                </a:lnSpc>
              </a:pPr>
              <a:r>
                <a:rPr lang="en-US" sz="4281" spc="42">
                  <a:solidFill>
                    <a:srgbClr val="FFFFFF"/>
                  </a:solidFill>
                  <a:latin typeface="DM Sans Italics"/>
                </a:rPr>
                <a:t>20.ticker = yf.Ticker(ticker)</a:t>
              </a:r>
            </a:p>
          </p:txBody>
        </p:sp>
      </p:grpSp>
      <p:sp>
        <p:nvSpPr>
          <p:cNvPr name="TextBox 7" id="7"/>
          <p:cNvSpPr txBox="true"/>
          <p:nvPr/>
        </p:nvSpPr>
        <p:spPr>
          <a:xfrm rot="0">
            <a:off x="1028700" y="3639199"/>
            <a:ext cx="16087096" cy="3741998"/>
          </a:xfrm>
          <a:prstGeom prst="rect">
            <a:avLst/>
          </a:prstGeom>
        </p:spPr>
        <p:txBody>
          <a:bodyPr anchor="t" rtlCol="false" tIns="0" lIns="0" bIns="0" rIns="0">
            <a:spAutoFit/>
          </a:bodyPr>
          <a:lstStyle/>
          <a:p>
            <a:pPr algn="ctr" marL="994109" indent="-497055" lvl="1">
              <a:lnSpc>
                <a:spcPts val="5985"/>
              </a:lnSpc>
              <a:buFont typeface="Arial"/>
              <a:buChar char="•"/>
            </a:pPr>
            <a:r>
              <a:rPr lang="en-US" sz="4604">
                <a:solidFill>
                  <a:srgbClr val="000000"/>
                </a:solidFill>
                <a:latin typeface="Oswald"/>
              </a:rPr>
              <a:t>This line creates a Ticker object for the specified stock ticker symbol (ticker). The Ticker object represents the financial instrument (in this case, a stock) and provides access to various attributes and methods for retrieving information about the stock.</a:t>
            </a:r>
          </a:p>
          <a:p>
            <a:pPr algn="ctr">
              <a:lnSpc>
                <a:spcPts val="5985"/>
              </a:lnSpc>
            </a:pPr>
            <a:r>
              <a:rPr lang="en-US" sz="4604">
                <a:solidFill>
                  <a:srgbClr val="000000"/>
                </a:solidFill>
                <a:latin typeface="Oswald"/>
              </a:rPr>
              <a:t>python</a:t>
            </a:r>
          </a:p>
        </p:txBody>
      </p:sp>
      <p:grpSp>
        <p:nvGrpSpPr>
          <p:cNvPr name="Group 8" id="8"/>
          <p:cNvGrpSpPr/>
          <p:nvPr/>
        </p:nvGrpSpPr>
        <p:grpSpPr>
          <a:xfrm rot="0">
            <a:off x="320936" y="2757666"/>
            <a:ext cx="17646129" cy="5276174"/>
            <a:chOff x="0" y="0"/>
            <a:chExt cx="3407754" cy="1018915"/>
          </a:xfrm>
        </p:grpSpPr>
        <p:sp>
          <p:nvSpPr>
            <p:cNvPr name="Freeform 9" id="9"/>
            <p:cNvSpPr/>
            <p:nvPr/>
          </p:nvSpPr>
          <p:spPr>
            <a:xfrm flipH="false" flipV="false" rot="0">
              <a:off x="0" y="0"/>
              <a:ext cx="3407754" cy="1018915"/>
            </a:xfrm>
            <a:custGeom>
              <a:avLst/>
              <a:gdLst/>
              <a:ahLst/>
              <a:cxnLst/>
              <a:rect r="r" b="b" t="t" l="l"/>
              <a:pathLst>
                <a:path h="1018915" w="3407754">
                  <a:moveTo>
                    <a:pt x="0" y="0"/>
                  </a:moveTo>
                  <a:lnTo>
                    <a:pt x="3407754" y="0"/>
                  </a:lnTo>
                  <a:lnTo>
                    <a:pt x="3407754" y="1018915"/>
                  </a:lnTo>
                  <a:lnTo>
                    <a:pt x="0" y="1018915"/>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38100"/>
              <a:ext cx="3407754" cy="1057015"/>
            </a:xfrm>
            <a:prstGeom prst="rect">
              <a:avLst/>
            </a:prstGeom>
          </p:spPr>
          <p:txBody>
            <a:bodyPr anchor="ctr" rtlCol="false" tIns="50800" lIns="50800" bIns="50800" rIns="50800"/>
            <a:lstStyle/>
            <a:p>
              <a:pPr algn="ctr">
                <a:lnSpc>
                  <a:spcPts val="4939"/>
                </a:lnSpc>
              </a:pP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73656" y="101778"/>
            <a:ext cx="14540688" cy="11804650"/>
          </a:xfrm>
          <a:prstGeom prst="rect">
            <a:avLst/>
          </a:prstGeom>
        </p:spPr>
        <p:txBody>
          <a:bodyPr anchor="t" rtlCol="false" tIns="0" lIns="0" bIns="0" rIns="0">
            <a:spAutoFit/>
          </a:bodyPr>
          <a:lstStyle/>
          <a:p>
            <a:pPr algn="ctr" marL="917567" indent="-458784" lvl="1">
              <a:lnSpc>
                <a:spcPts val="5524"/>
              </a:lnSpc>
              <a:spcBef>
                <a:spcPct val="0"/>
              </a:spcBef>
              <a:buFont typeface="Arial"/>
              <a:buChar char="•"/>
            </a:pPr>
            <a:r>
              <a:rPr lang="en-US" sz="4249">
                <a:solidFill>
                  <a:srgbClr val="000000"/>
                </a:solidFill>
                <a:latin typeface="Oswald"/>
              </a:rPr>
              <a:t>def get_stock_price(ticker):</a:t>
            </a:r>
          </a:p>
          <a:p>
            <a:pPr algn="ctr">
              <a:lnSpc>
                <a:spcPts val="5524"/>
              </a:lnSpc>
              <a:spcBef>
                <a:spcPct val="0"/>
              </a:spcBef>
            </a:pPr>
            <a:r>
              <a:rPr lang="en-US" sz="4249">
                <a:solidFill>
                  <a:srgbClr val="000000"/>
                </a:solidFill>
                <a:latin typeface="Oswald"/>
              </a:rPr>
              <a:t>    """</a:t>
            </a:r>
          </a:p>
          <a:p>
            <a:pPr algn="ctr">
              <a:lnSpc>
                <a:spcPts val="5524"/>
              </a:lnSpc>
              <a:spcBef>
                <a:spcPct val="0"/>
              </a:spcBef>
            </a:pPr>
            <a:r>
              <a:rPr lang="en-US" sz="4249">
                <a:solidFill>
                  <a:srgbClr val="000000"/>
                </a:solidFill>
                <a:latin typeface="Oswald"/>
              </a:rPr>
              <a:t>    Returns the current price of a stock.</a:t>
            </a:r>
          </a:p>
          <a:p>
            <a:pPr algn="ctr">
              <a:lnSpc>
                <a:spcPts val="5524"/>
              </a:lnSpc>
              <a:spcBef>
                <a:spcPct val="0"/>
              </a:spcBef>
            </a:pPr>
          </a:p>
          <a:p>
            <a:pPr algn="ctr" marL="917567" indent="-458784" lvl="1">
              <a:lnSpc>
                <a:spcPts val="5524"/>
              </a:lnSpc>
              <a:buFont typeface="Arial"/>
              <a:buChar char="•"/>
            </a:pPr>
            <a:r>
              <a:rPr lang="en-US" sz="4249">
                <a:solidFill>
                  <a:srgbClr val="000000"/>
                </a:solidFill>
                <a:latin typeface="Oswald"/>
              </a:rPr>
              <a:t>     Args:</a:t>
            </a:r>
          </a:p>
          <a:p>
            <a:pPr algn="ctr">
              <a:lnSpc>
                <a:spcPts val="5524"/>
              </a:lnSpc>
              <a:spcBef>
                <a:spcPct val="0"/>
              </a:spcBef>
            </a:pPr>
            <a:r>
              <a:rPr lang="en-US" sz="4249">
                <a:solidFill>
                  <a:srgbClr val="000000"/>
                </a:solidFill>
                <a:latin typeface="Oswald"/>
              </a:rPr>
              <a:t>        ticker: The stock ticker symbol.</a:t>
            </a:r>
          </a:p>
          <a:p>
            <a:pPr algn="ctr">
              <a:lnSpc>
                <a:spcPts val="5524"/>
              </a:lnSpc>
              <a:spcBef>
                <a:spcPct val="0"/>
              </a:spcBef>
            </a:pPr>
          </a:p>
          <a:p>
            <a:pPr algn="ctr">
              <a:lnSpc>
                <a:spcPts val="5524"/>
              </a:lnSpc>
              <a:spcBef>
                <a:spcPct val="0"/>
              </a:spcBef>
            </a:pPr>
            <a:r>
              <a:rPr lang="en-US" sz="4249">
                <a:solidFill>
                  <a:srgbClr val="000000"/>
                </a:solidFill>
                <a:latin typeface="Oswald"/>
              </a:rPr>
              <a:t>    Returns:</a:t>
            </a:r>
          </a:p>
          <a:p>
            <a:pPr algn="ctr">
              <a:lnSpc>
                <a:spcPts val="5524"/>
              </a:lnSpc>
              <a:spcBef>
                <a:spcPct val="0"/>
              </a:spcBef>
            </a:pPr>
            <a:r>
              <a:rPr lang="en-US" sz="4249">
                <a:solidFill>
                  <a:srgbClr val="000000"/>
                </a:solidFill>
                <a:latin typeface="Oswald"/>
              </a:rPr>
              <a:t>        The current price of the stock.</a:t>
            </a:r>
          </a:p>
          <a:p>
            <a:pPr algn="ctr">
              <a:lnSpc>
                <a:spcPts val="5524"/>
              </a:lnSpc>
              <a:spcBef>
                <a:spcPct val="0"/>
              </a:spcBef>
            </a:pPr>
            <a:r>
              <a:rPr lang="en-US" sz="4249">
                <a:solidFill>
                  <a:srgbClr val="000000"/>
                </a:solidFill>
                <a:latin typeface="Oswald"/>
              </a:rPr>
              <a:t>    """</a:t>
            </a:r>
          </a:p>
          <a:p>
            <a:pPr algn="ctr" marL="917567" indent="-458784" lvl="1">
              <a:lnSpc>
                <a:spcPts val="5524"/>
              </a:lnSpc>
              <a:buFont typeface="Arial"/>
              <a:buChar char="•"/>
            </a:pPr>
            <a:r>
              <a:rPr lang="en-US" sz="4249">
                <a:solidFill>
                  <a:srgbClr val="000000"/>
                </a:solidFill>
                <a:latin typeface="Oswald"/>
              </a:rPr>
              <a:t>    ticker = yf.Ticker(ticker)</a:t>
            </a:r>
          </a:p>
          <a:p>
            <a:pPr algn="ctr">
              <a:lnSpc>
                <a:spcPts val="5524"/>
              </a:lnSpc>
              <a:spcBef>
                <a:spcPct val="0"/>
              </a:spcBef>
            </a:pPr>
            <a:r>
              <a:rPr lang="en-US" sz="4249">
                <a:solidFill>
                  <a:srgbClr val="000000"/>
                </a:solidFill>
                <a:latin typeface="Oswald"/>
              </a:rPr>
              <a:t>    return ticker.info["cuurentPrice"] def get_stock_price(ticker):</a:t>
            </a:r>
          </a:p>
          <a:p>
            <a:pPr algn="ctr">
              <a:lnSpc>
                <a:spcPts val="5524"/>
              </a:lnSpc>
              <a:spcBef>
                <a:spcPct val="0"/>
              </a:spcBef>
            </a:pPr>
            <a:r>
              <a:rPr lang="en-US" sz="4249">
                <a:solidFill>
                  <a:srgbClr val="000000"/>
                </a:solidFill>
                <a:latin typeface="Oswald"/>
              </a:rPr>
              <a:t>    """</a:t>
            </a:r>
          </a:p>
          <a:p>
            <a:pPr algn="ctr">
              <a:lnSpc>
                <a:spcPts val="5524"/>
              </a:lnSpc>
              <a:spcBef>
                <a:spcPct val="0"/>
              </a:spcBef>
            </a:pPr>
            <a:r>
              <a:rPr lang="en-US" sz="4249">
                <a:solidFill>
                  <a:srgbClr val="000000"/>
                </a:solidFill>
                <a:latin typeface="Oswald"/>
              </a:rPr>
              <a:t>    Returns the current price of a stock.</a:t>
            </a:r>
          </a:p>
          <a:p>
            <a:pPr algn="ctr">
              <a:lnSpc>
                <a:spcPts val="5524"/>
              </a:lnSpc>
              <a:spcBef>
                <a:spcPct val="0"/>
              </a:spcBef>
            </a:pPr>
          </a:p>
          <a:p>
            <a:pPr algn="ctr">
              <a:lnSpc>
                <a:spcPts val="5524"/>
              </a:lnSpc>
              <a:spcBef>
                <a:spcPct val="0"/>
              </a:spcBef>
            </a:pPr>
            <a:r>
              <a:rPr lang="en-US" sz="4249">
                <a:solidFill>
                  <a:srgbClr val="000000"/>
                </a:solidFill>
                <a:latin typeface="Oswald"/>
              </a:rPr>
              <a:t>    </a:t>
            </a:r>
          </a:p>
          <a:p>
            <a:pPr algn="ctr">
              <a:lnSpc>
                <a:spcPts val="5524"/>
              </a:lnSpc>
              <a:spcBef>
                <a:spcPct val="0"/>
              </a:spcBef>
            </a:pPr>
            <a:r>
              <a:rPr lang="en-US" sz="4249">
                <a:solidFill>
                  <a:srgbClr val="000000"/>
                </a:solidFill>
                <a:latin typeface="Oswald"/>
              </a:rPr>
              <a:t>    </a:t>
            </a:r>
          </a:p>
        </p:txBody>
      </p:sp>
      <p:grpSp>
        <p:nvGrpSpPr>
          <p:cNvPr name="Group 3" id="3"/>
          <p:cNvGrpSpPr/>
          <p:nvPr/>
        </p:nvGrpSpPr>
        <p:grpSpPr>
          <a:xfrm rot="0">
            <a:off x="2008129" y="139878"/>
            <a:ext cx="13959093" cy="10004737"/>
            <a:chOff x="0" y="0"/>
            <a:chExt cx="2695728" cy="1932078"/>
          </a:xfrm>
        </p:grpSpPr>
        <p:sp>
          <p:nvSpPr>
            <p:cNvPr name="Freeform 4" id="4"/>
            <p:cNvSpPr/>
            <p:nvPr/>
          </p:nvSpPr>
          <p:spPr>
            <a:xfrm flipH="false" flipV="false" rot="0">
              <a:off x="0" y="0"/>
              <a:ext cx="2695728" cy="1932078"/>
            </a:xfrm>
            <a:custGeom>
              <a:avLst/>
              <a:gdLst/>
              <a:ahLst/>
              <a:cxnLst/>
              <a:rect r="r" b="b" t="t" l="l"/>
              <a:pathLst>
                <a:path h="1932078" w="2695728">
                  <a:moveTo>
                    <a:pt x="0" y="0"/>
                  </a:moveTo>
                  <a:lnTo>
                    <a:pt x="2695728" y="0"/>
                  </a:lnTo>
                  <a:lnTo>
                    <a:pt x="2695728" y="1932078"/>
                  </a:lnTo>
                  <a:lnTo>
                    <a:pt x="0" y="1932078"/>
                  </a:lnTo>
                  <a:close/>
                </a:path>
              </a:pathLst>
            </a:custGeom>
            <a:solidFill>
              <a:srgbClr val="000000">
                <a:alpha val="0"/>
              </a:srgbClr>
            </a:solidFill>
            <a:ln w="38100" cap="sq">
              <a:solidFill>
                <a:srgbClr val="000000"/>
              </a:solidFill>
              <a:prstDash val="solid"/>
              <a:miter/>
            </a:ln>
          </p:spPr>
        </p:sp>
        <p:sp>
          <p:nvSpPr>
            <p:cNvPr name="TextBox 5" id="5"/>
            <p:cNvSpPr txBox="true"/>
            <p:nvPr/>
          </p:nvSpPr>
          <p:spPr>
            <a:xfrm>
              <a:off x="0" y="-38100"/>
              <a:ext cx="2695728" cy="1970178"/>
            </a:xfrm>
            <a:prstGeom prst="rect">
              <a:avLst/>
            </a:prstGeom>
          </p:spPr>
          <p:txBody>
            <a:bodyPr anchor="ctr" rtlCol="false" tIns="50800" lIns="50800" bIns="50800" rIns="50800"/>
            <a:lstStyle/>
            <a:p>
              <a:pPr algn="ctr">
                <a:lnSpc>
                  <a:spcPts val="4939"/>
                </a:lnSpc>
              </a:pPr>
            </a:p>
          </p:txBody>
        </p:sp>
      </p:grpSp>
      <p:sp>
        <p:nvSpPr>
          <p:cNvPr name="Freeform 6" id="6"/>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536476" y="25578"/>
            <a:ext cx="984448" cy="979157"/>
          </a:xfrm>
          <a:prstGeom prst="rect">
            <a:avLst/>
          </a:prstGeom>
        </p:spPr>
        <p:txBody>
          <a:bodyPr anchor="t" rtlCol="false" tIns="0" lIns="0" bIns="0" rIns="0">
            <a:spAutoFit/>
          </a:bodyPr>
          <a:lstStyle/>
          <a:p>
            <a:pPr algn="ctr">
              <a:lnSpc>
                <a:spcPts val="7980"/>
              </a:lnSpc>
            </a:pPr>
            <a:r>
              <a:rPr lang="en-US" sz="5700">
                <a:solidFill>
                  <a:srgbClr val="000000"/>
                </a:solidFill>
                <a:latin typeface="Canva Sans Bold"/>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916859" y="244155"/>
            <a:ext cx="10454283" cy="1483365"/>
          </a:xfrm>
          <a:prstGeom prst="rect">
            <a:avLst/>
          </a:prstGeom>
        </p:spPr>
        <p:txBody>
          <a:bodyPr anchor="t" rtlCol="false" tIns="0" lIns="0" bIns="0" rIns="0">
            <a:spAutoFit/>
          </a:bodyPr>
          <a:lstStyle/>
          <a:p>
            <a:pPr algn="ctr">
              <a:lnSpc>
                <a:spcPts val="11959"/>
              </a:lnSpc>
              <a:spcBef>
                <a:spcPct val="0"/>
              </a:spcBef>
            </a:pPr>
            <a:r>
              <a:rPr lang="en-US" sz="9199">
                <a:solidFill>
                  <a:srgbClr val="F5FFF5"/>
                </a:solidFill>
                <a:latin typeface="Oswald"/>
              </a:rPr>
              <a:t>W</a:t>
            </a:r>
            <a:r>
              <a:rPr lang="en-US" sz="9199">
                <a:solidFill>
                  <a:srgbClr val="F5FFF5"/>
                </a:solidFill>
                <a:latin typeface="Oswald"/>
              </a:rPr>
              <a:t>hat have we achieved?</a:t>
            </a:r>
          </a:p>
        </p:txBody>
      </p:sp>
      <p:sp>
        <p:nvSpPr>
          <p:cNvPr name="TextBox 5" id="5"/>
          <p:cNvSpPr txBox="true"/>
          <p:nvPr/>
        </p:nvSpPr>
        <p:spPr>
          <a:xfrm rot="0">
            <a:off x="2938865" y="2851735"/>
            <a:ext cx="6236494" cy="829310"/>
          </a:xfrm>
          <a:prstGeom prst="rect">
            <a:avLst/>
          </a:prstGeom>
        </p:spPr>
        <p:txBody>
          <a:bodyPr anchor="t" rtlCol="false" tIns="0" lIns="0" bIns="0" rIns="0">
            <a:spAutoFit/>
          </a:bodyPr>
          <a:lstStyle/>
          <a:p>
            <a:pPr algn="ctr" marL="1122673" indent="-561336" lvl="1">
              <a:lnSpc>
                <a:spcPts val="6759"/>
              </a:lnSpc>
              <a:buFont typeface="Arial"/>
              <a:buChar char="•"/>
            </a:pPr>
            <a:r>
              <a:rPr lang="en-US" sz="5199">
                <a:solidFill>
                  <a:srgbClr val="F5FFF5"/>
                </a:solidFill>
                <a:latin typeface="Oswald"/>
              </a:rPr>
              <a:t>Real-time Stock Data</a:t>
            </a:r>
          </a:p>
        </p:txBody>
      </p:sp>
      <p:sp>
        <p:nvSpPr>
          <p:cNvPr name="TextBox 6" id="6"/>
          <p:cNvSpPr txBox="true"/>
          <p:nvPr/>
        </p:nvSpPr>
        <p:spPr>
          <a:xfrm rot="0">
            <a:off x="2938865" y="3798839"/>
            <a:ext cx="8879483" cy="5115560"/>
          </a:xfrm>
          <a:prstGeom prst="rect">
            <a:avLst/>
          </a:prstGeom>
        </p:spPr>
        <p:txBody>
          <a:bodyPr anchor="t" rtlCol="false" tIns="0" lIns="0" bIns="0" rIns="0">
            <a:spAutoFit/>
          </a:bodyPr>
          <a:lstStyle/>
          <a:p>
            <a:pPr algn="ctr" marL="1122673" indent="-561336" lvl="1">
              <a:lnSpc>
                <a:spcPts val="6759"/>
              </a:lnSpc>
              <a:buFont typeface="Arial"/>
              <a:buChar char="•"/>
            </a:pPr>
            <a:r>
              <a:rPr lang="en-US" sz="5199">
                <a:solidFill>
                  <a:srgbClr val="F5FFF5"/>
                </a:solidFill>
                <a:latin typeface="Oswald"/>
              </a:rPr>
              <a:t>Stock Market Trend Prediction</a:t>
            </a:r>
          </a:p>
          <a:p>
            <a:pPr algn="ctr" marL="1122673" indent="-561336" lvl="1">
              <a:lnSpc>
                <a:spcPts val="6759"/>
              </a:lnSpc>
              <a:buFont typeface="Arial"/>
              <a:buChar char="•"/>
            </a:pPr>
            <a:r>
              <a:rPr lang="en-US" sz="5199">
                <a:solidFill>
                  <a:srgbClr val="F5FFF5"/>
                </a:solidFill>
                <a:latin typeface="Oswald"/>
              </a:rPr>
              <a:t>News and Sentiment Analysis</a:t>
            </a:r>
          </a:p>
          <a:p>
            <a:pPr algn="ctr" marL="1122673" indent="-561336" lvl="1">
              <a:lnSpc>
                <a:spcPts val="6759"/>
              </a:lnSpc>
              <a:buFont typeface="Arial"/>
              <a:buChar char="•"/>
            </a:pPr>
            <a:r>
              <a:rPr lang="en-US" sz="5199">
                <a:solidFill>
                  <a:srgbClr val="F5FFF5"/>
                </a:solidFill>
                <a:latin typeface="Oswald"/>
              </a:rPr>
              <a:t>InFinancial Insights and Analysis</a:t>
            </a:r>
          </a:p>
          <a:p>
            <a:pPr algn="ctr" marL="1122673" indent="-561336" lvl="1">
              <a:lnSpc>
                <a:spcPts val="6759"/>
              </a:lnSpc>
              <a:buFont typeface="Arial"/>
              <a:buChar char="•"/>
            </a:pPr>
            <a:r>
              <a:rPr lang="en-US" sz="5199">
                <a:solidFill>
                  <a:srgbClr val="F5FFF5"/>
                </a:solidFill>
                <a:latin typeface="Oswald"/>
              </a:rPr>
              <a:t>User Interface and Experience</a:t>
            </a:r>
          </a:p>
          <a:p>
            <a:pPr algn="ctr" marL="1122673" indent="-561336" lvl="1">
              <a:lnSpc>
                <a:spcPts val="6759"/>
              </a:lnSpc>
              <a:buFont typeface="Arial"/>
              <a:buChar char="•"/>
            </a:pPr>
            <a:r>
              <a:rPr lang="en-US" sz="5199">
                <a:solidFill>
                  <a:srgbClr val="F5FFF5"/>
                </a:solidFill>
                <a:latin typeface="Oswald"/>
              </a:rPr>
              <a:t>Educational Resources and Tools</a:t>
            </a:r>
          </a:p>
          <a:p>
            <a:pPr algn="ctr" marL="1122673" indent="-561336" lvl="1">
              <a:lnSpc>
                <a:spcPts val="6759"/>
              </a:lnSpc>
              <a:buFont typeface="Arial"/>
              <a:buChar char="•"/>
            </a:pPr>
            <a:r>
              <a:rPr lang="en-US" sz="5199">
                <a:solidFill>
                  <a:srgbClr val="F5FFF5"/>
                </a:solidFill>
                <a:latin typeface="Oswald"/>
              </a:rPr>
              <a:t>Community and Collaboration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2048286" y="2814085"/>
            <a:ext cx="13701702" cy="6444215"/>
          </a:xfrm>
          <a:custGeom>
            <a:avLst/>
            <a:gdLst/>
            <a:ahLst/>
            <a:cxnLst/>
            <a:rect r="r" b="b" t="t" l="l"/>
            <a:pathLst>
              <a:path h="6444215" w="13701702">
                <a:moveTo>
                  <a:pt x="0" y="0"/>
                </a:moveTo>
                <a:lnTo>
                  <a:pt x="13701702" y="0"/>
                </a:lnTo>
                <a:lnTo>
                  <a:pt x="13701702" y="6444215"/>
                </a:lnTo>
                <a:lnTo>
                  <a:pt x="0" y="6444215"/>
                </a:lnTo>
                <a:lnTo>
                  <a:pt x="0" y="0"/>
                </a:lnTo>
                <a:close/>
              </a:path>
            </a:pathLst>
          </a:custGeom>
          <a:blipFill>
            <a:blip r:embed="rId2"/>
            <a:stretch>
              <a:fillRect l="-571" t="-1321" r="-571" b="-4523"/>
            </a:stretch>
          </a:blipFill>
        </p:spPr>
      </p:sp>
      <p:grpSp>
        <p:nvGrpSpPr>
          <p:cNvPr name="Group 3" id="3"/>
          <p:cNvGrpSpPr/>
          <p:nvPr/>
        </p:nvGrpSpPr>
        <p:grpSpPr>
          <a:xfrm rot="0">
            <a:off x="6391566" y="694673"/>
            <a:ext cx="9358421" cy="2119413"/>
            <a:chOff x="0" y="0"/>
            <a:chExt cx="2464769" cy="558199"/>
          </a:xfrm>
        </p:grpSpPr>
        <p:sp>
          <p:nvSpPr>
            <p:cNvPr name="Freeform 4" id="4"/>
            <p:cNvSpPr/>
            <p:nvPr/>
          </p:nvSpPr>
          <p:spPr>
            <a:xfrm flipH="false" flipV="false" rot="0">
              <a:off x="0" y="0"/>
              <a:ext cx="2464769" cy="558199"/>
            </a:xfrm>
            <a:custGeom>
              <a:avLst/>
              <a:gdLst/>
              <a:ahLst/>
              <a:cxnLst/>
              <a:rect r="r" b="b" t="t" l="l"/>
              <a:pathLst>
                <a:path h="558199" w="2464769">
                  <a:moveTo>
                    <a:pt x="0" y="0"/>
                  </a:moveTo>
                  <a:lnTo>
                    <a:pt x="2464769" y="0"/>
                  </a:lnTo>
                  <a:lnTo>
                    <a:pt x="2464769" y="558199"/>
                  </a:lnTo>
                  <a:lnTo>
                    <a:pt x="0" y="558199"/>
                  </a:lnTo>
                  <a:close/>
                </a:path>
              </a:pathLst>
            </a:custGeom>
            <a:solidFill>
              <a:srgbClr val="1A1A1A"/>
            </a:solidFill>
          </p:spPr>
        </p:sp>
        <p:sp>
          <p:nvSpPr>
            <p:cNvPr name="TextBox 5" id="5"/>
            <p:cNvSpPr txBox="true"/>
            <p:nvPr/>
          </p:nvSpPr>
          <p:spPr>
            <a:xfrm>
              <a:off x="0" y="-95250"/>
              <a:ext cx="2464769" cy="653449"/>
            </a:xfrm>
            <a:prstGeom prst="rect">
              <a:avLst/>
            </a:prstGeom>
          </p:spPr>
          <p:txBody>
            <a:bodyPr anchor="ctr" rtlCol="false" tIns="50800" lIns="50800" bIns="50800" rIns="50800"/>
            <a:lstStyle/>
            <a:p>
              <a:pPr>
                <a:lnSpc>
                  <a:spcPts val="8280"/>
                </a:lnSpc>
              </a:pPr>
              <a:r>
                <a:rPr lang="en-US" sz="6000" spc="60">
                  <a:solidFill>
                    <a:srgbClr val="FFFFFF"/>
                  </a:solidFill>
                  <a:latin typeface="Oswald"/>
                </a:rPr>
                <a:t>OUTPUT</a:t>
              </a:r>
            </a:p>
          </p:txBody>
        </p:sp>
      </p:grpSp>
      <p:sp>
        <p:nvSpPr>
          <p:cNvPr name="Freeform 6" id="6"/>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873889" y="-1202934"/>
            <a:ext cx="15841853" cy="16255633"/>
          </a:xfrm>
          <a:custGeom>
            <a:avLst/>
            <a:gdLst/>
            <a:ahLst/>
            <a:cxnLst/>
            <a:rect r="r" b="b" t="t" l="l"/>
            <a:pathLst>
              <a:path h="16255633" w="15841853">
                <a:moveTo>
                  <a:pt x="0" y="0"/>
                </a:moveTo>
                <a:lnTo>
                  <a:pt x="15841852" y="0"/>
                </a:lnTo>
                <a:lnTo>
                  <a:pt x="15841852" y="16255632"/>
                </a:lnTo>
                <a:lnTo>
                  <a:pt x="0" y="162556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3588184" y="341468"/>
            <a:ext cx="10430273" cy="971550"/>
          </a:xfrm>
          <a:prstGeom prst="rect">
            <a:avLst/>
          </a:prstGeom>
        </p:spPr>
        <p:txBody>
          <a:bodyPr anchor="t" rtlCol="false" tIns="0" lIns="0" bIns="0" rIns="0">
            <a:spAutoFit/>
          </a:bodyPr>
          <a:lstStyle/>
          <a:p>
            <a:pPr algn="ctr">
              <a:lnSpc>
                <a:spcPts val="7800"/>
              </a:lnSpc>
              <a:spcBef>
                <a:spcPct val="0"/>
              </a:spcBef>
            </a:pPr>
            <a:r>
              <a:rPr lang="en-US" sz="6000">
                <a:solidFill>
                  <a:srgbClr val="FFFFFF"/>
                </a:solidFill>
                <a:latin typeface="Oswald"/>
              </a:rPr>
              <a:t>Why you choose this particular topic?</a:t>
            </a:r>
          </a:p>
        </p:txBody>
      </p:sp>
      <p:sp>
        <p:nvSpPr>
          <p:cNvPr name="Freeform 3" id="3"/>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873889" y="-1202934"/>
            <a:ext cx="15841853" cy="16255633"/>
          </a:xfrm>
          <a:custGeom>
            <a:avLst/>
            <a:gdLst/>
            <a:ahLst/>
            <a:cxnLst/>
            <a:rect r="r" b="b" t="t" l="l"/>
            <a:pathLst>
              <a:path h="16255633" w="15841853">
                <a:moveTo>
                  <a:pt x="0" y="0"/>
                </a:moveTo>
                <a:lnTo>
                  <a:pt x="15841852" y="0"/>
                </a:lnTo>
                <a:lnTo>
                  <a:pt x="15841852"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27812" y="1510440"/>
            <a:ext cx="16631488" cy="8420100"/>
          </a:xfrm>
          <a:prstGeom prst="rect">
            <a:avLst/>
          </a:prstGeom>
        </p:spPr>
        <p:txBody>
          <a:bodyPr anchor="t" rtlCol="false" tIns="0" lIns="0" bIns="0" rIns="0">
            <a:spAutoFit/>
          </a:bodyPr>
          <a:lstStyle/>
          <a:p>
            <a:pPr algn="ctr" marL="647700" indent="-323850" lvl="1">
              <a:lnSpc>
                <a:spcPts val="3900"/>
              </a:lnSpc>
              <a:buFont typeface="Arial"/>
              <a:buChar char="•"/>
            </a:pPr>
            <a:r>
              <a:rPr lang="en-US" sz="3000">
                <a:solidFill>
                  <a:srgbClr val="FFFFFF"/>
                </a:solidFill>
                <a:latin typeface="Oswald"/>
              </a:rPr>
              <a:t>Interest in Finance and Investing: Many individuals are passionate about finance, investing, and the stock market. They may find the intricacies of analyzing stocks, predicting market trends, and making investment decisions fascinating and intellectually stimulating.</a:t>
            </a:r>
          </a:p>
          <a:p>
            <a:pPr algn="ctr">
              <a:lnSpc>
                <a:spcPts val="3900"/>
              </a:lnSpc>
            </a:pPr>
          </a:p>
          <a:p>
            <a:pPr algn="ctr" marL="647700" indent="-323850" lvl="1">
              <a:lnSpc>
                <a:spcPts val="3900"/>
              </a:lnSpc>
              <a:buFont typeface="Arial"/>
              <a:buChar char="•"/>
            </a:pPr>
            <a:r>
              <a:rPr lang="en-US" sz="3000">
                <a:solidFill>
                  <a:srgbClr val="FFFFFF"/>
                </a:solidFill>
                <a:latin typeface="Oswald"/>
              </a:rPr>
              <a:t>Opportunities for Innovation: The financial industry is constantly evolving, and there are always opportunities to innovate and create new tools and platforms to meet the needs of investors and traders. Building an integrated platform for stock market analysis allows for the application of cutting-edge technologies such as machine learning, data analytics, and natural language processing.</a:t>
            </a:r>
          </a:p>
          <a:p>
            <a:pPr algn="ctr">
              <a:lnSpc>
                <a:spcPts val="3900"/>
              </a:lnSpc>
            </a:pPr>
          </a:p>
          <a:p>
            <a:pPr algn="ctr" marL="647700" indent="-323850" lvl="1">
              <a:lnSpc>
                <a:spcPts val="3900"/>
              </a:lnSpc>
              <a:buFont typeface="Arial"/>
              <a:buChar char="•"/>
            </a:pPr>
            <a:r>
              <a:rPr lang="en-US" sz="3000">
                <a:solidFill>
                  <a:srgbClr val="FFFFFF"/>
                </a:solidFill>
                <a:latin typeface="Oswald"/>
              </a:rPr>
              <a:t>Practical Application of Skills: Developing a stock market analysis platform involves a variety of skills, including software development, data analysis, and user interface design. It provides an opportunity to apply these skills in a real-world context and build a valuable product that can benefit users.</a:t>
            </a:r>
          </a:p>
          <a:p>
            <a:pPr algn="ctr">
              <a:lnSpc>
                <a:spcPts val="3900"/>
              </a:lnSpc>
            </a:pPr>
          </a:p>
          <a:p>
            <a:pPr algn="ctr" marL="647700" indent="-323850" lvl="1">
              <a:lnSpc>
                <a:spcPts val="3900"/>
              </a:lnSpc>
              <a:buFont typeface="Arial"/>
              <a:buChar char="•"/>
            </a:pPr>
            <a:r>
              <a:rPr lang="en-US" sz="3000">
                <a:solidFill>
                  <a:srgbClr val="FFFFFF"/>
                </a:solidFill>
                <a:latin typeface="Oswald"/>
              </a:rPr>
              <a:t>Potential for Impact: A well-designed stock market analysis platform can empower users to make better investment decisions, manage their portfolios effectively, and achieve their financial goals. By providing access to reliable information, insightful analysis, and educational resources, such a platform can have a positive impact on individuals' financial well-being.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grpSp>
        <p:nvGrpSpPr>
          <p:cNvPr name="Group 5" id="5"/>
          <p:cNvGrpSpPr/>
          <p:nvPr/>
        </p:nvGrpSpPr>
        <p:grpSpPr>
          <a:xfrm rot="0">
            <a:off x="16184127" y="-584525"/>
            <a:ext cx="2303854" cy="2704854"/>
            <a:chOff x="0" y="0"/>
            <a:chExt cx="606776" cy="712389"/>
          </a:xfrm>
        </p:grpSpPr>
        <p:sp>
          <p:nvSpPr>
            <p:cNvPr name="Freeform 6" id="6"/>
            <p:cNvSpPr/>
            <p:nvPr/>
          </p:nvSpPr>
          <p:spPr>
            <a:xfrm flipH="false" flipV="false" rot="0">
              <a:off x="0" y="0"/>
              <a:ext cx="606776" cy="712389"/>
            </a:xfrm>
            <a:custGeom>
              <a:avLst/>
              <a:gdLst/>
              <a:ahLst/>
              <a:cxnLst/>
              <a:rect r="r" b="b" t="t" l="l"/>
              <a:pathLst>
                <a:path h="712389" w="606776">
                  <a:moveTo>
                    <a:pt x="0" y="0"/>
                  </a:moveTo>
                  <a:lnTo>
                    <a:pt x="606776" y="0"/>
                  </a:lnTo>
                  <a:lnTo>
                    <a:pt x="606776" y="712389"/>
                  </a:lnTo>
                  <a:lnTo>
                    <a:pt x="0" y="712389"/>
                  </a:lnTo>
                  <a:close/>
                </a:path>
              </a:pathLst>
            </a:custGeom>
            <a:solidFill>
              <a:srgbClr val="1A1A1A"/>
            </a:solidFill>
          </p:spPr>
        </p:sp>
        <p:sp>
          <p:nvSpPr>
            <p:cNvPr name="TextBox 7" id="7"/>
            <p:cNvSpPr txBox="true"/>
            <p:nvPr/>
          </p:nvSpPr>
          <p:spPr>
            <a:xfrm>
              <a:off x="0" y="-57150"/>
              <a:ext cx="606776" cy="769539"/>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448626" y="-65501"/>
            <a:ext cx="1621348" cy="1666806"/>
          </a:xfrm>
          <a:custGeom>
            <a:avLst/>
            <a:gdLst/>
            <a:ahLst/>
            <a:cxnLst/>
            <a:rect r="r" b="b" t="t" l="l"/>
            <a:pathLst>
              <a:path h="1666806" w="1621348">
                <a:moveTo>
                  <a:pt x="0" y="0"/>
                </a:moveTo>
                <a:lnTo>
                  <a:pt x="1621348" y="0"/>
                </a:lnTo>
                <a:lnTo>
                  <a:pt x="1621348" y="1666806"/>
                </a:lnTo>
                <a:lnTo>
                  <a:pt x="0" y="16668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17266" y="387517"/>
            <a:ext cx="7241638" cy="2560927"/>
          </a:xfrm>
          <a:prstGeom prst="rect">
            <a:avLst/>
          </a:prstGeom>
        </p:spPr>
        <p:txBody>
          <a:bodyPr anchor="t" rtlCol="false" tIns="0" lIns="0" bIns="0" rIns="0">
            <a:spAutoFit/>
          </a:bodyPr>
          <a:lstStyle/>
          <a:p>
            <a:pPr marL="0" indent="0" lvl="0">
              <a:lnSpc>
                <a:spcPts val="9903"/>
              </a:lnSpc>
            </a:pPr>
            <a:r>
              <a:rPr lang="en-US" sz="9431" spc="924">
                <a:solidFill>
                  <a:srgbClr val="231F20"/>
                </a:solidFill>
                <a:latin typeface="Oswald Bold"/>
              </a:rPr>
              <a:t>CONCEPT IN BUSINESS</a:t>
            </a:r>
          </a:p>
        </p:txBody>
      </p:sp>
      <p:sp>
        <p:nvSpPr>
          <p:cNvPr name="TextBox 11" id="11"/>
          <p:cNvSpPr txBox="true"/>
          <p:nvPr/>
        </p:nvSpPr>
        <p:spPr>
          <a:xfrm rot="0">
            <a:off x="16110956" y="1739050"/>
            <a:ext cx="2296687" cy="381279"/>
          </a:xfrm>
          <a:prstGeom prst="rect">
            <a:avLst/>
          </a:prstGeom>
        </p:spPr>
        <p:txBody>
          <a:bodyPr anchor="t" rtlCol="false" tIns="0" lIns="0" bIns="0" rIns="0">
            <a:spAutoFit/>
          </a:bodyPr>
          <a:lstStyle/>
          <a:p>
            <a:pPr algn="ctr">
              <a:lnSpc>
                <a:spcPts val="3127"/>
              </a:lnSpc>
            </a:pPr>
            <a:r>
              <a:rPr lang="en-US" sz="2266" spc="222">
                <a:solidFill>
                  <a:srgbClr val="FDFBFB"/>
                </a:solidFill>
                <a:latin typeface="DM Sans Bold"/>
              </a:rPr>
              <a:t>CUSTOMERS</a:t>
            </a:r>
          </a:p>
        </p:txBody>
      </p:sp>
      <p:sp>
        <p:nvSpPr>
          <p:cNvPr name="TextBox 12" id="12"/>
          <p:cNvSpPr txBox="true"/>
          <p:nvPr/>
        </p:nvSpPr>
        <p:spPr>
          <a:xfrm rot="0">
            <a:off x="-21261" y="3081793"/>
            <a:ext cx="18091235" cy="7078980"/>
          </a:xfrm>
          <a:prstGeom prst="rect">
            <a:avLst/>
          </a:prstGeom>
        </p:spPr>
        <p:txBody>
          <a:bodyPr anchor="t" rtlCol="false" tIns="0" lIns="0" bIns="0" rIns="0">
            <a:spAutoFit/>
          </a:bodyPr>
          <a:lstStyle/>
          <a:p>
            <a:pPr algn="ctr" marL="777240" indent="-388620" lvl="1">
              <a:lnSpc>
                <a:spcPts val="4680"/>
              </a:lnSpc>
              <a:buFont typeface="Arial"/>
              <a:buChar char="•"/>
            </a:pPr>
            <a:r>
              <a:rPr lang="en-US" sz="3600">
                <a:solidFill>
                  <a:srgbClr val="000000"/>
                </a:solidFill>
                <a:latin typeface="Oswald"/>
              </a:rPr>
              <a:t>Subscription Model: Offer different subscription tiers (e.g., basic, premium, enterprise) with varying levels of features and capabilities. Users pay a monthly or annual subscription fee to access the platform.</a:t>
            </a:r>
          </a:p>
          <a:p>
            <a:pPr algn="ctr">
              <a:lnSpc>
                <a:spcPts val="4680"/>
              </a:lnSpc>
            </a:pPr>
          </a:p>
          <a:p>
            <a:pPr algn="ctr" marL="777240" indent="-388620" lvl="1">
              <a:lnSpc>
                <a:spcPts val="4680"/>
              </a:lnSpc>
              <a:buFont typeface="Arial"/>
              <a:buChar char="•"/>
            </a:pPr>
            <a:r>
              <a:rPr lang="en-US" sz="3600">
                <a:solidFill>
                  <a:srgbClr val="000000"/>
                </a:solidFill>
                <a:latin typeface="Oswald"/>
              </a:rPr>
              <a:t>Freemium Model: Provide a basic version of the platform for free, with limited features and functionality. Offer premium upgrades or additional services for a fee.</a:t>
            </a:r>
          </a:p>
          <a:p>
            <a:pPr algn="ctr">
              <a:lnSpc>
                <a:spcPts val="4680"/>
              </a:lnSpc>
            </a:pPr>
          </a:p>
          <a:p>
            <a:pPr algn="ctr" marL="777240" indent="-388620" lvl="1">
              <a:lnSpc>
                <a:spcPts val="4680"/>
              </a:lnSpc>
              <a:buFont typeface="Arial"/>
              <a:buChar char="•"/>
            </a:pPr>
            <a:r>
              <a:rPr lang="en-US" sz="3600">
                <a:solidFill>
                  <a:srgbClr val="000000"/>
                </a:solidFill>
                <a:latin typeface="Oswald"/>
              </a:rPr>
              <a:t>One-time Purchase Model: Sell licenses for the platform as a one-time purchase. Users pay a fixed price to access the platform indefinitely, with the option to purchase updates or upgrades in the future.</a:t>
            </a:r>
          </a:p>
          <a:p>
            <a:pPr algn="ctr">
              <a:lnSpc>
                <a:spcPts val="4680"/>
              </a:lnSpc>
            </a:pPr>
          </a:p>
          <a:p>
            <a:pPr algn="ctr" marL="777240" indent="-388620" lvl="1">
              <a:lnSpc>
                <a:spcPts val="4680"/>
              </a:lnSpc>
              <a:buFont typeface="Arial"/>
              <a:buChar char="•"/>
            </a:pPr>
            <a:r>
              <a:rPr lang="en-US" sz="3600">
                <a:solidFill>
                  <a:srgbClr val="000000"/>
                </a:solidFill>
                <a:latin typeface="Oswald"/>
              </a:rPr>
              <a:t>Pay-per-Use Model: Charge users based on their usage of the platform or specific features. For example, users might pay per trade executed, per report generated, or per data request made.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0" y="807768"/>
            <a:ext cx="18288000" cy="8260080"/>
          </a:xfrm>
          <a:prstGeom prst="rect">
            <a:avLst/>
          </a:prstGeom>
        </p:spPr>
        <p:txBody>
          <a:bodyPr anchor="t" rtlCol="false" tIns="0" lIns="0" bIns="0" rIns="0">
            <a:spAutoFit/>
          </a:bodyPr>
          <a:lstStyle/>
          <a:p>
            <a:pPr algn="ctr" marL="777240" indent="-388620" lvl="1">
              <a:lnSpc>
                <a:spcPts val="4680"/>
              </a:lnSpc>
              <a:buFont typeface="Arial"/>
              <a:buChar char="•"/>
            </a:pPr>
            <a:r>
              <a:rPr lang="en-US" sz="3600">
                <a:solidFill>
                  <a:srgbClr val="FFFFFF"/>
                </a:solidFill>
                <a:latin typeface="Oswald"/>
              </a:rPr>
              <a:t>Advertisement Model: Offer the platform for free to users and generate revenue through advertising. Display targeted advertisements within the platform based on user demographics, behavior, or interests.</a:t>
            </a:r>
          </a:p>
          <a:p>
            <a:pPr algn="ctr">
              <a:lnSpc>
                <a:spcPts val="4680"/>
              </a:lnSpc>
            </a:pPr>
          </a:p>
          <a:p>
            <a:pPr algn="ctr" marL="777240" indent="-388620" lvl="1">
              <a:lnSpc>
                <a:spcPts val="4680"/>
              </a:lnSpc>
              <a:buFont typeface="Arial"/>
              <a:buChar char="•"/>
            </a:pPr>
            <a:r>
              <a:rPr lang="en-US" sz="3600">
                <a:solidFill>
                  <a:srgbClr val="FFFFFF"/>
                </a:solidFill>
                <a:latin typeface="Oswald"/>
              </a:rPr>
              <a:t>White-label Licensing Model: License the platform to other businesses or organizations that want to offer stock market analysis and information retrieval services to their own customers. Charge a licensing fee or royalty for the use of the platform.</a:t>
            </a:r>
          </a:p>
          <a:p>
            <a:pPr algn="ctr">
              <a:lnSpc>
                <a:spcPts val="4680"/>
              </a:lnSpc>
            </a:pPr>
          </a:p>
          <a:p>
            <a:pPr algn="ctr" marL="777240" indent="-388620" lvl="1">
              <a:lnSpc>
                <a:spcPts val="4680"/>
              </a:lnSpc>
              <a:buFont typeface="Arial"/>
              <a:buChar char="•"/>
            </a:pPr>
            <a:r>
              <a:rPr lang="en-US" sz="3600">
                <a:solidFill>
                  <a:srgbClr val="FFFFFF"/>
                </a:solidFill>
                <a:latin typeface="Oswald"/>
              </a:rPr>
              <a:t>Partnership Model: Form partnerships with financial institutions, investment firms, or other businesses in the finance industry. Offer the platform as a value-added service to their customers or clients, and generate revenue through revenue-sharing agreements or referral fees.</a:t>
            </a:r>
          </a:p>
          <a:p>
            <a:pPr algn="ctr">
              <a:lnSpc>
                <a:spcPts val="4680"/>
              </a:lnSpc>
            </a:pPr>
          </a:p>
          <a:p>
            <a:pPr algn="ctr" marL="777240" indent="-388620" lvl="1">
              <a:lnSpc>
                <a:spcPts val="4680"/>
              </a:lnSpc>
              <a:buFont typeface="Arial"/>
              <a:buChar char="•"/>
            </a:pPr>
            <a:r>
              <a:rPr lang="en-US" sz="3600">
                <a:solidFill>
                  <a:srgbClr val="FFFFFF"/>
                </a:solidFill>
                <a:latin typeface="Oswald"/>
              </a:rPr>
              <a:t>Consulting or Training Services: Offer consulting services, training programs, or premium support options to users who need assistance with using the platform effectively or interpreting the data and insights provided.</a:t>
            </a:r>
          </a:p>
        </p:txBody>
      </p:sp>
      <p:sp>
        <p:nvSpPr>
          <p:cNvPr name="Freeform 3" id="3"/>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553033" y="3451155"/>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2252698" y="5143500"/>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9" id="9"/>
          <p:cNvPicPr>
            <a:picLocks noChangeAspect="true"/>
          </p:cNvPicPr>
          <p:nvPr/>
        </p:nvPicPr>
        <p:blipFill>
          <a:blip r:embed="rId4"/>
          <a:stretch>
            <a:fillRect/>
          </a:stretch>
        </p:blipFill>
        <p:spPr>
          <a:xfrm rot="0">
            <a:off x="13408848" y="7793687"/>
            <a:ext cx="6506443" cy="2006816"/>
          </a:xfrm>
          <a:prstGeom prst="rect">
            <a:avLst/>
          </a:prstGeom>
        </p:spPr>
      </p:pic>
      <p:sp>
        <p:nvSpPr>
          <p:cNvPr name="TextBox 10" id="10"/>
          <p:cNvSpPr txBox="true"/>
          <p:nvPr/>
        </p:nvSpPr>
        <p:spPr>
          <a:xfrm rot="0">
            <a:off x="3066113" y="3148752"/>
            <a:ext cx="9813604" cy="6559550"/>
          </a:xfrm>
          <a:prstGeom prst="rect">
            <a:avLst/>
          </a:prstGeom>
        </p:spPr>
        <p:txBody>
          <a:bodyPr anchor="t" rtlCol="false" tIns="0" lIns="0" bIns="0" rIns="0">
            <a:spAutoFit/>
          </a:bodyPr>
          <a:lstStyle/>
          <a:p>
            <a:pPr algn="ctr" marL="863598" indent="-431799" lvl="1">
              <a:lnSpc>
                <a:spcPts val="5199"/>
              </a:lnSpc>
              <a:buFont typeface="Arial"/>
              <a:buChar char="•"/>
            </a:pPr>
            <a:r>
              <a:rPr lang="en-US" sz="3999">
                <a:solidFill>
                  <a:srgbClr val="FDFBFB"/>
                </a:solidFill>
                <a:latin typeface="Oswald"/>
              </a:rPr>
              <a:t> The development of a stock market trend prediction platform based on past year trends, integrated with a comprehensive stock market analysis and information retrieval platform, offers immense value to investors and enthusiasts alike. By leveraging historical data, advanced analytics, and real-time information, such a platform can empower users to make informed investment decisions and stay ahead of market trends.</a:t>
            </a:r>
          </a:p>
        </p:txBody>
      </p:sp>
      <p:sp>
        <p:nvSpPr>
          <p:cNvPr name="TextBox 11" id="11"/>
          <p:cNvSpPr txBox="true"/>
          <p:nvPr/>
        </p:nvSpPr>
        <p:spPr>
          <a:xfrm rot="0">
            <a:off x="6330569" y="302324"/>
            <a:ext cx="4221559" cy="1289050"/>
          </a:xfrm>
          <a:prstGeom prst="rect">
            <a:avLst/>
          </a:prstGeom>
        </p:spPr>
        <p:txBody>
          <a:bodyPr anchor="t" rtlCol="false" tIns="0" lIns="0" bIns="0" rIns="0">
            <a:spAutoFit/>
          </a:bodyPr>
          <a:lstStyle/>
          <a:p>
            <a:pPr algn="ctr">
              <a:lnSpc>
                <a:spcPts val="10400"/>
              </a:lnSpc>
              <a:spcBef>
                <a:spcPct val="0"/>
              </a:spcBef>
            </a:pPr>
            <a:r>
              <a:rPr lang="en-US" sz="8000">
                <a:solidFill>
                  <a:srgbClr val="FDFBFB"/>
                </a:solidFill>
                <a:latin typeface="Oswald"/>
              </a:rPr>
              <a:t>Conclusion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191632" y="1819170"/>
            <a:ext cx="17904736" cy="8281670"/>
          </a:xfrm>
          <a:prstGeom prst="rect">
            <a:avLst/>
          </a:prstGeom>
        </p:spPr>
        <p:txBody>
          <a:bodyPr anchor="t" rtlCol="false" tIns="0" lIns="0" bIns="0" rIns="0">
            <a:spAutoFit/>
          </a:bodyPr>
          <a:lstStyle/>
          <a:p>
            <a:pPr algn="ctr" marL="734061" indent="-367031" lvl="1">
              <a:lnSpc>
                <a:spcPts val="4420"/>
              </a:lnSpc>
              <a:buFont typeface="Arial"/>
              <a:buChar char="•"/>
            </a:pPr>
            <a:r>
              <a:rPr lang="en-US" sz="3400">
                <a:solidFill>
                  <a:srgbClr val="FFFFFF"/>
                </a:solidFill>
                <a:latin typeface="Oswald"/>
              </a:rPr>
              <a:t>Refinement of Prediction Models: Continuously refine and improve the prediction models by incorporating additional data sources, refining algorithms, and incorporating machine learning techniques. This will enhance the accuracy and reliability of trend predictions, enabling users to make more confident investment decisions.</a:t>
            </a:r>
          </a:p>
          <a:p>
            <a:pPr algn="ctr">
              <a:lnSpc>
                <a:spcPts val="4420"/>
              </a:lnSpc>
            </a:pPr>
          </a:p>
          <a:p>
            <a:pPr algn="ctr" marL="734061" indent="-367031" lvl="1">
              <a:lnSpc>
                <a:spcPts val="4420"/>
              </a:lnSpc>
              <a:buFont typeface="Arial"/>
              <a:buChar char="•"/>
            </a:pPr>
            <a:r>
              <a:rPr lang="en-US" sz="3400">
                <a:solidFill>
                  <a:srgbClr val="FFFFFF"/>
                </a:solidFill>
                <a:latin typeface="Oswald"/>
              </a:rPr>
              <a:t>Expansion of Data Coverage: Expand the scope of data coverage to include a wider range of financial instruments, markets, and asset classes. This could include equities, bonds, commodities, currencies, and alternative investments, providing users with a comprehensive view of the global financial landscape.</a:t>
            </a:r>
          </a:p>
          <a:p>
            <a:pPr algn="ctr">
              <a:lnSpc>
                <a:spcPts val="4420"/>
              </a:lnSpc>
            </a:pPr>
          </a:p>
          <a:p>
            <a:pPr algn="ctr" marL="734061" indent="-367031" lvl="1">
              <a:lnSpc>
                <a:spcPts val="4420"/>
              </a:lnSpc>
              <a:buFont typeface="Arial"/>
              <a:buChar char="•"/>
            </a:pPr>
            <a:r>
              <a:rPr lang="en-US" sz="3400">
                <a:solidFill>
                  <a:srgbClr val="FFFFFF"/>
                </a:solidFill>
                <a:latin typeface="Oswald"/>
              </a:rPr>
              <a:t>Integration of Real-time Data Feeds: Integrate real-time data feeds from reputable sources to provide users with up-to-the-minute stock data, market news, and financial updates. This will enable users to react quickly to market developments and capitalize on emerging opportunities.</a:t>
            </a:r>
          </a:p>
          <a:p>
            <a:pPr algn="ctr">
              <a:lnSpc>
                <a:spcPts val="4420"/>
              </a:lnSpc>
            </a:pPr>
          </a:p>
          <a:p>
            <a:pPr algn="ctr" marL="734061" indent="-367031" lvl="1">
              <a:lnSpc>
                <a:spcPts val="4420"/>
              </a:lnSpc>
              <a:buFont typeface="Arial"/>
              <a:buChar char="•"/>
            </a:pPr>
            <a:r>
              <a:rPr lang="en-US" sz="3400">
                <a:solidFill>
                  <a:srgbClr val="FFFFFF"/>
                </a:solidFill>
                <a:latin typeface="Oswald"/>
              </a:rPr>
              <a:t>Advanced Analytics and Visualization: Enhance the platform with advanced analytics tools and interactive visualization features. This could include customizable charts, graphs, and dashboards, allowing users to analyze trends, patterns, and correlations in the data more effectively.</a:t>
            </a:r>
          </a:p>
        </p:txBody>
      </p:sp>
      <p:sp>
        <p:nvSpPr>
          <p:cNvPr name="TextBox 3" id="3"/>
          <p:cNvSpPr txBox="true"/>
          <p:nvPr/>
        </p:nvSpPr>
        <p:spPr>
          <a:xfrm rot="0">
            <a:off x="6261097" y="215955"/>
            <a:ext cx="4701183" cy="1289050"/>
          </a:xfrm>
          <a:prstGeom prst="rect">
            <a:avLst/>
          </a:prstGeom>
        </p:spPr>
        <p:txBody>
          <a:bodyPr anchor="t" rtlCol="false" tIns="0" lIns="0" bIns="0" rIns="0">
            <a:spAutoFit/>
          </a:bodyPr>
          <a:lstStyle/>
          <a:p>
            <a:pPr algn="ctr">
              <a:lnSpc>
                <a:spcPts val="10400"/>
              </a:lnSpc>
              <a:spcBef>
                <a:spcPct val="0"/>
              </a:spcBef>
            </a:pPr>
            <a:r>
              <a:rPr lang="en-US" sz="8000">
                <a:solidFill>
                  <a:srgbClr val="FFFFFF"/>
                </a:solidFill>
                <a:latin typeface="Oswald"/>
              </a:rPr>
              <a:t>Future scope</a:t>
            </a:r>
          </a:p>
        </p:txBody>
      </p:sp>
      <p:sp>
        <p:nvSpPr>
          <p:cNvPr name="Freeform 4" id="4"/>
          <p:cNvSpPr/>
          <p:nvPr/>
        </p:nvSpPr>
        <p:spPr>
          <a:xfrm flipH="false" flipV="false" rot="0">
            <a:off x="-8829433" y="-890182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00633" y="3873652"/>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0" y="108585"/>
            <a:ext cx="17819566" cy="10622280"/>
          </a:xfrm>
          <a:prstGeom prst="rect">
            <a:avLst/>
          </a:prstGeom>
        </p:spPr>
        <p:txBody>
          <a:bodyPr anchor="t" rtlCol="false" tIns="0" lIns="0" bIns="0" rIns="0">
            <a:spAutoFit/>
          </a:bodyPr>
          <a:lstStyle/>
          <a:p>
            <a:pPr algn="ctr" marL="777240" indent="-388620" lvl="1">
              <a:lnSpc>
                <a:spcPts val="4680"/>
              </a:lnSpc>
              <a:buFont typeface="Arial"/>
              <a:buChar char="•"/>
            </a:pPr>
            <a:r>
              <a:rPr lang="en-US" sz="3600">
                <a:solidFill>
                  <a:srgbClr val="FFFFFF"/>
                </a:solidFill>
                <a:latin typeface="Oswald"/>
              </a:rPr>
              <a:t>Personalization and Customization: Implement personalization features to tailor the platform experience to individual user preferences and investment goals. This could include customizable watchlists, alerts, and recommendations based on user behavior and historical performance.</a:t>
            </a:r>
          </a:p>
          <a:p>
            <a:pPr algn="ctr">
              <a:lnSpc>
                <a:spcPts val="4680"/>
              </a:lnSpc>
            </a:pPr>
          </a:p>
          <a:p>
            <a:pPr algn="ctr" marL="777240" indent="-388620" lvl="1">
              <a:lnSpc>
                <a:spcPts val="4680"/>
              </a:lnSpc>
              <a:buFont typeface="Arial"/>
              <a:buChar char="•"/>
            </a:pPr>
            <a:r>
              <a:rPr lang="en-US" sz="3600">
                <a:solidFill>
                  <a:srgbClr val="FFFFFF"/>
                </a:solidFill>
                <a:latin typeface="Oswald"/>
              </a:rPr>
              <a:t>Community Engagement and Collaboration: Foster a vibrant community of users by facilitating communication, collaboration, and knowledge sharing. This could include discussion forums, social networking features, and user-generated content such as investment ideas, market insights, and trading strategies.</a:t>
            </a:r>
          </a:p>
          <a:p>
            <a:pPr algn="ctr">
              <a:lnSpc>
                <a:spcPts val="4680"/>
              </a:lnSpc>
            </a:pPr>
          </a:p>
          <a:p>
            <a:pPr algn="ctr" marL="777240" indent="-388620" lvl="1">
              <a:lnSpc>
                <a:spcPts val="4680"/>
              </a:lnSpc>
              <a:buFont typeface="Arial"/>
              <a:buChar char="•"/>
            </a:pPr>
            <a:r>
              <a:rPr lang="en-US" sz="3600">
                <a:solidFill>
                  <a:srgbClr val="FFFFFF"/>
                </a:solidFill>
                <a:latin typeface="Oswald"/>
              </a:rPr>
              <a:t>Education and Training Resources: Provide educational resources, tutorials, and training programs to empower users with the knowledge and skills needed to navigate the stock market effectively. This could include online courses, webinars, and certification programs on topics such as fundamental analysis, technical analysis, and risk management.</a:t>
            </a:r>
          </a:p>
          <a:p>
            <a:pPr algn="ctr">
              <a:lnSpc>
                <a:spcPts val="4680"/>
              </a:lnSpc>
            </a:pPr>
          </a:p>
          <a:p>
            <a:pPr algn="ctr" marL="777240" indent="-388620" lvl="1">
              <a:lnSpc>
                <a:spcPts val="4680"/>
              </a:lnSpc>
              <a:buFont typeface="Arial"/>
              <a:buChar char="•"/>
            </a:pPr>
            <a:r>
              <a:rPr lang="en-US" sz="3600">
                <a:solidFill>
                  <a:srgbClr val="FFFFFF"/>
                </a:solidFill>
                <a:latin typeface="Oswald"/>
              </a:rPr>
              <a:t>Partnerships and Integrations: Form partnerships with financial institutions, brokerage firms, and data providers to expand the platform's reach and utility. Integrations with third-party services and APIs can enrich the platform's offerings and provide users with access to complementary tools and resources.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1802357" y="2267202"/>
            <a:ext cx="19061657" cy="8514548"/>
            <a:chOff x="0" y="0"/>
            <a:chExt cx="7303346" cy="3262292"/>
          </a:xfrm>
        </p:grpSpPr>
        <p:sp>
          <p:nvSpPr>
            <p:cNvPr name="Freeform 8" id="8"/>
            <p:cNvSpPr/>
            <p:nvPr/>
          </p:nvSpPr>
          <p:spPr>
            <a:xfrm flipH="false" flipV="false" rot="0">
              <a:off x="0" y="0"/>
              <a:ext cx="7303346" cy="3262292"/>
            </a:xfrm>
            <a:custGeom>
              <a:avLst/>
              <a:gdLst/>
              <a:ahLst/>
              <a:cxnLst/>
              <a:rect r="r" b="b" t="t" l="l"/>
              <a:pathLst>
                <a:path h="3262292" w="7303346">
                  <a:moveTo>
                    <a:pt x="0" y="0"/>
                  </a:moveTo>
                  <a:lnTo>
                    <a:pt x="7303346" y="0"/>
                  </a:lnTo>
                  <a:lnTo>
                    <a:pt x="7303346" y="3262292"/>
                  </a:lnTo>
                  <a:lnTo>
                    <a:pt x="0" y="3262292"/>
                  </a:lnTo>
                  <a:close/>
                </a:path>
              </a:pathLst>
            </a:custGeom>
            <a:solidFill>
              <a:srgbClr val="EFEFEF"/>
            </a:solidFill>
          </p:spPr>
        </p:sp>
        <p:sp>
          <p:nvSpPr>
            <p:cNvPr name="TextBox 9" id="9"/>
            <p:cNvSpPr txBox="true"/>
            <p:nvPr/>
          </p:nvSpPr>
          <p:spPr>
            <a:xfrm>
              <a:off x="0" y="-19050"/>
              <a:ext cx="7303346" cy="3281342"/>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268933" y="2552110"/>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2" id="12"/>
          <p:cNvSpPr/>
          <p:nvPr/>
        </p:nvSpPr>
        <p:spPr>
          <a:xfrm flipH="false" flipV="false" rot="0">
            <a:off x="17379815" y="9258300"/>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142191" y="764329"/>
            <a:ext cx="7416941" cy="2631977"/>
          </a:xfrm>
          <a:prstGeom prst="rect">
            <a:avLst/>
          </a:prstGeom>
        </p:spPr>
        <p:txBody>
          <a:bodyPr anchor="t" rtlCol="false" tIns="0" lIns="0" bIns="0" rIns="0">
            <a:spAutoFit/>
          </a:bodyPr>
          <a:lstStyle/>
          <a:p>
            <a:pPr>
              <a:lnSpc>
                <a:spcPts val="7703"/>
              </a:lnSpc>
            </a:pPr>
            <a:r>
              <a:rPr lang="en-US" sz="5582" spc="547">
                <a:solidFill>
                  <a:srgbClr val="231F20"/>
                </a:solidFill>
                <a:latin typeface="Oswald Bold"/>
              </a:rPr>
              <a:t>PROBLEM STATEMENT</a:t>
            </a:r>
          </a:p>
          <a:p>
            <a:pPr>
              <a:lnSpc>
                <a:spcPts val="13774"/>
              </a:lnSpc>
            </a:pPr>
          </a:p>
        </p:txBody>
      </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2568717" y="2913230"/>
            <a:ext cx="13242551" cy="3611246"/>
          </a:xfrm>
          <a:prstGeom prst="rect">
            <a:avLst/>
          </a:prstGeom>
        </p:spPr>
        <p:txBody>
          <a:bodyPr anchor="t" rtlCol="false" tIns="0" lIns="0" bIns="0" rIns="0">
            <a:spAutoFit/>
          </a:bodyPr>
          <a:lstStyle/>
          <a:p>
            <a:pPr algn="ctr">
              <a:lnSpc>
                <a:spcPts val="5719"/>
              </a:lnSpc>
              <a:spcBef>
                <a:spcPct val="0"/>
              </a:spcBef>
            </a:pPr>
            <a:r>
              <a:rPr lang="en-US" sz="4399">
                <a:solidFill>
                  <a:srgbClr val="231F20"/>
                </a:solidFill>
                <a:latin typeface="Oswald"/>
              </a:rPr>
              <a:t>stock market trend prediction based on past year trends.Create an integrated platform for stock market analysis and information retrieval, catering to the needs of investors and enthusiasts seeking real-time stock data, recent news updates, and financial insights.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0" y="3372050"/>
            <a:ext cx="18288000" cy="3930650"/>
          </a:xfrm>
          <a:prstGeom prst="rect">
            <a:avLst/>
          </a:prstGeom>
        </p:spPr>
        <p:txBody>
          <a:bodyPr anchor="t" rtlCol="false" tIns="0" lIns="0" bIns="0" rIns="0">
            <a:spAutoFit/>
          </a:bodyPr>
          <a:lstStyle/>
          <a:p>
            <a:pPr algn="ctr">
              <a:lnSpc>
                <a:spcPts val="5199"/>
              </a:lnSpc>
              <a:spcBef>
                <a:spcPct val="0"/>
              </a:spcBef>
            </a:pPr>
            <a:r>
              <a:rPr lang="en-US" sz="3999">
                <a:solidFill>
                  <a:srgbClr val="FFFFFF"/>
                </a:solidFill>
                <a:latin typeface="Oswald"/>
              </a:rPr>
              <a:t>Overall, the future scope of a stock market trend prediction platform integrated with a comprehensive analysis and information retrieval platform is vast, with opportunities for innovation, growth, and value creation. By staying agile, responsive to user feedback, and focused on delivering actionable insights, the platform can become an indispensable tool for investors and enthusiasts seeking to navigate the complexities of the stock market and achieve their financial goals.</a:t>
            </a:r>
          </a:p>
        </p:txBody>
      </p:sp>
      <p:sp>
        <p:nvSpPr>
          <p:cNvPr name="Freeform 3" id="3"/>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77994" y="1089347"/>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11964" y="3084497"/>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2887170" y="388159"/>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PROPOSED METHODOLOGY</a:t>
            </a:r>
            <a:r>
              <a:rPr lang="en-US" sz="6947" spc="368">
                <a:solidFill>
                  <a:srgbClr val="231F20"/>
                </a:solidFill>
                <a:latin typeface="Oswald Bold"/>
              </a:rPr>
              <a:t> </a:t>
            </a:r>
          </a:p>
        </p:txBody>
      </p:sp>
      <p:sp>
        <p:nvSpPr>
          <p:cNvPr name="Freeform 7" id="7"/>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1316690" y="1951311"/>
            <a:ext cx="4312593" cy="1419859"/>
          </a:xfrm>
          <a:prstGeom prst="rect">
            <a:avLst/>
          </a:prstGeom>
        </p:spPr>
        <p:txBody>
          <a:bodyPr anchor="t" rtlCol="false" tIns="0" lIns="0" bIns="0" rIns="0">
            <a:spAutoFit/>
          </a:bodyPr>
          <a:lstStyle/>
          <a:p>
            <a:pPr algn="ctr">
              <a:lnSpc>
                <a:spcPts val="5740"/>
              </a:lnSpc>
            </a:pPr>
            <a:r>
              <a:rPr lang="en-US" sz="4100">
                <a:solidFill>
                  <a:srgbClr val="231F20"/>
                </a:solidFill>
                <a:latin typeface="Canva Sans Bold"/>
              </a:rPr>
              <a:t>MODULES USED:</a:t>
            </a:r>
          </a:p>
          <a:p>
            <a:pPr algn="ctr">
              <a:lnSpc>
                <a:spcPts val="5740"/>
              </a:lnSpc>
            </a:pPr>
          </a:p>
        </p:txBody>
      </p:sp>
      <p:sp>
        <p:nvSpPr>
          <p:cNvPr name="TextBox 10" id="10"/>
          <p:cNvSpPr txBox="true"/>
          <p:nvPr/>
        </p:nvSpPr>
        <p:spPr>
          <a:xfrm rot="0">
            <a:off x="0" y="2632665"/>
            <a:ext cx="18288000" cy="7536180"/>
          </a:xfrm>
          <a:prstGeom prst="rect">
            <a:avLst/>
          </a:prstGeom>
        </p:spPr>
        <p:txBody>
          <a:bodyPr anchor="t" rtlCol="false" tIns="0" lIns="0" bIns="0" rIns="0">
            <a:spAutoFit/>
          </a:bodyPr>
          <a:lstStyle/>
          <a:p>
            <a:pPr algn="ctr">
              <a:lnSpc>
                <a:spcPts val="4620"/>
              </a:lnSpc>
            </a:pPr>
            <a:r>
              <a:rPr lang="en-US" sz="3300">
                <a:solidFill>
                  <a:srgbClr val="231F20"/>
                </a:solidFill>
                <a:latin typeface="Oswald"/>
              </a:rPr>
              <a:t>1.langchain: This appears to be a custom package containing modules and classes related to language processing and conversational agents. It includes modules for agents, tools, and language models (LLMs). It's likely specific to your project.</a:t>
            </a:r>
          </a:p>
          <a:p>
            <a:pPr algn="ctr">
              <a:lnSpc>
                <a:spcPts val="4620"/>
              </a:lnSpc>
            </a:pPr>
            <a:r>
              <a:rPr lang="en-US" sz="3300">
                <a:solidFill>
                  <a:srgbClr val="231F20"/>
                </a:solidFill>
                <a:latin typeface="Oswald"/>
              </a:rPr>
              <a:t>2.</a:t>
            </a:r>
            <a:r>
              <a:rPr lang="en-US" sz="3300">
                <a:solidFill>
                  <a:srgbClr val="231F20"/>
                </a:solidFill>
                <a:latin typeface="Oswald"/>
              </a:rPr>
              <a:t>os: This is a standard Python module providing a portable way to interact with the operating system. It's used here to set an environment variable for the OpenAI API key.</a:t>
            </a:r>
          </a:p>
          <a:p>
            <a:pPr algn="ctr">
              <a:lnSpc>
                <a:spcPts val="4620"/>
              </a:lnSpc>
            </a:pPr>
            <a:r>
              <a:rPr lang="en-US" sz="3300">
                <a:solidFill>
                  <a:srgbClr val="231F20"/>
                </a:solidFill>
                <a:latin typeface="Oswald"/>
              </a:rPr>
              <a:t>3.</a:t>
            </a:r>
            <a:r>
              <a:rPr lang="en-US" sz="3300">
                <a:solidFill>
                  <a:srgbClr val="231F20"/>
                </a:solidFill>
                <a:latin typeface="Oswald"/>
              </a:rPr>
              <a:t>openai: This is the official OpenAI Python package, which provides access to OpenAI's GPT-based language models and other APIs.</a:t>
            </a:r>
          </a:p>
          <a:p>
            <a:pPr algn="ctr">
              <a:lnSpc>
                <a:spcPts val="4620"/>
              </a:lnSpc>
            </a:pPr>
            <a:r>
              <a:rPr lang="en-US" sz="3300">
                <a:solidFill>
                  <a:srgbClr val="231F20"/>
                </a:solidFill>
                <a:latin typeface="Oswald"/>
              </a:rPr>
              <a:t>4.</a:t>
            </a:r>
            <a:r>
              <a:rPr lang="en-US" sz="3300">
                <a:solidFill>
                  <a:srgbClr val="231F20"/>
                </a:solidFill>
                <a:latin typeface="Oswald"/>
              </a:rPr>
              <a:t>yfinance: This is a third-party Python package for fetching historical market data and current stock prices from Yahoo Finance.</a:t>
            </a:r>
          </a:p>
          <a:p>
            <a:pPr algn="ctr">
              <a:lnSpc>
                <a:spcPts val="4620"/>
              </a:lnSpc>
            </a:pPr>
            <a:r>
              <a:rPr lang="en-US" sz="3300">
                <a:solidFill>
                  <a:srgbClr val="231F20"/>
                </a:solidFill>
                <a:latin typeface="Oswald"/>
              </a:rPr>
              <a:t>5.</a:t>
            </a:r>
            <a:r>
              <a:rPr lang="en-US" sz="3300">
                <a:solidFill>
                  <a:srgbClr val="231F20"/>
                </a:solidFill>
                <a:latin typeface="Oswald"/>
              </a:rPr>
              <a:t>newspaper: This is a third-party Python package for web scraping and article parsing. It's used here to fetch recent news articles.</a:t>
            </a:r>
          </a:p>
          <a:p>
            <a:pPr algn="ctr">
              <a:lnSpc>
                <a:spcPts val="4620"/>
              </a:lnSpc>
            </a:pPr>
            <a:r>
              <a:rPr lang="en-US" sz="3300">
                <a:solidFill>
                  <a:srgbClr val="231F20"/>
                </a:solidFill>
                <a:latin typeface="Oswald"/>
              </a:rPr>
              <a:t>6.</a:t>
            </a:r>
            <a:r>
              <a:rPr lang="en-US" sz="3300">
                <a:solidFill>
                  <a:srgbClr val="231F20"/>
                </a:solidFill>
                <a:latin typeface="Oswald"/>
              </a:rPr>
              <a:t>typeguard: This is a third-party Python package for runtime type checking. It appears to be installed but not directly used in the provided code.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574364" y="3649406"/>
            <a:ext cx="6716161" cy="1287284"/>
            <a:chOff x="0" y="0"/>
            <a:chExt cx="1768865" cy="339038"/>
          </a:xfrm>
        </p:grpSpPr>
        <p:sp>
          <p:nvSpPr>
            <p:cNvPr name="Freeform 9" id="9"/>
            <p:cNvSpPr/>
            <p:nvPr/>
          </p:nvSpPr>
          <p:spPr>
            <a:xfrm flipH="false" flipV="false" rot="0">
              <a:off x="0" y="0"/>
              <a:ext cx="1768865" cy="339038"/>
            </a:xfrm>
            <a:custGeom>
              <a:avLst/>
              <a:gdLst/>
              <a:ahLst/>
              <a:cxnLst/>
              <a:rect r="r" b="b" t="t" l="l"/>
              <a:pathLst>
                <a:path h="339038" w="1768865">
                  <a:moveTo>
                    <a:pt x="0" y="0"/>
                  </a:moveTo>
                  <a:lnTo>
                    <a:pt x="1768865" y="0"/>
                  </a:lnTo>
                  <a:lnTo>
                    <a:pt x="1768865" y="339038"/>
                  </a:lnTo>
                  <a:lnTo>
                    <a:pt x="0" y="339038"/>
                  </a:lnTo>
                  <a:close/>
                </a:path>
              </a:pathLst>
            </a:custGeom>
            <a:solidFill>
              <a:srgbClr val="1A1A1A"/>
            </a:solidFill>
          </p:spPr>
        </p:sp>
        <p:sp>
          <p:nvSpPr>
            <p:cNvPr name="TextBox 10" id="10"/>
            <p:cNvSpPr txBox="true"/>
            <p:nvPr/>
          </p:nvSpPr>
          <p:spPr>
            <a:xfrm>
              <a:off x="0" y="-76200"/>
              <a:ext cx="1768865" cy="415238"/>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1.pip install langchain</a:t>
              </a: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DETAILED PIPELINE</a:t>
            </a:r>
          </a:p>
        </p:txBody>
      </p:sp>
      <p:grpSp>
        <p:nvGrpSpPr>
          <p:cNvPr name="Group 12" id="12"/>
          <p:cNvGrpSpPr/>
          <p:nvPr/>
        </p:nvGrpSpPr>
        <p:grpSpPr>
          <a:xfrm rot="0">
            <a:off x="3858563" y="5311775"/>
            <a:ext cx="11214972" cy="2912872"/>
            <a:chOff x="0" y="0"/>
            <a:chExt cx="2165793" cy="562523"/>
          </a:xfrm>
        </p:grpSpPr>
        <p:sp>
          <p:nvSpPr>
            <p:cNvPr name="Freeform 13" id="13"/>
            <p:cNvSpPr/>
            <p:nvPr/>
          </p:nvSpPr>
          <p:spPr>
            <a:xfrm flipH="false" flipV="false" rot="0">
              <a:off x="0" y="0"/>
              <a:ext cx="2165793" cy="562523"/>
            </a:xfrm>
            <a:custGeom>
              <a:avLst/>
              <a:gdLst/>
              <a:ahLst/>
              <a:cxnLst/>
              <a:rect r="r" b="b" t="t" l="l"/>
              <a:pathLst>
                <a:path h="562523" w="2165793">
                  <a:moveTo>
                    <a:pt x="0" y="0"/>
                  </a:moveTo>
                  <a:lnTo>
                    <a:pt x="2165793" y="0"/>
                  </a:lnTo>
                  <a:lnTo>
                    <a:pt x="2165793" y="562523"/>
                  </a:lnTo>
                  <a:lnTo>
                    <a:pt x="0" y="562523"/>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165793" cy="581573"/>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399869" y="5488051"/>
            <a:ext cx="9903370" cy="2531746"/>
          </a:xfrm>
          <a:prstGeom prst="rect">
            <a:avLst/>
          </a:prstGeom>
        </p:spPr>
        <p:txBody>
          <a:bodyPr anchor="t" rtlCol="false" tIns="0" lIns="0" bIns="0" rIns="0">
            <a:spAutoFit/>
          </a:bodyPr>
          <a:lstStyle/>
          <a:p>
            <a:pPr algn="ctr" marL="842000" indent="-421000" lvl="1">
              <a:lnSpc>
                <a:spcPts val="5069"/>
              </a:lnSpc>
              <a:buFont typeface="Arial"/>
              <a:buChar char="•"/>
            </a:pPr>
            <a:r>
              <a:rPr lang="en-US" sz="3899">
                <a:solidFill>
                  <a:srgbClr val="000000"/>
                </a:solidFill>
                <a:latin typeface="Oswald"/>
              </a:rPr>
              <a:t>This package likely contains modules and classes related to natural language processing (NLP), conversational agents, and perhaps other tools for working with language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6716161" cy="1287284"/>
            <a:chOff x="0" y="0"/>
            <a:chExt cx="1768865" cy="339038"/>
          </a:xfrm>
        </p:grpSpPr>
        <p:sp>
          <p:nvSpPr>
            <p:cNvPr name="Freeform 3" id="3"/>
            <p:cNvSpPr/>
            <p:nvPr/>
          </p:nvSpPr>
          <p:spPr>
            <a:xfrm flipH="false" flipV="false" rot="0">
              <a:off x="0" y="0"/>
              <a:ext cx="1768865" cy="339038"/>
            </a:xfrm>
            <a:custGeom>
              <a:avLst/>
              <a:gdLst/>
              <a:ahLst/>
              <a:cxnLst/>
              <a:rect r="r" b="b" t="t" l="l"/>
              <a:pathLst>
                <a:path h="339038" w="1768865">
                  <a:moveTo>
                    <a:pt x="0" y="0"/>
                  </a:moveTo>
                  <a:lnTo>
                    <a:pt x="1768865" y="0"/>
                  </a:lnTo>
                  <a:lnTo>
                    <a:pt x="1768865" y="339038"/>
                  </a:lnTo>
                  <a:lnTo>
                    <a:pt x="0" y="339038"/>
                  </a:lnTo>
                  <a:close/>
                </a:path>
              </a:pathLst>
            </a:custGeom>
            <a:solidFill>
              <a:srgbClr val="1A1A1A"/>
            </a:solidFill>
          </p:spPr>
        </p:sp>
        <p:sp>
          <p:nvSpPr>
            <p:cNvPr name="TextBox 4" id="4"/>
            <p:cNvSpPr txBox="true"/>
            <p:nvPr/>
          </p:nvSpPr>
          <p:spPr>
            <a:xfrm>
              <a:off x="0" y="-76200"/>
              <a:ext cx="1768865" cy="415238"/>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2.pip install openai</a:t>
              </a:r>
            </a:p>
          </p:txBody>
        </p:sp>
      </p:grpSp>
      <p:grpSp>
        <p:nvGrpSpPr>
          <p:cNvPr name="Group 5" id="5"/>
          <p:cNvGrpSpPr/>
          <p:nvPr/>
        </p:nvGrpSpPr>
        <p:grpSpPr>
          <a:xfrm rot="0">
            <a:off x="3536514" y="4104065"/>
            <a:ext cx="11214972" cy="2912872"/>
            <a:chOff x="0" y="0"/>
            <a:chExt cx="2165793" cy="562523"/>
          </a:xfrm>
        </p:grpSpPr>
        <p:sp>
          <p:nvSpPr>
            <p:cNvPr name="Freeform 6" id="6"/>
            <p:cNvSpPr/>
            <p:nvPr/>
          </p:nvSpPr>
          <p:spPr>
            <a:xfrm flipH="false" flipV="false" rot="0">
              <a:off x="0" y="0"/>
              <a:ext cx="2165793" cy="562523"/>
            </a:xfrm>
            <a:custGeom>
              <a:avLst/>
              <a:gdLst/>
              <a:ahLst/>
              <a:cxnLst/>
              <a:rect r="r" b="b" t="t" l="l"/>
              <a:pathLst>
                <a:path h="562523" w="2165793">
                  <a:moveTo>
                    <a:pt x="0" y="0"/>
                  </a:moveTo>
                  <a:lnTo>
                    <a:pt x="2165793" y="0"/>
                  </a:lnTo>
                  <a:lnTo>
                    <a:pt x="2165793" y="562523"/>
                  </a:lnTo>
                  <a:lnTo>
                    <a:pt x="0" y="562523"/>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165793" cy="581573"/>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536514" y="4561963"/>
            <a:ext cx="11214972" cy="1958976"/>
          </a:xfrm>
          <a:prstGeom prst="rect">
            <a:avLst/>
          </a:prstGeom>
        </p:spPr>
        <p:txBody>
          <a:bodyPr anchor="t" rtlCol="false" tIns="0" lIns="0" bIns="0" rIns="0">
            <a:spAutoFit/>
          </a:bodyPr>
          <a:lstStyle/>
          <a:p>
            <a:pPr algn="ctr" marL="863590" indent="-431795" lvl="1">
              <a:lnSpc>
                <a:spcPts val="5199"/>
              </a:lnSpc>
              <a:buFont typeface="Arial"/>
              <a:buChar char="•"/>
            </a:pPr>
            <a:r>
              <a:rPr lang="en-US" sz="3999">
                <a:solidFill>
                  <a:srgbClr val="000000"/>
                </a:solidFill>
                <a:latin typeface="Oswald"/>
              </a:rPr>
              <a:t>This package provides access to OpenAI's APIs, including their GPT-based language models and other services.</a:t>
            </a:r>
          </a:p>
        </p:txBody>
      </p:sp>
      <p:sp>
        <p:nvSpPr>
          <p:cNvPr name="Freeform 9" id="9"/>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9126764" cy="1628439"/>
            <a:chOff x="0" y="0"/>
            <a:chExt cx="2403757" cy="428889"/>
          </a:xfrm>
        </p:grpSpPr>
        <p:sp>
          <p:nvSpPr>
            <p:cNvPr name="Freeform 5" id="5"/>
            <p:cNvSpPr/>
            <p:nvPr/>
          </p:nvSpPr>
          <p:spPr>
            <a:xfrm flipH="false" flipV="false" rot="0">
              <a:off x="0" y="0"/>
              <a:ext cx="2403757" cy="428889"/>
            </a:xfrm>
            <a:custGeom>
              <a:avLst/>
              <a:gdLst/>
              <a:ahLst/>
              <a:cxnLst/>
              <a:rect r="r" b="b" t="t" l="l"/>
              <a:pathLst>
                <a:path h="428889" w="2403757">
                  <a:moveTo>
                    <a:pt x="0" y="0"/>
                  </a:moveTo>
                  <a:lnTo>
                    <a:pt x="2403757" y="0"/>
                  </a:lnTo>
                  <a:lnTo>
                    <a:pt x="2403757" y="428889"/>
                  </a:lnTo>
                  <a:lnTo>
                    <a:pt x="0" y="428889"/>
                  </a:lnTo>
                  <a:close/>
                </a:path>
              </a:pathLst>
            </a:custGeom>
            <a:solidFill>
              <a:srgbClr val="1A1A1A"/>
            </a:solidFill>
          </p:spPr>
        </p:sp>
        <p:sp>
          <p:nvSpPr>
            <p:cNvPr name="TextBox 6" id="6"/>
            <p:cNvSpPr txBox="true"/>
            <p:nvPr/>
          </p:nvSpPr>
          <p:spPr>
            <a:xfrm>
              <a:off x="0" y="-76200"/>
              <a:ext cx="2403757" cy="505089"/>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3.pip install -U duckduckgo-search</a:t>
              </a:r>
            </a:p>
          </p:txBody>
        </p:sp>
      </p:grpSp>
      <p:grpSp>
        <p:nvGrpSpPr>
          <p:cNvPr name="Group 7" id="7"/>
          <p:cNvGrpSpPr/>
          <p:nvPr/>
        </p:nvGrpSpPr>
        <p:grpSpPr>
          <a:xfrm rot="0">
            <a:off x="3690681" y="3937060"/>
            <a:ext cx="11214972" cy="2912872"/>
            <a:chOff x="0" y="0"/>
            <a:chExt cx="2165793" cy="562523"/>
          </a:xfrm>
        </p:grpSpPr>
        <p:sp>
          <p:nvSpPr>
            <p:cNvPr name="Freeform 8" id="8"/>
            <p:cNvSpPr/>
            <p:nvPr/>
          </p:nvSpPr>
          <p:spPr>
            <a:xfrm flipH="false" flipV="false" rot="0">
              <a:off x="0" y="0"/>
              <a:ext cx="2165793" cy="562523"/>
            </a:xfrm>
            <a:custGeom>
              <a:avLst/>
              <a:gdLst/>
              <a:ahLst/>
              <a:cxnLst/>
              <a:rect r="r" b="b" t="t" l="l"/>
              <a:pathLst>
                <a:path h="562523" w="2165793">
                  <a:moveTo>
                    <a:pt x="0" y="0"/>
                  </a:moveTo>
                  <a:lnTo>
                    <a:pt x="2165793" y="0"/>
                  </a:lnTo>
                  <a:lnTo>
                    <a:pt x="2165793" y="562523"/>
                  </a:lnTo>
                  <a:lnTo>
                    <a:pt x="0" y="562523"/>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165793" cy="581573"/>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3382348" y="4464491"/>
            <a:ext cx="11523305" cy="1301751"/>
          </a:xfrm>
          <a:prstGeom prst="rect">
            <a:avLst/>
          </a:prstGeom>
        </p:spPr>
        <p:txBody>
          <a:bodyPr anchor="t" rtlCol="false" tIns="0" lIns="0" bIns="0" rIns="0">
            <a:spAutoFit/>
          </a:bodyPr>
          <a:lstStyle/>
          <a:p>
            <a:pPr algn="ctr" marL="863590" indent="-431795" lvl="1">
              <a:lnSpc>
                <a:spcPts val="5199"/>
              </a:lnSpc>
              <a:buFont typeface="Arial"/>
              <a:buChar char="•"/>
            </a:pPr>
            <a:r>
              <a:rPr lang="en-US" sz="3999">
                <a:solidFill>
                  <a:srgbClr val="000000"/>
                </a:solidFill>
                <a:latin typeface="Oswald"/>
              </a:rPr>
              <a:t>This package likely provides functionality to interact with the DuckDuckGo search engine programmatically.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9126764" cy="1628439"/>
            <a:chOff x="0" y="0"/>
            <a:chExt cx="2403757" cy="428889"/>
          </a:xfrm>
        </p:grpSpPr>
        <p:sp>
          <p:nvSpPr>
            <p:cNvPr name="Freeform 5" id="5"/>
            <p:cNvSpPr/>
            <p:nvPr/>
          </p:nvSpPr>
          <p:spPr>
            <a:xfrm flipH="false" flipV="false" rot="0">
              <a:off x="0" y="0"/>
              <a:ext cx="2403757" cy="428889"/>
            </a:xfrm>
            <a:custGeom>
              <a:avLst/>
              <a:gdLst/>
              <a:ahLst/>
              <a:cxnLst/>
              <a:rect r="r" b="b" t="t" l="l"/>
              <a:pathLst>
                <a:path h="428889" w="2403757">
                  <a:moveTo>
                    <a:pt x="0" y="0"/>
                  </a:moveTo>
                  <a:lnTo>
                    <a:pt x="2403757" y="0"/>
                  </a:lnTo>
                  <a:lnTo>
                    <a:pt x="2403757" y="428889"/>
                  </a:lnTo>
                  <a:lnTo>
                    <a:pt x="0" y="428889"/>
                  </a:lnTo>
                  <a:close/>
                </a:path>
              </a:pathLst>
            </a:custGeom>
            <a:solidFill>
              <a:srgbClr val="1A1A1A"/>
            </a:solidFill>
          </p:spPr>
        </p:sp>
        <p:sp>
          <p:nvSpPr>
            <p:cNvPr name="TextBox 6" id="6"/>
            <p:cNvSpPr txBox="true"/>
            <p:nvPr/>
          </p:nvSpPr>
          <p:spPr>
            <a:xfrm>
              <a:off x="0" y="-76200"/>
              <a:ext cx="2403757" cy="505089"/>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4.pip install yfinance</a:t>
              </a:r>
            </a:p>
          </p:txBody>
        </p:sp>
      </p:grpSp>
      <p:grpSp>
        <p:nvGrpSpPr>
          <p:cNvPr name="Group 7" id="7"/>
          <p:cNvGrpSpPr/>
          <p:nvPr/>
        </p:nvGrpSpPr>
        <p:grpSpPr>
          <a:xfrm rot="0">
            <a:off x="3630005" y="3979645"/>
            <a:ext cx="11214972" cy="2912872"/>
            <a:chOff x="0" y="0"/>
            <a:chExt cx="2165793" cy="562523"/>
          </a:xfrm>
        </p:grpSpPr>
        <p:sp>
          <p:nvSpPr>
            <p:cNvPr name="Freeform 8" id="8"/>
            <p:cNvSpPr/>
            <p:nvPr/>
          </p:nvSpPr>
          <p:spPr>
            <a:xfrm flipH="false" flipV="false" rot="0">
              <a:off x="0" y="0"/>
              <a:ext cx="2165793" cy="562523"/>
            </a:xfrm>
            <a:custGeom>
              <a:avLst/>
              <a:gdLst/>
              <a:ahLst/>
              <a:cxnLst/>
              <a:rect r="r" b="b" t="t" l="l"/>
              <a:pathLst>
                <a:path h="562523" w="2165793">
                  <a:moveTo>
                    <a:pt x="0" y="0"/>
                  </a:moveTo>
                  <a:lnTo>
                    <a:pt x="2165793" y="0"/>
                  </a:lnTo>
                  <a:lnTo>
                    <a:pt x="2165793" y="562523"/>
                  </a:lnTo>
                  <a:lnTo>
                    <a:pt x="0" y="562523"/>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165793" cy="581573"/>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3536514" y="4385433"/>
            <a:ext cx="11308462" cy="1439546"/>
          </a:xfrm>
          <a:prstGeom prst="rect">
            <a:avLst/>
          </a:prstGeom>
        </p:spPr>
        <p:txBody>
          <a:bodyPr anchor="t" rtlCol="false" tIns="0" lIns="0" bIns="0" rIns="0">
            <a:spAutoFit/>
          </a:bodyPr>
          <a:lstStyle/>
          <a:p>
            <a:pPr algn="ctr" marL="949948" indent="-474974" lvl="1">
              <a:lnSpc>
                <a:spcPts val="5719"/>
              </a:lnSpc>
              <a:buFont typeface="Arial"/>
              <a:buChar char="•"/>
            </a:pPr>
            <a:r>
              <a:rPr lang="en-US" sz="4399">
                <a:solidFill>
                  <a:srgbClr val="000000"/>
                </a:solidFill>
                <a:latin typeface="Oswald"/>
              </a:rPr>
              <a:t>This command installs the yfinance package using pip, which is the Python package installer.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018488">
            <a:off x="-5360342" y="3195127"/>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018488">
            <a:off x="13251758" y="-49017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9126764" cy="1628439"/>
            <a:chOff x="0" y="0"/>
            <a:chExt cx="2403757" cy="428889"/>
          </a:xfrm>
        </p:grpSpPr>
        <p:sp>
          <p:nvSpPr>
            <p:cNvPr name="Freeform 5" id="5"/>
            <p:cNvSpPr/>
            <p:nvPr/>
          </p:nvSpPr>
          <p:spPr>
            <a:xfrm flipH="false" flipV="false" rot="0">
              <a:off x="0" y="0"/>
              <a:ext cx="2403757" cy="428889"/>
            </a:xfrm>
            <a:custGeom>
              <a:avLst/>
              <a:gdLst/>
              <a:ahLst/>
              <a:cxnLst/>
              <a:rect r="r" b="b" t="t" l="l"/>
              <a:pathLst>
                <a:path h="428889" w="2403757">
                  <a:moveTo>
                    <a:pt x="0" y="0"/>
                  </a:moveTo>
                  <a:lnTo>
                    <a:pt x="2403757" y="0"/>
                  </a:lnTo>
                  <a:lnTo>
                    <a:pt x="2403757" y="428889"/>
                  </a:lnTo>
                  <a:lnTo>
                    <a:pt x="0" y="428889"/>
                  </a:lnTo>
                  <a:close/>
                </a:path>
              </a:pathLst>
            </a:custGeom>
            <a:solidFill>
              <a:srgbClr val="1A1A1A"/>
            </a:solidFill>
          </p:spPr>
        </p:sp>
        <p:sp>
          <p:nvSpPr>
            <p:cNvPr name="TextBox 6" id="6"/>
            <p:cNvSpPr txBox="true"/>
            <p:nvPr/>
          </p:nvSpPr>
          <p:spPr>
            <a:xfrm>
              <a:off x="0" y="-76200"/>
              <a:ext cx="2403757" cy="505089"/>
            </a:xfrm>
            <a:prstGeom prst="rect">
              <a:avLst/>
            </a:prstGeom>
          </p:spPr>
          <p:txBody>
            <a:bodyPr anchor="ctr" rtlCol="false" tIns="50800" lIns="50800" bIns="50800" rIns="50800"/>
            <a:lstStyle/>
            <a:p>
              <a:pPr algn="ctr" marL="0" indent="0" lvl="0">
                <a:lnSpc>
                  <a:spcPts val="5908"/>
                </a:lnSpc>
                <a:spcBef>
                  <a:spcPct val="0"/>
                </a:spcBef>
              </a:pPr>
              <a:r>
                <a:rPr lang="en-US" sz="4281" spc="42">
                  <a:solidFill>
                    <a:srgbClr val="FFFFFF"/>
                  </a:solidFill>
                  <a:latin typeface="DM Sans Italics"/>
                </a:rPr>
                <a:t>5.import yfinance as yf</a:t>
              </a:r>
            </a:p>
          </p:txBody>
        </p:sp>
      </p:grpSp>
      <p:grpSp>
        <p:nvGrpSpPr>
          <p:cNvPr name="Group 7" id="7"/>
          <p:cNvGrpSpPr/>
          <p:nvPr/>
        </p:nvGrpSpPr>
        <p:grpSpPr>
          <a:xfrm rot="0">
            <a:off x="3792024" y="4105335"/>
            <a:ext cx="11214972" cy="2912872"/>
            <a:chOff x="0" y="0"/>
            <a:chExt cx="2165793" cy="562523"/>
          </a:xfrm>
        </p:grpSpPr>
        <p:sp>
          <p:nvSpPr>
            <p:cNvPr name="Freeform 8" id="8"/>
            <p:cNvSpPr/>
            <p:nvPr/>
          </p:nvSpPr>
          <p:spPr>
            <a:xfrm flipH="false" flipV="false" rot="0">
              <a:off x="0" y="0"/>
              <a:ext cx="2165793" cy="562523"/>
            </a:xfrm>
            <a:custGeom>
              <a:avLst/>
              <a:gdLst/>
              <a:ahLst/>
              <a:cxnLst/>
              <a:rect r="r" b="b" t="t" l="l"/>
              <a:pathLst>
                <a:path h="562523" w="2165793">
                  <a:moveTo>
                    <a:pt x="0" y="0"/>
                  </a:moveTo>
                  <a:lnTo>
                    <a:pt x="2165793" y="0"/>
                  </a:lnTo>
                  <a:lnTo>
                    <a:pt x="2165793" y="562523"/>
                  </a:lnTo>
                  <a:lnTo>
                    <a:pt x="0" y="562523"/>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165793" cy="581573"/>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3536514" y="4187631"/>
            <a:ext cx="11214972" cy="2700656"/>
          </a:xfrm>
          <a:prstGeom prst="rect">
            <a:avLst/>
          </a:prstGeom>
        </p:spPr>
        <p:txBody>
          <a:bodyPr anchor="t" rtlCol="false" tIns="0" lIns="0" bIns="0" rIns="0">
            <a:spAutoFit/>
          </a:bodyPr>
          <a:lstStyle/>
          <a:p>
            <a:pPr algn="ctr" marL="885179" indent="-442590" lvl="1">
              <a:lnSpc>
                <a:spcPts val="5329"/>
              </a:lnSpc>
              <a:buFont typeface="Arial"/>
              <a:buChar char="•"/>
            </a:pPr>
            <a:r>
              <a:rPr lang="en-US" sz="4099">
                <a:solidFill>
                  <a:srgbClr val="000000"/>
                </a:solidFill>
                <a:latin typeface="Oswald"/>
              </a:rPr>
              <a:t>This imports the yfinance module into your Python script and assigns it an alias yf. This allows you to access functions and classes provided by yfinance using the shorter alias yf.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DAGCHZEAhS8</dc:identifier>
  <dcterms:modified xsi:type="dcterms:W3CDTF">2011-08-01T06:04:30Z</dcterms:modified>
  <cp:revision>1</cp:revision>
  <dc:title>CodeCraft : Unleashing Langchain &amp; LLMs</dc:title>
</cp:coreProperties>
</file>