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D942B-7E87-4DB0-AD34-BF6F668BD756}"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B2A45-6849-4FB5-B479-D7E57FBA32F1}" type="slidenum">
              <a:rPr lang="en-IN" smtClean="0"/>
              <a:t>‹#›</a:t>
            </a:fld>
            <a:endParaRPr lang="en-IN"/>
          </a:p>
        </p:txBody>
      </p:sp>
    </p:spTree>
    <p:extLst>
      <p:ext uri="{BB962C8B-B14F-4D97-AF65-F5344CB8AC3E}">
        <p14:creationId xmlns:p14="http://schemas.microsoft.com/office/powerpoint/2010/main" val="165288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9B2A45-6849-4FB5-B479-D7E57FBA32F1}" type="slidenum">
              <a:rPr lang="en-IN" smtClean="0"/>
              <a:t>8</a:t>
            </a:fld>
            <a:endParaRPr lang="en-IN"/>
          </a:p>
        </p:txBody>
      </p:sp>
    </p:spTree>
    <p:extLst>
      <p:ext uri="{BB962C8B-B14F-4D97-AF65-F5344CB8AC3E}">
        <p14:creationId xmlns:p14="http://schemas.microsoft.com/office/powerpoint/2010/main" val="21136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FB140-EDFA-4FBA-A523-874235D4C976}"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C5BAB-27C9-4C8A-B808-09CDCE394AF3}" type="datetime1">
              <a:rPr lang="en-US" smtClean="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F7FAA3-B71A-493B-8EC1-33D82FF6C9B1}"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A9C539-164A-4D91-8943-15259D550631}"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22A59-BBD0-4E76-BAA2-3050B17594BF}"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EF1765-1A05-41A3-8355-BA58B0FE6EFA}" type="datetime1">
              <a:rPr lang="en-US" smtClean="0"/>
              <a:t>12/19/2024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4846BB-E564-4E60-8604-B94B00AAF5AA}" type="datetime1">
              <a:rPr lang="en-US" smtClean="0"/>
              <a:t>12/19/2024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F5AC-0C26-4421-BB53-B409F38F2BD4}"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AD2DC-AA91-483F-9319-8C2B7CCEA3EC}"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8B80BF-9853-43EE-A791-AA1F3681CAEC}"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3D095-76A6-43D2-BB9F-8DE3C4D2B2A2}" type="datetime1">
              <a:rPr lang="en-US" smtClean="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DAC55-E23C-4813-A7AE-2FC9B586B918}" type="datetime1">
              <a:rPr lang="en-US" smtClean="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95508-264C-4276-8367-20122B6B4D50}" type="datetime1">
              <a:rPr lang="en-US" smtClean="0"/>
              <a:t>12/19/2024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29C768-7CB6-43C9-82C9-DA5CC349C792}" type="datetime1">
              <a:rPr lang="en-US" smtClean="0"/>
              <a:t>12/19/2024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2D7F4C-678E-4C25-8B45-0C095FE760E5}" type="datetime1">
              <a:rPr lang="en-US" smtClean="0"/>
              <a:t>12/19/2024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B08A20-0F92-485A-9583-3D588AA9FBC6}" type="datetime1">
              <a:rPr lang="en-US" smtClean="0"/>
              <a:t>12/19/2024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D047F-39AD-4973-8391-4DABD7B0CA9E}" type="datetime1">
              <a:rPr lang="en-US" smtClean="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114C4A-6D41-456B-8475-D66EB1356A05}" type="datetime1">
              <a:rPr lang="en-US" smtClean="0"/>
              <a:t>12/19/2024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idd1224?tab=repositories" TargetMode="External"/><Relationship Id="rId2" Type="http://schemas.openxmlformats.org/officeDocument/2006/relationships/hyperlink" Target="https://github.com/chandanam2004/mini-project" TargetMode="External"/><Relationship Id="rId1" Type="http://schemas.openxmlformats.org/officeDocument/2006/relationships/slideLayout" Target="../slideLayouts/slideLayout2.xml"/><Relationship Id="rId5" Type="http://schemas.openxmlformats.org/officeDocument/2006/relationships/hyperlink" Target="https://github.com/DarshithChandra/travel-journal-with-map-intigration.git" TargetMode="External"/><Relationship Id="rId4" Type="http://schemas.openxmlformats.org/officeDocument/2006/relationships/hyperlink" Target="https://github.com/madhuranm29/Madhuran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0ECB-FA5E-F9F5-CA15-36F595E39619}"/>
              </a:ext>
            </a:extLst>
          </p:cNvPr>
          <p:cNvSpPr>
            <a:spLocks noGrp="1"/>
          </p:cNvSpPr>
          <p:nvPr>
            <p:ph type="ctrTitle"/>
          </p:nvPr>
        </p:nvSpPr>
        <p:spPr>
          <a:xfrm>
            <a:off x="1154955" y="1447800"/>
            <a:ext cx="8825658" cy="1118937"/>
          </a:xfrm>
        </p:spPr>
        <p:txBody>
          <a:bodyPr/>
          <a:lstStyle/>
          <a:p>
            <a:pPr marL="0" lvl="0" indent="0" rtl="0">
              <a:spcBef>
                <a:spcPts val="0"/>
              </a:spcBef>
              <a:spcAft>
                <a:spcPts val="0"/>
              </a:spcAft>
            </a:pP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Dept. of CS&amp;E ( DATA SCIENCE)</a:t>
            </a:r>
            <a:b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b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Adichunchanagiri Institute of Technology</a:t>
            </a:r>
            <a:b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b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a:t>
            </a:r>
            <a:r>
              <a:rPr lang="en-US" sz="1800" b="1" dirty="0" err="1">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Chikkamagaluru</a:t>
            </a:r>
            <a:r>
              <a:rPr lang="en-US" sz="1800" b="1" dirty="0">
                <a:solidFill>
                  <a:schemeClr val="accent5">
                    <a:lumMod val="40000"/>
                    <a:lumOff val="60000"/>
                  </a:schemeClr>
                </a:solidFill>
                <a:latin typeface="Times New Roman" panose="02020603050405020304" pitchFamily="18" charset="0"/>
                <a:ea typeface="Roboto"/>
                <a:cs typeface="Times New Roman" panose="02020603050405020304" pitchFamily="18" charset="0"/>
                <a:sym typeface="Roboto"/>
              </a:rPr>
              <a:t> - 577102</a:t>
            </a:r>
            <a:br>
              <a:rPr lang="en-US" sz="7200" b="1" dirty="0">
                <a:solidFill>
                  <a:schemeClr val="accent5">
                    <a:lumMod val="40000"/>
                    <a:lumOff val="60000"/>
                  </a:schemeClr>
                </a:solidFill>
                <a:latin typeface="Roboto"/>
                <a:ea typeface="Roboto"/>
                <a:cs typeface="Roboto"/>
                <a:sym typeface="Roboto"/>
              </a:rPr>
            </a:br>
            <a:endParaRPr lang="en-IN" dirty="0"/>
          </a:p>
        </p:txBody>
      </p:sp>
      <p:sp>
        <p:nvSpPr>
          <p:cNvPr id="3" name="Subtitle 2">
            <a:extLst>
              <a:ext uri="{FF2B5EF4-FFF2-40B4-BE49-F238E27FC236}">
                <a16:creationId xmlns:a16="http://schemas.microsoft.com/office/drawing/2014/main" id="{F686B017-D081-7CB1-7EDF-4C89A75AC41A}"/>
              </a:ext>
            </a:extLst>
          </p:cNvPr>
          <p:cNvSpPr>
            <a:spLocks noGrp="1"/>
          </p:cNvSpPr>
          <p:nvPr>
            <p:ph type="subTitle" idx="1"/>
          </p:nvPr>
        </p:nvSpPr>
        <p:spPr>
          <a:xfrm>
            <a:off x="1154955" y="4026568"/>
            <a:ext cx="9914098" cy="2299078"/>
          </a:xfrm>
        </p:spPr>
        <p:txBody>
          <a:bodyPr>
            <a:noAutofit/>
          </a:bodyPr>
          <a:lstStyle/>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Presented By,</a:t>
            </a:r>
          </a:p>
          <a:p>
            <a:pPr marL="0" lvl="0" indent="0" algn="l" rtl="0">
              <a:spcBef>
                <a:spcPts val="0"/>
              </a:spcBef>
              <a:spcAft>
                <a:spcPts val="0"/>
              </a:spcAft>
              <a:buNone/>
            </a:pPr>
            <a:endParaRPr lang="it-IT"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Chandana M (4AI22CD012)</a:t>
            </a: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Darshith C (4AI22CD015)</a:t>
            </a: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Madhura N M (4AI22CD032)</a:t>
            </a:r>
          </a:p>
          <a:p>
            <a:pPr marL="0" lvl="0" indent="0" algn="l" rtl="0">
              <a:spcBef>
                <a:spcPts val="0"/>
              </a:spcBef>
              <a:spcAft>
                <a:spcPts val="0"/>
              </a:spcAft>
              <a:buNone/>
            </a:pPr>
            <a:r>
              <a:rPr lang="it-IT" sz="1200" dirty="0">
                <a:latin typeface="Times New Roman" panose="02020603050405020304" pitchFamily="18" charset="0"/>
                <a:cs typeface="Times New Roman" panose="02020603050405020304" pitchFamily="18" charset="0"/>
              </a:rPr>
              <a:t>Rao Siddharth Shankar (4AI22CD042)</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Under the Guidance of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																		Prof. Pallavi C S</a:t>
            </a:r>
          </a:p>
        </p:txBody>
      </p:sp>
      <p:pic>
        <p:nvPicPr>
          <p:cNvPr id="4" name="Google Shape;87;p13">
            <a:extLst>
              <a:ext uri="{FF2B5EF4-FFF2-40B4-BE49-F238E27FC236}">
                <a16:creationId xmlns:a16="http://schemas.microsoft.com/office/drawing/2014/main" id="{D46CF9B4-17B0-0E52-C429-DF169AF04061}"/>
              </a:ext>
            </a:extLst>
          </p:cNvPr>
          <p:cNvPicPr preferRelativeResize="0"/>
          <p:nvPr/>
        </p:nvPicPr>
        <p:blipFill>
          <a:blip r:embed="rId2">
            <a:alphaModFix/>
          </a:blip>
          <a:stretch>
            <a:fillRect/>
          </a:stretch>
        </p:blipFill>
        <p:spPr>
          <a:xfrm>
            <a:off x="832239" y="411982"/>
            <a:ext cx="1674941" cy="1622374"/>
          </a:xfrm>
          <a:prstGeom prst="rect">
            <a:avLst/>
          </a:prstGeom>
          <a:noFill/>
          <a:ln>
            <a:noFill/>
          </a:ln>
        </p:spPr>
      </p:pic>
      <p:pic>
        <p:nvPicPr>
          <p:cNvPr id="5" name="Google Shape;88;p13">
            <a:extLst>
              <a:ext uri="{FF2B5EF4-FFF2-40B4-BE49-F238E27FC236}">
                <a16:creationId xmlns:a16="http://schemas.microsoft.com/office/drawing/2014/main" id="{EEDCBD4B-6424-A7BF-8141-F7AE79FA572C}"/>
              </a:ext>
            </a:extLst>
          </p:cNvPr>
          <p:cNvPicPr preferRelativeResize="0"/>
          <p:nvPr/>
        </p:nvPicPr>
        <p:blipFill>
          <a:blip r:embed="rId3">
            <a:alphaModFix/>
          </a:blip>
          <a:stretch>
            <a:fillRect/>
          </a:stretch>
        </p:blipFill>
        <p:spPr>
          <a:xfrm>
            <a:off x="8362184" y="274231"/>
            <a:ext cx="1941145" cy="1897875"/>
          </a:xfrm>
          <a:prstGeom prst="rect">
            <a:avLst/>
          </a:prstGeom>
          <a:noFill/>
          <a:ln>
            <a:noFill/>
          </a:ln>
        </p:spPr>
      </p:pic>
      <p:sp>
        <p:nvSpPr>
          <p:cNvPr id="7" name="TextBox 6">
            <a:extLst>
              <a:ext uri="{FF2B5EF4-FFF2-40B4-BE49-F238E27FC236}">
                <a16:creationId xmlns:a16="http://schemas.microsoft.com/office/drawing/2014/main" id="{36841860-CA20-111E-2BFB-D0FCB5118ECB}"/>
              </a:ext>
            </a:extLst>
          </p:cNvPr>
          <p:cNvSpPr txBox="1"/>
          <p:nvPr/>
        </p:nvSpPr>
        <p:spPr>
          <a:xfrm>
            <a:off x="403575" y="2603973"/>
            <a:ext cx="10860505" cy="615553"/>
          </a:xfrm>
          <a:prstGeom prst="rect">
            <a:avLst/>
          </a:prstGeom>
          <a:noFill/>
        </p:spPr>
        <p:txBody>
          <a:bodyPr wrap="square">
            <a:spAutoFit/>
          </a:bodyPr>
          <a:lstStyle/>
          <a:p>
            <a:pPr marL="0" lvl="0" indent="0" algn="ctr" rtl="0">
              <a:spcBef>
                <a:spcPts val="0"/>
              </a:spcBef>
              <a:spcAft>
                <a:spcPts val="0"/>
              </a:spcAft>
              <a:buSzPts val="990"/>
              <a:buNone/>
            </a:pPr>
            <a:r>
              <a:rPr lang="en-US" sz="1400" dirty="0">
                <a:latin typeface="+mj-lt"/>
                <a:cs typeface="Times New Roman" panose="02020603050405020304" pitchFamily="18" charset="0"/>
              </a:rPr>
              <a:t>Mini Project –title on </a:t>
            </a:r>
          </a:p>
          <a:p>
            <a:pPr marL="0" lvl="0" indent="0" algn="l" rtl="0">
              <a:spcBef>
                <a:spcPts val="0"/>
              </a:spcBef>
              <a:spcAft>
                <a:spcPts val="0"/>
              </a:spcAft>
              <a:buSzPts val="990"/>
              <a:buNone/>
            </a:pPr>
            <a:r>
              <a:rPr lang="en-US" sz="1800" dirty="0"/>
              <a:t>          						</a:t>
            </a:r>
            <a:r>
              <a:rPr lang="en-US" sz="2000" dirty="0"/>
              <a:t>  “Travel Journal with Map Integration“</a:t>
            </a:r>
            <a:endParaRPr lang="en-IN" sz="2000" dirty="0"/>
          </a:p>
        </p:txBody>
      </p:sp>
      <p:sp>
        <p:nvSpPr>
          <p:cNvPr id="6" name="Slide Number Placeholder 5">
            <a:extLst>
              <a:ext uri="{FF2B5EF4-FFF2-40B4-BE49-F238E27FC236}">
                <a16:creationId xmlns:a16="http://schemas.microsoft.com/office/drawing/2014/main" id="{4A18062B-BD02-6C79-FD7F-A72D25608EC8}"/>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5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E8D9F-F16A-6A25-1CBC-1DD3E5F55FF7}"/>
              </a:ext>
            </a:extLst>
          </p:cNvPr>
          <p:cNvPicPr>
            <a:picLocks noChangeAspect="1"/>
          </p:cNvPicPr>
          <p:nvPr/>
        </p:nvPicPr>
        <p:blipFill>
          <a:blip r:embed="rId2"/>
          <a:stretch>
            <a:fillRect/>
          </a:stretch>
        </p:blipFill>
        <p:spPr>
          <a:xfrm>
            <a:off x="754092" y="1581456"/>
            <a:ext cx="4719056" cy="4580805"/>
          </a:xfrm>
          <a:prstGeom prst="rect">
            <a:avLst/>
          </a:prstGeom>
        </p:spPr>
      </p:pic>
      <p:pic>
        <p:nvPicPr>
          <p:cNvPr id="6" name="Picture 5">
            <a:extLst>
              <a:ext uri="{FF2B5EF4-FFF2-40B4-BE49-F238E27FC236}">
                <a16:creationId xmlns:a16="http://schemas.microsoft.com/office/drawing/2014/main" id="{D0EF24C9-6F34-3DCD-8FBA-23E4E6A76CBB}"/>
              </a:ext>
            </a:extLst>
          </p:cNvPr>
          <p:cNvPicPr>
            <a:picLocks noChangeAspect="1"/>
          </p:cNvPicPr>
          <p:nvPr/>
        </p:nvPicPr>
        <p:blipFill>
          <a:blip r:embed="rId3"/>
          <a:stretch>
            <a:fillRect/>
          </a:stretch>
        </p:blipFill>
        <p:spPr>
          <a:xfrm>
            <a:off x="5879513" y="1581455"/>
            <a:ext cx="5441013" cy="4580805"/>
          </a:xfrm>
          <a:prstGeom prst="rect">
            <a:avLst/>
          </a:prstGeom>
        </p:spPr>
      </p:pic>
      <p:sp>
        <p:nvSpPr>
          <p:cNvPr id="5" name="TextBox 4">
            <a:extLst>
              <a:ext uri="{FF2B5EF4-FFF2-40B4-BE49-F238E27FC236}">
                <a16:creationId xmlns:a16="http://schemas.microsoft.com/office/drawing/2014/main" id="{9618A021-7290-A245-45DF-AC63515E9D23}"/>
              </a:ext>
            </a:extLst>
          </p:cNvPr>
          <p:cNvSpPr txBox="1"/>
          <p:nvPr/>
        </p:nvSpPr>
        <p:spPr>
          <a:xfrm>
            <a:off x="634822" y="525190"/>
            <a:ext cx="648031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Database Design</a:t>
            </a:r>
            <a:endParaRPr lang="en-IN"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4112422-81F7-4976-735B-7E10CFEEBA4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59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1EDAA-C8BA-E1C8-DEB6-FB328AC9A67F}"/>
              </a:ext>
            </a:extLst>
          </p:cNvPr>
          <p:cNvPicPr>
            <a:picLocks noChangeAspect="1"/>
          </p:cNvPicPr>
          <p:nvPr/>
        </p:nvPicPr>
        <p:blipFill>
          <a:blip r:embed="rId2"/>
          <a:stretch>
            <a:fillRect/>
          </a:stretch>
        </p:blipFill>
        <p:spPr>
          <a:xfrm>
            <a:off x="1538961" y="1640231"/>
            <a:ext cx="8951495" cy="4363059"/>
          </a:xfrm>
          <a:prstGeom prst="rect">
            <a:avLst/>
          </a:prstGeom>
        </p:spPr>
      </p:pic>
      <p:sp>
        <p:nvSpPr>
          <p:cNvPr id="6" name="TextBox 5">
            <a:extLst>
              <a:ext uri="{FF2B5EF4-FFF2-40B4-BE49-F238E27FC236}">
                <a16:creationId xmlns:a16="http://schemas.microsoft.com/office/drawing/2014/main" id="{9FD463F1-F4D4-E9DD-B00C-9D45F5B57030}"/>
              </a:ext>
            </a:extLst>
          </p:cNvPr>
          <p:cNvSpPr txBox="1"/>
          <p:nvPr/>
        </p:nvSpPr>
        <p:spPr>
          <a:xfrm>
            <a:off x="986319" y="544530"/>
            <a:ext cx="438706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Database Design</a:t>
            </a:r>
            <a:endParaRPr lang="en-IN"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14CF2B4-768D-7E60-9C8F-FFA09EBFC690}"/>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03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B04C25-04F9-7064-A585-64837921689E}"/>
              </a:ext>
            </a:extLst>
          </p:cNvPr>
          <p:cNvPicPr>
            <a:picLocks noChangeAspect="1"/>
          </p:cNvPicPr>
          <p:nvPr/>
        </p:nvPicPr>
        <p:blipFill>
          <a:blip r:embed="rId2"/>
          <a:srcRect l="1831" t="8013" r="5934" b="10119"/>
          <a:stretch/>
        </p:blipFill>
        <p:spPr>
          <a:xfrm>
            <a:off x="433137" y="1553973"/>
            <a:ext cx="5335605" cy="4391780"/>
          </a:xfrm>
          <a:prstGeom prst="rect">
            <a:avLst/>
          </a:prstGeom>
        </p:spPr>
      </p:pic>
      <p:pic>
        <p:nvPicPr>
          <p:cNvPr id="7" name="Picture 6">
            <a:extLst>
              <a:ext uri="{FF2B5EF4-FFF2-40B4-BE49-F238E27FC236}">
                <a16:creationId xmlns:a16="http://schemas.microsoft.com/office/drawing/2014/main" id="{2EB657D4-C2BB-74F9-DD54-181C02472D77}"/>
              </a:ext>
            </a:extLst>
          </p:cNvPr>
          <p:cNvPicPr>
            <a:picLocks noChangeAspect="1"/>
          </p:cNvPicPr>
          <p:nvPr/>
        </p:nvPicPr>
        <p:blipFill>
          <a:blip r:embed="rId3"/>
          <a:stretch>
            <a:fillRect/>
          </a:stretch>
        </p:blipFill>
        <p:spPr>
          <a:xfrm>
            <a:off x="6096000" y="1553972"/>
            <a:ext cx="5522006" cy="4391780"/>
          </a:xfrm>
          <a:prstGeom prst="rect">
            <a:avLst/>
          </a:prstGeom>
        </p:spPr>
      </p:pic>
      <p:sp>
        <p:nvSpPr>
          <p:cNvPr id="3" name="TextBox 2">
            <a:extLst>
              <a:ext uri="{FF2B5EF4-FFF2-40B4-BE49-F238E27FC236}">
                <a16:creationId xmlns:a16="http://schemas.microsoft.com/office/drawing/2014/main" id="{1106C25F-E88B-4760-0F00-E4176A71B15B}"/>
              </a:ext>
            </a:extLst>
          </p:cNvPr>
          <p:cNvSpPr txBox="1"/>
          <p:nvPr/>
        </p:nvSpPr>
        <p:spPr>
          <a:xfrm>
            <a:off x="433137" y="558304"/>
            <a:ext cx="726219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Snippets of Output  </a:t>
            </a:r>
            <a:endParaRPr lang="en-IN"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539608D-F0D9-F5DD-1A85-FB1B40EABE68}"/>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65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B63-CED7-AD43-CF20-8702A3EF0832}"/>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Challenges Faced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276B7D-2248-57D3-5186-85C960677FB5}"/>
              </a:ext>
            </a:extLst>
          </p:cNvPr>
          <p:cNvSpPr>
            <a:spLocks noGrp="1"/>
          </p:cNvSpPr>
          <p:nvPr>
            <p:ph idx="1"/>
          </p:nvPr>
        </p:nvSpPr>
        <p:spPr>
          <a:xfrm>
            <a:off x="834887" y="1457740"/>
            <a:ext cx="10058399" cy="4790660"/>
          </a:xfrm>
        </p:spPr>
        <p:txBody>
          <a:bodyPr>
            <a:normAutofit/>
          </a:bodyPr>
          <a:lstStyle/>
          <a:p>
            <a:pPr algn="just"/>
            <a:r>
              <a:rPr lang="en-US" dirty="0">
                <a:latin typeface="Times New Roman" panose="02020603050405020304" pitchFamily="18" charset="0"/>
                <a:cs typeface="Times New Roman" panose="02020603050405020304" pitchFamily="18" charset="0"/>
              </a:rPr>
              <a:t>Images were not being stored or displayed on the main screen</a:t>
            </a:r>
            <a:r>
              <a:rPr lang="en-IN"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Database integration issues while fetching data and executing queries.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Failure to load the map interface.</a:t>
            </a:r>
          </a:p>
          <a:p>
            <a:pPr algn="just"/>
            <a:r>
              <a:rPr lang="en-US" dirty="0">
                <a:latin typeface="Times New Roman" panose="02020603050405020304" pitchFamily="18" charset="0"/>
                <a:cs typeface="Times New Roman" panose="02020603050405020304" pitchFamily="18" charset="0"/>
              </a:rPr>
              <a:t>Overlapping of pins while marking locations on the map.</a:t>
            </a:r>
          </a:p>
          <a:p>
            <a:pPr algn="just"/>
            <a:r>
              <a:rPr lang="en-US" dirty="0">
                <a:latin typeface="Times New Roman" panose="02020603050405020304" pitchFamily="18" charset="0"/>
                <a:cs typeface="Times New Roman" panose="02020603050405020304" pitchFamily="18" charset="0"/>
              </a:rPr>
              <a:t>Challenges in identifying and designing the required database schema.</a:t>
            </a:r>
          </a:p>
          <a:p>
            <a:pPr algn="just"/>
            <a:r>
              <a:rPr lang="en-US" dirty="0">
                <a:latin typeface="Times New Roman" panose="02020603050405020304" pitchFamily="18" charset="0"/>
                <a:cs typeface="Times New Roman" panose="02020603050405020304" pitchFamily="18" charset="0"/>
              </a:rPr>
              <a:t>Creation of a new database schema due to previous design problems.</a:t>
            </a:r>
          </a:p>
          <a:p>
            <a:pPr algn="just"/>
            <a:r>
              <a:rPr lang="en-US" dirty="0">
                <a:latin typeface="Times New Roman" panose="02020603050405020304" pitchFamily="18" charset="0"/>
                <a:cs typeface="Times New Roman" panose="02020603050405020304" pitchFamily="18" charset="0"/>
              </a:rPr>
              <a:t>Issues in accessing the Google API for map and location services.</a:t>
            </a:r>
          </a:p>
        </p:txBody>
      </p:sp>
      <p:sp>
        <p:nvSpPr>
          <p:cNvPr id="4" name="Slide Number Placeholder 3">
            <a:extLst>
              <a:ext uri="{FF2B5EF4-FFF2-40B4-BE49-F238E27FC236}">
                <a16:creationId xmlns:a16="http://schemas.microsoft.com/office/drawing/2014/main" id="{F4C8791A-8F3F-1DC4-FC76-2B8C4A8CCA2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0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E8DC-1146-A693-2D63-BB9DB56DEF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Resolved</a:t>
            </a:r>
            <a:br>
              <a:rPr lang="en-IN" dirty="0"/>
            </a:br>
            <a:endParaRPr lang="en-IN" dirty="0"/>
          </a:p>
        </p:txBody>
      </p:sp>
      <p:sp>
        <p:nvSpPr>
          <p:cNvPr id="3" name="Content Placeholder 2">
            <a:extLst>
              <a:ext uri="{FF2B5EF4-FFF2-40B4-BE49-F238E27FC236}">
                <a16:creationId xmlns:a16="http://schemas.microsoft.com/office/drawing/2014/main" id="{03528D54-B77A-50C8-2A23-BE786D2A74F5}"/>
              </a:ext>
            </a:extLst>
          </p:cNvPr>
          <p:cNvSpPr>
            <a:spLocks noGrp="1"/>
          </p:cNvSpPr>
          <p:nvPr>
            <p:ph idx="1"/>
          </p:nvPr>
        </p:nvSpPr>
        <p:spPr>
          <a:xfrm>
            <a:off x="645130" y="1444488"/>
            <a:ext cx="9404723" cy="4803912"/>
          </a:xfrm>
        </p:spPr>
        <p:txBody>
          <a:bodyPr>
            <a:normAutofit/>
          </a:bodyPr>
          <a:lstStyle/>
          <a:p>
            <a:pPr algn="just"/>
            <a:r>
              <a:rPr lang="en-US" b="1" dirty="0"/>
              <a:t>Ima</a:t>
            </a:r>
            <a:r>
              <a:rPr lang="en-US" b="1" dirty="0">
                <a:latin typeface="Times New Roman" panose="02020603050405020304" pitchFamily="18" charset="0"/>
                <a:cs typeface="Times New Roman" panose="02020603050405020304" pitchFamily="18" charset="0"/>
              </a:rPr>
              <a:t>ge Storage and Display </a:t>
            </a:r>
            <a:r>
              <a:rPr lang="en-US" b="1" dirty="0" err="1">
                <a:latin typeface="Times New Roman" panose="02020603050405020304" pitchFamily="18" charset="0"/>
                <a:cs typeface="Times New Roman" panose="02020603050405020304" pitchFamily="18" charset="0"/>
              </a:rPr>
              <a:t>Issue</a:t>
            </a:r>
            <a:r>
              <a:rPr lang="en-US" dirty="0" err="1">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 images were being stored in a sub-directory path, we reconfigured the system to save them in the main directory.</a:t>
            </a:r>
          </a:p>
          <a:p>
            <a:pPr algn="just"/>
            <a:r>
              <a:rPr lang="en-IN" b="1" dirty="0">
                <a:latin typeface="Times New Roman" panose="02020603050405020304" pitchFamily="18" charset="0"/>
                <a:cs typeface="Times New Roman" panose="02020603050405020304" pitchFamily="18" charset="0"/>
              </a:rPr>
              <a:t>Database Integration Issue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We successfully connected the database and adjusted the queries, enabling the application to fetch and store data seamlessly.</a:t>
            </a:r>
          </a:p>
          <a:p>
            <a:pPr algn="just"/>
            <a:r>
              <a:rPr lang="en-IN" b="1" dirty="0">
                <a:latin typeface="Times New Roman" panose="02020603050405020304" pitchFamily="18" charset="0"/>
                <a:cs typeface="Times New Roman" panose="02020603050405020304" pitchFamily="18" charset="0"/>
              </a:rPr>
              <a:t>Map Loading Issue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The issue was resolved by debugging the map integration code and ensuring the correct API keys and configurations were in place.</a:t>
            </a:r>
          </a:p>
          <a:p>
            <a:pPr algn="just"/>
            <a:r>
              <a:rPr lang="en-IN" b="1" dirty="0">
                <a:latin typeface="Times New Roman" panose="02020603050405020304" pitchFamily="18" charset="0"/>
                <a:cs typeface="Times New Roman" panose="02020603050405020304" pitchFamily="18" charset="0"/>
              </a:rPr>
              <a:t>Location Pin Overlapping Issue:</a:t>
            </a:r>
            <a:r>
              <a:rPr lang="en-US" dirty="0">
                <a:latin typeface="Times New Roman" panose="02020603050405020304" pitchFamily="18" charset="0"/>
                <a:cs typeface="Times New Roman" panose="02020603050405020304" pitchFamily="18" charset="0"/>
              </a:rPr>
              <a:t>We adjusted the logic for pinning locations to prevent overlaps, ensuring that each pin is displayed clearly on the map.</a:t>
            </a:r>
          </a:p>
          <a:p>
            <a:pPr algn="just"/>
            <a:r>
              <a:rPr lang="en-IN" b="1" dirty="0">
                <a:latin typeface="Times New Roman" panose="02020603050405020304" pitchFamily="18" charset="0"/>
                <a:cs typeface="Times New Roman" panose="02020603050405020304" pitchFamily="18" charset="0"/>
              </a:rPr>
              <a:t>Google API Access Issue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We resolved this by troubleshooting API access errors, ensuring correct permissions, and configuring the API settings properly.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18C1DD-67D7-EFA3-290F-9F0C8EBC64D5}"/>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28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B784-778D-7704-94AB-4454AC59F816}"/>
              </a:ext>
            </a:extLst>
          </p:cNvPr>
          <p:cNvSpPr>
            <a:spLocks noGrp="1"/>
          </p:cNvSpPr>
          <p:nvPr>
            <p:ph type="title"/>
          </p:nvPr>
        </p:nvSpPr>
        <p:spPr>
          <a:xfrm>
            <a:off x="616614" y="363151"/>
            <a:ext cx="9404723" cy="1400530"/>
          </a:xfrm>
        </p:spPr>
        <p:txBody>
          <a:bodyPr/>
          <a:lstStyle/>
          <a:p>
            <a:r>
              <a:rPr lang="en-IN" dirty="0">
                <a:latin typeface="Times New Roman" panose="02020603050405020304" pitchFamily="18" charset="0"/>
                <a:cs typeface="Times New Roman" panose="02020603050405020304" pitchFamily="18" charset="0"/>
              </a:rPr>
              <a:t>Future work</a:t>
            </a:r>
            <a:br>
              <a:rPr lang="en-IN" dirty="0"/>
            </a:br>
            <a:endParaRPr lang="en-IN" dirty="0"/>
          </a:p>
        </p:txBody>
      </p:sp>
      <p:sp>
        <p:nvSpPr>
          <p:cNvPr id="3" name="Content Placeholder 2">
            <a:extLst>
              <a:ext uri="{FF2B5EF4-FFF2-40B4-BE49-F238E27FC236}">
                <a16:creationId xmlns:a16="http://schemas.microsoft.com/office/drawing/2014/main" id="{314D46B4-DB91-24AB-F8AF-E4497580666F}"/>
              </a:ext>
            </a:extLst>
          </p:cNvPr>
          <p:cNvSpPr>
            <a:spLocks noGrp="1"/>
          </p:cNvSpPr>
          <p:nvPr>
            <p:ph idx="1"/>
          </p:nvPr>
        </p:nvSpPr>
        <p:spPr>
          <a:xfrm>
            <a:off x="834190" y="1540042"/>
            <a:ext cx="10395284" cy="4708357"/>
          </a:xfrm>
        </p:spPr>
        <p:txBody>
          <a:bodyPr/>
          <a:lstStyle/>
          <a:p>
            <a:pPr algn="just"/>
            <a:r>
              <a:rPr lang="en-US" b="1" dirty="0">
                <a:latin typeface="Times New Roman" panose="02020603050405020304" pitchFamily="18" charset="0"/>
                <a:cs typeface="Times New Roman" panose="02020603050405020304" pitchFamily="18" charset="0"/>
              </a:rPr>
              <a:t>Social Sharing</a:t>
            </a:r>
            <a:r>
              <a:rPr lang="en-US" dirty="0">
                <a:latin typeface="Times New Roman" panose="02020603050405020304" pitchFamily="18" charset="0"/>
                <a:cs typeface="Times New Roman" panose="02020603050405020304" pitchFamily="18" charset="0"/>
              </a:rPr>
              <a:t>: Allow users to share their travel experiences and pinned locations on social media platforms.</a:t>
            </a:r>
          </a:p>
          <a:p>
            <a:pPr algn="just"/>
            <a:r>
              <a:rPr lang="en-US" b="1" dirty="0">
                <a:latin typeface="Times New Roman" panose="02020603050405020304" pitchFamily="18" charset="0"/>
                <a:cs typeface="Times New Roman" panose="02020603050405020304" pitchFamily="18" charset="0"/>
              </a:rPr>
              <a:t>Collaborative Journaling</a:t>
            </a:r>
            <a:r>
              <a:rPr lang="en-US" dirty="0">
                <a:latin typeface="Times New Roman" panose="02020603050405020304" pitchFamily="18" charset="0"/>
                <a:cs typeface="Times New Roman" panose="02020603050405020304" pitchFamily="18" charset="0"/>
              </a:rPr>
              <a:t>: Add functionality where friends or family can contribute to the same journal.</a:t>
            </a:r>
          </a:p>
          <a:p>
            <a:pPr algn="just"/>
            <a:r>
              <a:rPr lang="en-US" b="1" dirty="0">
                <a:latin typeface="Times New Roman" panose="02020603050405020304" pitchFamily="18" charset="0"/>
                <a:cs typeface="Times New Roman" panose="02020603050405020304" pitchFamily="18" charset="0"/>
              </a:rPr>
              <a:t>Offline Access</a:t>
            </a:r>
            <a:r>
              <a:rPr lang="en-US" dirty="0">
                <a:latin typeface="Times New Roman" panose="02020603050405020304" pitchFamily="18" charset="0"/>
                <a:cs typeface="Times New Roman" panose="02020603050405020304" pitchFamily="18" charset="0"/>
              </a:rPr>
              <a:t>: Enable users to access their journal and maps offline when traveling in areas with no internet.</a:t>
            </a:r>
          </a:p>
          <a:p>
            <a:pPr algn="just"/>
            <a:r>
              <a:rPr lang="en-US" b="1" dirty="0">
                <a:latin typeface="Times New Roman" panose="02020603050405020304" pitchFamily="18" charset="0"/>
                <a:cs typeface="Times New Roman" panose="02020603050405020304" pitchFamily="18" charset="0"/>
              </a:rPr>
              <a:t>AI Travel Suggestions</a:t>
            </a:r>
            <a:r>
              <a:rPr lang="en-US" dirty="0">
                <a:latin typeface="Times New Roman" panose="02020603050405020304" pitchFamily="18" charset="0"/>
                <a:cs typeface="Times New Roman" panose="02020603050405020304" pitchFamily="18" charset="0"/>
              </a:rPr>
              <a:t>: Suggest nearby attractions, restaurants, and activities based on the user's location.</a:t>
            </a:r>
          </a:p>
          <a:p>
            <a:pPr algn="just"/>
            <a:r>
              <a:rPr lang="en-US" b="1" dirty="0">
                <a:latin typeface="Times New Roman" panose="02020603050405020304" pitchFamily="18" charset="0"/>
                <a:cs typeface="Times New Roman" panose="02020603050405020304" pitchFamily="18" charset="0"/>
              </a:rPr>
              <a:t>Integration with AR</a:t>
            </a:r>
            <a:r>
              <a:rPr lang="en-US" dirty="0">
                <a:latin typeface="Times New Roman" panose="02020603050405020304" pitchFamily="18" charset="0"/>
                <a:cs typeface="Times New Roman" panose="02020603050405020304" pitchFamily="18" charset="0"/>
              </a:rPr>
              <a:t>: Use Augmented Reality to enhance the map experience, showing real-time information about landmarks.</a:t>
            </a:r>
          </a:p>
          <a:p>
            <a:pPr algn="just"/>
            <a:r>
              <a:rPr lang="en-US" b="1" dirty="0">
                <a:latin typeface="Times New Roman" panose="02020603050405020304" pitchFamily="18" charset="0"/>
                <a:cs typeface="Times New Roman" panose="02020603050405020304" pitchFamily="18" charset="0"/>
              </a:rPr>
              <a:t>Customizable Features</a:t>
            </a:r>
            <a:r>
              <a:rPr lang="en-US" dirty="0">
                <a:latin typeface="Times New Roman" panose="02020603050405020304" pitchFamily="18" charset="0"/>
                <a:cs typeface="Times New Roman" panose="02020603050405020304" pitchFamily="18" charset="0"/>
              </a:rPr>
              <a:t>: Options to add tags, categories, or themes to personalize the journal.</a:t>
            </a:r>
          </a:p>
          <a:p>
            <a:endParaRPr lang="en-IN" dirty="0"/>
          </a:p>
        </p:txBody>
      </p:sp>
      <p:sp>
        <p:nvSpPr>
          <p:cNvPr id="4" name="Slide Number Placeholder 3">
            <a:extLst>
              <a:ext uri="{FF2B5EF4-FFF2-40B4-BE49-F238E27FC236}">
                <a16:creationId xmlns:a16="http://schemas.microsoft.com/office/drawing/2014/main" id="{6420E0E9-330C-BFC9-841F-29CBBB4EBE9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77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C832-309F-87B7-797F-ABDD9D7A73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a:extLst>
              <a:ext uri="{FF2B5EF4-FFF2-40B4-BE49-F238E27FC236}">
                <a16:creationId xmlns:a16="http://schemas.microsoft.com/office/drawing/2014/main" id="{5F415314-9A15-1AB4-C6A8-5E57BFC0D883}"/>
              </a:ext>
            </a:extLst>
          </p:cNvPr>
          <p:cNvSpPr>
            <a:spLocks noGrp="1"/>
          </p:cNvSpPr>
          <p:nvPr>
            <p:ph idx="1"/>
          </p:nvPr>
        </p:nvSpPr>
        <p:spPr>
          <a:xfrm>
            <a:off x="802105" y="1411706"/>
            <a:ext cx="10619873" cy="483669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Our </a:t>
            </a:r>
            <a:r>
              <a:rPr lang="en-US" b="1" dirty="0">
                <a:latin typeface="Times New Roman" panose="02020603050405020304" pitchFamily="18" charset="0"/>
                <a:cs typeface="Times New Roman" panose="02020603050405020304" pitchFamily="18" charset="0"/>
              </a:rPr>
              <a:t>Travel Journal with Map Integration</a:t>
            </a:r>
            <a:r>
              <a:rPr lang="en-US" dirty="0">
                <a:latin typeface="Times New Roman" panose="02020603050405020304" pitchFamily="18" charset="0"/>
                <a:cs typeface="Times New Roman" panose="02020603050405020304" pitchFamily="18" charset="0"/>
              </a:rPr>
              <a:t> project has been an enriching and exciting journey. Despite challenges like image storage, database integration, map loading issues, and schema design, we overcame them through teamwork and determination. By optimizing image storage, redesigning the database schema, and successfully integrating the map and Google APIs, we ensured a smooth and user-friendly application . This project not only enhanced our technical skills but also brought us closer as teammates. We take pride in our accomplishments and look forward to exploring future enhancements for the application.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9AD48-5D02-3E7D-450D-4D9A45FD5049}"/>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26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23F5-0B78-0E1A-175C-DC418B4A4210}"/>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C60E51F3-F9EC-046E-57D0-C777564EF95B}"/>
              </a:ext>
            </a:extLst>
          </p:cNvPr>
          <p:cNvSpPr>
            <a:spLocks noGrp="1"/>
          </p:cNvSpPr>
          <p:nvPr>
            <p:ph idx="1"/>
          </p:nvPr>
        </p:nvSpPr>
        <p:spPr>
          <a:xfrm>
            <a:off x="739740" y="1853248"/>
            <a:ext cx="9310114" cy="4395151"/>
          </a:xfrm>
        </p:spPr>
        <p:txBody>
          <a:bodyPr/>
          <a:lstStyle/>
          <a:p>
            <a:r>
              <a:rPr lang="en-IN" b="0" i="0" u="none" strike="noStrike" dirty="0">
                <a:effectLst/>
                <a:latin typeface="-apple-system"/>
                <a:hlinkClick r:id="rId2"/>
              </a:rPr>
              <a:t>chandanam2004/mini-project</a:t>
            </a:r>
            <a:endPar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en-IN" u="sng" dirty="0">
                <a:latin typeface="Times New Roman" panose="02020603050405020304" pitchFamily="18" charset="0"/>
                <a:cs typeface="Times New Roman" panose="02020603050405020304" pitchFamily="18" charset="0"/>
                <a:hlinkClick r:id="rId4"/>
              </a:rPr>
              <a:t>https</a:t>
            </a:r>
            <a:r>
              <a:rPr lang="en-IN" u="sng" dirty="0">
                <a:latin typeface="Times New Roman" panose="02020603050405020304" pitchFamily="18" charset="0"/>
                <a:cs typeface="Times New Roman" panose="02020603050405020304" pitchFamily="18" charset="0"/>
                <a:hlinkClick r:id="rId4"/>
              </a:rPr>
              <a:t>://github.com/madhuranm29/Madhuranm</a:t>
            </a:r>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hlinkClick r:id="rId3"/>
              </a:rPr>
              <a:t>https://github.com/sidd1224?tab=repositories</a:t>
            </a:r>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hlinkClick r:id="rId5"/>
              </a:rPr>
              <a:t>https://github.com/DarshithChandra/travel-journal-with-map-intigration.git</a:t>
            </a:r>
            <a:endParaRPr lang="en-IN"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F28AA6-1A95-B221-959A-FEC13282EE96}"/>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36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F3B5-18A1-6B86-CA67-DE2A8F054EAB}"/>
              </a:ext>
            </a:extLst>
          </p:cNvPr>
          <p:cNvSpPr>
            <a:spLocks noGrp="1"/>
          </p:cNvSpPr>
          <p:nvPr>
            <p:ph type="ctrTitle"/>
          </p:nvPr>
        </p:nvSpPr>
        <p:spPr>
          <a:xfrm>
            <a:off x="3421626" y="1219200"/>
            <a:ext cx="8023994" cy="1981200"/>
          </a:xfrm>
        </p:spPr>
        <p:txBody>
          <a:bodyPr/>
          <a:lstStyle/>
          <a:p>
            <a:r>
              <a:rPr lang="en-IN"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7F228E56-ECE9-63B4-15BA-ED3920D11D07}"/>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C975B6AD-BD46-E2A1-B6E9-FD67579F6CAA}"/>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4043-7A65-227D-D3DB-A70144DD2511}"/>
              </a:ext>
            </a:extLst>
          </p:cNvPr>
          <p:cNvSpPr>
            <a:spLocks noGrp="1"/>
          </p:cNvSpPr>
          <p:nvPr>
            <p:ph type="title"/>
          </p:nvPr>
        </p:nvSpPr>
        <p:spPr/>
        <p:txBody>
          <a:bodyPr/>
          <a:lstStyle/>
          <a:p>
            <a:r>
              <a:rPr lang="en-GB"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3D3F7-9DCB-12F9-51C9-4687A5B534B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develop a travel journal application that allows users to document their trips and experiences while tagging entries with geographical locations on an interactive map. This provides users with a visual and contextual representation of their travels, enhancing the storytelling experience.</a:t>
            </a:r>
          </a:p>
          <a:p>
            <a:endParaRPr lang="en-IN" dirty="0"/>
          </a:p>
        </p:txBody>
      </p:sp>
      <p:sp>
        <p:nvSpPr>
          <p:cNvPr id="4" name="Slide Number Placeholder 3">
            <a:extLst>
              <a:ext uri="{FF2B5EF4-FFF2-40B4-BE49-F238E27FC236}">
                <a16:creationId xmlns:a16="http://schemas.microsoft.com/office/drawing/2014/main" id="{1B139C90-9D68-E5E2-7F92-D827ABD80C5B}"/>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15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289A-9925-9599-0C6E-6974E2AFF458}"/>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Scope Of The Project</a:t>
            </a:r>
            <a:endParaRPr lang="en-IN"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5660030-67C3-3310-09B4-9E8B1D077C7D}"/>
              </a:ext>
            </a:extLst>
          </p:cNvPr>
          <p:cNvSpPr>
            <a:spLocks noGrp="1" noChangeArrowheads="1"/>
          </p:cNvSpPr>
          <p:nvPr>
            <p:ph idx="1"/>
          </p:nvPr>
        </p:nvSpPr>
        <p:spPr bwMode="auto">
          <a:xfrm>
            <a:off x="437322" y="438785"/>
            <a:ext cx="11330608" cy="460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1"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sz="2400" dirty="0">
              <a:solidFill>
                <a:schemeClr val="accent4"/>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sz="2400" dirty="0">
              <a:solidFill>
                <a:schemeClr val="accent4"/>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800" dirty="0">
                <a:latin typeface="Times New Roman" panose="02020603050405020304" pitchFamily="18" charset="0"/>
                <a:cs typeface="Times New Roman" panose="02020603050405020304" pitchFamily="18" charset="0"/>
              </a:rPr>
              <a:t>Key areas that the project focuses on</a:t>
            </a:r>
          </a:p>
          <a:p>
            <a:pPr marL="0" marR="0" lvl="0" indent="0" algn="l" defTabSz="914400" rtl="0" eaLnBrk="0" fontAlgn="base" latinLnBrk="0" hangingPunct="0">
              <a:lnSpc>
                <a:spcPct val="150000"/>
              </a:lnSpc>
              <a:spcBef>
                <a:spcPct val="0"/>
              </a:spcBef>
              <a:spcAft>
                <a:spcPct val="0"/>
              </a:spcAft>
              <a:buClrTx/>
              <a:buSzTx/>
              <a:buNone/>
              <a:tabLst/>
            </a:pPr>
            <a:endParaRPr lang="en-US" altLang="en-US" sz="2400" b="1"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Location Mapping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Integrating maps (e.g., Google Maps) to plot travel</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destinations with markers.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Journal Entries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Allowing users to write and attach entries</a:t>
            </a:r>
            <a:r>
              <a:rPr lang="en-US" altLang="en-US" dirty="0">
                <a:latin typeface="Times New Roman" panose="02020603050405020304" pitchFamily="18" charset="0"/>
                <a:cs typeface="Times New Roman" panose="02020603050405020304" pitchFamily="18" charset="0"/>
              </a:rPr>
              <a:t> and</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photos</a:t>
            </a:r>
            <a:r>
              <a:rPr lang="en-US" altLang="en-US" dirty="0">
                <a:latin typeface="Times New Roman" panose="02020603050405020304" pitchFamily="18" charset="0"/>
                <a:cs typeface="Times New Roman" panose="02020603050405020304" pitchFamily="18" charset="0"/>
              </a:rPr>
              <a:t> for the</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specific </a:t>
            </a:r>
            <a:r>
              <a:rPr lang="en-US" altLang="en-US" dirty="0">
                <a:latin typeface="Times New Roman" panose="02020603050405020304" pitchFamily="18" charset="0"/>
                <a:cs typeface="Times New Roman" panose="02020603050405020304" pitchFamily="18" charset="0"/>
              </a:rPr>
              <a:t>journey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Storing user data (journal entries, images, locations) securely using databases (e.g., MySQL).</a:t>
            </a:r>
          </a:p>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latin typeface="Times New Roman" panose="02020603050405020304" pitchFamily="18" charset="0"/>
                <a:cs typeface="Times New Roman" panose="02020603050405020304" pitchFamily="18" charset="0"/>
              </a:rPr>
              <a:t>Customizable Features</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Enabling and disabling of the waypoints.</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1A5A51A-7B80-F5F1-AC00-86ED6F7909F2}"/>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77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85B1-3692-85B7-E130-679DB1A35AF7}"/>
              </a:ext>
            </a:extLst>
          </p:cNvPr>
          <p:cNvSpPr>
            <a:spLocks noGrp="1"/>
          </p:cNvSpPr>
          <p:nvPr>
            <p:ph type="title"/>
          </p:nvPr>
        </p:nvSpPr>
        <p:spPr>
          <a:xfrm>
            <a:off x="646111" y="452718"/>
            <a:ext cx="9404723" cy="574698"/>
          </a:xfrm>
        </p:spPr>
        <p:txBody>
          <a:bodyPr/>
          <a:lstStyle/>
          <a:p>
            <a:pPr marL="342900" indent="-342900">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Personal Benefits</a:t>
            </a:r>
          </a:p>
        </p:txBody>
      </p:sp>
      <p:sp>
        <p:nvSpPr>
          <p:cNvPr id="3" name="Content Placeholder 2">
            <a:extLst>
              <a:ext uri="{FF2B5EF4-FFF2-40B4-BE49-F238E27FC236}">
                <a16:creationId xmlns:a16="http://schemas.microsoft.com/office/drawing/2014/main" id="{56274F33-9698-3B2C-2269-CD2C22935BED}"/>
              </a:ext>
            </a:extLst>
          </p:cNvPr>
          <p:cNvSpPr>
            <a:spLocks noGrp="1"/>
          </p:cNvSpPr>
          <p:nvPr>
            <p:ph idx="1"/>
          </p:nvPr>
        </p:nvSpPr>
        <p:spPr>
          <a:xfrm>
            <a:off x="1103312" y="1027416"/>
            <a:ext cx="8946541" cy="5220983"/>
          </a:xfrm>
        </p:spPr>
        <p:txBody>
          <a:bodyPr/>
          <a:lstStyle/>
          <a:p>
            <a:pPr>
              <a:buFont typeface="Arial" panose="020B0604020202020204" pitchFamily="34" charset="0"/>
              <a:buChar char="•"/>
            </a:pPr>
            <a:endParaRPr lang="en-US" sz="18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Memory Preservation: Allows</a:t>
            </a:r>
            <a:r>
              <a:rPr lang="en-US" sz="1800" dirty="0">
                <a:latin typeface="Times New Roman" panose="02020603050405020304" pitchFamily="18" charset="0"/>
                <a:cs typeface="Times New Roman" panose="02020603050405020304" pitchFamily="18" charset="0"/>
              </a:rPr>
              <a:t> users to document their travels with text, photos, and maps, creating a digital scrapbook to relive moments.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Enhanced Storytelling: Makes</a:t>
            </a:r>
            <a:r>
              <a:rPr lang="en-US" sz="1800" dirty="0">
                <a:latin typeface="Times New Roman" panose="02020603050405020304" pitchFamily="18" charset="0"/>
                <a:cs typeface="Times New Roman" panose="02020603050405020304" pitchFamily="18" charset="0"/>
              </a:rPr>
              <a:t> sharing travel experiences more immersive and engaging by combining journal entries with interactive maps.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Organization: Helps</a:t>
            </a:r>
            <a:r>
              <a:rPr lang="en-US" sz="1800" dirty="0">
                <a:latin typeface="Times New Roman" panose="02020603050405020304" pitchFamily="18" charset="0"/>
                <a:cs typeface="Times New Roman" panose="02020603050405020304" pitchFamily="18" charset="0"/>
              </a:rPr>
              <a:t> travelers organize and categorize their experiences geographically and chronologically.</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Self-Reflection: Encourages</a:t>
            </a:r>
            <a:r>
              <a:rPr lang="en-US" sz="1800" dirty="0">
                <a:latin typeface="Times New Roman" panose="02020603050405020304" pitchFamily="18" charset="0"/>
                <a:cs typeface="Times New Roman" panose="02020603050405020304" pitchFamily="18" charset="0"/>
              </a:rPr>
              <a:t> users to reflect on their journeys, fostering a deeper connection to their experiences.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Travel Planning Resource: Provides</a:t>
            </a:r>
            <a:r>
              <a:rPr lang="en-US" sz="1800" dirty="0">
                <a:latin typeface="Times New Roman" panose="02020603050405020304" pitchFamily="18" charset="0"/>
                <a:cs typeface="Times New Roman" panose="02020603050405020304" pitchFamily="18" charset="0"/>
              </a:rPr>
              <a:t> useful information and inspiration for others planning trips to similar destinations.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Sustainable Awareness: Promotes</a:t>
            </a:r>
            <a:r>
              <a:rPr lang="en-US" sz="1800" dirty="0">
                <a:latin typeface="Times New Roman" panose="02020603050405020304" pitchFamily="18" charset="0"/>
                <a:cs typeface="Times New Roman" panose="02020603050405020304" pitchFamily="18" charset="0"/>
              </a:rPr>
              <a:t> responsible travel to the users.</a:t>
            </a:r>
          </a:p>
          <a:p>
            <a:pPr marL="0" indent="0">
              <a:buNone/>
            </a:pPr>
            <a:endParaRPr lang="en-IN" dirty="0"/>
          </a:p>
        </p:txBody>
      </p:sp>
      <p:sp>
        <p:nvSpPr>
          <p:cNvPr id="4" name="Slide Number Placeholder 3">
            <a:extLst>
              <a:ext uri="{FF2B5EF4-FFF2-40B4-BE49-F238E27FC236}">
                <a16:creationId xmlns:a16="http://schemas.microsoft.com/office/drawing/2014/main" id="{7716829F-318C-F5B7-7D8E-9E47D5CEAC1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90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3BE5-3193-FD22-E022-EDE37BB296CC}"/>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Project Design Architecture</a:t>
            </a:r>
            <a:br>
              <a:rPr lang="en-IN" dirty="0"/>
            </a:br>
            <a:endParaRPr lang="en-IN" dirty="0"/>
          </a:p>
        </p:txBody>
      </p:sp>
      <p:sp>
        <p:nvSpPr>
          <p:cNvPr id="3" name="Content Placeholder 2">
            <a:extLst>
              <a:ext uri="{FF2B5EF4-FFF2-40B4-BE49-F238E27FC236}">
                <a16:creationId xmlns:a16="http://schemas.microsoft.com/office/drawing/2014/main" id="{DABB652A-E0E0-0DEC-EA7E-0C975579B4C5}"/>
              </a:ext>
            </a:extLst>
          </p:cNvPr>
          <p:cNvSpPr>
            <a:spLocks noGrp="1"/>
          </p:cNvSpPr>
          <p:nvPr>
            <p:ph idx="1"/>
          </p:nvPr>
        </p:nvSpPr>
        <p:spPr>
          <a:xfrm>
            <a:off x="645130" y="1537252"/>
            <a:ext cx="9996366" cy="4711147"/>
          </a:xfrm>
        </p:spPr>
        <p:txBody>
          <a:bodyPr>
            <a:normAutofit fontScale="92500" lnSpcReduction="10000"/>
          </a:bodyPr>
          <a:lstStyle/>
          <a:p>
            <a:pPr marL="0" indent="0">
              <a:buNone/>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Technologies</a:t>
            </a:r>
            <a:r>
              <a:rPr lang="en-IN" dirty="0">
                <a:latin typeface="Times New Roman" panose="02020603050405020304" pitchFamily="18" charset="0"/>
                <a:cs typeface="Times New Roman" panose="02020603050405020304" pitchFamily="18" charset="0"/>
              </a:rPr>
              <a:t>: HTML, CSS, JavaScript.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 Map integration using APIs like Google Maps API(Directions API , Places API, Distance matrix API, Geocoding API , Maps </a:t>
            </a:r>
            <a:r>
              <a:rPr lang="en-IN" dirty="0" err="1">
                <a:latin typeface="Times New Roman" panose="02020603050405020304" pitchFamily="18" charset="0"/>
                <a:cs typeface="Times New Roman" panose="02020603050405020304" pitchFamily="18" charset="0"/>
              </a:rPr>
              <a:t>JavaSript</a:t>
            </a:r>
            <a:r>
              <a:rPr lang="en-IN" dirty="0">
                <a:latin typeface="Times New Roman" panose="02020603050405020304" pitchFamily="18" charset="0"/>
                <a:cs typeface="Times New Roman" panose="02020603050405020304" pitchFamily="18" charset="0"/>
              </a:rPr>
              <a:t> API). Journal entry forms with rich-text editors and media upload options.</a:t>
            </a:r>
          </a:p>
          <a:p>
            <a:pPr marL="0" indent="0" algn="just">
              <a:buNone/>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Technologies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Python (Django). </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 User authentication and session management . Media file handling using local database.</a:t>
            </a:r>
          </a:p>
          <a:p>
            <a:pPr marL="0" indent="0" algn="just">
              <a:buNone/>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Options </a:t>
            </a:r>
            <a:r>
              <a:rPr lang="en-IN" dirty="0">
                <a:latin typeface="Times New Roman" panose="02020603050405020304" pitchFamily="18" charset="0"/>
                <a:cs typeface="Times New Roman" panose="02020603050405020304" pitchFamily="18" charset="0"/>
              </a:rPr>
              <a:t>: Relational (MySQL) for structured user data.</a:t>
            </a:r>
          </a:p>
          <a:p>
            <a:pPr marL="0" indent="0" algn="just">
              <a:buNone/>
            </a:pPr>
            <a:r>
              <a:rPr lang="en-IN" b="1" dirty="0">
                <a:latin typeface="Times New Roman" panose="02020603050405020304" pitchFamily="18" charset="0"/>
                <a:cs typeface="Times New Roman" panose="02020603050405020304" pitchFamily="18" charset="0"/>
              </a:rPr>
              <a:t>Hardware :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Inbuilt GPS on user devices for geolocation data.</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03F2C20A-9543-B76D-3468-7918617D4595}"/>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14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E07C-5BAA-1E21-B9C9-0C54A5F5F446}"/>
              </a:ext>
            </a:extLst>
          </p:cNvPr>
          <p:cNvSpPr>
            <a:spLocks noGrp="1"/>
          </p:cNvSpPr>
          <p:nvPr>
            <p:ph type="title"/>
          </p:nvPr>
        </p:nvSpPr>
        <p:spPr>
          <a:xfrm>
            <a:off x="645130" y="420634"/>
            <a:ext cx="9404723" cy="1400530"/>
          </a:xfrm>
        </p:spPr>
        <p:txBody>
          <a:bodyPr/>
          <a:lstStyle/>
          <a:p>
            <a:r>
              <a:rPr lang="en-IN" sz="4000" dirty="0">
                <a:latin typeface="Times New Roman" panose="02020603050405020304" pitchFamily="18" charset="0"/>
                <a:cs typeface="Times New Roman" panose="02020603050405020304" pitchFamily="18" charset="0"/>
              </a:rPr>
              <a:t>Block Diagram</a:t>
            </a:r>
          </a:p>
        </p:txBody>
      </p:sp>
      <p:sp>
        <p:nvSpPr>
          <p:cNvPr id="3" name="Slide Number Placeholder 2">
            <a:extLst>
              <a:ext uri="{FF2B5EF4-FFF2-40B4-BE49-F238E27FC236}">
                <a16:creationId xmlns:a16="http://schemas.microsoft.com/office/drawing/2014/main" id="{A94B7058-E6A0-32ED-C2F6-84B7C3CF3788}"/>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2B00959-92DA-F737-AE76-82527F856B28}"/>
              </a:ext>
            </a:extLst>
          </p:cNvPr>
          <p:cNvPicPr>
            <a:picLocks noGrp="1" noChangeAspect="1"/>
          </p:cNvPicPr>
          <p:nvPr>
            <p:ph idx="1"/>
          </p:nvPr>
        </p:nvPicPr>
        <p:blipFill>
          <a:blip r:embed="rId2"/>
          <a:stretch>
            <a:fillRect/>
          </a:stretch>
        </p:blipFill>
        <p:spPr>
          <a:xfrm>
            <a:off x="3601720" y="1357366"/>
            <a:ext cx="4988560" cy="5080000"/>
          </a:xfrm>
        </p:spPr>
      </p:pic>
    </p:spTree>
    <p:extLst>
      <p:ext uri="{BB962C8B-B14F-4D97-AF65-F5344CB8AC3E}">
        <p14:creationId xmlns:p14="http://schemas.microsoft.com/office/powerpoint/2010/main" val="255327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BDBF-F10D-E58C-1198-A0E7536640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31D32-E785-7163-A9CE-4F4341B5F48C}"/>
              </a:ext>
            </a:extLst>
          </p:cNvPr>
          <p:cNvSpPr>
            <a:spLocks noGrp="1"/>
          </p:cNvSpPr>
          <p:nvPr>
            <p:ph idx="1"/>
          </p:nvPr>
        </p:nvSpPr>
        <p:spPr>
          <a:xfrm>
            <a:off x="401054" y="1443789"/>
            <a:ext cx="11144836" cy="4804611"/>
          </a:xfrm>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Steps or Approach Followed</a:t>
            </a:r>
          </a:p>
          <a:p>
            <a:pPr marL="0" indent="0">
              <a:buNone/>
            </a:pP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Requirement Analysis : </a:t>
            </a:r>
            <a:r>
              <a:rPr lang="en-US" dirty="0">
                <a:latin typeface="Times New Roman" panose="02020603050405020304" pitchFamily="18" charset="0"/>
                <a:cs typeface="Times New Roman" panose="02020603050405020304" pitchFamily="18" charset="0"/>
              </a:rPr>
              <a:t>Identify user needs and features such as geolocation tagging, multimedia uploads and interactive maps .</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Design Phase : </a:t>
            </a:r>
            <a:r>
              <a:rPr lang="en-IN" dirty="0">
                <a:latin typeface="Times New Roman" panose="02020603050405020304" pitchFamily="18" charset="0"/>
                <a:cs typeface="Times New Roman" panose="02020603050405020304" pitchFamily="18" charset="0"/>
              </a:rPr>
              <a:t>Create a </a:t>
            </a:r>
            <a:r>
              <a:rPr lang="en-IN" b="1" dirty="0">
                <a:latin typeface="Times New Roman" panose="02020603050405020304" pitchFamily="18" charset="0"/>
                <a:cs typeface="Times New Roman" panose="02020603050405020304" pitchFamily="18" charset="0"/>
              </a:rPr>
              <a:t>system architecture</a:t>
            </a:r>
            <a:r>
              <a:rPr lang="en-IN" dirty="0">
                <a:latin typeface="Times New Roman" panose="02020603050405020304" pitchFamily="18" charset="0"/>
                <a:cs typeface="Times New Roman" panose="02020603050405020304" pitchFamily="18" charset="0"/>
              </a:rPr>
              <a:t> (frontend, backend, database, and APIs). Design </a:t>
            </a:r>
            <a:r>
              <a:rPr lang="en-IN" b="1" dirty="0">
                <a:latin typeface="Times New Roman" panose="02020603050405020304" pitchFamily="18" charset="0"/>
                <a:cs typeface="Times New Roman" panose="02020603050405020304" pitchFamily="18" charset="0"/>
              </a:rPr>
              <a:t>UI/UX </a:t>
            </a:r>
            <a:r>
              <a:rPr lang="en-IN" b="1" dirty="0" err="1">
                <a:latin typeface="Times New Roman" panose="02020603050405020304" pitchFamily="18" charset="0"/>
                <a:cs typeface="Times New Roman" panose="02020603050405020304" pitchFamily="18" charset="0"/>
              </a:rPr>
              <a:t>mockups</a:t>
            </a:r>
            <a:r>
              <a:rPr lang="en-IN" dirty="0">
                <a:latin typeface="Times New Roman" panose="02020603050405020304" pitchFamily="18" charset="0"/>
                <a:cs typeface="Times New Roman" panose="02020603050405020304" pitchFamily="18" charset="0"/>
              </a:rPr>
              <a:t> for the journal entry forms, interactive map, and user dashboards.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Development Phase : </a:t>
            </a:r>
            <a:r>
              <a:rPr lang="en-US" dirty="0">
                <a:latin typeface="Times New Roman" panose="02020603050405020304" pitchFamily="18" charset="0"/>
                <a:cs typeface="Times New Roman" panose="02020603050405020304" pitchFamily="18" charset="0"/>
              </a:rPr>
              <a:t>Integrate map features using APIs like Google Maps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 Set up server-side logic with Python (Django).Develop REST APIs for CRUD operations (e.g., add, edit, delete entries).</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Phase : </a:t>
            </a:r>
            <a:r>
              <a:rPr lang="en-US" dirty="0">
                <a:latin typeface="Times New Roman" panose="02020603050405020304" pitchFamily="18" charset="0"/>
                <a:cs typeface="Times New Roman" panose="02020603050405020304" pitchFamily="18" charset="0"/>
              </a:rPr>
              <a:t>Conducted </a:t>
            </a:r>
            <a:r>
              <a:rPr lang="en-US" b="1" dirty="0">
                <a:latin typeface="Times New Roman" panose="02020603050405020304" pitchFamily="18" charset="0"/>
                <a:cs typeface="Times New Roman" panose="02020603050405020304" pitchFamily="18" charset="0"/>
              </a:rPr>
              <a:t>unit testing</a:t>
            </a:r>
            <a:r>
              <a:rPr lang="en-US" dirty="0">
                <a:latin typeface="Times New Roman" panose="02020603050405020304" pitchFamily="18" charset="0"/>
                <a:cs typeface="Times New Roman" panose="02020603050405020304" pitchFamily="18" charset="0"/>
              </a:rPr>
              <a:t> for individual features (e.g., map integration, GPS capture).</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0E7CEA5-56D1-2336-FF6F-9D15C0D46E37}"/>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97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E45-8CAB-5367-CA4B-C915B44CAE96}"/>
              </a:ext>
            </a:extLst>
          </p:cNvPr>
          <p:cNvSpPr>
            <a:spLocks noGrp="1"/>
          </p:cNvSpPr>
          <p:nvPr>
            <p:ph type="title"/>
          </p:nvPr>
        </p:nvSpPr>
        <p:spPr>
          <a:xfrm>
            <a:off x="410817" y="225286"/>
            <a:ext cx="9640018" cy="731447"/>
          </a:xfrm>
        </p:spPr>
        <p:txBody>
          <a:bodyPr/>
          <a:lstStyle/>
          <a:p>
            <a:r>
              <a:rPr lang="en-US" sz="4000" dirty="0">
                <a:latin typeface="Times New Roman" panose="02020603050405020304" pitchFamily="18" charset="0"/>
                <a:cs typeface="Times New Roman" panose="02020603050405020304" pitchFamily="18" charset="0"/>
              </a:rPr>
              <a:t>H</a:t>
            </a:r>
            <a:r>
              <a:rPr lang="en-IN" sz="4000" dirty="0" err="1">
                <a:latin typeface="Times New Roman" panose="02020603050405020304" pitchFamily="18" charset="0"/>
                <a:cs typeface="Times New Roman" panose="02020603050405020304" pitchFamily="18" charset="0"/>
              </a:rPr>
              <a:t>ighlights</a:t>
            </a:r>
            <a:r>
              <a:rPr lang="en-IN" sz="4000" dirty="0">
                <a:latin typeface="Times New Roman" panose="02020603050405020304" pitchFamily="18" charset="0"/>
                <a:cs typeface="Times New Roman" panose="02020603050405020304" pitchFamily="18" charset="0"/>
              </a:rPr>
              <a:t> Of The Code</a:t>
            </a:r>
          </a:p>
        </p:txBody>
      </p:sp>
      <p:pic>
        <p:nvPicPr>
          <p:cNvPr id="5" name="Content Placeholder 4">
            <a:extLst>
              <a:ext uri="{FF2B5EF4-FFF2-40B4-BE49-F238E27FC236}">
                <a16:creationId xmlns:a16="http://schemas.microsoft.com/office/drawing/2014/main" id="{E73A3C9C-3141-009F-C4C3-176429EAB2BA}"/>
              </a:ext>
            </a:extLst>
          </p:cNvPr>
          <p:cNvPicPr>
            <a:picLocks noGrp="1" noChangeAspect="1"/>
          </p:cNvPicPr>
          <p:nvPr>
            <p:ph idx="1"/>
          </p:nvPr>
        </p:nvPicPr>
        <p:blipFill>
          <a:blip r:embed="rId3"/>
          <a:stretch>
            <a:fillRect/>
          </a:stretch>
        </p:blipFill>
        <p:spPr>
          <a:xfrm>
            <a:off x="-846668" y="1202267"/>
            <a:ext cx="5799667" cy="5279215"/>
          </a:xfrm>
        </p:spPr>
      </p:pic>
      <p:pic>
        <p:nvPicPr>
          <p:cNvPr id="9" name="Picture 8">
            <a:extLst>
              <a:ext uri="{FF2B5EF4-FFF2-40B4-BE49-F238E27FC236}">
                <a16:creationId xmlns:a16="http://schemas.microsoft.com/office/drawing/2014/main" id="{EC594864-AF73-5597-F938-01A306CBC57C}"/>
              </a:ext>
            </a:extLst>
          </p:cNvPr>
          <p:cNvPicPr>
            <a:picLocks noChangeAspect="1"/>
          </p:cNvPicPr>
          <p:nvPr/>
        </p:nvPicPr>
        <p:blipFill>
          <a:blip r:embed="rId4"/>
          <a:stretch>
            <a:fillRect/>
          </a:stretch>
        </p:blipFill>
        <p:spPr>
          <a:xfrm>
            <a:off x="5139267" y="1202267"/>
            <a:ext cx="6758700" cy="5279215"/>
          </a:xfrm>
          <a:prstGeom prst="rect">
            <a:avLst/>
          </a:prstGeom>
        </p:spPr>
      </p:pic>
      <p:sp>
        <p:nvSpPr>
          <p:cNvPr id="3" name="Slide Number Placeholder 2">
            <a:extLst>
              <a:ext uri="{FF2B5EF4-FFF2-40B4-BE49-F238E27FC236}">
                <a16:creationId xmlns:a16="http://schemas.microsoft.com/office/drawing/2014/main" id="{187E135C-40D0-97BA-DF63-8923610DDC3A}"/>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48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2174-3320-85EA-F102-EB5DE4CE8420}"/>
              </a:ext>
            </a:extLst>
          </p:cNvPr>
          <p:cNvSpPr>
            <a:spLocks noGrp="1"/>
          </p:cNvSpPr>
          <p:nvPr>
            <p:ph type="title"/>
          </p:nvPr>
        </p:nvSpPr>
        <p:spPr>
          <a:xfrm>
            <a:off x="646111" y="452718"/>
            <a:ext cx="9404723" cy="935815"/>
          </a:xfrm>
        </p:spPr>
        <p:txBody>
          <a:bodyPr/>
          <a:lstStyle/>
          <a:p>
            <a:r>
              <a:rPr lang="en-IN" sz="4000" dirty="0">
                <a:latin typeface="Times New Roman" panose="02020603050405020304" pitchFamily="18" charset="0"/>
                <a:cs typeface="Times New Roman" panose="02020603050405020304" pitchFamily="18" charset="0"/>
              </a:rPr>
              <a:t>Database Design</a:t>
            </a:r>
          </a:p>
        </p:txBody>
      </p:sp>
      <p:pic>
        <p:nvPicPr>
          <p:cNvPr id="6" name="Content Placeholder 5">
            <a:extLst>
              <a:ext uri="{FF2B5EF4-FFF2-40B4-BE49-F238E27FC236}">
                <a16:creationId xmlns:a16="http://schemas.microsoft.com/office/drawing/2014/main" id="{E31CA85F-EACC-B313-339F-06723CCD4A83}"/>
              </a:ext>
            </a:extLst>
          </p:cNvPr>
          <p:cNvPicPr>
            <a:picLocks noGrp="1" noChangeAspect="1"/>
          </p:cNvPicPr>
          <p:nvPr>
            <p:ph idx="1"/>
          </p:nvPr>
        </p:nvPicPr>
        <p:blipFill>
          <a:blip r:embed="rId2"/>
          <a:stretch>
            <a:fillRect/>
          </a:stretch>
        </p:blipFill>
        <p:spPr>
          <a:xfrm>
            <a:off x="805493" y="1388532"/>
            <a:ext cx="4520039" cy="4574945"/>
          </a:xfrm>
        </p:spPr>
      </p:pic>
      <p:pic>
        <p:nvPicPr>
          <p:cNvPr id="8" name="Picture 7">
            <a:extLst>
              <a:ext uri="{FF2B5EF4-FFF2-40B4-BE49-F238E27FC236}">
                <a16:creationId xmlns:a16="http://schemas.microsoft.com/office/drawing/2014/main" id="{816FCA2E-5BC4-CDC7-6019-FD039D872CD1}"/>
              </a:ext>
            </a:extLst>
          </p:cNvPr>
          <p:cNvPicPr>
            <a:picLocks noChangeAspect="1"/>
          </p:cNvPicPr>
          <p:nvPr/>
        </p:nvPicPr>
        <p:blipFill>
          <a:blip r:embed="rId3"/>
          <a:stretch>
            <a:fillRect/>
          </a:stretch>
        </p:blipFill>
        <p:spPr>
          <a:xfrm>
            <a:off x="5891612" y="1388532"/>
            <a:ext cx="5048509" cy="4574944"/>
          </a:xfrm>
          <a:prstGeom prst="rect">
            <a:avLst/>
          </a:prstGeom>
        </p:spPr>
      </p:pic>
      <p:sp>
        <p:nvSpPr>
          <p:cNvPr id="3" name="Slide Number Placeholder 2">
            <a:extLst>
              <a:ext uri="{FF2B5EF4-FFF2-40B4-BE49-F238E27FC236}">
                <a16:creationId xmlns:a16="http://schemas.microsoft.com/office/drawing/2014/main" id="{0461CBDC-0F6A-77F0-30EB-AF440E8D4B9A}"/>
              </a:ext>
            </a:extLst>
          </p:cNvPr>
          <p:cNvSpPr>
            <a:spLocks noGrp="1"/>
          </p:cNvSpPr>
          <p:nvPr>
            <p:ph type="sldNum" sz="quarter" idx="12"/>
          </p:nvPr>
        </p:nvSpPr>
        <p:spPr/>
        <p:txBody>
          <a:bodyPr/>
          <a:lstStyle/>
          <a:p>
            <a:fld id="{D57F1E4F-1CFF-5643-939E-02111984F565}"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558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601</TotalTime>
  <Words>1071</Words>
  <Application>Microsoft Office PowerPoint</Application>
  <PresentationFormat>Widescreen</PresentationFormat>
  <Paragraphs>108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Century Gothic</vt:lpstr>
      <vt:lpstr>Roboto</vt:lpstr>
      <vt:lpstr>Times New Roman</vt:lpstr>
      <vt:lpstr>Wingdings</vt:lpstr>
      <vt:lpstr>Wingdings 3</vt:lpstr>
      <vt:lpstr>Ion</vt:lpstr>
      <vt:lpstr>                                            Dept. of CS&amp;E ( DATA SCIENCE)                                        Adichunchanagiri Institute of Technology                                                   Chikkamagaluru - 577102 </vt:lpstr>
      <vt:lpstr>Problem Statement</vt:lpstr>
      <vt:lpstr>Scope Of The Project</vt:lpstr>
      <vt:lpstr>Personal Benefits</vt:lpstr>
      <vt:lpstr>Project Design Architecture </vt:lpstr>
      <vt:lpstr>Block Diagram</vt:lpstr>
      <vt:lpstr>Methodology</vt:lpstr>
      <vt:lpstr>Highlights Of The Code</vt:lpstr>
      <vt:lpstr>Database Design</vt:lpstr>
      <vt:lpstr>PowerPoint Presentation</vt:lpstr>
      <vt:lpstr>PowerPoint Presentation</vt:lpstr>
      <vt:lpstr>PowerPoint Presentation</vt:lpstr>
      <vt:lpstr>Challenges Faced </vt:lpstr>
      <vt:lpstr>Resolved </vt:lpstr>
      <vt:lpstr>Future work </vt:lpstr>
      <vt:lpstr>Conclusion </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Divyashree M</dc:creator>
  <cp:lastModifiedBy>Divyashree M</cp:lastModifiedBy>
  <cp:revision>17</cp:revision>
  <dcterms:created xsi:type="dcterms:W3CDTF">2024-12-12T13:53:54Z</dcterms:created>
  <dcterms:modified xsi:type="dcterms:W3CDTF">2024-12-19T16:39:44Z</dcterms:modified>
</cp:coreProperties>
</file>