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7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7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4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9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0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6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3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0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6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7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9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9E0CD7-5DB4-4BD2-BFD1-155D76678277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629A-B4A8-4263-9316-0C9D38CEC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24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rangadiya/fifa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E3A9B-52B4-4B42-8C9E-6FDC6325A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390525"/>
            <a:ext cx="8572500" cy="2800349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Berlin Sans FB Demi" panose="020B0604020202020204" pitchFamily="34" charset="0"/>
              </a:rPr>
              <a:t>Predicting the Potential of players in FIFA 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BD767-DEB6-4483-A8C5-C33F07837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06" y="3581399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30575-0300-4F8B-94BE-19A5487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Predicting the player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1BF-6BAE-43BC-82C5-406BFB61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IN" dirty="0"/>
              <a:t>After end of each season, football clubs buy and sell players during the transfer window. </a:t>
            </a:r>
          </a:p>
          <a:p>
            <a:pPr algn="just">
              <a:buClrTx/>
            </a:pPr>
            <a:r>
              <a:rPr lang="en-IN" dirty="0"/>
              <a:t>The clubs need to be sure about the potential of the player they want to bring in.</a:t>
            </a:r>
          </a:p>
          <a:p>
            <a:pPr algn="just">
              <a:buClrTx/>
            </a:pPr>
            <a:r>
              <a:rPr lang="en-IN" dirty="0"/>
              <a:t>Predicting the potential of player based on  attributes such as Strength, Stamina, dribbling, international reputation can be of great use the clubs and their scouting teams.</a:t>
            </a:r>
          </a:p>
          <a:p>
            <a:pPr algn="just">
              <a:buClrTx/>
            </a:pPr>
            <a:r>
              <a:rPr lang="en-IN" dirty="0"/>
              <a:t>Potential Prediction can be of interest to Betting agencies and fans playing fantasy football as well.</a:t>
            </a:r>
          </a:p>
        </p:txBody>
      </p:sp>
    </p:spTree>
    <p:extLst>
      <p:ext uri="{BB962C8B-B14F-4D97-AF65-F5344CB8AC3E}">
        <p14:creationId xmlns:p14="http://schemas.microsoft.com/office/powerpoint/2010/main" val="3554641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B90E9-CF97-4116-8225-5BEEB304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Data Source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E3D1-10F3-4500-B122-DC220D84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162597"/>
            <a:ext cx="8946541" cy="3085802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IN" dirty="0"/>
              <a:t>Data source: </a:t>
            </a:r>
            <a:r>
              <a:rPr lang="en-IN" dirty="0">
                <a:hlinkClick r:id="rId2"/>
              </a:rPr>
              <a:t>Kaggle FIFA 19 dataset</a:t>
            </a:r>
            <a:endParaRPr lang="en-IN" dirty="0"/>
          </a:p>
          <a:p>
            <a:pPr algn="just">
              <a:buClr>
                <a:schemeClr val="tx1"/>
              </a:buClr>
            </a:pPr>
            <a:r>
              <a:rPr lang="en-IN" dirty="0"/>
              <a:t>Data contains attributes such as Name, age, nationality, wage, preferred foot, work rate, position, dribbling, free-kick accuracy, etc.</a:t>
            </a:r>
          </a:p>
          <a:p>
            <a:pPr algn="just">
              <a:buClr>
                <a:schemeClr val="tx1"/>
              </a:buClr>
            </a:pPr>
            <a:r>
              <a:rPr lang="en-IN" dirty="0"/>
              <a:t>Unnecessary features were discarded. The missing values were replaced with the mean of the attribute.</a:t>
            </a:r>
          </a:p>
          <a:p>
            <a:pPr algn="just">
              <a:buClr>
                <a:schemeClr val="tx1"/>
              </a:buClr>
            </a:pPr>
            <a:r>
              <a:rPr lang="en-IN" dirty="0"/>
              <a:t>The cleaned dataset has 18207 rows and 13 features.</a:t>
            </a:r>
          </a:p>
        </p:txBody>
      </p:sp>
    </p:spTree>
    <p:extLst>
      <p:ext uri="{BB962C8B-B14F-4D97-AF65-F5344CB8AC3E}">
        <p14:creationId xmlns:p14="http://schemas.microsoft.com/office/powerpoint/2010/main" val="230676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88382-5EBA-4B5C-B8B8-70BFE60F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EBEBEB"/>
                </a:solidFill>
              </a:rPr>
              <a:t>Data Analysis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EA958-8536-4021-AA33-8778B57C77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47801" y="1032800"/>
            <a:ext cx="5449889" cy="5191019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75E7-78E9-45A7-BCA3-1EB27669D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dirty="0">
                <a:solidFill>
                  <a:srgbClr val="EBEBEB"/>
                </a:solidFill>
              </a:rPr>
              <a:t>The ‘Potential’ was chosen as the target variable, while the attribute ‘Strength’ was chosen as the independent variable.</a:t>
            </a: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rgbClr val="EBEBEB"/>
                </a:solidFill>
              </a:rPr>
              <a:t>The scatter plot shows the relationship between Potential and Strength.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>
              <a:solidFill>
                <a:srgbClr val="EBEBEB"/>
              </a:solidFill>
            </a:endParaRPr>
          </a:p>
          <a:p>
            <a:pPr>
              <a:buClr>
                <a:schemeClr val="tx1"/>
              </a:buClr>
            </a:pPr>
            <a:endParaRPr lang="en-IN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4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0A84B79-42A7-4AD9-A72A-3A3580147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1AFBE-701A-4A72-BA51-3690300E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IN" b="1" dirty="0"/>
              <a:t>Potential relation to other attributes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A5931C0-C5BE-4845-B29A-AEE7F704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76" y="2585670"/>
            <a:ext cx="11294157" cy="7080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    Potential </a:t>
            </a:r>
            <a:r>
              <a:rPr lang="en-US" dirty="0">
                <a:solidFill>
                  <a:srgbClr val="FF0000"/>
                </a:solidFill>
              </a:rPr>
              <a:t>&amp; </a:t>
            </a:r>
            <a:r>
              <a:rPr lang="en-US">
                <a:solidFill>
                  <a:srgbClr val="FF0000"/>
                </a:solidFill>
              </a:rPr>
              <a:t>Age           </a:t>
            </a:r>
            <a:r>
              <a:rPr lang="en-US">
                <a:solidFill>
                  <a:srgbClr val="0070C0"/>
                </a:solidFill>
              </a:rPr>
              <a:t>Potential </a:t>
            </a:r>
            <a:r>
              <a:rPr lang="en-US" dirty="0">
                <a:solidFill>
                  <a:srgbClr val="0070C0"/>
                </a:solidFill>
              </a:rPr>
              <a:t>&amp; International </a:t>
            </a:r>
            <a:r>
              <a:rPr lang="en-US">
                <a:solidFill>
                  <a:srgbClr val="0070C0"/>
                </a:solidFill>
              </a:rPr>
              <a:t>Reputation           </a:t>
            </a:r>
            <a:r>
              <a:rPr lang="en-US">
                <a:solidFill>
                  <a:srgbClr val="00B050"/>
                </a:solidFill>
              </a:rPr>
              <a:t>Potential </a:t>
            </a:r>
            <a:r>
              <a:rPr lang="en-US" dirty="0">
                <a:solidFill>
                  <a:srgbClr val="00B050"/>
                </a:solidFill>
              </a:rPr>
              <a:t>&amp; Dribbling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966DD2-EF92-4A86-B903-52E0E41422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2287" y="3657601"/>
            <a:ext cx="3351946" cy="2701090"/>
          </a:xfrm>
          <a:prstGeom prst="rect">
            <a:avLst/>
          </a:prstGeom>
          <a:effectLst/>
        </p:spPr>
      </p:pic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047F95EF-F688-449E-8E68-8A3AAAB8DD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11513" y="3429000"/>
            <a:ext cx="3529815" cy="2929690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6F1CA3-A2E3-43EE-95C4-56BDA6F21EB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07796" y="3429000"/>
            <a:ext cx="3251917" cy="29296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216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8545C-95C1-457C-9C63-70E37270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4700" b="1" dirty="0">
                <a:solidFill>
                  <a:srgbClr val="EBEBEB"/>
                </a:solidFill>
              </a:rPr>
              <a:t>Linear</a:t>
            </a:r>
            <a:r>
              <a:rPr lang="en-IN" sz="5300" b="1" dirty="0">
                <a:solidFill>
                  <a:srgbClr val="EBEBEB"/>
                </a:solidFill>
              </a:rPr>
              <a:t> regression Model</a:t>
            </a:r>
            <a:br>
              <a:rPr lang="en-IN" sz="1400" dirty="0">
                <a:solidFill>
                  <a:srgbClr val="EBEBEB"/>
                </a:solidFill>
              </a:rPr>
            </a:br>
            <a:br>
              <a:rPr lang="en-IN" sz="1400" dirty="0">
                <a:solidFill>
                  <a:srgbClr val="EBEBEB"/>
                </a:solidFill>
              </a:rPr>
            </a:br>
            <a:br>
              <a:rPr lang="en-IN" sz="1400" dirty="0">
                <a:solidFill>
                  <a:srgbClr val="EBEBEB"/>
                </a:solidFill>
              </a:rPr>
            </a:br>
            <a:endParaRPr lang="en-IN" sz="1400" dirty="0">
              <a:solidFill>
                <a:srgbClr val="EBEBEB"/>
              </a:solidFill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9AB53E-91EB-44E3-A285-BAD0ECF6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r>
              <a:rPr lang="en-US" dirty="0"/>
              <a:t>Strength: Independent variable</a:t>
            </a:r>
          </a:p>
          <a:p>
            <a:r>
              <a:rPr lang="en-US" dirty="0"/>
              <a:t>Potential: target Variable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4160E73-69C6-41BA-8AC8-A5904E8C873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5888"/>
            <a:ext cx="4218016" cy="3796597"/>
          </a:xfrm>
          <a:prstGeom prst="rect">
            <a:avLst/>
          </a:prstGeom>
          <a:effectLst/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DF540A-B3C1-440E-B6F7-42E103D97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13651"/>
              </p:ext>
            </p:extLst>
          </p:nvPr>
        </p:nvGraphicFramePr>
        <p:xfrm>
          <a:off x="807374" y="3952637"/>
          <a:ext cx="4663440" cy="2153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801">
                  <a:extLst>
                    <a:ext uri="{9D8B030D-6E8A-4147-A177-3AD203B41FA5}">
                      <a16:colId xmlns:a16="http://schemas.microsoft.com/office/drawing/2014/main" val="1173095626"/>
                    </a:ext>
                  </a:extLst>
                </a:gridCol>
                <a:gridCol w="2497639">
                  <a:extLst>
                    <a:ext uri="{9D8B030D-6E8A-4147-A177-3AD203B41FA5}">
                      <a16:colId xmlns:a16="http://schemas.microsoft.com/office/drawing/2014/main" val="1722678201"/>
                    </a:ext>
                  </a:extLst>
                </a:gridCol>
              </a:tblGrid>
              <a:tr h="71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Intercept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69.00139693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59503331"/>
                  </a:ext>
                </a:extLst>
              </a:tr>
              <a:tr h="71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Coefficient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0.03534763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7627644"/>
                  </a:ext>
                </a:extLst>
              </a:tr>
              <a:tr h="717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Mean Squared Error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37.94121956223381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658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905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544B5-2B4C-4FBD-974F-6D57F27B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843281"/>
            <a:ext cx="4421117" cy="14020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Multiple Regression Model</a:t>
            </a:r>
            <a:br>
              <a:rPr lang="en-IN" sz="3600" b="1" dirty="0">
                <a:solidFill>
                  <a:schemeClr val="bg1"/>
                </a:solidFill>
              </a:rPr>
            </a:br>
            <a:br>
              <a:rPr lang="en-IN" sz="3600" b="1" dirty="0">
                <a:solidFill>
                  <a:schemeClr val="bg1"/>
                </a:solidFill>
              </a:rPr>
            </a:b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231BAF-85CA-4BB9-87B1-A830685F6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35985"/>
              </p:ext>
            </p:extLst>
          </p:nvPr>
        </p:nvGraphicFramePr>
        <p:xfrm>
          <a:off x="5862321" y="1046480"/>
          <a:ext cx="5261291" cy="1668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6840">
                  <a:extLst>
                    <a:ext uri="{9D8B030D-6E8A-4147-A177-3AD203B41FA5}">
                      <a16:colId xmlns:a16="http://schemas.microsoft.com/office/drawing/2014/main" val="751608692"/>
                    </a:ext>
                  </a:extLst>
                </a:gridCol>
                <a:gridCol w="2614451">
                  <a:extLst>
                    <a:ext uri="{9D8B030D-6E8A-4147-A177-3AD203B41FA5}">
                      <a16:colId xmlns:a16="http://schemas.microsoft.com/office/drawing/2014/main" val="1189447835"/>
                    </a:ext>
                  </a:extLst>
                </a:gridCol>
              </a:tblGrid>
              <a:tr h="245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Independent Variables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Target Variable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260029"/>
                  </a:ext>
                </a:extLst>
              </a:tr>
              <a:tr h="1423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 International Reputation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 Stamina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 Strength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 Aggression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 Composure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6 Ball Control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7 Dribbling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 Acceleration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Potential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616206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C9B8D3A-F902-42C4-95BC-E9FEAB0C99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2321" y="3232010"/>
            <a:ext cx="5245742" cy="2762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8AD10-FD5C-41AF-BF22-4F4D71838924}"/>
              </a:ext>
            </a:extLst>
          </p:cNvPr>
          <p:cNvSpPr txBox="1"/>
          <p:nvPr/>
        </p:nvSpPr>
        <p:spPr>
          <a:xfrm>
            <a:off x="223520" y="2428240"/>
            <a:ext cx="4767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independent variables as shown in the table.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R-Squared shows 98.6 % variables are explained in the dependent variable.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86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D364A-83AF-40E1-842D-F0F74A3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EBEBEB"/>
                </a:solidFill>
              </a:rPr>
              <a:t>Polynomial Regression Model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57CF-28D4-4A6E-8CA6-1D60928C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027680"/>
            <a:ext cx="5122606" cy="2275840"/>
          </a:xfrm>
        </p:spPr>
        <p:txBody>
          <a:bodyPr>
            <a:normAutofit/>
          </a:bodyPr>
          <a:lstStyle/>
          <a:p>
            <a:pPr>
              <a:buClrTx/>
            </a:pPr>
            <a:endParaRPr lang="en-IN" dirty="0"/>
          </a:p>
          <a:p>
            <a:pPr>
              <a:buClrTx/>
            </a:pPr>
            <a:r>
              <a:rPr lang="en-IN" dirty="0"/>
              <a:t>Predicting the potential of the player using Polynomial regression (degree=3)</a:t>
            </a:r>
          </a:p>
          <a:p>
            <a:pPr>
              <a:buClrTx/>
            </a:pPr>
            <a:r>
              <a:rPr lang="en-IN" dirty="0"/>
              <a:t> Mean Squared Error: </a:t>
            </a:r>
            <a:r>
              <a:rPr lang="en-IN" b="1" dirty="0"/>
              <a:t>36.16809096502103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CB508-52F5-4E9D-91A7-8368B0B9C0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5801" y="2548281"/>
            <a:ext cx="510385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724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0D76C-6C18-4101-8BBD-77AD368D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C043-6E18-441F-BC6B-622F0DCD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162596"/>
            <a:ext cx="10020300" cy="2598123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IN" dirty="0"/>
              <a:t>MSE of Polynomial Regression is less than that of Simple Linear Regression.</a:t>
            </a:r>
          </a:p>
          <a:p>
            <a:pPr algn="just">
              <a:buClrTx/>
            </a:pPr>
            <a:r>
              <a:rPr lang="en-IN" dirty="0"/>
              <a:t>Therefore, Polynomial Regression provides more accurate results.</a:t>
            </a:r>
          </a:p>
          <a:p>
            <a:pPr algn="just">
              <a:buClrTx/>
            </a:pPr>
            <a:r>
              <a:rPr lang="en-IN" dirty="0"/>
              <a:t>The Predicted Potential can be clustered in different categories such as </a:t>
            </a:r>
            <a:r>
              <a:rPr lang="en-IN" b="1" dirty="0"/>
              <a:t>special</a:t>
            </a:r>
            <a:r>
              <a:rPr lang="en-IN" dirty="0"/>
              <a:t>(&gt;95), </a:t>
            </a:r>
            <a:r>
              <a:rPr lang="en-IN" b="1" dirty="0"/>
              <a:t>exciting</a:t>
            </a:r>
            <a:r>
              <a:rPr lang="en-IN" dirty="0"/>
              <a:t>(between 90 and 94, etc.</a:t>
            </a:r>
          </a:p>
        </p:txBody>
      </p:sp>
    </p:spTree>
    <p:extLst>
      <p:ext uri="{BB962C8B-B14F-4D97-AF65-F5344CB8AC3E}">
        <p14:creationId xmlns:p14="http://schemas.microsoft.com/office/powerpoint/2010/main" val="405815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Berlin Sans FB Demi</vt:lpstr>
      <vt:lpstr>Century Gothic</vt:lpstr>
      <vt:lpstr>Times New Roman</vt:lpstr>
      <vt:lpstr>Wingdings</vt:lpstr>
      <vt:lpstr>Wingdings 3</vt:lpstr>
      <vt:lpstr>Ion</vt:lpstr>
      <vt:lpstr>Predicting the Potential of players in FIFA 19</vt:lpstr>
      <vt:lpstr>Predicting the player potential</vt:lpstr>
      <vt:lpstr>Data Source and wrangling</vt:lpstr>
      <vt:lpstr>Data Analysis</vt:lpstr>
      <vt:lpstr>Potential relation to other attributes</vt:lpstr>
      <vt:lpstr>Linear regression Model   </vt:lpstr>
      <vt:lpstr>Multiple Regression Model  </vt:lpstr>
      <vt:lpstr>Polynomial Regression Model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Potential of players in FIFA 19</dc:title>
  <dc:creator>Chandan Arora</dc:creator>
  <cp:lastModifiedBy>Chandan Arora</cp:lastModifiedBy>
  <cp:revision>8</cp:revision>
  <dcterms:created xsi:type="dcterms:W3CDTF">2019-05-20T11:03:35Z</dcterms:created>
  <dcterms:modified xsi:type="dcterms:W3CDTF">2019-05-20T13:12:47Z</dcterms:modified>
</cp:coreProperties>
</file>