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1253" y="-48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31548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79619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604094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239686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82705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3695345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411705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1523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18687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52032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85573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07106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274701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319538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55991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52647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5C875-9717-4C11-99E0-7D798A99D3AA}" type="datetimeFigureOut">
              <a:rPr lang="en-US" smtClean="0"/>
              <a:pPr/>
              <a:t>10/13/2019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16998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325C875-9717-4C11-99E0-7D798A99D3AA}" type="datetimeFigureOut">
              <a:rPr lang="en-US" smtClean="0"/>
              <a:pPr/>
              <a:t>10/13/2019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FDA369-2D93-45B5-AB18-E2ACEAF6A6D4}" type="slidenum">
              <a:rPr lang="en-US" smtClean="0"/>
              <a:pPr/>
              <a:t>‹#›</a:t>
            </a:fld>
            <a:endParaRPr lang="en-US"/>
          </a:p>
        </p:txBody>
      </p:sp>
    </p:spTree>
    <p:extLst>
      <p:ext uri="{BB962C8B-B14F-4D97-AF65-F5344CB8AC3E}">
        <p14:creationId xmlns:p14="http://schemas.microsoft.com/office/powerpoint/2010/main" xmlns="" val="396293642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FF2C8-49A1-4A1D-8FF0-FA716FEA594D}"/>
              </a:ext>
            </a:extLst>
          </p:cNvPr>
          <p:cNvSpPr>
            <a:spLocks noGrp="1"/>
          </p:cNvSpPr>
          <p:nvPr>
            <p:ph type="ctrTitle"/>
          </p:nvPr>
        </p:nvSpPr>
        <p:spPr>
          <a:xfrm>
            <a:off x="787402" y="1219201"/>
            <a:ext cx="8825658" cy="861419"/>
          </a:xfrm>
        </p:spPr>
        <p:txBody>
          <a:bodyPr/>
          <a:lstStyle/>
          <a:p>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MINIPROJECT ON SOCIAL </a:t>
            </a:r>
            <a:r>
              <a:rPr lang="en-US" sz="3200" dirty="0" smtClean="0">
                <a:latin typeface="Calibri" panose="020F0502020204030204" pitchFamily="34" charset="0"/>
                <a:cs typeface="Calibri" panose="020F0502020204030204" pitchFamily="34" charset="0"/>
              </a:rPr>
              <a:t>WEBSITE</a:t>
            </a:r>
            <a:endParaRPr lang="en-US" sz="32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BCB1DCE4-16E2-4A53-9E9A-CBC569525B21}"/>
              </a:ext>
            </a:extLst>
          </p:cNvPr>
          <p:cNvSpPr>
            <a:spLocks noGrp="1"/>
          </p:cNvSpPr>
          <p:nvPr>
            <p:ph type="subTitle" idx="1"/>
          </p:nvPr>
        </p:nvSpPr>
        <p:spPr>
          <a:xfrm>
            <a:off x="1154955" y="2547891"/>
            <a:ext cx="8825658" cy="3577701"/>
          </a:xfrm>
        </p:spPr>
        <p:txBody>
          <a:bodyPr>
            <a:normAutofit/>
          </a:bodyPr>
          <a:lstStyle/>
          <a:p>
            <a:r>
              <a:rPr lang="en-US" dirty="0">
                <a:solidFill>
                  <a:schemeClr val="bg1"/>
                </a:solidFill>
              </a:rPr>
              <a:t>B.PRATHYUSHA(17121A1210)</a:t>
            </a:r>
          </a:p>
          <a:p>
            <a:r>
              <a:rPr lang="en-US" dirty="0" err="1">
                <a:solidFill>
                  <a:schemeClr val="bg1"/>
                </a:solidFill>
              </a:rPr>
              <a:t>c.KARTHIKNAIDU</a:t>
            </a:r>
            <a:r>
              <a:rPr lang="en-US" dirty="0">
                <a:solidFill>
                  <a:schemeClr val="bg1"/>
                </a:solidFill>
              </a:rPr>
              <a:t>(17121A1211)</a:t>
            </a:r>
          </a:p>
          <a:p>
            <a:r>
              <a:rPr lang="en-US" dirty="0">
                <a:solidFill>
                  <a:schemeClr val="bg1"/>
                </a:solidFill>
              </a:rPr>
              <a:t>C.SRAVANI(17121A1212)</a:t>
            </a:r>
          </a:p>
          <a:p>
            <a:r>
              <a:rPr lang="en-US" dirty="0">
                <a:solidFill>
                  <a:schemeClr val="bg1"/>
                </a:solidFill>
              </a:rPr>
              <a:t>G.MALLIREDDY(17121A1235)</a:t>
            </a:r>
          </a:p>
          <a:p>
            <a:r>
              <a:rPr lang="en-US" dirty="0">
                <a:solidFill>
                  <a:schemeClr val="bg1"/>
                </a:solidFill>
              </a:rPr>
              <a:t>G.VAMSI(17121A1236)</a:t>
            </a:r>
          </a:p>
          <a:p>
            <a:r>
              <a:rPr lang="en-US" dirty="0">
                <a:solidFill>
                  <a:schemeClr val="bg1"/>
                </a:solidFill>
              </a:rPr>
              <a:t>G.V.LAKSHMI(17121A1237)</a:t>
            </a:r>
          </a:p>
          <a:p>
            <a:r>
              <a:rPr lang="en-US" dirty="0">
                <a:solidFill>
                  <a:schemeClr val="bg1"/>
                </a:solidFill>
              </a:rPr>
              <a:t>K.SUNIL(17121A1246)</a:t>
            </a:r>
          </a:p>
          <a:p>
            <a:r>
              <a:rPr lang="en-US" dirty="0">
                <a:solidFill>
                  <a:schemeClr val="bg1"/>
                </a:solidFill>
              </a:rPr>
              <a:t>K.SUSHMA(17121A1247)</a:t>
            </a:r>
          </a:p>
          <a:p>
            <a:r>
              <a:rPr lang="en-US" dirty="0">
                <a:solidFill>
                  <a:schemeClr val="bg1"/>
                </a:solidFill>
              </a:rPr>
              <a:t>K.CHANDANA(17121A1248)</a:t>
            </a:r>
          </a:p>
        </p:txBody>
      </p:sp>
      <p:pic>
        <p:nvPicPr>
          <p:cNvPr id="1026" name="Picture 2" descr="Image result for images for social media marketing">
            <a:extLst>
              <a:ext uri="{FF2B5EF4-FFF2-40B4-BE49-F238E27FC236}">
                <a16:creationId xmlns:a16="http://schemas.microsoft.com/office/drawing/2014/main" xmlns="" id="{D88B44A7-A61F-4650-8E0B-7ED218087F7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7784" y="2718785"/>
            <a:ext cx="4208016" cy="292001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utoShape 4" descr="Image result for logos of sreevidyanikethan engineering college">
            <a:extLst>
              <a:ext uri="{FF2B5EF4-FFF2-40B4-BE49-F238E27FC236}">
                <a16:creationId xmlns:a16="http://schemas.microsoft.com/office/drawing/2014/main" xmlns="" id="{697FD3E4-F067-4FC8-9321-48B647F901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logos of sreevidyanikethan engineering college">
            <a:extLst>
              <a:ext uri="{FF2B5EF4-FFF2-40B4-BE49-F238E27FC236}">
                <a16:creationId xmlns:a16="http://schemas.microsoft.com/office/drawing/2014/main" xmlns="" id="{A8AD674E-CCA4-4059-8441-9ABFD8AE1A7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logos of sreevidyanikethan engineering college">
            <a:extLst>
              <a:ext uri="{FF2B5EF4-FFF2-40B4-BE49-F238E27FC236}">
                <a16:creationId xmlns:a16="http://schemas.microsoft.com/office/drawing/2014/main" xmlns="" id="{84A3FEDE-EFB9-4F4A-9592-C860BBA1D3E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52329" y="1029810"/>
            <a:ext cx="1891553" cy="103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6873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3E422-26E9-4E66-BF23-1C46671FE58F}"/>
              </a:ext>
            </a:extLst>
          </p:cNvPr>
          <p:cNvSpPr>
            <a:spLocks noGrp="1"/>
          </p:cNvSpPr>
          <p:nvPr>
            <p:ph type="ctrTitle"/>
          </p:nvPr>
        </p:nvSpPr>
        <p:spPr>
          <a:xfrm>
            <a:off x="1154955" y="736847"/>
            <a:ext cx="8825658" cy="2157273"/>
          </a:xfrm>
        </p:spPr>
        <p:txBody>
          <a:bodyPr/>
          <a:lstStyle/>
          <a:p>
            <a:r>
              <a:rPr lang="en-US" sz="4400" dirty="0">
                <a:latin typeface="Calibri" panose="020F0502020204030204" pitchFamily="34" charset="0"/>
                <a:cs typeface="Calibri" panose="020F0502020204030204" pitchFamily="34" charset="0"/>
              </a:rPr>
              <a:t>REQUIREMENTS:</a:t>
            </a:r>
          </a:p>
        </p:txBody>
      </p:sp>
      <p:sp>
        <p:nvSpPr>
          <p:cNvPr id="3" name="Subtitle 2">
            <a:extLst>
              <a:ext uri="{FF2B5EF4-FFF2-40B4-BE49-F238E27FC236}">
                <a16:creationId xmlns:a16="http://schemas.microsoft.com/office/drawing/2014/main" xmlns="" id="{25A0FA33-7CF5-49FE-8CE8-79F61C588C2F}"/>
              </a:ext>
            </a:extLst>
          </p:cNvPr>
          <p:cNvSpPr>
            <a:spLocks noGrp="1"/>
          </p:cNvSpPr>
          <p:nvPr>
            <p:ph type="subTitle" idx="1"/>
          </p:nvPr>
        </p:nvSpPr>
        <p:spPr>
          <a:xfrm>
            <a:off x="1154955" y="3107184"/>
            <a:ext cx="8825658" cy="2531616"/>
          </a:xfrm>
        </p:spPr>
        <p:txBody>
          <a:bodyPr/>
          <a:lstStyle/>
          <a:p>
            <a:pPr marL="285750" indent="-285750">
              <a:buFont typeface="Courier New" panose="02070309020205020404" pitchFamily="49" charset="0"/>
              <a:buChar char="o"/>
            </a:pPr>
            <a:r>
              <a:rPr lang="en-US" sz="2800" dirty="0">
                <a:solidFill>
                  <a:schemeClr val="bg1"/>
                </a:solidFill>
                <a:latin typeface="Calibri" panose="020F0502020204030204" pitchFamily="34" charset="0"/>
                <a:cs typeface="Calibri" panose="020F0502020204030204" pitchFamily="34" charset="0"/>
              </a:rPr>
              <a:t>Internet connection.</a:t>
            </a:r>
          </a:p>
          <a:p>
            <a:pPr marL="285750" indent="-285750">
              <a:buFont typeface="Courier New" panose="02070309020205020404" pitchFamily="49" charset="0"/>
              <a:buChar char="o"/>
            </a:pPr>
            <a:r>
              <a:rPr lang="en-US" sz="2800" dirty="0">
                <a:solidFill>
                  <a:schemeClr val="bg1"/>
                </a:solidFill>
                <a:latin typeface="Calibri" panose="020F0502020204030204" pitchFamily="34" charset="0"/>
                <a:cs typeface="Calibri" panose="020F0502020204030204" pitchFamily="34" charset="0"/>
              </a:rPr>
              <a:t>Any electronic device.</a:t>
            </a:r>
          </a:p>
          <a:p>
            <a:pPr marL="285750" indent="-285750">
              <a:buFont typeface="Courier New" panose="02070309020205020404" pitchFamily="49" charset="0"/>
              <a:buChar char="o"/>
            </a:pPr>
            <a:r>
              <a:rPr lang="en-US" sz="2800" dirty="0">
                <a:solidFill>
                  <a:schemeClr val="bg1"/>
                </a:solidFill>
                <a:latin typeface="Calibri" panose="020F0502020204030204" pitchFamily="34" charset="0"/>
                <a:cs typeface="Calibri" panose="020F0502020204030204" pitchFamily="34" charset="0"/>
              </a:rPr>
              <a:t>Email account.</a:t>
            </a:r>
          </a:p>
          <a:p>
            <a:pPr marL="285750" indent="-285750">
              <a:buFont typeface="Courier New" panose="02070309020205020404" pitchFamily="49" charset="0"/>
              <a:buChar char="o"/>
            </a:pPr>
            <a:r>
              <a:rPr lang="en-US" sz="2800" dirty="0">
                <a:solidFill>
                  <a:schemeClr val="bg1"/>
                </a:solidFill>
                <a:latin typeface="Calibri" panose="020F0502020204030204" pitchFamily="34" charset="0"/>
                <a:cs typeface="Calibri" panose="020F0502020204030204" pitchFamily="34" charset="0"/>
              </a:rPr>
              <a:t>Personal details(first name..) </a:t>
            </a:r>
          </a:p>
        </p:txBody>
      </p:sp>
    </p:spTree>
    <p:extLst>
      <p:ext uri="{BB962C8B-B14F-4D97-AF65-F5344CB8AC3E}">
        <p14:creationId xmlns:p14="http://schemas.microsoft.com/office/powerpoint/2010/main" xmlns="" val="305331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66550-7F54-4CEE-8E02-9793DA3DD143}"/>
              </a:ext>
            </a:extLst>
          </p:cNvPr>
          <p:cNvSpPr>
            <a:spLocks noGrp="1"/>
          </p:cNvSpPr>
          <p:nvPr>
            <p:ph type="ctrTitle"/>
          </p:nvPr>
        </p:nvSpPr>
        <p:spPr>
          <a:xfrm>
            <a:off x="1154955" y="1491450"/>
            <a:ext cx="8825658" cy="958787"/>
          </a:xfrm>
        </p:spPr>
        <p:txBody>
          <a:bodyPr/>
          <a:lstStyle/>
          <a:p>
            <a:r>
              <a:rPr lang="en-US" sz="4400" dirty="0">
                <a:latin typeface="Calibri" panose="020F0502020204030204" pitchFamily="34" charset="0"/>
                <a:cs typeface="Calibri" panose="020F0502020204030204" pitchFamily="34" charset="0"/>
              </a:rPr>
              <a:t>REFERENCES:</a:t>
            </a:r>
          </a:p>
        </p:txBody>
      </p:sp>
      <p:sp>
        <p:nvSpPr>
          <p:cNvPr id="3" name="Subtitle 2">
            <a:extLst>
              <a:ext uri="{FF2B5EF4-FFF2-40B4-BE49-F238E27FC236}">
                <a16:creationId xmlns:a16="http://schemas.microsoft.com/office/drawing/2014/main" xmlns="" id="{DFE9A4BA-38B5-4450-9044-8C2991D7A5C0}"/>
              </a:ext>
            </a:extLst>
          </p:cNvPr>
          <p:cNvSpPr>
            <a:spLocks noGrp="1"/>
          </p:cNvSpPr>
          <p:nvPr>
            <p:ph type="subTitle" idx="1"/>
          </p:nvPr>
        </p:nvSpPr>
        <p:spPr>
          <a:xfrm>
            <a:off x="1154955" y="2689934"/>
            <a:ext cx="8825658" cy="3710866"/>
          </a:xfrm>
        </p:spPr>
        <p:txBody>
          <a:bodyPr>
            <a:noAutofit/>
          </a:bodyPr>
          <a:lstStyle/>
          <a:p>
            <a:r>
              <a:rPr lang="en-US" sz="2000" dirty="0">
                <a:solidFill>
                  <a:schemeClr val="bg1"/>
                </a:solidFill>
                <a:latin typeface="Calibri" panose="020F0502020204030204" pitchFamily="34" charset="0"/>
                <a:cs typeface="Calibri" panose="020F0502020204030204" pitchFamily="34" charset="0"/>
              </a:rPr>
              <a:t>1. </a:t>
            </a:r>
            <a:r>
              <a:rPr lang="en-US" sz="2000" dirty="0" err="1">
                <a:solidFill>
                  <a:schemeClr val="bg1"/>
                </a:solidFill>
                <a:latin typeface="Calibri" panose="020F0502020204030204" pitchFamily="34" charset="0"/>
                <a:cs typeface="Calibri" panose="020F0502020204030204" pitchFamily="34" charset="0"/>
              </a:rPr>
              <a:t>Kogent</a:t>
            </a:r>
            <a:r>
              <a:rPr lang="en-US" sz="2000" dirty="0">
                <a:solidFill>
                  <a:schemeClr val="bg1"/>
                </a:solidFill>
                <a:latin typeface="Calibri" panose="020F0502020204030204" pitchFamily="34" charset="0"/>
                <a:cs typeface="Calibri" panose="020F0502020204030204" pitchFamily="34" charset="0"/>
              </a:rPr>
              <a:t> Learning Solutions Inc, HTML 5 Black Book: Covers</a:t>
            </a:r>
          </a:p>
          <a:p>
            <a:r>
              <a:rPr lang="en-US" sz="2000" dirty="0">
                <a:solidFill>
                  <a:schemeClr val="bg1"/>
                </a:solidFill>
                <a:latin typeface="Calibri" panose="020F0502020204030204" pitchFamily="34" charset="0"/>
                <a:cs typeface="Calibri" panose="020F0502020204030204" pitchFamily="34" charset="0"/>
              </a:rPr>
              <a:t>  CSS3, JavaScript, XML, XHTML, AJAX, PHP and </a:t>
            </a:r>
            <a:r>
              <a:rPr lang="en-US" sz="2000" dirty="0" err="1">
                <a:solidFill>
                  <a:schemeClr val="bg1"/>
                </a:solidFill>
                <a:latin typeface="Calibri" panose="020F0502020204030204" pitchFamily="34" charset="0"/>
                <a:cs typeface="Calibri" panose="020F0502020204030204" pitchFamily="34" charset="0"/>
              </a:rPr>
              <a:t>JQuery</a:t>
            </a:r>
            <a:r>
              <a:rPr lang="en-US" sz="2000" dirty="0">
                <a:solidFill>
                  <a:schemeClr val="bg1"/>
                </a:solidFill>
                <a:latin typeface="Calibri" panose="020F0502020204030204" pitchFamily="34" charset="0"/>
                <a:cs typeface="Calibri" panose="020F0502020204030204" pitchFamily="34" charset="0"/>
              </a:rPr>
              <a:t>,</a:t>
            </a:r>
          </a:p>
          <a:p>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Dreamtech</a:t>
            </a:r>
            <a:r>
              <a:rPr lang="en-US" sz="2000" dirty="0">
                <a:solidFill>
                  <a:schemeClr val="bg1"/>
                </a:solidFill>
                <a:latin typeface="Calibri" panose="020F0502020204030204" pitchFamily="34" charset="0"/>
                <a:cs typeface="Calibri" panose="020F0502020204030204" pitchFamily="34" charset="0"/>
              </a:rPr>
              <a:t> Press, Second Edition, 2016.</a:t>
            </a:r>
          </a:p>
          <a:p>
            <a:r>
              <a:rPr lang="en-US" sz="2000" dirty="0">
                <a:solidFill>
                  <a:schemeClr val="bg1"/>
                </a:solidFill>
                <a:latin typeface="Calibri" panose="020F0502020204030204" pitchFamily="34" charset="0"/>
                <a:cs typeface="Calibri" panose="020F0502020204030204" pitchFamily="34" charset="0"/>
              </a:rPr>
              <a:t>2. W. Jason Gilmore, Beginning PHP and MySQL, </a:t>
            </a:r>
            <a:r>
              <a:rPr lang="en-US" sz="2000" dirty="0" err="1">
                <a:solidFill>
                  <a:schemeClr val="bg1"/>
                </a:solidFill>
                <a:latin typeface="Calibri" panose="020F0502020204030204" pitchFamily="34" charset="0"/>
                <a:cs typeface="Calibri" panose="020F0502020204030204" pitchFamily="34" charset="0"/>
              </a:rPr>
              <a:t>APress</a:t>
            </a:r>
            <a:r>
              <a:rPr lang="en-US" sz="2000" dirty="0">
                <a:solidFill>
                  <a:schemeClr val="bg1"/>
                </a:solidFill>
                <a:latin typeface="Calibri" panose="020F0502020204030204" pitchFamily="34" charset="0"/>
                <a:cs typeface="Calibri" panose="020F0502020204030204" pitchFamily="34" charset="0"/>
              </a:rPr>
              <a:t>, Fourth</a:t>
            </a:r>
          </a:p>
          <a:p>
            <a:r>
              <a:rPr lang="en-US" sz="2000" dirty="0">
                <a:solidFill>
                  <a:schemeClr val="bg1"/>
                </a:solidFill>
                <a:latin typeface="Calibri" panose="020F0502020204030204" pitchFamily="34" charset="0"/>
                <a:cs typeface="Calibri" panose="020F0502020204030204" pitchFamily="34" charset="0"/>
              </a:rPr>
              <a:t>  Edition, 2011.</a:t>
            </a:r>
          </a:p>
          <a:p>
            <a:r>
              <a:rPr lang="en-US" sz="2000" dirty="0">
                <a:solidFill>
                  <a:schemeClr val="bg1"/>
                </a:solidFill>
                <a:latin typeface="Calibri" panose="020F0502020204030204" pitchFamily="34" charset="0"/>
                <a:cs typeface="Calibri" panose="020F0502020204030204" pitchFamily="34" charset="0"/>
              </a:rPr>
              <a:t>3. Snig </a:t>
            </a:r>
            <a:r>
              <a:rPr lang="en-US" sz="2000" dirty="0" err="1">
                <a:solidFill>
                  <a:schemeClr val="bg1"/>
                </a:solidFill>
                <a:latin typeface="Calibri" panose="020F0502020204030204" pitchFamily="34" charset="0"/>
                <a:cs typeface="Calibri" panose="020F0502020204030204" pitchFamily="34" charset="0"/>
              </a:rPr>
              <a:t>Bahumik</a:t>
            </a:r>
            <a:r>
              <a:rPr lang="en-US" sz="2000" dirty="0">
                <a:solidFill>
                  <a:schemeClr val="bg1"/>
                </a:solidFill>
                <a:latin typeface="Calibri" panose="020F0502020204030204" pitchFamily="34" charset="0"/>
                <a:cs typeface="Calibri" panose="020F0502020204030204" pitchFamily="34" charset="0"/>
              </a:rPr>
              <a:t>, Bootstrap Essentials, PACKT Publishing, 2015.</a:t>
            </a:r>
          </a:p>
          <a:p>
            <a:r>
              <a:rPr lang="en-US" sz="2000" dirty="0">
                <a:solidFill>
                  <a:schemeClr val="bg1"/>
                </a:solidFill>
                <a:latin typeface="Calibri" panose="020F0502020204030204" pitchFamily="34" charset="0"/>
                <a:cs typeface="Calibri" panose="020F0502020204030204" pitchFamily="34" charset="0"/>
              </a:rPr>
              <a:t>  (e-book).</a:t>
            </a:r>
          </a:p>
        </p:txBody>
      </p:sp>
    </p:spTree>
    <p:extLst>
      <p:ext uri="{BB962C8B-B14F-4D97-AF65-F5344CB8AC3E}">
        <p14:creationId xmlns:p14="http://schemas.microsoft.com/office/powerpoint/2010/main" xmlns="" val="22977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E02F3-A0D5-4EE2-B6BC-21C1A685BFB0}"/>
              </a:ext>
            </a:extLst>
          </p:cNvPr>
          <p:cNvSpPr>
            <a:spLocks noGrp="1"/>
          </p:cNvSpPr>
          <p:nvPr>
            <p:ph type="ctrTitle"/>
          </p:nvPr>
        </p:nvSpPr>
        <p:spPr/>
        <p:txBody>
          <a:bodyPr/>
          <a:lstStyle/>
          <a:p>
            <a:r>
              <a:rPr lang="en-IN" dirty="0" smtClean="0"/>
              <a:t> </a:t>
            </a:r>
            <a:endParaRPr lang="en-US" dirty="0"/>
          </a:p>
        </p:txBody>
      </p:sp>
      <p:pic>
        <p:nvPicPr>
          <p:cNvPr id="4" name="Content Placeholder 3">
            <a:extLst>
              <a:ext uri="{FF2B5EF4-FFF2-40B4-BE49-F238E27FC236}">
                <a16:creationId xmlns:a16="http://schemas.microsoft.com/office/drawing/2014/main" xmlns="" id="{8389EBCF-C3D7-4F23-B381-86FAA17A47F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829864" y="1771095"/>
            <a:ext cx="7153275" cy="3762375"/>
          </a:xfrm>
        </p:spPr>
      </p:pic>
    </p:spTree>
    <p:extLst>
      <p:ext uri="{BB962C8B-B14F-4D97-AF65-F5344CB8AC3E}">
        <p14:creationId xmlns:p14="http://schemas.microsoft.com/office/powerpoint/2010/main" xmlns="" val="168773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82157-09FC-4A57-8EC0-FAD17DCF1B32}"/>
              </a:ext>
            </a:extLst>
          </p:cNvPr>
          <p:cNvSpPr>
            <a:spLocks noGrp="1"/>
          </p:cNvSpPr>
          <p:nvPr>
            <p:ph type="ctrTitle"/>
          </p:nvPr>
        </p:nvSpPr>
        <p:spPr>
          <a:xfrm>
            <a:off x="1154955" y="887768"/>
            <a:ext cx="8825658" cy="976543"/>
          </a:xfrm>
        </p:spPr>
        <p:txBody>
          <a:bodyPr/>
          <a:lstStyle/>
          <a:p>
            <a:r>
              <a:rPr lang="en-US" dirty="0"/>
              <a:t>						</a:t>
            </a:r>
            <a:r>
              <a:rPr lang="en-US" sz="3600" dirty="0">
                <a:solidFill>
                  <a:schemeClr val="bg1"/>
                </a:solidFill>
                <a:latin typeface="Calibri" panose="020F0502020204030204" pitchFamily="34" charset="0"/>
                <a:cs typeface="Calibri" panose="020F0502020204030204" pitchFamily="34" charset="0"/>
              </a:rPr>
              <a:t>ABSTRACT</a:t>
            </a:r>
          </a:p>
        </p:txBody>
      </p:sp>
      <p:sp>
        <p:nvSpPr>
          <p:cNvPr id="3" name="Subtitle 2">
            <a:extLst>
              <a:ext uri="{FF2B5EF4-FFF2-40B4-BE49-F238E27FC236}">
                <a16:creationId xmlns:a16="http://schemas.microsoft.com/office/drawing/2014/main" xmlns="" id="{5FBBD388-87E6-4C5A-B906-866CC732DF66}"/>
              </a:ext>
            </a:extLst>
          </p:cNvPr>
          <p:cNvSpPr>
            <a:spLocks noGrp="1"/>
          </p:cNvSpPr>
          <p:nvPr>
            <p:ph type="subTitle" idx="1"/>
          </p:nvPr>
        </p:nvSpPr>
        <p:spPr>
          <a:xfrm>
            <a:off x="1012914" y="2254928"/>
            <a:ext cx="8825658" cy="3604334"/>
          </a:xfrm>
        </p:spPr>
        <p:txBody>
          <a:bodyPr>
            <a:normAutofit fontScale="92500" lnSpcReduction="20000"/>
          </a:bodyPr>
          <a:lstStyle/>
          <a:p>
            <a:pPr algn="just" fontAlgn="base">
              <a:lnSpc>
                <a:spcPct val="120000"/>
              </a:lnSpc>
            </a:pPr>
            <a:r>
              <a:rPr lang="en-US" sz="2600" dirty="0">
                <a:solidFill>
                  <a:schemeClr val="bg1"/>
                </a:solidFill>
              </a:rPr>
              <a:t>OBJECT:</a:t>
            </a:r>
            <a:r>
              <a:rPr lang="en-US" sz="3200" dirty="0">
                <a:solidFill>
                  <a:schemeClr val="bg1"/>
                </a:solidFill>
              </a:rPr>
              <a:t> </a:t>
            </a:r>
            <a:r>
              <a:rPr lang="en-US" sz="2200" dirty="0">
                <a:solidFill>
                  <a:schemeClr val="bg1"/>
                </a:solidFill>
                <a:latin typeface="Calibri" panose="020F0502020204030204" pitchFamily="34" charset="0"/>
                <a:cs typeface="Calibri" panose="020F0502020204030204" pitchFamily="34" charset="0"/>
              </a:rPr>
              <a:t>Like any marketing activity, there needs to be a reason to devote time and resources. It can help you build awareness for your brand, track your competitors and/or interact with your customers. Social media can also be used to develop strategic relationships and even connect with prospects and customers.</a:t>
            </a:r>
          </a:p>
          <a:p>
            <a:pPr>
              <a:lnSpc>
                <a:spcPct val="120000"/>
              </a:lnSpc>
            </a:pPr>
            <a:r>
              <a:rPr lang="en-US" sz="2200" b="1" dirty="0">
                <a:solidFill>
                  <a:schemeClr val="bg1"/>
                </a:solidFill>
                <a:latin typeface="Calibri" panose="020F0502020204030204" pitchFamily="34" charset="0"/>
                <a:cs typeface="Calibri" panose="020F0502020204030204" pitchFamily="34" charset="0"/>
              </a:rPr>
              <a:t>Brand building</a:t>
            </a:r>
          </a:p>
          <a:p>
            <a:pPr>
              <a:lnSpc>
                <a:spcPct val="120000"/>
              </a:lnSpc>
            </a:pPr>
            <a:r>
              <a:rPr lang="en-US" sz="2200" b="1" dirty="0">
                <a:solidFill>
                  <a:schemeClr val="bg1"/>
                </a:solidFill>
                <a:latin typeface="Calibri" panose="020F0502020204030204" pitchFamily="34" charset="0"/>
                <a:cs typeface="Calibri" panose="020F0502020204030204" pitchFamily="34" charset="0"/>
              </a:rPr>
              <a:t>Community building</a:t>
            </a:r>
          </a:p>
          <a:p>
            <a:pPr>
              <a:lnSpc>
                <a:spcPct val="120000"/>
              </a:lnSpc>
            </a:pPr>
            <a:r>
              <a:rPr lang="en-US" sz="2200" b="1" dirty="0">
                <a:solidFill>
                  <a:schemeClr val="bg1"/>
                </a:solidFill>
                <a:latin typeface="Calibri" panose="020F0502020204030204" pitchFamily="34" charset="0"/>
                <a:cs typeface="Calibri" panose="020F0502020204030204" pitchFamily="34" charset="0"/>
              </a:rPr>
              <a:t>Relationship building</a:t>
            </a:r>
          </a:p>
          <a:p>
            <a:pPr>
              <a:lnSpc>
                <a:spcPct val="120000"/>
              </a:lnSpc>
            </a:pPr>
            <a:r>
              <a:rPr lang="en-US" sz="2200" b="1" dirty="0">
                <a:solidFill>
                  <a:schemeClr val="bg1"/>
                </a:solidFill>
                <a:latin typeface="Calibri" panose="020F0502020204030204" pitchFamily="34" charset="0"/>
                <a:cs typeface="Calibri" panose="020F0502020204030204" pitchFamily="34" charset="0"/>
              </a:rPr>
              <a:t>Sales building</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4594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4E467-56FF-46B7-A63A-62867764D775}"/>
              </a:ext>
            </a:extLst>
          </p:cNvPr>
          <p:cNvSpPr>
            <a:spLocks noGrp="1"/>
          </p:cNvSpPr>
          <p:nvPr>
            <p:ph type="ctrTitle"/>
          </p:nvPr>
        </p:nvSpPr>
        <p:spPr>
          <a:xfrm>
            <a:off x="1154955" y="1008669"/>
            <a:ext cx="8825658" cy="1941921"/>
          </a:xfrm>
        </p:spPr>
        <p:txBody>
          <a:bodyPr/>
          <a:lstStyle/>
          <a:p>
            <a:r>
              <a:rPr lang="en-US" sz="3600" dirty="0">
                <a:latin typeface="Calibri" panose="020F0502020204030204" pitchFamily="34" charset="0"/>
                <a:cs typeface="Calibri" panose="020F0502020204030204" pitchFamily="34" charset="0"/>
              </a:rPr>
              <a:t>IMPLEMENTATION:		</a:t>
            </a:r>
            <a:r>
              <a:rPr lang="en-US" sz="3200" i="1" dirty="0">
                <a:latin typeface="Calibri" panose="020F0502020204030204" pitchFamily="34" charset="0"/>
                <a:cs typeface="Calibri" panose="020F0502020204030204" pitchFamily="34" charset="0"/>
              </a:rPr>
              <a:t>This </a:t>
            </a:r>
            <a:r>
              <a:rPr lang="en-US" sz="3200" i="1" dirty="0" err="1">
                <a:latin typeface="Calibri" panose="020F0502020204030204" pitchFamily="34" charset="0"/>
                <a:cs typeface="Calibri" panose="020F0502020204030204" pitchFamily="34" charset="0"/>
              </a:rPr>
              <a:t>MiniProject</a:t>
            </a:r>
            <a:r>
              <a:rPr lang="en-US" sz="3200" i="1" dirty="0">
                <a:latin typeface="Calibri" panose="020F0502020204030204" pitchFamily="34" charset="0"/>
                <a:cs typeface="Calibri" panose="020F0502020204030204" pitchFamily="34" charset="0"/>
              </a:rPr>
              <a:t> will be consisting of 3 modules .</a:t>
            </a:r>
            <a:br>
              <a:rPr lang="en-US" sz="3200" i="1" dirty="0">
                <a:latin typeface="Calibri" panose="020F0502020204030204" pitchFamily="34" charset="0"/>
                <a:cs typeface="Calibri" panose="020F0502020204030204" pitchFamily="34" charset="0"/>
              </a:rPr>
            </a:br>
            <a:r>
              <a:rPr lang="en-US" sz="3200" i="1" dirty="0">
                <a:latin typeface="Calibri" panose="020F0502020204030204" pitchFamily="34" charset="0"/>
                <a:cs typeface="Calibri" panose="020F0502020204030204" pitchFamily="34" charset="0"/>
              </a:rPr>
              <a:t>									</a:t>
            </a:r>
            <a:endParaRPr lang="en-US" i="1" dirty="0"/>
          </a:p>
        </p:txBody>
      </p:sp>
      <p:sp>
        <p:nvSpPr>
          <p:cNvPr id="3" name="Subtitle 2">
            <a:extLst>
              <a:ext uri="{FF2B5EF4-FFF2-40B4-BE49-F238E27FC236}">
                <a16:creationId xmlns:a16="http://schemas.microsoft.com/office/drawing/2014/main" xmlns="" id="{777BADE2-9A52-4D72-9820-97248ADD46B5}"/>
              </a:ext>
            </a:extLst>
          </p:cNvPr>
          <p:cNvSpPr>
            <a:spLocks noGrp="1"/>
          </p:cNvSpPr>
          <p:nvPr>
            <p:ph type="subTitle" idx="1"/>
          </p:nvPr>
        </p:nvSpPr>
        <p:spPr>
          <a:xfrm>
            <a:off x="1154956" y="2950590"/>
            <a:ext cx="8825658" cy="3055855"/>
          </a:xfrm>
        </p:spPr>
        <p:txBody>
          <a:bodyPr>
            <a:normAutofit/>
          </a:bodyPr>
          <a:lstStyle/>
          <a:p>
            <a:r>
              <a:rPr lang="en-US" sz="3200" dirty="0">
                <a:solidFill>
                  <a:schemeClr val="bg1"/>
                </a:solidFill>
                <a:latin typeface="Calibri" panose="020F0502020204030204" pitchFamily="34" charset="0"/>
                <a:cs typeface="Calibri" panose="020F0502020204030204" pitchFamily="34" charset="0"/>
              </a:rPr>
              <a:t>									</a:t>
            </a:r>
            <a:r>
              <a:rPr lang="en-US" sz="3200" i="1" dirty="0">
                <a:solidFill>
                  <a:schemeClr val="bg1"/>
                </a:solidFill>
                <a:latin typeface="Calibri" panose="020F0502020204030204" pitchFamily="34" charset="0"/>
                <a:cs typeface="Calibri" panose="020F0502020204030204" pitchFamily="34" charset="0"/>
              </a:rPr>
              <a:t>Each Module will be implemented by using HTML, CSS,JAVASCRIPT, JQUERY,BOOTSTRAP and the NODEJS.</a:t>
            </a:r>
            <a:endParaRPr lang="en-US" sz="3200" i="1" dirty="0">
              <a:solidFill>
                <a:schemeClr val="bg1"/>
              </a:solidFill>
            </a:endParaRPr>
          </a:p>
        </p:txBody>
      </p:sp>
    </p:spTree>
    <p:extLst>
      <p:ext uri="{BB962C8B-B14F-4D97-AF65-F5344CB8AC3E}">
        <p14:creationId xmlns:p14="http://schemas.microsoft.com/office/powerpoint/2010/main" xmlns="" val="237503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D2D74-E1EE-4978-919D-F8512DCC6975}"/>
              </a:ext>
            </a:extLst>
          </p:cNvPr>
          <p:cNvSpPr>
            <a:spLocks noGrp="1"/>
          </p:cNvSpPr>
          <p:nvPr>
            <p:ph type="ctrTitle"/>
          </p:nvPr>
        </p:nvSpPr>
        <p:spPr>
          <a:xfrm>
            <a:off x="1154955" y="452488"/>
            <a:ext cx="8825658" cy="1040530"/>
          </a:xfrm>
        </p:spPr>
        <p:txBody>
          <a:bodyPr/>
          <a:lstStyle/>
          <a:p>
            <a:r>
              <a:rPr lang="en-US" sz="3600" b="1" dirty="0">
                <a:latin typeface="Calibri" panose="020F0502020204030204" pitchFamily="34" charset="0"/>
                <a:cs typeface="Calibri" panose="020F0502020204030204" pitchFamily="34" charset="0"/>
              </a:rPr>
              <a:t>INTRODUCTION:	</a:t>
            </a:r>
            <a:r>
              <a:rPr lang="en-US" sz="3200" dirty="0">
                <a:latin typeface="Calibri" panose="020F0502020204030204" pitchFamily="34" charset="0"/>
                <a:cs typeface="Calibri" panose="020F0502020204030204" pitchFamily="34" charset="0"/>
              </a:rPr>
              <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xmlns="" id="{47EBA989-CB01-4EB5-B33B-774D54B0000D}"/>
              </a:ext>
            </a:extLst>
          </p:cNvPr>
          <p:cNvSpPr>
            <a:spLocks noGrp="1"/>
          </p:cNvSpPr>
          <p:nvPr>
            <p:ph type="subTitle" idx="1"/>
          </p:nvPr>
        </p:nvSpPr>
        <p:spPr>
          <a:xfrm>
            <a:off x="1154955" y="1112363"/>
            <a:ext cx="8825658" cy="4526437"/>
          </a:xfrm>
        </p:spPr>
        <p:txBody>
          <a:bodyPr>
            <a:normAutofit/>
          </a:bodyPr>
          <a:lstStyle/>
          <a:p>
            <a:pPr algn="just"/>
            <a:r>
              <a:rPr lang="en-US" sz="3200" dirty="0">
                <a:latin typeface="Calibri" panose="020F0502020204030204" pitchFamily="34" charset="0"/>
                <a:cs typeface="Calibri" panose="020F0502020204030204" pitchFamily="34" charset="0"/>
              </a:rPr>
              <a:t>	</a:t>
            </a:r>
            <a:r>
              <a:rPr lang="en-US" sz="3200" i="1" dirty="0">
                <a:solidFill>
                  <a:schemeClr val="bg1"/>
                </a:solidFill>
                <a:latin typeface="Calibri" panose="020F0502020204030204" pitchFamily="34" charset="0"/>
                <a:cs typeface="Calibri" panose="020F0502020204030204" pitchFamily="34" charset="0"/>
              </a:rPr>
              <a:t>Social media is a web‐based technology to facilitate social interaction between a large group of people through some type of network. In common widely used network is the Internet. But social media platforms are also for local networks as well.</a:t>
            </a:r>
          </a:p>
        </p:txBody>
      </p:sp>
    </p:spTree>
    <p:extLst>
      <p:ext uri="{BB962C8B-B14F-4D97-AF65-F5344CB8AC3E}">
        <p14:creationId xmlns:p14="http://schemas.microsoft.com/office/powerpoint/2010/main" xmlns="" val="34211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0FE22-785B-4535-8846-0D28FD3A9F0B}"/>
              </a:ext>
            </a:extLst>
          </p:cNvPr>
          <p:cNvSpPr>
            <a:spLocks noGrp="1"/>
          </p:cNvSpPr>
          <p:nvPr>
            <p:ph type="ctrTitle"/>
          </p:nvPr>
        </p:nvSpPr>
        <p:spPr>
          <a:xfrm>
            <a:off x="1154955" y="801279"/>
            <a:ext cx="8825658" cy="3374795"/>
          </a:xfrm>
        </p:spPr>
        <p:txBody>
          <a:bodyPr/>
          <a:lstStyle/>
          <a:p>
            <a:pPr algn="just"/>
            <a:r>
              <a:rPr lang="en-US" sz="3200" dirty="0">
                <a:solidFill>
                  <a:schemeClr val="bg1"/>
                </a:solidFill>
                <a:latin typeface="Calibri" panose="020F0502020204030204" pitchFamily="34" charset="0"/>
                <a:cs typeface="Calibri" panose="020F0502020204030204" pitchFamily="34" charset="0"/>
              </a:rPr>
              <a:t>Social media is growing rapidly and becoming a vital part of everyday life, because of the latest technological revolution. This stunning growth is due to the increasing usage of smart phones like BlackBerrys, Androids and iPhones. These Smart phones make it easy to access any social media platform from anywhere virtually.</a:t>
            </a:r>
          </a:p>
        </p:txBody>
      </p:sp>
      <p:sp>
        <p:nvSpPr>
          <p:cNvPr id="3" name="Subtitle 2">
            <a:extLst>
              <a:ext uri="{FF2B5EF4-FFF2-40B4-BE49-F238E27FC236}">
                <a16:creationId xmlns:a16="http://schemas.microsoft.com/office/drawing/2014/main" xmlns="" id="{B66C0D65-ED6D-4D07-AFFE-1E7C75F867F4}"/>
              </a:ext>
            </a:extLst>
          </p:cNvPr>
          <p:cNvSpPr>
            <a:spLocks noGrp="1"/>
          </p:cNvSpPr>
          <p:nvPr>
            <p:ph type="subTitle" idx="1"/>
          </p:nvPr>
        </p:nvSpPr>
        <p:spPr>
          <a:xfrm>
            <a:off x="1154955" y="4199224"/>
            <a:ext cx="8825658" cy="1462726"/>
          </a:xfrm>
        </p:spPr>
        <p:txBody>
          <a:bodyPr>
            <a:noAutofit/>
          </a:bodyPr>
          <a:lstStyle/>
          <a:p>
            <a:pPr algn="just"/>
            <a:r>
              <a:rPr lang="en-US" sz="2800" dirty="0">
                <a:solidFill>
                  <a:schemeClr val="bg1"/>
                </a:solidFill>
                <a:latin typeface="Calibri" panose="020F0502020204030204" pitchFamily="34" charset="0"/>
                <a:cs typeface="Calibri" panose="020F0502020204030204" pitchFamily="34" charset="0"/>
              </a:rPr>
              <a:t>The mobile </a:t>
            </a:r>
            <a:r>
              <a:rPr lang="en-US" sz="2800" dirty="0" smtClean="0">
                <a:solidFill>
                  <a:schemeClr val="bg1"/>
                </a:solidFill>
                <a:latin typeface="Calibri" panose="020F0502020204030204" pitchFamily="34" charset="0"/>
                <a:cs typeface="Calibri" panose="020F0502020204030204" pitchFamily="34" charset="0"/>
              </a:rPr>
              <a:t>versions </a:t>
            </a:r>
            <a:r>
              <a:rPr lang="en-US" sz="2800" dirty="0">
                <a:solidFill>
                  <a:schemeClr val="bg1"/>
                </a:solidFill>
                <a:latin typeface="Calibri" panose="020F0502020204030204" pitchFamily="34" charset="0"/>
                <a:cs typeface="Calibri" panose="020F0502020204030204" pitchFamily="34" charset="0"/>
              </a:rPr>
              <a:t>of these social media sites are so easy to access made it user friendly. As well as the Map services made a remarkable usage through mobile to find direction and places easily.</a:t>
            </a:r>
          </a:p>
        </p:txBody>
      </p:sp>
    </p:spTree>
    <p:extLst>
      <p:ext uri="{BB962C8B-B14F-4D97-AF65-F5344CB8AC3E}">
        <p14:creationId xmlns:p14="http://schemas.microsoft.com/office/powerpoint/2010/main" xmlns="" val="235776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E9471-33A1-452E-BD16-70DC6FAD7769}"/>
              </a:ext>
            </a:extLst>
          </p:cNvPr>
          <p:cNvSpPr>
            <a:spLocks noGrp="1"/>
          </p:cNvSpPr>
          <p:nvPr>
            <p:ph type="ctrTitle"/>
          </p:nvPr>
        </p:nvSpPr>
        <p:spPr>
          <a:xfrm>
            <a:off x="1154955" y="1310328"/>
            <a:ext cx="8825658" cy="861420"/>
          </a:xfrm>
        </p:spPr>
        <p:txBody>
          <a:bodyPr/>
          <a:lstStyle/>
          <a:p>
            <a:r>
              <a:rPr lang="en-US" sz="4000" b="1" dirty="0">
                <a:latin typeface="Calibri" panose="020F0502020204030204" pitchFamily="34" charset="0"/>
                <a:cs typeface="Calibri" panose="020F0502020204030204" pitchFamily="34" charset="0"/>
              </a:rPr>
              <a:t>Strength of Social Media:</a:t>
            </a:r>
          </a:p>
        </p:txBody>
      </p:sp>
      <p:sp>
        <p:nvSpPr>
          <p:cNvPr id="3" name="Subtitle 2">
            <a:extLst>
              <a:ext uri="{FF2B5EF4-FFF2-40B4-BE49-F238E27FC236}">
                <a16:creationId xmlns:a16="http://schemas.microsoft.com/office/drawing/2014/main" xmlns="" id="{25426380-1143-42EA-8655-03FCC8EB740B}"/>
              </a:ext>
            </a:extLst>
          </p:cNvPr>
          <p:cNvSpPr>
            <a:spLocks noGrp="1"/>
          </p:cNvSpPr>
          <p:nvPr>
            <p:ph type="subTitle" idx="1"/>
          </p:nvPr>
        </p:nvSpPr>
        <p:spPr>
          <a:xfrm>
            <a:off x="1154955" y="2171748"/>
            <a:ext cx="8825658" cy="3467052"/>
          </a:xfrm>
        </p:spPr>
        <p:txBody>
          <a:bodyPr>
            <a:normAutofit/>
          </a:bodyPr>
          <a:lstStyle/>
          <a:p>
            <a:pPr algn="just"/>
            <a:r>
              <a:rPr lang="en-US" sz="2800" i="1" dirty="0">
                <a:solidFill>
                  <a:schemeClr val="bg1"/>
                </a:solidFill>
                <a:latin typeface="Calibri" panose="020F0502020204030204" pitchFamily="34" charset="0"/>
                <a:cs typeface="Calibri" panose="020F0502020204030204" pitchFamily="34" charset="0"/>
              </a:rPr>
              <a:t>Around 112.3 million blogs,</a:t>
            </a:r>
          </a:p>
          <a:p>
            <a:pPr algn="just"/>
            <a:r>
              <a:rPr lang="en-US" sz="2800" i="1" dirty="0">
                <a:solidFill>
                  <a:schemeClr val="bg1"/>
                </a:solidFill>
                <a:latin typeface="Calibri" panose="020F0502020204030204" pitchFamily="34" charset="0"/>
                <a:cs typeface="Calibri" panose="020F0502020204030204" pitchFamily="34" charset="0"/>
              </a:rPr>
              <a:t>100 million of videos viewed daily</a:t>
            </a:r>
          </a:p>
          <a:p>
            <a:pPr algn="just"/>
            <a:r>
              <a:rPr lang="en-US" sz="2800" i="1" dirty="0">
                <a:solidFill>
                  <a:schemeClr val="bg1"/>
                </a:solidFill>
                <a:latin typeface="Calibri" panose="020F0502020204030204" pitchFamily="34" charset="0"/>
                <a:cs typeface="Calibri" panose="020F0502020204030204" pitchFamily="34" charset="0"/>
              </a:rPr>
              <a:t>60 million active social network site users</a:t>
            </a:r>
          </a:p>
          <a:p>
            <a:r>
              <a:rPr lang="en-US" sz="2800" dirty="0"/>
              <a:t/>
            </a:r>
            <a:br>
              <a:rPr lang="en-US" sz="2800" dirty="0"/>
            </a:br>
            <a:endParaRPr lang="en-US" sz="2800" dirty="0"/>
          </a:p>
        </p:txBody>
      </p:sp>
    </p:spTree>
    <p:extLst>
      <p:ext uri="{BB962C8B-B14F-4D97-AF65-F5344CB8AC3E}">
        <p14:creationId xmlns:p14="http://schemas.microsoft.com/office/powerpoint/2010/main" xmlns="" val="308640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A04F4-DA2E-4472-96F2-F098B7BC058B}"/>
              </a:ext>
            </a:extLst>
          </p:cNvPr>
          <p:cNvSpPr>
            <a:spLocks noGrp="1"/>
          </p:cNvSpPr>
          <p:nvPr>
            <p:ph type="ctrTitle"/>
          </p:nvPr>
        </p:nvSpPr>
        <p:spPr>
          <a:xfrm>
            <a:off x="1154955" y="1219200"/>
            <a:ext cx="8825658" cy="1212915"/>
          </a:xfrm>
        </p:spPr>
        <p:txBody>
          <a:bodyPr/>
          <a:lstStyle/>
          <a:p>
            <a:r>
              <a:rPr lang="en-US" sz="4800" dirty="0">
                <a:latin typeface="Calibri" panose="020F0502020204030204" pitchFamily="34" charset="0"/>
                <a:cs typeface="Calibri" panose="020F0502020204030204" pitchFamily="34" charset="0"/>
              </a:rPr>
              <a:t>APPLICATIONS:</a:t>
            </a:r>
          </a:p>
        </p:txBody>
      </p:sp>
      <p:sp>
        <p:nvSpPr>
          <p:cNvPr id="3" name="Subtitle 2">
            <a:extLst>
              <a:ext uri="{FF2B5EF4-FFF2-40B4-BE49-F238E27FC236}">
                <a16:creationId xmlns:a16="http://schemas.microsoft.com/office/drawing/2014/main" xmlns="" id="{D6EC90FC-40BC-4875-980B-9CA353030D22}"/>
              </a:ext>
            </a:extLst>
          </p:cNvPr>
          <p:cNvSpPr>
            <a:spLocks noGrp="1"/>
          </p:cNvSpPr>
          <p:nvPr>
            <p:ph type="subTitle" idx="1"/>
          </p:nvPr>
        </p:nvSpPr>
        <p:spPr>
          <a:xfrm>
            <a:off x="1154955" y="2705493"/>
            <a:ext cx="8825658" cy="2933307"/>
          </a:xfrm>
        </p:spPr>
        <p:txBody>
          <a:bodyPr>
            <a:normAutofit fontScale="92500" lnSpcReduction="10000"/>
          </a:bodyPr>
          <a:lstStyle/>
          <a:p>
            <a:pPr marL="285750" indent="-285750" algn="just">
              <a:buFont typeface="Arial" pitchFamily="34" charset="0"/>
              <a:buChar char="•"/>
            </a:pPr>
            <a:r>
              <a:rPr lang="en-US" sz="3200" i="1" dirty="0">
                <a:solidFill>
                  <a:schemeClr val="bg1"/>
                </a:solidFill>
                <a:latin typeface="Calibri" panose="020F0502020204030204" pitchFamily="34" charset="0"/>
                <a:cs typeface="Calibri" panose="020F0502020204030204" pitchFamily="34" charset="0"/>
              </a:rPr>
              <a:t>Social networking allows users to share ideas.</a:t>
            </a:r>
          </a:p>
          <a:p>
            <a:pPr marL="285750" indent="-285750" algn="just">
              <a:buFont typeface="Arial" pitchFamily="34" charset="0"/>
              <a:buChar char="•"/>
            </a:pPr>
            <a:r>
              <a:rPr lang="en-US" sz="3200" i="1" dirty="0">
                <a:solidFill>
                  <a:schemeClr val="bg1"/>
                </a:solidFill>
                <a:latin typeface="Calibri" panose="020F0502020204030204" pitchFamily="34" charset="0"/>
                <a:cs typeface="Calibri" panose="020F0502020204030204" pitchFamily="34" charset="0"/>
              </a:rPr>
              <a:t>Sharing information </a:t>
            </a:r>
          </a:p>
          <a:p>
            <a:pPr marL="285750" indent="-285750" algn="just">
              <a:buFont typeface="Arial" pitchFamily="34" charset="0"/>
              <a:buChar char="•"/>
            </a:pPr>
            <a:r>
              <a:rPr lang="en-US" sz="3200" i="1" dirty="0">
                <a:solidFill>
                  <a:schemeClr val="bg1"/>
                </a:solidFill>
                <a:latin typeface="Calibri" panose="020F0502020204030204" pitchFamily="34" charset="0"/>
                <a:cs typeface="Calibri" panose="020F0502020204030204" pitchFamily="34" charset="0"/>
              </a:rPr>
              <a:t>To inform others about  online  or real-world activities and events with people in their network. </a:t>
            </a:r>
          </a:p>
        </p:txBody>
      </p:sp>
    </p:spTree>
    <p:extLst>
      <p:ext uri="{BB962C8B-B14F-4D97-AF65-F5344CB8AC3E}">
        <p14:creationId xmlns:p14="http://schemas.microsoft.com/office/powerpoint/2010/main" xmlns="" val="206363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12E7-91E9-40C3-800F-DE225BD19F16}"/>
              </a:ext>
            </a:extLst>
          </p:cNvPr>
          <p:cNvSpPr>
            <a:spLocks noGrp="1"/>
          </p:cNvSpPr>
          <p:nvPr>
            <p:ph type="ctrTitle"/>
          </p:nvPr>
        </p:nvSpPr>
        <p:spPr>
          <a:xfrm>
            <a:off x="1154955" y="1219201"/>
            <a:ext cx="8825658" cy="1552280"/>
          </a:xfrm>
        </p:spPr>
        <p:txBody>
          <a:bodyPr/>
          <a:lstStyle/>
          <a:p>
            <a:r>
              <a:rPr lang="en-US" sz="4000" dirty="0">
                <a:latin typeface="Calibri" panose="020F0502020204030204" pitchFamily="34" charset="0"/>
                <a:cs typeface="Calibri" panose="020F0502020204030204" pitchFamily="34" charset="0"/>
              </a:rPr>
              <a:t>SECTOR: public sector</a:t>
            </a:r>
          </a:p>
        </p:txBody>
      </p:sp>
      <p:sp>
        <p:nvSpPr>
          <p:cNvPr id="3" name="Subtitle 2">
            <a:extLst>
              <a:ext uri="{FF2B5EF4-FFF2-40B4-BE49-F238E27FC236}">
                <a16:creationId xmlns:a16="http://schemas.microsoft.com/office/drawing/2014/main" xmlns="" id="{8DA4532D-CC8D-44DD-9A77-6D987A38AD80}"/>
              </a:ext>
            </a:extLst>
          </p:cNvPr>
          <p:cNvSpPr>
            <a:spLocks noGrp="1"/>
          </p:cNvSpPr>
          <p:nvPr>
            <p:ph type="subTitle" idx="1"/>
          </p:nvPr>
        </p:nvSpPr>
        <p:spPr>
          <a:xfrm>
            <a:off x="1154955" y="2988297"/>
            <a:ext cx="8825658" cy="2650503"/>
          </a:xfrm>
        </p:spPr>
        <p:txBody>
          <a:bodyPr>
            <a:normAutofit fontScale="25000" lnSpcReduction="20000"/>
          </a:bodyPr>
          <a:lstStyle/>
          <a:p>
            <a:r>
              <a:rPr lang="en-US" sz="4000" dirty="0">
                <a:solidFill>
                  <a:schemeClr val="bg1"/>
                </a:solidFill>
                <a:latin typeface="Calibri" panose="020F0502020204030204" pitchFamily="34" charset="0"/>
                <a:cs typeface="Calibri" panose="020F0502020204030204" pitchFamily="34" charset="0"/>
              </a:rPr>
              <a:t>							</a:t>
            </a:r>
            <a:r>
              <a:rPr lang="en-US" sz="12800" dirty="0">
                <a:solidFill>
                  <a:schemeClr val="bg1"/>
                </a:solidFill>
                <a:latin typeface="Calibri" panose="020F0502020204030204" pitchFamily="34" charset="0"/>
                <a:cs typeface="Calibri" panose="020F0502020204030204" pitchFamily="34" charset="0"/>
              </a:rPr>
              <a:t>	Uses:</a:t>
            </a:r>
          </a:p>
          <a:p>
            <a:r>
              <a:rPr lang="en-US" sz="12800" dirty="0">
                <a:solidFill>
                  <a:schemeClr val="bg1"/>
                </a:solidFill>
                <a:latin typeface="Calibri" panose="020F0502020204030204" pitchFamily="34" charset="0"/>
                <a:cs typeface="Calibri" panose="020F0502020204030204" pitchFamily="34" charset="0"/>
              </a:rPr>
              <a:t>Positive uses:</a:t>
            </a:r>
          </a:p>
          <a:p>
            <a:pPr algn="just">
              <a:lnSpc>
                <a:spcPct val="120000"/>
              </a:lnSpc>
            </a:pPr>
            <a:r>
              <a:rPr lang="en-US" sz="4000" dirty="0">
                <a:solidFill>
                  <a:schemeClr val="bg1"/>
                </a:solidFill>
                <a:latin typeface="Calibri" panose="020F0502020204030204" pitchFamily="34" charset="0"/>
                <a:cs typeface="Calibri" panose="020F0502020204030204" pitchFamily="34" charset="0"/>
              </a:rPr>
              <a:t> </a:t>
            </a:r>
            <a:r>
              <a:rPr lang="en-US" sz="9600" dirty="0">
                <a:solidFill>
                  <a:schemeClr val="bg1"/>
                </a:solidFill>
                <a:latin typeface="Calibri" panose="020F0502020204030204" pitchFamily="34" charset="0"/>
                <a:cs typeface="Calibri" panose="020F0502020204030204" pitchFamily="34" charset="0"/>
              </a:rPr>
              <a:t>The positive uses can lead people to productive use of time, peace of mind and happiness, healthy conversations in which people like and enjoy by sharing personal and professional activities with a wide variety of people, groups, and communities.</a:t>
            </a:r>
          </a:p>
          <a:p>
            <a:r>
              <a:rPr lang="en-US" sz="4000" dirty="0"/>
              <a:t/>
            </a:r>
            <a:br>
              <a:rPr lang="en-US" sz="4000" dirty="0"/>
            </a:br>
            <a:endParaRPr lang="en-US" sz="4000" dirty="0">
              <a:solidFill>
                <a:schemeClr val="bg1"/>
              </a:solidFill>
              <a:latin typeface="Calibri" panose="020F0502020204030204" pitchFamily="34" charset="0"/>
              <a:cs typeface="Calibri" panose="020F0502020204030204" pitchFamily="34" charset="0"/>
            </a:endParaRPr>
          </a:p>
          <a:p>
            <a:endParaRPr lang="en-US" sz="4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3014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10502-1AB0-4F85-BA98-4FEA906B1A8B}"/>
              </a:ext>
            </a:extLst>
          </p:cNvPr>
          <p:cNvSpPr>
            <a:spLocks noGrp="1"/>
          </p:cNvSpPr>
          <p:nvPr>
            <p:ph type="ctrTitle"/>
          </p:nvPr>
        </p:nvSpPr>
        <p:spPr>
          <a:xfrm>
            <a:off x="1154955" y="1423448"/>
            <a:ext cx="8825658" cy="1121790"/>
          </a:xfrm>
        </p:spPr>
        <p:txBody>
          <a:bodyPr/>
          <a:lstStyle/>
          <a:p>
            <a:r>
              <a:rPr lang="en-US" sz="4000" dirty="0">
                <a:latin typeface="Calibri" panose="020F0502020204030204" pitchFamily="34" charset="0"/>
                <a:cs typeface="Calibri" panose="020F0502020204030204" pitchFamily="34" charset="0"/>
              </a:rPr>
              <a:t>NEGATIVE USES:</a:t>
            </a:r>
          </a:p>
        </p:txBody>
      </p:sp>
      <p:sp>
        <p:nvSpPr>
          <p:cNvPr id="3" name="Subtitle 2">
            <a:extLst>
              <a:ext uri="{FF2B5EF4-FFF2-40B4-BE49-F238E27FC236}">
                <a16:creationId xmlns:a16="http://schemas.microsoft.com/office/drawing/2014/main" xmlns="" id="{EA5C7978-67C4-4414-B473-6BDFDF189298}"/>
              </a:ext>
            </a:extLst>
          </p:cNvPr>
          <p:cNvSpPr>
            <a:spLocks noGrp="1"/>
          </p:cNvSpPr>
          <p:nvPr>
            <p:ph type="subTitle" idx="1"/>
          </p:nvPr>
        </p:nvSpPr>
        <p:spPr>
          <a:xfrm>
            <a:off x="1154955" y="2969443"/>
            <a:ext cx="8825658" cy="2669357"/>
          </a:xfrm>
        </p:spPr>
        <p:txBody>
          <a:bodyPr>
            <a:normAutofit/>
          </a:bodyPr>
          <a:lstStyle/>
          <a:p>
            <a:pPr algn="just"/>
            <a:r>
              <a:rPr lang="en-US" sz="2800" dirty="0">
                <a:solidFill>
                  <a:schemeClr val="bg1"/>
                </a:solidFill>
                <a:latin typeface="Calibri" panose="020F0502020204030204" pitchFamily="34" charset="0"/>
                <a:cs typeface="Calibri" panose="020F0502020204030204" pitchFamily="34" charset="0"/>
              </a:rPr>
              <a:t>The negative uses of social media start when we don’t have an alternative to spending time. When people are bored with work when students are bored with the study when they feel low or even highly confident they go on social media.</a:t>
            </a:r>
          </a:p>
        </p:txBody>
      </p:sp>
    </p:spTree>
    <p:extLst>
      <p:ext uri="{BB962C8B-B14F-4D97-AF65-F5344CB8AC3E}">
        <p14:creationId xmlns:p14="http://schemas.microsoft.com/office/powerpoint/2010/main" xmlns="" val="4279593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224</TotalTime>
  <Words>365</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             MINIPROJECT ON SOCIAL WEBSITE</vt:lpstr>
      <vt:lpstr>      ABSTRACT</vt:lpstr>
      <vt:lpstr>IMPLEMENTATION:  This MiniProject will be consisting of 3 modules .          </vt:lpstr>
      <vt:lpstr>INTRODUCTION:       </vt:lpstr>
      <vt:lpstr>Social media is growing rapidly and becoming a vital part of everyday life, because of the latest technological revolution. This stunning growth is due to the increasing usage of smart phones like BlackBerrys, Androids and iPhones. These Smart phones make it easy to access any social media platform from anywhere virtually.</vt:lpstr>
      <vt:lpstr>Strength of Social Media:</vt:lpstr>
      <vt:lpstr>APPLICATIONS:</vt:lpstr>
      <vt:lpstr>SECTOR: public sector</vt:lpstr>
      <vt:lpstr>NEGATIVE USES:</vt:lpstr>
      <vt:lpstr>REQUIREMENTS:</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ON SOCIAL MEDIA BY</dc:title>
  <dc:creator>chinni gudipati</dc:creator>
  <cp:lastModifiedBy>chandana</cp:lastModifiedBy>
  <cp:revision>27</cp:revision>
  <dcterms:created xsi:type="dcterms:W3CDTF">2019-10-12T14:03:03Z</dcterms:created>
  <dcterms:modified xsi:type="dcterms:W3CDTF">2019-10-13T14:20:03Z</dcterms:modified>
</cp:coreProperties>
</file>