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CA83-F7C9-4A24-82DB-D56BE8B32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E4E4AC-B4EF-47B6-A959-61C3B420B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A29214-43F4-452F-83C8-6CD80B064658}"/>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5" name="Footer Placeholder 4">
            <a:extLst>
              <a:ext uri="{FF2B5EF4-FFF2-40B4-BE49-F238E27FC236}">
                <a16:creationId xmlns:a16="http://schemas.microsoft.com/office/drawing/2014/main" id="{63927912-8428-43A2-921C-A35112F91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D3241-BCE9-4C4A-89AE-77FC6049B39E}"/>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400058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6C5C-6495-4283-ADCB-B1091DA17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077195-8674-4386-9465-B6E24D80E4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D80D3-B8EA-4668-ADA6-6A2CC8CB7A2E}"/>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5" name="Footer Placeholder 4">
            <a:extLst>
              <a:ext uri="{FF2B5EF4-FFF2-40B4-BE49-F238E27FC236}">
                <a16:creationId xmlns:a16="http://schemas.microsoft.com/office/drawing/2014/main" id="{CACA3D41-1051-4EAA-B05B-6A9DB56D3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40A88-05C8-4BF2-B056-70EDC8972814}"/>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18872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28D67-6773-44AB-97FC-EFFA75464B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81B08B-65D5-41F7-9EC0-316CF77C1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E9B8D-DA44-43E0-A1EC-F7DB312567F7}"/>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5" name="Footer Placeholder 4">
            <a:extLst>
              <a:ext uri="{FF2B5EF4-FFF2-40B4-BE49-F238E27FC236}">
                <a16:creationId xmlns:a16="http://schemas.microsoft.com/office/drawing/2014/main" id="{1FF43A9E-5AC6-4EFB-BBD6-6ADDE867B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7A318-F747-47E0-9485-990A6F970BB1}"/>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263772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073C-4D06-402D-AB9D-6F4074E2B8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C1EB3-2161-43DB-BF0E-39A72F978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D0E71-BCE5-4B89-9720-226FD10FA3CD}"/>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5" name="Footer Placeholder 4">
            <a:extLst>
              <a:ext uri="{FF2B5EF4-FFF2-40B4-BE49-F238E27FC236}">
                <a16:creationId xmlns:a16="http://schemas.microsoft.com/office/drawing/2014/main" id="{19706B61-067B-47EF-911F-F17A341F3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71675-1A99-4781-AADA-73CA642B667F}"/>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177899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10CF-9CBA-4FA7-8A2B-A4CEA629E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36DF7E-9846-41D8-980A-B5B259994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A57565-A474-43BD-9D21-7606A1A3CBB2}"/>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5" name="Footer Placeholder 4">
            <a:extLst>
              <a:ext uri="{FF2B5EF4-FFF2-40B4-BE49-F238E27FC236}">
                <a16:creationId xmlns:a16="http://schemas.microsoft.com/office/drawing/2014/main" id="{43EC51A6-D195-4A77-A64A-29D8C4D69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AC49F-8131-489F-AA49-2E916BDD0A05}"/>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37830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D92C-E332-46DF-86BB-65696EA14A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203BB-EA95-4372-9FC6-A9A8D13A5C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6EA7A1-EA56-4F99-9D1B-E3B028AFAE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382EA0-C520-4F0D-A58F-5CA3496FC96B}"/>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6" name="Footer Placeholder 5">
            <a:extLst>
              <a:ext uri="{FF2B5EF4-FFF2-40B4-BE49-F238E27FC236}">
                <a16:creationId xmlns:a16="http://schemas.microsoft.com/office/drawing/2014/main" id="{EBA636B4-5065-48A8-967D-28F76A024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5BF9A-B168-4DFF-A9A6-0D66AD8EC713}"/>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291343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361F-8B6B-4C46-940C-7654A83906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9C8C75-C78D-4343-A6F4-0196C3E9D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610BB-5BCB-43CA-A376-783921FEE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8285BF-33EE-4650-B830-7EA0A6A20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092EA1-67A0-4EB0-935F-E1B2018F9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8DFF21-5DB1-477D-A631-079E783B19F4}"/>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8" name="Footer Placeholder 7">
            <a:extLst>
              <a:ext uri="{FF2B5EF4-FFF2-40B4-BE49-F238E27FC236}">
                <a16:creationId xmlns:a16="http://schemas.microsoft.com/office/drawing/2014/main" id="{503F3E69-5AEA-4017-AA95-66693614B7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A8C2FC-430A-4F8B-A183-9533145A5CA9}"/>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23671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4FC5-A835-4391-B506-EC3E19C94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B4063-1060-4646-89B5-18393BB71210}"/>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4" name="Footer Placeholder 3">
            <a:extLst>
              <a:ext uri="{FF2B5EF4-FFF2-40B4-BE49-F238E27FC236}">
                <a16:creationId xmlns:a16="http://schemas.microsoft.com/office/drawing/2014/main" id="{5E615228-2D4E-41BC-AF5B-8811298D3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C7F9F1-55E4-47DA-AE85-4DCF8CFF0D43}"/>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218974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4F7571-1851-4776-8FA6-074ED228696A}"/>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3" name="Footer Placeholder 2">
            <a:extLst>
              <a:ext uri="{FF2B5EF4-FFF2-40B4-BE49-F238E27FC236}">
                <a16:creationId xmlns:a16="http://schemas.microsoft.com/office/drawing/2014/main" id="{3B40324A-DEFB-4A91-AA85-FE411C7786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1512FB-B5F7-404D-87DA-39EB45EAACE0}"/>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76429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6493-4442-4359-9EC0-ADC098991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6AA985-54B5-4D4B-9101-D563340CB6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074CAC-5D12-4BCF-AB83-C94B4A9DB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9CACF-6D38-4168-B9DB-9D2428A4210C}"/>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6" name="Footer Placeholder 5">
            <a:extLst>
              <a:ext uri="{FF2B5EF4-FFF2-40B4-BE49-F238E27FC236}">
                <a16:creationId xmlns:a16="http://schemas.microsoft.com/office/drawing/2014/main" id="{54536185-C658-41D8-9DE9-96D87DF6B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E37B7-3F0B-4AD3-A796-F7F3DA35B179}"/>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184566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E058-6475-4BBA-8927-576C479CA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CE001E-1243-4063-84F4-67C2103FE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1D8C8F-8836-4E9A-8772-01E871032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278DD-0F2F-44A4-90BC-D6561FC9AEB1}"/>
              </a:ext>
            </a:extLst>
          </p:cNvPr>
          <p:cNvSpPr>
            <a:spLocks noGrp="1"/>
          </p:cNvSpPr>
          <p:nvPr>
            <p:ph type="dt" sz="half" idx="10"/>
          </p:nvPr>
        </p:nvSpPr>
        <p:spPr/>
        <p:txBody>
          <a:bodyPr/>
          <a:lstStyle/>
          <a:p>
            <a:fld id="{3BFD8F27-1764-40BF-99C7-DC2C6A01BE8F}" type="datetimeFigureOut">
              <a:rPr lang="en-US" smtClean="0"/>
              <a:t>1/24/2020</a:t>
            </a:fld>
            <a:endParaRPr lang="en-US"/>
          </a:p>
        </p:txBody>
      </p:sp>
      <p:sp>
        <p:nvSpPr>
          <p:cNvPr id="6" name="Footer Placeholder 5">
            <a:extLst>
              <a:ext uri="{FF2B5EF4-FFF2-40B4-BE49-F238E27FC236}">
                <a16:creationId xmlns:a16="http://schemas.microsoft.com/office/drawing/2014/main" id="{7CAA2353-F3A9-4EF0-95CD-0520CDA28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7BA5C-27DE-42E8-B565-BF56C05AC5FC}"/>
              </a:ext>
            </a:extLst>
          </p:cNvPr>
          <p:cNvSpPr>
            <a:spLocks noGrp="1"/>
          </p:cNvSpPr>
          <p:nvPr>
            <p:ph type="sldNum" sz="quarter" idx="12"/>
          </p:nvPr>
        </p:nvSpPr>
        <p:spPr/>
        <p:txBody>
          <a:bodyPr/>
          <a:lstStyle/>
          <a:p>
            <a:fld id="{D636252E-D0BE-4787-845C-0CBC3EA574EB}" type="slidenum">
              <a:rPr lang="en-US" smtClean="0"/>
              <a:t>‹#›</a:t>
            </a:fld>
            <a:endParaRPr lang="en-US"/>
          </a:p>
        </p:txBody>
      </p:sp>
    </p:spTree>
    <p:extLst>
      <p:ext uri="{BB962C8B-B14F-4D97-AF65-F5344CB8AC3E}">
        <p14:creationId xmlns:p14="http://schemas.microsoft.com/office/powerpoint/2010/main" val="346973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887CE-C1EB-4ECC-9C43-C590D4290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983DFC-E233-491D-A47B-345BA50F8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4C913-3145-4613-99A3-5FBE939898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D8F27-1764-40BF-99C7-DC2C6A01BE8F}" type="datetimeFigureOut">
              <a:rPr lang="en-US" smtClean="0"/>
              <a:t>1/24/2020</a:t>
            </a:fld>
            <a:endParaRPr lang="en-US"/>
          </a:p>
        </p:txBody>
      </p:sp>
      <p:sp>
        <p:nvSpPr>
          <p:cNvPr id="5" name="Footer Placeholder 4">
            <a:extLst>
              <a:ext uri="{FF2B5EF4-FFF2-40B4-BE49-F238E27FC236}">
                <a16:creationId xmlns:a16="http://schemas.microsoft.com/office/drawing/2014/main" id="{662BCC45-1B97-4BFD-A6F3-9C55B42DF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E1E86B-03BC-4478-8807-79AA719D1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6252E-D0BE-4787-845C-0CBC3EA574EB}" type="slidenum">
              <a:rPr lang="en-US" smtClean="0"/>
              <a:t>‹#›</a:t>
            </a:fld>
            <a:endParaRPr lang="en-US"/>
          </a:p>
        </p:txBody>
      </p:sp>
    </p:spTree>
    <p:extLst>
      <p:ext uri="{BB962C8B-B14F-4D97-AF65-F5344CB8AC3E}">
        <p14:creationId xmlns:p14="http://schemas.microsoft.com/office/powerpoint/2010/main" val="204655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28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635C82F-A8E7-4E69-A4A1-43C54236E8C7}"/>
              </a:ext>
            </a:extLst>
          </p:cNvPr>
          <p:cNvSpPr txBox="1">
            <a:spLocks/>
          </p:cNvSpPr>
          <p:nvPr/>
        </p:nvSpPr>
        <p:spPr>
          <a:xfrm>
            <a:off x="469900" y="736688"/>
            <a:ext cx="11252200" cy="7572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Variable Assignment</a:t>
            </a:r>
            <a:r>
              <a:rPr lang="en-US" dirty="0">
                <a:solidFill>
                  <a:srgbClr val="FFFF00"/>
                </a:solidFill>
              </a:rPr>
              <a:t> </a:t>
            </a:r>
          </a:p>
        </p:txBody>
      </p:sp>
      <p:sp>
        <p:nvSpPr>
          <p:cNvPr id="5" name="Content Placeholder 4">
            <a:extLst>
              <a:ext uri="{FF2B5EF4-FFF2-40B4-BE49-F238E27FC236}">
                <a16:creationId xmlns:a16="http://schemas.microsoft.com/office/drawing/2014/main" id="{D9EE99F0-4B84-4162-B6E8-0B5CBEB76B15}"/>
              </a:ext>
            </a:extLst>
          </p:cNvPr>
          <p:cNvSpPr txBox="1">
            <a:spLocks/>
          </p:cNvSpPr>
          <p:nvPr/>
        </p:nvSpPr>
        <p:spPr>
          <a:xfrm>
            <a:off x="469900" y="1409700"/>
            <a:ext cx="11252200" cy="4889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8450" lvl="1" indent="-171450"/>
            <a:r>
              <a:rPr lang="en-US" dirty="0"/>
              <a:t>Names can not start with a number</a:t>
            </a:r>
          </a:p>
          <a:p>
            <a:pPr marL="298450" lvl="1" indent="-171450"/>
            <a:r>
              <a:rPr lang="en-US" dirty="0"/>
              <a:t>Names can not contain spaces, use underscore (_) instead</a:t>
            </a:r>
          </a:p>
          <a:p>
            <a:pPr marL="298450" lvl="1" indent="-171450"/>
            <a:r>
              <a:rPr lang="en-US" dirty="0"/>
              <a:t>Names can not contain any of these symbols:</a:t>
            </a:r>
            <a:r>
              <a:rPr lang="en-US" b="1" dirty="0"/>
              <a:t> :'",&lt;&gt;/?|\!@#%^&amp;*~-+</a:t>
            </a:r>
          </a:p>
          <a:p>
            <a:pPr marL="298450" lvl="1" indent="-171450"/>
            <a:r>
              <a:rPr lang="en-US" dirty="0"/>
              <a:t>It's considered best practice (PEP8) that names are lowercase with underscores</a:t>
            </a:r>
          </a:p>
          <a:p>
            <a:pPr marL="298450" lvl="1" indent="-171450"/>
            <a:r>
              <a:rPr lang="en-US" dirty="0"/>
              <a:t>Avoid using Python built-in keywords like list and str</a:t>
            </a:r>
          </a:p>
          <a:p>
            <a:pPr marL="298450" lvl="1" indent="-171450"/>
            <a:r>
              <a:rPr lang="en-US" dirty="0"/>
              <a:t>Avoid using the single characters l (lowercase letter el), O (uppercase letter oh) and I (uppercase letter eye) as they can be confused with 1 and 0.</a:t>
            </a:r>
          </a:p>
          <a:p>
            <a:pPr marL="298450" lvl="1" indent="-171450"/>
            <a:r>
              <a:rPr lang="en-US" dirty="0"/>
              <a:t>Creating Strings</a:t>
            </a:r>
          </a:p>
          <a:p>
            <a:pPr marL="298450" lvl="1" indent="-171450"/>
            <a:r>
              <a:rPr lang="en-US" dirty="0"/>
              <a:t>Printing Strings</a:t>
            </a:r>
          </a:p>
          <a:p>
            <a:pPr marL="298450" lvl="1" indent="-171450"/>
            <a:endParaRPr lang="en-US" dirty="0"/>
          </a:p>
          <a:p>
            <a:pPr marL="127000" lvl="1" indent="0">
              <a:buNone/>
            </a:pPr>
            <a:endParaRPr lang="en-US" dirty="0"/>
          </a:p>
        </p:txBody>
      </p:sp>
      <p:sp>
        <p:nvSpPr>
          <p:cNvPr id="6" name="Title 2">
            <a:extLst>
              <a:ext uri="{FF2B5EF4-FFF2-40B4-BE49-F238E27FC236}">
                <a16:creationId xmlns:a16="http://schemas.microsoft.com/office/drawing/2014/main" id="{11A98380-7223-44FC-B4A7-73502B6C63D5}"/>
              </a:ext>
            </a:extLst>
          </p:cNvPr>
          <p:cNvSpPr txBox="1">
            <a:spLocks/>
          </p:cNvSpPr>
          <p:nvPr/>
        </p:nvSpPr>
        <p:spPr>
          <a:xfrm>
            <a:off x="469900" y="336599"/>
            <a:ext cx="11252200" cy="334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FFFF00"/>
                </a:solidFill>
                <a:latin typeface="Algerian" panose="04020705040A02060702" pitchFamily="82" charset="0"/>
              </a:rPr>
              <a:t>Python Object and Data Structure Basics</a:t>
            </a:r>
            <a:endParaRPr lang="en-US" sz="3200" dirty="0">
              <a:solidFill>
                <a:srgbClr val="FFFF00"/>
              </a:solidFill>
              <a:latin typeface="Algerian" panose="04020705040A02060702" pitchFamily="82" charset="0"/>
            </a:endParaRPr>
          </a:p>
        </p:txBody>
      </p:sp>
      <p:pic>
        <p:nvPicPr>
          <p:cNvPr id="3" name="Picture 2">
            <a:extLst>
              <a:ext uri="{FF2B5EF4-FFF2-40B4-BE49-F238E27FC236}">
                <a16:creationId xmlns:a16="http://schemas.microsoft.com/office/drawing/2014/main" id="{2DC76845-6819-4AC0-B7AC-B8F231B8D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0" y="4531360"/>
            <a:ext cx="3133251" cy="1990041"/>
          </a:xfrm>
          <a:prstGeom prst="rect">
            <a:avLst/>
          </a:prstGeom>
        </p:spPr>
      </p:pic>
    </p:spTree>
    <p:extLst>
      <p:ext uri="{BB962C8B-B14F-4D97-AF65-F5344CB8AC3E}">
        <p14:creationId xmlns:p14="http://schemas.microsoft.com/office/powerpoint/2010/main" val="16225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635C82F-A8E7-4E69-A4A1-43C54236E8C7}"/>
              </a:ext>
            </a:extLst>
          </p:cNvPr>
          <p:cNvSpPr txBox="1">
            <a:spLocks/>
          </p:cNvSpPr>
          <p:nvPr/>
        </p:nvSpPr>
        <p:spPr>
          <a:xfrm>
            <a:off x="469900" y="736688"/>
            <a:ext cx="11252200" cy="7572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Strings</a:t>
            </a:r>
            <a:endParaRPr lang="en-US" dirty="0">
              <a:solidFill>
                <a:srgbClr val="FFFF00"/>
              </a:solidFill>
            </a:endParaRPr>
          </a:p>
        </p:txBody>
      </p:sp>
      <p:sp>
        <p:nvSpPr>
          <p:cNvPr id="6" name="Title 2">
            <a:extLst>
              <a:ext uri="{FF2B5EF4-FFF2-40B4-BE49-F238E27FC236}">
                <a16:creationId xmlns:a16="http://schemas.microsoft.com/office/drawing/2014/main" id="{11A98380-7223-44FC-B4A7-73502B6C63D5}"/>
              </a:ext>
            </a:extLst>
          </p:cNvPr>
          <p:cNvSpPr txBox="1">
            <a:spLocks/>
          </p:cNvSpPr>
          <p:nvPr/>
        </p:nvSpPr>
        <p:spPr>
          <a:xfrm>
            <a:off x="469900" y="336599"/>
            <a:ext cx="11252200" cy="334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FF00"/>
                </a:solidFill>
                <a:latin typeface="Algerian" panose="04020705040A02060702" pitchFamily="82" charset="0"/>
              </a:rPr>
              <a:t>Python Object and Data Structure Basics</a:t>
            </a:r>
          </a:p>
        </p:txBody>
      </p:sp>
      <p:sp>
        <p:nvSpPr>
          <p:cNvPr id="2" name="Rectangle 1">
            <a:extLst>
              <a:ext uri="{FF2B5EF4-FFF2-40B4-BE49-F238E27FC236}">
                <a16:creationId xmlns:a16="http://schemas.microsoft.com/office/drawing/2014/main" id="{4FC38F0A-E546-43CF-A2CB-E7E2474FC7B3}"/>
              </a:ext>
            </a:extLst>
          </p:cNvPr>
          <p:cNvSpPr/>
          <p:nvPr/>
        </p:nvSpPr>
        <p:spPr>
          <a:xfrm>
            <a:off x="561975" y="1462237"/>
            <a:ext cx="8582025" cy="2862322"/>
          </a:xfrm>
          <a:prstGeom prst="rect">
            <a:avLst/>
          </a:prstGeom>
        </p:spPr>
        <p:txBody>
          <a:bodyPr wrap="square">
            <a:spAutoFit/>
          </a:bodyPr>
          <a:lstStyle/>
          <a:p>
            <a:r>
              <a:rPr lang="en-US" b="1" dirty="0"/>
              <a:t>String Slicing: string[start:stop:step]</a:t>
            </a:r>
          </a:p>
          <a:p>
            <a:r>
              <a:rPr lang="en-US" dirty="0"/>
              <a:t>start (optional) - Starting integer where the slicing of the object starts. Default to None if not provided.</a:t>
            </a:r>
          </a:p>
          <a:p>
            <a:r>
              <a:rPr lang="en-US" dirty="0"/>
              <a:t>stop - Integer until which the slicing takes place. The slicing stops at index stop -1 (last element). </a:t>
            </a:r>
          </a:p>
          <a:p>
            <a:r>
              <a:rPr lang="en-US" dirty="0"/>
              <a:t>step (optional) - Integer value which determines the increment between each index for slicing. Defaults to None if not provided.</a:t>
            </a:r>
          </a:p>
          <a:p>
            <a:endParaRPr lang="en-US" dirty="0"/>
          </a:p>
          <a:p>
            <a:r>
              <a:rPr lang="en-US" b="1" dirty="0"/>
              <a:t>String length</a:t>
            </a:r>
          </a:p>
          <a:p>
            <a:r>
              <a:rPr lang="en-US" b="1" dirty="0"/>
              <a:t>String concatenate</a:t>
            </a:r>
            <a:endParaRPr lang="en-GB" b="1" dirty="0"/>
          </a:p>
        </p:txBody>
      </p:sp>
      <p:pic>
        <p:nvPicPr>
          <p:cNvPr id="8" name="Picture 7">
            <a:extLst>
              <a:ext uri="{FF2B5EF4-FFF2-40B4-BE49-F238E27FC236}">
                <a16:creationId xmlns:a16="http://schemas.microsoft.com/office/drawing/2014/main" id="{DCBB86BE-6DAD-4099-B32A-558FCC9A9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0" y="4531360"/>
            <a:ext cx="3133251" cy="1990041"/>
          </a:xfrm>
          <a:prstGeom prst="rect">
            <a:avLst/>
          </a:prstGeom>
        </p:spPr>
      </p:pic>
    </p:spTree>
    <p:extLst>
      <p:ext uri="{BB962C8B-B14F-4D97-AF65-F5344CB8AC3E}">
        <p14:creationId xmlns:p14="http://schemas.microsoft.com/office/powerpoint/2010/main" val="907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635C82F-A8E7-4E69-A4A1-43C54236E8C7}"/>
              </a:ext>
            </a:extLst>
          </p:cNvPr>
          <p:cNvSpPr txBox="1">
            <a:spLocks/>
          </p:cNvSpPr>
          <p:nvPr/>
        </p:nvSpPr>
        <p:spPr>
          <a:xfrm>
            <a:off x="469900" y="736688"/>
            <a:ext cx="11252200" cy="7572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List</a:t>
            </a:r>
            <a:endParaRPr lang="en-US" dirty="0">
              <a:solidFill>
                <a:srgbClr val="FFFF00"/>
              </a:solidFill>
            </a:endParaRPr>
          </a:p>
        </p:txBody>
      </p:sp>
      <p:sp>
        <p:nvSpPr>
          <p:cNvPr id="6" name="Title 2">
            <a:extLst>
              <a:ext uri="{FF2B5EF4-FFF2-40B4-BE49-F238E27FC236}">
                <a16:creationId xmlns:a16="http://schemas.microsoft.com/office/drawing/2014/main" id="{11A98380-7223-44FC-B4A7-73502B6C63D5}"/>
              </a:ext>
            </a:extLst>
          </p:cNvPr>
          <p:cNvSpPr txBox="1">
            <a:spLocks/>
          </p:cNvSpPr>
          <p:nvPr/>
        </p:nvSpPr>
        <p:spPr>
          <a:xfrm>
            <a:off x="469900" y="336599"/>
            <a:ext cx="11252200" cy="334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FF00"/>
                </a:solidFill>
                <a:latin typeface="Algerian" panose="04020705040A02060702" pitchFamily="82" charset="0"/>
              </a:rPr>
              <a:t>Python Object and Data Structure Basics</a:t>
            </a:r>
          </a:p>
        </p:txBody>
      </p:sp>
      <p:sp>
        <p:nvSpPr>
          <p:cNvPr id="2" name="Rectangle 1">
            <a:extLst>
              <a:ext uri="{FF2B5EF4-FFF2-40B4-BE49-F238E27FC236}">
                <a16:creationId xmlns:a16="http://schemas.microsoft.com/office/drawing/2014/main" id="{4FC38F0A-E546-43CF-A2CB-E7E2474FC7B3}"/>
              </a:ext>
            </a:extLst>
          </p:cNvPr>
          <p:cNvSpPr/>
          <p:nvPr/>
        </p:nvSpPr>
        <p:spPr>
          <a:xfrm>
            <a:off x="561975" y="1462237"/>
            <a:ext cx="10086975" cy="2585323"/>
          </a:xfrm>
          <a:prstGeom prst="rect">
            <a:avLst/>
          </a:prstGeom>
        </p:spPr>
        <p:txBody>
          <a:bodyPr wrap="square">
            <a:spAutoFit/>
          </a:bodyPr>
          <a:lstStyle/>
          <a:p>
            <a:pPr marL="285750" indent="-285750">
              <a:buFont typeface="Arial" panose="020B0604020202020204" pitchFamily="34" charset="0"/>
              <a:buChar char="•"/>
            </a:pPr>
            <a:r>
              <a:rPr lang="en-US" dirty="0"/>
              <a:t>A list is a collection which is ordered and changeable. In Python lists are written with square brackets.</a:t>
            </a:r>
          </a:p>
          <a:p>
            <a:pPr marL="285750" indent="-285750">
              <a:buFont typeface="Arial" panose="020B0604020202020204" pitchFamily="34" charset="0"/>
              <a:buChar char="•"/>
            </a:pPr>
            <a:r>
              <a:rPr lang="en-US" dirty="0"/>
              <a:t>Indexing and Slicing in Lists.</a:t>
            </a:r>
          </a:p>
          <a:p>
            <a:pPr marL="285750" indent="-285750">
              <a:buFont typeface="Arial" panose="020B0604020202020204" pitchFamily="34" charset="0"/>
              <a:buChar char="•"/>
            </a:pPr>
            <a:r>
              <a:rPr lang="en-US" dirty="0"/>
              <a:t>Basic List Methods</a:t>
            </a:r>
          </a:p>
          <a:p>
            <a:r>
              <a:rPr lang="en-US" dirty="0"/>
              <a:t>	Append() : Add a single element to end of the list, </a:t>
            </a:r>
          </a:p>
          <a:p>
            <a:r>
              <a:rPr lang="en-US" dirty="0"/>
              <a:t>	reverse() : Reverse a List, </a:t>
            </a:r>
          </a:p>
          <a:p>
            <a:r>
              <a:rPr lang="en-US" dirty="0"/>
              <a:t>	sort() : sorts elements of a list, </a:t>
            </a:r>
          </a:p>
          <a:p>
            <a:r>
              <a:rPr lang="en-US" dirty="0"/>
              <a:t>	pop() : Removes element at given index</a:t>
            </a:r>
          </a:p>
          <a:p>
            <a:endParaRPr lang="en-US" dirty="0"/>
          </a:p>
          <a:p>
            <a:endParaRPr lang="en-US" dirty="0"/>
          </a:p>
        </p:txBody>
      </p:sp>
      <p:pic>
        <p:nvPicPr>
          <p:cNvPr id="5" name="Picture 4">
            <a:extLst>
              <a:ext uri="{FF2B5EF4-FFF2-40B4-BE49-F238E27FC236}">
                <a16:creationId xmlns:a16="http://schemas.microsoft.com/office/drawing/2014/main" id="{D6B7A9EB-60FD-4A4B-9BBB-68857880E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0" y="4531360"/>
            <a:ext cx="3133251" cy="1990041"/>
          </a:xfrm>
          <a:prstGeom prst="rect">
            <a:avLst/>
          </a:prstGeom>
        </p:spPr>
      </p:pic>
    </p:spTree>
    <p:extLst>
      <p:ext uri="{BB962C8B-B14F-4D97-AF65-F5344CB8AC3E}">
        <p14:creationId xmlns:p14="http://schemas.microsoft.com/office/powerpoint/2010/main" val="52492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635C82F-A8E7-4E69-A4A1-43C54236E8C7}"/>
              </a:ext>
            </a:extLst>
          </p:cNvPr>
          <p:cNvSpPr txBox="1">
            <a:spLocks/>
          </p:cNvSpPr>
          <p:nvPr/>
        </p:nvSpPr>
        <p:spPr>
          <a:xfrm>
            <a:off x="469900" y="736688"/>
            <a:ext cx="11252200" cy="7572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Tuple</a:t>
            </a:r>
            <a:endParaRPr lang="en-US" dirty="0">
              <a:solidFill>
                <a:srgbClr val="FFFF00"/>
              </a:solidFill>
            </a:endParaRPr>
          </a:p>
        </p:txBody>
      </p:sp>
      <p:sp>
        <p:nvSpPr>
          <p:cNvPr id="6" name="Title 2">
            <a:extLst>
              <a:ext uri="{FF2B5EF4-FFF2-40B4-BE49-F238E27FC236}">
                <a16:creationId xmlns:a16="http://schemas.microsoft.com/office/drawing/2014/main" id="{11A98380-7223-44FC-B4A7-73502B6C63D5}"/>
              </a:ext>
            </a:extLst>
          </p:cNvPr>
          <p:cNvSpPr txBox="1">
            <a:spLocks/>
          </p:cNvSpPr>
          <p:nvPr/>
        </p:nvSpPr>
        <p:spPr>
          <a:xfrm>
            <a:off x="469900" y="336599"/>
            <a:ext cx="11252200" cy="334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FF00"/>
                </a:solidFill>
                <a:latin typeface="Algerian" panose="04020705040A02060702" pitchFamily="82" charset="0"/>
              </a:rPr>
              <a:t>Python Object and Data Structure Basics</a:t>
            </a:r>
          </a:p>
        </p:txBody>
      </p:sp>
      <p:sp>
        <p:nvSpPr>
          <p:cNvPr id="2" name="Rectangle 1">
            <a:extLst>
              <a:ext uri="{FF2B5EF4-FFF2-40B4-BE49-F238E27FC236}">
                <a16:creationId xmlns:a16="http://schemas.microsoft.com/office/drawing/2014/main" id="{4FC38F0A-E546-43CF-A2CB-E7E2474FC7B3}"/>
              </a:ext>
            </a:extLst>
          </p:cNvPr>
          <p:cNvSpPr/>
          <p:nvPr/>
        </p:nvSpPr>
        <p:spPr>
          <a:xfrm>
            <a:off x="561975" y="1462237"/>
            <a:ext cx="10086975" cy="2308324"/>
          </a:xfrm>
          <a:prstGeom prst="rect">
            <a:avLst/>
          </a:prstGeom>
        </p:spPr>
        <p:txBody>
          <a:bodyPr wrap="square">
            <a:spAutoFit/>
          </a:bodyPr>
          <a:lstStyle/>
          <a:p>
            <a:pPr marL="285750" indent="-285750">
              <a:buFont typeface="Arial" panose="020B0604020202020204" pitchFamily="34" charset="0"/>
              <a:buChar char="•"/>
            </a:pPr>
            <a:r>
              <a:rPr lang="en-US" dirty="0"/>
              <a:t>A </a:t>
            </a:r>
            <a:r>
              <a:rPr lang="en-US" b="1" dirty="0"/>
              <a:t>tuple</a:t>
            </a:r>
            <a:r>
              <a:rPr lang="en-US" dirty="0"/>
              <a:t> is a sequence of immutable Python objects. Tuples are sequences, just like lists. The differences between tuples and lists are, the tuples cannot be changed unlike lists and tuples use parentheses, whereas lists use square brackets.</a:t>
            </a:r>
            <a:endParaRPr lang="en-GB" dirty="0"/>
          </a:p>
          <a:p>
            <a:pPr marL="285750" indent="-285750">
              <a:buFont typeface="Arial" panose="020B0604020202020204" pitchFamily="34" charset="0"/>
              <a:buChar char="•"/>
            </a:pPr>
            <a:r>
              <a:rPr lang="en-US" b="1" dirty="0"/>
              <a:t>Basic Tuple Methods</a:t>
            </a:r>
          </a:p>
          <a:p>
            <a:r>
              <a:rPr lang="en-US" sz="1400" b="1" dirty="0"/>
              <a:t>	</a:t>
            </a:r>
            <a:r>
              <a:rPr lang="en-US" dirty="0"/>
              <a:t>count()	returns occurrences of element in a tuple</a:t>
            </a:r>
          </a:p>
          <a:p>
            <a:r>
              <a:rPr lang="en-US" dirty="0"/>
              <a:t>	index()	returns smallest index of element in tuple</a:t>
            </a:r>
            <a:endParaRPr lang="en-GB" dirty="0"/>
          </a:p>
          <a:p>
            <a:pPr lvl="2"/>
            <a:endParaRPr lang="en-US" dirty="0"/>
          </a:p>
          <a:p>
            <a:endParaRPr lang="en-US" dirty="0"/>
          </a:p>
        </p:txBody>
      </p:sp>
      <p:pic>
        <p:nvPicPr>
          <p:cNvPr id="5" name="Picture 4">
            <a:extLst>
              <a:ext uri="{FF2B5EF4-FFF2-40B4-BE49-F238E27FC236}">
                <a16:creationId xmlns:a16="http://schemas.microsoft.com/office/drawing/2014/main" id="{3DF031EF-F73B-426B-B284-5C135D7D3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0" y="4531360"/>
            <a:ext cx="3133251" cy="1990041"/>
          </a:xfrm>
          <a:prstGeom prst="rect">
            <a:avLst/>
          </a:prstGeom>
        </p:spPr>
      </p:pic>
    </p:spTree>
    <p:extLst>
      <p:ext uri="{BB962C8B-B14F-4D97-AF65-F5344CB8AC3E}">
        <p14:creationId xmlns:p14="http://schemas.microsoft.com/office/powerpoint/2010/main" val="24772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635C82F-A8E7-4E69-A4A1-43C54236E8C7}"/>
              </a:ext>
            </a:extLst>
          </p:cNvPr>
          <p:cNvSpPr txBox="1">
            <a:spLocks/>
          </p:cNvSpPr>
          <p:nvPr/>
        </p:nvSpPr>
        <p:spPr>
          <a:xfrm>
            <a:off x="469900" y="736688"/>
            <a:ext cx="11252200" cy="7255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Dictionaries</a:t>
            </a:r>
            <a:endParaRPr lang="en-US" dirty="0">
              <a:solidFill>
                <a:srgbClr val="FFFF00"/>
              </a:solidFill>
            </a:endParaRPr>
          </a:p>
        </p:txBody>
      </p:sp>
      <p:sp>
        <p:nvSpPr>
          <p:cNvPr id="6" name="Title 2">
            <a:extLst>
              <a:ext uri="{FF2B5EF4-FFF2-40B4-BE49-F238E27FC236}">
                <a16:creationId xmlns:a16="http://schemas.microsoft.com/office/drawing/2014/main" id="{11A98380-7223-44FC-B4A7-73502B6C63D5}"/>
              </a:ext>
            </a:extLst>
          </p:cNvPr>
          <p:cNvSpPr txBox="1">
            <a:spLocks/>
          </p:cNvSpPr>
          <p:nvPr/>
        </p:nvSpPr>
        <p:spPr>
          <a:xfrm>
            <a:off x="469900" y="336599"/>
            <a:ext cx="11252200" cy="334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FF00"/>
                </a:solidFill>
                <a:latin typeface="Algerian" panose="04020705040A02060702" pitchFamily="82" charset="0"/>
              </a:rPr>
              <a:t>Python Object and Data Structure Basics</a:t>
            </a:r>
          </a:p>
        </p:txBody>
      </p:sp>
      <p:sp>
        <p:nvSpPr>
          <p:cNvPr id="2" name="Rectangle 1">
            <a:extLst>
              <a:ext uri="{FF2B5EF4-FFF2-40B4-BE49-F238E27FC236}">
                <a16:creationId xmlns:a16="http://schemas.microsoft.com/office/drawing/2014/main" id="{4FC38F0A-E546-43CF-A2CB-E7E2474FC7B3}"/>
              </a:ext>
            </a:extLst>
          </p:cNvPr>
          <p:cNvSpPr/>
          <p:nvPr/>
        </p:nvSpPr>
        <p:spPr>
          <a:xfrm>
            <a:off x="561975" y="1462237"/>
            <a:ext cx="10086975" cy="2585323"/>
          </a:xfrm>
          <a:prstGeom prst="rect">
            <a:avLst/>
          </a:prstGeom>
        </p:spPr>
        <p:txBody>
          <a:bodyPr wrap="square">
            <a:spAutoFit/>
          </a:bodyPr>
          <a:lstStyle/>
          <a:p>
            <a:pPr marL="285750" indent="-285750">
              <a:buFont typeface="Arial" panose="020B0604020202020204" pitchFamily="34" charset="0"/>
              <a:buChar char="•"/>
            </a:pPr>
            <a:r>
              <a:rPr lang="en-US" dirty="0"/>
              <a:t>A </a:t>
            </a:r>
            <a:r>
              <a:rPr lang="en-US" b="1" dirty="0"/>
              <a:t>dictionary</a:t>
            </a:r>
            <a:r>
              <a:rPr lang="en-US" dirty="0"/>
              <a:t> is a collection which is unordered, changeable and indexed. In Python dictionaries are written with curly brackets, and they have keys and values.</a:t>
            </a:r>
          </a:p>
          <a:p>
            <a:pPr marL="285750" indent="-285750">
              <a:buFont typeface="Arial" panose="020B0604020202020204" pitchFamily="34" charset="0"/>
              <a:buChar char="•"/>
            </a:pPr>
            <a:r>
              <a:rPr lang="en-US" dirty="0"/>
              <a:t>Basic Dictionary Methods</a:t>
            </a:r>
          </a:p>
          <a:p>
            <a:r>
              <a:rPr lang="en-US" dirty="0"/>
              <a:t>	Values() : Return a list of all values in the dictionary, keys() : Returns a list containing the 	dictionary’s keys, </a:t>
            </a:r>
          </a:p>
          <a:p>
            <a:r>
              <a:rPr lang="en-US" dirty="0"/>
              <a:t>	items() : Return a list containing a tuple for each key value pair.</a:t>
            </a:r>
          </a:p>
          <a:p>
            <a:endParaRPr lang="en-GB" dirty="0"/>
          </a:p>
          <a:p>
            <a:pPr lvl="2"/>
            <a:endParaRPr lang="en-US" dirty="0"/>
          </a:p>
          <a:p>
            <a:endParaRPr lang="en-US" dirty="0"/>
          </a:p>
        </p:txBody>
      </p:sp>
      <p:pic>
        <p:nvPicPr>
          <p:cNvPr id="5" name="Picture 4">
            <a:extLst>
              <a:ext uri="{FF2B5EF4-FFF2-40B4-BE49-F238E27FC236}">
                <a16:creationId xmlns:a16="http://schemas.microsoft.com/office/drawing/2014/main" id="{2A41EAB6-A581-4B3D-9853-C6CFD9FC7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0" y="4531360"/>
            <a:ext cx="3133251" cy="1990041"/>
          </a:xfrm>
          <a:prstGeom prst="rect">
            <a:avLst/>
          </a:prstGeom>
        </p:spPr>
      </p:pic>
    </p:spTree>
    <p:extLst>
      <p:ext uri="{BB962C8B-B14F-4D97-AF65-F5344CB8AC3E}">
        <p14:creationId xmlns:p14="http://schemas.microsoft.com/office/powerpoint/2010/main" val="1273607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314</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Awasthi, Chandan</dc:creator>
  <cp:lastModifiedBy>Awasthi, Chandan</cp:lastModifiedBy>
  <cp:revision>21</cp:revision>
  <dcterms:created xsi:type="dcterms:W3CDTF">2020-01-22T10:37:37Z</dcterms:created>
  <dcterms:modified xsi:type="dcterms:W3CDTF">2020-01-24T11:39:34Z</dcterms:modified>
</cp:coreProperties>
</file>