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168.xml"/>
  <Override ContentType="application/vnd.openxmlformats-officedocument.presentationml.notesSlide+xml" PartName="/ppt/notesSlides/notesSlide125.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117.xml"/>
  <Override ContentType="application/vnd.openxmlformats-officedocument.presentationml.notesSlide+xml" PartName="/ppt/notesSlides/notesSlide206.xml"/>
  <Override ContentType="application/vnd.openxmlformats-officedocument.presentationml.notesSlide+xml" PartName="/ppt/notesSlides/notesSlide91.xml"/>
  <Override ContentType="application/vnd.openxmlformats-officedocument.presentationml.notesSlide+xml" PartName="/ppt/notesSlides/notesSlide133.xml"/>
  <Override ContentType="application/vnd.openxmlformats-officedocument.presentationml.notesSlide+xml" PartName="/ppt/notesSlides/notesSlide176.xml"/>
  <Override ContentType="application/vnd.openxmlformats-officedocument.presentationml.notesSlide+xml" PartName="/ppt/notesSlides/notesSlide109.xml"/>
  <Override ContentType="application/vnd.openxmlformats-officedocument.presentationml.notesSlide+xml" PartName="/ppt/notesSlides/notesSlide24.xml"/>
  <Override ContentType="application/vnd.openxmlformats-officedocument.presentationml.notesSlide+xml" PartName="/ppt/notesSlides/notesSlide16.xml"/>
  <Override ContentType="application/vnd.openxmlformats-officedocument.presentationml.notesSlide+xml" PartName="/ppt/notesSlides/notesSlide214.xml"/>
  <Override ContentType="application/vnd.openxmlformats-officedocument.presentationml.notesSlide+xml" PartName="/ppt/notesSlides/notesSlide1.xml"/>
  <Override ContentType="application/vnd.openxmlformats-officedocument.presentationml.notesSlide+xml" PartName="/ppt/notesSlides/notesSlide196.xml"/>
  <Override ContentType="application/vnd.openxmlformats-officedocument.presentationml.notesSlide+xml" PartName="/ppt/notesSlides/notesSlide105.xml"/>
  <Override ContentType="application/vnd.openxmlformats-officedocument.presentationml.notesSlide+xml" PartName="/ppt/notesSlides/notesSlide148.xml"/>
  <Override ContentType="application/vnd.openxmlformats-officedocument.presentationml.notesSlide+xml" PartName="/ppt/notesSlides/notesSlide202.xml"/>
  <Override ContentType="application/vnd.openxmlformats-officedocument.presentationml.notesSlide+xml" PartName="/ppt/notesSlides/notesSlide39.xml"/>
  <Override ContentType="application/vnd.openxmlformats-officedocument.presentationml.notesSlide+xml" PartName="/ppt/notesSlides/notesSlide137.xml"/>
  <Override ContentType="application/vnd.openxmlformats-officedocument.presentationml.notesSlide+xml" PartName="/ppt/notesSlides/notesSlide87.xml"/>
  <Override ContentType="application/vnd.openxmlformats-officedocument.presentationml.notesSlide+xml" PartName="/ppt/notesSlides/notesSlide44.xml"/>
  <Override ContentType="application/vnd.openxmlformats-officedocument.presentationml.notesSlide+xml" PartName="/ppt/notesSlides/notesSlide141.xml"/>
  <Override ContentType="application/vnd.openxmlformats-officedocument.presentationml.notesSlide+xml" PartName="/ppt/notesSlides/notesSlide153.xml"/>
  <Override ContentType="application/vnd.openxmlformats-officedocument.presentationml.notesSlide+xml" PartName="/ppt/notesSlides/notesSlide110.xml"/>
  <Override ContentType="application/vnd.openxmlformats-officedocument.presentationml.notesSlide+xml" PartName="/ppt/notesSlides/notesSlide184.xml"/>
  <Override ContentType="application/vnd.openxmlformats-officedocument.presentationml.notesSlide+xml" PartName="/ppt/notesSlides/notesSlide75.xml"/>
  <Override ContentType="application/vnd.openxmlformats-officedocument.presentationml.notesSlide+xml" PartName="/ppt/notesSlides/notesSlide180.xml"/>
  <Override ContentType="application/vnd.openxmlformats-officedocument.presentationml.notesSlide+xml" PartName="/ppt/notesSlides/notesSlide172.xml"/>
  <Override ContentType="application/vnd.openxmlformats-officedocument.presentationml.notesSlide+xml" PartName="/ppt/notesSlides/notesSlide9.xml"/>
  <Override ContentType="application/vnd.openxmlformats-officedocument.presentationml.notesSlide+xml" PartName="/ppt/notesSlides/notesSlide63.xml"/>
  <Override ContentType="application/vnd.openxmlformats-officedocument.presentationml.notesSlide+xml" PartName="/ppt/notesSlides/notesSlide20.xml"/>
  <Override ContentType="application/vnd.openxmlformats-officedocument.presentationml.notesSlide+xml" PartName="/ppt/notesSlides/notesSlide210.xml"/>
  <Override ContentType="application/vnd.openxmlformats-officedocument.presentationml.notesSlide+xml" PartName="/ppt/notesSlides/notesSlide129.xml"/>
  <Override ContentType="application/vnd.openxmlformats-officedocument.presentationml.notesSlide+xml" PartName="/ppt/notesSlides/notesSlide60.xml"/>
  <Override ContentType="application/vnd.openxmlformats-officedocument.presentationml.notesSlide+xml" PartName="/ppt/notesSlides/notesSlide144.xml"/>
  <Override ContentType="application/vnd.openxmlformats-officedocument.presentationml.notesSlide+xml" PartName="/ppt/notesSlides/notesSlide48.xml"/>
  <Override ContentType="application/vnd.openxmlformats-officedocument.presentationml.notesSlide+xml" PartName="/ppt/notesSlides/notesSlide157.xml"/>
  <Override ContentType="application/vnd.openxmlformats-officedocument.presentationml.notesSlide+xml" PartName="/ppt/notesSlides/notesSlide114.xml"/>
  <Override ContentType="application/vnd.openxmlformats-officedocument.presentationml.notesSlide+xml" PartName="/ppt/notesSlides/notesSlide101.xml"/>
  <Override ContentType="application/vnd.openxmlformats-officedocument.presentationml.notesSlide+xml" PartName="/ppt/notesSlides/notesSlide95.xml"/>
  <Override ContentType="application/vnd.openxmlformats-officedocument.presentationml.notesSlide+xml" PartName="/ppt/notesSlides/notesSlide52.xml"/>
  <Override ContentType="application/vnd.openxmlformats-officedocument.presentationml.notesSlide+xml" PartName="/ppt/notesSlides/notesSlide35.xml"/>
  <Override ContentType="application/vnd.openxmlformats-officedocument.presentationml.notesSlide+xml" PartName="/ppt/notesSlides/notesSlide161.xml"/>
  <Override ContentType="application/vnd.openxmlformats-officedocument.presentationml.notesSlide+xml" PartName="/ppt/notesSlides/notesSlide5.xml"/>
  <Override ContentType="application/vnd.openxmlformats-officedocument.presentationml.notesSlide+xml" PartName="/ppt/notesSlides/notesSlide187.xml"/>
  <Override ContentType="application/vnd.openxmlformats-officedocument.presentationml.notesSlide+xml" PartName="/ppt/notesSlides/notesSlide78.xml"/>
  <Override ContentType="application/vnd.openxmlformats-officedocument.presentationml.notesSlide+xml" PartName="/ppt/notesSlides/notesSlide71.xml"/>
  <Override ContentType="application/vnd.openxmlformats-officedocument.presentationml.notesSlide+xml" PartName="/ppt/notesSlides/notesSlide84.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24.xml"/>
  <Override ContentType="application/vnd.openxmlformats-officedocument.presentationml.notesSlide+xml" PartName="/ppt/notesSlides/notesSlide213.xml"/>
  <Override ContentType="application/vnd.openxmlformats-officedocument.presentationml.notesSlide+xml" PartName="/ppt/notesSlides/notesSlide17.xml"/>
  <Override ContentType="application/vnd.openxmlformats-officedocument.presentationml.notesSlide+xml" PartName="/ppt/notesSlides/notesSlide82.xml"/>
  <Override ContentType="application/vnd.openxmlformats-officedocument.presentationml.notesSlide+xml" PartName="/ppt/notesSlides/notesSlide177.xml"/>
  <Override ContentType="application/vnd.openxmlformats-officedocument.presentationml.notesSlide+xml" PartName="/ppt/notesSlides/notesSlide94.xml"/>
  <Override ContentType="application/vnd.openxmlformats-officedocument.presentationml.notesSlide+xml" PartName="/ppt/notesSlides/notesSlide51.xml"/>
  <Override ContentType="application/vnd.openxmlformats-officedocument.presentationml.notesSlide+xml" PartName="/ppt/notesSlides/notesSlide90.xml"/>
  <Override ContentType="application/vnd.openxmlformats-officedocument.presentationml.notesSlide+xml" PartName="/ppt/notesSlides/notesSlide134.xml"/>
  <Override ContentType="application/vnd.openxmlformats-officedocument.presentationml.notesSlide+xml" PartName="/ppt/notesSlides/notesSlide4.xml"/>
  <Override ContentType="application/vnd.openxmlformats-officedocument.presentationml.notesSlide+xml" PartName="/ppt/notesSlides/notesSlide203.xml"/>
  <Override ContentType="application/vnd.openxmlformats-officedocument.presentationml.notesSlide+xml" PartName="/ppt/notesSlides/notesSlide13.xml"/>
  <Override ContentType="application/vnd.openxmlformats-officedocument.presentationml.notesSlide+xml" PartName="/ppt/notesSlides/notesSlide106.xml"/>
  <Override ContentType="application/vnd.openxmlformats-officedocument.presentationml.notesSlide+xml" PartName="/ppt/notesSlides/notesSlide99.xml"/>
  <Override ContentType="application/vnd.openxmlformats-officedocument.presentationml.notesSlide+xml" PartName="/ppt/notesSlides/notesSlide56.xml"/>
  <Override ContentType="application/vnd.openxmlformats-officedocument.presentationml.notesSlide+xml" PartName="/ppt/notesSlides/notesSlide152.xml"/>
  <Override ContentType="application/vnd.openxmlformats-officedocument.presentationml.notesSlide+xml" PartName="/ppt/notesSlides/notesSlide195.xml"/>
  <Override ContentType="application/vnd.openxmlformats-officedocument.presentationml.notesSlide+xml" PartName="/ppt/notesSlides/notesSlide183.xml"/>
  <Override ContentType="application/vnd.openxmlformats-officedocument.presentationml.notesSlide+xml" PartName="/ppt/notesSlides/notesSlide61.xml"/>
  <Override ContentType="application/vnd.openxmlformats-officedocument.presentationml.notesSlide+xml" PartName="/ppt/notesSlides/notesSlide118.xml"/>
  <Override ContentType="application/vnd.openxmlformats-officedocument.presentationml.notesSlide+xml" PartName="/ppt/notesSlides/notesSlide167.xml"/>
  <Override ContentType="application/vnd.openxmlformats-officedocument.presentationml.notesSlide+xml" PartName="/ppt/notesSlides/notesSlide140.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149.xml"/>
  <Override ContentType="application/vnd.openxmlformats-officedocument.presentationml.notesSlide+xml" PartName="/ppt/notesSlides/notesSlide62.xml"/>
  <Override ContentType="application/vnd.openxmlformats-officedocument.presentationml.notesSlide+xml" PartName="/ppt/notesSlides/notesSlide45.xml"/>
  <Override ContentType="application/vnd.openxmlformats-officedocument.presentationml.notesSlide+xml" PartName="/ppt/notesSlides/notesSlide28.xml"/>
  <Override ContentType="application/vnd.openxmlformats-officedocument.presentationml.notesSlide+xml" PartName="/ppt/notesSlides/notesSlide139.xml"/>
  <Override ContentType="application/vnd.openxmlformats-officedocument.presentationml.notesSlide+xml" PartName="/ppt/notesSlides/notesSlide55.xml"/>
  <Override ContentType="application/vnd.openxmlformats-officedocument.presentationml.notesSlide+xml" PartName="/ppt/notesSlides/notesSlide156.xml"/>
  <Override ContentType="application/vnd.openxmlformats-officedocument.presentationml.notesSlide+xml" PartName="/ppt/notesSlides/notesSlide12.xml"/>
  <Override ContentType="application/vnd.openxmlformats-officedocument.presentationml.notesSlide+xml" PartName="/ppt/notesSlides/notesSlide113.xml"/>
  <Override ContentType="application/vnd.openxmlformats-officedocument.presentationml.notesSlide+xml" PartName="/ppt/notesSlides/notesSlide199.xml"/>
  <Override ContentType="application/vnd.openxmlformats-officedocument.presentationml.notesSlide+xml" PartName="/ppt/notesSlides/notesSlide72.xml"/>
  <Override ContentType="application/vnd.openxmlformats-officedocument.presentationml.notesSlide+xml" PartName="/ppt/notesSlides/notesSlide98.xml"/>
  <Override ContentType="application/vnd.openxmlformats-officedocument.presentationml.notesSlide+xml" PartName="/ppt/notesSlides/notesSlide190.xml"/>
  <Override ContentType="application/vnd.openxmlformats-officedocument.presentationml.notesSlide+xml" PartName="/ppt/notesSlides/notesSlide8.xml"/>
  <Override ContentType="application/vnd.openxmlformats-officedocument.presentationml.notesSlide+xml" PartName="/ppt/notesSlides/notesSlide130.xml"/>
  <Override ContentType="application/vnd.openxmlformats-officedocument.presentationml.notesSlide+xml" PartName="/ppt/notesSlides/notesSlide38.xml"/>
  <Override ContentType="application/vnd.openxmlformats-officedocument.presentationml.notesSlide+xml" PartName="/ppt/notesSlides/notesSlide173.xml"/>
  <Override ContentType="application/vnd.openxmlformats-officedocument.presentationml.notesSlide+xml" PartName="/ppt/notesSlides/notesSlide128.xml"/>
  <Override ContentType="application/vnd.openxmlformats-officedocument.presentationml.notesSlide+xml" PartName="/ppt/notesSlides/notesSlide162.xml"/>
  <Override ContentType="application/vnd.openxmlformats-officedocument.presentationml.notesSlide+xml" PartName="/ppt/notesSlides/notesSlide49.xml"/>
  <Override ContentType="application/vnd.openxmlformats-officedocument.presentationml.notesSlide+xml" PartName="/ppt/notesSlides/notesSlide145.xml"/>
  <Override ContentType="application/vnd.openxmlformats-officedocument.presentationml.notesSlide+xml" PartName="/ppt/notesSlides/notesSlide207.xml"/>
  <Override ContentType="application/vnd.openxmlformats-officedocument.presentationml.notesSlide+xml" PartName="/ppt/notesSlides/notesSlide102.xml"/>
  <Override ContentType="application/vnd.openxmlformats-officedocument.presentationml.notesSlide+xml" PartName="/ppt/notesSlides/notesSlide8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88.xml"/>
  <Override ContentType="application/vnd.openxmlformats-officedocument.presentationml.notesSlide+xml" PartName="/ppt/notesSlides/notesSlide3.xml"/>
  <Override ContentType="application/vnd.openxmlformats-officedocument.presentationml.notesSlide+xml" PartName="/ppt/notesSlides/notesSlide50.xml"/>
  <Override ContentType="application/vnd.openxmlformats-officedocument.presentationml.notesSlide+xml" PartName="/ppt/notesSlides/notesSlide107.xml"/>
  <Override ContentType="application/vnd.openxmlformats-officedocument.presentationml.notesSlide+xml" PartName="/ppt/notesSlides/notesSlide186.xml"/>
  <Override ContentType="application/vnd.openxmlformats-officedocument.presentationml.notesSlide+xml" PartName="/ppt/notesSlides/notesSlide143.xml"/>
  <Override ContentType="application/vnd.openxmlformats-officedocument.presentationml.notesSlide+xml" PartName="/ppt/notesSlides/notesSlide151.xml"/>
  <Override ContentType="application/vnd.openxmlformats-officedocument.presentationml.notesSlide+xml" PartName="/ppt/notesSlides/notesSlide100.xml"/>
  <Override ContentType="application/vnd.openxmlformats-officedocument.presentationml.notesSlide+xml" PartName="/ppt/notesSlides/notesSlide42.xml"/>
  <Override ContentType="application/vnd.openxmlformats-officedocument.presentationml.notesSlide+xml" PartName="/ppt/notesSlides/notesSlide85.xml"/>
  <Override ContentType="application/vnd.openxmlformats-officedocument.presentationml.notesSlide+xml" PartName="/ppt/notesSlides/notesSlide194.xml"/>
  <Override ContentType="application/vnd.openxmlformats-officedocument.presentationml.notesSlide+xml" PartName="/ppt/notesSlides/notesSlide34.xml"/>
  <Override ContentType="application/vnd.openxmlformats-officedocument.presentationml.notesSlide+xml" PartName="/ppt/notesSlides/notesSlide77.xml"/>
  <Override ContentType="application/vnd.openxmlformats-officedocument.presentationml.notesSlide+xml" PartName="/ppt/notesSlides/notesSlide73.xml"/>
  <Override ContentType="application/vnd.openxmlformats-officedocument.presentationml.notesSlide+xml" PartName="/ppt/notesSlides/notesSlide119.xml"/>
  <Override ContentType="application/vnd.openxmlformats-officedocument.presentationml.notesSlide+xml" PartName="/ppt/notesSlides/notesSlide81.xml"/>
  <Override ContentType="application/vnd.openxmlformats-officedocument.presentationml.notesSlide+xml" PartName="/ppt/notesSlides/notesSlide166.xml"/>
  <Override ContentType="application/vnd.openxmlformats-officedocument.presentationml.notesSlide+xml" PartName="/ppt/notesSlides/notesSlide182.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178.xml"/>
  <Override ContentType="application/vnd.openxmlformats-officedocument.presentationml.notesSlide+xml" PartName="/ppt/notesSlides/notesSlide26.xml"/>
  <Override ContentType="application/vnd.openxmlformats-officedocument.presentationml.notesSlide+xml" PartName="/ppt/notesSlides/notesSlide135.xml"/>
  <Override ContentType="application/vnd.openxmlformats-officedocument.presentationml.notesSlide+xml" PartName="/ppt/notesSlides/notesSlide93.xml"/>
  <Override ContentType="application/vnd.openxmlformats-officedocument.presentationml.notesSlide+xml" PartName="/ppt/notesSlides/notesSlide204.xml"/>
  <Override ContentType="application/vnd.openxmlformats-officedocument.presentationml.notesSlide+xml" PartName="/ppt/notesSlides/notesSlide57.xml"/>
  <Override ContentType="application/vnd.openxmlformats-officedocument.presentationml.notesSlide+xml" PartName="/ppt/notesSlides/notesSlide123.xml"/>
  <Override ContentType="application/vnd.openxmlformats-officedocument.presentationml.notesSlide+xml" PartName="/ppt/notesSlides/notesSlide171.xml"/>
  <Override ContentType="application/vnd.openxmlformats-officedocument.presentationml.notesSlide+xml" PartName="/ppt/notesSlides/notesSlide14.xml"/>
  <Override ContentType="application/vnd.openxmlformats-officedocument.presentationml.notesSlide+xml" PartName="/ppt/notesSlides/notesSlide216.xml"/>
  <Override ContentType="application/vnd.openxmlformats-officedocument.presentationml.notesSlide+xml" PartName="/ppt/notesSlides/notesSlide37.xml"/>
  <Override ContentType="application/vnd.openxmlformats-officedocument.presentationml.notesSlide+xml" PartName="/ppt/notesSlides/notesSlide138.xml"/>
  <Override ContentType="application/vnd.openxmlformats-officedocument.presentationml.notesSlide+xml" PartName="/ppt/notesSlides/notesSlide163.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198.xml"/>
  <Override ContentType="application/vnd.openxmlformats-officedocument.presentationml.notesSlide+xml" PartName="/ppt/notesSlides/notesSlide112.xml"/>
  <Override ContentType="application/vnd.openxmlformats-officedocument.presentationml.notesSlide+xml" PartName="/ppt/notesSlides/notesSlide103.xml"/>
  <Override ContentType="application/vnd.openxmlformats-officedocument.presentationml.notesSlide+xml" PartName="/ppt/notesSlides/notesSlide97.xml"/>
  <Override ContentType="application/vnd.openxmlformats-officedocument.presentationml.notesSlide+xml" PartName="/ppt/notesSlides/notesSlide155.xml"/>
  <Override ContentType="application/vnd.openxmlformats-officedocument.presentationml.notesSlide+xml" PartName="/ppt/notesSlides/notesSlide189.xml"/>
  <Override ContentType="application/vnd.openxmlformats-officedocument.presentationml.notesSlide+xml" PartName="/ppt/notesSlides/notesSlide46.xml"/>
  <Override ContentType="application/vnd.openxmlformats-officedocument.presentationml.notesSlide+xml" PartName="/ppt/notesSlides/notesSlide89.xml"/>
  <Override ContentType="application/vnd.openxmlformats-officedocument.presentationml.notesSlide+xml" PartName="/ppt/notesSlides/notesSlide146.xml"/>
  <Override ContentType="application/vnd.openxmlformats-officedocument.presentationml.notesSlide+xml" PartName="/ppt/notesSlides/notesSlide11.xml"/>
  <Override ContentType="application/vnd.openxmlformats-officedocument.presentationml.notesSlide+xml" PartName="/ppt/notesSlides/notesSlide120.xml"/>
  <Override ContentType="application/vnd.openxmlformats-officedocument.presentationml.notesSlide+xml" PartName="/ppt/notesSlides/notesSlide201.xml"/>
  <Override ContentType="application/vnd.openxmlformats-officedocument.presentationml.notesSlide+xml" PartName="/ppt/notesSlides/notesSlide18.xml"/>
  <Override ContentType="application/vnd.openxmlformats-officedocument.presentationml.notesSlide+xml" PartName="/ppt/notesSlides/notesSlide131.xml"/>
  <Override ContentType="application/vnd.openxmlformats-officedocument.presentationml.notesSlide+xml" PartName="/ppt/notesSlides/notesSlide127.xml"/>
  <Override ContentType="application/vnd.openxmlformats-officedocument.presentationml.notesSlide+xml" PartName="/ppt/notesSlides/notesSlide191.xml"/>
  <Override ContentType="application/vnd.openxmlformats-officedocument.presentationml.notesSlide+xml" PartName="/ppt/notesSlides/notesSlide208.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65.xml"/>
  <Override ContentType="application/vnd.openxmlformats-officedocument.presentationml.notesSlide+xml" PartName="/ppt/notesSlides/notesSlide174.xml"/>
  <Override ContentType="application/vnd.openxmlformats-officedocument.presentationml.notesSlide+xml" PartName="/ppt/notesSlides/notesSlide212.xml"/>
  <Override ContentType="application/vnd.openxmlformats-officedocument.presentationml.notesSlide+xml" PartName="/ppt/notesSlides/notesSlide92.xml"/>
  <Override ContentType="application/vnd.openxmlformats-officedocument.presentationml.notesSlide+xml" PartName="/ppt/notesSlides/notesSlide193.xml"/>
  <Override ContentType="application/vnd.openxmlformats-officedocument.presentationml.notesSlide+xml" PartName="/ppt/notesSlides/notesSlide150.xml"/>
  <Override ContentType="application/vnd.openxmlformats-officedocument.presentationml.notesSlide+xml" PartName="/ppt/notesSlides/notesSlide142.xml"/>
  <Override ContentType="application/vnd.openxmlformats-officedocument.presentationml.notesSlide+xml" PartName="/ppt/notesSlides/notesSlide116.xml"/>
  <Override ContentType="application/vnd.openxmlformats-officedocument.presentationml.notesSlide+xml" PartName="/ppt/notesSlides/notesSlide15.xml"/>
  <Override ContentType="application/vnd.openxmlformats-officedocument.presentationml.notesSlide+xml" PartName="/ppt/notesSlides/notesSlide159.xml"/>
  <Override ContentType="application/vnd.openxmlformats-officedocument.presentationml.notesSlide+xml" PartName="/ppt/notesSlides/notesSlide185.xml"/>
  <Override ContentType="application/vnd.openxmlformats-officedocument.presentationml.notesSlide+xml" PartName="/ppt/notesSlides/notesSlide215.xml"/>
  <Override ContentType="application/vnd.openxmlformats-officedocument.presentationml.notesSlide+xml" PartName="/ppt/notesSlides/notesSlide126.xml"/>
  <Override ContentType="application/vnd.openxmlformats-officedocument.presentationml.notesSlide+xml" PartName="/ppt/notesSlides/notesSlide68.xml"/>
  <Override ContentType="application/vnd.openxmlformats-officedocument.presentationml.notesSlide+xml" PartName="/ppt/notesSlides/notesSlide169.xml"/>
  <Override ContentType="application/vnd.openxmlformats-officedocument.presentationml.notesSlide+xml" PartName="/ppt/notesSlides/notesSlide205.xml"/>
  <Override ContentType="application/vnd.openxmlformats-officedocument.presentationml.notesSlide+xml" PartName="/ppt/notesSlides/notesSlide108.xml"/>
  <Override ContentType="application/vnd.openxmlformats-officedocument.presentationml.notesSlide+xml" PartName="/ppt/notesSlides/notesSlide25.xml"/>
  <Override ContentType="application/vnd.openxmlformats-officedocument.presentationml.notesSlide+xml" PartName="/ppt/notesSlides/notesSlide160.xml"/>
  <Override ContentType="application/vnd.openxmlformats-officedocument.presentationml.notesSlide+xml" PartName="/ppt/notesSlides/notesSlide43.xml"/>
  <Override ContentType="application/vnd.openxmlformats-officedocument.presentationml.notesSlide+xml" PartName="/ppt/notesSlides/notesSlide86.xml"/>
  <Override ContentType="application/vnd.openxmlformats-officedocument.presentationml.notesSlide+xml" PartName="/ppt/notesSlides/notesSlide179.xml"/>
  <Override ContentType="application/vnd.openxmlformats-officedocument.presentationml.notesSlide+xml" PartName="/ppt/notesSlides/notesSlide165.xml"/>
  <Override ContentType="application/vnd.openxmlformats-officedocument.presentationml.notesSlide+xml" PartName="/ppt/notesSlides/notesSlide122.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74.xml"/>
  <Override ContentType="application/vnd.openxmlformats-officedocument.presentationml.notesSlide+xml" PartName="/ppt/notesSlides/notesSlide170.xml"/>
  <Override ContentType="application/vnd.openxmlformats-officedocument.presentationml.notesSlide+xml" PartName="/ppt/notesSlides/notesSlide197.xml"/>
  <Override ContentType="application/vnd.openxmlformats-officedocument.presentationml.notesSlide+xml" PartName="/ppt/notesSlides/notesSlide58.xml"/>
  <Override ContentType="application/vnd.openxmlformats-officedocument.presentationml.notesSlide+xml" PartName="/ppt/notesSlides/notesSlide154.xml"/>
  <Override ContentType="application/vnd.openxmlformats-officedocument.presentationml.notesSlide+xml" PartName="/ppt/notesSlides/notesSlide136.xml"/>
  <Override ContentType="application/vnd.openxmlformats-officedocument.presentationml.notesSlide+xml" PartName="/ppt/notesSlides/notesSlide2.xml"/>
  <Override ContentType="application/vnd.openxmlformats-officedocument.presentationml.notesSlide+xml" PartName="/ppt/notesSlides/notesSlide70.xml"/>
  <Override ContentType="application/vnd.openxmlformats-officedocument.presentationml.notesSlide+xml" PartName="/ppt/notesSlides/notesSlide111.xml"/>
  <Override ContentType="application/vnd.openxmlformats-officedocument.presentationml.notesSlide+xml" PartName="/ppt/notesSlides/notesSlide200.xml"/>
  <Override ContentType="application/vnd.openxmlformats-officedocument.presentationml.notesSlide+xml" PartName="/ppt/notesSlides/notesSlide181.xml"/>
  <Override ContentType="application/vnd.openxmlformats-officedocument.presentationml.notesSlide+xml" PartName="/ppt/notesSlides/notesSlide47.xml"/>
  <Override ContentType="application/vnd.openxmlformats-officedocument.presentationml.notesSlide+xml" PartName="/ppt/notesSlides/notesSlide209.xml"/>
  <Override ContentType="application/vnd.openxmlformats-officedocument.presentationml.notesSlide+xml" PartName="/ppt/notesSlides/notesSlide104.xml"/>
  <Override ContentType="application/vnd.openxmlformats-officedocument.presentationml.notesSlide+xml" PartName="/ppt/notesSlides/notesSlide147.xml"/>
  <Override ContentType="application/vnd.openxmlformats-officedocument.presentationml.notesSlide+xml" PartName="/ppt/notesSlides/notesSlide21.xml"/>
  <Override ContentType="application/vnd.openxmlformats-officedocument.presentationml.notesSlide+xml" PartName="/ppt/notesSlides/notesSlide164.xml"/>
  <Override ContentType="application/vnd.openxmlformats-officedocument.presentationml.notesSlide+xml" PartName="/ppt/notesSlides/notesSlide64.xml"/>
  <Override ContentType="application/vnd.openxmlformats-officedocument.presentationml.notesSlide+xml" PartName="/ppt/notesSlides/notesSlide121.xml"/>
  <Override ContentType="application/vnd.openxmlformats-officedocument.presentationml.notesSlide+xml" PartName="/ppt/notesSlides/notesSlide6.xml"/>
  <Override ContentType="application/vnd.openxmlformats-officedocument.presentationml.notesSlide+xml" PartName="/ppt/notesSlides/notesSlide211.xml"/>
  <Override ContentType="application/vnd.openxmlformats-officedocument.presentationml.notesSlide+xml" PartName="/ppt/notesSlides/notesSlide79.xml"/>
  <Override ContentType="application/vnd.openxmlformats-officedocument.presentationml.notesSlide+xml" PartName="/ppt/notesSlides/notesSlide132.xml"/>
  <Override ContentType="application/vnd.openxmlformats-officedocument.presentationml.notesSlide+xml" PartName="/ppt/notesSlides/notesSlide36.xml"/>
  <Override ContentType="application/vnd.openxmlformats-officedocument.presentationml.notesSlide+xml" PartName="/ppt/notesSlides/notesSlide96.xml"/>
  <Override ContentType="application/vnd.openxmlformats-officedocument.presentationml.notesSlide+xml" PartName="/ppt/notesSlides/notesSlide192.xml"/>
  <Override ContentType="application/vnd.openxmlformats-officedocument.presentationml.notesSlide+xml" PartName="/ppt/notesSlides/notesSlide19.xml"/>
  <Override ContentType="application/vnd.openxmlformats-officedocument.presentationml.notesSlide+xml" PartName="/ppt/notesSlides/notesSlide115.xml"/>
  <Override ContentType="application/vnd.openxmlformats-officedocument.presentationml.notesSlide+xml" PartName="/ppt/notesSlides/notesSlide53.xml"/>
  <Override ContentType="application/vnd.openxmlformats-officedocument.presentationml.notesSlide+xml" PartName="/ppt/notesSlides/notesSlide158.xml"/>
  <Override ContentType="application/vnd.openxmlformats-officedocument.presentationml.notesSlide+xml" PartName="/ppt/notesSlides/notesSlide175.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1.xml"/>
  <Override ContentType="application/vnd.openxmlformats-officedocument.presentationml.slide+xml" PartName="/ppt/slides/slide164.xml"/>
  <Override ContentType="application/vnd.openxmlformats-officedocument.presentationml.slide+xml" PartName="/ppt/slides/slide43.xml"/>
  <Override ContentType="application/vnd.openxmlformats-officedocument.presentationml.slide+xml" PartName="/ppt/slides/slide199.xml"/>
  <Override ContentType="application/vnd.openxmlformats-officedocument.presentationml.slide+xml" PartName="/ppt/slides/slide210.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202.xml"/>
  <Override ContentType="application/vnd.openxmlformats-officedocument.presentationml.slide+xml" PartName="/ppt/slides/slide105.xml"/>
  <Override ContentType="application/vnd.openxmlformats-officedocument.presentationml.slide+xml" PartName="/ppt/slides/slide148.xml"/>
  <Override ContentType="application/vnd.openxmlformats-officedocument.presentationml.slide+xml" PartName="/ppt/slides/slide172.xml"/>
  <Override ContentType="application/vnd.openxmlformats-officedocument.presentationml.slide+xml" PartName="/ppt/slides/slide19.xml"/>
  <Override ContentType="application/vnd.openxmlformats-officedocument.presentationml.slide+xml" PartName="/ppt/slides/slide5.xml"/>
  <Override ContentType="application/vnd.openxmlformats-officedocument.presentationml.slide+xml" PartName="/ppt/slides/slide51.xml"/>
  <Override ContentType="application/vnd.openxmlformats-officedocument.presentationml.slide+xml" PartName="/ppt/slides/slide113.xml"/>
  <Override ContentType="application/vnd.openxmlformats-officedocument.presentationml.slide+xml" PartName="/ppt/slides/slide94.xml"/>
  <Override ContentType="application/vnd.openxmlformats-officedocument.presentationml.slide+xml" PartName="/ppt/slides/slide156.xml"/>
  <Override ContentType="application/vnd.openxmlformats-officedocument.presentationml.slide+xml" PartName="/ppt/slides/slide71.xml"/>
  <Override ContentType="application/vnd.openxmlformats-officedocument.presentationml.slide+xml" PartName="/ppt/slides/slide179.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136.xml"/>
  <Override ContentType="application/vnd.openxmlformats-officedocument.presentationml.slide+xml" PartName="/ppt/slides/slide184.xml"/>
  <Override ContentType="application/vnd.openxmlformats-officedocument.presentationml.slide+xml" PartName="/ppt/slides/slide141.xml"/>
  <Override ContentType="application/vnd.openxmlformats-officedocument.presentationml.slide+xml" PartName="/ppt/slides/slide82.xml"/>
  <Override ContentType="application/vnd.openxmlformats-officedocument.presentationml.slide+xml" PartName="/ppt/slides/slide9.xml"/>
  <Override ContentType="application/vnd.openxmlformats-officedocument.presentationml.slide+xml" PartName="/ppt/slides/slide168.xml"/>
  <Override ContentType="application/vnd.openxmlformats-officedocument.presentationml.slide+xml" PartName="/ppt/slides/slide12.xml"/>
  <Override ContentType="application/vnd.openxmlformats-officedocument.presentationml.slide+xml" PartName="/ppt/slides/slide108.xml"/>
  <Override ContentType="application/vnd.openxmlformats-officedocument.presentationml.slide+xml" PartName="/ppt/slides/slide187.xml"/>
  <Override ContentType="application/vnd.openxmlformats-officedocument.presentationml.slide+xml" PartName="/ppt/slides/slide98.xml"/>
  <Override ContentType="application/vnd.openxmlformats-officedocument.presentationml.slide+xml" PartName="/ppt/slides/slide152.xml"/>
  <Override ContentType="application/vnd.openxmlformats-officedocument.presentationml.slide+xml" PartName="/ppt/slides/slide125.xml"/>
  <Override ContentType="application/vnd.openxmlformats-officedocument.presentationml.slide+xml" PartName="/ppt/slides/slide20.xml"/>
  <Override ContentType="application/vnd.openxmlformats-officedocument.presentationml.slide+xml" PartName="/ppt/slides/slide161.xml"/>
  <Override ContentType="application/vnd.openxmlformats-officedocument.presentationml.slide+xml" PartName="/ppt/slides/slide214.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206.xml"/>
  <Override ContentType="application/vnd.openxmlformats-officedocument.presentationml.slide+xml" PartName="/ppt/slides/slide55.xml"/>
  <Override ContentType="application/vnd.openxmlformats-officedocument.presentationml.slide+xml" PartName="/ppt/slides/slide195.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129.xml"/>
  <Override ContentType="application/vnd.openxmlformats-officedocument.presentationml.slide+xml" PartName="/ppt/slides/slide63.xml"/>
  <Override ContentType="application/vnd.openxmlformats-officedocument.presentationml.slide+xml" PartName="/ppt/slides/slide159.xml"/>
  <Override ContentType="application/vnd.openxmlformats-officedocument.presentationml.slide+xml" PartName="/ppt/slides/slide101.xml"/>
  <Override ContentType="application/vnd.openxmlformats-officedocument.presentationml.slide+xml" PartName="/ppt/slides/slide116.xml"/>
  <Override ContentType="application/vnd.openxmlformats-officedocument.presentationml.slide+xml" PartName="/ppt/slides/slide144.xml"/>
  <Override ContentType="application/vnd.openxmlformats-officedocument.presentationml.slide+xml" PartName="/ppt/slides/slide133.xml"/>
  <Override ContentType="application/vnd.openxmlformats-officedocument.presentationml.slide+xml" PartName="/ppt/slides/slide91.xml"/>
  <Override ContentType="application/vnd.openxmlformats-officedocument.presentationml.slide+xml" PartName="/ppt/slides/slide31.xml"/>
  <Override ContentType="application/vnd.openxmlformats-officedocument.presentationml.slide+xml" PartName="/ppt/slides/slide74.xml"/>
  <Override ContentType="application/vnd.openxmlformats-officedocument.presentationml.slide+xml" PartName="/ppt/slides/slide176.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180.xml"/>
  <Override ContentType="application/vnd.openxmlformats-officedocument.presentationml.slide+xml" PartName="/ppt/slides/slide18.xml"/>
  <Override ContentType="application/vnd.openxmlformats-officedocument.presentationml.slide+xml" PartName="/ppt/slides/slide201.xml"/>
  <Override ContentType="application/vnd.openxmlformats-officedocument.presentationml.slide+xml" PartName="/ppt/slides/slide52.xml"/>
  <Override ContentType="application/vnd.openxmlformats-officedocument.presentationml.slide+xml" PartName="/ppt/slides/slide95.xml"/>
  <Override ContentType="application/vnd.openxmlformats-officedocument.presentationml.slide+xml" PartName="/ppt/slides/slide181.xml"/>
  <Override ContentType="application/vnd.openxmlformats-officedocument.presentationml.slide+xml" PartName="/ppt/slides/slide157.xml"/>
  <Override ContentType="application/vnd.openxmlformats-officedocument.presentationml.slide+xml" PartName="/ppt/slides/slide211.xml"/>
  <Override ContentType="application/vnd.openxmlformats-officedocument.presentationml.slide+xml" PartName="/ppt/slides/slide77.xml"/>
  <Override ContentType="application/vnd.openxmlformats-officedocument.presentationml.slide+xml" PartName="/ppt/slides/slide165.xml"/>
  <Override ContentType="application/vnd.openxmlformats-officedocument.presentationml.slide+xml" PartName="/ppt/slides/slide34.xml"/>
  <Override ContentType="application/vnd.openxmlformats-officedocument.presentationml.slide+xml" PartName="/ppt/slides/slide122.xml"/>
  <Override ContentType="application/vnd.openxmlformats-officedocument.presentationml.slide+xml" PartName="/ppt/slides/slide147.xml"/>
  <Override ContentType="application/vnd.openxmlformats-officedocument.presentationml.slide+xml" PartName="/ppt/slides/slide191.xml"/>
  <Override ContentType="application/vnd.openxmlformats-officedocument.presentationml.slide+xml" PartName="/ppt/slides/slide104.xml"/>
  <Override ContentType="application/vnd.openxmlformats-officedocument.presentationml.slide+xml" PartName="/ppt/slides/slide24.xml"/>
  <Override ContentType="application/vnd.openxmlformats-officedocument.presentationml.slide+xml" PartName="/ppt/slides/slide137.xml"/>
  <Override ContentType="application/vnd.openxmlformats-officedocument.presentationml.slide+xml" PartName="/ppt/slides/slide110.xml"/>
  <Override ContentType="application/vnd.openxmlformats-officedocument.presentationml.slide+xml" PartName="/ppt/slides/slide153.xml"/>
  <Override ContentType="application/vnd.openxmlformats-officedocument.presentationml.slide+xml" PartName="/ppt/slides/slide67.xml"/>
  <Override ContentType="application/vnd.openxmlformats-officedocument.presentationml.slide+xml" PartName="/ppt/slides/slide196.xml"/>
  <Override ContentType="application/vnd.openxmlformats-officedocument.presentationml.slide+xml" PartName="/ppt/slides/slide171.xml"/>
  <Override ContentType="application/vnd.openxmlformats-officedocument.presentationml.slide+xml" PartName="/ppt/slides/slide49.xml"/>
  <Override ContentType="application/vnd.openxmlformats-officedocument.presentationml.slide+xml" PartName="/ppt/slides/slide216.xml"/>
  <Override ContentType="application/vnd.openxmlformats-officedocument.presentationml.slide+xml" PartName="/ppt/slides/slide83.xml"/>
  <Override ContentType="application/vnd.openxmlformats-officedocument.presentationml.slide+xml" PartName="/ppt/slides/slide6.xml"/>
  <Override ContentType="application/vnd.openxmlformats-officedocument.presentationml.slide+xml" PartName="/ppt/slides/slide119.xml"/>
  <Override ContentType="application/vnd.openxmlformats-officedocument.presentationml.slide+xml" PartName="/ppt/slides/slide40.xml"/>
  <Override ContentType="application/vnd.openxmlformats-officedocument.presentationml.slide+xml" PartName="/ppt/slides/slide73.xml"/>
  <Override ContentType="application/vnd.openxmlformats-officedocument.presentationml.slide+xml" PartName="/ppt/slides/slide169.xml"/>
  <Override ContentType="application/vnd.openxmlformats-officedocument.presentationml.slide+xml" PartName="/ppt/slides/slide30.xml"/>
  <Override ContentType="application/vnd.openxmlformats-officedocument.presentationml.slide+xml" PartName="/ppt/slides/slide126.xml"/>
  <Override ContentType="application/vnd.openxmlformats-officedocument.presentationml.slide+xml" PartName="/ppt/slides/slide186.xml"/>
  <Override ContentType="application/vnd.openxmlformats-officedocument.presentationml.slide+xml" PartName="/ppt/slides/slide215.xml"/>
  <Override ContentType="application/vnd.openxmlformats-officedocument.presentationml.slide+xml" PartName="/ppt/slides/slide109.xml"/>
  <Override ContentType="application/vnd.openxmlformats-officedocument.presentationml.slide+xml" PartName="/ppt/slides/slide99.xml"/>
  <Override ContentType="application/vnd.openxmlformats-officedocument.presentationml.slide+xml" PartName="/ppt/slides/slide3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205.xml"/>
  <Override ContentType="application/vnd.openxmlformats-officedocument.presentationml.slide+xml" PartName="/ppt/slides/slide160.xml"/>
  <Override ContentType="application/vnd.openxmlformats-officedocument.presentationml.slide+xml" PartName="/ppt/slides/slide100.xml"/>
  <Override ContentType="application/vnd.openxmlformats-officedocument.presentationml.slide+xml" PartName="/ppt/slides/slide90.xml"/>
  <Override ContentType="application/vnd.openxmlformats-officedocument.presentationml.slide+xml" PartName="/ppt/slides/slide143.xml"/>
  <Override ContentType="application/vnd.openxmlformats-officedocument.presentationml.slide+xml" PartName="/ppt/slides/slide132.xml"/>
  <Override ContentType="application/vnd.openxmlformats-officedocument.presentationml.slide+xml" PartName="/ppt/slides/slide62.xml"/>
  <Override ContentType="application/vnd.openxmlformats-officedocument.presentationml.slide+xml" PartName="/ppt/slides/slide175.xml"/>
  <Override ContentType="application/vnd.openxmlformats-officedocument.presentationml.slide+xml" PartName="/ppt/slides/slide1.xml"/>
  <Override ContentType="application/vnd.openxmlformats-officedocument.presentationml.slide+xml" PartName="/ppt/slides/slide192.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209.xml"/>
  <Override ContentType="application/vnd.openxmlformats-officedocument.presentationml.slide+xml" PartName="/ppt/slides/slide200.xml"/>
  <Override ContentType="application/vnd.openxmlformats-officedocument.presentationml.slide+xml" PartName="/ppt/slides/slide88.xml"/>
  <Override ContentType="application/vnd.openxmlformats-officedocument.presentationml.slide+xml" PartName="/ppt/slides/slide158.xml"/>
  <Override ContentType="application/vnd.openxmlformats-officedocument.presentationml.slide+xml" PartName="/ppt/slides/slide115.xml"/>
  <Override ContentType="application/vnd.openxmlformats-officedocument.presentationml.slide+xml" PartName="/ppt/slides/slide3.xml"/>
  <Override ContentType="application/vnd.openxmlformats-officedocument.presentationml.slide+xml" PartName="/ppt/slides/slide182.xml"/>
  <Override ContentType="application/vnd.openxmlformats-officedocument.presentationml.slide+xml" PartName="/ppt/slides/slide17.xml"/>
  <Override ContentType="application/vnd.openxmlformats-officedocument.presentationml.slide+xml" PartName="/ppt/slides/slide138.xml"/>
  <Override ContentType="application/vnd.openxmlformats-officedocument.presentationml.slide+xml" PartName="/ppt/slides/slide25.xml"/>
  <Override ContentType="application/vnd.openxmlformats-officedocument.presentationml.slide+xml" PartName="/ppt/slides/slide174.xml"/>
  <Override ContentType="application/vnd.openxmlformats-officedocument.presentationml.slide+xml" PartName="/ppt/slides/slide190.xml"/>
  <Override ContentType="application/vnd.openxmlformats-officedocument.presentationml.slide+xml" PartName="/ppt/slides/slide33.xml"/>
  <Override ContentType="application/vnd.openxmlformats-officedocument.presentationml.slide+xml" PartName="/ppt/slides/slide68.xml"/>
  <Override ContentType="application/vnd.openxmlformats-officedocument.presentationml.slide+xml" PartName="/ppt/slides/slide170.xml"/>
  <Override ContentType="application/vnd.openxmlformats-officedocument.presentationml.slide+xml" PartName="/ppt/slides/slide204.xml"/>
  <Override ContentType="application/vnd.openxmlformats-officedocument.presentationml.slide+xml" PartName="/ppt/slides/slide84.xml"/>
  <Override ContentType="application/vnd.openxmlformats-officedocument.presentationml.slide+xml" PartName="/ppt/slides/slide107.xml"/>
  <Override ContentType="application/vnd.openxmlformats-officedocument.presentationml.slide+xml" PartName="/ppt/slides/slide37.xml"/>
  <Override ContentType="application/vnd.openxmlformats-officedocument.presentationml.slide+xml" PartName="/ppt/slides/slide123.xml"/>
  <Override ContentType="application/vnd.openxmlformats-officedocument.presentationml.slide+xml" PartName="/ppt/slides/slide166.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4.xml"/>
  <Override ContentType="application/vnd.openxmlformats-officedocument.presentationml.slide+xml" PartName="/ppt/slides/slide197.xml"/>
  <Override ContentType="application/vnd.openxmlformats-officedocument.presentationml.slide+xml" PartName="/ppt/slides/slide10.xml"/>
  <Override ContentType="application/vnd.openxmlformats-officedocument.presentationml.slide+xml" PartName="/ppt/slides/slide111.xml"/>
  <Override ContentType="application/vnd.openxmlformats-officedocument.presentationml.slide+xml" PartName="/ppt/slides/slide53.xml"/>
  <Override ContentType="application/vnd.openxmlformats-officedocument.presentationml.slide+xml" PartName="/ppt/slides/slide96.xml"/>
  <Override ContentType="application/vnd.openxmlformats-officedocument.presentationml.slide+xml" PartName="/ppt/slides/slide48.xml"/>
  <Override ContentType="application/vnd.openxmlformats-officedocument.presentationml.slide+xml" PartName="/ppt/slides/slide22.xml"/>
  <Override ContentType="application/vnd.openxmlformats-officedocument.presentationml.slide+xml" PartName="/ppt/slides/slide185.xml"/>
  <Override ContentType="application/vnd.openxmlformats-officedocument.presentationml.slide+xml" PartName="/ppt/slides/slide65.xml"/>
  <Override ContentType="application/vnd.openxmlformats-officedocument.presentationml.slide+xml" PartName="/ppt/slides/slide118.xml"/>
  <Override ContentType="application/vnd.openxmlformats-officedocument.presentationml.slide+xml" PartName="/ppt/slides/slide142.xml"/>
  <Override ContentType="application/vnd.openxmlformats-officedocument.presentationml.slide+xml" PartName="/ppt/slides/slide72.xml"/>
  <Override ContentType="application/vnd.openxmlformats-officedocument.presentationml.slide+xml" PartName="/ppt/slides/slide135.xml"/>
  <Override ContentType="application/vnd.openxmlformats-officedocument.presentationml.slide+xml" PartName="/ppt/slides/slide178.xml"/>
  <Override ContentType="application/vnd.openxmlformats-officedocument.presentationml.slide+xml" PartName="/ppt/slides/slide29.xml"/>
  <Override ContentType="application/vnd.openxmlformats-officedocument.presentationml.slide+xml" PartName="/ppt/slides/slide212.xml"/>
  <Override ContentType="application/vnd.openxmlformats-officedocument.presentationml.slide+xml" PartName="/ppt/slides/slide76.xml"/>
  <Override ContentType="application/vnd.openxmlformats-officedocument.presentationml.slide+xml" PartName="/ppt/slides/slide131.xml"/>
  <Override ContentType="application/vnd.openxmlformats-officedocument.presentationml.slide+xml" PartName="/ppt/slides/slide93.xml"/>
  <Override ContentType="application/vnd.openxmlformats-officedocument.presentationml.slide+xml" PartName="/ppt/slides/slide80.xml"/>
  <Override ContentType="application/vnd.openxmlformats-officedocument.presentationml.slide+xml" PartName="/ppt/slides/slide103.xml"/>
  <Override ContentType="application/vnd.openxmlformats-officedocument.presentationml.slide+xml" PartName="/ppt/slides/slide61.xml"/>
  <Override ContentType="application/vnd.openxmlformats-officedocument.presentationml.slide+xml" PartName="/ppt/slides/slide114.xml"/>
  <Override ContentType="application/vnd.openxmlformats-officedocument.presentationml.slide+xml" PartName="/ppt/slides/slide163.xml"/>
  <Override ContentType="application/vnd.openxmlformats-officedocument.presentationml.slide+xml" PartName="/ppt/slides/slide127.xml"/>
  <Override ContentType="application/vnd.openxmlformats-officedocument.presentationml.slide+xml" PartName="/ppt/slides/slide146.xml"/>
  <Override ContentType="application/vnd.openxmlformats-officedocument.presentationml.slide+xml" PartName="/ppt/slides/slide150.xml"/>
  <Override ContentType="application/vnd.openxmlformats-officedocument.presentationml.slide+xml" PartName="/ppt/slides/slide189.xml"/>
  <Override ContentType="application/vnd.openxmlformats-officedocument.presentationml.slide+xml" PartName="/ppt/slides/slide120.xml"/>
  <Override ContentType="application/vnd.openxmlformats-officedocument.presentationml.slide+xml" PartName="/ppt/slides/slide87.xml"/>
  <Override ContentType="application/vnd.openxmlformats-officedocument.presentationml.slide+xml" PartName="/ppt/slides/slide57.xml"/>
  <Override ContentType="application/vnd.openxmlformats-officedocument.presentationml.slide+xml" PartName="/ppt/slides/slide44.xml"/>
  <Override ContentType="application/vnd.openxmlformats-officedocument.presentationml.slide+xml" PartName="/ppt/slides/slide193.xml"/>
  <Override ContentType="application/vnd.openxmlformats-officedocument.presentationml.slide+xml" PartName="/ppt/slides/slide208.xml"/>
  <Override ContentType="application/vnd.openxmlformats-officedocument.presentationml.slide+xml" PartName="/ppt/slides/slide14.xml"/>
  <Override ContentType="application/vnd.openxmlformats-officedocument.presentationml.slide+xml" PartName="/ppt/slides/slide4.xml"/>
  <Override ContentType="application/vnd.openxmlformats-officedocument.presentationml.slide+xml" PartName="/ppt/slides/slide139.xml"/>
  <Override ContentType="application/vnd.openxmlformats-officedocument.presentationml.slide+xml" PartName="/ppt/slides/slide60.xml"/>
  <Override ContentType="application/vnd.openxmlformats-officedocument.presentationml.slide+xml" PartName="/ppt/slides/slide26.xml"/>
  <Override ContentType="application/vnd.openxmlformats-officedocument.presentationml.slide+xml" PartName="/ppt/slides/slide112.xml"/>
  <Override ContentType="application/vnd.openxmlformats-officedocument.presentationml.slide+xml" PartName="/ppt/slides/slide198.xml"/>
  <Override ContentType="application/vnd.openxmlformats-officedocument.presentationml.slide+xml" PartName="/ppt/slides/slide15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130.xml"/>
  <Override ContentType="application/vnd.openxmlformats-officedocument.presentationml.slide+xml" PartName="/ppt/slides/slide173.xml"/>
  <Override ContentType="application/vnd.openxmlformats-officedocument.presentationml.slide+xml" PartName="/ppt/slides/slide16.xml"/>
  <Override ContentType="application/vnd.openxmlformats-officedocument.presentationml.slide+xml" PartName="/ppt/slides/slide97.xml"/>
  <Override ContentType="application/vnd.openxmlformats-officedocument.presentationml.slide+xml" PartName="/ppt/slides/slide140.xml"/>
  <Override ContentType="application/vnd.openxmlformats-officedocument.presentationml.slide+xml" PartName="/ppt/slides/slide11.xml"/>
  <Override ContentType="application/vnd.openxmlformats-officedocument.presentationml.slide+xml" PartName="/ppt/slides/slide183.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79.xml"/>
  <Override ContentType="application/vnd.openxmlformats-officedocument.presentationml.slide+xml" PartName="/ppt/slides/slide149.xml"/>
  <Override ContentType="application/vnd.openxmlformats-officedocument.presentationml.slide+xml" PartName="/ppt/slides/slide203.xml"/>
  <Override ContentType="application/vnd.openxmlformats-officedocument.presentationml.slide+xml" PartName="/ppt/slides/slide124.xml"/>
  <Override ContentType="application/vnd.openxmlformats-officedocument.presentationml.slide+xml" PartName="/ppt/slides/slide106.xml"/>
  <Override ContentType="application/vnd.openxmlformats-officedocument.presentationml.slide+xml" PartName="/ppt/slides/slide167.xml"/>
  <Override ContentType="application/vnd.openxmlformats-officedocument.presentationml.slide+xml" PartName="/ppt/slides/slide70.xml"/>
  <Override ContentType="application/vnd.openxmlformats-officedocument.presentationml.slide+xml" PartName="/ppt/slides/slide194.xml"/>
  <Override ContentType="application/vnd.openxmlformats-officedocument.presentationml.slide+xml" PartName="/ppt/slides/slide151.xml"/>
  <Override ContentType="application/vnd.openxmlformats-officedocument.presentationml.slide+xml" PartName="/ppt/slides/slide177.xml"/>
  <Override ContentType="application/vnd.openxmlformats-officedocument.presentationml.slide+xml" PartName="/ppt/slides/slide134.xml"/>
  <Override ContentType="application/vnd.openxmlformats-officedocument.presentationml.slide+xml" PartName="/ppt/slides/slide207.xml"/>
  <Override ContentType="application/vnd.openxmlformats-officedocument.presentationml.slide+xml" PartName="/ppt/slides/slide47.xml"/>
  <Override ContentType="application/vnd.openxmlformats-officedocument.presentationml.slide+xml" PartName="/ppt/slides/slide21.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8.xml"/>
  <Override ContentType="application/vnd.openxmlformats-officedocument.presentationml.slide+xml" PartName="/ppt/slides/slide117.xml"/>
  <Override ContentType="application/vnd.openxmlformats-officedocument.presentationml.slide+xml" PartName="/ppt/slides/slide145.xml"/>
  <Override ContentType="application/vnd.openxmlformats-officedocument.presentationml.slide+xml" PartName="/ppt/slides/slide188.xml"/>
  <Override ContentType="application/vnd.openxmlformats-officedocument.presentationml.slide+xml" PartName="/ppt/slides/slide162.xml"/>
  <Override ContentType="application/vnd.openxmlformats-officedocument.presentationml.slide+xml" PartName="/ppt/slides/slide32.xml"/>
  <Override ContentType="application/vnd.openxmlformats-officedocument.presentationml.slide+xml" PartName="/ppt/slides/slide75.xml"/>
  <Override ContentType="application/vnd.openxmlformats-officedocument.presentationml.slide+xml" PartName="/ppt/slides/slide213.xml"/>
  <Override ContentType="application/vnd.openxmlformats-officedocument.presentationml.slide+xml" PartName="/ppt/slides/slide58.xml"/>
  <Override ContentType="application/vnd.openxmlformats-officedocument.presentationml.slide+xml" PartName="/ppt/slides/slide15.xml"/>
  <Override ContentType="application/vnd.openxmlformats-officedocument.presentationml.slide+xml" PartName="/ppt/slides/slide128.xml"/>
  <Override ContentType="application/vnd.openxmlformats-officedocument.presentationml.slide+xml" PartName="/ppt/slides/slide92.xml"/>
  <Override ContentType="application/vnd.openxmlformats-officedocument.presentationml.slide+xml" PartName="/ppt/slides/slide10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 id="331" r:id="rId81"/>
    <p:sldId id="332" r:id="rId82"/>
    <p:sldId id="333" r:id="rId83"/>
    <p:sldId id="334" r:id="rId84"/>
    <p:sldId id="335" r:id="rId85"/>
    <p:sldId id="336" r:id="rId86"/>
    <p:sldId id="337" r:id="rId87"/>
    <p:sldId id="338" r:id="rId88"/>
    <p:sldId id="339" r:id="rId89"/>
    <p:sldId id="340" r:id="rId90"/>
    <p:sldId id="341" r:id="rId91"/>
    <p:sldId id="342" r:id="rId92"/>
    <p:sldId id="343" r:id="rId93"/>
    <p:sldId id="344" r:id="rId94"/>
    <p:sldId id="345" r:id="rId95"/>
    <p:sldId id="346" r:id="rId96"/>
    <p:sldId id="347" r:id="rId97"/>
    <p:sldId id="348" r:id="rId98"/>
    <p:sldId id="349" r:id="rId99"/>
    <p:sldId id="350" r:id="rId100"/>
    <p:sldId id="351" r:id="rId101"/>
    <p:sldId id="352" r:id="rId102"/>
    <p:sldId id="353" r:id="rId103"/>
    <p:sldId id="354" r:id="rId104"/>
    <p:sldId id="355" r:id="rId105"/>
    <p:sldId id="356" r:id="rId106"/>
    <p:sldId id="357" r:id="rId107"/>
    <p:sldId id="358" r:id="rId108"/>
    <p:sldId id="359" r:id="rId109"/>
    <p:sldId id="360" r:id="rId110"/>
    <p:sldId id="361" r:id="rId111"/>
    <p:sldId id="362" r:id="rId112"/>
    <p:sldId id="363" r:id="rId113"/>
    <p:sldId id="364" r:id="rId114"/>
    <p:sldId id="365" r:id="rId115"/>
    <p:sldId id="366" r:id="rId116"/>
    <p:sldId id="367" r:id="rId117"/>
    <p:sldId id="368" r:id="rId118"/>
    <p:sldId id="369" r:id="rId119"/>
    <p:sldId id="370" r:id="rId120"/>
    <p:sldId id="371" r:id="rId121"/>
    <p:sldId id="372" r:id="rId122"/>
    <p:sldId id="373" r:id="rId123"/>
    <p:sldId id="374" r:id="rId124"/>
    <p:sldId id="375" r:id="rId125"/>
    <p:sldId id="376" r:id="rId126"/>
    <p:sldId id="377" r:id="rId127"/>
    <p:sldId id="378" r:id="rId128"/>
    <p:sldId id="379" r:id="rId129"/>
    <p:sldId id="380" r:id="rId130"/>
    <p:sldId id="381" r:id="rId131"/>
    <p:sldId id="382" r:id="rId132"/>
    <p:sldId id="383" r:id="rId133"/>
    <p:sldId id="384" r:id="rId134"/>
    <p:sldId id="385" r:id="rId135"/>
    <p:sldId id="386" r:id="rId136"/>
    <p:sldId id="387" r:id="rId137"/>
    <p:sldId id="388" r:id="rId138"/>
    <p:sldId id="389" r:id="rId139"/>
    <p:sldId id="390" r:id="rId140"/>
    <p:sldId id="391" r:id="rId141"/>
    <p:sldId id="392" r:id="rId142"/>
    <p:sldId id="393" r:id="rId143"/>
    <p:sldId id="394" r:id="rId144"/>
    <p:sldId id="395" r:id="rId145"/>
    <p:sldId id="396" r:id="rId146"/>
    <p:sldId id="397" r:id="rId147"/>
    <p:sldId id="398" r:id="rId148"/>
    <p:sldId id="399" r:id="rId149"/>
    <p:sldId id="400" r:id="rId150"/>
    <p:sldId id="401" r:id="rId151"/>
    <p:sldId id="402" r:id="rId152"/>
    <p:sldId id="403" r:id="rId153"/>
    <p:sldId id="404" r:id="rId154"/>
    <p:sldId id="405" r:id="rId155"/>
    <p:sldId id="406" r:id="rId156"/>
    <p:sldId id="407" r:id="rId157"/>
    <p:sldId id="408" r:id="rId158"/>
    <p:sldId id="409" r:id="rId159"/>
    <p:sldId id="410" r:id="rId160"/>
    <p:sldId id="411" r:id="rId161"/>
    <p:sldId id="412" r:id="rId162"/>
    <p:sldId id="413" r:id="rId163"/>
    <p:sldId id="414" r:id="rId164"/>
    <p:sldId id="415" r:id="rId165"/>
    <p:sldId id="416" r:id="rId166"/>
    <p:sldId id="417" r:id="rId167"/>
    <p:sldId id="418" r:id="rId168"/>
    <p:sldId id="419" r:id="rId169"/>
    <p:sldId id="420" r:id="rId170"/>
    <p:sldId id="421" r:id="rId171"/>
    <p:sldId id="422" r:id="rId172"/>
    <p:sldId id="423" r:id="rId173"/>
    <p:sldId id="424" r:id="rId174"/>
    <p:sldId id="425" r:id="rId175"/>
    <p:sldId id="426" r:id="rId176"/>
    <p:sldId id="427" r:id="rId177"/>
    <p:sldId id="428" r:id="rId178"/>
    <p:sldId id="429" r:id="rId179"/>
    <p:sldId id="430" r:id="rId180"/>
    <p:sldId id="431" r:id="rId181"/>
    <p:sldId id="432" r:id="rId182"/>
    <p:sldId id="433" r:id="rId183"/>
    <p:sldId id="434" r:id="rId184"/>
    <p:sldId id="435" r:id="rId185"/>
    <p:sldId id="436" r:id="rId186"/>
    <p:sldId id="437" r:id="rId187"/>
    <p:sldId id="438" r:id="rId188"/>
    <p:sldId id="439" r:id="rId189"/>
    <p:sldId id="440" r:id="rId190"/>
    <p:sldId id="441" r:id="rId191"/>
    <p:sldId id="442" r:id="rId192"/>
    <p:sldId id="443" r:id="rId193"/>
    <p:sldId id="444" r:id="rId194"/>
    <p:sldId id="445" r:id="rId195"/>
    <p:sldId id="446" r:id="rId196"/>
    <p:sldId id="447" r:id="rId197"/>
    <p:sldId id="448" r:id="rId198"/>
    <p:sldId id="449" r:id="rId199"/>
    <p:sldId id="450" r:id="rId200"/>
    <p:sldId id="451" r:id="rId201"/>
    <p:sldId id="452" r:id="rId202"/>
    <p:sldId id="453" r:id="rId203"/>
    <p:sldId id="454" r:id="rId204"/>
    <p:sldId id="455" r:id="rId205"/>
    <p:sldId id="456" r:id="rId206"/>
    <p:sldId id="457" r:id="rId207"/>
    <p:sldId id="458" r:id="rId208"/>
    <p:sldId id="459" r:id="rId209"/>
    <p:sldId id="460" r:id="rId210"/>
    <p:sldId id="461" r:id="rId211"/>
    <p:sldId id="462" r:id="rId212"/>
    <p:sldId id="463" r:id="rId213"/>
    <p:sldId id="464" r:id="rId214"/>
    <p:sldId id="465" r:id="rId215"/>
    <p:sldId id="466" r:id="rId216"/>
    <p:sldId id="467" r:id="rId217"/>
    <p:sldId id="468" r:id="rId218"/>
    <p:sldId id="469" r:id="rId219"/>
    <p:sldId id="470" r:id="rId220"/>
    <p:sldId id="471" r:id="rId221"/>
  </p:sldIdLst>
  <p:sldSz cy="5143500" cx="9144000"/>
  <p:notesSz cx="6858000" cy="9144000"/>
  <p:embeddedFontLst>
    <p:embeddedFont>
      <p:font typeface="Montserrat"/>
      <p:regular r:id="rId222"/>
      <p:bold r:id="rId223"/>
      <p:italic r:id="rId224"/>
      <p:boldItalic r:id="rId225"/>
    </p:embeddedFont>
    <p:embeddedFont>
      <p:font typeface="Overpass"/>
      <p:regular r:id="rId226"/>
      <p:bold r:id="rId227"/>
      <p:italic r:id="rId228"/>
      <p:boldItalic r:id="rId2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F0E36AEF-2DA1-4024-ABD9-1AF354C539BB}">
  <a:tblStyle styleId="{F0E36AEF-2DA1-4024-ABD9-1AF354C539BB}"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190" Type="http://schemas.openxmlformats.org/officeDocument/2006/relationships/slide" Target="slides/slide18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194" Type="http://schemas.openxmlformats.org/officeDocument/2006/relationships/slide" Target="slides/slide189.xml"/><Relationship Id="rId43" Type="http://schemas.openxmlformats.org/officeDocument/2006/relationships/slide" Target="slides/slide38.xml"/><Relationship Id="rId193" Type="http://schemas.openxmlformats.org/officeDocument/2006/relationships/slide" Target="slides/slide188.xml"/><Relationship Id="rId46" Type="http://schemas.openxmlformats.org/officeDocument/2006/relationships/slide" Target="slides/slide41.xml"/><Relationship Id="rId192" Type="http://schemas.openxmlformats.org/officeDocument/2006/relationships/slide" Target="slides/slide187.xml"/><Relationship Id="rId45" Type="http://schemas.openxmlformats.org/officeDocument/2006/relationships/slide" Target="slides/slide40.xml"/><Relationship Id="rId191" Type="http://schemas.openxmlformats.org/officeDocument/2006/relationships/slide" Target="slides/slide186.xml"/><Relationship Id="rId48" Type="http://schemas.openxmlformats.org/officeDocument/2006/relationships/slide" Target="slides/slide43.xml"/><Relationship Id="rId187" Type="http://schemas.openxmlformats.org/officeDocument/2006/relationships/slide" Target="slides/slide182.xml"/><Relationship Id="rId47" Type="http://schemas.openxmlformats.org/officeDocument/2006/relationships/slide" Target="slides/slide42.xml"/><Relationship Id="rId186" Type="http://schemas.openxmlformats.org/officeDocument/2006/relationships/slide" Target="slides/slide181.xml"/><Relationship Id="rId185" Type="http://schemas.openxmlformats.org/officeDocument/2006/relationships/slide" Target="slides/slide180.xml"/><Relationship Id="rId49" Type="http://schemas.openxmlformats.org/officeDocument/2006/relationships/slide" Target="slides/slide44.xml"/><Relationship Id="rId184" Type="http://schemas.openxmlformats.org/officeDocument/2006/relationships/slide" Target="slides/slide179.xml"/><Relationship Id="rId189" Type="http://schemas.openxmlformats.org/officeDocument/2006/relationships/slide" Target="slides/slide184.xml"/><Relationship Id="rId188" Type="http://schemas.openxmlformats.org/officeDocument/2006/relationships/slide" Target="slides/slide18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183" Type="http://schemas.openxmlformats.org/officeDocument/2006/relationships/slide" Target="slides/slide178.xml"/><Relationship Id="rId32" Type="http://schemas.openxmlformats.org/officeDocument/2006/relationships/slide" Target="slides/slide27.xml"/><Relationship Id="rId182" Type="http://schemas.openxmlformats.org/officeDocument/2006/relationships/slide" Target="slides/slide177.xml"/><Relationship Id="rId35" Type="http://schemas.openxmlformats.org/officeDocument/2006/relationships/slide" Target="slides/slide30.xml"/><Relationship Id="rId181" Type="http://schemas.openxmlformats.org/officeDocument/2006/relationships/slide" Target="slides/slide176.xml"/><Relationship Id="rId34" Type="http://schemas.openxmlformats.org/officeDocument/2006/relationships/slide" Target="slides/slide29.xml"/><Relationship Id="rId180" Type="http://schemas.openxmlformats.org/officeDocument/2006/relationships/slide" Target="slides/slide175.xml"/><Relationship Id="rId37" Type="http://schemas.openxmlformats.org/officeDocument/2006/relationships/slide" Target="slides/slide32.xml"/><Relationship Id="rId176" Type="http://schemas.openxmlformats.org/officeDocument/2006/relationships/slide" Target="slides/slide171.xml"/><Relationship Id="rId36" Type="http://schemas.openxmlformats.org/officeDocument/2006/relationships/slide" Target="slides/slide31.xml"/><Relationship Id="rId175" Type="http://schemas.openxmlformats.org/officeDocument/2006/relationships/slide" Target="slides/slide170.xml"/><Relationship Id="rId39" Type="http://schemas.openxmlformats.org/officeDocument/2006/relationships/slide" Target="slides/slide34.xml"/><Relationship Id="rId174" Type="http://schemas.openxmlformats.org/officeDocument/2006/relationships/slide" Target="slides/slide169.xml"/><Relationship Id="rId38" Type="http://schemas.openxmlformats.org/officeDocument/2006/relationships/slide" Target="slides/slide33.xml"/><Relationship Id="rId173" Type="http://schemas.openxmlformats.org/officeDocument/2006/relationships/slide" Target="slides/slide168.xml"/><Relationship Id="rId179" Type="http://schemas.openxmlformats.org/officeDocument/2006/relationships/slide" Target="slides/slide174.xml"/><Relationship Id="rId178" Type="http://schemas.openxmlformats.org/officeDocument/2006/relationships/slide" Target="slides/slide173.xml"/><Relationship Id="rId177" Type="http://schemas.openxmlformats.org/officeDocument/2006/relationships/slide" Target="slides/slide172.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98" Type="http://schemas.openxmlformats.org/officeDocument/2006/relationships/slide" Target="slides/slide193.xml"/><Relationship Id="rId14" Type="http://schemas.openxmlformats.org/officeDocument/2006/relationships/slide" Target="slides/slide9.xml"/><Relationship Id="rId197" Type="http://schemas.openxmlformats.org/officeDocument/2006/relationships/slide" Target="slides/slide192.xml"/><Relationship Id="rId17" Type="http://schemas.openxmlformats.org/officeDocument/2006/relationships/slide" Target="slides/slide12.xml"/><Relationship Id="rId196" Type="http://schemas.openxmlformats.org/officeDocument/2006/relationships/slide" Target="slides/slide191.xml"/><Relationship Id="rId16" Type="http://schemas.openxmlformats.org/officeDocument/2006/relationships/slide" Target="slides/slide11.xml"/><Relationship Id="rId195" Type="http://schemas.openxmlformats.org/officeDocument/2006/relationships/slide" Target="slides/slide190.xml"/><Relationship Id="rId19" Type="http://schemas.openxmlformats.org/officeDocument/2006/relationships/slide" Target="slides/slide14.xml"/><Relationship Id="rId18" Type="http://schemas.openxmlformats.org/officeDocument/2006/relationships/slide" Target="slides/slide13.xml"/><Relationship Id="rId199" Type="http://schemas.openxmlformats.org/officeDocument/2006/relationships/slide" Target="slides/slide194.xml"/><Relationship Id="rId84" Type="http://schemas.openxmlformats.org/officeDocument/2006/relationships/slide" Target="slides/slide79.xml"/><Relationship Id="rId83" Type="http://schemas.openxmlformats.org/officeDocument/2006/relationships/slide" Target="slides/slide78.xml"/><Relationship Id="rId86" Type="http://schemas.openxmlformats.org/officeDocument/2006/relationships/slide" Target="slides/slide81.xml"/><Relationship Id="rId85" Type="http://schemas.openxmlformats.org/officeDocument/2006/relationships/slide" Target="slides/slide80.xml"/><Relationship Id="rId88" Type="http://schemas.openxmlformats.org/officeDocument/2006/relationships/slide" Target="slides/slide83.xml"/><Relationship Id="rId150" Type="http://schemas.openxmlformats.org/officeDocument/2006/relationships/slide" Target="slides/slide145.xml"/><Relationship Id="rId87" Type="http://schemas.openxmlformats.org/officeDocument/2006/relationships/slide" Target="slides/slide82.xml"/><Relationship Id="rId89" Type="http://schemas.openxmlformats.org/officeDocument/2006/relationships/slide" Target="slides/slide84.xml"/><Relationship Id="rId80" Type="http://schemas.openxmlformats.org/officeDocument/2006/relationships/slide" Target="slides/slide75.xml"/><Relationship Id="rId82" Type="http://schemas.openxmlformats.org/officeDocument/2006/relationships/slide" Target="slides/slide77.xml"/><Relationship Id="rId81" Type="http://schemas.openxmlformats.org/officeDocument/2006/relationships/slide" Target="slides/slide76.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149" Type="http://schemas.openxmlformats.org/officeDocument/2006/relationships/slide" Target="slides/slide144.xml"/><Relationship Id="rId4" Type="http://schemas.openxmlformats.org/officeDocument/2006/relationships/slideMaster" Target="slideMasters/slideMaster1.xml"/><Relationship Id="rId148" Type="http://schemas.openxmlformats.org/officeDocument/2006/relationships/slide" Target="slides/slide143.xml"/><Relationship Id="rId9" Type="http://schemas.openxmlformats.org/officeDocument/2006/relationships/slide" Target="slides/slide4.xml"/><Relationship Id="rId143" Type="http://schemas.openxmlformats.org/officeDocument/2006/relationships/slide" Target="slides/slide138.xml"/><Relationship Id="rId142" Type="http://schemas.openxmlformats.org/officeDocument/2006/relationships/slide" Target="slides/slide137.xml"/><Relationship Id="rId141" Type="http://schemas.openxmlformats.org/officeDocument/2006/relationships/slide" Target="slides/slide136.xml"/><Relationship Id="rId140" Type="http://schemas.openxmlformats.org/officeDocument/2006/relationships/slide" Target="slides/slide135.xml"/><Relationship Id="rId5" Type="http://schemas.openxmlformats.org/officeDocument/2006/relationships/notesMaster" Target="notesMasters/notesMaster1.xml"/><Relationship Id="rId147" Type="http://schemas.openxmlformats.org/officeDocument/2006/relationships/slide" Target="slides/slide142.xml"/><Relationship Id="rId6" Type="http://schemas.openxmlformats.org/officeDocument/2006/relationships/slide" Target="slides/slide1.xml"/><Relationship Id="rId146" Type="http://schemas.openxmlformats.org/officeDocument/2006/relationships/slide" Target="slides/slide141.xml"/><Relationship Id="rId7" Type="http://schemas.openxmlformats.org/officeDocument/2006/relationships/slide" Target="slides/slide2.xml"/><Relationship Id="rId145" Type="http://schemas.openxmlformats.org/officeDocument/2006/relationships/slide" Target="slides/slide140.xml"/><Relationship Id="rId8" Type="http://schemas.openxmlformats.org/officeDocument/2006/relationships/slide" Target="slides/slide3.xml"/><Relationship Id="rId144" Type="http://schemas.openxmlformats.org/officeDocument/2006/relationships/slide" Target="slides/slide139.xml"/><Relationship Id="rId73" Type="http://schemas.openxmlformats.org/officeDocument/2006/relationships/slide" Target="slides/slide68.xml"/><Relationship Id="rId72" Type="http://schemas.openxmlformats.org/officeDocument/2006/relationships/slide" Target="slides/slide67.xml"/><Relationship Id="rId75" Type="http://schemas.openxmlformats.org/officeDocument/2006/relationships/slide" Target="slides/slide70.xml"/><Relationship Id="rId74" Type="http://schemas.openxmlformats.org/officeDocument/2006/relationships/slide" Target="slides/slide69.xml"/><Relationship Id="rId77" Type="http://schemas.openxmlformats.org/officeDocument/2006/relationships/slide" Target="slides/slide72.xml"/><Relationship Id="rId76" Type="http://schemas.openxmlformats.org/officeDocument/2006/relationships/slide" Target="slides/slide71.xml"/><Relationship Id="rId79" Type="http://schemas.openxmlformats.org/officeDocument/2006/relationships/slide" Target="slides/slide74.xml"/><Relationship Id="rId78" Type="http://schemas.openxmlformats.org/officeDocument/2006/relationships/slide" Target="slides/slide73.xml"/><Relationship Id="rId71" Type="http://schemas.openxmlformats.org/officeDocument/2006/relationships/slide" Target="slides/slide66.xml"/><Relationship Id="rId70" Type="http://schemas.openxmlformats.org/officeDocument/2006/relationships/slide" Target="slides/slide65.xml"/><Relationship Id="rId139" Type="http://schemas.openxmlformats.org/officeDocument/2006/relationships/slide" Target="slides/slide134.xml"/><Relationship Id="rId138" Type="http://schemas.openxmlformats.org/officeDocument/2006/relationships/slide" Target="slides/slide133.xml"/><Relationship Id="rId137" Type="http://schemas.openxmlformats.org/officeDocument/2006/relationships/slide" Target="slides/slide132.xml"/><Relationship Id="rId132" Type="http://schemas.openxmlformats.org/officeDocument/2006/relationships/slide" Target="slides/slide127.xml"/><Relationship Id="rId131" Type="http://schemas.openxmlformats.org/officeDocument/2006/relationships/slide" Target="slides/slide126.xml"/><Relationship Id="rId130" Type="http://schemas.openxmlformats.org/officeDocument/2006/relationships/slide" Target="slides/slide125.xml"/><Relationship Id="rId136" Type="http://schemas.openxmlformats.org/officeDocument/2006/relationships/slide" Target="slides/slide131.xml"/><Relationship Id="rId135" Type="http://schemas.openxmlformats.org/officeDocument/2006/relationships/slide" Target="slides/slide130.xml"/><Relationship Id="rId134" Type="http://schemas.openxmlformats.org/officeDocument/2006/relationships/slide" Target="slides/slide129.xml"/><Relationship Id="rId133" Type="http://schemas.openxmlformats.org/officeDocument/2006/relationships/slide" Target="slides/slide128.xml"/><Relationship Id="rId62" Type="http://schemas.openxmlformats.org/officeDocument/2006/relationships/slide" Target="slides/slide57.xml"/><Relationship Id="rId61" Type="http://schemas.openxmlformats.org/officeDocument/2006/relationships/slide" Target="slides/slide56.xml"/><Relationship Id="rId64" Type="http://schemas.openxmlformats.org/officeDocument/2006/relationships/slide" Target="slides/slide59.xml"/><Relationship Id="rId63" Type="http://schemas.openxmlformats.org/officeDocument/2006/relationships/slide" Target="slides/slide58.xml"/><Relationship Id="rId66" Type="http://schemas.openxmlformats.org/officeDocument/2006/relationships/slide" Target="slides/slide61.xml"/><Relationship Id="rId172" Type="http://schemas.openxmlformats.org/officeDocument/2006/relationships/slide" Target="slides/slide167.xml"/><Relationship Id="rId65" Type="http://schemas.openxmlformats.org/officeDocument/2006/relationships/slide" Target="slides/slide60.xml"/><Relationship Id="rId171" Type="http://schemas.openxmlformats.org/officeDocument/2006/relationships/slide" Target="slides/slide166.xml"/><Relationship Id="rId68" Type="http://schemas.openxmlformats.org/officeDocument/2006/relationships/slide" Target="slides/slide63.xml"/><Relationship Id="rId170" Type="http://schemas.openxmlformats.org/officeDocument/2006/relationships/slide" Target="slides/slide165.xml"/><Relationship Id="rId67" Type="http://schemas.openxmlformats.org/officeDocument/2006/relationships/slide" Target="slides/slide62.xml"/><Relationship Id="rId60" Type="http://schemas.openxmlformats.org/officeDocument/2006/relationships/slide" Target="slides/slide55.xml"/><Relationship Id="rId165" Type="http://schemas.openxmlformats.org/officeDocument/2006/relationships/slide" Target="slides/slide160.xml"/><Relationship Id="rId69" Type="http://schemas.openxmlformats.org/officeDocument/2006/relationships/slide" Target="slides/slide64.xml"/><Relationship Id="rId164" Type="http://schemas.openxmlformats.org/officeDocument/2006/relationships/slide" Target="slides/slide159.xml"/><Relationship Id="rId163" Type="http://schemas.openxmlformats.org/officeDocument/2006/relationships/slide" Target="slides/slide158.xml"/><Relationship Id="rId162" Type="http://schemas.openxmlformats.org/officeDocument/2006/relationships/slide" Target="slides/slide157.xml"/><Relationship Id="rId169" Type="http://schemas.openxmlformats.org/officeDocument/2006/relationships/slide" Target="slides/slide164.xml"/><Relationship Id="rId168" Type="http://schemas.openxmlformats.org/officeDocument/2006/relationships/slide" Target="slides/slide163.xml"/><Relationship Id="rId167" Type="http://schemas.openxmlformats.org/officeDocument/2006/relationships/slide" Target="slides/slide162.xml"/><Relationship Id="rId166" Type="http://schemas.openxmlformats.org/officeDocument/2006/relationships/slide" Target="slides/slide161.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55" Type="http://schemas.openxmlformats.org/officeDocument/2006/relationships/slide" Target="slides/slide50.xml"/><Relationship Id="rId161" Type="http://schemas.openxmlformats.org/officeDocument/2006/relationships/slide" Target="slides/slide156.xml"/><Relationship Id="rId54" Type="http://schemas.openxmlformats.org/officeDocument/2006/relationships/slide" Target="slides/slide49.xml"/><Relationship Id="rId160" Type="http://schemas.openxmlformats.org/officeDocument/2006/relationships/slide" Target="slides/slide155.xml"/><Relationship Id="rId57" Type="http://schemas.openxmlformats.org/officeDocument/2006/relationships/slide" Target="slides/slide52.xml"/><Relationship Id="rId56" Type="http://schemas.openxmlformats.org/officeDocument/2006/relationships/slide" Target="slides/slide51.xml"/><Relationship Id="rId159" Type="http://schemas.openxmlformats.org/officeDocument/2006/relationships/slide" Target="slides/slide154.xml"/><Relationship Id="rId59" Type="http://schemas.openxmlformats.org/officeDocument/2006/relationships/slide" Target="slides/slide54.xml"/><Relationship Id="rId154" Type="http://schemas.openxmlformats.org/officeDocument/2006/relationships/slide" Target="slides/slide149.xml"/><Relationship Id="rId58" Type="http://schemas.openxmlformats.org/officeDocument/2006/relationships/slide" Target="slides/slide53.xml"/><Relationship Id="rId153" Type="http://schemas.openxmlformats.org/officeDocument/2006/relationships/slide" Target="slides/slide148.xml"/><Relationship Id="rId152" Type="http://schemas.openxmlformats.org/officeDocument/2006/relationships/slide" Target="slides/slide147.xml"/><Relationship Id="rId151" Type="http://schemas.openxmlformats.org/officeDocument/2006/relationships/slide" Target="slides/slide146.xml"/><Relationship Id="rId158" Type="http://schemas.openxmlformats.org/officeDocument/2006/relationships/slide" Target="slides/slide153.xml"/><Relationship Id="rId157" Type="http://schemas.openxmlformats.org/officeDocument/2006/relationships/slide" Target="slides/slide152.xml"/><Relationship Id="rId156" Type="http://schemas.openxmlformats.org/officeDocument/2006/relationships/slide" Target="slides/slide151.xml"/><Relationship Id="rId155" Type="http://schemas.openxmlformats.org/officeDocument/2006/relationships/slide" Target="slides/slide150.xml"/><Relationship Id="rId107" Type="http://schemas.openxmlformats.org/officeDocument/2006/relationships/slide" Target="slides/slide102.xml"/><Relationship Id="rId228" Type="http://schemas.openxmlformats.org/officeDocument/2006/relationships/font" Target="fonts/Overpass-italic.fntdata"/><Relationship Id="rId106" Type="http://schemas.openxmlformats.org/officeDocument/2006/relationships/slide" Target="slides/slide101.xml"/><Relationship Id="rId227" Type="http://schemas.openxmlformats.org/officeDocument/2006/relationships/font" Target="fonts/Overpass-bold.fntdata"/><Relationship Id="rId105" Type="http://schemas.openxmlformats.org/officeDocument/2006/relationships/slide" Target="slides/slide100.xml"/><Relationship Id="rId226" Type="http://schemas.openxmlformats.org/officeDocument/2006/relationships/font" Target="fonts/Overpass-regular.fntdata"/><Relationship Id="rId104" Type="http://schemas.openxmlformats.org/officeDocument/2006/relationships/slide" Target="slides/slide99.xml"/><Relationship Id="rId225" Type="http://schemas.openxmlformats.org/officeDocument/2006/relationships/font" Target="fonts/Montserrat-boldItalic.fntdata"/><Relationship Id="rId109" Type="http://schemas.openxmlformats.org/officeDocument/2006/relationships/slide" Target="slides/slide104.xml"/><Relationship Id="rId108" Type="http://schemas.openxmlformats.org/officeDocument/2006/relationships/slide" Target="slides/slide103.xml"/><Relationship Id="rId229" Type="http://schemas.openxmlformats.org/officeDocument/2006/relationships/font" Target="fonts/Overpass-boldItalic.fntdata"/><Relationship Id="rId220" Type="http://schemas.openxmlformats.org/officeDocument/2006/relationships/slide" Target="slides/slide215.xml"/><Relationship Id="rId103" Type="http://schemas.openxmlformats.org/officeDocument/2006/relationships/slide" Target="slides/slide98.xml"/><Relationship Id="rId224" Type="http://schemas.openxmlformats.org/officeDocument/2006/relationships/font" Target="fonts/Montserrat-italic.fntdata"/><Relationship Id="rId102" Type="http://schemas.openxmlformats.org/officeDocument/2006/relationships/slide" Target="slides/slide97.xml"/><Relationship Id="rId223" Type="http://schemas.openxmlformats.org/officeDocument/2006/relationships/font" Target="fonts/Montserrat-bold.fntdata"/><Relationship Id="rId101" Type="http://schemas.openxmlformats.org/officeDocument/2006/relationships/slide" Target="slides/slide96.xml"/><Relationship Id="rId222" Type="http://schemas.openxmlformats.org/officeDocument/2006/relationships/font" Target="fonts/Montserrat-regular.fntdata"/><Relationship Id="rId100" Type="http://schemas.openxmlformats.org/officeDocument/2006/relationships/slide" Target="slides/slide95.xml"/><Relationship Id="rId221" Type="http://schemas.openxmlformats.org/officeDocument/2006/relationships/slide" Target="slides/slide216.xml"/><Relationship Id="rId217" Type="http://schemas.openxmlformats.org/officeDocument/2006/relationships/slide" Target="slides/slide212.xml"/><Relationship Id="rId216" Type="http://schemas.openxmlformats.org/officeDocument/2006/relationships/slide" Target="slides/slide211.xml"/><Relationship Id="rId215" Type="http://schemas.openxmlformats.org/officeDocument/2006/relationships/slide" Target="slides/slide210.xml"/><Relationship Id="rId214" Type="http://schemas.openxmlformats.org/officeDocument/2006/relationships/slide" Target="slides/slide209.xml"/><Relationship Id="rId219" Type="http://schemas.openxmlformats.org/officeDocument/2006/relationships/slide" Target="slides/slide214.xml"/><Relationship Id="rId218" Type="http://schemas.openxmlformats.org/officeDocument/2006/relationships/slide" Target="slides/slide213.xml"/><Relationship Id="rId213" Type="http://schemas.openxmlformats.org/officeDocument/2006/relationships/slide" Target="slides/slide208.xml"/><Relationship Id="rId212" Type="http://schemas.openxmlformats.org/officeDocument/2006/relationships/slide" Target="slides/slide207.xml"/><Relationship Id="rId211" Type="http://schemas.openxmlformats.org/officeDocument/2006/relationships/slide" Target="slides/slide206.xml"/><Relationship Id="rId210" Type="http://schemas.openxmlformats.org/officeDocument/2006/relationships/slide" Target="slides/slide205.xml"/><Relationship Id="rId129" Type="http://schemas.openxmlformats.org/officeDocument/2006/relationships/slide" Target="slides/slide124.xml"/><Relationship Id="rId128" Type="http://schemas.openxmlformats.org/officeDocument/2006/relationships/slide" Target="slides/slide123.xml"/><Relationship Id="rId127" Type="http://schemas.openxmlformats.org/officeDocument/2006/relationships/slide" Target="slides/slide122.xml"/><Relationship Id="rId126" Type="http://schemas.openxmlformats.org/officeDocument/2006/relationships/slide" Target="slides/slide121.xml"/><Relationship Id="rId121" Type="http://schemas.openxmlformats.org/officeDocument/2006/relationships/slide" Target="slides/slide116.xml"/><Relationship Id="rId120" Type="http://schemas.openxmlformats.org/officeDocument/2006/relationships/slide" Target="slides/slide115.xml"/><Relationship Id="rId125" Type="http://schemas.openxmlformats.org/officeDocument/2006/relationships/slide" Target="slides/slide120.xml"/><Relationship Id="rId124" Type="http://schemas.openxmlformats.org/officeDocument/2006/relationships/slide" Target="slides/slide119.xml"/><Relationship Id="rId123" Type="http://schemas.openxmlformats.org/officeDocument/2006/relationships/slide" Target="slides/slide118.xml"/><Relationship Id="rId122" Type="http://schemas.openxmlformats.org/officeDocument/2006/relationships/slide" Target="slides/slide117.xml"/><Relationship Id="rId95" Type="http://schemas.openxmlformats.org/officeDocument/2006/relationships/slide" Target="slides/slide90.xml"/><Relationship Id="rId94" Type="http://schemas.openxmlformats.org/officeDocument/2006/relationships/slide" Target="slides/slide89.xml"/><Relationship Id="rId97" Type="http://schemas.openxmlformats.org/officeDocument/2006/relationships/slide" Target="slides/slide92.xml"/><Relationship Id="rId96" Type="http://schemas.openxmlformats.org/officeDocument/2006/relationships/slide" Target="slides/slide91.xml"/><Relationship Id="rId99" Type="http://schemas.openxmlformats.org/officeDocument/2006/relationships/slide" Target="slides/slide94.xml"/><Relationship Id="rId98" Type="http://schemas.openxmlformats.org/officeDocument/2006/relationships/slide" Target="slides/slide93.xml"/><Relationship Id="rId91" Type="http://schemas.openxmlformats.org/officeDocument/2006/relationships/slide" Target="slides/slide86.xml"/><Relationship Id="rId90" Type="http://schemas.openxmlformats.org/officeDocument/2006/relationships/slide" Target="slides/slide85.xml"/><Relationship Id="rId93" Type="http://schemas.openxmlformats.org/officeDocument/2006/relationships/slide" Target="slides/slide88.xml"/><Relationship Id="rId92" Type="http://schemas.openxmlformats.org/officeDocument/2006/relationships/slide" Target="slides/slide87.xml"/><Relationship Id="rId118" Type="http://schemas.openxmlformats.org/officeDocument/2006/relationships/slide" Target="slides/slide113.xml"/><Relationship Id="rId117" Type="http://schemas.openxmlformats.org/officeDocument/2006/relationships/slide" Target="slides/slide112.xml"/><Relationship Id="rId116" Type="http://schemas.openxmlformats.org/officeDocument/2006/relationships/slide" Target="slides/slide111.xml"/><Relationship Id="rId115" Type="http://schemas.openxmlformats.org/officeDocument/2006/relationships/slide" Target="slides/slide110.xml"/><Relationship Id="rId119" Type="http://schemas.openxmlformats.org/officeDocument/2006/relationships/slide" Target="slides/slide114.xml"/><Relationship Id="rId110" Type="http://schemas.openxmlformats.org/officeDocument/2006/relationships/slide" Target="slides/slide105.xml"/><Relationship Id="rId114" Type="http://schemas.openxmlformats.org/officeDocument/2006/relationships/slide" Target="slides/slide109.xml"/><Relationship Id="rId113" Type="http://schemas.openxmlformats.org/officeDocument/2006/relationships/slide" Target="slides/slide108.xml"/><Relationship Id="rId112" Type="http://schemas.openxmlformats.org/officeDocument/2006/relationships/slide" Target="slides/slide107.xml"/><Relationship Id="rId111" Type="http://schemas.openxmlformats.org/officeDocument/2006/relationships/slide" Target="slides/slide106.xml"/><Relationship Id="rId206" Type="http://schemas.openxmlformats.org/officeDocument/2006/relationships/slide" Target="slides/slide201.xml"/><Relationship Id="rId205" Type="http://schemas.openxmlformats.org/officeDocument/2006/relationships/slide" Target="slides/slide200.xml"/><Relationship Id="rId204" Type="http://schemas.openxmlformats.org/officeDocument/2006/relationships/slide" Target="slides/slide199.xml"/><Relationship Id="rId203" Type="http://schemas.openxmlformats.org/officeDocument/2006/relationships/slide" Target="slides/slide198.xml"/><Relationship Id="rId209" Type="http://schemas.openxmlformats.org/officeDocument/2006/relationships/slide" Target="slides/slide204.xml"/><Relationship Id="rId208" Type="http://schemas.openxmlformats.org/officeDocument/2006/relationships/slide" Target="slides/slide203.xml"/><Relationship Id="rId207" Type="http://schemas.openxmlformats.org/officeDocument/2006/relationships/slide" Target="slides/slide202.xml"/><Relationship Id="rId202" Type="http://schemas.openxmlformats.org/officeDocument/2006/relationships/slide" Target="slides/slide197.xml"/><Relationship Id="rId201" Type="http://schemas.openxmlformats.org/officeDocument/2006/relationships/slide" Target="slides/slide196.xml"/><Relationship Id="rId200" Type="http://schemas.openxmlformats.org/officeDocument/2006/relationships/slide" Target="slides/slide19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g73ebe5deb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73ebe5deb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Google Shape;122;g73ebe5debd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73ebe5debd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8" name="Shape 1628"/>
        <p:cNvGrpSpPr/>
        <p:nvPr/>
      </p:nvGrpSpPr>
      <p:grpSpPr>
        <a:xfrm>
          <a:off x="0" y="0"/>
          <a:ext cx="0" cy="0"/>
          <a:chOff x="0" y="0"/>
          <a:chExt cx="0" cy="0"/>
        </a:xfrm>
      </p:grpSpPr>
      <p:sp>
        <p:nvSpPr>
          <p:cNvPr id="1629" name="Google Shape;1629;g73ebe5debd_0_14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0" name="Google Shape;1630;g73ebe5debd_0_14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7" name="Shape 1637"/>
        <p:cNvGrpSpPr/>
        <p:nvPr/>
      </p:nvGrpSpPr>
      <p:grpSpPr>
        <a:xfrm>
          <a:off x="0" y="0"/>
          <a:ext cx="0" cy="0"/>
          <a:chOff x="0" y="0"/>
          <a:chExt cx="0" cy="0"/>
        </a:xfrm>
      </p:grpSpPr>
      <p:sp>
        <p:nvSpPr>
          <p:cNvPr id="1638" name="Google Shape;1638;g73ebe5debd_0_14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9" name="Google Shape;1639;g73ebe5debd_0_14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5" name="Shape 1645"/>
        <p:cNvGrpSpPr/>
        <p:nvPr/>
      </p:nvGrpSpPr>
      <p:grpSpPr>
        <a:xfrm>
          <a:off x="0" y="0"/>
          <a:ext cx="0" cy="0"/>
          <a:chOff x="0" y="0"/>
          <a:chExt cx="0" cy="0"/>
        </a:xfrm>
      </p:grpSpPr>
      <p:sp>
        <p:nvSpPr>
          <p:cNvPr id="1646" name="Google Shape;1646;g73ebe5debd_0_14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7" name="Google Shape;1647;g73ebe5debd_0_14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3" name="Shape 1653"/>
        <p:cNvGrpSpPr/>
        <p:nvPr/>
      </p:nvGrpSpPr>
      <p:grpSpPr>
        <a:xfrm>
          <a:off x="0" y="0"/>
          <a:ext cx="0" cy="0"/>
          <a:chOff x="0" y="0"/>
          <a:chExt cx="0" cy="0"/>
        </a:xfrm>
      </p:grpSpPr>
      <p:sp>
        <p:nvSpPr>
          <p:cNvPr id="1654" name="Google Shape;1654;g73ebe5debd_0_15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5" name="Google Shape;1655;g73ebe5debd_0_15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1" name="Shape 1661"/>
        <p:cNvGrpSpPr/>
        <p:nvPr/>
      </p:nvGrpSpPr>
      <p:grpSpPr>
        <a:xfrm>
          <a:off x="0" y="0"/>
          <a:ext cx="0" cy="0"/>
          <a:chOff x="0" y="0"/>
          <a:chExt cx="0" cy="0"/>
        </a:xfrm>
      </p:grpSpPr>
      <p:sp>
        <p:nvSpPr>
          <p:cNvPr id="1662" name="Google Shape;1662;g73ebe5debd_0_15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3" name="Google Shape;1663;g73ebe5debd_0_15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9" name="Shape 1669"/>
        <p:cNvGrpSpPr/>
        <p:nvPr/>
      </p:nvGrpSpPr>
      <p:grpSpPr>
        <a:xfrm>
          <a:off x="0" y="0"/>
          <a:ext cx="0" cy="0"/>
          <a:chOff x="0" y="0"/>
          <a:chExt cx="0" cy="0"/>
        </a:xfrm>
      </p:grpSpPr>
      <p:sp>
        <p:nvSpPr>
          <p:cNvPr id="1670" name="Google Shape;1670;g73ebe5debd_0_15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1" name="Google Shape;1671;g73ebe5debd_0_15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7" name="Shape 1677"/>
        <p:cNvGrpSpPr/>
        <p:nvPr/>
      </p:nvGrpSpPr>
      <p:grpSpPr>
        <a:xfrm>
          <a:off x="0" y="0"/>
          <a:ext cx="0" cy="0"/>
          <a:chOff x="0" y="0"/>
          <a:chExt cx="0" cy="0"/>
        </a:xfrm>
      </p:grpSpPr>
      <p:sp>
        <p:nvSpPr>
          <p:cNvPr id="1678" name="Google Shape;1678;g73ebe5debd_0_15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9" name="Google Shape;1679;g73ebe5debd_0_15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5" name="Shape 1685"/>
        <p:cNvGrpSpPr/>
        <p:nvPr/>
      </p:nvGrpSpPr>
      <p:grpSpPr>
        <a:xfrm>
          <a:off x="0" y="0"/>
          <a:ext cx="0" cy="0"/>
          <a:chOff x="0" y="0"/>
          <a:chExt cx="0" cy="0"/>
        </a:xfrm>
      </p:grpSpPr>
      <p:sp>
        <p:nvSpPr>
          <p:cNvPr id="1686" name="Google Shape;1686;g73ebe5debd_0_15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7" name="Google Shape;1687;g73ebe5debd_0_15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3" name="Shape 1693"/>
        <p:cNvGrpSpPr/>
        <p:nvPr/>
      </p:nvGrpSpPr>
      <p:grpSpPr>
        <a:xfrm>
          <a:off x="0" y="0"/>
          <a:ext cx="0" cy="0"/>
          <a:chOff x="0" y="0"/>
          <a:chExt cx="0" cy="0"/>
        </a:xfrm>
      </p:grpSpPr>
      <p:sp>
        <p:nvSpPr>
          <p:cNvPr id="1694" name="Google Shape;1694;g73ebe5debd_0_15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5" name="Google Shape;1695;g73ebe5debd_0_15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1" name="Shape 1701"/>
        <p:cNvGrpSpPr/>
        <p:nvPr/>
      </p:nvGrpSpPr>
      <p:grpSpPr>
        <a:xfrm>
          <a:off x="0" y="0"/>
          <a:ext cx="0" cy="0"/>
          <a:chOff x="0" y="0"/>
          <a:chExt cx="0" cy="0"/>
        </a:xfrm>
      </p:grpSpPr>
      <p:sp>
        <p:nvSpPr>
          <p:cNvPr id="1702" name="Google Shape;1702;g73ebe5debd_0_15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3" name="Google Shape;1703;g73ebe5debd_0_15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73ebe5debd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73ebe5debd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9" name="Shape 1709"/>
        <p:cNvGrpSpPr/>
        <p:nvPr/>
      </p:nvGrpSpPr>
      <p:grpSpPr>
        <a:xfrm>
          <a:off x="0" y="0"/>
          <a:ext cx="0" cy="0"/>
          <a:chOff x="0" y="0"/>
          <a:chExt cx="0" cy="0"/>
        </a:xfrm>
      </p:grpSpPr>
      <p:sp>
        <p:nvSpPr>
          <p:cNvPr id="1710" name="Google Shape;1710;g73ebe5debd_0_15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1" name="Google Shape;1711;g73ebe5debd_0_15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7" name="Shape 1717"/>
        <p:cNvGrpSpPr/>
        <p:nvPr/>
      </p:nvGrpSpPr>
      <p:grpSpPr>
        <a:xfrm>
          <a:off x="0" y="0"/>
          <a:ext cx="0" cy="0"/>
          <a:chOff x="0" y="0"/>
          <a:chExt cx="0" cy="0"/>
        </a:xfrm>
      </p:grpSpPr>
      <p:sp>
        <p:nvSpPr>
          <p:cNvPr id="1718" name="Google Shape;1718;g73ebe5debd_0_15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9" name="Google Shape;1719;g73ebe5debd_0_15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5" name="Shape 1725"/>
        <p:cNvGrpSpPr/>
        <p:nvPr/>
      </p:nvGrpSpPr>
      <p:grpSpPr>
        <a:xfrm>
          <a:off x="0" y="0"/>
          <a:ext cx="0" cy="0"/>
          <a:chOff x="0" y="0"/>
          <a:chExt cx="0" cy="0"/>
        </a:xfrm>
      </p:grpSpPr>
      <p:sp>
        <p:nvSpPr>
          <p:cNvPr id="1726" name="Google Shape;1726;g73ebe5debd_0_15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7" name="Google Shape;1727;g73ebe5debd_0_15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4" name="Shape 1734"/>
        <p:cNvGrpSpPr/>
        <p:nvPr/>
      </p:nvGrpSpPr>
      <p:grpSpPr>
        <a:xfrm>
          <a:off x="0" y="0"/>
          <a:ext cx="0" cy="0"/>
          <a:chOff x="0" y="0"/>
          <a:chExt cx="0" cy="0"/>
        </a:xfrm>
      </p:grpSpPr>
      <p:sp>
        <p:nvSpPr>
          <p:cNvPr id="1735" name="Google Shape;1735;g73ebe5debd_0_15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6" name="Google Shape;1736;g73ebe5debd_0_15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3" name="Shape 1743"/>
        <p:cNvGrpSpPr/>
        <p:nvPr/>
      </p:nvGrpSpPr>
      <p:grpSpPr>
        <a:xfrm>
          <a:off x="0" y="0"/>
          <a:ext cx="0" cy="0"/>
          <a:chOff x="0" y="0"/>
          <a:chExt cx="0" cy="0"/>
        </a:xfrm>
      </p:grpSpPr>
      <p:sp>
        <p:nvSpPr>
          <p:cNvPr id="1744" name="Google Shape;1744;g73ebe5debd_0_15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5" name="Google Shape;1745;g73ebe5debd_0_15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2" name="Shape 1752"/>
        <p:cNvGrpSpPr/>
        <p:nvPr/>
      </p:nvGrpSpPr>
      <p:grpSpPr>
        <a:xfrm>
          <a:off x="0" y="0"/>
          <a:ext cx="0" cy="0"/>
          <a:chOff x="0" y="0"/>
          <a:chExt cx="0" cy="0"/>
        </a:xfrm>
      </p:grpSpPr>
      <p:sp>
        <p:nvSpPr>
          <p:cNvPr id="1753" name="Google Shape;1753;g73ebe5debd_0_15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4" name="Google Shape;1754;g73ebe5debd_0_15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1" name="Shape 1761"/>
        <p:cNvGrpSpPr/>
        <p:nvPr/>
      </p:nvGrpSpPr>
      <p:grpSpPr>
        <a:xfrm>
          <a:off x="0" y="0"/>
          <a:ext cx="0" cy="0"/>
          <a:chOff x="0" y="0"/>
          <a:chExt cx="0" cy="0"/>
        </a:xfrm>
      </p:grpSpPr>
      <p:sp>
        <p:nvSpPr>
          <p:cNvPr id="1762" name="Google Shape;1762;g73ebe5debd_0_15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3" name="Google Shape;1763;g73ebe5debd_0_15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0" name="Shape 1770"/>
        <p:cNvGrpSpPr/>
        <p:nvPr/>
      </p:nvGrpSpPr>
      <p:grpSpPr>
        <a:xfrm>
          <a:off x="0" y="0"/>
          <a:ext cx="0" cy="0"/>
          <a:chOff x="0" y="0"/>
          <a:chExt cx="0" cy="0"/>
        </a:xfrm>
      </p:grpSpPr>
      <p:sp>
        <p:nvSpPr>
          <p:cNvPr id="1771" name="Google Shape;1771;g73ebe5debd_0_16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2" name="Google Shape;1772;g73ebe5debd_0_16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9" name="Shape 1779"/>
        <p:cNvGrpSpPr/>
        <p:nvPr/>
      </p:nvGrpSpPr>
      <p:grpSpPr>
        <a:xfrm>
          <a:off x="0" y="0"/>
          <a:ext cx="0" cy="0"/>
          <a:chOff x="0" y="0"/>
          <a:chExt cx="0" cy="0"/>
        </a:xfrm>
      </p:grpSpPr>
      <p:sp>
        <p:nvSpPr>
          <p:cNvPr id="1780" name="Google Shape;1780;g73ebe5debd_0_16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1" name="Google Shape;1781;g73ebe5debd_0_16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8" name="Shape 1788"/>
        <p:cNvGrpSpPr/>
        <p:nvPr/>
      </p:nvGrpSpPr>
      <p:grpSpPr>
        <a:xfrm>
          <a:off x="0" y="0"/>
          <a:ext cx="0" cy="0"/>
          <a:chOff x="0" y="0"/>
          <a:chExt cx="0" cy="0"/>
        </a:xfrm>
      </p:grpSpPr>
      <p:sp>
        <p:nvSpPr>
          <p:cNvPr id="1789" name="Google Shape;1789;g73ebe5debd_0_16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0" name="Google Shape;1790;g73ebe5debd_0_16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Google Shape;140;g73ebe5debd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73ebe5debd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7" name="Shape 1797"/>
        <p:cNvGrpSpPr/>
        <p:nvPr/>
      </p:nvGrpSpPr>
      <p:grpSpPr>
        <a:xfrm>
          <a:off x="0" y="0"/>
          <a:ext cx="0" cy="0"/>
          <a:chOff x="0" y="0"/>
          <a:chExt cx="0" cy="0"/>
        </a:xfrm>
      </p:grpSpPr>
      <p:sp>
        <p:nvSpPr>
          <p:cNvPr id="1798" name="Google Shape;1798;g73ebe5debd_0_16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9" name="Google Shape;1799;g73ebe5debd_0_16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6" name="Shape 1806"/>
        <p:cNvGrpSpPr/>
        <p:nvPr/>
      </p:nvGrpSpPr>
      <p:grpSpPr>
        <a:xfrm>
          <a:off x="0" y="0"/>
          <a:ext cx="0" cy="0"/>
          <a:chOff x="0" y="0"/>
          <a:chExt cx="0" cy="0"/>
        </a:xfrm>
      </p:grpSpPr>
      <p:sp>
        <p:nvSpPr>
          <p:cNvPr id="1807" name="Google Shape;1807;g73ebe5debd_0_16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8" name="Google Shape;1808;g73ebe5debd_0_16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5" name="Shape 1815"/>
        <p:cNvGrpSpPr/>
        <p:nvPr/>
      </p:nvGrpSpPr>
      <p:grpSpPr>
        <a:xfrm>
          <a:off x="0" y="0"/>
          <a:ext cx="0" cy="0"/>
          <a:chOff x="0" y="0"/>
          <a:chExt cx="0" cy="0"/>
        </a:xfrm>
      </p:grpSpPr>
      <p:sp>
        <p:nvSpPr>
          <p:cNvPr id="1816" name="Google Shape;1816;g73ebe5debd_0_16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7" name="Google Shape;1817;g73ebe5debd_0_16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3" name="Shape 1823"/>
        <p:cNvGrpSpPr/>
        <p:nvPr/>
      </p:nvGrpSpPr>
      <p:grpSpPr>
        <a:xfrm>
          <a:off x="0" y="0"/>
          <a:ext cx="0" cy="0"/>
          <a:chOff x="0" y="0"/>
          <a:chExt cx="0" cy="0"/>
        </a:xfrm>
      </p:grpSpPr>
      <p:sp>
        <p:nvSpPr>
          <p:cNvPr id="1824" name="Google Shape;1824;g73ebe5debd_0_16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5" name="Google Shape;1825;g73ebe5debd_0_16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1" name="Shape 1831"/>
        <p:cNvGrpSpPr/>
        <p:nvPr/>
      </p:nvGrpSpPr>
      <p:grpSpPr>
        <a:xfrm>
          <a:off x="0" y="0"/>
          <a:ext cx="0" cy="0"/>
          <a:chOff x="0" y="0"/>
          <a:chExt cx="0" cy="0"/>
        </a:xfrm>
      </p:grpSpPr>
      <p:sp>
        <p:nvSpPr>
          <p:cNvPr id="1832" name="Google Shape;1832;g73ebe5debd_0_16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3" name="Google Shape;1833;g73ebe5debd_0_16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4" name="Shape 1844"/>
        <p:cNvGrpSpPr/>
        <p:nvPr/>
      </p:nvGrpSpPr>
      <p:grpSpPr>
        <a:xfrm>
          <a:off x="0" y="0"/>
          <a:ext cx="0" cy="0"/>
          <a:chOff x="0" y="0"/>
          <a:chExt cx="0" cy="0"/>
        </a:xfrm>
      </p:grpSpPr>
      <p:sp>
        <p:nvSpPr>
          <p:cNvPr id="1845" name="Google Shape;1845;g73ebe5debd_0_16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6" name="Google Shape;1846;g73ebe5debd_0_16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7" name="Shape 1857"/>
        <p:cNvGrpSpPr/>
        <p:nvPr/>
      </p:nvGrpSpPr>
      <p:grpSpPr>
        <a:xfrm>
          <a:off x="0" y="0"/>
          <a:ext cx="0" cy="0"/>
          <a:chOff x="0" y="0"/>
          <a:chExt cx="0" cy="0"/>
        </a:xfrm>
      </p:grpSpPr>
      <p:sp>
        <p:nvSpPr>
          <p:cNvPr id="1858" name="Google Shape;1858;g73ebe5debd_0_16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9" name="Google Shape;1859;g73ebe5debd_0_16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1" name="Shape 1871"/>
        <p:cNvGrpSpPr/>
        <p:nvPr/>
      </p:nvGrpSpPr>
      <p:grpSpPr>
        <a:xfrm>
          <a:off x="0" y="0"/>
          <a:ext cx="0" cy="0"/>
          <a:chOff x="0" y="0"/>
          <a:chExt cx="0" cy="0"/>
        </a:xfrm>
      </p:grpSpPr>
      <p:sp>
        <p:nvSpPr>
          <p:cNvPr id="1872" name="Google Shape;1872;g73ebe5debd_0_16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3" name="Google Shape;1873;g73ebe5debd_0_16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6" name="Shape 1886"/>
        <p:cNvGrpSpPr/>
        <p:nvPr/>
      </p:nvGrpSpPr>
      <p:grpSpPr>
        <a:xfrm>
          <a:off x="0" y="0"/>
          <a:ext cx="0" cy="0"/>
          <a:chOff x="0" y="0"/>
          <a:chExt cx="0" cy="0"/>
        </a:xfrm>
      </p:grpSpPr>
      <p:sp>
        <p:nvSpPr>
          <p:cNvPr id="1887" name="Google Shape;1887;g73ebe5debd_0_17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8" name="Google Shape;1888;g73ebe5debd_0_17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1" name="Shape 1901"/>
        <p:cNvGrpSpPr/>
        <p:nvPr/>
      </p:nvGrpSpPr>
      <p:grpSpPr>
        <a:xfrm>
          <a:off x="0" y="0"/>
          <a:ext cx="0" cy="0"/>
          <a:chOff x="0" y="0"/>
          <a:chExt cx="0" cy="0"/>
        </a:xfrm>
      </p:grpSpPr>
      <p:sp>
        <p:nvSpPr>
          <p:cNvPr id="1902" name="Google Shape;1902;g73ebe5debd_0_17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3" name="Google Shape;1903;g73ebe5debd_0_17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73ebe5debd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73ebe5debd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14" name="Shape 1914"/>
        <p:cNvGrpSpPr/>
        <p:nvPr/>
      </p:nvGrpSpPr>
      <p:grpSpPr>
        <a:xfrm>
          <a:off x="0" y="0"/>
          <a:ext cx="0" cy="0"/>
          <a:chOff x="0" y="0"/>
          <a:chExt cx="0" cy="0"/>
        </a:xfrm>
      </p:grpSpPr>
      <p:sp>
        <p:nvSpPr>
          <p:cNvPr id="1915" name="Google Shape;1915;g73ebe5debd_0_17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6" name="Google Shape;1916;g73ebe5debd_0_17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27" name="Shape 1927"/>
        <p:cNvGrpSpPr/>
        <p:nvPr/>
      </p:nvGrpSpPr>
      <p:grpSpPr>
        <a:xfrm>
          <a:off x="0" y="0"/>
          <a:ext cx="0" cy="0"/>
          <a:chOff x="0" y="0"/>
          <a:chExt cx="0" cy="0"/>
        </a:xfrm>
      </p:grpSpPr>
      <p:sp>
        <p:nvSpPr>
          <p:cNvPr id="1928" name="Google Shape;1928;g73ebe5debd_0_17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9" name="Google Shape;1929;g73ebe5debd_0_17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40" name="Shape 1940"/>
        <p:cNvGrpSpPr/>
        <p:nvPr/>
      </p:nvGrpSpPr>
      <p:grpSpPr>
        <a:xfrm>
          <a:off x="0" y="0"/>
          <a:ext cx="0" cy="0"/>
          <a:chOff x="0" y="0"/>
          <a:chExt cx="0" cy="0"/>
        </a:xfrm>
      </p:grpSpPr>
      <p:sp>
        <p:nvSpPr>
          <p:cNvPr id="1941" name="Google Shape;1941;g73ebe5debd_0_17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2" name="Google Shape;1942;g73ebe5debd_0_17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53" name="Shape 1953"/>
        <p:cNvGrpSpPr/>
        <p:nvPr/>
      </p:nvGrpSpPr>
      <p:grpSpPr>
        <a:xfrm>
          <a:off x="0" y="0"/>
          <a:ext cx="0" cy="0"/>
          <a:chOff x="0" y="0"/>
          <a:chExt cx="0" cy="0"/>
        </a:xfrm>
      </p:grpSpPr>
      <p:sp>
        <p:nvSpPr>
          <p:cNvPr id="1954" name="Google Shape;1954;g73ebe5debd_0_17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5" name="Google Shape;1955;g73ebe5debd_0_17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8" name="Shape 1968"/>
        <p:cNvGrpSpPr/>
        <p:nvPr/>
      </p:nvGrpSpPr>
      <p:grpSpPr>
        <a:xfrm>
          <a:off x="0" y="0"/>
          <a:ext cx="0" cy="0"/>
          <a:chOff x="0" y="0"/>
          <a:chExt cx="0" cy="0"/>
        </a:xfrm>
      </p:grpSpPr>
      <p:sp>
        <p:nvSpPr>
          <p:cNvPr id="1969" name="Google Shape;1969;g73ebe5debd_0_17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0" name="Google Shape;1970;g73ebe5debd_0_17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84" name="Shape 1984"/>
        <p:cNvGrpSpPr/>
        <p:nvPr/>
      </p:nvGrpSpPr>
      <p:grpSpPr>
        <a:xfrm>
          <a:off x="0" y="0"/>
          <a:ext cx="0" cy="0"/>
          <a:chOff x="0" y="0"/>
          <a:chExt cx="0" cy="0"/>
        </a:xfrm>
      </p:grpSpPr>
      <p:sp>
        <p:nvSpPr>
          <p:cNvPr id="1985" name="Google Shape;1985;g73ebe5debd_0_18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6" name="Google Shape;1986;g73ebe5debd_0_18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01" name="Shape 2001"/>
        <p:cNvGrpSpPr/>
        <p:nvPr/>
      </p:nvGrpSpPr>
      <p:grpSpPr>
        <a:xfrm>
          <a:off x="0" y="0"/>
          <a:ext cx="0" cy="0"/>
          <a:chOff x="0" y="0"/>
          <a:chExt cx="0" cy="0"/>
        </a:xfrm>
      </p:grpSpPr>
      <p:sp>
        <p:nvSpPr>
          <p:cNvPr id="2002" name="Google Shape;2002;g73ebe5debd_0_18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3" name="Google Shape;2003;g73ebe5debd_0_18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18" name="Shape 2018"/>
        <p:cNvGrpSpPr/>
        <p:nvPr/>
      </p:nvGrpSpPr>
      <p:grpSpPr>
        <a:xfrm>
          <a:off x="0" y="0"/>
          <a:ext cx="0" cy="0"/>
          <a:chOff x="0" y="0"/>
          <a:chExt cx="0" cy="0"/>
        </a:xfrm>
      </p:grpSpPr>
      <p:sp>
        <p:nvSpPr>
          <p:cNvPr id="2019" name="Google Shape;2019;g73ebe5debd_0_18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0" name="Google Shape;2020;g73ebe5debd_0_18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35" name="Shape 2035"/>
        <p:cNvGrpSpPr/>
        <p:nvPr/>
      </p:nvGrpSpPr>
      <p:grpSpPr>
        <a:xfrm>
          <a:off x="0" y="0"/>
          <a:ext cx="0" cy="0"/>
          <a:chOff x="0" y="0"/>
          <a:chExt cx="0" cy="0"/>
        </a:xfrm>
      </p:grpSpPr>
      <p:sp>
        <p:nvSpPr>
          <p:cNvPr id="2036" name="Google Shape;2036;g73ebe5debd_0_18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7" name="Google Shape;2037;g73ebe5debd_0_18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52" name="Shape 2052"/>
        <p:cNvGrpSpPr/>
        <p:nvPr/>
      </p:nvGrpSpPr>
      <p:grpSpPr>
        <a:xfrm>
          <a:off x="0" y="0"/>
          <a:ext cx="0" cy="0"/>
          <a:chOff x="0" y="0"/>
          <a:chExt cx="0" cy="0"/>
        </a:xfrm>
      </p:grpSpPr>
      <p:sp>
        <p:nvSpPr>
          <p:cNvPr id="2053" name="Google Shape;2053;g73ebe5debd_0_18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4" name="Google Shape;2054;g73ebe5debd_0_18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Google Shape;158;g73ebe5debd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73ebe5debd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69" name="Shape 2069"/>
        <p:cNvGrpSpPr/>
        <p:nvPr/>
      </p:nvGrpSpPr>
      <p:grpSpPr>
        <a:xfrm>
          <a:off x="0" y="0"/>
          <a:ext cx="0" cy="0"/>
          <a:chOff x="0" y="0"/>
          <a:chExt cx="0" cy="0"/>
        </a:xfrm>
      </p:grpSpPr>
      <p:sp>
        <p:nvSpPr>
          <p:cNvPr id="2070" name="Google Shape;2070;g73ebe5debd_0_18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1" name="Google Shape;2071;g73ebe5debd_0_18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84" name="Shape 2084"/>
        <p:cNvGrpSpPr/>
        <p:nvPr/>
      </p:nvGrpSpPr>
      <p:grpSpPr>
        <a:xfrm>
          <a:off x="0" y="0"/>
          <a:ext cx="0" cy="0"/>
          <a:chOff x="0" y="0"/>
          <a:chExt cx="0" cy="0"/>
        </a:xfrm>
      </p:grpSpPr>
      <p:sp>
        <p:nvSpPr>
          <p:cNvPr id="2085" name="Google Shape;2085;g73ebe5debd_0_18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6" name="Google Shape;2086;g73ebe5debd_0_18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04" name="Shape 2104"/>
        <p:cNvGrpSpPr/>
        <p:nvPr/>
      </p:nvGrpSpPr>
      <p:grpSpPr>
        <a:xfrm>
          <a:off x="0" y="0"/>
          <a:ext cx="0" cy="0"/>
          <a:chOff x="0" y="0"/>
          <a:chExt cx="0" cy="0"/>
        </a:xfrm>
      </p:grpSpPr>
      <p:sp>
        <p:nvSpPr>
          <p:cNvPr id="2105" name="Google Shape;2105;g73ebe5debd_0_19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6" name="Google Shape;2106;g73ebe5debd_0_19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27" name="Shape 2127"/>
        <p:cNvGrpSpPr/>
        <p:nvPr/>
      </p:nvGrpSpPr>
      <p:grpSpPr>
        <a:xfrm>
          <a:off x="0" y="0"/>
          <a:ext cx="0" cy="0"/>
          <a:chOff x="0" y="0"/>
          <a:chExt cx="0" cy="0"/>
        </a:xfrm>
      </p:grpSpPr>
      <p:sp>
        <p:nvSpPr>
          <p:cNvPr id="2128" name="Google Shape;2128;g73ebe5debd_0_19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9" name="Google Shape;2129;g73ebe5debd_0_19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47" name="Shape 2147"/>
        <p:cNvGrpSpPr/>
        <p:nvPr/>
      </p:nvGrpSpPr>
      <p:grpSpPr>
        <a:xfrm>
          <a:off x="0" y="0"/>
          <a:ext cx="0" cy="0"/>
          <a:chOff x="0" y="0"/>
          <a:chExt cx="0" cy="0"/>
        </a:xfrm>
      </p:grpSpPr>
      <p:sp>
        <p:nvSpPr>
          <p:cNvPr id="2148" name="Google Shape;2148;g73ebe5debd_0_19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9" name="Google Shape;2149;g73ebe5debd_0_19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67" name="Shape 2167"/>
        <p:cNvGrpSpPr/>
        <p:nvPr/>
      </p:nvGrpSpPr>
      <p:grpSpPr>
        <a:xfrm>
          <a:off x="0" y="0"/>
          <a:ext cx="0" cy="0"/>
          <a:chOff x="0" y="0"/>
          <a:chExt cx="0" cy="0"/>
        </a:xfrm>
      </p:grpSpPr>
      <p:sp>
        <p:nvSpPr>
          <p:cNvPr id="2168" name="Google Shape;2168;g73ebe5debd_0_19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9" name="Google Shape;2169;g73ebe5debd_0_19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75" name="Shape 2175"/>
        <p:cNvGrpSpPr/>
        <p:nvPr/>
      </p:nvGrpSpPr>
      <p:grpSpPr>
        <a:xfrm>
          <a:off x="0" y="0"/>
          <a:ext cx="0" cy="0"/>
          <a:chOff x="0" y="0"/>
          <a:chExt cx="0" cy="0"/>
        </a:xfrm>
      </p:grpSpPr>
      <p:sp>
        <p:nvSpPr>
          <p:cNvPr id="2176" name="Google Shape;2176;g73ebe5debd_0_19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7" name="Google Shape;2177;g73ebe5debd_0_19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83" name="Shape 2183"/>
        <p:cNvGrpSpPr/>
        <p:nvPr/>
      </p:nvGrpSpPr>
      <p:grpSpPr>
        <a:xfrm>
          <a:off x="0" y="0"/>
          <a:ext cx="0" cy="0"/>
          <a:chOff x="0" y="0"/>
          <a:chExt cx="0" cy="0"/>
        </a:xfrm>
      </p:grpSpPr>
      <p:sp>
        <p:nvSpPr>
          <p:cNvPr id="2184" name="Google Shape;2184;g73ebe5debd_0_19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5" name="Google Shape;2185;g73ebe5debd_0_19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91" name="Shape 2191"/>
        <p:cNvGrpSpPr/>
        <p:nvPr/>
      </p:nvGrpSpPr>
      <p:grpSpPr>
        <a:xfrm>
          <a:off x="0" y="0"/>
          <a:ext cx="0" cy="0"/>
          <a:chOff x="0" y="0"/>
          <a:chExt cx="0" cy="0"/>
        </a:xfrm>
      </p:grpSpPr>
      <p:sp>
        <p:nvSpPr>
          <p:cNvPr id="2192" name="Google Shape;2192;g73ebe5debd_0_19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3" name="Google Shape;2193;g73ebe5debd_0_19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00" name="Shape 2200"/>
        <p:cNvGrpSpPr/>
        <p:nvPr/>
      </p:nvGrpSpPr>
      <p:grpSpPr>
        <a:xfrm>
          <a:off x="0" y="0"/>
          <a:ext cx="0" cy="0"/>
          <a:chOff x="0" y="0"/>
          <a:chExt cx="0" cy="0"/>
        </a:xfrm>
      </p:grpSpPr>
      <p:sp>
        <p:nvSpPr>
          <p:cNvPr id="2201" name="Google Shape;2201;g73ebe5debd_0_20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2" name="Google Shape;2202;g73ebe5debd_0_20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Google Shape;171;g73ebe5debd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73ebe5debd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09" name="Shape 2209"/>
        <p:cNvGrpSpPr/>
        <p:nvPr/>
      </p:nvGrpSpPr>
      <p:grpSpPr>
        <a:xfrm>
          <a:off x="0" y="0"/>
          <a:ext cx="0" cy="0"/>
          <a:chOff x="0" y="0"/>
          <a:chExt cx="0" cy="0"/>
        </a:xfrm>
      </p:grpSpPr>
      <p:sp>
        <p:nvSpPr>
          <p:cNvPr id="2210" name="Google Shape;2210;g73ebe5debd_0_20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1" name="Google Shape;2211;g73ebe5debd_0_20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17" name="Shape 2217"/>
        <p:cNvGrpSpPr/>
        <p:nvPr/>
      </p:nvGrpSpPr>
      <p:grpSpPr>
        <a:xfrm>
          <a:off x="0" y="0"/>
          <a:ext cx="0" cy="0"/>
          <a:chOff x="0" y="0"/>
          <a:chExt cx="0" cy="0"/>
        </a:xfrm>
      </p:grpSpPr>
      <p:sp>
        <p:nvSpPr>
          <p:cNvPr id="2218" name="Google Shape;2218;g73ebe5debd_0_20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9" name="Google Shape;2219;g73ebe5debd_0_20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25" name="Shape 2225"/>
        <p:cNvGrpSpPr/>
        <p:nvPr/>
      </p:nvGrpSpPr>
      <p:grpSpPr>
        <a:xfrm>
          <a:off x="0" y="0"/>
          <a:ext cx="0" cy="0"/>
          <a:chOff x="0" y="0"/>
          <a:chExt cx="0" cy="0"/>
        </a:xfrm>
      </p:grpSpPr>
      <p:sp>
        <p:nvSpPr>
          <p:cNvPr id="2226" name="Google Shape;2226;g73ebe5debd_0_20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7" name="Google Shape;2227;g73ebe5debd_0_20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35" name="Shape 2235"/>
        <p:cNvGrpSpPr/>
        <p:nvPr/>
      </p:nvGrpSpPr>
      <p:grpSpPr>
        <a:xfrm>
          <a:off x="0" y="0"/>
          <a:ext cx="0" cy="0"/>
          <a:chOff x="0" y="0"/>
          <a:chExt cx="0" cy="0"/>
        </a:xfrm>
      </p:grpSpPr>
      <p:sp>
        <p:nvSpPr>
          <p:cNvPr id="2236" name="Google Shape;2236;g73ebe5debd_0_20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7" name="Google Shape;2237;g73ebe5debd_0_20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43" name="Shape 2243"/>
        <p:cNvGrpSpPr/>
        <p:nvPr/>
      </p:nvGrpSpPr>
      <p:grpSpPr>
        <a:xfrm>
          <a:off x="0" y="0"/>
          <a:ext cx="0" cy="0"/>
          <a:chOff x="0" y="0"/>
          <a:chExt cx="0" cy="0"/>
        </a:xfrm>
      </p:grpSpPr>
      <p:sp>
        <p:nvSpPr>
          <p:cNvPr id="2244" name="Google Shape;2244;g73ebe5debd_0_20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5" name="Google Shape;2245;g73ebe5debd_0_20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51" name="Shape 2251"/>
        <p:cNvGrpSpPr/>
        <p:nvPr/>
      </p:nvGrpSpPr>
      <p:grpSpPr>
        <a:xfrm>
          <a:off x="0" y="0"/>
          <a:ext cx="0" cy="0"/>
          <a:chOff x="0" y="0"/>
          <a:chExt cx="0" cy="0"/>
        </a:xfrm>
      </p:grpSpPr>
      <p:sp>
        <p:nvSpPr>
          <p:cNvPr id="2252" name="Google Shape;2252;g73ebe5debd_0_20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3" name="Google Shape;2253;g73ebe5debd_0_20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59" name="Shape 2259"/>
        <p:cNvGrpSpPr/>
        <p:nvPr/>
      </p:nvGrpSpPr>
      <p:grpSpPr>
        <a:xfrm>
          <a:off x="0" y="0"/>
          <a:ext cx="0" cy="0"/>
          <a:chOff x="0" y="0"/>
          <a:chExt cx="0" cy="0"/>
        </a:xfrm>
      </p:grpSpPr>
      <p:sp>
        <p:nvSpPr>
          <p:cNvPr id="2260" name="Google Shape;2260;g73ebe5debd_0_20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1" name="Google Shape;2261;g73ebe5debd_0_20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66" name="Shape 2266"/>
        <p:cNvGrpSpPr/>
        <p:nvPr/>
      </p:nvGrpSpPr>
      <p:grpSpPr>
        <a:xfrm>
          <a:off x="0" y="0"/>
          <a:ext cx="0" cy="0"/>
          <a:chOff x="0" y="0"/>
          <a:chExt cx="0" cy="0"/>
        </a:xfrm>
      </p:grpSpPr>
      <p:sp>
        <p:nvSpPr>
          <p:cNvPr id="2267" name="Google Shape;2267;g73ebe5debd_0_20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8" name="Google Shape;2268;g73ebe5debd_0_20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74" name="Shape 2274"/>
        <p:cNvGrpSpPr/>
        <p:nvPr/>
      </p:nvGrpSpPr>
      <p:grpSpPr>
        <a:xfrm>
          <a:off x="0" y="0"/>
          <a:ext cx="0" cy="0"/>
          <a:chOff x="0" y="0"/>
          <a:chExt cx="0" cy="0"/>
        </a:xfrm>
      </p:grpSpPr>
      <p:sp>
        <p:nvSpPr>
          <p:cNvPr id="2275" name="Google Shape;2275;g73ebe5debd_0_20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6" name="Google Shape;2276;g73ebe5debd_0_20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82" name="Shape 2282"/>
        <p:cNvGrpSpPr/>
        <p:nvPr/>
      </p:nvGrpSpPr>
      <p:grpSpPr>
        <a:xfrm>
          <a:off x="0" y="0"/>
          <a:ext cx="0" cy="0"/>
          <a:chOff x="0" y="0"/>
          <a:chExt cx="0" cy="0"/>
        </a:xfrm>
      </p:grpSpPr>
      <p:sp>
        <p:nvSpPr>
          <p:cNvPr id="2283" name="Google Shape;2283;g73ebe5debd_0_20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4" name="Google Shape;2284;g73ebe5debd_0_20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Google Shape;179;g73ebe5debd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73ebe5debd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97" name="Shape 2297"/>
        <p:cNvGrpSpPr/>
        <p:nvPr/>
      </p:nvGrpSpPr>
      <p:grpSpPr>
        <a:xfrm>
          <a:off x="0" y="0"/>
          <a:ext cx="0" cy="0"/>
          <a:chOff x="0" y="0"/>
          <a:chExt cx="0" cy="0"/>
        </a:xfrm>
      </p:grpSpPr>
      <p:sp>
        <p:nvSpPr>
          <p:cNvPr id="2298" name="Google Shape;2298;g73ebe5debd_0_20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9" name="Google Shape;2299;g73ebe5debd_0_20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15" name="Shape 2315"/>
        <p:cNvGrpSpPr/>
        <p:nvPr/>
      </p:nvGrpSpPr>
      <p:grpSpPr>
        <a:xfrm>
          <a:off x="0" y="0"/>
          <a:ext cx="0" cy="0"/>
          <a:chOff x="0" y="0"/>
          <a:chExt cx="0" cy="0"/>
        </a:xfrm>
      </p:grpSpPr>
      <p:sp>
        <p:nvSpPr>
          <p:cNvPr id="2316" name="Google Shape;2316;g73ebe5debd_0_2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7" name="Google Shape;2317;g73ebe5debd_0_2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33" name="Shape 2333"/>
        <p:cNvGrpSpPr/>
        <p:nvPr/>
      </p:nvGrpSpPr>
      <p:grpSpPr>
        <a:xfrm>
          <a:off x="0" y="0"/>
          <a:ext cx="0" cy="0"/>
          <a:chOff x="0" y="0"/>
          <a:chExt cx="0" cy="0"/>
        </a:xfrm>
      </p:grpSpPr>
      <p:sp>
        <p:nvSpPr>
          <p:cNvPr id="2334" name="Google Shape;2334;g73ebe5debd_0_2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5" name="Google Shape;2335;g73ebe5debd_0_2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51" name="Shape 2351"/>
        <p:cNvGrpSpPr/>
        <p:nvPr/>
      </p:nvGrpSpPr>
      <p:grpSpPr>
        <a:xfrm>
          <a:off x="0" y="0"/>
          <a:ext cx="0" cy="0"/>
          <a:chOff x="0" y="0"/>
          <a:chExt cx="0" cy="0"/>
        </a:xfrm>
      </p:grpSpPr>
      <p:sp>
        <p:nvSpPr>
          <p:cNvPr id="2352" name="Google Shape;2352;g73ebe5debd_0_2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3" name="Google Shape;2353;g73ebe5debd_0_2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70" name="Shape 2370"/>
        <p:cNvGrpSpPr/>
        <p:nvPr/>
      </p:nvGrpSpPr>
      <p:grpSpPr>
        <a:xfrm>
          <a:off x="0" y="0"/>
          <a:ext cx="0" cy="0"/>
          <a:chOff x="0" y="0"/>
          <a:chExt cx="0" cy="0"/>
        </a:xfrm>
      </p:grpSpPr>
      <p:sp>
        <p:nvSpPr>
          <p:cNvPr id="2371" name="Google Shape;2371;g73ebe5debd_0_2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2" name="Google Shape;2372;g73ebe5debd_0_2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84" name="Shape 2384"/>
        <p:cNvGrpSpPr/>
        <p:nvPr/>
      </p:nvGrpSpPr>
      <p:grpSpPr>
        <a:xfrm>
          <a:off x="0" y="0"/>
          <a:ext cx="0" cy="0"/>
          <a:chOff x="0" y="0"/>
          <a:chExt cx="0" cy="0"/>
        </a:xfrm>
      </p:grpSpPr>
      <p:sp>
        <p:nvSpPr>
          <p:cNvPr id="2385" name="Google Shape;2385;g73ebe5debd_0_2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6" name="Google Shape;2386;g73ebe5debd_0_2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98" name="Shape 2398"/>
        <p:cNvGrpSpPr/>
        <p:nvPr/>
      </p:nvGrpSpPr>
      <p:grpSpPr>
        <a:xfrm>
          <a:off x="0" y="0"/>
          <a:ext cx="0" cy="0"/>
          <a:chOff x="0" y="0"/>
          <a:chExt cx="0" cy="0"/>
        </a:xfrm>
      </p:grpSpPr>
      <p:sp>
        <p:nvSpPr>
          <p:cNvPr id="2399" name="Google Shape;2399;g73ebe5debd_0_21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0" name="Google Shape;2400;g73ebe5debd_0_2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12" name="Shape 2412"/>
        <p:cNvGrpSpPr/>
        <p:nvPr/>
      </p:nvGrpSpPr>
      <p:grpSpPr>
        <a:xfrm>
          <a:off x="0" y="0"/>
          <a:ext cx="0" cy="0"/>
          <a:chOff x="0" y="0"/>
          <a:chExt cx="0" cy="0"/>
        </a:xfrm>
      </p:grpSpPr>
      <p:sp>
        <p:nvSpPr>
          <p:cNvPr id="2413" name="Google Shape;2413;g73ebe5debd_0_21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4" name="Google Shape;2414;g73ebe5debd_0_21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26" name="Shape 2426"/>
        <p:cNvGrpSpPr/>
        <p:nvPr/>
      </p:nvGrpSpPr>
      <p:grpSpPr>
        <a:xfrm>
          <a:off x="0" y="0"/>
          <a:ext cx="0" cy="0"/>
          <a:chOff x="0" y="0"/>
          <a:chExt cx="0" cy="0"/>
        </a:xfrm>
      </p:grpSpPr>
      <p:sp>
        <p:nvSpPr>
          <p:cNvPr id="2427" name="Google Shape;2427;g73ebe5debd_0_22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8" name="Google Shape;2428;g73ebe5debd_0_22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41" name="Shape 2441"/>
        <p:cNvGrpSpPr/>
        <p:nvPr/>
      </p:nvGrpSpPr>
      <p:grpSpPr>
        <a:xfrm>
          <a:off x="0" y="0"/>
          <a:ext cx="0" cy="0"/>
          <a:chOff x="0" y="0"/>
          <a:chExt cx="0" cy="0"/>
        </a:xfrm>
      </p:grpSpPr>
      <p:sp>
        <p:nvSpPr>
          <p:cNvPr id="2442" name="Google Shape;2442;g73ebe5debd_0_22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3" name="Google Shape;2443;g73ebe5debd_0_22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 name="Shape 186"/>
        <p:cNvGrpSpPr/>
        <p:nvPr/>
      </p:nvGrpSpPr>
      <p:grpSpPr>
        <a:xfrm>
          <a:off x="0" y="0"/>
          <a:ext cx="0" cy="0"/>
          <a:chOff x="0" y="0"/>
          <a:chExt cx="0" cy="0"/>
        </a:xfrm>
      </p:grpSpPr>
      <p:sp>
        <p:nvSpPr>
          <p:cNvPr id="187" name="Google Shape;187;g73ebe5debd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73ebe5debd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56" name="Shape 2456"/>
        <p:cNvGrpSpPr/>
        <p:nvPr/>
      </p:nvGrpSpPr>
      <p:grpSpPr>
        <a:xfrm>
          <a:off x="0" y="0"/>
          <a:ext cx="0" cy="0"/>
          <a:chOff x="0" y="0"/>
          <a:chExt cx="0" cy="0"/>
        </a:xfrm>
      </p:grpSpPr>
      <p:sp>
        <p:nvSpPr>
          <p:cNvPr id="2457" name="Google Shape;2457;g73ebe5debd_0_22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8" name="Google Shape;2458;g73ebe5debd_0_22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72" name="Shape 2472"/>
        <p:cNvGrpSpPr/>
        <p:nvPr/>
      </p:nvGrpSpPr>
      <p:grpSpPr>
        <a:xfrm>
          <a:off x="0" y="0"/>
          <a:ext cx="0" cy="0"/>
          <a:chOff x="0" y="0"/>
          <a:chExt cx="0" cy="0"/>
        </a:xfrm>
      </p:grpSpPr>
      <p:sp>
        <p:nvSpPr>
          <p:cNvPr id="2473" name="Google Shape;2473;g73ebe5debd_0_22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4" name="Google Shape;2474;g73ebe5debd_0_22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80" name="Shape 2480"/>
        <p:cNvGrpSpPr/>
        <p:nvPr/>
      </p:nvGrpSpPr>
      <p:grpSpPr>
        <a:xfrm>
          <a:off x="0" y="0"/>
          <a:ext cx="0" cy="0"/>
          <a:chOff x="0" y="0"/>
          <a:chExt cx="0" cy="0"/>
        </a:xfrm>
      </p:grpSpPr>
      <p:sp>
        <p:nvSpPr>
          <p:cNvPr id="2481" name="Google Shape;2481;g73ebe5debd_0_22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2" name="Google Shape;2482;g73ebe5debd_0_22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89" name="Shape 2489"/>
        <p:cNvGrpSpPr/>
        <p:nvPr/>
      </p:nvGrpSpPr>
      <p:grpSpPr>
        <a:xfrm>
          <a:off x="0" y="0"/>
          <a:ext cx="0" cy="0"/>
          <a:chOff x="0" y="0"/>
          <a:chExt cx="0" cy="0"/>
        </a:xfrm>
      </p:grpSpPr>
      <p:sp>
        <p:nvSpPr>
          <p:cNvPr id="2490" name="Google Shape;2490;g73ebe5debd_0_22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1" name="Google Shape;2491;g73ebe5debd_0_22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97" name="Shape 2497"/>
        <p:cNvGrpSpPr/>
        <p:nvPr/>
      </p:nvGrpSpPr>
      <p:grpSpPr>
        <a:xfrm>
          <a:off x="0" y="0"/>
          <a:ext cx="0" cy="0"/>
          <a:chOff x="0" y="0"/>
          <a:chExt cx="0" cy="0"/>
        </a:xfrm>
      </p:grpSpPr>
      <p:sp>
        <p:nvSpPr>
          <p:cNvPr id="2498" name="Google Shape;2498;g73ebe5debd_0_22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9" name="Google Shape;2499;g73ebe5debd_0_22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05" name="Shape 2505"/>
        <p:cNvGrpSpPr/>
        <p:nvPr/>
      </p:nvGrpSpPr>
      <p:grpSpPr>
        <a:xfrm>
          <a:off x="0" y="0"/>
          <a:ext cx="0" cy="0"/>
          <a:chOff x="0" y="0"/>
          <a:chExt cx="0" cy="0"/>
        </a:xfrm>
      </p:grpSpPr>
      <p:sp>
        <p:nvSpPr>
          <p:cNvPr id="2506" name="Google Shape;2506;g73ebe5debd_0_22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7" name="Google Shape;2507;g73ebe5debd_0_22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13" name="Shape 2513"/>
        <p:cNvGrpSpPr/>
        <p:nvPr/>
      </p:nvGrpSpPr>
      <p:grpSpPr>
        <a:xfrm>
          <a:off x="0" y="0"/>
          <a:ext cx="0" cy="0"/>
          <a:chOff x="0" y="0"/>
          <a:chExt cx="0" cy="0"/>
        </a:xfrm>
      </p:grpSpPr>
      <p:sp>
        <p:nvSpPr>
          <p:cNvPr id="2514" name="Google Shape;2514;g73ebe5debd_0_22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5" name="Google Shape;2515;g73ebe5debd_0_22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21" name="Shape 2521"/>
        <p:cNvGrpSpPr/>
        <p:nvPr/>
      </p:nvGrpSpPr>
      <p:grpSpPr>
        <a:xfrm>
          <a:off x="0" y="0"/>
          <a:ext cx="0" cy="0"/>
          <a:chOff x="0" y="0"/>
          <a:chExt cx="0" cy="0"/>
        </a:xfrm>
      </p:grpSpPr>
      <p:sp>
        <p:nvSpPr>
          <p:cNvPr id="2522" name="Google Shape;2522;g73ebe5debd_0_22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3" name="Google Shape;2523;g73ebe5debd_0_22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30" name="Shape 2530"/>
        <p:cNvGrpSpPr/>
        <p:nvPr/>
      </p:nvGrpSpPr>
      <p:grpSpPr>
        <a:xfrm>
          <a:off x="0" y="0"/>
          <a:ext cx="0" cy="0"/>
          <a:chOff x="0" y="0"/>
          <a:chExt cx="0" cy="0"/>
        </a:xfrm>
      </p:grpSpPr>
      <p:sp>
        <p:nvSpPr>
          <p:cNvPr id="2531" name="Google Shape;2531;g73ebe5debd_0_23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2" name="Google Shape;2532;g73ebe5debd_0_23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38" name="Shape 2538"/>
        <p:cNvGrpSpPr/>
        <p:nvPr/>
      </p:nvGrpSpPr>
      <p:grpSpPr>
        <a:xfrm>
          <a:off x="0" y="0"/>
          <a:ext cx="0" cy="0"/>
          <a:chOff x="0" y="0"/>
          <a:chExt cx="0" cy="0"/>
        </a:xfrm>
      </p:grpSpPr>
      <p:sp>
        <p:nvSpPr>
          <p:cNvPr id="2539" name="Google Shape;2539;g73ebe5debd_0_23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0" name="Google Shape;2540;g73ebe5debd_0_23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4" name="Shape 194"/>
        <p:cNvGrpSpPr/>
        <p:nvPr/>
      </p:nvGrpSpPr>
      <p:grpSpPr>
        <a:xfrm>
          <a:off x="0" y="0"/>
          <a:ext cx="0" cy="0"/>
          <a:chOff x="0" y="0"/>
          <a:chExt cx="0" cy="0"/>
        </a:xfrm>
      </p:grpSpPr>
      <p:sp>
        <p:nvSpPr>
          <p:cNvPr id="195" name="Google Shape;195;g73ebe5debd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73ebe5debd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46" name="Shape 2546"/>
        <p:cNvGrpSpPr/>
        <p:nvPr/>
      </p:nvGrpSpPr>
      <p:grpSpPr>
        <a:xfrm>
          <a:off x="0" y="0"/>
          <a:ext cx="0" cy="0"/>
          <a:chOff x="0" y="0"/>
          <a:chExt cx="0" cy="0"/>
        </a:xfrm>
      </p:grpSpPr>
      <p:sp>
        <p:nvSpPr>
          <p:cNvPr id="2547" name="Google Shape;2547;g73ebe5debd_0_23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8" name="Google Shape;2548;g73ebe5debd_0_23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54" name="Shape 2554"/>
        <p:cNvGrpSpPr/>
        <p:nvPr/>
      </p:nvGrpSpPr>
      <p:grpSpPr>
        <a:xfrm>
          <a:off x="0" y="0"/>
          <a:ext cx="0" cy="0"/>
          <a:chOff x="0" y="0"/>
          <a:chExt cx="0" cy="0"/>
        </a:xfrm>
      </p:grpSpPr>
      <p:sp>
        <p:nvSpPr>
          <p:cNvPr id="2555" name="Google Shape;2555;g73ebe5debd_0_23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6" name="Google Shape;2556;g73ebe5debd_0_23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62" name="Shape 2562"/>
        <p:cNvGrpSpPr/>
        <p:nvPr/>
      </p:nvGrpSpPr>
      <p:grpSpPr>
        <a:xfrm>
          <a:off x="0" y="0"/>
          <a:ext cx="0" cy="0"/>
          <a:chOff x="0" y="0"/>
          <a:chExt cx="0" cy="0"/>
        </a:xfrm>
      </p:grpSpPr>
      <p:sp>
        <p:nvSpPr>
          <p:cNvPr id="2563" name="Google Shape;2563;g73ebe5debd_0_23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4" name="Google Shape;2564;g73ebe5debd_0_23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70" name="Shape 2570"/>
        <p:cNvGrpSpPr/>
        <p:nvPr/>
      </p:nvGrpSpPr>
      <p:grpSpPr>
        <a:xfrm>
          <a:off x="0" y="0"/>
          <a:ext cx="0" cy="0"/>
          <a:chOff x="0" y="0"/>
          <a:chExt cx="0" cy="0"/>
        </a:xfrm>
      </p:grpSpPr>
      <p:sp>
        <p:nvSpPr>
          <p:cNvPr id="2571" name="Google Shape;2571;g73ebe5debd_0_23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2" name="Google Shape;2572;g73ebe5debd_0_23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78" name="Shape 2578"/>
        <p:cNvGrpSpPr/>
        <p:nvPr/>
      </p:nvGrpSpPr>
      <p:grpSpPr>
        <a:xfrm>
          <a:off x="0" y="0"/>
          <a:ext cx="0" cy="0"/>
          <a:chOff x="0" y="0"/>
          <a:chExt cx="0" cy="0"/>
        </a:xfrm>
      </p:grpSpPr>
      <p:sp>
        <p:nvSpPr>
          <p:cNvPr id="2579" name="Google Shape;2579;g73ebe5debd_0_23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0" name="Google Shape;2580;g73ebe5debd_0_23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88" name="Shape 2588"/>
        <p:cNvGrpSpPr/>
        <p:nvPr/>
      </p:nvGrpSpPr>
      <p:grpSpPr>
        <a:xfrm>
          <a:off x="0" y="0"/>
          <a:ext cx="0" cy="0"/>
          <a:chOff x="0" y="0"/>
          <a:chExt cx="0" cy="0"/>
        </a:xfrm>
      </p:grpSpPr>
      <p:sp>
        <p:nvSpPr>
          <p:cNvPr id="2589" name="Google Shape;2589;g73ebe5debd_0_23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0" name="Google Shape;2590;g73ebe5debd_0_23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96" name="Shape 2596"/>
        <p:cNvGrpSpPr/>
        <p:nvPr/>
      </p:nvGrpSpPr>
      <p:grpSpPr>
        <a:xfrm>
          <a:off x="0" y="0"/>
          <a:ext cx="0" cy="0"/>
          <a:chOff x="0" y="0"/>
          <a:chExt cx="0" cy="0"/>
        </a:xfrm>
      </p:grpSpPr>
      <p:sp>
        <p:nvSpPr>
          <p:cNvPr id="2597" name="Google Shape;2597;g6ae82da9e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8" name="Google Shape;2598;g6ae82da9e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03" name="Shape 2603"/>
        <p:cNvGrpSpPr/>
        <p:nvPr/>
      </p:nvGrpSpPr>
      <p:grpSpPr>
        <a:xfrm>
          <a:off x="0" y="0"/>
          <a:ext cx="0" cy="0"/>
          <a:chOff x="0" y="0"/>
          <a:chExt cx="0" cy="0"/>
        </a:xfrm>
      </p:grpSpPr>
      <p:sp>
        <p:nvSpPr>
          <p:cNvPr id="2604" name="Google Shape;2604;g6ae82da9e5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5" name="Google Shape;2605;g6ae82da9e5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11" name="Shape 2611"/>
        <p:cNvGrpSpPr/>
        <p:nvPr/>
      </p:nvGrpSpPr>
      <p:grpSpPr>
        <a:xfrm>
          <a:off x="0" y="0"/>
          <a:ext cx="0" cy="0"/>
          <a:chOff x="0" y="0"/>
          <a:chExt cx="0" cy="0"/>
        </a:xfrm>
      </p:grpSpPr>
      <p:sp>
        <p:nvSpPr>
          <p:cNvPr id="2612" name="Google Shape;2612;g6b0b07010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3" name="Google Shape;2613;g6b0b07010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19" name="Shape 2619"/>
        <p:cNvGrpSpPr/>
        <p:nvPr/>
      </p:nvGrpSpPr>
      <p:grpSpPr>
        <a:xfrm>
          <a:off x="0" y="0"/>
          <a:ext cx="0" cy="0"/>
          <a:chOff x="0" y="0"/>
          <a:chExt cx="0" cy="0"/>
        </a:xfrm>
      </p:grpSpPr>
      <p:sp>
        <p:nvSpPr>
          <p:cNvPr id="2620" name="Google Shape;2620;g6b0b070103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1" name="Google Shape;2621;g6b0b070103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7" name="Shape 207"/>
        <p:cNvGrpSpPr/>
        <p:nvPr/>
      </p:nvGrpSpPr>
      <p:grpSpPr>
        <a:xfrm>
          <a:off x="0" y="0"/>
          <a:ext cx="0" cy="0"/>
          <a:chOff x="0" y="0"/>
          <a:chExt cx="0" cy="0"/>
        </a:xfrm>
      </p:grpSpPr>
      <p:sp>
        <p:nvSpPr>
          <p:cNvPr id="208" name="Google Shape;208;g73ebe5debd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73ebe5debd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27" name="Shape 2627"/>
        <p:cNvGrpSpPr/>
        <p:nvPr/>
      </p:nvGrpSpPr>
      <p:grpSpPr>
        <a:xfrm>
          <a:off x="0" y="0"/>
          <a:ext cx="0" cy="0"/>
          <a:chOff x="0" y="0"/>
          <a:chExt cx="0" cy="0"/>
        </a:xfrm>
      </p:grpSpPr>
      <p:sp>
        <p:nvSpPr>
          <p:cNvPr id="2628" name="Google Shape;2628;g6b0b070103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9" name="Google Shape;2629;g6b0b070103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35" name="Shape 2635"/>
        <p:cNvGrpSpPr/>
        <p:nvPr/>
      </p:nvGrpSpPr>
      <p:grpSpPr>
        <a:xfrm>
          <a:off x="0" y="0"/>
          <a:ext cx="0" cy="0"/>
          <a:chOff x="0" y="0"/>
          <a:chExt cx="0" cy="0"/>
        </a:xfrm>
      </p:grpSpPr>
      <p:sp>
        <p:nvSpPr>
          <p:cNvPr id="2636" name="Google Shape;2636;g6b0b070103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7" name="Google Shape;2637;g6b0b070103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43" name="Shape 2643"/>
        <p:cNvGrpSpPr/>
        <p:nvPr/>
      </p:nvGrpSpPr>
      <p:grpSpPr>
        <a:xfrm>
          <a:off x="0" y="0"/>
          <a:ext cx="0" cy="0"/>
          <a:chOff x="0" y="0"/>
          <a:chExt cx="0" cy="0"/>
        </a:xfrm>
      </p:grpSpPr>
      <p:sp>
        <p:nvSpPr>
          <p:cNvPr id="2644" name="Google Shape;2644;g6b0b070103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5" name="Google Shape;2645;g6b0b070103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51" name="Shape 2651"/>
        <p:cNvGrpSpPr/>
        <p:nvPr/>
      </p:nvGrpSpPr>
      <p:grpSpPr>
        <a:xfrm>
          <a:off x="0" y="0"/>
          <a:ext cx="0" cy="0"/>
          <a:chOff x="0" y="0"/>
          <a:chExt cx="0" cy="0"/>
        </a:xfrm>
      </p:grpSpPr>
      <p:sp>
        <p:nvSpPr>
          <p:cNvPr id="2652" name="Google Shape;2652;g6b0b070103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3" name="Google Shape;2653;g6b0b070103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59" name="Shape 2659"/>
        <p:cNvGrpSpPr/>
        <p:nvPr/>
      </p:nvGrpSpPr>
      <p:grpSpPr>
        <a:xfrm>
          <a:off x="0" y="0"/>
          <a:ext cx="0" cy="0"/>
          <a:chOff x="0" y="0"/>
          <a:chExt cx="0" cy="0"/>
        </a:xfrm>
      </p:grpSpPr>
      <p:sp>
        <p:nvSpPr>
          <p:cNvPr id="2660" name="Google Shape;2660;g6b0b070103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1" name="Google Shape;2661;g6b0b070103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66" name="Shape 2666"/>
        <p:cNvGrpSpPr/>
        <p:nvPr/>
      </p:nvGrpSpPr>
      <p:grpSpPr>
        <a:xfrm>
          <a:off x="0" y="0"/>
          <a:ext cx="0" cy="0"/>
          <a:chOff x="0" y="0"/>
          <a:chExt cx="0" cy="0"/>
        </a:xfrm>
      </p:grpSpPr>
      <p:sp>
        <p:nvSpPr>
          <p:cNvPr id="2667" name="Google Shape;2667;g6b0b070103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8" name="Google Shape;2668;g6b0b070103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74" name="Shape 2674"/>
        <p:cNvGrpSpPr/>
        <p:nvPr/>
      </p:nvGrpSpPr>
      <p:grpSpPr>
        <a:xfrm>
          <a:off x="0" y="0"/>
          <a:ext cx="0" cy="0"/>
          <a:chOff x="0" y="0"/>
          <a:chExt cx="0" cy="0"/>
        </a:xfrm>
      </p:grpSpPr>
      <p:sp>
        <p:nvSpPr>
          <p:cNvPr id="2675" name="Google Shape;2675;g6b0b070103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6" name="Google Shape;2676;g6b0b070103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82" name="Shape 2682"/>
        <p:cNvGrpSpPr/>
        <p:nvPr/>
      </p:nvGrpSpPr>
      <p:grpSpPr>
        <a:xfrm>
          <a:off x="0" y="0"/>
          <a:ext cx="0" cy="0"/>
          <a:chOff x="0" y="0"/>
          <a:chExt cx="0" cy="0"/>
        </a:xfrm>
      </p:grpSpPr>
      <p:sp>
        <p:nvSpPr>
          <p:cNvPr id="2683" name="Google Shape;2683;g6b0b070103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4" name="Google Shape;2684;g6b0b070103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90" name="Shape 2690"/>
        <p:cNvGrpSpPr/>
        <p:nvPr/>
      </p:nvGrpSpPr>
      <p:grpSpPr>
        <a:xfrm>
          <a:off x="0" y="0"/>
          <a:ext cx="0" cy="0"/>
          <a:chOff x="0" y="0"/>
          <a:chExt cx="0" cy="0"/>
        </a:xfrm>
      </p:grpSpPr>
      <p:sp>
        <p:nvSpPr>
          <p:cNvPr id="2691" name="Google Shape;2691;g6b1971c65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2" name="Google Shape;2692;g6b1971c65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98" name="Shape 2698"/>
        <p:cNvGrpSpPr/>
        <p:nvPr/>
      </p:nvGrpSpPr>
      <p:grpSpPr>
        <a:xfrm>
          <a:off x="0" y="0"/>
          <a:ext cx="0" cy="0"/>
          <a:chOff x="0" y="0"/>
          <a:chExt cx="0" cy="0"/>
        </a:xfrm>
      </p:grpSpPr>
      <p:sp>
        <p:nvSpPr>
          <p:cNvPr id="2699" name="Google Shape;2699;g6b1971c65c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0" name="Google Shape;2700;g6b1971c65c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 name="Shape 58"/>
        <p:cNvGrpSpPr/>
        <p:nvPr/>
      </p:nvGrpSpPr>
      <p:grpSpPr>
        <a:xfrm>
          <a:off x="0" y="0"/>
          <a:ext cx="0" cy="0"/>
          <a:chOff x="0" y="0"/>
          <a:chExt cx="0" cy="0"/>
        </a:xfrm>
      </p:grpSpPr>
      <p:sp>
        <p:nvSpPr>
          <p:cNvPr id="59" name="Google Shape;59;g73ebe5debd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73ebe5debd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1" name="Shape 221"/>
        <p:cNvGrpSpPr/>
        <p:nvPr/>
      </p:nvGrpSpPr>
      <p:grpSpPr>
        <a:xfrm>
          <a:off x="0" y="0"/>
          <a:ext cx="0" cy="0"/>
          <a:chOff x="0" y="0"/>
          <a:chExt cx="0" cy="0"/>
        </a:xfrm>
      </p:grpSpPr>
      <p:sp>
        <p:nvSpPr>
          <p:cNvPr id="222" name="Google Shape;222;g73ebe5debd_0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73ebe5debd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05" name="Shape 2705"/>
        <p:cNvGrpSpPr/>
        <p:nvPr/>
      </p:nvGrpSpPr>
      <p:grpSpPr>
        <a:xfrm>
          <a:off x="0" y="0"/>
          <a:ext cx="0" cy="0"/>
          <a:chOff x="0" y="0"/>
          <a:chExt cx="0" cy="0"/>
        </a:xfrm>
      </p:grpSpPr>
      <p:sp>
        <p:nvSpPr>
          <p:cNvPr id="2706" name="Google Shape;2706;g6b1971c65c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7" name="Google Shape;2707;g6b1971c65c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13" name="Shape 2713"/>
        <p:cNvGrpSpPr/>
        <p:nvPr/>
      </p:nvGrpSpPr>
      <p:grpSpPr>
        <a:xfrm>
          <a:off x="0" y="0"/>
          <a:ext cx="0" cy="0"/>
          <a:chOff x="0" y="0"/>
          <a:chExt cx="0" cy="0"/>
        </a:xfrm>
      </p:grpSpPr>
      <p:sp>
        <p:nvSpPr>
          <p:cNvPr id="2714" name="Google Shape;2714;g6b1971c65c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5" name="Google Shape;2715;g6b1971c65c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21" name="Shape 2721"/>
        <p:cNvGrpSpPr/>
        <p:nvPr/>
      </p:nvGrpSpPr>
      <p:grpSpPr>
        <a:xfrm>
          <a:off x="0" y="0"/>
          <a:ext cx="0" cy="0"/>
          <a:chOff x="0" y="0"/>
          <a:chExt cx="0" cy="0"/>
        </a:xfrm>
      </p:grpSpPr>
      <p:sp>
        <p:nvSpPr>
          <p:cNvPr id="2722" name="Google Shape;2722;g6b1971c65c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3" name="Google Shape;2723;g6b1971c65c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29" name="Shape 2729"/>
        <p:cNvGrpSpPr/>
        <p:nvPr/>
      </p:nvGrpSpPr>
      <p:grpSpPr>
        <a:xfrm>
          <a:off x="0" y="0"/>
          <a:ext cx="0" cy="0"/>
          <a:chOff x="0" y="0"/>
          <a:chExt cx="0" cy="0"/>
        </a:xfrm>
      </p:grpSpPr>
      <p:sp>
        <p:nvSpPr>
          <p:cNvPr id="2730" name="Google Shape;2730;g6b1971c65c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1" name="Google Shape;2731;g6b1971c65c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37" name="Shape 2737"/>
        <p:cNvGrpSpPr/>
        <p:nvPr/>
      </p:nvGrpSpPr>
      <p:grpSpPr>
        <a:xfrm>
          <a:off x="0" y="0"/>
          <a:ext cx="0" cy="0"/>
          <a:chOff x="0" y="0"/>
          <a:chExt cx="0" cy="0"/>
        </a:xfrm>
      </p:grpSpPr>
      <p:sp>
        <p:nvSpPr>
          <p:cNvPr id="2738" name="Google Shape;2738;g6b1971c65c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9" name="Google Shape;2739;g6b1971c65c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45" name="Shape 2745"/>
        <p:cNvGrpSpPr/>
        <p:nvPr/>
      </p:nvGrpSpPr>
      <p:grpSpPr>
        <a:xfrm>
          <a:off x="0" y="0"/>
          <a:ext cx="0" cy="0"/>
          <a:chOff x="0" y="0"/>
          <a:chExt cx="0" cy="0"/>
        </a:xfrm>
      </p:grpSpPr>
      <p:sp>
        <p:nvSpPr>
          <p:cNvPr id="2746" name="Google Shape;2746;g6b1971c65c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7" name="Google Shape;2747;g6b1971c65c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53" name="Shape 2753"/>
        <p:cNvGrpSpPr/>
        <p:nvPr/>
      </p:nvGrpSpPr>
      <p:grpSpPr>
        <a:xfrm>
          <a:off x="0" y="0"/>
          <a:ext cx="0" cy="0"/>
          <a:chOff x="0" y="0"/>
          <a:chExt cx="0" cy="0"/>
        </a:xfrm>
      </p:grpSpPr>
      <p:sp>
        <p:nvSpPr>
          <p:cNvPr id="2754" name="Google Shape;2754;g6b1971c65c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5" name="Google Shape;2755;g6b1971c65c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60" name="Shape 2760"/>
        <p:cNvGrpSpPr/>
        <p:nvPr/>
      </p:nvGrpSpPr>
      <p:grpSpPr>
        <a:xfrm>
          <a:off x="0" y="0"/>
          <a:ext cx="0" cy="0"/>
          <a:chOff x="0" y="0"/>
          <a:chExt cx="0" cy="0"/>
        </a:xfrm>
      </p:grpSpPr>
      <p:sp>
        <p:nvSpPr>
          <p:cNvPr id="2761" name="Google Shape;2761;g6b1971c65c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2" name="Google Shape;2762;g6b1971c65c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67" name="Shape 2767"/>
        <p:cNvGrpSpPr/>
        <p:nvPr/>
      </p:nvGrpSpPr>
      <p:grpSpPr>
        <a:xfrm>
          <a:off x="0" y="0"/>
          <a:ext cx="0" cy="0"/>
          <a:chOff x="0" y="0"/>
          <a:chExt cx="0" cy="0"/>
        </a:xfrm>
      </p:grpSpPr>
      <p:sp>
        <p:nvSpPr>
          <p:cNvPr id="2768" name="Google Shape;2768;g6b1971c65c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9" name="Google Shape;2769;g6b1971c65c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74" name="Shape 2774"/>
        <p:cNvGrpSpPr/>
        <p:nvPr/>
      </p:nvGrpSpPr>
      <p:grpSpPr>
        <a:xfrm>
          <a:off x="0" y="0"/>
          <a:ext cx="0" cy="0"/>
          <a:chOff x="0" y="0"/>
          <a:chExt cx="0" cy="0"/>
        </a:xfrm>
      </p:grpSpPr>
      <p:sp>
        <p:nvSpPr>
          <p:cNvPr id="2775" name="Google Shape;2775;g6b1971c65c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6" name="Google Shape;2776;g6b1971c65c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7" name="Shape 237"/>
        <p:cNvGrpSpPr/>
        <p:nvPr/>
      </p:nvGrpSpPr>
      <p:grpSpPr>
        <a:xfrm>
          <a:off x="0" y="0"/>
          <a:ext cx="0" cy="0"/>
          <a:chOff x="0" y="0"/>
          <a:chExt cx="0" cy="0"/>
        </a:xfrm>
      </p:grpSpPr>
      <p:sp>
        <p:nvSpPr>
          <p:cNvPr id="238" name="Google Shape;238;g73ebe5debd_0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73ebe5debd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81" name="Shape 2781"/>
        <p:cNvGrpSpPr/>
        <p:nvPr/>
      </p:nvGrpSpPr>
      <p:grpSpPr>
        <a:xfrm>
          <a:off x="0" y="0"/>
          <a:ext cx="0" cy="0"/>
          <a:chOff x="0" y="0"/>
          <a:chExt cx="0" cy="0"/>
        </a:xfrm>
      </p:grpSpPr>
      <p:sp>
        <p:nvSpPr>
          <p:cNvPr id="2782" name="Google Shape;2782;g6b1971c65c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3" name="Google Shape;2783;g6b1971c65c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88" name="Shape 2788"/>
        <p:cNvGrpSpPr/>
        <p:nvPr/>
      </p:nvGrpSpPr>
      <p:grpSpPr>
        <a:xfrm>
          <a:off x="0" y="0"/>
          <a:ext cx="0" cy="0"/>
          <a:chOff x="0" y="0"/>
          <a:chExt cx="0" cy="0"/>
        </a:xfrm>
      </p:grpSpPr>
      <p:sp>
        <p:nvSpPr>
          <p:cNvPr id="2789" name="Google Shape;2789;g6b1971c65c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0" name="Google Shape;2790;g6b1971c65c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95" name="Shape 2795"/>
        <p:cNvGrpSpPr/>
        <p:nvPr/>
      </p:nvGrpSpPr>
      <p:grpSpPr>
        <a:xfrm>
          <a:off x="0" y="0"/>
          <a:ext cx="0" cy="0"/>
          <a:chOff x="0" y="0"/>
          <a:chExt cx="0" cy="0"/>
        </a:xfrm>
      </p:grpSpPr>
      <p:sp>
        <p:nvSpPr>
          <p:cNvPr id="2796" name="Google Shape;2796;g6b1971c65c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7" name="Google Shape;2797;g6b1971c65c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02" name="Shape 2802"/>
        <p:cNvGrpSpPr/>
        <p:nvPr/>
      </p:nvGrpSpPr>
      <p:grpSpPr>
        <a:xfrm>
          <a:off x="0" y="0"/>
          <a:ext cx="0" cy="0"/>
          <a:chOff x="0" y="0"/>
          <a:chExt cx="0" cy="0"/>
        </a:xfrm>
      </p:grpSpPr>
      <p:sp>
        <p:nvSpPr>
          <p:cNvPr id="2803" name="Google Shape;2803;g6b1971c65c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4" name="Google Shape;2804;g6b1971c65c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09" name="Shape 2809"/>
        <p:cNvGrpSpPr/>
        <p:nvPr/>
      </p:nvGrpSpPr>
      <p:grpSpPr>
        <a:xfrm>
          <a:off x="0" y="0"/>
          <a:ext cx="0" cy="0"/>
          <a:chOff x="0" y="0"/>
          <a:chExt cx="0" cy="0"/>
        </a:xfrm>
      </p:grpSpPr>
      <p:sp>
        <p:nvSpPr>
          <p:cNvPr id="2810" name="Google Shape;2810;g6b1971c65c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1" name="Google Shape;2811;g6b1971c65c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17" name="Shape 2817"/>
        <p:cNvGrpSpPr/>
        <p:nvPr/>
      </p:nvGrpSpPr>
      <p:grpSpPr>
        <a:xfrm>
          <a:off x="0" y="0"/>
          <a:ext cx="0" cy="0"/>
          <a:chOff x="0" y="0"/>
          <a:chExt cx="0" cy="0"/>
        </a:xfrm>
      </p:grpSpPr>
      <p:sp>
        <p:nvSpPr>
          <p:cNvPr id="2818" name="Google Shape;2818;g6b1971c65c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9" name="Google Shape;2819;g6b1971c65c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25" name="Shape 2825"/>
        <p:cNvGrpSpPr/>
        <p:nvPr/>
      </p:nvGrpSpPr>
      <p:grpSpPr>
        <a:xfrm>
          <a:off x="0" y="0"/>
          <a:ext cx="0" cy="0"/>
          <a:chOff x="0" y="0"/>
          <a:chExt cx="0" cy="0"/>
        </a:xfrm>
      </p:grpSpPr>
      <p:sp>
        <p:nvSpPr>
          <p:cNvPr id="2826" name="Google Shape;2826;g6b1971c65c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7" name="Google Shape;2827;g6b1971c65c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4" name="Shape 254"/>
        <p:cNvGrpSpPr/>
        <p:nvPr/>
      </p:nvGrpSpPr>
      <p:grpSpPr>
        <a:xfrm>
          <a:off x="0" y="0"/>
          <a:ext cx="0" cy="0"/>
          <a:chOff x="0" y="0"/>
          <a:chExt cx="0" cy="0"/>
        </a:xfrm>
      </p:grpSpPr>
      <p:sp>
        <p:nvSpPr>
          <p:cNvPr id="255" name="Google Shape;255;g73ebe5debd_0_1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73ebe5debd_0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2" name="Shape 272"/>
        <p:cNvGrpSpPr/>
        <p:nvPr/>
      </p:nvGrpSpPr>
      <p:grpSpPr>
        <a:xfrm>
          <a:off x="0" y="0"/>
          <a:ext cx="0" cy="0"/>
          <a:chOff x="0" y="0"/>
          <a:chExt cx="0" cy="0"/>
        </a:xfrm>
      </p:grpSpPr>
      <p:sp>
        <p:nvSpPr>
          <p:cNvPr id="273" name="Google Shape;273;g73ebe5debd_0_2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73ebe5debd_0_2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0" name="Shape 290"/>
        <p:cNvGrpSpPr/>
        <p:nvPr/>
      </p:nvGrpSpPr>
      <p:grpSpPr>
        <a:xfrm>
          <a:off x="0" y="0"/>
          <a:ext cx="0" cy="0"/>
          <a:chOff x="0" y="0"/>
          <a:chExt cx="0" cy="0"/>
        </a:xfrm>
      </p:grpSpPr>
      <p:sp>
        <p:nvSpPr>
          <p:cNvPr id="291" name="Google Shape;291;g73ebe5debd_0_2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73ebe5debd_0_2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8" name="Shape 308"/>
        <p:cNvGrpSpPr/>
        <p:nvPr/>
      </p:nvGrpSpPr>
      <p:grpSpPr>
        <a:xfrm>
          <a:off x="0" y="0"/>
          <a:ext cx="0" cy="0"/>
          <a:chOff x="0" y="0"/>
          <a:chExt cx="0" cy="0"/>
        </a:xfrm>
      </p:grpSpPr>
      <p:sp>
        <p:nvSpPr>
          <p:cNvPr id="309" name="Google Shape;309;g73ebe5debd_0_2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73ebe5debd_0_2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8" name="Shape 328"/>
        <p:cNvGrpSpPr/>
        <p:nvPr/>
      </p:nvGrpSpPr>
      <p:grpSpPr>
        <a:xfrm>
          <a:off x="0" y="0"/>
          <a:ext cx="0" cy="0"/>
          <a:chOff x="0" y="0"/>
          <a:chExt cx="0" cy="0"/>
        </a:xfrm>
      </p:grpSpPr>
      <p:sp>
        <p:nvSpPr>
          <p:cNvPr id="329" name="Google Shape;329;g73ebe5debd_0_2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73ebe5debd_0_2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8" name="Shape 348"/>
        <p:cNvGrpSpPr/>
        <p:nvPr/>
      </p:nvGrpSpPr>
      <p:grpSpPr>
        <a:xfrm>
          <a:off x="0" y="0"/>
          <a:ext cx="0" cy="0"/>
          <a:chOff x="0" y="0"/>
          <a:chExt cx="0" cy="0"/>
        </a:xfrm>
      </p:grpSpPr>
      <p:sp>
        <p:nvSpPr>
          <p:cNvPr id="349" name="Google Shape;349;g73ebe5debd_0_2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0" name="Google Shape;350;g73ebe5debd_0_2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8" name="Shape 368"/>
        <p:cNvGrpSpPr/>
        <p:nvPr/>
      </p:nvGrpSpPr>
      <p:grpSpPr>
        <a:xfrm>
          <a:off x="0" y="0"/>
          <a:ext cx="0" cy="0"/>
          <a:chOff x="0" y="0"/>
          <a:chExt cx="0" cy="0"/>
        </a:xfrm>
      </p:grpSpPr>
      <p:sp>
        <p:nvSpPr>
          <p:cNvPr id="369" name="Google Shape;369;g73ebe5debd_0_2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0" name="Google Shape;370;g73ebe5debd_0_2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8" name="Shape 388"/>
        <p:cNvGrpSpPr/>
        <p:nvPr/>
      </p:nvGrpSpPr>
      <p:grpSpPr>
        <a:xfrm>
          <a:off x="0" y="0"/>
          <a:ext cx="0" cy="0"/>
          <a:chOff x="0" y="0"/>
          <a:chExt cx="0" cy="0"/>
        </a:xfrm>
      </p:grpSpPr>
      <p:sp>
        <p:nvSpPr>
          <p:cNvPr id="389" name="Google Shape;389;g73ebe5debd_0_3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0" name="Google Shape;390;g73ebe5debd_0_3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 name="Shape 66"/>
        <p:cNvGrpSpPr/>
        <p:nvPr/>
      </p:nvGrpSpPr>
      <p:grpSpPr>
        <a:xfrm>
          <a:off x="0" y="0"/>
          <a:ext cx="0" cy="0"/>
          <a:chOff x="0" y="0"/>
          <a:chExt cx="0" cy="0"/>
        </a:xfrm>
      </p:grpSpPr>
      <p:sp>
        <p:nvSpPr>
          <p:cNvPr id="67" name="Google Shape;67;g73ebe5debd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73ebe5debd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8" name="Shape 408"/>
        <p:cNvGrpSpPr/>
        <p:nvPr/>
      </p:nvGrpSpPr>
      <p:grpSpPr>
        <a:xfrm>
          <a:off x="0" y="0"/>
          <a:ext cx="0" cy="0"/>
          <a:chOff x="0" y="0"/>
          <a:chExt cx="0" cy="0"/>
        </a:xfrm>
      </p:grpSpPr>
      <p:sp>
        <p:nvSpPr>
          <p:cNvPr id="409" name="Google Shape;409;g73ebe5debd_0_3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0" name="Google Shape;410;g73ebe5debd_0_3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8" name="Shape 428"/>
        <p:cNvGrpSpPr/>
        <p:nvPr/>
      </p:nvGrpSpPr>
      <p:grpSpPr>
        <a:xfrm>
          <a:off x="0" y="0"/>
          <a:ext cx="0" cy="0"/>
          <a:chOff x="0" y="0"/>
          <a:chExt cx="0" cy="0"/>
        </a:xfrm>
      </p:grpSpPr>
      <p:sp>
        <p:nvSpPr>
          <p:cNvPr id="429" name="Google Shape;429;g73ebe5debd_0_3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0" name="Google Shape;430;g73ebe5debd_0_3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8" name="Shape 448"/>
        <p:cNvGrpSpPr/>
        <p:nvPr/>
      </p:nvGrpSpPr>
      <p:grpSpPr>
        <a:xfrm>
          <a:off x="0" y="0"/>
          <a:ext cx="0" cy="0"/>
          <a:chOff x="0" y="0"/>
          <a:chExt cx="0" cy="0"/>
        </a:xfrm>
      </p:grpSpPr>
      <p:sp>
        <p:nvSpPr>
          <p:cNvPr id="449" name="Google Shape;449;g73ebe5debd_0_3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0" name="Google Shape;450;g73ebe5debd_0_3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1" name="Shape 471"/>
        <p:cNvGrpSpPr/>
        <p:nvPr/>
      </p:nvGrpSpPr>
      <p:grpSpPr>
        <a:xfrm>
          <a:off x="0" y="0"/>
          <a:ext cx="0" cy="0"/>
          <a:chOff x="0" y="0"/>
          <a:chExt cx="0" cy="0"/>
        </a:xfrm>
      </p:grpSpPr>
      <p:sp>
        <p:nvSpPr>
          <p:cNvPr id="472" name="Google Shape;472;g73ebe5debd_0_3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3" name="Google Shape;473;g73ebe5debd_0_3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0" name="Shape 480"/>
        <p:cNvGrpSpPr/>
        <p:nvPr/>
      </p:nvGrpSpPr>
      <p:grpSpPr>
        <a:xfrm>
          <a:off x="0" y="0"/>
          <a:ext cx="0" cy="0"/>
          <a:chOff x="0" y="0"/>
          <a:chExt cx="0" cy="0"/>
        </a:xfrm>
      </p:grpSpPr>
      <p:sp>
        <p:nvSpPr>
          <p:cNvPr id="481" name="Google Shape;481;g73ebe5debd_0_3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2" name="Google Shape;482;g73ebe5debd_0_3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9" name="Shape 489"/>
        <p:cNvGrpSpPr/>
        <p:nvPr/>
      </p:nvGrpSpPr>
      <p:grpSpPr>
        <a:xfrm>
          <a:off x="0" y="0"/>
          <a:ext cx="0" cy="0"/>
          <a:chOff x="0" y="0"/>
          <a:chExt cx="0" cy="0"/>
        </a:xfrm>
      </p:grpSpPr>
      <p:sp>
        <p:nvSpPr>
          <p:cNvPr id="490" name="Google Shape;490;g73ebe5debd_0_4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1" name="Google Shape;491;g73ebe5debd_0_4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7" name="Shape 497"/>
        <p:cNvGrpSpPr/>
        <p:nvPr/>
      </p:nvGrpSpPr>
      <p:grpSpPr>
        <a:xfrm>
          <a:off x="0" y="0"/>
          <a:ext cx="0" cy="0"/>
          <a:chOff x="0" y="0"/>
          <a:chExt cx="0" cy="0"/>
        </a:xfrm>
      </p:grpSpPr>
      <p:sp>
        <p:nvSpPr>
          <p:cNvPr id="498" name="Google Shape;498;g73ebe5debd_0_4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9" name="Google Shape;499;g73ebe5debd_0_4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5" name="Shape 505"/>
        <p:cNvGrpSpPr/>
        <p:nvPr/>
      </p:nvGrpSpPr>
      <p:grpSpPr>
        <a:xfrm>
          <a:off x="0" y="0"/>
          <a:ext cx="0" cy="0"/>
          <a:chOff x="0" y="0"/>
          <a:chExt cx="0" cy="0"/>
        </a:xfrm>
      </p:grpSpPr>
      <p:sp>
        <p:nvSpPr>
          <p:cNvPr id="506" name="Google Shape;506;g73ebe5debd_0_4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7" name="Google Shape;507;g73ebe5debd_0_4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3" name="Shape 513"/>
        <p:cNvGrpSpPr/>
        <p:nvPr/>
      </p:nvGrpSpPr>
      <p:grpSpPr>
        <a:xfrm>
          <a:off x="0" y="0"/>
          <a:ext cx="0" cy="0"/>
          <a:chOff x="0" y="0"/>
          <a:chExt cx="0" cy="0"/>
        </a:xfrm>
      </p:grpSpPr>
      <p:sp>
        <p:nvSpPr>
          <p:cNvPr id="514" name="Google Shape;514;g73ebe5debd_0_4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5" name="Google Shape;515;g73ebe5debd_0_4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1" name="Shape 521"/>
        <p:cNvGrpSpPr/>
        <p:nvPr/>
      </p:nvGrpSpPr>
      <p:grpSpPr>
        <a:xfrm>
          <a:off x="0" y="0"/>
          <a:ext cx="0" cy="0"/>
          <a:chOff x="0" y="0"/>
          <a:chExt cx="0" cy="0"/>
        </a:xfrm>
      </p:grpSpPr>
      <p:sp>
        <p:nvSpPr>
          <p:cNvPr id="522" name="Google Shape;522;g73ebe5debd_0_4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3" name="Google Shape;523;g73ebe5debd_0_4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73ebe5debd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73ebe5debd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3" name="Shape 553"/>
        <p:cNvGrpSpPr/>
        <p:nvPr/>
      </p:nvGrpSpPr>
      <p:grpSpPr>
        <a:xfrm>
          <a:off x="0" y="0"/>
          <a:ext cx="0" cy="0"/>
          <a:chOff x="0" y="0"/>
          <a:chExt cx="0" cy="0"/>
        </a:xfrm>
      </p:grpSpPr>
      <p:sp>
        <p:nvSpPr>
          <p:cNvPr id="554" name="Google Shape;554;g73ebe5debd_0_4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5" name="Google Shape;555;g73ebe5debd_0_4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5" name="Shape 585"/>
        <p:cNvGrpSpPr/>
        <p:nvPr/>
      </p:nvGrpSpPr>
      <p:grpSpPr>
        <a:xfrm>
          <a:off x="0" y="0"/>
          <a:ext cx="0" cy="0"/>
          <a:chOff x="0" y="0"/>
          <a:chExt cx="0" cy="0"/>
        </a:xfrm>
      </p:grpSpPr>
      <p:sp>
        <p:nvSpPr>
          <p:cNvPr id="586" name="Google Shape;586;g73ebe5debd_0_4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7" name="Google Shape;587;g73ebe5debd_0_4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7" name="Shape 617"/>
        <p:cNvGrpSpPr/>
        <p:nvPr/>
      </p:nvGrpSpPr>
      <p:grpSpPr>
        <a:xfrm>
          <a:off x="0" y="0"/>
          <a:ext cx="0" cy="0"/>
          <a:chOff x="0" y="0"/>
          <a:chExt cx="0" cy="0"/>
        </a:xfrm>
      </p:grpSpPr>
      <p:sp>
        <p:nvSpPr>
          <p:cNvPr id="618" name="Google Shape;618;g73ebe5debd_0_5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9" name="Google Shape;619;g73ebe5debd_0_5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0" name="Shape 650"/>
        <p:cNvGrpSpPr/>
        <p:nvPr/>
      </p:nvGrpSpPr>
      <p:grpSpPr>
        <a:xfrm>
          <a:off x="0" y="0"/>
          <a:ext cx="0" cy="0"/>
          <a:chOff x="0" y="0"/>
          <a:chExt cx="0" cy="0"/>
        </a:xfrm>
      </p:grpSpPr>
      <p:sp>
        <p:nvSpPr>
          <p:cNvPr id="651" name="Google Shape;651;g73ebe5debd_0_5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2" name="Google Shape;652;g73ebe5debd_0_5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3" name="Shape 683"/>
        <p:cNvGrpSpPr/>
        <p:nvPr/>
      </p:nvGrpSpPr>
      <p:grpSpPr>
        <a:xfrm>
          <a:off x="0" y="0"/>
          <a:ext cx="0" cy="0"/>
          <a:chOff x="0" y="0"/>
          <a:chExt cx="0" cy="0"/>
        </a:xfrm>
      </p:grpSpPr>
      <p:sp>
        <p:nvSpPr>
          <p:cNvPr id="684" name="Google Shape;684;g73ebe5debd_0_5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5" name="Google Shape;685;g73ebe5debd_0_5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6" name="Shape 716"/>
        <p:cNvGrpSpPr/>
        <p:nvPr/>
      </p:nvGrpSpPr>
      <p:grpSpPr>
        <a:xfrm>
          <a:off x="0" y="0"/>
          <a:ext cx="0" cy="0"/>
          <a:chOff x="0" y="0"/>
          <a:chExt cx="0" cy="0"/>
        </a:xfrm>
      </p:grpSpPr>
      <p:sp>
        <p:nvSpPr>
          <p:cNvPr id="717" name="Google Shape;717;g73ebe5debd_0_6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8" name="Google Shape;718;g73ebe5debd_0_6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9" name="Shape 749"/>
        <p:cNvGrpSpPr/>
        <p:nvPr/>
      </p:nvGrpSpPr>
      <p:grpSpPr>
        <a:xfrm>
          <a:off x="0" y="0"/>
          <a:ext cx="0" cy="0"/>
          <a:chOff x="0" y="0"/>
          <a:chExt cx="0" cy="0"/>
        </a:xfrm>
      </p:grpSpPr>
      <p:sp>
        <p:nvSpPr>
          <p:cNvPr id="750" name="Google Shape;750;g73ebe5debd_0_6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1" name="Google Shape;751;g73ebe5debd_0_6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2" name="Shape 782"/>
        <p:cNvGrpSpPr/>
        <p:nvPr/>
      </p:nvGrpSpPr>
      <p:grpSpPr>
        <a:xfrm>
          <a:off x="0" y="0"/>
          <a:ext cx="0" cy="0"/>
          <a:chOff x="0" y="0"/>
          <a:chExt cx="0" cy="0"/>
        </a:xfrm>
      </p:grpSpPr>
      <p:sp>
        <p:nvSpPr>
          <p:cNvPr id="783" name="Google Shape;783;g73ebe5debd_0_6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4" name="Google Shape;784;g73ebe5debd_0_6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1" name="Shape 791"/>
        <p:cNvGrpSpPr/>
        <p:nvPr/>
      </p:nvGrpSpPr>
      <p:grpSpPr>
        <a:xfrm>
          <a:off x="0" y="0"/>
          <a:ext cx="0" cy="0"/>
          <a:chOff x="0" y="0"/>
          <a:chExt cx="0" cy="0"/>
        </a:xfrm>
      </p:grpSpPr>
      <p:sp>
        <p:nvSpPr>
          <p:cNvPr id="792" name="Google Shape;792;g73ebe5debd_0_6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3" name="Google Shape;793;g73ebe5debd_0_6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9" name="Shape 799"/>
        <p:cNvGrpSpPr/>
        <p:nvPr/>
      </p:nvGrpSpPr>
      <p:grpSpPr>
        <a:xfrm>
          <a:off x="0" y="0"/>
          <a:ext cx="0" cy="0"/>
          <a:chOff x="0" y="0"/>
          <a:chExt cx="0" cy="0"/>
        </a:xfrm>
      </p:grpSpPr>
      <p:sp>
        <p:nvSpPr>
          <p:cNvPr id="800" name="Google Shape;800;g73ebe5debd_0_7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1" name="Google Shape;801;g73ebe5debd_0_7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g73ebe5debd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73ebe5debd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7" name="Shape 807"/>
        <p:cNvGrpSpPr/>
        <p:nvPr/>
      </p:nvGrpSpPr>
      <p:grpSpPr>
        <a:xfrm>
          <a:off x="0" y="0"/>
          <a:ext cx="0" cy="0"/>
          <a:chOff x="0" y="0"/>
          <a:chExt cx="0" cy="0"/>
        </a:xfrm>
      </p:grpSpPr>
      <p:sp>
        <p:nvSpPr>
          <p:cNvPr id="808" name="Google Shape;808;g73ebe5debd_0_7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9" name="Google Shape;809;g73ebe5debd_0_7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5" name="Shape 815"/>
        <p:cNvGrpSpPr/>
        <p:nvPr/>
      </p:nvGrpSpPr>
      <p:grpSpPr>
        <a:xfrm>
          <a:off x="0" y="0"/>
          <a:ext cx="0" cy="0"/>
          <a:chOff x="0" y="0"/>
          <a:chExt cx="0" cy="0"/>
        </a:xfrm>
      </p:grpSpPr>
      <p:sp>
        <p:nvSpPr>
          <p:cNvPr id="816" name="Google Shape;816;g73ebe5debd_0_7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7" name="Google Shape;817;g73ebe5debd_0_7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3" name="Shape 823"/>
        <p:cNvGrpSpPr/>
        <p:nvPr/>
      </p:nvGrpSpPr>
      <p:grpSpPr>
        <a:xfrm>
          <a:off x="0" y="0"/>
          <a:ext cx="0" cy="0"/>
          <a:chOff x="0" y="0"/>
          <a:chExt cx="0" cy="0"/>
        </a:xfrm>
      </p:grpSpPr>
      <p:sp>
        <p:nvSpPr>
          <p:cNvPr id="824" name="Google Shape;824;g73ebe5debd_0_7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5" name="Google Shape;825;g73ebe5debd_0_7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1" name="Shape 831"/>
        <p:cNvGrpSpPr/>
        <p:nvPr/>
      </p:nvGrpSpPr>
      <p:grpSpPr>
        <a:xfrm>
          <a:off x="0" y="0"/>
          <a:ext cx="0" cy="0"/>
          <a:chOff x="0" y="0"/>
          <a:chExt cx="0" cy="0"/>
        </a:xfrm>
      </p:grpSpPr>
      <p:sp>
        <p:nvSpPr>
          <p:cNvPr id="832" name="Google Shape;832;g73ebe5debd_0_7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3" name="Google Shape;833;g73ebe5debd_0_7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9" name="Shape 839"/>
        <p:cNvGrpSpPr/>
        <p:nvPr/>
      </p:nvGrpSpPr>
      <p:grpSpPr>
        <a:xfrm>
          <a:off x="0" y="0"/>
          <a:ext cx="0" cy="0"/>
          <a:chOff x="0" y="0"/>
          <a:chExt cx="0" cy="0"/>
        </a:xfrm>
      </p:grpSpPr>
      <p:sp>
        <p:nvSpPr>
          <p:cNvPr id="840" name="Google Shape;840;g73ebe5debd_0_7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1" name="Google Shape;841;g73ebe5debd_0_7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7" name="Shape 847"/>
        <p:cNvGrpSpPr/>
        <p:nvPr/>
      </p:nvGrpSpPr>
      <p:grpSpPr>
        <a:xfrm>
          <a:off x="0" y="0"/>
          <a:ext cx="0" cy="0"/>
          <a:chOff x="0" y="0"/>
          <a:chExt cx="0" cy="0"/>
        </a:xfrm>
      </p:grpSpPr>
      <p:sp>
        <p:nvSpPr>
          <p:cNvPr id="848" name="Google Shape;848;g73ebe5debd_0_7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9" name="Google Shape;849;g73ebe5debd_0_7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5" name="Shape 855"/>
        <p:cNvGrpSpPr/>
        <p:nvPr/>
      </p:nvGrpSpPr>
      <p:grpSpPr>
        <a:xfrm>
          <a:off x="0" y="0"/>
          <a:ext cx="0" cy="0"/>
          <a:chOff x="0" y="0"/>
          <a:chExt cx="0" cy="0"/>
        </a:xfrm>
      </p:grpSpPr>
      <p:sp>
        <p:nvSpPr>
          <p:cNvPr id="856" name="Google Shape;856;g73ebe5debd_0_7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7" name="Google Shape;857;g73ebe5debd_0_7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3" name="Shape 863"/>
        <p:cNvGrpSpPr/>
        <p:nvPr/>
      </p:nvGrpSpPr>
      <p:grpSpPr>
        <a:xfrm>
          <a:off x="0" y="0"/>
          <a:ext cx="0" cy="0"/>
          <a:chOff x="0" y="0"/>
          <a:chExt cx="0" cy="0"/>
        </a:xfrm>
      </p:grpSpPr>
      <p:sp>
        <p:nvSpPr>
          <p:cNvPr id="864" name="Google Shape;864;g73ebe5debd_0_7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5" name="Google Shape;865;g73ebe5debd_0_7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1" name="Shape 871"/>
        <p:cNvGrpSpPr/>
        <p:nvPr/>
      </p:nvGrpSpPr>
      <p:grpSpPr>
        <a:xfrm>
          <a:off x="0" y="0"/>
          <a:ext cx="0" cy="0"/>
          <a:chOff x="0" y="0"/>
          <a:chExt cx="0" cy="0"/>
        </a:xfrm>
      </p:grpSpPr>
      <p:sp>
        <p:nvSpPr>
          <p:cNvPr id="872" name="Google Shape;872;g73ebe5debd_0_7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3" name="Google Shape;873;g73ebe5debd_0_7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9" name="Shape 879"/>
        <p:cNvGrpSpPr/>
        <p:nvPr/>
      </p:nvGrpSpPr>
      <p:grpSpPr>
        <a:xfrm>
          <a:off x="0" y="0"/>
          <a:ext cx="0" cy="0"/>
          <a:chOff x="0" y="0"/>
          <a:chExt cx="0" cy="0"/>
        </a:xfrm>
      </p:grpSpPr>
      <p:sp>
        <p:nvSpPr>
          <p:cNvPr id="880" name="Google Shape;880;g73ebe5debd_0_7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1" name="Google Shape;881;g73ebe5debd_0_7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Google Shape;90;g73ebe5debd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73ebe5debd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0" name="Shape 900"/>
        <p:cNvGrpSpPr/>
        <p:nvPr/>
      </p:nvGrpSpPr>
      <p:grpSpPr>
        <a:xfrm>
          <a:off x="0" y="0"/>
          <a:ext cx="0" cy="0"/>
          <a:chOff x="0" y="0"/>
          <a:chExt cx="0" cy="0"/>
        </a:xfrm>
      </p:grpSpPr>
      <p:sp>
        <p:nvSpPr>
          <p:cNvPr id="901" name="Google Shape;901;g73ebe5debd_0_7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2" name="Google Shape;902;g73ebe5debd_0_7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1" name="Shape 921"/>
        <p:cNvGrpSpPr/>
        <p:nvPr/>
      </p:nvGrpSpPr>
      <p:grpSpPr>
        <a:xfrm>
          <a:off x="0" y="0"/>
          <a:ext cx="0" cy="0"/>
          <a:chOff x="0" y="0"/>
          <a:chExt cx="0" cy="0"/>
        </a:xfrm>
      </p:grpSpPr>
      <p:sp>
        <p:nvSpPr>
          <p:cNvPr id="922" name="Google Shape;922;g73ebe5debd_0_8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3" name="Google Shape;923;g73ebe5debd_0_8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9" name="Shape 929"/>
        <p:cNvGrpSpPr/>
        <p:nvPr/>
      </p:nvGrpSpPr>
      <p:grpSpPr>
        <a:xfrm>
          <a:off x="0" y="0"/>
          <a:ext cx="0" cy="0"/>
          <a:chOff x="0" y="0"/>
          <a:chExt cx="0" cy="0"/>
        </a:xfrm>
      </p:grpSpPr>
      <p:sp>
        <p:nvSpPr>
          <p:cNvPr id="930" name="Google Shape;930;g73ebe5debd_0_8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1" name="Google Shape;931;g73ebe5debd_0_8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5" name="Shape 945"/>
        <p:cNvGrpSpPr/>
        <p:nvPr/>
      </p:nvGrpSpPr>
      <p:grpSpPr>
        <a:xfrm>
          <a:off x="0" y="0"/>
          <a:ext cx="0" cy="0"/>
          <a:chOff x="0" y="0"/>
          <a:chExt cx="0" cy="0"/>
        </a:xfrm>
      </p:grpSpPr>
      <p:sp>
        <p:nvSpPr>
          <p:cNvPr id="946" name="Google Shape;946;g73ebe5debd_0_8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7" name="Google Shape;947;g73ebe5debd_0_8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1" name="Shape 961"/>
        <p:cNvGrpSpPr/>
        <p:nvPr/>
      </p:nvGrpSpPr>
      <p:grpSpPr>
        <a:xfrm>
          <a:off x="0" y="0"/>
          <a:ext cx="0" cy="0"/>
          <a:chOff x="0" y="0"/>
          <a:chExt cx="0" cy="0"/>
        </a:xfrm>
      </p:grpSpPr>
      <p:sp>
        <p:nvSpPr>
          <p:cNvPr id="962" name="Google Shape;962;g73ebe5debd_0_8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3" name="Google Shape;963;g73ebe5debd_0_8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7" name="Shape 977"/>
        <p:cNvGrpSpPr/>
        <p:nvPr/>
      </p:nvGrpSpPr>
      <p:grpSpPr>
        <a:xfrm>
          <a:off x="0" y="0"/>
          <a:ext cx="0" cy="0"/>
          <a:chOff x="0" y="0"/>
          <a:chExt cx="0" cy="0"/>
        </a:xfrm>
      </p:grpSpPr>
      <p:sp>
        <p:nvSpPr>
          <p:cNvPr id="978" name="Google Shape;978;g73ebe5debd_0_8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9" name="Google Shape;979;g73ebe5debd_0_8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3" name="Shape 993"/>
        <p:cNvGrpSpPr/>
        <p:nvPr/>
      </p:nvGrpSpPr>
      <p:grpSpPr>
        <a:xfrm>
          <a:off x="0" y="0"/>
          <a:ext cx="0" cy="0"/>
          <a:chOff x="0" y="0"/>
          <a:chExt cx="0" cy="0"/>
        </a:xfrm>
      </p:grpSpPr>
      <p:sp>
        <p:nvSpPr>
          <p:cNvPr id="994" name="Google Shape;994;g73ebe5debd_0_8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5" name="Google Shape;995;g73ebe5debd_0_8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0" name="Shape 1010"/>
        <p:cNvGrpSpPr/>
        <p:nvPr/>
      </p:nvGrpSpPr>
      <p:grpSpPr>
        <a:xfrm>
          <a:off x="0" y="0"/>
          <a:ext cx="0" cy="0"/>
          <a:chOff x="0" y="0"/>
          <a:chExt cx="0" cy="0"/>
        </a:xfrm>
      </p:grpSpPr>
      <p:sp>
        <p:nvSpPr>
          <p:cNvPr id="1011" name="Google Shape;1011;g73ebe5debd_0_8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2" name="Google Shape;1012;g73ebe5debd_0_8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7" name="Shape 1027"/>
        <p:cNvGrpSpPr/>
        <p:nvPr/>
      </p:nvGrpSpPr>
      <p:grpSpPr>
        <a:xfrm>
          <a:off x="0" y="0"/>
          <a:ext cx="0" cy="0"/>
          <a:chOff x="0" y="0"/>
          <a:chExt cx="0" cy="0"/>
        </a:xfrm>
      </p:grpSpPr>
      <p:sp>
        <p:nvSpPr>
          <p:cNvPr id="1028" name="Google Shape;1028;g73ebe5debd_0_9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9" name="Google Shape;1029;g73ebe5debd_0_9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5" name="Shape 1045"/>
        <p:cNvGrpSpPr/>
        <p:nvPr/>
      </p:nvGrpSpPr>
      <p:grpSpPr>
        <a:xfrm>
          <a:off x="0" y="0"/>
          <a:ext cx="0" cy="0"/>
          <a:chOff x="0" y="0"/>
          <a:chExt cx="0" cy="0"/>
        </a:xfrm>
      </p:grpSpPr>
      <p:sp>
        <p:nvSpPr>
          <p:cNvPr id="1046" name="Google Shape;1046;g73ebe5debd_0_9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7" name="Google Shape;1047;g73ebe5debd_0_9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Google Shape;98;g73ebe5debd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73ebe5debd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3" name="Shape 1063"/>
        <p:cNvGrpSpPr/>
        <p:nvPr/>
      </p:nvGrpSpPr>
      <p:grpSpPr>
        <a:xfrm>
          <a:off x="0" y="0"/>
          <a:ext cx="0" cy="0"/>
          <a:chOff x="0" y="0"/>
          <a:chExt cx="0" cy="0"/>
        </a:xfrm>
      </p:grpSpPr>
      <p:sp>
        <p:nvSpPr>
          <p:cNvPr id="1064" name="Google Shape;1064;g73ebe5debd_0_9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5" name="Google Shape;1065;g73ebe5debd_0_9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1" name="Shape 1081"/>
        <p:cNvGrpSpPr/>
        <p:nvPr/>
      </p:nvGrpSpPr>
      <p:grpSpPr>
        <a:xfrm>
          <a:off x="0" y="0"/>
          <a:ext cx="0" cy="0"/>
          <a:chOff x="0" y="0"/>
          <a:chExt cx="0" cy="0"/>
        </a:xfrm>
      </p:grpSpPr>
      <p:sp>
        <p:nvSpPr>
          <p:cNvPr id="1082" name="Google Shape;1082;g73ebe5debd_0_9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3" name="Google Shape;1083;g73ebe5debd_0_9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6" name="Shape 1096"/>
        <p:cNvGrpSpPr/>
        <p:nvPr/>
      </p:nvGrpSpPr>
      <p:grpSpPr>
        <a:xfrm>
          <a:off x="0" y="0"/>
          <a:ext cx="0" cy="0"/>
          <a:chOff x="0" y="0"/>
          <a:chExt cx="0" cy="0"/>
        </a:xfrm>
      </p:grpSpPr>
      <p:sp>
        <p:nvSpPr>
          <p:cNvPr id="1097" name="Google Shape;1097;g73ebe5debd_0_9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8" name="Google Shape;1098;g73ebe5debd_0_9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3" name="Shape 1113"/>
        <p:cNvGrpSpPr/>
        <p:nvPr/>
      </p:nvGrpSpPr>
      <p:grpSpPr>
        <a:xfrm>
          <a:off x="0" y="0"/>
          <a:ext cx="0" cy="0"/>
          <a:chOff x="0" y="0"/>
          <a:chExt cx="0" cy="0"/>
        </a:xfrm>
      </p:grpSpPr>
      <p:sp>
        <p:nvSpPr>
          <p:cNvPr id="1114" name="Google Shape;1114;g73ebe5debd_0_9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5" name="Google Shape;1115;g73ebe5debd_0_9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0" name="Shape 1130"/>
        <p:cNvGrpSpPr/>
        <p:nvPr/>
      </p:nvGrpSpPr>
      <p:grpSpPr>
        <a:xfrm>
          <a:off x="0" y="0"/>
          <a:ext cx="0" cy="0"/>
          <a:chOff x="0" y="0"/>
          <a:chExt cx="0" cy="0"/>
        </a:xfrm>
      </p:grpSpPr>
      <p:sp>
        <p:nvSpPr>
          <p:cNvPr id="1131" name="Google Shape;1131;g73ebe5debd_0_10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2" name="Google Shape;1132;g73ebe5debd_0_10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4" name="Shape 1144"/>
        <p:cNvGrpSpPr/>
        <p:nvPr/>
      </p:nvGrpSpPr>
      <p:grpSpPr>
        <a:xfrm>
          <a:off x="0" y="0"/>
          <a:ext cx="0" cy="0"/>
          <a:chOff x="0" y="0"/>
          <a:chExt cx="0" cy="0"/>
        </a:xfrm>
      </p:grpSpPr>
      <p:sp>
        <p:nvSpPr>
          <p:cNvPr id="1145" name="Google Shape;1145;g73ebe5debd_0_10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6" name="Google Shape;1146;g73ebe5debd_0_10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2" name="Shape 1152"/>
        <p:cNvGrpSpPr/>
        <p:nvPr/>
      </p:nvGrpSpPr>
      <p:grpSpPr>
        <a:xfrm>
          <a:off x="0" y="0"/>
          <a:ext cx="0" cy="0"/>
          <a:chOff x="0" y="0"/>
          <a:chExt cx="0" cy="0"/>
        </a:xfrm>
      </p:grpSpPr>
      <p:sp>
        <p:nvSpPr>
          <p:cNvPr id="1153" name="Google Shape;1153;g73ebe5debd_0_10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4" name="Google Shape;1154;g73ebe5debd_0_10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0" name="Shape 1160"/>
        <p:cNvGrpSpPr/>
        <p:nvPr/>
      </p:nvGrpSpPr>
      <p:grpSpPr>
        <a:xfrm>
          <a:off x="0" y="0"/>
          <a:ext cx="0" cy="0"/>
          <a:chOff x="0" y="0"/>
          <a:chExt cx="0" cy="0"/>
        </a:xfrm>
      </p:grpSpPr>
      <p:sp>
        <p:nvSpPr>
          <p:cNvPr id="1161" name="Google Shape;1161;g73ebe5debd_0_10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2" name="Google Shape;1162;g73ebe5debd_0_10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8" name="Shape 1168"/>
        <p:cNvGrpSpPr/>
        <p:nvPr/>
      </p:nvGrpSpPr>
      <p:grpSpPr>
        <a:xfrm>
          <a:off x="0" y="0"/>
          <a:ext cx="0" cy="0"/>
          <a:chOff x="0" y="0"/>
          <a:chExt cx="0" cy="0"/>
        </a:xfrm>
      </p:grpSpPr>
      <p:sp>
        <p:nvSpPr>
          <p:cNvPr id="1169" name="Google Shape;1169;g73ebe5debd_0_10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0" name="Google Shape;1170;g73ebe5debd_0_10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6" name="Shape 1176"/>
        <p:cNvGrpSpPr/>
        <p:nvPr/>
      </p:nvGrpSpPr>
      <p:grpSpPr>
        <a:xfrm>
          <a:off x="0" y="0"/>
          <a:ext cx="0" cy="0"/>
          <a:chOff x="0" y="0"/>
          <a:chExt cx="0" cy="0"/>
        </a:xfrm>
      </p:grpSpPr>
      <p:sp>
        <p:nvSpPr>
          <p:cNvPr id="1177" name="Google Shape;1177;g73ebe5debd_0_10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8" name="Google Shape;1178;g73ebe5debd_0_10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g73ebe5debd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73ebe5debd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4" name="Shape 1184"/>
        <p:cNvGrpSpPr/>
        <p:nvPr/>
      </p:nvGrpSpPr>
      <p:grpSpPr>
        <a:xfrm>
          <a:off x="0" y="0"/>
          <a:ext cx="0" cy="0"/>
          <a:chOff x="0" y="0"/>
          <a:chExt cx="0" cy="0"/>
        </a:xfrm>
      </p:grpSpPr>
      <p:sp>
        <p:nvSpPr>
          <p:cNvPr id="1185" name="Google Shape;1185;g73ebe5debd_0_10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6" name="Google Shape;1186;g73ebe5debd_0_10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2" name="Shape 1192"/>
        <p:cNvGrpSpPr/>
        <p:nvPr/>
      </p:nvGrpSpPr>
      <p:grpSpPr>
        <a:xfrm>
          <a:off x="0" y="0"/>
          <a:ext cx="0" cy="0"/>
          <a:chOff x="0" y="0"/>
          <a:chExt cx="0" cy="0"/>
        </a:xfrm>
      </p:grpSpPr>
      <p:sp>
        <p:nvSpPr>
          <p:cNvPr id="1193" name="Google Shape;1193;g73ebe5debd_0_10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4" name="Google Shape;1194;g73ebe5debd_0_10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0" name="Shape 1200"/>
        <p:cNvGrpSpPr/>
        <p:nvPr/>
      </p:nvGrpSpPr>
      <p:grpSpPr>
        <a:xfrm>
          <a:off x="0" y="0"/>
          <a:ext cx="0" cy="0"/>
          <a:chOff x="0" y="0"/>
          <a:chExt cx="0" cy="0"/>
        </a:xfrm>
      </p:grpSpPr>
      <p:sp>
        <p:nvSpPr>
          <p:cNvPr id="1201" name="Google Shape;1201;g73ebe5debd_0_10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2" name="Google Shape;1202;g73ebe5debd_0_10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8" name="Shape 1208"/>
        <p:cNvGrpSpPr/>
        <p:nvPr/>
      </p:nvGrpSpPr>
      <p:grpSpPr>
        <a:xfrm>
          <a:off x="0" y="0"/>
          <a:ext cx="0" cy="0"/>
          <a:chOff x="0" y="0"/>
          <a:chExt cx="0" cy="0"/>
        </a:xfrm>
      </p:grpSpPr>
      <p:sp>
        <p:nvSpPr>
          <p:cNvPr id="1209" name="Google Shape;1209;g73ebe5debd_0_10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0" name="Google Shape;1210;g73ebe5debd_0_10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0" name="Shape 1240"/>
        <p:cNvGrpSpPr/>
        <p:nvPr/>
      </p:nvGrpSpPr>
      <p:grpSpPr>
        <a:xfrm>
          <a:off x="0" y="0"/>
          <a:ext cx="0" cy="0"/>
          <a:chOff x="0" y="0"/>
          <a:chExt cx="0" cy="0"/>
        </a:xfrm>
      </p:grpSpPr>
      <p:sp>
        <p:nvSpPr>
          <p:cNvPr id="1241" name="Google Shape;1241;g73ebe5debd_0_1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2" name="Google Shape;1242;g73ebe5debd_0_1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2" name="Shape 1272"/>
        <p:cNvGrpSpPr/>
        <p:nvPr/>
      </p:nvGrpSpPr>
      <p:grpSpPr>
        <a:xfrm>
          <a:off x="0" y="0"/>
          <a:ext cx="0" cy="0"/>
          <a:chOff x="0" y="0"/>
          <a:chExt cx="0" cy="0"/>
        </a:xfrm>
      </p:grpSpPr>
      <p:sp>
        <p:nvSpPr>
          <p:cNvPr id="1273" name="Google Shape;1273;g73ebe5debd_0_1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4" name="Google Shape;1274;g73ebe5debd_0_1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4" name="Shape 1304"/>
        <p:cNvGrpSpPr/>
        <p:nvPr/>
      </p:nvGrpSpPr>
      <p:grpSpPr>
        <a:xfrm>
          <a:off x="0" y="0"/>
          <a:ext cx="0" cy="0"/>
          <a:chOff x="0" y="0"/>
          <a:chExt cx="0" cy="0"/>
        </a:xfrm>
      </p:grpSpPr>
      <p:sp>
        <p:nvSpPr>
          <p:cNvPr id="1305" name="Google Shape;1305;g73ebe5debd_0_11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6" name="Google Shape;1306;g73ebe5debd_0_1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4" name="Shape 1344"/>
        <p:cNvGrpSpPr/>
        <p:nvPr/>
      </p:nvGrpSpPr>
      <p:grpSpPr>
        <a:xfrm>
          <a:off x="0" y="0"/>
          <a:ext cx="0" cy="0"/>
          <a:chOff x="0" y="0"/>
          <a:chExt cx="0" cy="0"/>
        </a:xfrm>
      </p:grpSpPr>
      <p:sp>
        <p:nvSpPr>
          <p:cNvPr id="1345" name="Google Shape;1345;g73ebe5debd_0_12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6" name="Google Shape;1346;g73ebe5debd_0_12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7" name="Shape 1387"/>
        <p:cNvGrpSpPr/>
        <p:nvPr/>
      </p:nvGrpSpPr>
      <p:grpSpPr>
        <a:xfrm>
          <a:off x="0" y="0"/>
          <a:ext cx="0" cy="0"/>
          <a:chOff x="0" y="0"/>
          <a:chExt cx="0" cy="0"/>
        </a:xfrm>
      </p:grpSpPr>
      <p:sp>
        <p:nvSpPr>
          <p:cNvPr id="1388" name="Google Shape;1388;g73ebe5debd_0_12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9" name="Google Shape;1389;g73ebe5debd_0_12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5" name="Shape 1395"/>
        <p:cNvGrpSpPr/>
        <p:nvPr/>
      </p:nvGrpSpPr>
      <p:grpSpPr>
        <a:xfrm>
          <a:off x="0" y="0"/>
          <a:ext cx="0" cy="0"/>
          <a:chOff x="0" y="0"/>
          <a:chExt cx="0" cy="0"/>
        </a:xfrm>
      </p:grpSpPr>
      <p:sp>
        <p:nvSpPr>
          <p:cNvPr id="1396" name="Google Shape;1396;g73ebe5debd_0_12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7" name="Google Shape;1397;g73ebe5debd_0_12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g73ebe5debd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73ebe5debd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3" name="Shape 1403"/>
        <p:cNvGrpSpPr/>
        <p:nvPr/>
      </p:nvGrpSpPr>
      <p:grpSpPr>
        <a:xfrm>
          <a:off x="0" y="0"/>
          <a:ext cx="0" cy="0"/>
          <a:chOff x="0" y="0"/>
          <a:chExt cx="0" cy="0"/>
        </a:xfrm>
      </p:grpSpPr>
      <p:sp>
        <p:nvSpPr>
          <p:cNvPr id="1404" name="Google Shape;1404;g73ebe5debd_0_12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5" name="Google Shape;1405;g73ebe5debd_0_12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3" name="Shape 1413"/>
        <p:cNvGrpSpPr/>
        <p:nvPr/>
      </p:nvGrpSpPr>
      <p:grpSpPr>
        <a:xfrm>
          <a:off x="0" y="0"/>
          <a:ext cx="0" cy="0"/>
          <a:chOff x="0" y="0"/>
          <a:chExt cx="0" cy="0"/>
        </a:xfrm>
      </p:grpSpPr>
      <p:sp>
        <p:nvSpPr>
          <p:cNvPr id="1414" name="Google Shape;1414;g73ebe5debd_0_12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5" name="Google Shape;1415;g73ebe5debd_0_12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5" name="Shape 1425"/>
        <p:cNvGrpSpPr/>
        <p:nvPr/>
      </p:nvGrpSpPr>
      <p:grpSpPr>
        <a:xfrm>
          <a:off x="0" y="0"/>
          <a:ext cx="0" cy="0"/>
          <a:chOff x="0" y="0"/>
          <a:chExt cx="0" cy="0"/>
        </a:xfrm>
      </p:grpSpPr>
      <p:sp>
        <p:nvSpPr>
          <p:cNvPr id="1426" name="Google Shape;1426;g73ebe5debd_0_12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7" name="Google Shape;1427;g73ebe5debd_0_12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7" name="Shape 1437"/>
        <p:cNvGrpSpPr/>
        <p:nvPr/>
      </p:nvGrpSpPr>
      <p:grpSpPr>
        <a:xfrm>
          <a:off x="0" y="0"/>
          <a:ext cx="0" cy="0"/>
          <a:chOff x="0" y="0"/>
          <a:chExt cx="0" cy="0"/>
        </a:xfrm>
      </p:grpSpPr>
      <p:sp>
        <p:nvSpPr>
          <p:cNvPr id="1438" name="Google Shape;1438;g73ebe5debd_0_12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9" name="Google Shape;1439;g73ebe5debd_0_12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5" name="Shape 1445"/>
        <p:cNvGrpSpPr/>
        <p:nvPr/>
      </p:nvGrpSpPr>
      <p:grpSpPr>
        <a:xfrm>
          <a:off x="0" y="0"/>
          <a:ext cx="0" cy="0"/>
          <a:chOff x="0" y="0"/>
          <a:chExt cx="0" cy="0"/>
        </a:xfrm>
      </p:grpSpPr>
      <p:sp>
        <p:nvSpPr>
          <p:cNvPr id="1446" name="Google Shape;1446;g73ebe5debd_0_13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7" name="Google Shape;1447;g73ebe5debd_0_13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3" name="Shape 1453"/>
        <p:cNvGrpSpPr/>
        <p:nvPr/>
      </p:nvGrpSpPr>
      <p:grpSpPr>
        <a:xfrm>
          <a:off x="0" y="0"/>
          <a:ext cx="0" cy="0"/>
          <a:chOff x="0" y="0"/>
          <a:chExt cx="0" cy="0"/>
        </a:xfrm>
      </p:grpSpPr>
      <p:sp>
        <p:nvSpPr>
          <p:cNvPr id="1454" name="Google Shape;1454;g73ebe5debd_0_13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5" name="Google Shape;1455;g73ebe5debd_0_13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6" name="Shape 1496"/>
        <p:cNvGrpSpPr/>
        <p:nvPr/>
      </p:nvGrpSpPr>
      <p:grpSpPr>
        <a:xfrm>
          <a:off x="0" y="0"/>
          <a:ext cx="0" cy="0"/>
          <a:chOff x="0" y="0"/>
          <a:chExt cx="0" cy="0"/>
        </a:xfrm>
      </p:grpSpPr>
      <p:sp>
        <p:nvSpPr>
          <p:cNvPr id="1497" name="Google Shape;1497;g73ebe5debd_0_13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8" name="Google Shape;1498;g73ebe5debd_0_13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4" name="Shape 1554"/>
        <p:cNvGrpSpPr/>
        <p:nvPr/>
      </p:nvGrpSpPr>
      <p:grpSpPr>
        <a:xfrm>
          <a:off x="0" y="0"/>
          <a:ext cx="0" cy="0"/>
          <a:chOff x="0" y="0"/>
          <a:chExt cx="0" cy="0"/>
        </a:xfrm>
      </p:grpSpPr>
      <p:sp>
        <p:nvSpPr>
          <p:cNvPr id="1555" name="Google Shape;1555;g73ebe5debd_0_14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6" name="Google Shape;1556;g73ebe5debd_0_14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2" name="Shape 1612"/>
        <p:cNvGrpSpPr/>
        <p:nvPr/>
      </p:nvGrpSpPr>
      <p:grpSpPr>
        <a:xfrm>
          <a:off x="0" y="0"/>
          <a:ext cx="0" cy="0"/>
          <a:chOff x="0" y="0"/>
          <a:chExt cx="0" cy="0"/>
        </a:xfrm>
      </p:grpSpPr>
      <p:sp>
        <p:nvSpPr>
          <p:cNvPr id="1613" name="Google Shape;1613;g73ebe5debd_0_14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4" name="Google Shape;1614;g73ebe5debd_0_14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0" name="Shape 1620"/>
        <p:cNvGrpSpPr/>
        <p:nvPr/>
      </p:nvGrpSpPr>
      <p:grpSpPr>
        <a:xfrm>
          <a:off x="0" y="0"/>
          <a:ext cx="0" cy="0"/>
          <a:chOff x="0" y="0"/>
          <a:chExt cx="0" cy="0"/>
        </a:xfrm>
      </p:grpSpPr>
      <p:sp>
        <p:nvSpPr>
          <p:cNvPr id="1621" name="Google Shape;1621;g73ebe5debd_0_14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2" name="Google Shape;1622;g73ebe5debd_0_14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jpg"/><Relationship Id="rId4" Type="http://schemas.openxmlformats.org/officeDocument/2006/relationships/image" Target="../media/image2.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0.xml"/><Relationship Id="rId3" Type="http://schemas.openxmlformats.org/officeDocument/2006/relationships/image" Target="../media/image6.jpg"/><Relationship Id="rId4" Type="http://schemas.openxmlformats.org/officeDocument/2006/relationships/image" Target="../media/image9.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1.xml"/><Relationship Id="rId3" Type="http://schemas.openxmlformats.org/officeDocument/2006/relationships/image" Target="../media/image6.jp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2.xml"/><Relationship Id="rId3" Type="http://schemas.openxmlformats.org/officeDocument/2006/relationships/image" Target="../media/image6.jp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3.xml"/><Relationship Id="rId3" Type="http://schemas.openxmlformats.org/officeDocument/2006/relationships/image" Target="../media/image6.jp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4.xml"/><Relationship Id="rId3" Type="http://schemas.openxmlformats.org/officeDocument/2006/relationships/image" Target="../media/image6.jp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5.xml"/><Relationship Id="rId3" Type="http://schemas.openxmlformats.org/officeDocument/2006/relationships/image" Target="../media/image6.jp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6.xml"/><Relationship Id="rId3" Type="http://schemas.openxmlformats.org/officeDocument/2006/relationships/image" Target="../media/image1.jp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7.xml"/><Relationship Id="rId3" Type="http://schemas.openxmlformats.org/officeDocument/2006/relationships/image" Target="../media/image6.jp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8.xml"/><Relationship Id="rId3" Type="http://schemas.openxmlformats.org/officeDocument/2006/relationships/image" Target="../media/image6.jp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9.xml"/><Relationship Id="rId3" Type="http://schemas.openxmlformats.org/officeDocument/2006/relationships/image" Target="../media/image6.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png"/><Relationship Id="rId4" Type="http://schemas.openxmlformats.org/officeDocument/2006/relationships/image" Target="../media/image1.jp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0.xml"/><Relationship Id="rId3" Type="http://schemas.openxmlformats.org/officeDocument/2006/relationships/image" Target="../media/image6.jp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1.xml"/><Relationship Id="rId3" Type="http://schemas.openxmlformats.org/officeDocument/2006/relationships/image" Target="../media/image6.jp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2.xml"/><Relationship Id="rId3" Type="http://schemas.openxmlformats.org/officeDocument/2006/relationships/image" Target="../media/image6.jpg"/><Relationship Id="rId4" Type="http://schemas.openxmlformats.org/officeDocument/2006/relationships/image" Target="../media/image10.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3.xml"/><Relationship Id="rId3" Type="http://schemas.openxmlformats.org/officeDocument/2006/relationships/image" Target="../media/image10.png"/><Relationship Id="rId4" Type="http://schemas.openxmlformats.org/officeDocument/2006/relationships/image" Target="../media/image6.jp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4.xml"/><Relationship Id="rId3" Type="http://schemas.openxmlformats.org/officeDocument/2006/relationships/image" Target="../media/image10.png"/><Relationship Id="rId4" Type="http://schemas.openxmlformats.org/officeDocument/2006/relationships/image" Target="../media/image6.jp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5.xml"/><Relationship Id="rId3" Type="http://schemas.openxmlformats.org/officeDocument/2006/relationships/image" Target="../media/image10.png"/><Relationship Id="rId4" Type="http://schemas.openxmlformats.org/officeDocument/2006/relationships/image" Target="../media/image6.jp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6.xml"/><Relationship Id="rId3" Type="http://schemas.openxmlformats.org/officeDocument/2006/relationships/image" Target="../media/image6.jpg"/><Relationship Id="rId4" Type="http://schemas.openxmlformats.org/officeDocument/2006/relationships/image" Target="../media/image12.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7.xml"/><Relationship Id="rId3" Type="http://schemas.openxmlformats.org/officeDocument/2006/relationships/image" Target="../media/image6.jpg"/><Relationship Id="rId4" Type="http://schemas.openxmlformats.org/officeDocument/2006/relationships/image" Target="../media/image12.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8.xml"/><Relationship Id="rId3" Type="http://schemas.openxmlformats.org/officeDocument/2006/relationships/image" Target="../media/image10.png"/><Relationship Id="rId4" Type="http://schemas.openxmlformats.org/officeDocument/2006/relationships/image" Target="../media/image6.jp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9.xml"/><Relationship Id="rId3" Type="http://schemas.openxmlformats.org/officeDocument/2006/relationships/image" Target="../media/image6.jp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4.png"/><Relationship Id="rId4" Type="http://schemas.openxmlformats.org/officeDocument/2006/relationships/image" Target="../media/image1.jp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0.xml"/><Relationship Id="rId3" Type="http://schemas.openxmlformats.org/officeDocument/2006/relationships/image" Target="../media/image11.png"/><Relationship Id="rId4" Type="http://schemas.openxmlformats.org/officeDocument/2006/relationships/image" Target="../media/image6.jp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1.xml"/><Relationship Id="rId3" Type="http://schemas.openxmlformats.org/officeDocument/2006/relationships/image" Target="../media/image11.png"/><Relationship Id="rId4" Type="http://schemas.openxmlformats.org/officeDocument/2006/relationships/image" Target="../media/image6.jp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2.xml"/><Relationship Id="rId3" Type="http://schemas.openxmlformats.org/officeDocument/2006/relationships/image" Target="../media/image6.jp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3.xml"/><Relationship Id="rId3" Type="http://schemas.openxmlformats.org/officeDocument/2006/relationships/image" Target="../media/image6.jp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4.xml"/><Relationship Id="rId3" Type="http://schemas.openxmlformats.org/officeDocument/2006/relationships/image" Target="../media/image6.jp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5.xml"/><Relationship Id="rId3" Type="http://schemas.openxmlformats.org/officeDocument/2006/relationships/image" Target="../media/image6.jp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6.xml"/><Relationship Id="rId3" Type="http://schemas.openxmlformats.org/officeDocument/2006/relationships/image" Target="../media/image6.jp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7.xml"/><Relationship Id="rId3" Type="http://schemas.openxmlformats.org/officeDocument/2006/relationships/image" Target="../media/image6.jp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8.xml"/><Relationship Id="rId3" Type="http://schemas.openxmlformats.org/officeDocument/2006/relationships/image" Target="../media/image6.jp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9.xml"/><Relationship Id="rId3" Type="http://schemas.openxmlformats.org/officeDocument/2006/relationships/image" Target="../media/image6.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4.png"/><Relationship Id="rId4" Type="http://schemas.openxmlformats.org/officeDocument/2006/relationships/image" Target="../media/image1.jp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0.xml"/><Relationship Id="rId3" Type="http://schemas.openxmlformats.org/officeDocument/2006/relationships/image" Target="../media/image6.jp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1.xml"/><Relationship Id="rId3" Type="http://schemas.openxmlformats.org/officeDocument/2006/relationships/image" Target="../media/image6.jp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2.xml"/><Relationship Id="rId3" Type="http://schemas.openxmlformats.org/officeDocument/2006/relationships/image" Target="../media/image6.jp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3.xml"/><Relationship Id="rId3" Type="http://schemas.openxmlformats.org/officeDocument/2006/relationships/image" Target="../media/image6.jp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4.xml"/><Relationship Id="rId3" Type="http://schemas.openxmlformats.org/officeDocument/2006/relationships/image" Target="../media/image6.jp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5.xml"/><Relationship Id="rId3" Type="http://schemas.openxmlformats.org/officeDocument/2006/relationships/image" Target="../media/image6.jp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6.xml"/><Relationship Id="rId3" Type="http://schemas.openxmlformats.org/officeDocument/2006/relationships/image" Target="../media/image6.jp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7.xml"/><Relationship Id="rId3" Type="http://schemas.openxmlformats.org/officeDocument/2006/relationships/image" Target="../media/image6.jp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8.xml"/><Relationship Id="rId3" Type="http://schemas.openxmlformats.org/officeDocument/2006/relationships/image" Target="../media/image6.jp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9.xml"/><Relationship Id="rId3" Type="http://schemas.openxmlformats.org/officeDocument/2006/relationships/image" Target="../media/image6.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jp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0.xml"/><Relationship Id="rId3" Type="http://schemas.openxmlformats.org/officeDocument/2006/relationships/image" Target="../media/image6.jp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1.xml"/><Relationship Id="rId3" Type="http://schemas.openxmlformats.org/officeDocument/2006/relationships/image" Target="../media/image6.jp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2.xml"/><Relationship Id="rId3" Type="http://schemas.openxmlformats.org/officeDocument/2006/relationships/image" Target="../media/image6.jp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3.xml"/><Relationship Id="rId3" Type="http://schemas.openxmlformats.org/officeDocument/2006/relationships/image" Target="../media/image6.jp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4.xml"/><Relationship Id="rId3" Type="http://schemas.openxmlformats.org/officeDocument/2006/relationships/image" Target="../media/image6.jp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5.xml"/><Relationship Id="rId3" Type="http://schemas.openxmlformats.org/officeDocument/2006/relationships/image" Target="../media/image6.jp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6.xml"/><Relationship Id="rId3" Type="http://schemas.openxmlformats.org/officeDocument/2006/relationships/image" Target="../media/image6.jp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7.xml"/><Relationship Id="rId3" Type="http://schemas.openxmlformats.org/officeDocument/2006/relationships/image" Target="../media/image6.jp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8.xml"/><Relationship Id="rId3" Type="http://schemas.openxmlformats.org/officeDocument/2006/relationships/image" Target="../media/image13.png"/><Relationship Id="rId4" Type="http://schemas.openxmlformats.org/officeDocument/2006/relationships/image" Target="../media/image6.jp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9.xml"/><Relationship Id="rId3" Type="http://schemas.openxmlformats.org/officeDocument/2006/relationships/image" Target="../media/image6.jpg"/><Relationship Id="rId4" Type="http://schemas.openxmlformats.org/officeDocument/2006/relationships/image" Target="../media/image2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jp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0.xml"/><Relationship Id="rId3" Type="http://schemas.openxmlformats.org/officeDocument/2006/relationships/image" Target="../media/image6.jp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1.xml"/><Relationship Id="rId3" Type="http://schemas.openxmlformats.org/officeDocument/2006/relationships/image" Target="../media/image6.jp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2.xml"/><Relationship Id="rId3" Type="http://schemas.openxmlformats.org/officeDocument/2006/relationships/image" Target="../media/image6.jpg"/><Relationship Id="rId4" Type="http://schemas.openxmlformats.org/officeDocument/2006/relationships/image" Target="../media/image14.png"/><Relationship Id="rId5" Type="http://schemas.openxmlformats.org/officeDocument/2006/relationships/image" Target="../media/image15.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3.xml"/><Relationship Id="rId3" Type="http://schemas.openxmlformats.org/officeDocument/2006/relationships/image" Target="../media/image6.jp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4.xml"/><Relationship Id="rId3" Type="http://schemas.openxmlformats.org/officeDocument/2006/relationships/image" Target="../media/image6.jp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5.xml"/><Relationship Id="rId3" Type="http://schemas.openxmlformats.org/officeDocument/2006/relationships/image" Target="../media/image6.jp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6.xml"/><Relationship Id="rId3" Type="http://schemas.openxmlformats.org/officeDocument/2006/relationships/image" Target="../media/image16.jp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7.xml"/><Relationship Id="rId3" Type="http://schemas.openxmlformats.org/officeDocument/2006/relationships/image" Target="../media/image6.jp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8.xml"/><Relationship Id="rId3" Type="http://schemas.openxmlformats.org/officeDocument/2006/relationships/image" Target="../media/image6.jp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9.xml"/><Relationship Id="rId3" Type="http://schemas.openxmlformats.org/officeDocument/2006/relationships/image" Target="../media/image6.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jp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0.xml"/><Relationship Id="rId3" Type="http://schemas.openxmlformats.org/officeDocument/2006/relationships/image" Target="../media/image6.jp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1.xml"/><Relationship Id="rId3" Type="http://schemas.openxmlformats.org/officeDocument/2006/relationships/image" Target="../media/image6.jp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2.xml"/><Relationship Id="rId3" Type="http://schemas.openxmlformats.org/officeDocument/2006/relationships/image" Target="../media/image6.jp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3.xml"/><Relationship Id="rId3" Type="http://schemas.openxmlformats.org/officeDocument/2006/relationships/image" Target="../media/image6.jp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4.xml"/><Relationship Id="rId3" Type="http://schemas.openxmlformats.org/officeDocument/2006/relationships/image" Target="../media/image6.jp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5.xml"/><Relationship Id="rId3" Type="http://schemas.openxmlformats.org/officeDocument/2006/relationships/image" Target="../media/image6.jp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6.xml"/><Relationship Id="rId3" Type="http://schemas.openxmlformats.org/officeDocument/2006/relationships/image" Target="../media/image6.jp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7.xml"/><Relationship Id="rId3" Type="http://schemas.openxmlformats.org/officeDocument/2006/relationships/image" Target="../media/image6.jp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8.xml"/><Relationship Id="rId3" Type="http://schemas.openxmlformats.org/officeDocument/2006/relationships/image" Target="../media/image6.jpg"/><Relationship Id="rId4" Type="http://schemas.openxmlformats.org/officeDocument/2006/relationships/image" Target="../media/image17.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9.xml"/><Relationship Id="rId3" Type="http://schemas.openxmlformats.org/officeDocument/2006/relationships/image" Target="../media/image17.png"/><Relationship Id="rId4" Type="http://schemas.openxmlformats.org/officeDocument/2006/relationships/image" Target="../media/image6.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jp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0.xml"/><Relationship Id="rId3" Type="http://schemas.openxmlformats.org/officeDocument/2006/relationships/image" Target="../media/image18.png"/><Relationship Id="rId4" Type="http://schemas.openxmlformats.org/officeDocument/2006/relationships/image" Target="../media/image6.jpg"/><Relationship Id="rId5" Type="http://schemas.openxmlformats.org/officeDocument/2006/relationships/image" Target="../media/image19.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1.xml"/><Relationship Id="rId3" Type="http://schemas.openxmlformats.org/officeDocument/2006/relationships/image" Target="../media/image6.jp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2.xml"/><Relationship Id="rId3" Type="http://schemas.openxmlformats.org/officeDocument/2006/relationships/image" Target="../media/image6.jpg"/><Relationship Id="rId4" Type="http://schemas.openxmlformats.org/officeDocument/2006/relationships/image" Target="../media/image20.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3.xml"/><Relationship Id="rId3" Type="http://schemas.openxmlformats.org/officeDocument/2006/relationships/image" Target="../media/image6.jp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4.xml"/><Relationship Id="rId3" Type="http://schemas.openxmlformats.org/officeDocument/2006/relationships/image" Target="../media/image6.jp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5.xml"/><Relationship Id="rId3" Type="http://schemas.openxmlformats.org/officeDocument/2006/relationships/image" Target="../media/image6.jp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6.xml"/><Relationship Id="rId3" Type="http://schemas.openxmlformats.org/officeDocument/2006/relationships/image" Target="../media/image6.jp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7.xml"/><Relationship Id="rId3" Type="http://schemas.openxmlformats.org/officeDocument/2006/relationships/image" Target="../media/image6.jp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8.xml"/><Relationship Id="rId3" Type="http://schemas.openxmlformats.org/officeDocument/2006/relationships/image" Target="../media/image6.jp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9.xml"/><Relationship Id="rId3" Type="http://schemas.openxmlformats.org/officeDocument/2006/relationships/image" Target="../media/image6.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jp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0.xml"/><Relationship Id="rId3" Type="http://schemas.openxmlformats.org/officeDocument/2006/relationships/image" Target="../media/image6.jp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1.xml"/><Relationship Id="rId3" Type="http://schemas.openxmlformats.org/officeDocument/2006/relationships/image" Target="../media/image6.jp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2.xml"/><Relationship Id="rId3" Type="http://schemas.openxmlformats.org/officeDocument/2006/relationships/image" Target="../media/image6.jp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3.xml"/><Relationship Id="rId3" Type="http://schemas.openxmlformats.org/officeDocument/2006/relationships/image" Target="../media/image6.jp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4.xml"/><Relationship Id="rId3" Type="http://schemas.openxmlformats.org/officeDocument/2006/relationships/image" Target="../media/image6.jpg"/><Relationship Id="rId4" Type="http://schemas.openxmlformats.org/officeDocument/2006/relationships/image" Target="../media/image21.png"/><Relationship Id="rId5" Type="http://schemas.openxmlformats.org/officeDocument/2006/relationships/image" Target="../media/image22.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5.xml"/><Relationship Id="rId3" Type="http://schemas.openxmlformats.org/officeDocument/2006/relationships/image" Target="../media/image6.jp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6.xml"/><Relationship Id="rId3" Type="http://schemas.openxmlformats.org/officeDocument/2006/relationships/image" Target="../media/image16.jp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7.xml"/><Relationship Id="rId3" Type="http://schemas.openxmlformats.org/officeDocument/2006/relationships/image" Target="../media/image6.jp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8.xml"/><Relationship Id="rId3" Type="http://schemas.openxmlformats.org/officeDocument/2006/relationships/image" Target="../media/image6.jp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9.xml"/><Relationship Id="rId3" Type="http://schemas.openxmlformats.org/officeDocument/2006/relationships/image" Target="../media/image6.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jp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0.xml"/><Relationship Id="rId3" Type="http://schemas.openxmlformats.org/officeDocument/2006/relationships/image" Target="../media/image6.jp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1.xml"/><Relationship Id="rId3" Type="http://schemas.openxmlformats.org/officeDocument/2006/relationships/image" Target="../media/image6.jp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2.xml"/><Relationship Id="rId3" Type="http://schemas.openxmlformats.org/officeDocument/2006/relationships/image" Target="../media/image6.jp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3.xml"/><Relationship Id="rId3" Type="http://schemas.openxmlformats.org/officeDocument/2006/relationships/image" Target="../media/image6.jp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4.xml"/><Relationship Id="rId3" Type="http://schemas.openxmlformats.org/officeDocument/2006/relationships/image" Target="../media/image16.jp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5.xml"/><Relationship Id="rId3" Type="http://schemas.openxmlformats.org/officeDocument/2006/relationships/image" Target="../media/image6.jp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6.xml"/><Relationship Id="rId3" Type="http://schemas.openxmlformats.org/officeDocument/2006/relationships/image" Target="../media/image6.jp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7.xml"/><Relationship Id="rId3" Type="http://schemas.openxmlformats.org/officeDocument/2006/relationships/image" Target="../media/image6.jp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8.xml"/><Relationship Id="rId3" Type="http://schemas.openxmlformats.org/officeDocument/2006/relationships/image" Target="../media/image6.jp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9.xml"/><Relationship Id="rId3" Type="http://schemas.openxmlformats.org/officeDocument/2006/relationships/image" Target="../media/image16.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jp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0.xml"/><Relationship Id="rId3" Type="http://schemas.openxmlformats.org/officeDocument/2006/relationships/image" Target="../media/image6.jp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1.xml"/><Relationship Id="rId3" Type="http://schemas.openxmlformats.org/officeDocument/2006/relationships/image" Target="../media/image6.jp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2.xml"/><Relationship Id="rId3" Type="http://schemas.openxmlformats.org/officeDocument/2006/relationships/image" Target="../media/image6.jp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3.xml"/><Relationship Id="rId3" Type="http://schemas.openxmlformats.org/officeDocument/2006/relationships/image" Target="../media/image6.jp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4.xml"/><Relationship Id="rId3" Type="http://schemas.openxmlformats.org/officeDocument/2006/relationships/image" Target="../media/image6.jp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5.xml"/><Relationship Id="rId3" Type="http://schemas.openxmlformats.org/officeDocument/2006/relationships/image" Target="../media/image6.jp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6.xml"/><Relationship Id="rId3" Type="http://schemas.openxmlformats.org/officeDocument/2006/relationships/image" Target="../media/image16.jp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7.xml"/><Relationship Id="rId3" Type="http://schemas.openxmlformats.org/officeDocument/2006/relationships/image" Target="../media/image16.jp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8.xml"/><Relationship Id="rId3" Type="http://schemas.openxmlformats.org/officeDocument/2006/relationships/image" Target="../media/image16.jp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9.xml"/><Relationship Id="rId3" Type="http://schemas.openxmlformats.org/officeDocument/2006/relationships/image" Target="../media/image16.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jp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0.xml"/><Relationship Id="rId3" Type="http://schemas.openxmlformats.org/officeDocument/2006/relationships/image" Target="../media/image16.jp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1.xml"/><Relationship Id="rId3" Type="http://schemas.openxmlformats.org/officeDocument/2006/relationships/image" Target="../media/image16.jp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2.xml"/><Relationship Id="rId3" Type="http://schemas.openxmlformats.org/officeDocument/2006/relationships/image" Target="../media/image16.jp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3.xml"/><Relationship Id="rId3" Type="http://schemas.openxmlformats.org/officeDocument/2006/relationships/image" Target="../media/image16.jp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4.xml"/><Relationship Id="rId3" Type="http://schemas.openxmlformats.org/officeDocument/2006/relationships/image" Target="../media/image6.jp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5.xml"/><Relationship Id="rId3" Type="http://schemas.openxmlformats.org/officeDocument/2006/relationships/image" Target="../media/image6.jp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6.xml"/><Relationship Id="rId3" Type="http://schemas.openxmlformats.org/officeDocument/2006/relationships/image" Target="../media/image6.jpg"/><Relationship Id="rId4" Type="http://schemas.openxmlformats.org/officeDocument/2006/relationships/hyperlink" Target="https://www.tensorflow.org/tensorboard/tensorboard_in_notebooks"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1.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1.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1.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1.jp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1.jpg"/><Relationship Id="rId4" Type="http://schemas.openxmlformats.org/officeDocument/2006/relationships/image" Target="../media/image3.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1.jpg"/><Relationship Id="rId4" Type="http://schemas.openxmlformats.org/officeDocument/2006/relationships/image" Target="../media/image3.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1.jp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 Id="rId3" Type="http://schemas.openxmlformats.org/officeDocument/2006/relationships/image" Target="../media/image1.jp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1.jp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1.jp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jp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1.jp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1.jp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1.jp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1.jp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1.jp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image" Target="../media/image1.jp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image" Target="../media/image1.jp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image" Target="../media/image5.png"/><Relationship Id="rId4" Type="http://schemas.openxmlformats.org/officeDocument/2006/relationships/image" Target="../media/image1.jp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 Id="rId3" Type="http://schemas.openxmlformats.org/officeDocument/2006/relationships/image" Target="../media/image1.jp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 Id="rId3" Type="http://schemas.openxmlformats.org/officeDocument/2006/relationships/image" Target="../media/image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jp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 Id="rId3" Type="http://schemas.openxmlformats.org/officeDocument/2006/relationships/image" Target="../media/image1.jp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 Id="rId3" Type="http://schemas.openxmlformats.org/officeDocument/2006/relationships/image" Target="../media/image1.jp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 Id="rId3" Type="http://schemas.openxmlformats.org/officeDocument/2006/relationships/image" Target="../media/image1.jp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3.xml"/><Relationship Id="rId3" Type="http://schemas.openxmlformats.org/officeDocument/2006/relationships/image" Target="../media/image1.jp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 Id="rId3" Type="http://schemas.openxmlformats.org/officeDocument/2006/relationships/image" Target="../media/image1.jp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 Id="rId3" Type="http://schemas.openxmlformats.org/officeDocument/2006/relationships/image" Target="../media/image1.jp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 Id="rId3" Type="http://schemas.openxmlformats.org/officeDocument/2006/relationships/image" Target="../media/image1.jp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 Id="rId3" Type="http://schemas.openxmlformats.org/officeDocument/2006/relationships/image" Target="../media/image1.jp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 Id="rId3" Type="http://schemas.openxmlformats.org/officeDocument/2006/relationships/image" Target="../media/image1.jp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 Id="rId3" Type="http://schemas.openxmlformats.org/officeDocument/2006/relationships/image" Target="../media/image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jp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 Id="rId3" Type="http://schemas.openxmlformats.org/officeDocument/2006/relationships/image" Target="../media/image1.jp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 Id="rId3" Type="http://schemas.openxmlformats.org/officeDocument/2006/relationships/image" Target="../media/image1.jp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 Id="rId3" Type="http://schemas.openxmlformats.org/officeDocument/2006/relationships/image" Target="../media/image6.jp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 Id="rId3" Type="http://schemas.openxmlformats.org/officeDocument/2006/relationships/image" Target="../media/image6.jp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 Id="rId3" Type="http://schemas.openxmlformats.org/officeDocument/2006/relationships/image" Target="../media/image6.jp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 Id="rId3" Type="http://schemas.openxmlformats.org/officeDocument/2006/relationships/image" Target="../media/image6.jp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6.xml"/><Relationship Id="rId3" Type="http://schemas.openxmlformats.org/officeDocument/2006/relationships/image" Target="../media/image6.jp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7.xml"/><Relationship Id="rId3" Type="http://schemas.openxmlformats.org/officeDocument/2006/relationships/image" Target="../media/image6.jp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8.xml"/><Relationship Id="rId3" Type="http://schemas.openxmlformats.org/officeDocument/2006/relationships/image" Target="../media/image6.jpg"/><Relationship Id="rId4" Type="http://schemas.openxmlformats.org/officeDocument/2006/relationships/image" Target="../media/image7.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9.xml"/><Relationship Id="rId3" Type="http://schemas.openxmlformats.org/officeDocument/2006/relationships/image" Target="../media/image6.jp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jp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0.xml"/><Relationship Id="rId3" Type="http://schemas.openxmlformats.org/officeDocument/2006/relationships/image" Target="../media/image6.jpg"/><Relationship Id="rId4" Type="http://schemas.openxmlformats.org/officeDocument/2006/relationships/image" Target="../media/image7.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1.xml"/><Relationship Id="rId3" Type="http://schemas.openxmlformats.org/officeDocument/2006/relationships/image" Target="../media/image6.jp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2.xml"/><Relationship Id="rId3" Type="http://schemas.openxmlformats.org/officeDocument/2006/relationships/image" Target="../media/image6.jpg"/><Relationship Id="rId4" Type="http://schemas.openxmlformats.org/officeDocument/2006/relationships/image" Target="../media/image8.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3.xml"/><Relationship Id="rId3" Type="http://schemas.openxmlformats.org/officeDocument/2006/relationships/image" Target="../media/image6.jpg"/><Relationship Id="rId4" Type="http://schemas.openxmlformats.org/officeDocument/2006/relationships/image" Target="../media/image8.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4.xml"/><Relationship Id="rId3" Type="http://schemas.openxmlformats.org/officeDocument/2006/relationships/image" Target="../media/image6.jp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5.xml"/><Relationship Id="rId3" Type="http://schemas.openxmlformats.org/officeDocument/2006/relationships/image" Target="../media/image6.jp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6.xml"/><Relationship Id="rId3" Type="http://schemas.openxmlformats.org/officeDocument/2006/relationships/image" Target="../media/image6.jp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7.xml"/><Relationship Id="rId3" Type="http://schemas.openxmlformats.org/officeDocument/2006/relationships/image" Target="../media/image1.jp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8.xml"/><Relationship Id="rId3" Type="http://schemas.openxmlformats.org/officeDocument/2006/relationships/image" Target="../media/image6.jp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9.xml"/><Relationship Id="rId3" Type="http://schemas.openxmlformats.org/officeDocument/2006/relationships/image" Target="../media/image6.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jp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0.xml"/><Relationship Id="rId3" Type="http://schemas.openxmlformats.org/officeDocument/2006/relationships/image" Target="../media/image6.jp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1.xml"/><Relationship Id="rId3" Type="http://schemas.openxmlformats.org/officeDocument/2006/relationships/image" Target="../media/image6.jp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2.xml"/><Relationship Id="rId3" Type="http://schemas.openxmlformats.org/officeDocument/2006/relationships/image" Target="../media/image6.jp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3.xml"/><Relationship Id="rId3" Type="http://schemas.openxmlformats.org/officeDocument/2006/relationships/image" Target="../media/image1.jp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4.xml"/><Relationship Id="rId3" Type="http://schemas.openxmlformats.org/officeDocument/2006/relationships/image" Target="../media/image1.jp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5.xml"/><Relationship Id="rId3" Type="http://schemas.openxmlformats.org/officeDocument/2006/relationships/image" Target="../media/image1.jp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6.xml"/><Relationship Id="rId3" Type="http://schemas.openxmlformats.org/officeDocument/2006/relationships/image" Target="../media/image1.jp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7.xml"/><Relationship Id="rId3" Type="http://schemas.openxmlformats.org/officeDocument/2006/relationships/image" Target="../media/image1.jp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8.xml"/><Relationship Id="rId3" Type="http://schemas.openxmlformats.org/officeDocument/2006/relationships/image" Target="../media/image6.jp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9.xml"/><Relationship Id="rId3" Type="http://schemas.openxmlformats.org/officeDocument/2006/relationships/image" Target="../media/image6.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jp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0.xml"/><Relationship Id="rId3" Type="http://schemas.openxmlformats.org/officeDocument/2006/relationships/image" Target="../media/image6.jp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1.xml"/><Relationship Id="rId3" Type="http://schemas.openxmlformats.org/officeDocument/2006/relationships/image" Target="../media/image6.jp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2.xml"/><Relationship Id="rId3" Type="http://schemas.openxmlformats.org/officeDocument/2006/relationships/image" Target="../media/image6.jp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3.xml"/><Relationship Id="rId3" Type="http://schemas.openxmlformats.org/officeDocument/2006/relationships/image" Target="../media/image6.jp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4.xml"/><Relationship Id="rId3" Type="http://schemas.openxmlformats.org/officeDocument/2006/relationships/image" Target="../media/image6.jp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5.xml"/><Relationship Id="rId3" Type="http://schemas.openxmlformats.org/officeDocument/2006/relationships/image" Target="../media/image1.jp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6.xml"/><Relationship Id="rId3" Type="http://schemas.openxmlformats.org/officeDocument/2006/relationships/image" Target="../media/image1.jp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7.xml"/><Relationship Id="rId3" Type="http://schemas.openxmlformats.org/officeDocument/2006/relationships/image" Target="../media/image1.jp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8.xml"/><Relationship Id="rId3" Type="http://schemas.openxmlformats.org/officeDocument/2006/relationships/image" Target="../media/image6.jp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9.xml"/><Relationship Id="rId3" Type="http://schemas.openxmlformats.org/officeDocument/2006/relationships/image" Target="../media/image6.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1108500"/>
            <a:ext cx="88323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Understanding Artificial Neural Networks</a:t>
            </a:r>
            <a:endParaRPr b="1">
              <a:latin typeface="Montserrat"/>
              <a:ea typeface="Montserrat"/>
              <a:cs typeface="Montserrat"/>
              <a:sym typeface="Montserrat"/>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56" name="Google Shape;56;p1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7" name="Google Shape;57;p1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sp>
        <p:nvSpPr>
          <p:cNvPr id="125" name="Google Shape;125;p2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126" name="Google Shape;126;p22"/>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Stained Neurons in cerebral cortex</a:t>
            </a:r>
            <a:endParaRPr sz="2900">
              <a:solidFill>
                <a:srgbClr val="434343"/>
              </a:solidFill>
              <a:latin typeface="Montserrat"/>
              <a:ea typeface="Montserrat"/>
              <a:cs typeface="Montserrat"/>
              <a:sym typeface="Montserrat"/>
            </a:endParaRPr>
          </a:p>
        </p:txBody>
      </p:sp>
      <p:pic>
        <p:nvPicPr>
          <p:cNvPr descr="watermark.jpg" id="127" name="Google Shape;127;p2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8" name="Google Shape;128;p2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29" name="Google Shape;129;p22"/>
          <p:cNvPicPr preferRelativeResize="0"/>
          <p:nvPr/>
        </p:nvPicPr>
        <p:blipFill>
          <a:blip r:embed="rId4">
            <a:alphaModFix/>
          </a:blip>
          <a:stretch>
            <a:fillRect/>
          </a:stretch>
        </p:blipFill>
        <p:spPr>
          <a:xfrm>
            <a:off x="2877025" y="1743375"/>
            <a:ext cx="3578249" cy="2963575"/>
          </a:xfrm>
          <a:prstGeom prst="rect">
            <a:avLst/>
          </a:prstGeom>
          <a:noFill/>
          <a:ln>
            <a:noFill/>
          </a:ln>
        </p:spPr>
      </p:pic>
    </p:spTree>
  </p:cSld>
  <p:clrMapOvr>
    <a:masterClrMapping/>
  </p:clrMapOvr>
</p:sld>
</file>

<file path=ppt/slides/slide1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1" name="Shape 1631"/>
        <p:cNvGrpSpPr/>
        <p:nvPr/>
      </p:nvGrpSpPr>
      <p:grpSpPr>
        <a:xfrm>
          <a:off x="0" y="0"/>
          <a:ext cx="0" cy="0"/>
          <a:chOff x="0" y="0"/>
          <a:chExt cx="0" cy="0"/>
        </a:xfrm>
      </p:grpSpPr>
      <p:sp>
        <p:nvSpPr>
          <p:cNvPr id="1632" name="Google Shape;1632;p11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633" name="Google Shape;1633;p112"/>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Softmax Function</a:t>
            </a:r>
            <a:endParaRPr sz="3000">
              <a:solidFill>
                <a:srgbClr val="434343"/>
              </a:solidFill>
              <a:latin typeface="Montserrat"/>
              <a:ea typeface="Montserrat"/>
              <a:cs typeface="Montserrat"/>
              <a:sym typeface="Montserrat"/>
            </a:endParaRPr>
          </a:p>
          <a:p>
            <a:pPr indent="0" lvl="0" marL="9144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1634" name="Google Shape;1634;p11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635" name="Google Shape;1635;p11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636" name="Google Shape;1636;p112"/>
          <p:cNvPicPr preferRelativeResize="0"/>
          <p:nvPr/>
        </p:nvPicPr>
        <p:blipFill>
          <a:blip r:embed="rId4">
            <a:alphaModFix/>
          </a:blip>
          <a:stretch>
            <a:fillRect/>
          </a:stretch>
        </p:blipFill>
        <p:spPr>
          <a:xfrm>
            <a:off x="1240275" y="2171375"/>
            <a:ext cx="6838950" cy="1762125"/>
          </a:xfrm>
          <a:prstGeom prst="rect">
            <a:avLst/>
          </a:prstGeom>
          <a:noFill/>
          <a:ln>
            <a:noFill/>
          </a:ln>
        </p:spPr>
      </p:pic>
    </p:spTree>
  </p:cSld>
  <p:clrMapOvr>
    <a:masterClrMapping/>
  </p:clrMapOvr>
</p:sld>
</file>

<file path=ppt/slides/slide1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0" name="Shape 1640"/>
        <p:cNvGrpSpPr/>
        <p:nvPr/>
      </p:nvGrpSpPr>
      <p:grpSpPr>
        <a:xfrm>
          <a:off x="0" y="0"/>
          <a:ext cx="0" cy="0"/>
          <a:chOff x="0" y="0"/>
          <a:chExt cx="0" cy="0"/>
        </a:xfrm>
      </p:grpSpPr>
      <p:sp>
        <p:nvSpPr>
          <p:cNvPr id="1641" name="Google Shape;1641;p11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642" name="Google Shape;1642;p113"/>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Mutually Exclusive Classes</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Softmax function calculates the probabilities distribution of the event over </a:t>
            </a:r>
            <a:r>
              <a:rPr b="1" lang="en" sz="3000">
                <a:solidFill>
                  <a:srgbClr val="434343"/>
                </a:solidFill>
                <a:latin typeface="Montserrat"/>
                <a:ea typeface="Montserrat"/>
                <a:cs typeface="Montserrat"/>
                <a:sym typeface="Montserrat"/>
              </a:rPr>
              <a:t>K </a:t>
            </a:r>
            <a:r>
              <a:rPr lang="en" sz="3000">
                <a:solidFill>
                  <a:srgbClr val="434343"/>
                </a:solidFill>
                <a:latin typeface="Montserrat"/>
                <a:ea typeface="Montserrat"/>
                <a:cs typeface="Montserrat"/>
                <a:sym typeface="Montserrat"/>
              </a:rPr>
              <a:t>different events. </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function will calculate the probabilities of each target class over all possible target classes.</a:t>
            </a:r>
            <a:endParaRPr sz="3000">
              <a:solidFill>
                <a:srgbClr val="434343"/>
              </a:solidFill>
              <a:latin typeface="Montserrat"/>
              <a:ea typeface="Montserrat"/>
              <a:cs typeface="Montserrat"/>
              <a:sym typeface="Montserrat"/>
            </a:endParaRPr>
          </a:p>
        </p:txBody>
      </p:sp>
      <p:pic>
        <p:nvPicPr>
          <p:cNvPr descr="watermark.jpg" id="1643" name="Google Shape;1643;p11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644" name="Google Shape;1644;p11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8" name="Shape 1648"/>
        <p:cNvGrpSpPr/>
        <p:nvPr/>
      </p:nvGrpSpPr>
      <p:grpSpPr>
        <a:xfrm>
          <a:off x="0" y="0"/>
          <a:ext cx="0" cy="0"/>
          <a:chOff x="0" y="0"/>
          <a:chExt cx="0" cy="0"/>
        </a:xfrm>
      </p:grpSpPr>
      <p:sp>
        <p:nvSpPr>
          <p:cNvPr id="1649" name="Google Shape;1649;p11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650" name="Google Shape;1650;p114"/>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Mutually Exclusive Classes</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range will be 0 to 1, and </a:t>
            </a:r>
            <a:r>
              <a:rPr b="1" lang="en" sz="3000">
                <a:solidFill>
                  <a:srgbClr val="434343"/>
                </a:solidFill>
                <a:latin typeface="Montserrat"/>
                <a:ea typeface="Montserrat"/>
                <a:cs typeface="Montserrat"/>
                <a:sym typeface="Montserrat"/>
              </a:rPr>
              <a:t>the sum of all the probabilities will be equal to one. </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model returns the probabilities of each class and the target class chosen will have the highest probability.</a:t>
            </a:r>
            <a:endParaRPr sz="3000">
              <a:solidFill>
                <a:srgbClr val="434343"/>
              </a:solidFill>
              <a:latin typeface="Montserrat"/>
              <a:ea typeface="Montserrat"/>
              <a:cs typeface="Montserrat"/>
              <a:sym typeface="Montserrat"/>
            </a:endParaRPr>
          </a:p>
        </p:txBody>
      </p:sp>
      <p:pic>
        <p:nvPicPr>
          <p:cNvPr descr="watermark.jpg" id="1651" name="Google Shape;1651;p11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652" name="Google Shape;1652;p11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6" name="Shape 1656"/>
        <p:cNvGrpSpPr/>
        <p:nvPr/>
      </p:nvGrpSpPr>
      <p:grpSpPr>
        <a:xfrm>
          <a:off x="0" y="0"/>
          <a:ext cx="0" cy="0"/>
          <a:chOff x="0" y="0"/>
          <a:chExt cx="0" cy="0"/>
        </a:xfrm>
      </p:grpSpPr>
      <p:sp>
        <p:nvSpPr>
          <p:cNvPr id="1657" name="Google Shape;1657;p11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658" name="Google Shape;1658;p115"/>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Mutually Exclusive Classes</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main thing to keep in mind is that if you use softmax for multi-class problems you get this sort of output:</a:t>
            </a:r>
            <a:endParaRPr sz="3000">
              <a:solidFill>
                <a:srgbClr val="434343"/>
              </a:solidFill>
              <a:latin typeface="Montserrat"/>
              <a:ea typeface="Montserrat"/>
              <a:cs typeface="Montserrat"/>
              <a:sym typeface="Montserrat"/>
            </a:endParaRPr>
          </a:p>
          <a:p>
            <a:pPr indent="-419100" lvl="2"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[Red , Green , Blue]</a:t>
            </a:r>
            <a:endParaRPr sz="3000">
              <a:solidFill>
                <a:srgbClr val="434343"/>
              </a:solidFill>
              <a:latin typeface="Montserrat"/>
              <a:ea typeface="Montserrat"/>
              <a:cs typeface="Montserrat"/>
              <a:sym typeface="Montserrat"/>
            </a:endParaRPr>
          </a:p>
          <a:p>
            <a:pPr indent="-419100" lvl="2"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[ 0.1   ,     0.6   ,  0.3  ]</a:t>
            </a:r>
            <a:endParaRPr sz="3000">
              <a:solidFill>
                <a:srgbClr val="434343"/>
              </a:solidFill>
              <a:latin typeface="Montserrat"/>
              <a:ea typeface="Montserrat"/>
              <a:cs typeface="Montserrat"/>
              <a:sym typeface="Montserrat"/>
            </a:endParaRPr>
          </a:p>
        </p:txBody>
      </p:sp>
      <p:pic>
        <p:nvPicPr>
          <p:cNvPr descr="watermark.jpg" id="1659" name="Google Shape;1659;p11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660" name="Google Shape;1660;p11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4" name="Shape 1664"/>
        <p:cNvGrpSpPr/>
        <p:nvPr/>
      </p:nvGrpSpPr>
      <p:grpSpPr>
        <a:xfrm>
          <a:off x="0" y="0"/>
          <a:ext cx="0" cy="0"/>
          <a:chOff x="0" y="0"/>
          <a:chExt cx="0" cy="0"/>
        </a:xfrm>
      </p:grpSpPr>
      <p:sp>
        <p:nvSpPr>
          <p:cNvPr id="1665" name="Google Shape;1665;p11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666" name="Google Shape;1666;p116"/>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Mutually Exclusive Classes</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probabilities for each class all sum up to 1. We choose the highest probability as our assignment.</a:t>
            </a:r>
            <a:endParaRPr sz="3000">
              <a:solidFill>
                <a:srgbClr val="434343"/>
              </a:solidFill>
              <a:latin typeface="Montserrat"/>
              <a:ea typeface="Montserrat"/>
              <a:cs typeface="Montserrat"/>
              <a:sym typeface="Montserrat"/>
            </a:endParaRPr>
          </a:p>
          <a:p>
            <a:pPr indent="-419100" lvl="2"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[Red , Green , Blue]</a:t>
            </a:r>
            <a:endParaRPr sz="3000">
              <a:solidFill>
                <a:srgbClr val="434343"/>
              </a:solidFill>
              <a:latin typeface="Montserrat"/>
              <a:ea typeface="Montserrat"/>
              <a:cs typeface="Montserrat"/>
              <a:sym typeface="Montserrat"/>
            </a:endParaRPr>
          </a:p>
          <a:p>
            <a:pPr indent="-419100" lvl="2"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[ 0.1   ,     0.6   ,  0.3  ]</a:t>
            </a:r>
            <a:endParaRPr sz="3000">
              <a:solidFill>
                <a:srgbClr val="434343"/>
              </a:solidFill>
              <a:latin typeface="Montserrat"/>
              <a:ea typeface="Montserrat"/>
              <a:cs typeface="Montserrat"/>
              <a:sym typeface="Montserrat"/>
            </a:endParaRPr>
          </a:p>
        </p:txBody>
      </p:sp>
      <p:pic>
        <p:nvPicPr>
          <p:cNvPr descr="watermark.jpg" id="1667" name="Google Shape;1667;p11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668" name="Google Shape;1668;p11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2" name="Shape 1672"/>
        <p:cNvGrpSpPr/>
        <p:nvPr/>
      </p:nvGrpSpPr>
      <p:grpSpPr>
        <a:xfrm>
          <a:off x="0" y="0"/>
          <a:ext cx="0" cy="0"/>
          <a:chOff x="0" y="0"/>
          <a:chExt cx="0" cy="0"/>
        </a:xfrm>
      </p:grpSpPr>
      <p:sp>
        <p:nvSpPr>
          <p:cNvPr id="1673" name="Google Shape;1673;p11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674" name="Google Shape;1674;p117"/>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Review</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Perceptrons expanded to neural network model</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Weights and Biases</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Activation Functions</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Time to learn about Cost Functions!</a:t>
            </a:r>
            <a:endParaRPr sz="3000">
              <a:solidFill>
                <a:srgbClr val="434343"/>
              </a:solidFill>
              <a:latin typeface="Montserrat"/>
              <a:ea typeface="Montserrat"/>
              <a:cs typeface="Montserrat"/>
              <a:sym typeface="Montserrat"/>
            </a:endParaRPr>
          </a:p>
        </p:txBody>
      </p:sp>
      <p:pic>
        <p:nvPicPr>
          <p:cNvPr descr="watermark.jpg" id="1675" name="Google Shape;1675;p11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676" name="Google Shape;1676;p11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0" name="Shape 1680"/>
        <p:cNvGrpSpPr/>
        <p:nvPr/>
      </p:nvGrpSpPr>
      <p:grpSpPr>
        <a:xfrm>
          <a:off x="0" y="0"/>
          <a:ext cx="0" cy="0"/>
          <a:chOff x="0" y="0"/>
          <a:chExt cx="0" cy="0"/>
        </a:xfrm>
      </p:grpSpPr>
      <p:sp>
        <p:nvSpPr>
          <p:cNvPr id="1681" name="Google Shape;1681;p118"/>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Cost Functions and Gradient Descent</a:t>
            </a:r>
            <a:endParaRPr b="1">
              <a:latin typeface="Montserrat"/>
              <a:ea typeface="Montserrat"/>
              <a:cs typeface="Montserrat"/>
              <a:sym typeface="Montserrat"/>
            </a:endParaRPr>
          </a:p>
        </p:txBody>
      </p:sp>
      <p:sp>
        <p:nvSpPr>
          <p:cNvPr id="1682" name="Google Shape;1682;p118"/>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1683" name="Google Shape;1683;p11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684" name="Google Shape;1684;p11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8" name="Shape 1688"/>
        <p:cNvGrpSpPr/>
        <p:nvPr/>
      </p:nvGrpSpPr>
      <p:grpSpPr>
        <a:xfrm>
          <a:off x="0" y="0"/>
          <a:ext cx="0" cy="0"/>
          <a:chOff x="0" y="0"/>
          <a:chExt cx="0" cy="0"/>
        </a:xfrm>
      </p:grpSpPr>
      <p:sp>
        <p:nvSpPr>
          <p:cNvPr id="1689" name="Google Shape;1689;p11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690" name="Google Shape;1690;p1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now understand that neural networks take in inputs, multiply them by weights, and add biases to them.</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Then this result is passed through an activation function which at the end of all the layers leads to some output.</a:t>
            </a:r>
            <a:endParaRPr sz="3000">
              <a:solidFill>
                <a:srgbClr val="434343"/>
              </a:solidFill>
              <a:latin typeface="Montserrat"/>
              <a:ea typeface="Montserrat"/>
              <a:cs typeface="Montserrat"/>
              <a:sym typeface="Montserrat"/>
            </a:endParaRPr>
          </a:p>
        </p:txBody>
      </p:sp>
      <p:pic>
        <p:nvPicPr>
          <p:cNvPr descr="watermark.jpg" id="1691" name="Google Shape;1691;p11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692" name="Google Shape;1692;p11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6" name="Shape 1696"/>
        <p:cNvGrpSpPr/>
        <p:nvPr/>
      </p:nvGrpSpPr>
      <p:grpSpPr>
        <a:xfrm>
          <a:off x="0" y="0"/>
          <a:ext cx="0" cy="0"/>
          <a:chOff x="0" y="0"/>
          <a:chExt cx="0" cy="0"/>
        </a:xfrm>
      </p:grpSpPr>
      <p:sp>
        <p:nvSpPr>
          <p:cNvPr id="1697" name="Google Shape;1697;p12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698" name="Google Shape;1698;p1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output </a:t>
            </a:r>
            <a:r>
              <a:rPr b="1" lang="en" sz="3000">
                <a:solidFill>
                  <a:srgbClr val="434343"/>
                </a:solidFill>
                <a:latin typeface="Montserrat"/>
                <a:ea typeface="Montserrat"/>
                <a:cs typeface="Montserrat"/>
                <a:sym typeface="Montserrat"/>
              </a:rPr>
              <a:t>ŷ </a:t>
            </a:r>
            <a:r>
              <a:rPr lang="en" sz="3000">
                <a:solidFill>
                  <a:srgbClr val="434343"/>
                </a:solidFill>
                <a:latin typeface="Montserrat"/>
                <a:ea typeface="Montserrat"/>
                <a:cs typeface="Montserrat"/>
                <a:sym typeface="Montserrat"/>
              </a:rPr>
              <a:t>is the model’s estimation of what it predicts the label to be.</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So after the network creates its prediction, how do we evaluate it?</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And after the evaluation how can we update the network’s weights and biases?</a:t>
            </a:r>
            <a:endParaRPr sz="3000">
              <a:solidFill>
                <a:srgbClr val="434343"/>
              </a:solidFill>
              <a:latin typeface="Montserrat"/>
              <a:ea typeface="Montserrat"/>
              <a:cs typeface="Montserrat"/>
              <a:sym typeface="Montserrat"/>
            </a:endParaRPr>
          </a:p>
        </p:txBody>
      </p:sp>
      <p:pic>
        <p:nvPicPr>
          <p:cNvPr descr="watermark.jpg" id="1699" name="Google Shape;1699;p12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700" name="Google Shape;1700;p12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4" name="Shape 1704"/>
        <p:cNvGrpSpPr/>
        <p:nvPr/>
      </p:nvGrpSpPr>
      <p:grpSpPr>
        <a:xfrm>
          <a:off x="0" y="0"/>
          <a:ext cx="0" cy="0"/>
          <a:chOff x="0" y="0"/>
          <a:chExt cx="0" cy="0"/>
        </a:xfrm>
      </p:grpSpPr>
      <p:sp>
        <p:nvSpPr>
          <p:cNvPr id="1705" name="Google Shape;1705;p12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706" name="Google Shape;1706;p1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need to take the estimated outputs of the network and then compare them to the real values of the label.</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Keep in mind this is using the training data set during the fitting/training of the model.</a:t>
            </a:r>
            <a:endParaRPr sz="3000">
              <a:solidFill>
                <a:srgbClr val="434343"/>
              </a:solidFill>
              <a:latin typeface="Montserrat"/>
              <a:ea typeface="Montserrat"/>
              <a:cs typeface="Montserrat"/>
              <a:sym typeface="Montserrat"/>
            </a:endParaRPr>
          </a:p>
        </p:txBody>
      </p:sp>
      <p:pic>
        <p:nvPicPr>
          <p:cNvPr descr="watermark.jpg" id="1707" name="Google Shape;1707;p12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708" name="Google Shape;1708;p12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pic>
        <p:nvPicPr>
          <p:cNvPr id="134" name="Google Shape;134;p23"/>
          <p:cNvPicPr preferRelativeResize="0"/>
          <p:nvPr/>
        </p:nvPicPr>
        <p:blipFill>
          <a:blip r:embed="rId3">
            <a:alphaModFix/>
          </a:blip>
          <a:stretch>
            <a:fillRect/>
          </a:stretch>
        </p:blipFill>
        <p:spPr>
          <a:xfrm>
            <a:off x="1921625" y="1415325"/>
            <a:ext cx="5781998" cy="3728175"/>
          </a:xfrm>
          <a:prstGeom prst="rect">
            <a:avLst/>
          </a:prstGeom>
          <a:noFill/>
          <a:ln>
            <a:noFill/>
          </a:ln>
        </p:spPr>
      </p:pic>
      <p:sp>
        <p:nvSpPr>
          <p:cNvPr id="135" name="Google Shape;135;p2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136" name="Google Shape;136;p23"/>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Illustration of biological neurons</a:t>
            </a:r>
            <a:endParaRPr sz="2900">
              <a:solidFill>
                <a:srgbClr val="434343"/>
              </a:solidFill>
              <a:latin typeface="Montserrat"/>
              <a:ea typeface="Montserrat"/>
              <a:cs typeface="Montserrat"/>
              <a:sym typeface="Montserrat"/>
            </a:endParaRPr>
          </a:p>
        </p:txBody>
      </p:sp>
      <p:pic>
        <p:nvPicPr>
          <p:cNvPr descr="watermark.jpg" id="137" name="Google Shape;137;p23"/>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138" name="Google Shape;138;p23"/>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2" name="Shape 1712"/>
        <p:cNvGrpSpPr/>
        <p:nvPr/>
      </p:nvGrpSpPr>
      <p:grpSpPr>
        <a:xfrm>
          <a:off x="0" y="0"/>
          <a:ext cx="0" cy="0"/>
          <a:chOff x="0" y="0"/>
          <a:chExt cx="0" cy="0"/>
        </a:xfrm>
      </p:grpSpPr>
      <p:sp>
        <p:nvSpPr>
          <p:cNvPr id="1713" name="Google Shape;1713;p12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714" name="Google Shape;1714;p1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cost function (often referred to as a loss function) must be an average so it can output a single value.</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can keep track of our loss/cost during training to monitor network performance.</a:t>
            </a:r>
            <a:endParaRPr sz="3000">
              <a:solidFill>
                <a:srgbClr val="434343"/>
              </a:solidFill>
              <a:latin typeface="Montserrat"/>
              <a:ea typeface="Montserrat"/>
              <a:cs typeface="Montserrat"/>
              <a:sym typeface="Montserrat"/>
            </a:endParaRPr>
          </a:p>
        </p:txBody>
      </p:sp>
      <p:pic>
        <p:nvPicPr>
          <p:cNvPr descr="watermark.jpg" id="1715" name="Google Shape;1715;p12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716" name="Google Shape;1716;p12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0" name="Shape 1720"/>
        <p:cNvGrpSpPr/>
        <p:nvPr/>
      </p:nvGrpSpPr>
      <p:grpSpPr>
        <a:xfrm>
          <a:off x="0" y="0"/>
          <a:ext cx="0" cy="0"/>
          <a:chOff x="0" y="0"/>
          <a:chExt cx="0" cy="0"/>
        </a:xfrm>
      </p:grpSpPr>
      <p:sp>
        <p:nvSpPr>
          <p:cNvPr id="1721" name="Google Shape;1721;p12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722" name="Google Shape;1722;p123"/>
          <p:cNvSpPr txBox="1"/>
          <p:nvPr>
            <p:ph idx="1" type="body"/>
          </p:nvPr>
        </p:nvSpPr>
        <p:spPr>
          <a:xfrm>
            <a:off x="311700" y="1152475"/>
            <a:ext cx="87498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We’ll use the following variables:</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y to represent the true value</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 to represent neuron’s prediction</a:t>
            </a:r>
            <a:endParaRPr sz="3000">
              <a:solidFill>
                <a:srgbClr val="434343"/>
              </a:solidFill>
              <a:latin typeface="Montserrat"/>
              <a:ea typeface="Montserrat"/>
              <a:cs typeface="Montserrat"/>
              <a:sym typeface="Montserrat"/>
            </a:endParaRPr>
          </a:p>
          <a:p>
            <a:pPr indent="-419100" lvl="0"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In terms of weights and bias:</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w*x + b = z</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Pass z into activation function σ(z) = a </a:t>
            </a:r>
            <a:endParaRPr sz="3000">
              <a:solidFill>
                <a:srgbClr val="434343"/>
              </a:solidFill>
              <a:latin typeface="Montserrat"/>
              <a:ea typeface="Montserrat"/>
              <a:cs typeface="Montserrat"/>
              <a:sym typeface="Montserrat"/>
            </a:endParaRPr>
          </a:p>
        </p:txBody>
      </p:sp>
      <p:pic>
        <p:nvPicPr>
          <p:cNvPr descr="watermark.jpg" id="1723" name="Google Shape;1723;p12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724" name="Google Shape;1724;p12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8" name="Shape 1728"/>
        <p:cNvGrpSpPr/>
        <p:nvPr/>
      </p:nvGrpSpPr>
      <p:grpSpPr>
        <a:xfrm>
          <a:off x="0" y="0"/>
          <a:ext cx="0" cy="0"/>
          <a:chOff x="0" y="0"/>
          <a:chExt cx="0" cy="0"/>
        </a:xfrm>
      </p:grpSpPr>
      <p:sp>
        <p:nvSpPr>
          <p:cNvPr id="1729" name="Google Shape;1729;p12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730" name="Google Shape;1730;p1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One very common cost function is the quadratic cost function:</a:t>
            </a:r>
            <a:endParaRPr sz="3000">
              <a:solidFill>
                <a:srgbClr val="434343"/>
              </a:solidFill>
              <a:latin typeface="Montserrat"/>
              <a:ea typeface="Montserrat"/>
              <a:cs typeface="Montserrat"/>
              <a:sym typeface="Montserrat"/>
            </a:endParaRPr>
          </a:p>
        </p:txBody>
      </p:sp>
      <p:pic>
        <p:nvPicPr>
          <p:cNvPr descr="watermark.jpg" id="1731" name="Google Shape;1731;p12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732" name="Google Shape;1732;p12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733" name="Google Shape;1733;p124"/>
          <p:cNvPicPr preferRelativeResize="0"/>
          <p:nvPr/>
        </p:nvPicPr>
        <p:blipFill>
          <a:blip r:embed="rId4">
            <a:alphaModFix/>
          </a:blip>
          <a:stretch>
            <a:fillRect/>
          </a:stretch>
        </p:blipFill>
        <p:spPr>
          <a:xfrm>
            <a:off x="1699197" y="2545175"/>
            <a:ext cx="5745600" cy="1759900"/>
          </a:xfrm>
          <a:prstGeom prst="rect">
            <a:avLst/>
          </a:prstGeom>
          <a:noFill/>
          <a:ln>
            <a:noFill/>
          </a:ln>
        </p:spPr>
      </p:pic>
    </p:spTree>
  </p:cSld>
  <p:clrMapOvr>
    <a:masterClrMapping/>
  </p:clrMapOvr>
</p:sld>
</file>

<file path=ppt/slides/slide1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7" name="Shape 1737"/>
        <p:cNvGrpSpPr/>
        <p:nvPr/>
      </p:nvGrpSpPr>
      <p:grpSpPr>
        <a:xfrm>
          <a:off x="0" y="0"/>
          <a:ext cx="0" cy="0"/>
          <a:chOff x="0" y="0"/>
          <a:chExt cx="0" cy="0"/>
        </a:xfrm>
      </p:grpSpPr>
      <p:pic>
        <p:nvPicPr>
          <p:cNvPr id="1738" name="Google Shape;1738;p125"/>
          <p:cNvPicPr preferRelativeResize="0"/>
          <p:nvPr/>
        </p:nvPicPr>
        <p:blipFill>
          <a:blip r:embed="rId3">
            <a:alphaModFix/>
          </a:blip>
          <a:stretch>
            <a:fillRect/>
          </a:stretch>
        </p:blipFill>
        <p:spPr>
          <a:xfrm>
            <a:off x="1699197" y="3078575"/>
            <a:ext cx="5745600" cy="1759900"/>
          </a:xfrm>
          <a:prstGeom prst="rect">
            <a:avLst/>
          </a:prstGeom>
          <a:noFill/>
          <a:ln>
            <a:noFill/>
          </a:ln>
        </p:spPr>
      </p:pic>
      <p:sp>
        <p:nvSpPr>
          <p:cNvPr id="1739" name="Google Shape;1739;p12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740" name="Google Shape;1740;p125"/>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simply calculate the difference between the real values y(x) against our predicted values a(x).</a:t>
            </a:r>
            <a:endParaRPr sz="3000">
              <a:solidFill>
                <a:srgbClr val="434343"/>
              </a:solidFill>
              <a:latin typeface="Montserrat"/>
              <a:ea typeface="Montserrat"/>
              <a:cs typeface="Montserrat"/>
              <a:sym typeface="Montserrat"/>
            </a:endParaRPr>
          </a:p>
        </p:txBody>
      </p:sp>
      <p:pic>
        <p:nvPicPr>
          <p:cNvPr descr="watermark.jpg" id="1741" name="Google Shape;1741;p125"/>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1742" name="Google Shape;1742;p125"/>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6" name="Shape 1746"/>
        <p:cNvGrpSpPr/>
        <p:nvPr/>
      </p:nvGrpSpPr>
      <p:grpSpPr>
        <a:xfrm>
          <a:off x="0" y="0"/>
          <a:ext cx="0" cy="0"/>
          <a:chOff x="0" y="0"/>
          <a:chExt cx="0" cy="0"/>
        </a:xfrm>
      </p:grpSpPr>
      <p:pic>
        <p:nvPicPr>
          <p:cNvPr id="1747" name="Google Shape;1747;p126"/>
          <p:cNvPicPr preferRelativeResize="0"/>
          <p:nvPr/>
        </p:nvPicPr>
        <p:blipFill>
          <a:blip r:embed="rId3">
            <a:alphaModFix/>
          </a:blip>
          <a:stretch>
            <a:fillRect/>
          </a:stretch>
        </p:blipFill>
        <p:spPr>
          <a:xfrm>
            <a:off x="1699197" y="3078575"/>
            <a:ext cx="5745600" cy="1759900"/>
          </a:xfrm>
          <a:prstGeom prst="rect">
            <a:avLst/>
          </a:prstGeom>
          <a:noFill/>
          <a:ln>
            <a:noFill/>
          </a:ln>
        </p:spPr>
      </p:pic>
      <p:sp>
        <p:nvSpPr>
          <p:cNvPr id="1748" name="Google Shape;1748;p12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749" name="Google Shape;1749;p126"/>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Note: The notation shown here corresponds to vector inputs and outputs, since we will be dealing with a </a:t>
            </a:r>
            <a:r>
              <a:rPr b="1" lang="en" sz="3000">
                <a:solidFill>
                  <a:srgbClr val="434343"/>
                </a:solidFill>
                <a:latin typeface="Montserrat"/>
                <a:ea typeface="Montserrat"/>
                <a:cs typeface="Montserrat"/>
                <a:sym typeface="Montserrat"/>
              </a:rPr>
              <a:t>batch </a:t>
            </a:r>
            <a:r>
              <a:rPr lang="en" sz="3000">
                <a:solidFill>
                  <a:srgbClr val="434343"/>
                </a:solidFill>
                <a:latin typeface="Montserrat"/>
                <a:ea typeface="Montserrat"/>
                <a:cs typeface="Montserrat"/>
                <a:sym typeface="Montserrat"/>
              </a:rPr>
              <a:t>of training points and predictions.</a:t>
            </a:r>
            <a:endParaRPr sz="3000">
              <a:solidFill>
                <a:srgbClr val="434343"/>
              </a:solidFill>
              <a:latin typeface="Montserrat"/>
              <a:ea typeface="Montserrat"/>
              <a:cs typeface="Montserrat"/>
              <a:sym typeface="Montserrat"/>
            </a:endParaRPr>
          </a:p>
        </p:txBody>
      </p:sp>
      <p:pic>
        <p:nvPicPr>
          <p:cNvPr descr="watermark.jpg" id="1750" name="Google Shape;1750;p126"/>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1751" name="Google Shape;1751;p126"/>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5" name="Shape 1755"/>
        <p:cNvGrpSpPr/>
        <p:nvPr/>
      </p:nvGrpSpPr>
      <p:grpSpPr>
        <a:xfrm>
          <a:off x="0" y="0"/>
          <a:ext cx="0" cy="0"/>
          <a:chOff x="0" y="0"/>
          <a:chExt cx="0" cy="0"/>
        </a:xfrm>
      </p:grpSpPr>
      <p:pic>
        <p:nvPicPr>
          <p:cNvPr id="1756" name="Google Shape;1756;p127"/>
          <p:cNvPicPr preferRelativeResize="0"/>
          <p:nvPr/>
        </p:nvPicPr>
        <p:blipFill>
          <a:blip r:embed="rId3">
            <a:alphaModFix/>
          </a:blip>
          <a:stretch>
            <a:fillRect/>
          </a:stretch>
        </p:blipFill>
        <p:spPr>
          <a:xfrm>
            <a:off x="1699197" y="3078575"/>
            <a:ext cx="5745600" cy="1759900"/>
          </a:xfrm>
          <a:prstGeom prst="rect">
            <a:avLst/>
          </a:prstGeom>
          <a:noFill/>
          <a:ln>
            <a:noFill/>
          </a:ln>
        </p:spPr>
      </p:pic>
      <p:sp>
        <p:nvSpPr>
          <p:cNvPr id="1757" name="Google Shape;1757;p12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758" name="Google Shape;1758;p127"/>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Notice how squaring this does 2 useful things for us, keeps everything positive and </a:t>
            </a:r>
            <a:r>
              <a:rPr b="1" lang="en" sz="3000">
                <a:solidFill>
                  <a:srgbClr val="434343"/>
                </a:solidFill>
                <a:latin typeface="Montserrat"/>
                <a:ea typeface="Montserrat"/>
                <a:cs typeface="Montserrat"/>
                <a:sym typeface="Montserrat"/>
              </a:rPr>
              <a:t>punishes</a:t>
            </a:r>
            <a:r>
              <a:rPr lang="en" sz="3000">
                <a:solidFill>
                  <a:srgbClr val="434343"/>
                </a:solidFill>
                <a:latin typeface="Montserrat"/>
                <a:ea typeface="Montserrat"/>
                <a:cs typeface="Montserrat"/>
                <a:sym typeface="Montserrat"/>
              </a:rPr>
              <a:t> large errors!</a:t>
            </a:r>
            <a:endParaRPr sz="3000">
              <a:solidFill>
                <a:srgbClr val="434343"/>
              </a:solidFill>
              <a:latin typeface="Montserrat"/>
              <a:ea typeface="Montserrat"/>
              <a:cs typeface="Montserrat"/>
              <a:sym typeface="Montserrat"/>
            </a:endParaRPr>
          </a:p>
        </p:txBody>
      </p:sp>
      <p:pic>
        <p:nvPicPr>
          <p:cNvPr descr="watermark.jpg" id="1759" name="Google Shape;1759;p127"/>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1760" name="Google Shape;1760;p127"/>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4" name="Shape 1764"/>
        <p:cNvGrpSpPr/>
        <p:nvPr/>
      </p:nvGrpSpPr>
      <p:grpSpPr>
        <a:xfrm>
          <a:off x="0" y="0"/>
          <a:ext cx="0" cy="0"/>
          <a:chOff x="0" y="0"/>
          <a:chExt cx="0" cy="0"/>
        </a:xfrm>
      </p:grpSpPr>
      <p:sp>
        <p:nvSpPr>
          <p:cNvPr id="1765" name="Google Shape;1765;p12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766" name="Google Shape;1766;p128"/>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can think of the cost function as:</a:t>
            </a:r>
            <a:endParaRPr sz="3000">
              <a:solidFill>
                <a:srgbClr val="434343"/>
              </a:solidFill>
              <a:latin typeface="Montserrat"/>
              <a:ea typeface="Montserrat"/>
              <a:cs typeface="Montserrat"/>
              <a:sym typeface="Montserrat"/>
            </a:endParaRPr>
          </a:p>
        </p:txBody>
      </p:sp>
      <p:pic>
        <p:nvPicPr>
          <p:cNvPr descr="watermark.jpg" id="1767" name="Google Shape;1767;p12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768" name="Google Shape;1768;p12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769" name="Google Shape;1769;p128"/>
          <p:cNvPicPr preferRelativeResize="0"/>
          <p:nvPr/>
        </p:nvPicPr>
        <p:blipFill>
          <a:blip r:embed="rId4">
            <a:alphaModFix/>
          </a:blip>
          <a:stretch>
            <a:fillRect/>
          </a:stretch>
        </p:blipFill>
        <p:spPr>
          <a:xfrm>
            <a:off x="3295571" y="1786625"/>
            <a:ext cx="3283519" cy="847625"/>
          </a:xfrm>
          <a:prstGeom prst="rect">
            <a:avLst/>
          </a:prstGeom>
          <a:noFill/>
          <a:ln>
            <a:noFill/>
          </a:ln>
        </p:spPr>
      </p:pic>
    </p:spTree>
  </p:cSld>
  <p:clrMapOvr>
    <a:masterClrMapping/>
  </p:clrMapOvr>
</p:sld>
</file>

<file path=ppt/slides/slide1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3" name="Shape 1773"/>
        <p:cNvGrpSpPr/>
        <p:nvPr/>
      </p:nvGrpSpPr>
      <p:grpSpPr>
        <a:xfrm>
          <a:off x="0" y="0"/>
          <a:ext cx="0" cy="0"/>
          <a:chOff x="0" y="0"/>
          <a:chExt cx="0" cy="0"/>
        </a:xfrm>
      </p:grpSpPr>
      <p:sp>
        <p:nvSpPr>
          <p:cNvPr id="1774" name="Google Shape;1774;p12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775" name="Google Shape;1775;p129"/>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W</a:t>
            </a:r>
            <a:r>
              <a:rPr lang="en" sz="3000">
                <a:solidFill>
                  <a:srgbClr val="434343"/>
                </a:solidFill>
                <a:latin typeface="Montserrat"/>
                <a:ea typeface="Montserrat"/>
                <a:cs typeface="Montserrat"/>
                <a:sym typeface="Montserrat"/>
              </a:rPr>
              <a:t> is our neural network's weights, </a:t>
            </a:r>
            <a:r>
              <a:rPr b="1" lang="en" sz="3000">
                <a:solidFill>
                  <a:srgbClr val="434343"/>
                </a:solidFill>
                <a:latin typeface="Montserrat"/>
                <a:ea typeface="Montserrat"/>
                <a:cs typeface="Montserrat"/>
                <a:sym typeface="Montserrat"/>
              </a:rPr>
              <a:t>B</a:t>
            </a:r>
            <a:r>
              <a:rPr lang="en" sz="3000">
                <a:solidFill>
                  <a:srgbClr val="434343"/>
                </a:solidFill>
                <a:latin typeface="Montserrat"/>
                <a:ea typeface="Montserrat"/>
                <a:cs typeface="Montserrat"/>
                <a:sym typeface="Montserrat"/>
              </a:rPr>
              <a:t> is our neural network's biases, </a:t>
            </a:r>
            <a:r>
              <a:rPr b="1" lang="en" sz="3000">
                <a:solidFill>
                  <a:srgbClr val="434343"/>
                </a:solidFill>
                <a:latin typeface="Montserrat"/>
                <a:ea typeface="Montserrat"/>
                <a:cs typeface="Montserrat"/>
                <a:sym typeface="Montserrat"/>
              </a:rPr>
              <a:t>S</a:t>
            </a:r>
            <a:r>
              <a:rPr b="1" baseline="30000" lang="en" sz="3100">
                <a:solidFill>
                  <a:srgbClr val="434343"/>
                </a:solidFill>
                <a:latin typeface="Montserrat"/>
                <a:ea typeface="Montserrat"/>
                <a:cs typeface="Montserrat"/>
                <a:sym typeface="Montserrat"/>
              </a:rPr>
              <a:t>r</a:t>
            </a:r>
            <a:r>
              <a:rPr lang="en" sz="3000">
                <a:solidFill>
                  <a:srgbClr val="434343"/>
                </a:solidFill>
                <a:latin typeface="Montserrat"/>
                <a:ea typeface="Montserrat"/>
                <a:cs typeface="Montserrat"/>
                <a:sym typeface="Montserrat"/>
              </a:rPr>
              <a:t> is the input of a single training sample, and </a:t>
            </a:r>
            <a:r>
              <a:rPr b="1" lang="en" sz="3000">
                <a:solidFill>
                  <a:srgbClr val="434343"/>
                </a:solidFill>
                <a:latin typeface="Montserrat"/>
                <a:ea typeface="Montserrat"/>
                <a:cs typeface="Montserrat"/>
                <a:sym typeface="Montserrat"/>
              </a:rPr>
              <a:t>E</a:t>
            </a:r>
            <a:r>
              <a:rPr b="1" baseline="30000" lang="en" sz="3000">
                <a:solidFill>
                  <a:srgbClr val="434343"/>
                </a:solidFill>
                <a:latin typeface="Montserrat"/>
                <a:ea typeface="Montserrat"/>
                <a:cs typeface="Montserrat"/>
                <a:sym typeface="Montserrat"/>
              </a:rPr>
              <a:t>r</a:t>
            </a:r>
            <a:r>
              <a:rPr lang="en" sz="3000">
                <a:solidFill>
                  <a:srgbClr val="434343"/>
                </a:solidFill>
                <a:latin typeface="Montserrat"/>
                <a:ea typeface="Montserrat"/>
                <a:cs typeface="Montserrat"/>
                <a:sym typeface="Montserrat"/>
              </a:rPr>
              <a:t> is the desired output of that training sample. </a:t>
            </a:r>
            <a:endParaRPr sz="3000">
              <a:solidFill>
                <a:srgbClr val="434343"/>
              </a:solidFill>
              <a:latin typeface="Montserrat"/>
              <a:ea typeface="Montserrat"/>
              <a:cs typeface="Montserrat"/>
              <a:sym typeface="Montserrat"/>
            </a:endParaRPr>
          </a:p>
        </p:txBody>
      </p:sp>
      <p:pic>
        <p:nvPicPr>
          <p:cNvPr descr="watermark.jpg" id="1776" name="Google Shape;1776;p12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777" name="Google Shape;1777;p12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778" name="Google Shape;1778;p129"/>
          <p:cNvPicPr preferRelativeResize="0"/>
          <p:nvPr/>
        </p:nvPicPr>
        <p:blipFill>
          <a:blip r:embed="rId4">
            <a:alphaModFix/>
          </a:blip>
          <a:stretch>
            <a:fillRect/>
          </a:stretch>
        </p:blipFill>
        <p:spPr>
          <a:xfrm>
            <a:off x="3338071" y="3817575"/>
            <a:ext cx="3283519" cy="847625"/>
          </a:xfrm>
          <a:prstGeom prst="rect">
            <a:avLst/>
          </a:prstGeom>
          <a:noFill/>
          <a:ln>
            <a:noFill/>
          </a:ln>
        </p:spPr>
      </p:pic>
    </p:spTree>
  </p:cSld>
  <p:clrMapOvr>
    <a:masterClrMapping/>
  </p:clrMapOvr>
</p:sld>
</file>

<file path=ppt/slides/slide1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2" name="Shape 1782"/>
        <p:cNvGrpSpPr/>
        <p:nvPr/>
      </p:nvGrpSpPr>
      <p:grpSpPr>
        <a:xfrm>
          <a:off x="0" y="0"/>
          <a:ext cx="0" cy="0"/>
          <a:chOff x="0" y="0"/>
          <a:chExt cx="0" cy="0"/>
        </a:xfrm>
      </p:grpSpPr>
      <p:pic>
        <p:nvPicPr>
          <p:cNvPr id="1783" name="Google Shape;1783;p130"/>
          <p:cNvPicPr preferRelativeResize="0"/>
          <p:nvPr/>
        </p:nvPicPr>
        <p:blipFill>
          <a:blip r:embed="rId3">
            <a:alphaModFix/>
          </a:blip>
          <a:stretch>
            <a:fillRect/>
          </a:stretch>
        </p:blipFill>
        <p:spPr>
          <a:xfrm>
            <a:off x="1699197" y="3078575"/>
            <a:ext cx="5745600" cy="1759900"/>
          </a:xfrm>
          <a:prstGeom prst="rect">
            <a:avLst/>
          </a:prstGeom>
          <a:noFill/>
          <a:ln>
            <a:noFill/>
          </a:ln>
        </p:spPr>
      </p:pic>
      <p:sp>
        <p:nvSpPr>
          <p:cNvPr id="1784" name="Google Shape;1784;p13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785" name="Google Shape;1785;p130"/>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Notice how that information was all encoded in our simplified notation.</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a:t>
            </a:r>
            <a:r>
              <a:rPr b="1" lang="en" sz="3000">
                <a:solidFill>
                  <a:srgbClr val="434343"/>
                </a:solidFill>
                <a:latin typeface="Montserrat"/>
                <a:ea typeface="Montserrat"/>
                <a:cs typeface="Montserrat"/>
                <a:sym typeface="Montserrat"/>
              </a:rPr>
              <a:t>a(x)</a:t>
            </a:r>
            <a:r>
              <a:rPr lang="en" sz="3000">
                <a:solidFill>
                  <a:srgbClr val="434343"/>
                </a:solidFill>
                <a:latin typeface="Montserrat"/>
                <a:ea typeface="Montserrat"/>
                <a:cs typeface="Montserrat"/>
                <a:sym typeface="Montserrat"/>
              </a:rPr>
              <a:t> holds information about weights and biases.</a:t>
            </a:r>
            <a:endParaRPr sz="3000">
              <a:solidFill>
                <a:srgbClr val="434343"/>
              </a:solidFill>
              <a:latin typeface="Montserrat"/>
              <a:ea typeface="Montserrat"/>
              <a:cs typeface="Montserrat"/>
              <a:sym typeface="Montserrat"/>
            </a:endParaRPr>
          </a:p>
        </p:txBody>
      </p:sp>
      <p:pic>
        <p:nvPicPr>
          <p:cNvPr descr="watermark.jpg" id="1786" name="Google Shape;1786;p130"/>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1787" name="Google Shape;1787;p130"/>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1" name="Shape 1791"/>
        <p:cNvGrpSpPr/>
        <p:nvPr/>
      </p:nvGrpSpPr>
      <p:grpSpPr>
        <a:xfrm>
          <a:off x="0" y="0"/>
          <a:ext cx="0" cy="0"/>
          <a:chOff x="0" y="0"/>
          <a:chExt cx="0" cy="0"/>
        </a:xfrm>
      </p:grpSpPr>
      <p:sp>
        <p:nvSpPr>
          <p:cNvPr id="1792" name="Google Shape;1792;p13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793" name="Google Shape;1793;p131"/>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means that if we have a huge network, we can expect </a:t>
            </a:r>
            <a:r>
              <a:rPr b="1" lang="en" sz="3000">
                <a:solidFill>
                  <a:srgbClr val="434343"/>
                </a:solidFill>
                <a:latin typeface="Montserrat"/>
                <a:ea typeface="Montserrat"/>
                <a:cs typeface="Montserrat"/>
                <a:sym typeface="Montserrat"/>
              </a:rPr>
              <a:t>C</a:t>
            </a:r>
            <a:r>
              <a:rPr lang="en" sz="3000">
                <a:solidFill>
                  <a:srgbClr val="434343"/>
                </a:solidFill>
                <a:latin typeface="Montserrat"/>
                <a:ea typeface="Montserrat"/>
                <a:cs typeface="Montserrat"/>
                <a:sym typeface="Montserrat"/>
              </a:rPr>
              <a:t> to be quite complex, with huge vectors of weights and biases.</a:t>
            </a:r>
            <a:endParaRPr sz="3000">
              <a:solidFill>
                <a:srgbClr val="434343"/>
              </a:solidFill>
              <a:latin typeface="Montserrat"/>
              <a:ea typeface="Montserrat"/>
              <a:cs typeface="Montserrat"/>
              <a:sym typeface="Montserrat"/>
            </a:endParaRPr>
          </a:p>
        </p:txBody>
      </p:sp>
      <p:pic>
        <p:nvPicPr>
          <p:cNvPr descr="watermark.jpg" id="1794" name="Google Shape;1794;p13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795" name="Google Shape;1795;p13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796" name="Google Shape;1796;p131"/>
          <p:cNvPicPr preferRelativeResize="0"/>
          <p:nvPr/>
        </p:nvPicPr>
        <p:blipFill>
          <a:blip r:embed="rId4">
            <a:alphaModFix/>
          </a:blip>
          <a:stretch>
            <a:fillRect/>
          </a:stretch>
        </p:blipFill>
        <p:spPr>
          <a:xfrm>
            <a:off x="3295571" y="3539225"/>
            <a:ext cx="3283519" cy="8476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pic>
        <p:nvPicPr>
          <p:cNvPr id="143" name="Google Shape;143;p24"/>
          <p:cNvPicPr preferRelativeResize="0"/>
          <p:nvPr/>
        </p:nvPicPr>
        <p:blipFill rotWithShape="1">
          <a:blip r:embed="rId3">
            <a:alphaModFix/>
          </a:blip>
          <a:srcRect b="0" l="0" r="38191" t="1729"/>
          <a:stretch/>
        </p:blipFill>
        <p:spPr>
          <a:xfrm>
            <a:off x="3140825" y="1479975"/>
            <a:ext cx="3573677" cy="3663524"/>
          </a:xfrm>
          <a:prstGeom prst="rect">
            <a:avLst/>
          </a:prstGeom>
          <a:noFill/>
          <a:ln>
            <a:noFill/>
          </a:ln>
        </p:spPr>
      </p:pic>
      <p:sp>
        <p:nvSpPr>
          <p:cNvPr id="144" name="Google Shape;144;p2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145" name="Google Shape;145;p24"/>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Illustration of biological neurons</a:t>
            </a:r>
            <a:endParaRPr sz="2900">
              <a:solidFill>
                <a:srgbClr val="434343"/>
              </a:solidFill>
              <a:latin typeface="Montserrat"/>
              <a:ea typeface="Montserrat"/>
              <a:cs typeface="Montserrat"/>
              <a:sym typeface="Montserrat"/>
            </a:endParaRPr>
          </a:p>
        </p:txBody>
      </p:sp>
      <p:pic>
        <p:nvPicPr>
          <p:cNvPr descr="watermark.jpg" id="146" name="Google Shape;146;p24"/>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147" name="Google Shape;147;p24"/>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0" name="Shape 1800"/>
        <p:cNvGrpSpPr/>
        <p:nvPr/>
      </p:nvGrpSpPr>
      <p:grpSpPr>
        <a:xfrm>
          <a:off x="0" y="0"/>
          <a:ext cx="0" cy="0"/>
          <a:chOff x="0" y="0"/>
          <a:chExt cx="0" cy="0"/>
        </a:xfrm>
      </p:grpSpPr>
      <p:pic>
        <p:nvPicPr>
          <p:cNvPr id="1801" name="Google Shape;1801;p132"/>
          <p:cNvPicPr preferRelativeResize="0"/>
          <p:nvPr/>
        </p:nvPicPr>
        <p:blipFill>
          <a:blip r:embed="rId3">
            <a:alphaModFix/>
          </a:blip>
          <a:stretch>
            <a:fillRect/>
          </a:stretch>
        </p:blipFill>
        <p:spPr>
          <a:xfrm>
            <a:off x="1903325" y="2082900"/>
            <a:ext cx="5831675" cy="3032175"/>
          </a:xfrm>
          <a:prstGeom prst="rect">
            <a:avLst/>
          </a:prstGeom>
          <a:noFill/>
          <a:ln>
            <a:noFill/>
          </a:ln>
        </p:spPr>
      </p:pic>
      <p:sp>
        <p:nvSpPr>
          <p:cNvPr id="1802" name="Google Shape;1802;p13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803" name="Google Shape;1803;p132"/>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Here is a small network with all its parameters labeled:</a:t>
            </a:r>
            <a:endParaRPr sz="3000">
              <a:solidFill>
                <a:srgbClr val="434343"/>
              </a:solidFill>
              <a:latin typeface="Montserrat"/>
              <a:ea typeface="Montserrat"/>
              <a:cs typeface="Montserrat"/>
              <a:sym typeface="Montserrat"/>
            </a:endParaRPr>
          </a:p>
        </p:txBody>
      </p:sp>
      <p:pic>
        <p:nvPicPr>
          <p:cNvPr descr="watermark.jpg" id="1804" name="Google Shape;1804;p132"/>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1805" name="Google Shape;1805;p132"/>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9" name="Shape 1809"/>
        <p:cNvGrpSpPr/>
        <p:nvPr/>
      </p:nvGrpSpPr>
      <p:grpSpPr>
        <a:xfrm>
          <a:off x="0" y="0"/>
          <a:ext cx="0" cy="0"/>
          <a:chOff x="0" y="0"/>
          <a:chExt cx="0" cy="0"/>
        </a:xfrm>
      </p:grpSpPr>
      <p:pic>
        <p:nvPicPr>
          <p:cNvPr id="1810" name="Google Shape;1810;p133"/>
          <p:cNvPicPr preferRelativeResize="0"/>
          <p:nvPr/>
        </p:nvPicPr>
        <p:blipFill>
          <a:blip r:embed="rId3">
            <a:alphaModFix/>
          </a:blip>
          <a:stretch>
            <a:fillRect/>
          </a:stretch>
        </p:blipFill>
        <p:spPr>
          <a:xfrm>
            <a:off x="1903325" y="2082900"/>
            <a:ext cx="5831675" cy="3032175"/>
          </a:xfrm>
          <a:prstGeom prst="rect">
            <a:avLst/>
          </a:prstGeom>
          <a:noFill/>
          <a:ln>
            <a:noFill/>
          </a:ln>
        </p:spPr>
      </p:pic>
      <p:sp>
        <p:nvSpPr>
          <p:cNvPr id="1811" name="Google Shape;1811;p13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812" name="Google Shape;1812;p133"/>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That is a lot to calculate! </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How do we solve this?</a:t>
            </a:r>
            <a:endParaRPr sz="3000">
              <a:solidFill>
                <a:srgbClr val="434343"/>
              </a:solidFill>
              <a:latin typeface="Montserrat"/>
              <a:ea typeface="Montserrat"/>
              <a:cs typeface="Montserrat"/>
              <a:sym typeface="Montserrat"/>
            </a:endParaRPr>
          </a:p>
        </p:txBody>
      </p:sp>
      <p:pic>
        <p:nvPicPr>
          <p:cNvPr descr="watermark.jpg" id="1813" name="Google Shape;1813;p133"/>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1814" name="Google Shape;1814;p133"/>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8" name="Shape 1818"/>
        <p:cNvGrpSpPr/>
        <p:nvPr/>
      </p:nvGrpSpPr>
      <p:grpSpPr>
        <a:xfrm>
          <a:off x="0" y="0"/>
          <a:ext cx="0" cy="0"/>
          <a:chOff x="0" y="0"/>
          <a:chExt cx="0" cy="0"/>
        </a:xfrm>
      </p:grpSpPr>
      <p:pic>
        <p:nvPicPr>
          <p:cNvPr descr="watermark.jpg" id="1819" name="Google Shape;1819;p13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820" name="Google Shape;1820;p13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821" name="Google Shape;1821;p134"/>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In a real case, this means we have some cost function </a:t>
            </a:r>
            <a:r>
              <a:rPr b="1" lang="en" sz="3000">
                <a:solidFill>
                  <a:srgbClr val="434343"/>
                </a:solidFill>
                <a:latin typeface="Montserrat"/>
                <a:ea typeface="Montserrat"/>
                <a:cs typeface="Montserrat"/>
                <a:sym typeface="Montserrat"/>
              </a:rPr>
              <a:t>C</a:t>
            </a:r>
            <a:r>
              <a:rPr lang="en" sz="3000">
                <a:solidFill>
                  <a:srgbClr val="434343"/>
                </a:solidFill>
                <a:latin typeface="Montserrat"/>
                <a:ea typeface="Montserrat"/>
                <a:cs typeface="Montserrat"/>
                <a:sym typeface="Montserrat"/>
              </a:rPr>
              <a:t> dependent lots of weights!</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C(w1,w2,w3,....wn)</a:t>
            </a:r>
            <a:endParaRPr b="1" sz="3000">
              <a:solidFill>
                <a:srgbClr val="434343"/>
              </a:solidFill>
              <a:latin typeface="Montserrat"/>
              <a:ea typeface="Montserrat"/>
              <a:cs typeface="Montserrat"/>
              <a:sym typeface="Montserrat"/>
            </a:endParaRPr>
          </a:p>
          <a:p>
            <a:pPr indent="-419100" lvl="0"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How do we figure out which weights lead us to the lowest cost?</a:t>
            </a:r>
            <a:endParaRPr sz="3000">
              <a:solidFill>
                <a:srgbClr val="434343"/>
              </a:solidFill>
              <a:latin typeface="Montserrat"/>
              <a:ea typeface="Montserrat"/>
              <a:cs typeface="Montserrat"/>
              <a:sym typeface="Montserrat"/>
            </a:endParaRPr>
          </a:p>
        </p:txBody>
      </p:sp>
      <p:pic>
        <p:nvPicPr>
          <p:cNvPr descr="watermark.jpg" id="1822" name="Google Shape;1822;p13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Tree>
  </p:cSld>
  <p:clrMapOvr>
    <a:masterClrMapping/>
  </p:clrMapOvr>
</p:sld>
</file>

<file path=ppt/slides/slide1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6" name="Shape 1826"/>
        <p:cNvGrpSpPr/>
        <p:nvPr/>
      </p:nvGrpSpPr>
      <p:grpSpPr>
        <a:xfrm>
          <a:off x="0" y="0"/>
          <a:ext cx="0" cy="0"/>
          <a:chOff x="0" y="0"/>
          <a:chExt cx="0" cy="0"/>
        </a:xfrm>
      </p:grpSpPr>
      <p:pic>
        <p:nvPicPr>
          <p:cNvPr descr="watermark.jpg" id="1827" name="Google Shape;1827;p13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828" name="Google Shape;1828;p13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829" name="Google Shape;1829;p135"/>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For simplicity, let’s imagine we only had one weight in our cost function </a:t>
            </a:r>
            <a:r>
              <a:rPr b="1" lang="en" sz="3000">
                <a:solidFill>
                  <a:srgbClr val="434343"/>
                </a:solidFill>
                <a:latin typeface="Montserrat"/>
                <a:ea typeface="Montserrat"/>
                <a:cs typeface="Montserrat"/>
                <a:sym typeface="Montserrat"/>
              </a:rPr>
              <a:t>w.</a:t>
            </a:r>
            <a:endParaRPr b="1"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want to </a:t>
            </a:r>
            <a:r>
              <a:rPr b="1" lang="en" sz="3000">
                <a:solidFill>
                  <a:srgbClr val="434343"/>
                </a:solidFill>
                <a:latin typeface="Montserrat"/>
                <a:ea typeface="Montserrat"/>
                <a:cs typeface="Montserrat"/>
                <a:sym typeface="Montserrat"/>
              </a:rPr>
              <a:t>minimize</a:t>
            </a:r>
            <a:r>
              <a:rPr lang="en" sz="3000">
                <a:solidFill>
                  <a:srgbClr val="434343"/>
                </a:solidFill>
                <a:latin typeface="Montserrat"/>
                <a:ea typeface="Montserrat"/>
                <a:cs typeface="Montserrat"/>
                <a:sym typeface="Montserrat"/>
              </a:rPr>
              <a:t> our loss/cost (overall error).</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Which means we need to figure out what value of </a:t>
            </a:r>
            <a:r>
              <a:rPr b="1" lang="en" sz="3000">
                <a:solidFill>
                  <a:srgbClr val="434343"/>
                </a:solidFill>
                <a:latin typeface="Montserrat"/>
                <a:ea typeface="Montserrat"/>
                <a:cs typeface="Montserrat"/>
                <a:sym typeface="Montserrat"/>
              </a:rPr>
              <a:t>w</a:t>
            </a:r>
            <a:r>
              <a:rPr lang="en" sz="3000">
                <a:solidFill>
                  <a:srgbClr val="434343"/>
                </a:solidFill>
                <a:latin typeface="Montserrat"/>
                <a:ea typeface="Montserrat"/>
                <a:cs typeface="Montserrat"/>
                <a:sym typeface="Montserrat"/>
              </a:rPr>
              <a:t> results in the minimum of </a:t>
            </a:r>
            <a:r>
              <a:rPr b="1" lang="en" sz="3000">
                <a:solidFill>
                  <a:srgbClr val="434343"/>
                </a:solidFill>
                <a:latin typeface="Montserrat"/>
                <a:ea typeface="Montserrat"/>
                <a:cs typeface="Montserrat"/>
                <a:sym typeface="Montserrat"/>
              </a:rPr>
              <a:t>C(w)</a:t>
            </a:r>
            <a:endParaRPr b="1" sz="3000">
              <a:solidFill>
                <a:srgbClr val="434343"/>
              </a:solidFill>
              <a:latin typeface="Montserrat"/>
              <a:ea typeface="Montserrat"/>
              <a:cs typeface="Montserrat"/>
              <a:sym typeface="Montserrat"/>
            </a:endParaRPr>
          </a:p>
        </p:txBody>
      </p:sp>
      <p:pic>
        <p:nvPicPr>
          <p:cNvPr descr="watermark.jpg" id="1830" name="Google Shape;1830;p13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Tree>
  </p:cSld>
  <p:clrMapOvr>
    <a:masterClrMapping/>
  </p:clrMapOvr>
</p:sld>
</file>

<file path=ppt/slides/slide1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4" name="Shape 1834"/>
        <p:cNvGrpSpPr/>
        <p:nvPr/>
      </p:nvGrpSpPr>
      <p:grpSpPr>
        <a:xfrm>
          <a:off x="0" y="0"/>
          <a:ext cx="0" cy="0"/>
          <a:chOff x="0" y="0"/>
          <a:chExt cx="0" cy="0"/>
        </a:xfrm>
      </p:grpSpPr>
      <p:pic>
        <p:nvPicPr>
          <p:cNvPr descr="watermark.jpg" id="1835" name="Google Shape;1835;p13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836" name="Google Shape;1836;p13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837" name="Google Shape;1837;p136"/>
          <p:cNvSpPr txBox="1"/>
          <p:nvPr>
            <p:ph idx="1" type="body"/>
          </p:nvPr>
        </p:nvSpPr>
        <p:spPr>
          <a:xfrm>
            <a:off x="311700" y="1152475"/>
            <a:ext cx="8520600" cy="770400"/>
          </a:xfrm>
          <a:prstGeom prst="rect">
            <a:avLst/>
          </a:prstGeom>
        </p:spPr>
        <p:txBody>
          <a:bodyPr anchorCtr="0" anchor="t" bIns="91425" lIns="91425" spcFirstLastPara="1" rIns="91425" wrap="square" tIns="91425">
            <a:noAutofit/>
          </a:bodyPr>
          <a:lstStyle/>
          <a:p>
            <a:pPr indent="-419100" lvl="0" marL="9144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Our “simple” function </a:t>
            </a:r>
            <a:r>
              <a:rPr b="1" lang="en" sz="3000">
                <a:solidFill>
                  <a:srgbClr val="434343"/>
                </a:solidFill>
                <a:latin typeface="Montserrat"/>
                <a:ea typeface="Montserrat"/>
                <a:cs typeface="Montserrat"/>
                <a:sym typeface="Montserrat"/>
              </a:rPr>
              <a:t>C(w)</a:t>
            </a:r>
            <a:endParaRPr sz="3000">
              <a:solidFill>
                <a:srgbClr val="434343"/>
              </a:solidFill>
              <a:latin typeface="Montserrat"/>
              <a:ea typeface="Montserrat"/>
              <a:cs typeface="Montserrat"/>
              <a:sym typeface="Montserrat"/>
            </a:endParaRPr>
          </a:p>
        </p:txBody>
      </p:sp>
      <p:pic>
        <p:nvPicPr>
          <p:cNvPr descr="watermark.jpg" id="1838" name="Google Shape;1838;p13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1839" name="Google Shape;1839;p136"/>
          <p:cNvCxnSpPr/>
          <p:nvPr/>
        </p:nvCxnSpPr>
        <p:spPr>
          <a:xfrm>
            <a:off x="4364175" y="1800775"/>
            <a:ext cx="0" cy="3221400"/>
          </a:xfrm>
          <a:prstGeom prst="straightConnector1">
            <a:avLst/>
          </a:prstGeom>
          <a:noFill/>
          <a:ln cap="flat" cmpd="sng" w="9525">
            <a:solidFill>
              <a:schemeClr val="dk2"/>
            </a:solidFill>
            <a:prstDash val="solid"/>
            <a:round/>
            <a:headEnd len="med" w="med" type="diamond"/>
            <a:tailEnd len="med" w="med" type="diamond"/>
          </a:ln>
        </p:spPr>
      </p:cxnSp>
      <p:cxnSp>
        <p:nvCxnSpPr>
          <p:cNvPr id="1840" name="Google Shape;1840;p136"/>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1841" name="Google Shape;1841;p136"/>
          <p:cNvSpPr/>
          <p:nvPr/>
        </p:nvSpPr>
        <p:spPr>
          <a:xfrm rot="5400000">
            <a:off x="4728275" y="794150"/>
            <a:ext cx="3187200" cy="2678100"/>
          </a:xfrm>
          <a:prstGeom prst="arc">
            <a:avLst>
              <a:gd fmla="val 16445525" name="adj1"/>
              <a:gd fmla="val 5471246" name="adj2"/>
            </a:avLst>
          </a:prstGeom>
          <a:noFill/>
          <a:ln cap="flat" cmpd="sng" w="19050">
            <a:solidFill>
              <a:srgbClr val="E06666"/>
            </a:solidFill>
            <a:prstDash val="solid"/>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2" name="Google Shape;1842;p136"/>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1843" name="Google Shape;1843;p136"/>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spTree>
  </p:cSld>
  <p:clrMapOvr>
    <a:masterClrMapping/>
  </p:clrMapOvr>
</p:sld>
</file>

<file path=ppt/slides/slide1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7" name="Shape 1847"/>
        <p:cNvGrpSpPr/>
        <p:nvPr/>
      </p:nvGrpSpPr>
      <p:grpSpPr>
        <a:xfrm>
          <a:off x="0" y="0"/>
          <a:ext cx="0" cy="0"/>
          <a:chOff x="0" y="0"/>
          <a:chExt cx="0" cy="0"/>
        </a:xfrm>
      </p:grpSpPr>
      <p:pic>
        <p:nvPicPr>
          <p:cNvPr descr="watermark.jpg" id="1848" name="Google Shape;1848;p13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849" name="Google Shape;1849;p13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850" name="Google Shape;1850;p137"/>
          <p:cNvSpPr txBox="1"/>
          <p:nvPr>
            <p:ph idx="1" type="body"/>
          </p:nvPr>
        </p:nvSpPr>
        <p:spPr>
          <a:xfrm>
            <a:off x="311700" y="11524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What value of </a:t>
            </a:r>
            <a:r>
              <a:rPr b="1" lang="en" sz="3000">
                <a:solidFill>
                  <a:srgbClr val="434343"/>
                </a:solidFill>
                <a:latin typeface="Montserrat"/>
                <a:ea typeface="Montserrat"/>
                <a:cs typeface="Montserrat"/>
                <a:sym typeface="Montserrat"/>
              </a:rPr>
              <a:t>w</a:t>
            </a:r>
            <a:r>
              <a:rPr lang="en" sz="3000">
                <a:solidFill>
                  <a:srgbClr val="434343"/>
                </a:solidFill>
                <a:latin typeface="Montserrat"/>
                <a:ea typeface="Montserrat"/>
                <a:cs typeface="Montserrat"/>
                <a:sym typeface="Montserrat"/>
              </a:rPr>
              <a:t> minimizes our cost?</a:t>
            </a:r>
            <a:endParaRPr sz="3000">
              <a:solidFill>
                <a:srgbClr val="434343"/>
              </a:solidFill>
              <a:latin typeface="Montserrat"/>
              <a:ea typeface="Montserrat"/>
              <a:cs typeface="Montserrat"/>
              <a:sym typeface="Montserrat"/>
            </a:endParaRPr>
          </a:p>
        </p:txBody>
      </p:sp>
      <p:pic>
        <p:nvPicPr>
          <p:cNvPr descr="watermark.jpg" id="1851" name="Google Shape;1851;p13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1852" name="Google Shape;1852;p137"/>
          <p:cNvCxnSpPr/>
          <p:nvPr/>
        </p:nvCxnSpPr>
        <p:spPr>
          <a:xfrm>
            <a:off x="4364175" y="1800775"/>
            <a:ext cx="0" cy="3221400"/>
          </a:xfrm>
          <a:prstGeom prst="straightConnector1">
            <a:avLst/>
          </a:prstGeom>
          <a:noFill/>
          <a:ln cap="flat" cmpd="sng" w="9525">
            <a:solidFill>
              <a:schemeClr val="dk2"/>
            </a:solidFill>
            <a:prstDash val="solid"/>
            <a:round/>
            <a:headEnd len="med" w="med" type="diamond"/>
            <a:tailEnd len="med" w="med" type="diamond"/>
          </a:ln>
        </p:spPr>
      </p:cxnSp>
      <p:cxnSp>
        <p:nvCxnSpPr>
          <p:cNvPr id="1853" name="Google Shape;1853;p137"/>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1854" name="Google Shape;1854;p137"/>
          <p:cNvSpPr/>
          <p:nvPr/>
        </p:nvSpPr>
        <p:spPr>
          <a:xfrm rot="5400000">
            <a:off x="4728275" y="794150"/>
            <a:ext cx="3187200" cy="2678100"/>
          </a:xfrm>
          <a:prstGeom prst="arc">
            <a:avLst>
              <a:gd fmla="val 16445525" name="adj1"/>
              <a:gd fmla="val 5471246" name="adj2"/>
            </a:avLst>
          </a:prstGeom>
          <a:noFill/>
          <a:ln cap="flat" cmpd="sng" w="19050">
            <a:solidFill>
              <a:srgbClr val="E06666"/>
            </a:solidFill>
            <a:prstDash val="solid"/>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5" name="Google Shape;1855;p137"/>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1856" name="Google Shape;1856;p137"/>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spTree>
  </p:cSld>
  <p:clrMapOvr>
    <a:masterClrMapping/>
  </p:clrMapOvr>
</p:sld>
</file>

<file path=ppt/slides/slide1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0" name="Shape 1860"/>
        <p:cNvGrpSpPr/>
        <p:nvPr/>
      </p:nvGrpSpPr>
      <p:grpSpPr>
        <a:xfrm>
          <a:off x="0" y="0"/>
          <a:ext cx="0" cy="0"/>
          <a:chOff x="0" y="0"/>
          <a:chExt cx="0" cy="0"/>
        </a:xfrm>
      </p:grpSpPr>
      <p:pic>
        <p:nvPicPr>
          <p:cNvPr descr="watermark.jpg" id="1861" name="Google Shape;1861;p13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862" name="Google Shape;1862;p13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863" name="Google Shape;1863;p138"/>
          <p:cNvSpPr txBox="1"/>
          <p:nvPr>
            <p:ph idx="1" type="body"/>
          </p:nvPr>
        </p:nvSpPr>
        <p:spPr>
          <a:xfrm>
            <a:off x="311700" y="11524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What value of </a:t>
            </a:r>
            <a:r>
              <a:rPr b="1" lang="en" sz="3000">
                <a:solidFill>
                  <a:srgbClr val="434343"/>
                </a:solidFill>
                <a:latin typeface="Montserrat"/>
                <a:ea typeface="Montserrat"/>
                <a:cs typeface="Montserrat"/>
                <a:sym typeface="Montserrat"/>
              </a:rPr>
              <a:t>w</a:t>
            </a:r>
            <a:r>
              <a:rPr lang="en" sz="3000">
                <a:solidFill>
                  <a:srgbClr val="434343"/>
                </a:solidFill>
                <a:latin typeface="Montserrat"/>
                <a:ea typeface="Montserrat"/>
                <a:cs typeface="Montserrat"/>
                <a:sym typeface="Montserrat"/>
              </a:rPr>
              <a:t> minimizes our cost?</a:t>
            </a:r>
            <a:endParaRPr sz="3000">
              <a:solidFill>
                <a:srgbClr val="434343"/>
              </a:solidFill>
              <a:latin typeface="Montserrat"/>
              <a:ea typeface="Montserrat"/>
              <a:cs typeface="Montserrat"/>
              <a:sym typeface="Montserrat"/>
            </a:endParaRPr>
          </a:p>
        </p:txBody>
      </p:sp>
      <p:pic>
        <p:nvPicPr>
          <p:cNvPr descr="watermark.jpg" id="1864" name="Google Shape;1864;p13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1865" name="Google Shape;1865;p138"/>
          <p:cNvCxnSpPr/>
          <p:nvPr/>
        </p:nvCxnSpPr>
        <p:spPr>
          <a:xfrm>
            <a:off x="4364175" y="1800775"/>
            <a:ext cx="0" cy="3221400"/>
          </a:xfrm>
          <a:prstGeom prst="straightConnector1">
            <a:avLst/>
          </a:prstGeom>
          <a:noFill/>
          <a:ln cap="flat" cmpd="sng" w="9525">
            <a:solidFill>
              <a:schemeClr val="dk2"/>
            </a:solidFill>
            <a:prstDash val="solid"/>
            <a:round/>
            <a:headEnd len="med" w="med" type="diamond"/>
            <a:tailEnd len="med" w="med" type="diamond"/>
          </a:ln>
        </p:spPr>
      </p:cxnSp>
      <p:cxnSp>
        <p:nvCxnSpPr>
          <p:cNvPr id="1866" name="Google Shape;1866;p138"/>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1867" name="Google Shape;1867;p138"/>
          <p:cNvSpPr/>
          <p:nvPr/>
        </p:nvSpPr>
        <p:spPr>
          <a:xfrm rot="5400000">
            <a:off x="4728275" y="794150"/>
            <a:ext cx="3187200" cy="2678100"/>
          </a:xfrm>
          <a:prstGeom prst="arc">
            <a:avLst>
              <a:gd fmla="val 16445525" name="adj1"/>
              <a:gd fmla="val 5471246" name="adj2"/>
            </a:avLst>
          </a:prstGeom>
          <a:noFill/>
          <a:ln cap="flat" cmpd="sng" w="19050">
            <a:solidFill>
              <a:srgbClr val="E06666"/>
            </a:solidFill>
            <a:prstDash val="solid"/>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8" name="Google Shape;1868;p138"/>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1869" name="Google Shape;1869;p138"/>
          <p:cNvSpPr/>
          <p:nvPr/>
        </p:nvSpPr>
        <p:spPr>
          <a:xfrm rot="1770454">
            <a:off x="6399057" y="3837857"/>
            <a:ext cx="718725" cy="247452"/>
          </a:xfrm>
          <a:prstGeom prst="leftArrow">
            <a:avLst>
              <a:gd fmla="val 50000" name="adj1"/>
              <a:gd fmla="val 50000" name="adj2"/>
            </a:avLst>
          </a:prstGeom>
          <a:solidFill>
            <a:srgbClr val="D9D2E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0" name="Google Shape;1870;p138"/>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spTree>
  </p:cSld>
  <p:clrMapOvr>
    <a:masterClrMapping/>
  </p:clrMapOvr>
</p:sld>
</file>

<file path=ppt/slides/slide1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4" name="Shape 1874"/>
        <p:cNvGrpSpPr/>
        <p:nvPr/>
      </p:nvGrpSpPr>
      <p:grpSpPr>
        <a:xfrm>
          <a:off x="0" y="0"/>
          <a:ext cx="0" cy="0"/>
          <a:chOff x="0" y="0"/>
          <a:chExt cx="0" cy="0"/>
        </a:xfrm>
      </p:grpSpPr>
      <p:pic>
        <p:nvPicPr>
          <p:cNvPr descr="watermark.jpg" id="1875" name="Google Shape;1875;p13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876" name="Google Shape;1876;p13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877" name="Google Shape;1877;p139"/>
          <p:cNvSpPr txBox="1"/>
          <p:nvPr>
            <p:ph idx="1" type="body"/>
          </p:nvPr>
        </p:nvSpPr>
        <p:spPr>
          <a:xfrm>
            <a:off x="311700" y="11524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What value of </a:t>
            </a:r>
            <a:r>
              <a:rPr b="1" lang="en" sz="3000">
                <a:solidFill>
                  <a:srgbClr val="434343"/>
                </a:solidFill>
                <a:latin typeface="Montserrat"/>
                <a:ea typeface="Montserrat"/>
                <a:cs typeface="Montserrat"/>
                <a:sym typeface="Montserrat"/>
              </a:rPr>
              <a:t>w</a:t>
            </a:r>
            <a:r>
              <a:rPr lang="en" sz="3000">
                <a:solidFill>
                  <a:srgbClr val="434343"/>
                </a:solidFill>
                <a:latin typeface="Montserrat"/>
                <a:ea typeface="Montserrat"/>
                <a:cs typeface="Montserrat"/>
                <a:sym typeface="Montserrat"/>
              </a:rPr>
              <a:t> minimizes our cost?</a:t>
            </a:r>
            <a:endParaRPr sz="3000">
              <a:solidFill>
                <a:srgbClr val="434343"/>
              </a:solidFill>
              <a:latin typeface="Montserrat"/>
              <a:ea typeface="Montserrat"/>
              <a:cs typeface="Montserrat"/>
              <a:sym typeface="Montserrat"/>
            </a:endParaRPr>
          </a:p>
        </p:txBody>
      </p:sp>
      <p:pic>
        <p:nvPicPr>
          <p:cNvPr descr="watermark.jpg" id="1878" name="Google Shape;1878;p13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1879" name="Google Shape;1879;p139"/>
          <p:cNvCxnSpPr/>
          <p:nvPr/>
        </p:nvCxnSpPr>
        <p:spPr>
          <a:xfrm>
            <a:off x="4364175" y="1800775"/>
            <a:ext cx="0" cy="3221400"/>
          </a:xfrm>
          <a:prstGeom prst="straightConnector1">
            <a:avLst/>
          </a:prstGeom>
          <a:noFill/>
          <a:ln cap="flat" cmpd="sng" w="9525">
            <a:solidFill>
              <a:schemeClr val="dk2"/>
            </a:solidFill>
            <a:prstDash val="solid"/>
            <a:round/>
            <a:headEnd len="med" w="med" type="diamond"/>
            <a:tailEnd len="med" w="med" type="diamond"/>
          </a:ln>
        </p:spPr>
      </p:cxnSp>
      <p:cxnSp>
        <p:nvCxnSpPr>
          <p:cNvPr id="1880" name="Google Shape;1880;p139"/>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1881" name="Google Shape;1881;p139"/>
          <p:cNvSpPr/>
          <p:nvPr/>
        </p:nvSpPr>
        <p:spPr>
          <a:xfrm rot="5400000">
            <a:off x="4728275" y="794150"/>
            <a:ext cx="3187200" cy="2678100"/>
          </a:xfrm>
          <a:prstGeom prst="arc">
            <a:avLst>
              <a:gd fmla="val 16445525" name="adj1"/>
              <a:gd fmla="val 5471246" name="adj2"/>
            </a:avLst>
          </a:prstGeom>
          <a:noFill/>
          <a:ln cap="flat" cmpd="sng" w="19050">
            <a:solidFill>
              <a:srgbClr val="E06666"/>
            </a:solidFill>
            <a:prstDash val="solid"/>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2" name="Google Shape;1882;p139"/>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1883" name="Google Shape;1883;p139"/>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cxnSp>
        <p:nvCxnSpPr>
          <p:cNvPr id="1884" name="Google Shape;1884;p139"/>
          <p:cNvCxnSpPr/>
          <p:nvPr/>
        </p:nvCxnSpPr>
        <p:spPr>
          <a:xfrm>
            <a:off x="6314850" y="3740725"/>
            <a:ext cx="0" cy="562200"/>
          </a:xfrm>
          <a:prstGeom prst="straightConnector1">
            <a:avLst/>
          </a:prstGeom>
          <a:noFill/>
          <a:ln cap="flat" cmpd="sng" w="19050">
            <a:solidFill>
              <a:srgbClr val="3D85C6"/>
            </a:solidFill>
            <a:prstDash val="solid"/>
            <a:round/>
            <a:headEnd len="med" w="med" type="triangle"/>
            <a:tailEnd len="med" w="med" type="none"/>
          </a:ln>
        </p:spPr>
      </p:cxnSp>
      <p:sp>
        <p:nvSpPr>
          <p:cNvPr id="1885" name="Google Shape;1885;p139"/>
          <p:cNvSpPr txBox="1"/>
          <p:nvPr>
            <p:ph idx="1" type="body"/>
          </p:nvPr>
        </p:nvSpPr>
        <p:spPr>
          <a:xfrm>
            <a:off x="6125475" y="4221625"/>
            <a:ext cx="10395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r>
              <a:rPr lang="en" sz="1200">
                <a:solidFill>
                  <a:srgbClr val="434343"/>
                </a:solidFill>
                <a:latin typeface="Montserrat"/>
                <a:ea typeface="Montserrat"/>
                <a:cs typeface="Montserrat"/>
                <a:sym typeface="Montserrat"/>
              </a:rPr>
              <a:t>min</a:t>
            </a:r>
            <a:endParaRPr sz="1200">
              <a:solidFill>
                <a:srgbClr val="E06666"/>
              </a:solidFill>
              <a:latin typeface="Montserrat"/>
              <a:ea typeface="Montserrat"/>
              <a:cs typeface="Montserrat"/>
              <a:sym typeface="Montserrat"/>
            </a:endParaRPr>
          </a:p>
        </p:txBody>
      </p:sp>
    </p:spTree>
  </p:cSld>
  <p:clrMapOvr>
    <a:masterClrMapping/>
  </p:clrMapOvr>
</p:sld>
</file>

<file path=ppt/slides/slide1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89" name="Shape 1889"/>
        <p:cNvGrpSpPr/>
        <p:nvPr/>
      </p:nvGrpSpPr>
      <p:grpSpPr>
        <a:xfrm>
          <a:off x="0" y="0"/>
          <a:ext cx="0" cy="0"/>
          <a:chOff x="0" y="0"/>
          <a:chExt cx="0" cy="0"/>
        </a:xfrm>
      </p:grpSpPr>
      <p:pic>
        <p:nvPicPr>
          <p:cNvPr descr="watermark.jpg" id="1890" name="Google Shape;1890;p14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891" name="Google Shape;1891;p14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892" name="Google Shape;1892;p140"/>
          <p:cNvSpPr txBox="1"/>
          <p:nvPr>
            <p:ph idx="1" type="body"/>
          </p:nvPr>
        </p:nvSpPr>
        <p:spPr>
          <a:xfrm>
            <a:off x="311700" y="10000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Students of calculus know we could take a derivative and solve for 0.</a:t>
            </a:r>
            <a:endParaRPr sz="3000">
              <a:solidFill>
                <a:srgbClr val="434343"/>
              </a:solidFill>
              <a:latin typeface="Montserrat"/>
              <a:ea typeface="Montserrat"/>
              <a:cs typeface="Montserrat"/>
              <a:sym typeface="Montserrat"/>
            </a:endParaRPr>
          </a:p>
        </p:txBody>
      </p:sp>
      <p:pic>
        <p:nvPicPr>
          <p:cNvPr descr="watermark.jpg" id="1893" name="Google Shape;1893;p14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1894" name="Google Shape;1894;p140"/>
          <p:cNvCxnSpPr/>
          <p:nvPr/>
        </p:nvCxnSpPr>
        <p:spPr>
          <a:xfrm>
            <a:off x="4364175" y="2328500"/>
            <a:ext cx="0" cy="2693700"/>
          </a:xfrm>
          <a:prstGeom prst="straightConnector1">
            <a:avLst/>
          </a:prstGeom>
          <a:noFill/>
          <a:ln cap="flat" cmpd="sng" w="9525">
            <a:solidFill>
              <a:schemeClr val="dk2"/>
            </a:solidFill>
            <a:prstDash val="solid"/>
            <a:round/>
            <a:headEnd len="med" w="med" type="diamond"/>
            <a:tailEnd len="med" w="med" type="diamond"/>
          </a:ln>
        </p:spPr>
      </p:cxnSp>
      <p:cxnSp>
        <p:nvCxnSpPr>
          <p:cNvPr id="1895" name="Google Shape;1895;p140"/>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1896" name="Google Shape;1896;p140"/>
          <p:cNvSpPr/>
          <p:nvPr/>
        </p:nvSpPr>
        <p:spPr>
          <a:xfrm rot="5400000">
            <a:off x="4728275" y="794150"/>
            <a:ext cx="3187200" cy="2678100"/>
          </a:xfrm>
          <a:prstGeom prst="arc">
            <a:avLst>
              <a:gd fmla="val 16445525" name="adj1"/>
              <a:gd fmla="val 5471246" name="adj2"/>
            </a:avLst>
          </a:prstGeom>
          <a:noFill/>
          <a:ln cap="flat" cmpd="sng" w="19050">
            <a:solidFill>
              <a:srgbClr val="E06666"/>
            </a:solidFill>
            <a:prstDash val="solid"/>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7" name="Google Shape;1897;p140"/>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1898" name="Google Shape;1898;p140"/>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cxnSp>
        <p:nvCxnSpPr>
          <p:cNvPr id="1899" name="Google Shape;1899;p140"/>
          <p:cNvCxnSpPr/>
          <p:nvPr/>
        </p:nvCxnSpPr>
        <p:spPr>
          <a:xfrm>
            <a:off x="6314850" y="3740725"/>
            <a:ext cx="0" cy="562200"/>
          </a:xfrm>
          <a:prstGeom prst="straightConnector1">
            <a:avLst/>
          </a:prstGeom>
          <a:noFill/>
          <a:ln cap="flat" cmpd="sng" w="19050">
            <a:solidFill>
              <a:srgbClr val="3D85C6"/>
            </a:solidFill>
            <a:prstDash val="solid"/>
            <a:round/>
            <a:headEnd len="med" w="med" type="triangle"/>
            <a:tailEnd len="med" w="med" type="none"/>
          </a:ln>
        </p:spPr>
      </p:cxnSp>
      <p:sp>
        <p:nvSpPr>
          <p:cNvPr id="1900" name="Google Shape;1900;p140"/>
          <p:cNvSpPr txBox="1"/>
          <p:nvPr>
            <p:ph idx="1" type="body"/>
          </p:nvPr>
        </p:nvSpPr>
        <p:spPr>
          <a:xfrm>
            <a:off x="6125475" y="4221625"/>
            <a:ext cx="10395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r>
              <a:rPr lang="en" sz="1200">
                <a:solidFill>
                  <a:srgbClr val="434343"/>
                </a:solidFill>
                <a:latin typeface="Montserrat"/>
                <a:ea typeface="Montserrat"/>
                <a:cs typeface="Montserrat"/>
                <a:sym typeface="Montserrat"/>
              </a:rPr>
              <a:t>min</a:t>
            </a:r>
            <a:endParaRPr sz="1200">
              <a:solidFill>
                <a:srgbClr val="E06666"/>
              </a:solidFill>
              <a:latin typeface="Montserrat"/>
              <a:ea typeface="Montserrat"/>
              <a:cs typeface="Montserrat"/>
              <a:sym typeface="Montserrat"/>
            </a:endParaRPr>
          </a:p>
        </p:txBody>
      </p:sp>
    </p:spTree>
  </p:cSld>
  <p:clrMapOvr>
    <a:masterClrMapping/>
  </p:clrMapOvr>
</p:sld>
</file>

<file path=ppt/slides/slide1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04" name="Shape 1904"/>
        <p:cNvGrpSpPr/>
        <p:nvPr/>
      </p:nvGrpSpPr>
      <p:grpSpPr>
        <a:xfrm>
          <a:off x="0" y="0"/>
          <a:ext cx="0" cy="0"/>
          <a:chOff x="0" y="0"/>
          <a:chExt cx="0" cy="0"/>
        </a:xfrm>
      </p:grpSpPr>
      <p:pic>
        <p:nvPicPr>
          <p:cNvPr descr="watermark.jpg" id="1905" name="Google Shape;1905;p14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906" name="Google Shape;1906;p14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907" name="Google Shape;1907;p141"/>
          <p:cNvSpPr txBox="1"/>
          <p:nvPr>
            <p:ph idx="1" type="body"/>
          </p:nvPr>
        </p:nvSpPr>
        <p:spPr>
          <a:xfrm>
            <a:off x="311700" y="10000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But recall our real cost function will be very complex!</a:t>
            </a:r>
            <a:endParaRPr sz="3000">
              <a:solidFill>
                <a:srgbClr val="434343"/>
              </a:solidFill>
              <a:latin typeface="Montserrat"/>
              <a:ea typeface="Montserrat"/>
              <a:cs typeface="Montserrat"/>
              <a:sym typeface="Montserrat"/>
            </a:endParaRPr>
          </a:p>
        </p:txBody>
      </p:sp>
      <p:pic>
        <p:nvPicPr>
          <p:cNvPr descr="watermark.jpg" id="1908" name="Google Shape;1908;p14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1909" name="Google Shape;1909;p141"/>
          <p:cNvCxnSpPr/>
          <p:nvPr/>
        </p:nvCxnSpPr>
        <p:spPr>
          <a:xfrm>
            <a:off x="4364175" y="2328500"/>
            <a:ext cx="0" cy="2693700"/>
          </a:xfrm>
          <a:prstGeom prst="straightConnector1">
            <a:avLst/>
          </a:prstGeom>
          <a:noFill/>
          <a:ln cap="flat" cmpd="sng" w="9525">
            <a:solidFill>
              <a:schemeClr val="dk2"/>
            </a:solidFill>
            <a:prstDash val="solid"/>
            <a:round/>
            <a:headEnd len="med" w="med" type="diamond"/>
            <a:tailEnd len="med" w="med" type="diamond"/>
          </a:ln>
        </p:spPr>
      </p:cxnSp>
      <p:cxnSp>
        <p:nvCxnSpPr>
          <p:cNvPr id="1910" name="Google Shape;1910;p141"/>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1911" name="Google Shape;1911;p141"/>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1912" name="Google Shape;1912;p141"/>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sp>
        <p:nvSpPr>
          <p:cNvPr id="1913" name="Google Shape;1913;p141"/>
          <p:cNvSpPr/>
          <p:nvPr/>
        </p:nvSpPr>
        <p:spPr>
          <a:xfrm>
            <a:off x="2934950" y="2172650"/>
            <a:ext cx="4647575" cy="1651375"/>
          </a:xfrm>
          <a:custGeom>
            <a:rect b="b" l="l" r="r" t="t"/>
            <a:pathLst>
              <a:path extrusionOk="0" h="66055" w="185903">
                <a:moveTo>
                  <a:pt x="0" y="11713"/>
                </a:moveTo>
                <a:cubicBezTo>
                  <a:pt x="3117" y="20183"/>
                  <a:pt x="11588" y="60078"/>
                  <a:pt x="18704" y="62534"/>
                </a:cubicBezTo>
                <a:cubicBezTo>
                  <a:pt x="25820" y="64990"/>
                  <a:pt x="35897" y="25882"/>
                  <a:pt x="42698" y="26449"/>
                </a:cubicBezTo>
                <a:cubicBezTo>
                  <a:pt x="49499" y="27016"/>
                  <a:pt x="52553" y="67856"/>
                  <a:pt x="59512" y="65935"/>
                </a:cubicBezTo>
                <a:cubicBezTo>
                  <a:pt x="66471" y="64014"/>
                  <a:pt x="75634" y="17129"/>
                  <a:pt x="84450" y="14925"/>
                </a:cubicBezTo>
                <a:cubicBezTo>
                  <a:pt x="93267" y="12721"/>
                  <a:pt x="104004" y="50097"/>
                  <a:pt x="112411" y="52710"/>
                </a:cubicBezTo>
                <a:cubicBezTo>
                  <a:pt x="120818" y="55324"/>
                  <a:pt x="128784" y="31330"/>
                  <a:pt x="134893" y="30606"/>
                </a:cubicBezTo>
                <a:cubicBezTo>
                  <a:pt x="141002" y="29882"/>
                  <a:pt x="140561" y="53466"/>
                  <a:pt x="149063" y="48365"/>
                </a:cubicBezTo>
                <a:cubicBezTo>
                  <a:pt x="157565" y="43264"/>
                  <a:pt x="179763" y="8061"/>
                  <a:pt x="185903" y="0"/>
                </a:cubicBezTo>
              </a:path>
            </a:pathLst>
          </a:custGeom>
          <a:noFill/>
          <a:ln cap="flat" cmpd="sng" w="19050">
            <a:solidFill>
              <a:srgbClr val="E06666"/>
            </a:solidFill>
            <a:prstDash val="solid"/>
            <a:round/>
            <a:headEnd len="med" w="med" type="stealth"/>
            <a:tailEnd len="med" w="med" type="triangle"/>
          </a:ln>
        </p:spPr>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pic>
        <p:nvPicPr>
          <p:cNvPr id="152" name="Google Shape;152;p25"/>
          <p:cNvPicPr preferRelativeResize="0"/>
          <p:nvPr/>
        </p:nvPicPr>
        <p:blipFill rotWithShape="1">
          <a:blip r:embed="rId3">
            <a:alphaModFix/>
          </a:blip>
          <a:srcRect b="0" l="0" r="38191" t="1729"/>
          <a:stretch/>
        </p:blipFill>
        <p:spPr>
          <a:xfrm>
            <a:off x="3140825" y="1479975"/>
            <a:ext cx="3573677" cy="3663524"/>
          </a:xfrm>
          <a:prstGeom prst="rect">
            <a:avLst/>
          </a:prstGeom>
          <a:noFill/>
          <a:ln>
            <a:noFill/>
          </a:ln>
        </p:spPr>
      </p:pic>
      <p:sp>
        <p:nvSpPr>
          <p:cNvPr id="153" name="Google Shape;153;p2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154" name="Google Shape;154;p25"/>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really simplify this!</a:t>
            </a:r>
            <a:endParaRPr sz="2900">
              <a:solidFill>
                <a:srgbClr val="434343"/>
              </a:solidFill>
              <a:latin typeface="Montserrat"/>
              <a:ea typeface="Montserrat"/>
              <a:cs typeface="Montserrat"/>
              <a:sym typeface="Montserrat"/>
            </a:endParaRPr>
          </a:p>
        </p:txBody>
      </p:sp>
      <p:pic>
        <p:nvPicPr>
          <p:cNvPr descr="watermark.jpg" id="155" name="Google Shape;155;p25"/>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156" name="Google Shape;156;p25"/>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17" name="Shape 1917"/>
        <p:cNvGrpSpPr/>
        <p:nvPr/>
      </p:nvGrpSpPr>
      <p:grpSpPr>
        <a:xfrm>
          <a:off x="0" y="0"/>
          <a:ext cx="0" cy="0"/>
          <a:chOff x="0" y="0"/>
          <a:chExt cx="0" cy="0"/>
        </a:xfrm>
      </p:grpSpPr>
      <p:pic>
        <p:nvPicPr>
          <p:cNvPr descr="watermark.jpg" id="1918" name="Google Shape;1918;p14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919" name="Google Shape;1919;p14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920" name="Google Shape;1920;p142"/>
          <p:cNvSpPr txBox="1"/>
          <p:nvPr>
            <p:ph idx="1" type="body"/>
          </p:nvPr>
        </p:nvSpPr>
        <p:spPr>
          <a:xfrm>
            <a:off x="311700" y="10000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And it will be </a:t>
            </a:r>
            <a:r>
              <a:rPr b="1" lang="en" sz="3000">
                <a:solidFill>
                  <a:srgbClr val="434343"/>
                </a:solidFill>
                <a:latin typeface="Montserrat"/>
                <a:ea typeface="Montserrat"/>
                <a:cs typeface="Montserrat"/>
                <a:sym typeface="Montserrat"/>
              </a:rPr>
              <a:t>n-dimensional!</a:t>
            </a:r>
            <a:endParaRPr b="1" sz="3000">
              <a:solidFill>
                <a:srgbClr val="434343"/>
              </a:solidFill>
              <a:latin typeface="Montserrat"/>
              <a:ea typeface="Montserrat"/>
              <a:cs typeface="Montserrat"/>
              <a:sym typeface="Montserrat"/>
            </a:endParaRPr>
          </a:p>
        </p:txBody>
      </p:sp>
      <p:pic>
        <p:nvPicPr>
          <p:cNvPr descr="watermark.jpg" id="1921" name="Google Shape;1921;p14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1922" name="Google Shape;1922;p142"/>
          <p:cNvCxnSpPr/>
          <p:nvPr/>
        </p:nvCxnSpPr>
        <p:spPr>
          <a:xfrm>
            <a:off x="4364175" y="2328500"/>
            <a:ext cx="0" cy="2693700"/>
          </a:xfrm>
          <a:prstGeom prst="straightConnector1">
            <a:avLst/>
          </a:prstGeom>
          <a:noFill/>
          <a:ln cap="flat" cmpd="sng" w="9525">
            <a:solidFill>
              <a:schemeClr val="dk2"/>
            </a:solidFill>
            <a:prstDash val="solid"/>
            <a:round/>
            <a:headEnd len="med" w="med" type="diamond"/>
            <a:tailEnd len="med" w="med" type="diamond"/>
          </a:ln>
        </p:spPr>
      </p:cxnSp>
      <p:cxnSp>
        <p:nvCxnSpPr>
          <p:cNvPr id="1923" name="Google Shape;1923;p142"/>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1924" name="Google Shape;1924;p142"/>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1925" name="Google Shape;1925;p142"/>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sp>
        <p:nvSpPr>
          <p:cNvPr id="1926" name="Google Shape;1926;p142"/>
          <p:cNvSpPr/>
          <p:nvPr/>
        </p:nvSpPr>
        <p:spPr>
          <a:xfrm>
            <a:off x="2934950" y="2172650"/>
            <a:ext cx="4647575" cy="1651375"/>
          </a:xfrm>
          <a:custGeom>
            <a:rect b="b" l="l" r="r" t="t"/>
            <a:pathLst>
              <a:path extrusionOk="0" h="66055" w="185903">
                <a:moveTo>
                  <a:pt x="0" y="11713"/>
                </a:moveTo>
                <a:cubicBezTo>
                  <a:pt x="3117" y="20183"/>
                  <a:pt x="11588" y="60078"/>
                  <a:pt x="18704" y="62534"/>
                </a:cubicBezTo>
                <a:cubicBezTo>
                  <a:pt x="25820" y="64990"/>
                  <a:pt x="35897" y="25882"/>
                  <a:pt x="42698" y="26449"/>
                </a:cubicBezTo>
                <a:cubicBezTo>
                  <a:pt x="49499" y="27016"/>
                  <a:pt x="52553" y="67856"/>
                  <a:pt x="59512" y="65935"/>
                </a:cubicBezTo>
                <a:cubicBezTo>
                  <a:pt x="66471" y="64014"/>
                  <a:pt x="75634" y="17129"/>
                  <a:pt x="84450" y="14925"/>
                </a:cubicBezTo>
                <a:cubicBezTo>
                  <a:pt x="93267" y="12721"/>
                  <a:pt x="104004" y="50097"/>
                  <a:pt x="112411" y="52710"/>
                </a:cubicBezTo>
                <a:cubicBezTo>
                  <a:pt x="120818" y="55324"/>
                  <a:pt x="128784" y="31330"/>
                  <a:pt x="134893" y="30606"/>
                </a:cubicBezTo>
                <a:cubicBezTo>
                  <a:pt x="141002" y="29882"/>
                  <a:pt x="140561" y="53466"/>
                  <a:pt x="149063" y="48365"/>
                </a:cubicBezTo>
                <a:cubicBezTo>
                  <a:pt x="157565" y="43264"/>
                  <a:pt x="179763" y="8061"/>
                  <a:pt x="185903" y="0"/>
                </a:cubicBezTo>
              </a:path>
            </a:pathLst>
          </a:custGeom>
          <a:noFill/>
          <a:ln cap="flat" cmpd="sng" w="19050">
            <a:solidFill>
              <a:srgbClr val="E06666"/>
            </a:solidFill>
            <a:prstDash val="solid"/>
            <a:round/>
            <a:headEnd len="med" w="med" type="stealth"/>
            <a:tailEnd len="med" w="med" type="triangle"/>
          </a:ln>
        </p:spPr>
      </p:sp>
    </p:spTree>
  </p:cSld>
  <p:clrMapOvr>
    <a:masterClrMapping/>
  </p:clrMapOvr>
</p:sld>
</file>

<file path=ppt/slides/slide1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0" name="Shape 1930"/>
        <p:cNvGrpSpPr/>
        <p:nvPr/>
      </p:nvGrpSpPr>
      <p:grpSpPr>
        <a:xfrm>
          <a:off x="0" y="0"/>
          <a:ext cx="0" cy="0"/>
          <a:chOff x="0" y="0"/>
          <a:chExt cx="0" cy="0"/>
        </a:xfrm>
      </p:grpSpPr>
      <p:pic>
        <p:nvPicPr>
          <p:cNvPr descr="watermark.jpg" id="1931" name="Google Shape;1931;p14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932" name="Google Shape;1932;p14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933" name="Google Shape;1933;p143"/>
          <p:cNvSpPr txBox="1"/>
          <p:nvPr>
            <p:ph idx="1" type="body"/>
          </p:nvPr>
        </p:nvSpPr>
        <p:spPr>
          <a:xfrm>
            <a:off x="311700" y="10000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And it will be </a:t>
            </a:r>
            <a:r>
              <a:rPr b="1" lang="en" sz="3000">
                <a:solidFill>
                  <a:srgbClr val="434343"/>
                </a:solidFill>
                <a:latin typeface="Montserrat"/>
                <a:ea typeface="Montserrat"/>
                <a:cs typeface="Montserrat"/>
                <a:sym typeface="Montserrat"/>
              </a:rPr>
              <a:t>n-dimensional </a:t>
            </a:r>
            <a:r>
              <a:rPr lang="en" sz="3000">
                <a:solidFill>
                  <a:srgbClr val="434343"/>
                </a:solidFill>
                <a:latin typeface="Montserrat"/>
                <a:ea typeface="Montserrat"/>
                <a:cs typeface="Montserrat"/>
                <a:sym typeface="Montserrat"/>
              </a:rPr>
              <a:t>since our networks will have 1000s of weights</a:t>
            </a:r>
            <a:endParaRPr b="1" sz="3000">
              <a:solidFill>
                <a:srgbClr val="434343"/>
              </a:solidFill>
              <a:latin typeface="Montserrat"/>
              <a:ea typeface="Montserrat"/>
              <a:cs typeface="Montserrat"/>
              <a:sym typeface="Montserrat"/>
            </a:endParaRPr>
          </a:p>
        </p:txBody>
      </p:sp>
      <p:pic>
        <p:nvPicPr>
          <p:cNvPr descr="watermark.jpg" id="1934" name="Google Shape;1934;p14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1935" name="Google Shape;1935;p143"/>
          <p:cNvCxnSpPr/>
          <p:nvPr/>
        </p:nvCxnSpPr>
        <p:spPr>
          <a:xfrm>
            <a:off x="4364175" y="2328500"/>
            <a:ext cx="0" cy="2693700"/>
          </a:xfrm>
          <a:prstGeom prst="straightConnector1">
            <a:avLst/>
          </a:prstGeom>
          <a:noFill/>
          <a:ln cap="flat" cmpd="sng" w="9525">
            <a:solidFill>
              <a:schemeClr val="dk2"/>
            </a:solidFill>
            <a:prstDash val="solid"/>
            <a:round/>
            <a:headEnd len="med" w="med" type="diamond"/>
            <a:tailEnd len="med" w="med" type="diamond"/>
          </a:ln>
        </p:spPr>
      </p:cxnSp>
      <p:cxnSp>
        <p:nvCxnSpPr>
          <p:cNvPr id="1936" name="Google Shape;1936;p143"/>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1937" name="Google Shape;1937;p143"/>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1938" name="Google Shape;1938;p143"/>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sp>
        <p:nvSpPr>
          <p:cNvPr id="1939" name="Google Shape;1939;p143"/>
          <p:cNvSpPr/>
          <p:nvPr/>
        </p:nvSpPr>
        <p:spPr>
          <a:xfrm>
            <a:off x="2934950" y="2172650"/>
            <a:ext cx="4647575" cy="1651375"/>
          </a:xfrm>
          <a:custGeom>
            <a:rect b="b" l="l" r="r" t="t"/>
            <a:pathLst>
              <a:path extrusionOk="0" h="66055" w="185903">
                <a:moveTo>
                  <a:pt x="0" y="11713"/>
                </a:moveTo>
                <a:cubicBezTo>
                  <a:pt x="3117" y="20183"/>
                  <a:pt x="11588" y="60078"/>
                  <a:pt x="18704" y="62534"/>
                </a:cubicBezTo>
                <a:cubicBezTo>
                  <a:pt x="25820" y="64990"/>
                  <a:pt x="35897" y="25882"/>
                  <a:pt x="42698" y="26449"/>
                </a:cubicBezTo>
                <a:cubicBezTo>
                  <a:pt x="49499" y="27016"/>
                  <a:pt x="52553" y="67856"/>
                  <a:pt x="59512" y="65935"/>
                </a:cubicBezTo>
                <a:cubicBezTo>
                  <a:pt x="66471" y="64014"/>
                  <a:pt x="75634" y="17129"/>
                  <a:pt x="84450" y="14925"/>
                </a:cubicBezTo>
                <a:cubicBezTo>
                  <a:pt x="93267" y="12721"/>
                  <a:pt x="104004" y="50097"/>
                  <a:pt x="112411" y="52710"/>
                </a:cubicBezTo>
                <a:cubicBezTo>
                  <a:pt x="120818" y="55324"/>
                  <a:pt x="128784" y="31330"/>
                  <a:pt x="134893" y="30606"/>
                </a:cubicBezTo>
                <a:cubicBezTo>
                  <a:pt x="141002" y="29882"/>
                  <a:pt x="140561" y="53466"/>
                  <a:pt x="149063" y="48365"/>
                </a:cubicBezTo>
                <a:cubicBezTo>
                  <a:pt x="157565" y="43264"/>
                  <a:pt x="179763" y="8061"/>
                  <a:pt x="185903" y="0"/>
                </a:cubicBezTo>
              </a:path>
            </a:pathLst>
          </a:custGeom>
          <a:noFill/>
          <a:ln cap="flat" cmpd="sng" w="19050">
            <a:solidFill>
              <a:srgbClr val="E06666"/>
            </a:solidFill>
            <a:prstDash val="solid"/>
            <a:round/>
            <a:headEnd len="med" w="med" type="stealth"/>
            <a:tailEnd len="med" w="med" type="triangle"/>
          </a:ln>
        </p:spPr>
      </p:sp>
    </p:spTree>
  </p:cSld>
  <p:clrMapOvr>
    <a:masterClrMapping/>
  </p:clrMapOvr>
</p:sld>
</file>

<file path=ppt/slides/slide1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43" name="Shape 1943"/>
        <p:cNvGrpSpPr/>
        <p:nvPr/>
      </p:nvGrpSpPr>
      <p:grpSpPr>
        <a:xfrm>
          <a:off x="0" y="0"/>
          <a:ext cx="0" cy="0"/>
          <a:chOff x="0" y="0"/>
          <a:chExt cx="0" cy="0"/>
        </a:xfrm>
      </p:grpSpPr>
      <p:pic>
        <p:nvPicPr>
          <p:cNvPr descr="watermark.jpg" id="1944" name="Google Shape;1944;p14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945" name="Google Shape;1945;p14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946" name="Google Shape;1946;p144"/>
          <p:cNvSpPr txBox="1"/>
          <p:nvPr>
            <p:ph idx="1" type="body"/>
          </p:nvPr>
        </p:nvSpPr>
        <p:spPr>
          <a:xfrm>
            <a:off x="311700" y="10000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can use </a:t>
            </a:r>
            <a:r>
              <a:rPr b="1" lang="en" sz="3000">
                <a:solidFill>
                  <a:srgbClr val="434343"/>
                </a:solidFill>
                <a:latin typeface="Montserrat"/>
                <a:ea typeface="Montserrat"/>
                <a:cs typeface="Montserrat"/>
                <a:sym typeface="Montserrat"/>
              </a:rPr>
              <a:t>gradient descent </a:t>
            </a:r>
            <a:r>
              <a:rPr lang="en" sz="3000">
                <a:solidFill>
                  <a:srgbClr val="434343"/>
                </a:solidFill>
                <a:latin typeface="Montserrat"/>
                <a:ea typeface="Montserrat"/>
                <a:cs typeface="Montserrat"/>
                <a:sym typeface="Montserrat"/>
              </a:rPr>
              <a:t>to solve this problem.</a:t>
            </a:r>
            <a:endParaRPr sz="3000">
              <a:solidFill>
                <a:srgbClr val="434343"/>
              </a:solidFill>
              <a:latin typeface="Montserrat"/>
              <a:ea typeface="Montserrat"/>
              <a:cs typeface="Montserrat"/>
              <a:sym typeface="Montserrat"/>
            </a:endParaRPr>
          </a:p>
        </p:txBody>
      </p:sp>
      <p:pic>
        <p:nvPicPr>
          <p:cNvPr descr="watermark.jpg" id="1947" name="Google Shape;1947;p14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1948" name="Google Shape;1948;p144"/>
          <p:cNvCxnSpPr/>
          <p:nvPr/>
        </p:nvCxnSpPr>
        <p:spPr>
          <a:xfrm>
            <a:off x="4364175" y="2328500"/>
            <a:ext cx="0" cy="2693700"/>
          </a:xfrm>
          <a:prstGeom prst="straightConnector1">
            <a:avLst/>
          </a:prstGeom>
          <a:noFill/>
          <a:ln cap="flat" cmpd="sng" w="9525">
            <a:solidFill>
              <a:schemeClr val="dk2"/>
            </a:solidFill>
            <a:prstDash val="solid"/>
            <a:round/>
            <a:headEnd len="med" w="med" type="diamond"/>
            <a:tailEnd len="med" w="med" type="diamond"/>
          </a:ln>
        </p:spPr>
      </p:cxnSp>
      <p:cxnSp>
        <p:nvCxnSpPr>
          <p:cNvPr id="1949" name="Google Shape;1949;p144"/>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1950" name="Google Shape;1950;p144"/>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1951" name="Google Shape;1951;p144"/>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sp>
        <p:nvSpPr>
          <p:cNvPr id="1952" name="Google Shape;1952;p144"/>
          <p:cNvSpPr/>
          <p:nvPr/>
        </p:nvSpPr>
        <p:spPr>
          <a:xfrm>
            <a:off x="2934950" y="2172650"/>
            <a:ext cx="4647575" cy="1651375"/>
          </a:xfrm>
          <a:custGeom>
            <a:rect b="b" l="l" r="r" t="t"/>
            <a:pathLst>
              <a:path extrusionOk="0" h="66055" w="185903">
                <a:moveTo>
                  <a:pt x="0" y="11713"/>
                </a:moveTo>
                <a:cubicBezTo>
                  <a:pt x="3117" y="20183"/>
                  <a:pt x="11588" y="60078"/>
                  <a:pt x="18704" y="62534"/>
                </a:cubicBezTo>
                <a:cubicBezTo>
                  <a:pt x="25820" y="64990"/>
                  <a:pt x="35897" y="25882"/>
                  <a:pt x="42698" y="26449"/>
                </a:cubicBezTo>
                <a:cubicBezTo>
                  <a:pt x="49499" y="27016"/>
                  <a:pt x="52553" y="67856"/>
                  <a:pt x="59512" y="65935"/>
                </a:cubicBezTo>
                <a:cubicBezTo>
                  <a:pt x="66471" y="64014"/>
                  <a:pt x="75634" y="17129"/>
                  <a:pt x="84450" y="14925"/>
                </a:cubicBezTo>
                <a:cubicBezTo>
                  <a:pt x="93267" y="12721"/>
                  <a:pt x="104004" y="50097"/>
                  <a:pt x="112411" y="52710"/>
                </a:cubicBezTo>
                <a:cubicBezTo>
                  <a:pt x="120818" y="55324"/>
                  <a:pt x="128784" y="31330"/>
                  <a:pt x="134893" y="30606"/>
                </a:cubicBezTo>
                <a:cubicBezTo>
                  <a:pt x="141002" y="29882"/>
                  <a:pt x="140561" y="53466"/>
                  <a:pt x="149063" y="48365"/>
                </a:cubicBezTo>
                <a:cubicBezTo>
                  <a:pt x="157565" y="43264"/>
                  <a:pt x="179763" y="8061"/>
                  <a:pt x="185903" y="0"/>
                </a:cubicBezTo>
              </a:path>
            </a:pathLst>
          </a:custGeom>
          <a:noFill/>
          <a:ln cap="flat" cmpd="sng" w="19050">
            <a:solidFill>
              <a:srgbClr val="E06666"/>
            </a:solidFill>
            <a:prstDash val="solid"/>
            <a:round/>
            <a:headEnd len="med" w="med" type="stealth"/>
            <a:tailEnd len="med" w="med" type="triangle"/>
          </a:ln>
        </p:spPr>
      </p:sp>
    </p:spTree>
  </p:cSld>
  <p:clrMapOvr>
    <a:masterClrMapping/>
  </p:clrMapOvr>
</p:sld>
</file>

<file path=ppt/slides/slide1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56" name="Shape 1956"/>
        <p:cNvGrpSpPr/>
        <p:nvPr/>
      </p:nvGrpSpPr>
      <p:grpSpPr>
        <a:xfrm>
          <a:off x="0" y="0"/>
          <a:ext cx="0" cy="0"/>
          <a:chOff x="0" y="0"/>
          <a:chExt cx="0" cy="0"/>
        </a:xfrm>
      </p:grpSpPr>
      <p:pic>
        <p:nvPicPr>
          <p:cNvPr descr="watermark.jpg" id="1957" name="Google Shape;1957;p14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958" name="Google Shape;1958;p14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959" name="Google Shape;1959;p145"/>
          <p:cNvSpPr txBox="1"/>
          <p:nvPr>
            <p:ph idx="1" type="body"/>
          </p:nvPr>
        </p:nvSpPr>
        <p:spPr>
          <a:xfrm>
            <a:off x="311700" y="10000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go back to our simplified version to see how this works.</a:t>
            </a:r>
            <a:endParaRPr sz="3000">
              <a:solidFill>
                <a:srgbClr val="434343"/>
              </a:solidFill>
              <a:latin typeface="Montserrat"/>
              <a:ea typeface="Montserrat"/>
              <a:cs typeface="Montserrat"/>
              <a:sym typeface="Montserrat"/>
            </a:endParaRPr>
          </a:p>
        </p:txBody>
      </p:sp>
      <p:pic>
        <p:nvPicPr>
          <p:cNvPr descr="watermark.jpg" id="1960" name="Google Shape;1960;p14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1961" name="Google Shape;1961;p145"/>
          <p:cNvCxnSpPr/>
          <p:nvPr/>
        </p:nvCxnSpPr>
        <p:spPr>
          <a:xfrm>
            <a:off x="4364175" y="2328500"/>
            <a:ext cx="0" cy="2693700"/>
          </a:xfrm>
          <a:prstGeom prst="straightConnector1">
            <a:avLst/>
          </a:prstGeom>
          <a:noFill/>
          <a:ln cap="flat" cmpd="sng" w="9525">
            <a:solidFill>
              <a:schemeClr val="dk2"/>
            </a:solidFill>
            <a:prstDash val="solid"/>
            <a:round/>
            <a:headEnd len="med" w="med" type="diamond"/>
            <a:tailEnd len="med" w="med" type="diamond"/>
          </a:ln>
        </p:spPr>
      </p:cxnSp>
      <p:cxnSp>
        <p:nvCxnSpPr>
          <p:cNvPr id="1962" name="Google Shape;1962;p145"/>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1963" name="Google Shape;1963;p145"/>
          <p:cNvSpPr/>
          <p:nvPr/>
        </p:nvSpPr>
        <p:spPr>
          <a:xfrm rot="5400000">
            <a:off x="4728275" y="794150"/>
            <a:ext cx="3187200" cy="2678100"/>
          </a:xfrm>
          <a:prstGeom prst="arc">
            <a:avLst>
              <a:gd fmla="val 16445525" name="adj1"/>
              <a:gd fmla="val 5471246" name="adj2"/>
            </a:avLst>
          </a:prstGeom>
          <a:noFill/>
          <a:ln cap="flat" cmpd="sng" w="19050">
            <a:solidFill>
              <a:srgbClr val="E06666"/>
            </a:solidFill>
            <a:prstDash val="solid"/>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4" name="Google Shape;1964;p145"/>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1965" name="Google Shape;1965;p145"/>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cxnSp>
        <p:nvCxnSpPr>
          <p:cNvPr id="1966" name="Google Shape;1966;p145"/>
          <p:cNvCxnSpPr/>
          <p:nvPr/>
        </p:nvCxnSpPr>
        <p:spPr>
          <a:xfrm>
            <a:off x="6314850" y="3740725"/>
            <a:ext cx="0" cy="562200"/>
          </a:xfrm>
          <a:prstGeom prst="straightConnector1">
            <a:avLst/>
          </a:prstGeom>
          <a:noFill/>
          <a:ln cap="flat" cmpd="sng" w="19050">
            <a:solidFill>
              <a:srgbClr val="3D85C6"/>
            </a:solidFill>
            <a:prstDash val="solid"/>
            <a:round/>
            <a:headEnd len="med" w="med" type="triangle"/>
            <a:tailEnd len="med" w="med" type="none"/>
          </a:ln>
        </p:spPr>
      </p:cxnSp>
      <p:sp>
        <p:nvSpPr>
          <p:cNvPr id="1967" name="Google Shape;1967;p145"/>
          <p:cNvSpPr txBox="1"/>
          <p:nvPr>
            <p:ph idx="1" type="body"/>
          </p:nvPr>
        </p:nvSpPr>
        <p:spPr>
          <a:xfrm>
            <a:off x="6125475" y="4221625"/>
            <a:ext cx="10395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r>
              <a:rPr lang="en" sz="1200">
                <a:solidFill>
                  <a:srgbClr val="434343"/>
                </a:solidFill>
                <a:latin typeface="Montserrat"/>
                <a:ea typeface="Montserrat"/>
                <a:cs typeface="Montserrat"/>
                <a:sym typeface="Montserrat"/>
              </a:rPr>
              <a:t>min</a:t>
            </a:r>
            <a:endParaRPr sz="1200">
              <a:solidFill>
                <a:srgbClr val="E06666"/>
              </a:solidFill>
              <a:latin typeface="Montserrat"/>
              <a:ea typeface="Montserrat"/>
              <a:cs typeface="Montserrat"/>
              <a:sym typeface="Montserrat"/>
            </a:endParaRPr>
          </a:p>
        </p:txBody>
      </p:sp>
    </p:spTree>
  </p:cSld>
  <p:clrMapOvr>
    <a:masterClrMapping/>
  </p:clrMapOvr>
</p:sld>
</file>

<file path=ppt/slides/slide1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71" name="Shape 1971"/>
        <p:cNvGrpSpPr/>
        <p:nvPr/>
      </p:nvGrpSpPr>
      <p:grpSpPr>
        <a:xfrm>
          <a:off x="0" y="0"/>
          <a:ext cx="0" cy="0"/>
          <a:chOff x="0" y="0"/>
          <a:chExt cx="0" cy="0"/>
        </a:xfrm>
      </p:grpSpPr>
      <p:pic>
        <p:nvPicPr>
          <p:cNvPr descr="watermark.jpg" id="1972" name="Google Shape;1972;p14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973" name="Google Shape;1973;p14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974" name="Google Shape;1974;p146"/>
          <p:cNvSpPr txBox="1"/>
          <p:nvPr>
            <p:ph idx="1" type="body"/>
          </p:nvPr>
        </p:nvSpPr>
        <p:spPr>
          <a:xfrm>
            <a:off x="311700" y="10000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can calculate the slope at a point</a:t>
            </a:r>
            <a:endParaRPr sz="3000">
              <a:solidFill>
                <a:srgbClr val="434343"/>
              </a:solidFill>
              <a:latin typeface="Montserrat"/>
              <a:ea typeface="Montserrat"/>
              <a:cs typeface="Montserrat"/>
              <a:sym typeface="Montserrat"/>
            </a:endParaRPr>
          </a:p>
        </p:txBody>
      </p:sp>
      <p:pic>
        <p:nvPicPr>
          <p:cNvPr descr="watermark.jpg" id="1975" name="Google Shape;1975;p14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1976" name="Google Shape;1976;p146"/>
          <p:cNvCxnSpPr/>
          <p:nvPr/>
        </p:nvCxnSpPr>
        <p:spPr>
          <a:xfrm>
            <a:off x="4364175" y="2328500"/>
            <a:ext cx="0" cy="2693700"/>
          </a:xfrm>
          <a:prstGeom prst="straightConnector1">
            <a:avLst/>
          </a:prstGeom>
          <a:noFill/>
          <a:ln cap="flat" cmpd="sng" w="9525">
            <a:solidFill>
              <a:schemeClr val="dk2"/>
            </a:solidFill>
            <a:prstDash val="solid"/>
            <a:round/>
            <a:headEnd len="med" w="med" type="diamond"/>
            <a:tailEnd len="med" w="med" type="diamond"/>
          </a:ln>
        </p:spPr>
      </p:cxnSp>
      <p:cxnSp>
        <p:nvCxnSpPr>
          <p:cNvPr id="1977" name="Google Shape;1977;p146"/>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1978" name="Google Shape;1978;p146"/>
          <p:cNvSpPr/>
          <p:nvPr/>
        </p:nvSpPr>
        <p:spPr>
          <a:xfrm rot="5400000">
            <a:off x="4728275" y="794150"/>
            <a:ext cx="3187200" cy="2678100"/>
          </a:xfrm>
          <a:prstGeom prst="arc">
            <a:avLst>
              <a:gd fmla="val 16445525" name="adj1"/>
              <a:gd fmla="val 5471246" name="adj2"/>
            </a:avLst>
          </a:prstGeom>
          <a:noFill/>
          <a:ln cap="flat" cmpd="sng" w="19050">
            <a:solidFill>
              <a:srgbClr val="E06666"/>
            </a:solidFill>
            <a:prstDash val="solid"/>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9" name="Google Shape;1979;p146"/>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1980" name="Google Shape;1980;p146"/>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cxnSp>
        <p:nvCxnSpPr>
          <p:cNvPr id="1981" name="Google Shape;1981;p146"/>
          <p:cNvCxnSpPr/>
          <p:nvPr/>
        </p:nvCxnSpPr>
        <p:spPr>
          <a:xfrm>
            <a:off x="6314850" y="3740725"/>
            <a:ext cx="0" cy="562200"/>
          </a:xfrm>
          <a:prstGeom prst="straightConnector1">
            <a:avLst/>
          </a:prstGeom>
          <a:noFill/>
          <a:ln cap="flat" cmpd="sng" w="19050">
            <a:solidFill>
              <a:srgbClr val="3D85C6"/>
            </a:solidFill>
            <a:prstDash val="solid"/>
            <a:round/>
            <a:headEnd len="med" w="med" type="triangle"/>
            <a:tailEnd len="med" w="med" type="none"/>
          </a:ln>
        </p:spPr>
      </p:cxnSp>
      <p:sp>
        <p:nvSpPr>
          <p:cNvPr id="1982" name="Google Shape;1982;p146"/>
          <p:cNvSpPr txBox="1"/>
          <p:nvPr>
            <p:ph idx="1" type="body"/>
          </p:nvPr>
        </p:nvSpPr>
        <p:spPr>
          <a:xfrm>
            <a:off x="6125475" y="4221625"/>
            <a:ext cx="10395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r>
              <a:rPr lang="en" sz="1200">
                <a:solidFill>
                  <a:srgbClr val="434343"/>
                </a:solidFill>
                <a:latin typeface="Montserrat"/>
                <a:ea typeface="Montserrat"/>
                <a:cs typeface="Montserrat"/>
                <a:sym typeface="Montserrat"/>
              </a:rPr>
              <a:t>min</a:t>
            </a:r>
            <a:endParaRPr sz="1200">
              <a:solidFill>
                <a:srgbClr val="E06666"/>
              </a:solidFill>
              <a:latin typeface="Montserrat"/>
              <a:ea typeface="Montserrat"/>
              <a:cs typeface="Montserrat"/>
              <a:sym typeface="Montserrat"/>
            </a:endParaRPr>
          </a:p>
        </p:txBody>
      </p:sp>
      <p:sp>
        <p:nvSpPr>
          <p:cNvPr id="1983" name="Google Shape;1983;p146"/>
          <p:cNvSpPr/>
          <p:nvPr/>
        </p:nvSpPr>
        <p:spPr>
          <a:xfrm>
            <a:off x="5030150" y="270162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87" name="Shape 1987"/>
        <p:cNvGrpSpPr/>
        <p:nvPr/>
      </p:nvGrpSpPr>
      <p:grpSpPr>
        <a:xfrm>
          <a:off x="0" y="0"/>
          <a:ext cx="0" cy="0"/>
          <a:chOff x="0" y="0"/>
          <a:chExt cx="0" cy="0"/>
        </a:xfrm>
      </p:grpSpPr>
      <p:pic>
        <p:nvPicPr>
          <p:cNvPr descr="watermark.jpg" id="1988" name="Google Shape;1988;p14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989" name="Google Shape;1989;p14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990" name="Google Shape;1990;p147"/>
          <p:cNvSpPr txBox="1"/>
          <p:nvPr>
            <p:ph idx="1" type="body"/>
          </p:nvPr>
        </p:nvSpPr>
        <p:spPr>
          <a:xfrm>
            <a:off x="311700" y="10000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can calculate the slope at a point</a:t>
            </a:r>
            <a:endParaRPr sz="3000">
              <a:solidFill>
                <a:srgbClr val="434343"/>
              </a:solidFill>
              <a:latin typeface="Montserrat"/>
              <a:ea typeface="Montserrat"/>
              <a:cs typeface="Montserrat"/>
              <a:sym typeface="Montserrat"/>
            </a:endParaRPr>
          </a:p>
        </p:txBody>
      </p:sp>
      <p:pic>
        <p:nvPicPr>
          <p:cNvPr descr="watermark.jpg" id="1991" name="Google Shape;1991;p14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1992" name="Google Shape;1992;p147"/>
          <p:cNvCxnSpPr/>
          <p:nvPr/>
        </p:nvCxnSpPr>
        <p:spPr>
          <a:xfrm>
            <a:off x="4364175" y="2328500"/>
            <a:ext cx="0" cy="2693700"/>
          </a:xfrm>
          <a:prstGeom prst="straightConnector1">
            <a:avLst/>
          </a:prstGeom>
          <a:noFill/>
          <a:ln cap="flat" cmpd="sng" w="9525">
            <a:solidFill>
              <a:schemeClr val="dk2"/>
            </a:solidFill>
            <a:prstDash val="solid"/>
            <a:round/>
            <a:headEnd len="med" w="med" type="diamond"/>
            <a:tailEnd len="med" w="med" type="diamond"/>
          </a:ln>
        </p:spPr>
      </p:cxnSp>
      <p:cxnSp>
        <p:nvCxnSpPr>
          <p:cNvPr id="1993" name="Google Shape;1993;p147"/>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1994" name="Google Shape;1994;p147"/>
          <p:cNvSpPr/>
          <p:nvPr/>
        </p:nvSpPr>
        <p:spPr>
          <a:xfrm rot="5400000">
            <a:off x="4728275" y="794150"/>
            <a:ext cx="3187200" cy="2678100"/>
          </a:xfrm>
          <a:prstGeom prst="arc">
            <a:avLst>
              <a:gd fmla="val 16445525" name="adj1"/>
              <a:gd fmla="val 5471246" name="adj2"/>
            </a:avLst>
          </a:prstGeom>
          <a:noFill/>
          <a:ln cap="flat" cmpd="sng" w="19050">
            <a:solidFill>
              <a:srgbClr val="E06666"/>
            </a:solidFill>
            <a:prstDash val="solid"/>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5" name="Google Shape;1995;p147"/>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1996" name="Google Shape;1996;p147"/>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cxnSp>
        <p:nvCxnSpPr>
          <p:cNvPr id="1997" name="Google Shape;1997;p147"/>
          <p:cNvCxnSpPr/>
          <p:nvPr/>
        </p:nvCxnSpPr>
        <p:spPr>
          <a:xfrm>
            <a:off x="6314850" y="3740725"/>
            <a:ext cx="0" cy="562200"/>
          </a:xfrm>
          <a:prstGeom prst="straightConnector1">
            <a:avLst/>
          </a:prstGeom>
          <a:noFill/>
          <a:ln cap="flat" cmpd="sng" w="19050">
            <a:solidFill>
              <a:srgbClr val="3D85C6"/>
            </a:solidFill>
            <a:prstDash val="solid"/>
            <a:round/>
            <a:headEnd len="med" w="med" type="triangle"/>
            <a:tailEnd len="med" w="med" type="none"/>
          </a:ln>
        </p:spPr>
      </p:cxnSp>
      <p:sp>
        <p:nvSpPr>
          <p:cNvPr id="1998" name="Google Shape;1998;p147"/>
          <p:cNvSpPr txBox="1"/>
          <p:nvPr>
            <p:ph idx="1" type="body"/>
          </p:nvPr>
        </p:nvSpPr>
        <p:spPr>
          <a:xfrm>
            <a:off x="6125475" y="4221625"/>
            <a:ext cx="10395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r>
              <a:rPr lang="en" sz="1200">
                <a:solidFill>
                  <a:srgbClr val="434343"/>
                </a:solidFill>
                <a:latin typeface="Montserrat"/>
                <a:ea typeface="Montserrat"/>
                <a:cs typeface="Montserrat"/>
                <a:sym typeface="Montserrat"/>
              </a:rPr>
              <a:t>min</a:t>
            </a:r>
            <a:endParaRPr sz="1200">
              <a:solidFill>
                <a:srgbClr val="E06666"/>
              </a:solidFill>
              <a:latin typeface="Montserrat"/>
              <a:ea typeface="Montserrat"/>
              <a:cs typeface="Montserrat"/>
              <a:sym typeface="Montserrat"/>
            </a:endParaRPr>
          </a:p>
        </p:txBody>
      </p:sp>
      <p:cxnSp>
        <p:nvCxnSpPr>
          <p:cNvPr id="1999" name="Google Shape;1999;p147"/>
          <p:cNvCxnSpPr/>
          <p:nvPr/>
        </p:nvCxnSpPr>
        <p:spPr>
          <a:xfrm>
            <a:off x="4751475" y="2078175"/>
            <a:ext cx="713100" cy="1587000"/>
          </a:xfrm>
          <a:prstGeom prst="straightConnector1">
            <a:avLst/>
          </a:prstGeom>
          <a:noFill/>
          <a:ln cap="flat" cmpd="sng" w="28575">
            <a:solidFill>
              <a:srgbClr val="6AA84F"/>
            </a:solidFill>
            <a:prstDash val="solid"/>
            <a:round/>
            <a:headEnd len="med" w="med" type="none"/>
            <a:tailEnd len="med" w="med" type="none"/>
          </a:ln>
        </p:spPr>
      </p:cxnSp>
      <p:sp>
        <p:nvSpPr>
          <p:cNvPr id="2000" name="Google Shape;2000;p147"/>
          <p:cNvSpPr/>
          <p:nvPr/>
        </p:nvSpPr>
        <p:spPr>
          <a:xfrm>
            <a:off x="5030150" y="270162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04" name="Shape 2004"/>
        <p:cNvGrpSpPr/>
        <p:nvPr/>
      </p:nvGrpSpPr>
      <p:grpSpPr>
        <a:xfrm>
          <a:off x="0" y="0"/>
          <a:ext cx="0" cy="0"/>
          <a:chOff x="0" y="0"/>
          <a:chExt cx="0" cy="0"/>
        </a:xfrm>
      </p:grpSpPr>
      <p:pic>
        <p:nvPicPr>
          <p:cNvPr descr="watermark.jpg" id="2005" name="Google Shape;2005;p14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006" name="Google Shape;2006;p14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007" name="Google Shape;2007;p148"/>
          <p:cNvSpPr txBox="1"/>
          <p:nvPr>
            <p:ph idx="1" type="body"/>
          </p:nvPr>
        </p:nvSpPr>
        <p:spPr>
          <a:xfrm>
            <a:off x="311700" y="10000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Then we move in the downward direction of the slope.</a:t>
            </a:r>
            <a:endParaRPr sz="3000">
              <a:solidFill>
                <a:srgbClr val="434343"/>
              </a:solidFill>
              <a:latin typeface="Montserrat"/>
              <a:ea typeface="Montserrat"/>
              <a:cs typeface="Montserrat"/>
              <a:sym typeface="Montserrat"/>
            </a:endParaRPr>
          </a:p>
        </p:txBody>
      </p:sp>
      <p:pic>
        <p:nvPicPr>
          <p:cNvPr descr="watermark.jpg" id="2008" name="Google Shape;2008;p14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2009" name="Google Shape;2009;p148"/>
          <p:cNvCxnSpPr/>
          <p:nvPr/>
        </p:nvCxnSpPr>
        <p:spPr>
          <a:xfrm>
            <a:off x="4364175" y="2328500"/>
            <a:ext cx="0" cy="2693700"/>
          </a:xfrm>
          <a:prstGeom prst="straightConnector1">
            <a:avLst/>
          </a:prstGeom>
          <a:noFill/>
          <a:ln cap="flat" cmpd="sng" w="9525">
            <a:solidFill>
              <a:schemeClr val="dk2"/>
            </a:solidFill>
            <a:prstDash val="solid"/>
            <a:round/>
            <a:headEnd len="med" w="med" type="diamond"/>
            <a:tailEnd len="med" w="med" type="diamond"/>
          </a:ln>
        </p:spPr>
      </p:cxnSp>
      <p:cxnSp>
        <p:nvCxnSpPr>
          <p:cNvPr id="2010" name="Google Shape;2010;p148"/>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2011" name="Google Shape;2011;p148"/>
          <p:cNvSpPr/>
          <p:nvPr/>
        </p:nvSpPr>
        <p:spPr>
          <a:xfrm rot="5400000">
            <a:off x="4728275" y="794150"/>
            <a:ext cx="3187200" cy="2678100"/>
          </a:xfrm>
          <a:prstGeom prst="arc">
            <a:avLst>
              <a:gd fmla="val 16445525" name="adj1"/>
              <a:gd fmla="val 5471246" name="adj2"/>
            </a:avLst>
          </a:prstGeom>
          <a:noFill/>
          <a:ln cap="flat" cmpd="sng" w="19050">
            <a:solidFill>
              <a:srgbClr val="E06666"/>
            </a:solidFill>
            <a:prstDash val="solid"/>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2" name="Google Shape;2012;p148"/>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2013" name="Google Shape;2013;p148"/>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cxnSp>
        <p:nvCxnSpPr>
          <p:cNvPr id="2014" name="Google Shape;2014;p148"/>
          <p:cNvCxnSpPr/>
          <p:nvPr/>
        </p:nvCxnSpPr>
        <p:spPr>
          <a:xfrm>
            <a:off x="6314850" y="3740725"/>
            <a:ext cx="0" cy="562200"/>
          </a:xfrm>
          <a:prstGeom prst="straightConnector1">
            <a:avLst/>
          </a:prstGeom>
          <a:noFill/>
          <a:ln cap="flat" cmpd="sng" w="19050">
            <a:solidFill>
              <a:srgbClr val="3D85C6"/>
            </a:solidFill>
            <a:prstDash val="solid"/>
            <a:round/>
            <a:headEnd len="med" w="med" type="triangle"/>
            <a:tailEnd len="med" w="med" type="none"/>
          </a:ln>
        </p:spPr>
      </p:cxnSp>
      <p:sp>
        <p:nvSpPr>
          <p:cNvPr id="2015" name="Google Shape;2015;p148"/>
          <p:cNvSpPr txBox="1"/>
          <p:nvPr>
            <p:ph idx="1" type="body"/>
          </p:nvPr>
        </p:nvSpPr>
        <p:spPr>
          <a:xfrm>
            <a:off x="6125475" y="4221625"/>
            <a:ext cx="10395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r>
              <a:rPr lang="en" sz="1200">
                <a:solidFill>
                  <a:srgbClr val="434343"/>
                </a:solidFill>
                <a:latin typeface="Montserrat"/>
                <a:ea typeface="Montserrat"/>
                <a:cs typeface="Montserrat"/>
                <a:sym typeface="Montserrat"/>
              </a:rPr>
              <a:t>min</a:t>
            </a:r>
            <a:endParaRPr sz="1200">
              <a:solidFill>
                <a:srgbClr val="E06666"/>
              </a:solidFill>
              <a:latin typeface="Montserrat"/>
              <a:ea typeface="Montserrat"/>
              <a:cs typeface="Montserrat"/>
              <a:sym typeface="Montserrat"/>
            </a:endParaRPr>
          </a:p>
        </p:txBody>
      </p:sp>
      <p:cxnSp>
        <p:nvCxnSpPr>
          <p:cNvPr id="2016" name="Google Shape;2016;p148"/>
          <p:cNvCxnSpPr/>
          <p:nvPr/>
        </p:nvCxnSpPr>
        <p:spPr>
          <a:xfrm>
            <a:off x="4751475" y="2078175"/>
            <a:ext cx="713100" cy="1587000"/>
          </a:xfrm>
          <a:prstGeom prst="straightConnector1">
            <a:avLst/>
          </a:prstGeom>
          <a:noFill/>
          <a:ln cap="flat" cmpd="sng" w="28575">
            <a:solidFill>
              <a:srgbClr val="6AA84F"/>
            </a:solidFill>
            <a:prstDash val="solid"/>
            <a:round/>
            <a:headEnd len="med" w="med" type="none"/>
            <a:tailEnd len="med" w="med" type="none"/>
          </a:ln>
        </p:spPr>
      </p:cxnSp>
      <p:sp>
        <p:nvSpPr>
          <p:cNvPr id="2017" name="Google Shape;2017;p148"/>
          <p:cNvSpPr/>
          <p:nvPr/>
        </p:nvSpPr>
        <p:spPr>
          <a:xfrm>
            <a:off x="5030150" y="270162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21" name="Shape 2021"/>
        <p:cNvGrpSpPr/>
        <p:nvPr/>
      </p:nvGrpSpPr>
      <p:grpSpPr>
        <a:xfrm>
          <a:off x="0" y="0"/>
          <a:ext cx="0" cy="0"/>
          <a:chOff x="0" y="0"/>
          <a:chExt cx="0" cy="0"/>
        </a:xfrm>
      </p:grpSpPr>
      <p:pic>
        <p:nvPicPr>
          <p:cNvPr descr="watermark.jpg" id="2022" name="Google Shape;2022;p14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023" name="Google Shape;2023;p14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024" name="Google Shape;2024;p149"/>
          <p:cNvSpPr txBox="1"/>
          <p:nvPr>
            <p:ph idx="1" type="body"/>
          </p:nvPr>
        </p:nvSpPr>
        <p:spPr>
          <a:xfrm>
            <a:off x="311700" y="10000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Then we move in the downward direction of the slope.</a:t>
            </a:r>
            <a:endParaRPr sz="3000">
              <a:solidFill>
                <a:srgbClr val="434343"/>
              </a:solidFill>
              <a:latin typeface="Montserrat"/>
              <a:ea typeface="Montserrat"/>
              <a:cs typeface="Montserrat"/>
              <a:sym typeface="Montserrat"/>
            </a:endParaRPr>
          </a:p>
        </p:txBody>
      </p:sp>
      <p:pic>
        <p:nvPicPr>
          <p:cNvPr descr="watermark.jpg" id="2025" name="Google Shape;2025;p14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2026" name="Google Shape;2026;p149"/>
          <p:cNvCxnSpPr/>
          <p:nvPr/>
        </p:nvCxnSpPr>
        <p:spPr>
          <a:xfrm>
            <a:off x="4364175" y="2328500"/>
            <a:ext cx="0" cy="2693700"/>
          </a:xfrm>
          <a:prstGeom prst="straightConnector1">
            <a:avLst/>
          </a:prstGeom>
          <a:noFill/>
          <a:ln cap="flat" cmpd="sng" w="9525">
            <a:solidFill>
              <a:schemeClr val="dk2"/>
            </a:solidFill>
            <a:prstDash val="solid"/>
            <a:round/>
            <a:headEnd len="med" w="med" type="diamond"/>
            <a:tailEnd len="med" w="med" type="diamond"/>
          </a:ln>
        </p:spPr>
      </p:cxnSp>
      <p:cxnSp>
        <p:nvCxnSpPr>
          <p:cNvPr id="2027" name="Google Shape;2027;p149"/>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2028" name="Google Shape;2028;p149"/>
          <p:cNvSpPr/>
          <p:nvPr/>
        </p:nvSpPr>
        <p:spPr>
          <a:xfrm rot="5400000">
            <a:off x="4728275" y="794150"/>
            <a:ext cx="3187200" cy="2678100"/>
          </a:xfrm>
          <a:prstGeom prst="arc">
            <a:avLst>
              <a:gd fmla="val 16445525" name="adj1"/>
              <a:gd fmla="val 5471246" name="adj2"/>
            </a:avLst>
          </a:prstGeom>
          <a:noFill/>
          <a:ln cap="flat" cmpd="sng" w="19050">
            <a:solidFill>
              <a:srgbClr val="E06666"/>
            </a:solidFill>
            <a:prstDash val="solid"/>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9" name="Google Shape;2029;p149"/>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2030" name="Google Shape;2030;p149"/>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cxnSp>
        <p:nvCxnSpPr>
          <p:cNvPr id="2031" name="Google Shape;2031;p149"/>
          <p:cNvCxnSpPr/>
          <p:nvPr/>
        </p:nvCxnSpPr>
        <p:spPr>
          <a:xfrm>
            <a:off x="6314850" y="3740725"/>
            <a:ext cx="0" cy="562200"/>
          </a:xfrm>
          <a:prstGeom prst="straightConnector1">
            <a:avLst/>
          </a:prstGeom>
          <a:noFill/>
          <a:ln cap="flat" cmpd="sng" w="19050">
            <a:solidFill>
              <a:srgbClr val="3D85C6"/>
            </a:solidFill>
            <a:prstDash val="solid"/>
            <a:round/>
            <a:headEnd len="med" w="med" type="triangle"/>
            <a:tailEnd len="med" w="med" type="none"/>
          </a:ln>
        </p:spPr>
      </p:cxnSp>
      <p:sp>
        <p:nvSpPr>
          <p:cNvPr id="2032" name="Google Shape;2032;p149"/>
          <p:cNvSpPr txBox="1"/>
          <p:nvPr>
            <p:ph idx="1" type="body"/>
          </p:nvPr>
        </p:nvSpPr>
        <p:spPr>
          <a:xfrm>
            <a:off x="6125475" y="4221625"/>
            <a:ext cx="10395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r>
              <a:rPr lang="en" sz="1200">
                <a:solidFill>
                  <a:srgbClr val="434343"/>
                </a:solidFill>
                <a:latin typeface="Montserrat"/>
                <a:ea typeface="Montserrat"/>
                <a:cs typeface="Montserrat"/>
                <a:sym typeface="Montserrat"/>
              </a:rPr>
              <a:t>min</a:t>
            </a:r>
            <a:endParaRPr sz="1200">
              <a:solidFill>
                <a:srgbClr val="E06666"/>
              </a:solidFill>
              <a:latin typeface="Montserrat"/>
              <a:ea typeface="Montserrat"/>
              <a:cs typeface="Montserrat"/>
              <a:sym typeface="Montserrat"/>
            </a:endParaRPr>
          </a:p>
        </p:txBody>
      </p:sp>
      <p:cxnSp>
        <p:nvCxnSpPr>
          <p:cNvPr id="2033" name="Google Shape;2033;p149"/>
          <p:cNvCxnSpPr/>
          <p:nvPr/>
        </p:nvCxnSpPr>
        <p:spPr>
          <a:xfrm>
            <a:off x="4895550" y="2763050"/>
            <a:ext cx="972900" cy="1081500"/>
          </a:xfrm>
          <a:prstGeom prst="straightConnector1">
            <a:avLst/>
          </a:prstGeom>
          <a:noFill/>
          <a:ln cap="flat" cmpd="sng" w="28575">
            <a:solidFill>
              <a:srgbClr val="6AA84F"/>
            </a:solidFill>
            <a:prstDash val="solid"/>
            <a:round/>
            <a:headEnd len="med" w="med" type="none"/>
            <a:tailEnd len="med" w="med" type="none"/>
          </a:ln>
        </p:spPr>
      </p:cxnSp>
      <p:sp>
        <p:nvSpPr>
          <p:cNvPr id="2034" name="Google Shape;2034;p149"/>
          <p:cNvSpPr/>
          <p:nvPr/>
        </p:nvSpPr>
        <p:spPr>
          <a:xfrm>
            <a:off x="5327700" y="320227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38" name="Shape 2038"/>
        <p:cNvGrpSpPr/>
        <p:nvPr/>
      </p:nvGrpSpPr>
      <p:grpSpPr>
        <a:xfrm>
          <a:off x="0" y="0"/>
          <a:ext cx="0" cy="0"/>
          <a:chOff x="0" y="0"/>
          <a:chExt cx="0" cy="0"/>
        </a:xfrm>
      </p:grpSpPr>
      <p:pic>
        <p:nvPicPr>
          <p:cNvPr descr="watermark.jpg" id="2039" name="Google Shape;2039;p15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040" name="Google Shape;2040;p15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041" name="Google Shape;2041;p150"/>
          <p:cNvSpPr txBox="1"/>
          <p:nvPr>
            <p:ph idx="1" type="body"/>
          </p:nvPr>
        </p:nvSpPr>
        <p:spPr>
          <a:xfrm>
            <a:off x="311700" y="10000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Then we move in the downward direction of the slope.</a:t>
            </a:r>
            <a:endParaRPr sz="3000">
              <a:solidFill>
                <a:srgbClr val="434343"/>
              </a:solidFill>
              <a:latin typeface="Montserrat"/>
              <a:ea typeface="Montserrat"/>
              <a:cs typeface="Montserrat"/>
              <a:sym typeface="Montserrat"/>
            </a:endParaRPr>
          </a:p>
        </p:txBody>
      </p:sp>
      <p:pic>
        <p:nvPicPr>
          <p:cNvPr descr="watermark.jpg" id="2042" name="Google Shape;2042;p15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2043" name="Google Shape;2043;p150"/>
          <p:cNvCxnSpPr/>
          <p:nvPr/>
        </p:nvCxnSpPr>
        <p:spPr>
          <a:xfrm>
            <a:off x="4364175" y="2328500"/>
            <a:ext cx="0" cy="2693700"/>
          </a:xfrm>
          <a:prstGeom prst="straightConnector1">
            <a:avLst/>
          </a:prstGeom>
          <a:noFill/>
          <a:ln cap="flat" cmpd="sng" w="9525">
            <a:solidFill>
              <a:schemeClr val="dk2"/>
            </a:solidFill>
            <a:prstDash val="solid"/>
            <a:round/>
            <a:headEnd len="med" w="med" type="diamond"/>
            <a:tailEnd len="med" w="med" type="diamond"/>
          </a:ln>
        </p:spPr>
      </p:cxnSp>
      <p:cxnSp>
        <p:nvCxnSpPr>
          <p:cNvPr id="2044" name="Google Shape;2044;p150"/>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2045" name="Google Shape;2045;p150"/>
          <p:cNvSpPr/>
          <p:nvPr/>
        </p:nvSpPr>
        <p:spPr>
          <a:xfrm rot="5400000">
            <a:off x="4728275" y="794150"/>
            <a:ext cx="3187200" cy="2678100"/>
          </a:xfrm>
          <a:prstGeom prst="arc">
            <a:avLst>
              <a:gd fmla="val 16445525" name="adj1"/>
              <a:gd fmla="val 5471246" name="adj2"/>
            </a:avLst>
          </a:prstGeom>
          <a:noFill/>
          <a:ln cap="flat" cmpd="sng" w="19050">
            <a:solidFill>
              <a:srgbClr val="E06666"/>
            </a:solidFill>
            <a:prstDash val="solid"/>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6" name="Google Shape;2046;p150"/>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2047" name="Google Shape;2047;p150"/>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cxnSp>
        <p:nvCxnSpPr>
          <p:cNvPr id="2048" name="Google Shape;2048;p150"/>
          <p:cNvCxnSpPr/>
          <p:nvPr/>
        </p:nvCxnSpPr>
        <p:spPr>
          <a:xfrm>
            <a:off x="6314850" y="3740725"/>
            <a:ext cx="0" cy="562200"/>
          </a:xfrm>
          <a:prstGeom prst="straightConnector1">
            <a:avLst/>
          </a:prstGeom>
          <a:noFill/>
          <a:ln cap="flat" cmpd="sng" w="19050">
            <a:solidFill>
              <a:srgbClr val="3D85C6"/>
            </a:solidFill>
            <a:prstDash val="solid"/>
            <a:round/>
            <a:headEnd len="med" w="med" type="triangle"/>
            <a:tailEnd len="med" w="med" type="none"/>
          </a:ln>
        </p:spPr>
      </p:cxnSp>
      <p:sp>
        <p:nvSpPr>
          <p:cNvPr id="2049" name="Google Shape;2049;p150"/>
          <p:cNvSpPr txBox="1"/>
          <p:nvPr>
            <p:ph idx="1" type="body"/>
          </p:nvPr>
        </p:nvSpPr>
        <p:spPr>
          <a:xfrm>
            <a:off x="6125475" y="4221625"/>
            <a:ext cx="10395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r>
              <a:rPr lang="en" sz="1200">
                <a:solidFill>
                  <a:srgbClr val="434343"/>
                </a:solidFill>
                <a:latin typeface="Montserrat"/>
                <a:ea typeface="Montserrat"/>
                <a:cs typeface="Montserrat"/>
                <a:sym typeface="Montserrat"/>
              </a:rPr>
              <a:t>min</a:t>
            </a:r>
            <a:endParaRPr sz="1200">
              <a:solidFill>
                <a:srgbClr val="E06666"/>
              </a:solidFill>
              <a:latin typeface="Montserrat"/>
              <a:ea typeface="Montserrat"/>
              <a:cs typeface="Montserrat"/>
              <a:sym typeface="Montserrat"/>
            </a:endParaRPr>
          </a:p>
        </p:txBody>
      </p:sp>
      <p:cxnSp>
        <p:nvCxnSpPr>
          <p:cNvPr id="2050" name="Google Shape;2050;p150"/>
          <p:cNvCxnSpPr/>
          <p:nvPr/>
        </p:nvCxnSpPr>
        <p:spPr>
          <a:xfrm>
            <a:off x="5242675" y="3401450"/>
            <a:ext cx="1213800" cy="547800"/>
          </a:xfrm>
          <a:prstGeom prst="straightConnector1">
            <a:avLst/>
          </a:prstGeom>
          <a:noFill/>
          <a:ln cap="flat" cmpd="sng" w="28575">
            <a:solidFill>
              <a:srgbClr val="6AA84F"/>
            </a:solidFill>
            <a:prstDash val="solid"/>
            <a:round/>
            <a:headEnd len="med" w="med" type="none"/>
            <a:tailEnd len="med" w="med" type="none"/>
          </a:ln>
        </p:spPr>
      </p:cxnSp>
      <p:sp>
        <p:nvSpPr>
          <p:cNvPr id="2051" name="Google Shape;2051;p150"/>
          <p:cNvSpPr/>
          <p:nvPr/>
        </p:nvSpPr>
        <p:spPr>
          <a:xfrm>
            <a:off x="5795275" y="354497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55" name="Shape 2055"/>
        <p:cNvGrpSpPr/>
        <p:nvPr/>
      </p:nvGrpSpPr>
      <p:grpSpPr>
        <a:xfrm>
          <a:off x="0" y="0"/>
          <a:ext cx="0" cy="0"/>
          <a:chOff x="0" y="0"/>
          <a:chExt cx="0" cy="0"/>
        </a:xfrm>
      </p:grpSpPr>
      <p:pic>
        <p:nvPicPr>
          <p:cNvPr descr="watermark.jpg" id="2056" name="Google Shape;2056;p15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057" name="Google Shape;2057;p15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058" name="Google Shape;2058;p151"/>
          <p:cNvSpPr txBox="1"/>
          <p:nvPr>
            <p:ph idx="1" type="body"/>
          </p:nvPr>
        </p:nvSpPr>
        <p:spPr>
          <a:xfrm>
            <a:off x="311700" y="10000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Until we converge to zero, indicating a minimum.</a:t>
            </a:r>
            <a:endParaRPr sz="3000">
              <a:solidFill>
                <a:srgbClr val="434343"/>
              </a:solidFill>
              <a:latin typeface="Montserrat"/>
              <a:ea typeface="Montserrat"/>
              <a:cs typeface="Montserrat"/>
              <a:sym typeface="Montserrat"/>
            </a:endParaRPr>
          </a:p>
        </p:txBody>
      </p:sp>
      <p:pic>
        <p:nvPicPr>
          <p:cNvPr descr="watermark.jpg" id="2059" name="Google Shape;2059;p15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2060" name="Google Shape;2060;p151"/>
          <p:cNvCxnSpPr/>
          <p:nvPr/>
        </p:nvCxnSpPr>
        <p:spPr>
          <a:xfrm>
            <a:off x="4364175" y="2328500"/>
            <a:ext cx="0" cy="2693700"/>
          </a:xfrm>
          <a:prstGeom prst="straightConnector1">
            <a:avLst/>
          </a:prstGeom>
          <a:noFill/>
          <a:ln cap="flat" cmpd="sng" w="9525">
            <a:solidFill>
              <a:schemeClr val="dk2"/>
            </a:solidFill>
            <a:prstDash val="solid"/>
            <a:round/>
            <a:headEnd len="med" w="med" type="diamond"/>
            <a:tailEnd len="med" w="med" type="diamond"/>
          </a:ln>
        </p:spPr>
      </p:cxnSp>
      <p:cxnSp>
        <p:nvCxnSpPr>
          <p:cNvPr id="2061" name="Google Shape;2061;p151"/>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2062" name="Google Shape;2062;p151"/>
          <p:cNvSpPr/>
          <p:nvPr/>
        </p:nvSpPr>
        <p:spPr>
          <a:xfrm rot="5400000">
            <a:off x="4728275" y="794150"/>
            <a:ext cx="3187200" cy="2678100"/>
          </a:xfrm>
          <a:prstGeom prst="arc">
            <a:avLst>
              <a:gd fmla="val 16445525" name="adj1"/>
              <a:gd fmla="val 5471246" name="adj2"/>
            </a:avLst>
          </a:prstGeom>
          <a:noFill/>
          <a:ln cap="flat" cmpd="sng" w="19050">
            <a:solidFill>
              <a:srgbClr val="E06666"/>
            </a:solidFill>
            <a:prstDash val="solid"/>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3" name="Google Shape;2063;p151"/>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2064" name="Google Shape;2064;p151"/>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cxnSp>
        <p:nvCxnSpPr>
          <p:cNvPr id="2065" name="Google Shape;2065;p151"/>
          <p:cNvCxnSpPr/>
          <p:nvPr/>
        </p:nvCxnSpPr>
        <p:spPr>
          <a:xfrm>
            <a:off x="6314850" y="3740725"/>
            <a:ext cx="0" cy="562200"/>
          </a:xfrm>
          <a:prstGeom prst="straightConnector1">
            <a:avLst/>
          </a:prstGeom>
          <a:noFill/>
          <a:ln cap="flat" cmpd="sng" w="19050">
            <a:solidFill>
              <a:srgbClr val="3D85C6"/>
            </a:solidFill>
            <a:prstDash val="solid"/>
            <a:round/>
            <a:headEnd len="med" w="med" type="triangle"/>
            <a:tailEnd len="med" w="med" type="none"/>
          </a:ln>
        </p:spPr>
      </p:cxnSp>
      <p:sp>
        <p:nvSpPr>
          <p:cNvPr id="2066" name="Google Shape;2066;p151"/>
          <p:cNvSpPr txBox="1"/>
          <p:nvPr>
            <p:ph idx="1" type="body"/>
          </p:nvPr>
        </p:nvSpPr>
        <p:spPr>
          <a:xfrm>
            <a:off x="6125475" y="4221625"/>
            <a:ext cx="10395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r>
              <a:rPr lang="en" sz="1200">
                <a:solidFill>
                  <a:srgbClr val="434343"/>
                </a:solidFill>
                <a:latin typeface="Montserrat"/>
                <a:ea typeface="Montserrat"/>
                <a:cs typeface="Montserrat"/>
                <a:sym typeface="Montserrat"/>
              </a:rPr>
              <a:t>min</a:t>
            </a:r>
            <a:endParaRPr sz="1200">
              <a:solidFill>
                <a:srgbClr val="E06666"/>
              </a:solidFill>
              <a:latin typeface="Montserrat"/>
              <a:ea typeface="Montserrat"/>
              <a:cs typeface="Montserrat"/>
              <a:sym typeface="Montserrat"/>
            </a:endParaRPr>
          </a:p>
        </p:txBody>
      </p:sp>
      <p:cxnSp>
        <p:nvCxnSpPr>
          <p:cNvPr id="2067" name="Google Shape;2067;p151"/>
          <p:cNvCxnSpPr/>
          <p:nvPr/>
        </p:nvCxnSpPr>
        <p:spPr>
          <a:xfrm>
            <a:off x="5752775" y="3795250"/>
            <a:ext cx="1275300" cy="0"/>
          </a:xfrm>
          <a:prstGeom prst="straightConnector1">
            <a:avLst/>
          </a:prstGeom>
          <a:noFill/>
          <a:ln cap="flat" cmpd="sng" w="28575">
            <a:solidFill>
              <a:srgbClr val="6AA84F"/>
            </a:solidFill>
            <a:prstDash val="solid"/>
            <a:round/>
            <a:headEnd len="med" w="med" type="none"/>
            <a:tailEnd len="med" w="med" type="none"/>
          </a:ln>
        </p:spPr>
      </p:cxnSp>
      <p:sp>
        <p:nvSpPr>
          <p:cNvPr id="2068" name="Google Shape;2068;p151"/>
          <p:cNvSpPr/>
          <p:nvPr/>
        </p:nvSpPr>
        <p:spPr>
          <a:xfrm>
            <a:off x="6260550" y="3686650"/>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sp>
        <p:nvSpPr>
          <p:cNvPr id="161" name="Google Shape;161;p2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162" name="Google Shape;162;p26"/>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Simplified Biological Neuron Model</a:t>
            </a:r>
            <a:endParaRPr sz="2900">
              <a:solidFill>
                <a:srgbClr val="434343"/>
              </a:solidFill>
              <a:latin typeface="Montserrat"/>
              <a:ea typeface="Montserrat"/>
              <a:cs typeface="Montserrat"/>
              <a:sym typeface="Montserrat"/>
            </a:endParaRPr>
          </a:p>
        </p:txBody>
      </p:sp>
      <p:pic>
        <p:nvPicPr>
          <p:cNvPr descr="watermark.jpg" id="163" name="Google Shape;163;p2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64" name="Google Shape;164;p2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65" name="Google Shape;165;p26"/>
          <p:cNvSpPr/>
          <p:nvPr/>
        </p:nvSpPr>
        <p:spPr>
          <a:xfrm>
            <a:off x="1042425" y="1821625"/>
            <a:ext cx="8101893" cy="3321887"/>
          </a:xfrm>
          <a:custGeom>
            <a:rect b="b" l="l" r="r" t="t"/>
            <a:pathLst>
              <a:path extrusionOk="0" h="93377" w="281023">
                <a:moveTo>
                  <a:pt x="157968" y="18775"/>
                </a:moveTo>
                <a:cubicBezTo>
                  <a:pt x="180675" y="17087"/>
                  <a:pt x="282164" y="8496"/>
                  <a:pt x="280860" y="10490"/>
                </a:cubicBezTo>
                <a:cubicBezTo>
                  <a:pt x="279556" y="12485"/>
                  <a:pt x="175688" y="23991"/>
                  <a:pt x="150143" y="30742"/>
                </a:cubicBezTo>
                <a:cubicBezTo>
                  <a:pt x="124598" y="37493"/>
                  <a:pt x="134494" y="48539"/>
                  <a:pt x="127590" y="50994"/>
                </a:cubicBezTo>
                <a:cubicBezTo>
                  <a:pt x="120686" y="53449"/>
                  <a:pt x="113705" y="45548"/>
                  <a:pt x="108719" y="45471"/>
                </a:cubicBezTo>
                <a:cubicBezTo>
                  <a:pt x="103733" y="45394"/>
                  <a:pt x="100205" y="50840"/>
                  <a:pt x="97673" y="50533"/>
                </a:cubicBezTo>
                <a:cubicBezTo>
                  <a:pt x="95142" y="50226"/>
                  <a:pt x="102812" y="36495"/>
                  <a:pt x="93530" y="43629"/>
                </a:cubicBezTo>
                <a:cubicBezTo>
                  <a:pt x="84248" y="50763"/>
                  <a:pt x="43821" y="93491"/>
                  <a:pt x="41980" y="93338"/>
                </a:cubicBezTo>
                <a:cubicBezTo>
                  <a:pt x="40139" y="93185"/>
                  <a:pt x="76270" y="52068"/>
                  <a:pt x="82484" y="42709"/>
                </a:cubicBezTo>
                <a:cubicBezTo>
                  <a:pt x="88698" y="33350"/>
                  <a:pt x="92993" y="36572"/>
                  <a:pt x="79262" y="37186"/>
                </a:cubicBezTo>
                <a:cubicBezTo>
                  <a:pt x="65531" y="37800"/>
                  <a:pt x="-287" y="47849"/>
                  <a:pt x="96" y="46391"/>
                </a:cubicBezTo>
                <a:cubicBezTo>
                  <a:pt x="480" y="44934"/>
                  <a:pt x="78571" y="36112"/>
                  <a:pt x="81563" y="28441"/>
                </a:cubicBezTo>
                <a:cubicBezTo>
                  <a:pt x="84555" y="20770"/>
                  <a:pt x="16665" y="1822"/>
                  <a:pt x="18046" y="364"/>
                </a:cubicBezTo>
                <a:cubicBezTo>
                  <a:pt x="19427" y="-1094"/>
                  <a:pt x="75580" y="17394"/>
                  <a:pt x="89848" y="19695"/>
                </a:cubicBezTo>
                <a:cubicBezTo>
                  <a:pt x="104116" y="21996"/>
                  <a:pt x="98977" y="15783"/>
                  <a:pt x="103656" y="14172"/>
                </a:cubicBezTo>
                <a:cubicBezTo>
                  <a:pt x="108336" y="12561"/>
                  <a:pt x="111098" y="8956"/>
                  <a:pt x="117925" y="10030"/>
                </a:cubicBezTo>
                <a:cubicBezTo>
                  <a:pt x="124752" y="11104"/>
                  <a:pt x="137946" y="19159"/>
                  <a:pt x="144620" y="20616"/>
                </a:cubicBezTo>
                <a:cubicBezTo>
                  <a:pt x="151294" y="22074"/>
                  <a:pt x="135261" y="20463"/>
                  <a:pt x="157968" y="18775"/>
                </a:cubicBezTo>
                <a:close/>
              </a:path>
            </a:pathLst>
          </a:custGeom>
          <a:solidFill>
            <a:srgbClr val="D9D2E9"/>
          </a:solidFill>
          <a:ln cap="flat" cmpd="sng" w="76200">
            <a:solidFill>
              <a:srgbClr val="A64D79"/>
            </a:solidFill>
            <a:prstDash val="solid"/>
            <a:round/>
            <a:headEnd len="med" w="med" type="none"/>
            <a:tailEnd len="med" w="med" type="none"/>
          </a:ln>
        </p:spPr>
      </p:sp>
      <p:sp>
        <p:nvSpPr>
          <p:cNvPr id="166" name="Google Shape;166;p26"/>
          <p:cNvSpPr txBox="1"/>
          <p:nvPr>
            <p:ph type="title"/>
          </p:nvPr>
        </p:nvSpPr>
        <p:spPr>
          <a:xfrm>
            <a:off x="512850" y="2479000"/>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Dendrites</a:t>
            </a:r>
            <a:endParaRPr b="1">
              <a:solidFill>
                <a:srgbClr val="351C75"/>
              </a:solidFill>
              <a:latin typeface="Montserrat"/>
              <a:ea typeface="Montserrat"/>
              <a:cs typeface="Montserrat"/>
              <a:sym typeface="Montserrat"/>
            </a:endParaRPr>
          </a:p>
        </p:txBody>
      </p:sp>
      <p:sp>
        <p:nvSpPr>
          <p:cNvPr id="167" name="Google Shape;167;p26"/>
          <p:cNvSpPr txBox="1"/>
          <p:nvPr>
            <p:ph type="title"/>
          </p:nvPr>
        </p:nvSpPr>
        <p:spPr>
          <a:xfrm>
            <a:off x="3839575" y="379352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Nucleus </a:t>
            </a:r>
            <a:endParaRPr b="1">
              <a:solidFill>
                <a:srgbClr val="351C75"/>
              </a:solidFill>
              <a:latin typeface="Montserrat"/>
              <a:ea typeface="Montserrat"/>
              <a:cs typeface="Montserrat"/>
              <a:sym typeface="Montserrat"/>
            </a:endParaRPr>
          </a:p>
        </p:txBody>
      </p:sp>
      <p:sp>
        <p:nvSpPr>
          <p:cNvPr id="168" name="Google Shape;168;p26"/>
          <p:cNvSpPr txBox="1"/>
          <p:nvPr>
            <p:ph type="title"/>
          </p:nvPr>
        </p:nvSpPr>
        <p:spPr>
          <a:xfrm>
            <a:off x="6594025" y="27397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Axon</a:t>
            </a:r>
            <a:endParaRPr b="1">
              <a:solidFill>
                <a:srgbClr val="351C75"/>
              </a:solidFill>
              <a:latin typeface="Montserrat"/>
              <a:ea typeface="Montserrat"/>
              <a:cs typeface="Montserrat"/>
              <a:sym typeface="Montserrat"/>
            </a:endParaRPr>
          </a:p>
        </p:txBody>
      </p:sp>
      <p:sp>
        <p:nvSpPr>
          <p:cNvPr id="169" name="Google Shape;169;p26"/>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mc:AlternateContent>
    <mc:Choice Requires="p14">
      <p:transition spd="slow" p14:dur="1000">
        <p:fade/>
      </p:transition>
    </mc:Choice>
    <mc:Fallback>
      <p:transition spd="slow">
        <p:fade/>
      </p:transition>
    </mc:Fallback>
  </mc:AlternateContent>
</p:sld>
</file>

<file path=ppt/slides/slide1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72" name="Shape 2072"/>
        <p:cNvGrpSpPr/>
        <p:nvPr/>
      </p:nvGrpSpPr>
      <p:grpSpPr>
        <a:xfrm>
          <a:off x="0" y="0"/>
          <a:ext cx="0" cy="0"/>
          <a:chOff x="0" y="0"/>
          <a:chExt cx="0" cy="0"/>
        </a:xfrm>
      </p:grpSpPr>
      <p:pic>
        <p:nvPicPr>
          <p:cNvPr descr="watermark.jpg" id="2073" name="Google Shape;2073;p15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074" name="Google Shape;2074;p15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075" name="Google Shape;2075;p152"/>
          <p:cNvSpPr txBox="1"/>
          <p:nvPr>
            <p:ph idx="1" type="body"/>
          </p:nvPr>
        </p:nvSpPr>
        <p:spPr>
          <a:xfrm>
            <a:off x="311700" y="10000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could have changed our step size to find the next point!</a:t>
            </a:r>
            <a:endParaRPr sz="3000">
              <a:solidFill>
                <a:srgbClr val="434343"/>
              </a:solidFill>
              <a:latin typeface="Montserrat"/>
              <a:ea typeface="Montserrat"/>
              <a:cs typeface="Montserrat"/>
              <a:sym typeface="Montserrat"/>
            </a:endParaRPr>
          </a:p>
        </p:txBody>
      </p:sp>
      <p:pic>
        <p:nvPicPr>
          <p:cNvPr descr="watermark.jpg" id="2076" name="Google Shape;2076;p15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2077" name="Google Shape;2077;p152"/>
          <p:cNvCxnSpPr/>
          <p:nvPr/>
        </p:nvCxnSpPr>
        <p:spPr>
          <a:xfrm>
            <a:off x="4364175" y="2328500"/>
            <a:ext cx="0" cy="2693700"/>
          </a:xfrm>
          <a:prstGeom prst="straightConnector1">
            <a:avLst/>
          </a:prstGeom>
          <a:noFill/>
          <a:ln cap="flat" cmpd="sng" w="9525">
            <a:solidFill>
              <a:schemeClr val="dk2"/>
            </a:solidFill>
            <a:prstDash val="solid"/>
            <a:round/>
            <a:headEnd len="med" w="med" type="diamond"/>
            <a:tailEnd len="med" w="med" type="diamond"/>
          </a:ln>
        </p:spPr>
      </p:cxnSp>
      <p:cxnSp>
        <p:nvCxnSpPr>
          <p:cNvPr id="2078" name="Google Shape;2078;p152"/>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2079" name="Google Shape;2079;p152"/>
          <p:cNvSpPr/>
          <p:nvPr/>
        </p:nvSpPr>
        <p:spPr>
          <a:xfrm rot="5400000">
            <a:off x="4728275" y="794150"/>
            <a:ext cx="3187200" cy="2678100"/>
          </a:xfrm>
          <a:prstGeom prst="arc">
            <a:avLst>
              <a:gd fmla="val 16445525" name="adj1"/>
              <a:gd fmla="val 5471246" name="adj2"/>
            </a:avLst>
          </a:prstGeom>
          <a:noFill/>
          <a:ln cap="flat" cmpd="sng" w="19050">
            <a:solidFill>
              <a:srgbClr val="E06666"/>
            </a:solidFill>
            <a:prstDash val="solid"/>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0" name="Google Shape;2080;p152"/>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2081" name="Google Shape;2081;p152"/>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cxnSp>
        <p:nvCxnSpPr>
          <p:cNvPr id="2082" name="Google Shape;2082;p152"/>
          <p:cNvCxnSpPr/>
          <p:nvPr/>
        </p:nvCxnSpPr>
        <p:spPr>
          <a:xfrm>
            <a:off x="6314850" y="3740725"/>
            <a:ext cx="0" cy="562200"/>
          </a:xfrm>
          <a:prstGeom prst="straightConnector1">
            <a:avLst/>
          </a:prstGeom>
          <a:noFill/>
          <a:ln cap="flat" cmpd="sng" w="19050">
            <a:solidFill>
              <a:srgbClr val="3D85C6"/>
            </a:solidFill>
            <a:prstDash val="solid"/>
            <a:round/>
            <a:headEnd len="med" w="med" type="triangle"/>
            <a:tailEnd len="med" w="med" type="none"/>
          </a:ln>
        </p:spPr>
      </p:cxnSp>
      <p:sp>
        <p:nvSpPr>
          <p:cNvPr id="2083" name="Google Shape;2083;p152"/>
          <p:cNvSpPr txBox="1"/>
          <p:nvPr>
            <p:ph idx="1" type="body"/>
          </p:nvPr>
        </p:nvSpPr>
        <p:spPr>
          <a:xfrm>
            <a:off x="6125475" y="4221625"/>
            <a:ext cx="10395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r>
              <a:rPr lang="en" sz="1200">
                <a:solidFill>
                  <a:srgbClr val="434343"/>
                </a:solidFill>
                <a:latin typeface="Montserrat"/>
                <a:ea typeface="Montserrat"/>
                <a:cs typeface="Montserrat"/>
                <a:sym typeface="Montserrat"/>
              </a:rPr>
              <a:t>min</a:t>
            </a:r>
            <a:endParaRPr sz="1200">
              <a:solidFill>
                <a:srgbClr val="E06666"/>
              </a:solidFill>
              <a:latin typeface="Montserrat"/>
              <a:ea typeface="Montserrat"/>
              <a:cs typeface="Montserrat"/>
              <a:sym typeface="Montserrat"/>
            </a:endParaRPr>
          </a:p>
        </p:txBody>
      </p:sp>
    </p:spTree>
  </p:cSld>
  <p:clrMapOvr>
    <a:masterClrMapping/>
  </p:clrMapOvr>
</p:sld>
</file>

<file path=ppt/slides/slide1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87" name="Shape 2087"/>
        <p:cNvGrpSpPr/>
        <p:nvPr/>
      </p:nvGrpSpPr>
      <p:grpSpPr>
        <a:xfrm>
          <a:off x="0" y="0"/>
          <a:ext cx="0" cy="0"/>
          <a:chOff x="0" y="0"/>
          <a:chExt cx="0" cy="0"/>
        </a:xfrm>
      </p:grpSpPr>
      <p:pic>
        <p:nvPicPr>
          <p:cNvPr descr="watermark.jpg" id="2088" name="Google Shape;2088;p15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089" name="Google Shape;2089;p15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090" name="Google Shape;2090;p153"/>
          <p:cNvSpPr txBox="1"/>
          <p:nvPr>
            <p:ph idx="1" type="body"/>
          </p:nvPr>
        </p:nvSpPr>
        <p:spPr>
          <a:xfrm>
            <a:off x="311700" y="10000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Our steps:</a:t>
            </a:r>
            <a:endParaRPr sz="3000">
              <a:solidFill>
                <a:srgbClr val="434343"/>
              </a:solidFill>
              <a:latin typeface="Montserrat"/>
              <a:ea typeface="Montserrat"/>
              <a:cs typeface="Montserrat"/>
              <a:sym typeface="Montserrat"/>
            </a:endParaRPr>
          </a:p>
        </p:txBody>
      </p:sp>
      <p:pic>
        <p:nvPicPr>
          <p:cNvPr descr="watermark.jpg" id="2091" name="Google Shape;2091;p15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2092" name="Google Shape;2092;p153"/>
          <p:cNvCxnSpPr/>
          <p:nvPr/>
        </p:nvCxnSpPr>
        <p:spPr>
          <a:xfrm>
            <a:off x="4364175" y="2328500"/>
            <a:ext cx="0" cy="2693700"/>
          </a:xfrm>
          <a:prstGeom prst="straightConnector1">
            <a:avLst/>
          </a:prstGeom>
          <a:noFill/>
          <a:ln cap="flat" cmpd="sng" w="9525">
            <a:solidFill>
              <a:schemeClr val="dk2"/>
            </a:solidFill>
            <a:prstDash val="solid"/>
            <a:round/>
            <a:headEnd len="med" w="med" type="diamond"/>
            <a:tailEnd len="med" w="med" type="diamond"/>
          </a:ln>
        </p:spPr>
      </p:cxnSp>
      <p:cxnSp>
        <p:nvCxnSpPr>
          <p:cNvPr id="2093" name="Google Shape;2093;p153"/>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2094" name="Google Shape;2094;p153"/>
          <p:cNvSpPr/>
          <p:nvPr/>
        </p:nvSpPr>
        <p:spPr>
          <a:xfrm rot="5400000">
            <a:off x="4728275" y="794150"/>
            <a:ext cx="3187200" cy="2678100"/>
          </a:xfrm>
          <a:prstGeom prst="arc">
            <a:avLst>
              <a:gd fmla="val 16445525" name="adj1"/>
              <a:gd fmla="val 5471246" name="adj2"/>
            </a:avLst>
          </a:prstGeom>
          <a:noFill/>
          <a:ln cap="flat" cmpd="sng" w="19050">
            <a:solidFill>
              <a:srgbClr val="E06666"/>
            </a:solidFill>
            <a:prstDash val="solid"/>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5" name="Google Shape;2095;p153"/>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2096" name="Google Shape;2096;p153"/>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cxnSp>
        <p:nvCxnSpPr>
          <p:cNvPr id="2097" name="Google Shape;2097;p153"/>
          <p:cNvCxnSpPr/>
          <p:nvPr/>
        </p:nvCxnSpPr>
        <p:spPr>
          <a:xfrm>
            <a:off x="6314850" y="3740725"/>
            <a:ext cx="0" cy="562200"/>
          </a:xfrm>
          <a:prstGeom prst="straightConnector1">
            <a:avLst/>
          </a:prstGeom>
          <a:noFill/>
          <a:ln cap="flat" cmpd="sng" w="19050">
            <a:solidFill>
              <a:srgbClr val="3D85C6"/>
            </a:solidFill>
            <a:prstDash val="solid"/>
            <a:round/>
            <a:headEnd len="med" w="med" type="triangle"/>
            <a:tailEnd len="med" w="med" type="none"/>
          </a:ln>
        </p:spPr>
      </p:cxnSp>
      <p:sp>
        <p:nvSpPr>
          <p:cNvPr id="2098" name="Google Shape;2098;p153"/>
          <p:cNvSpPr txBox="1"/>
          <p:nvPr>
            <p:ph idx="1" type="body"/>
          </p:nvPr>
        </p:nvSpPr>
        <p:spPr>
          <a:xfrm>
            <a:off x="6125475" y="4221625"/>
            <a:ext cx="10395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r>
              <a:rPr lang="en" sz="1200">
                <a:solidFill>
                  <a:srgbClr val="434343"/>
                </a:solidFill>
                <a:latin typeface="Montserrat"/>
                <a:ea typeface="Montserrat"/>
                <a:cs typeface="Montserrat"/>
                <a:sym typeface="Montserrat"/>
              </a:rPr>
              <a:t>min</a:t>
            </a:r>
            <a:endParaRPr sz="1200">
              <a:solidFill>
                <a:srgbClr val="E06666"/>
              </a:solidFill>
              <a:latin typeface="Montserrat"/>
              <a:ea typeface="Montserrat"/>
              <a:cs typeface="Montserrat"/>
              <a:sym typeface="Montserrat"/>
            </a:endParaRPr>
          </a:p>
        </p:txBody>
      </p:sp>
      <p:sp>
        <p:nvSpPr>
          <p:cNvPr id="2099" name="Google Shape;2099;p153"/>
          <p:cNvSpPr/>
          <p:nvPr/>
        </p:nvSpPr>
        <p:spPr>
          <a:xfrm>
            <a:off x="5030150" y="270162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0" name="Google Shape;2100;p153"/>
          <p:cNvSpPr/>
          <p:nvPr/>
        </p:nvSpPr>
        <p:spPr>
          <a:xfrm>
            <a:off x="5327700" y="320227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1" name="Google Shape;2101;p153"/>
          <p:cNvSpPr/>
          <p:nvPr/>
        </p:nvSpPr>
        <p:spPr>
          <a:xfrm>
            <a:off x="5795275" y="354497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2" name="Google Shape;2102;p153"/>
          <p:cNvSpPr/>
          <p:nvPr/>
        </p:nvSpPr>
        <p:spPr>
          <a:xfrm>
            <a:off x="6260550" y="3686650"/>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3" name="Google Shape;2103;p153"/>
          <p:cNvSpPr/>
          <p:nvPr/>
        </p:nvSpPr>
        <p:spPr>
          <a:xfrm>
            <a:off x="5086825" y="2744150"/>
            <a:ext cx="1232725" cy="982400"/>
          </a:xfrm>
          <a:custGeom>
            <a:rect b="b" l="l" r="r" t="t"/>
            <a:pathLst>
              <a:path extrusionOk="0" h="39296" w="49309">
                <a:moveTo>
                  <a:pt x="0" y="0"/>
                </a:moveTo>
                <a:lnTo>
                  <a:pt x="12280" y="20593"/>
                </a:lnTo>
                <a:lnTo>
                  <a:pt x="31362" y="34573"/>
                </a:lnTo>
                <a:lnTo>
                  <a:pt x="49309" y="39296"/>
                </a:lnTo>
              </a:path>
            </a:pathLst>
          </a:custGeom>
          <a:noFill/>
          <a:ln cap="flat" cmpd="sng" w="19050">
            <a:solidFill>
              <a:srgbClr val="6AA84F"/>
            </a:solidFill>
            <a:prstDash val="solid"/>
            <a:round/>
            <a:headEnd len="med" w="med" type="none"/>
            <a:tailEnd len="med" w="med" type="none"/>
          </a:ln>
        </p:spPr>
      </p:sp>
    </p:spTree>
  </p:cSld>
  <p:clrMapOvr>
    <a:masterClrMapping/>
  </p:clrMapOvr>
</p:sld>
</file>

<file path=ppt/slides/slide1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07" name="Shape 2107"/>
        <p:cNvGrpSpPr/>
        <p:nvPr/>
      </p:nvGrpSpPr>
      <p:grpSpPr>
        <a:xfrm>
          <a:off x="0" y="0"/>
          <a:ext cx="0" cy="0"/>
          <a:chOff x="0" y="0"/>
          <a:chExt cx="0" cy="0"/>
        </a:xfrm>
      </p:grpSpPr>
      <p:pic>
        <p:nvPicPr>
          <p:cNvPr descr="watermark.jpg" id="2108" name="Google Shape;2108;p15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109" name="Google Shape;2109;p15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110" name="Google Shape;2110;p154"/>
          <p:cNvSpPr txBox="1"/>
          <p:nvPr>
            <p:ph idx="1" type="body"/>
          </p:nvPr>
        </p:nvSpPr>
        <p:spPr>
          <a:xfrm>
            <a:off x="311700" y="10000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Smaller steps sizes take longer to find the minimum.</a:t>
            </a:r>
            <a:endParaRPr sz="3000">
              <a:solidFill>
                <a:srgbClr val="434343"/>
              </a:solidFill>
              <a:latin typeface="Montserrat"/>
              <a:ea typeface="Montserrat"/>
              <a:cs typeface="Montserrat"/>
              <a:sym typeface="Montserrat"/>
            </a:endParaRPr>
          </a:p>
        </p:txBody>
      </p:sp>
      <p:pic>
        <p:nvPicPr>
          <p:cNvPr descr="watermark.jpg" id="2111" name="Google Shape;2111;p15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2112" name="Google Shape;2112;p154"/>
          <p:cNvCxnSpPr/>
          <p:nvPr/>
        </p:nvCxnSpPr>
        <p:spPr>
          <a:xfrm>
            <a:off x="4364175" y="2328500"/>
            <a:ext cx="0" cy="2693700"/>
          </a:xfrm>
          <a:prstGeom prst="straightConnector1">
            <a:avLst/>
          </a:prstGeom>
          <a:noFill/>
          <a:ln cap="flat" cmpd="sng" w="9525">
            <a:solidFill>
              <a:schemeClr val="dk2"/>
            </a:solidFill>
            <a:prstDash val="solid"/>
            <a:round/>
            <a:headEnd len="med" w="med" type="diamond"/>
            <a:tailEnd len="med" w="med" type="diamond"/>
          </a:ln>
        </p:spPr>
      </p:cxnSp>
      <p:cxnSp>
        <p:nvCxnSpPr>
          <p:cNvPr id="2113" name="Google Shape;2113;p154"/>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2114" name="Google Shape;2114;p154"/>
          <p:cNvSpPr/>
          <p:nvPr/>
        </p:nvSpPr>
        <p:spPr>
          <a:xfrm rot="5400000">
            <a:off x="4728275" y="794150"/>
            <a:ext cx="3187200" cy="2678100"/>
          </a:xfrm>
          <a:prstGeom prst="arc">
            <a:avLst>
              <a:gd fmla="val 16445525" name="adj1"/>
              <a:gd fmla="val 5471246" name="adj2"/>
            </a:avLst>
          </a:prstGeom>
          <a:noFill/>
          <a:ln cap="flat" cmpd="sng" w="19050">
            <a:solidFill>
              <a:srgbClr val="E06666"/>
            </a:solidFill>
            <a:prstDash val="solid"/>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5" name="Google Shape;2115;p154"/>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2116" name="Google Shape;2116;p154"/>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cxnSp>
        <p:nvCxnSpPr>
          <p:cNvPr id="2117" name="Google Shape;2117;p154"/>
          <p:cNvCxnSpPr/>
          <p:nvPr/>
        </p:nvCxnSpPr>
        <p:spPr>
          <a:xfrm>
            <a:off x="6314850" y="3740725"/>
            <a:ext cx="0" cy="562200"/>
          </a:xfrm>
          <a:prstGeom prst="straightConnector1">
            <a:avLst/>
          </a:prstGeom>
          <a:noFill/>
          <a:ln cap="flat" cmpd="sng" w="19050">
            <a:solidFill>
              <a:srgbClr val="3D85C6"/>
            </a:solidFill>
            <a:prstDash val="solid"/>
            <a:round/>
            <a:headEnd len="med" w="med" type="triangle"/>
            <a:tailEnd len="med" w="med" type="none"/>
          </a:ln>
        </p:spPr>
      </p:cxnSp>
      <p:sp>
        <p:nvSpPr>
          <p:cNvPr id="2118" name="Google Shape;2118;p154"/>
          <p:cNvSpPr txBox="1"/>
          <p:nvPr>
            <p:ph idx="1" type="body"/>
          </p:nvPr>
        </p:nvSpPr>
        <p:spPr>
          <a:xfrm>
            <a:off x="6125475" y="4221625"/>
            <a:ext cx="10395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r>
              <a:rPr lang="en" sz="1200">
                <a:solidFill>
                  <a:srgbClr val="434343"/>
                </a:solidFill>
                <a:latin typeface="Montserrat"/>
                <a:ea typeface="Montserrat"/>
                <a:cs typeface="Montserrat"/>
                <a:sym typeface="Montserrat"/>
              </a:rPr>
              <a:t>min</a:t>
            </a:r>
            <a:endParaRPr sz="1200">
              <a:solidFill>
                <a:srgbClr val="E06666"/>
              </a:solidFill>
              <a:latin typeface="Montserrat"/>
              <a:ea typeface="Montserrat"/>
              <a:cs typeface="Montserrat"/>
              <a:sym typeface="Montserrat"/>
            </a:endParaRPr>
          </a:p>
        </p:txBody>
      </p:sp>
      <p:sp>
        <p:nvSpPr>
          <p:cNvPr id="2119" name="Google Shape;2119;p154"/>
          <p:cNvSpPr/>
          <p:nvPr/>
        </p:nvSpPr>
        <p:spPr>
          <a:xfrm>
            <a:off x="5030150" y="270162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0" name="Google Shape;2120;p154"/>
          <p:cNvSpPr/>
          <p:nvPr/>
        </p:nvSpPr>
        <p:spPr>
          <a:xfrm>
            <a:off x="5138750" y="299447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1" name="Google Shape;2121;p154"/>
          <p:cNvSpPr/>
          <p:nvPr/>
        </p:nvSpPr>
        <p:spPr>
          <a:xfrm>
            <a:off x="5299325" y="320017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2" name="Google Shape;2122;p154"/>
          <p:cNvSpPr/>
          <p:nvPr/>
        </p:nvSpPr>
        <p:spPr>
          <a:xfrm>
            <a:off x="5481225" y="3389100"/>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3" name="Google Shape;2123;p154"/>
          <p:cNvSpPr/>
          <p:nvPr/>
        </p:nvSpPr>
        <p:spPr>
          <a:xfrm>
            <a:off x="5676150" y="354497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4" name="Google Shape;2124;p154"/>
          <p:cNvSpPr/>
          <p:nvPr/>
        </p:nvSpPr>
        <p:spPr>
          <a:xfrm>
            <a:off x="5941900" y="3621050"/>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5" name="Google Shape;2125;p154"/>
          <p:cNvSpPr/>
          <p:nvPr/>
        </p:nvSpPr>
        <p:spPr>
          <a:xfrm>
            <a:off x="6206250" y="367897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6" name="Google Shape;2126;p154"/>
          <p:cNvSpPr/>
          <p:nvPr/>
        </p:nvSpPr>
        <p:spPr>
          <a:xfrm>
            <a:off x="5086825" y="2767750"/>
            <a:ext cx="1185500" cy="963525"/>
          </a:xfrm>
          <a:custGeom>
            <a:rect b="b" l="l" r="r" t="t"/>
            <a:pathLst>
              <a:path extrusionOk="0" h="38541" w="47420">
                <a:moveTo>
                  <a:pt x="0" y="0"/>
                </a:moveTo>
                <a:lnTo>
                  <a:pt x="4912" y="12281"/>
                </a:lnTo>
                <a:lnTo>
                  <a:pt x="11524" y="19838"/>
                </a:lnTo>
                <a:lnTo>
                  <a:pt x="18326" y="27017"/>
                </a:lnTo>
                <a:lnTo>
                  <a:pt x="26449" y="33440"/>
                </a:lnTo>
                <a:lnTo>
                  <a:pt x="36840" y="36652"/>
                </a:lnTo>
                <a:lnTo>
                  <a:pt x="47420" y="38541"/>
                </a:lnTo>
              </a:path>
            </a:pathLst>
          </a:custGeom>
          <a:noFill/>
          <a:ln cap="flat" cmpd="sng" w="28575">
            <a:solidFill>
              <a:srgbClr val="38761D"/>
            </a:solidFill>
            <a:prstDash val="solid"/>
            <a:round/>
            <a:headEnd len="med" w="med" type="none"/>
            <a:tailEnd len="med" w="med" type="none"/>
          </a:ln>
        </p:spPr>
      </p:sp>
    </p:spTree>
  </p:cSld>
  <p:clrMapOvr>
    <a:masterClrMapping/>
  </p:clrMapOvr>
</p:sld>
</file>

<file path=ppt/slides/slide1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30" name="Shape 2130"/>
        <p:cNvGrpSpPr/>
        <p:nvPr/>
      </p:nvGrpSpPr>
      <p:grpSpPr>
        <a:xfrm>
          <a:off x="0" y="0"/>
          <a:ext cx="0" cy="0"/>
          <a:chOff x="0" y="0"/>
          <a:chExt cx="0" cy="0"/>
        </a:xfrm>
      </p:grpSpPr>
      <p:pic>
        <p:nvPicPr>
          <p:cNvPr descr="watermark.jpg" id="2131" name="Google Shape;2131;p15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132" name="Google Shape;2132;p15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133" name="Google Shape;2133;p155"/>
          <p:cNvSpPr txBox="1"/>
          <p:nvPr>
            <p:ph idx="1" type="body"/>
          </p:nvPr>
        </p:nvSpPr>
        <p:spPr>
          <a:xfrm>
            <a:off x="311700" y="10000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Larger steps are faster, but we risk overshooting the minimum!</a:t>
            </a:r>
            <a:endParaRPr sz="3000">
              <a:solidFill>
                <a:srgbClr val="434343"/>
              </a:solidFill>
              <a:latin typeface="Montserrat"/>
              <a:ea typeface="Montserrat"/>
              <a:cs typeface="Montserrat"/>
              <a:sym typeface="Montserrat"/>
            </a:endParaRPr>
          </a:p>
        </p:txBody>
      </p:sp>
      <p:pic>
        <p:nvPicPr>
          <p:cNvPr descr="watermark.jpg" id="2134" name="Google Shape;2134;p15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2135" name="Google Shape;2135;p155"/>
          <p:cNvCxnSpPr/>
          <p:nvPr/>
        </p:nvCxnSpPr>
        <p:spPr>
          <a:xfrm>
            <a:off x="4364175" y="2328500"/>
            <a:ext cx="0" cy="2693700"/>
          </a:xfrm>
          <a:prstGeom prst="straightConnector1">
            <a:avLst/>
          </a:prstGeom>
          <a:noFill/>
          <a:ln cap="flat" cmpd="sng" w="9525">
            <a:solidFill>
              <a:schemeClr val="dk2"/>
            </a:solidFill>
            <a:prstDash val="solid"/>
            <a:round/>
            <a:headEnd len="med" w="med" type="diamond"/>
            <a:tailEnd len="med" w="med" type="diamond"/>
          </a:ln>
        </p:spPr>
      </p:cxnSp>
      <p:cxnSp>
        <p:nvCxnSpPr>
          <p:cNvPr id="2136" name="Google Shape;2136;p155"/>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2137" name="Google Shape;2137;p155"/>
          <p:cNvSpPr/>
          <p:nvPr/>
        </p:nvSpPr>
        <p:spPr>
          <a:xfrm rot="5400000">
            <a:off x="4728275" y="794150"/>
            <a:ext cx="3187200" cy="2678100"/>
          </a:xfrm>
          <a:prstGeom prst="arc">
            <a:avLst>
              <a:gd fmla="val 16445525" name="adj1"/>
              <a:gd fmla="val 5471246" name="adj2"/>
            </a:avLst>
          </a:prstGeom>
          <a:noFill/>
          <a:ln cap="flat" cmpd="sng" w="19050">
            <a:solidFill>
              <a:srgbClr val="E06666"/>
            </a:solidFill>
            <a:prstDash val="solid"/>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8" name="Google Shape;2138;p155"/>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2139" name="Google Shape;2139;p155"/>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cxnSp>
        <p:nvCxnSpPr>
          <p:cNvPr id="2140" name="Google Shape;2140;p155"/>
          <p:cNvCxnSpPr/>
          <p:nvPr/>
        </p:nvCxnSpPr>
        <p:spPr>
          <a:xfrm>
            <a:off x="6314850" y="3740725"/>
            <a:ext cx="0" cy="562200"/>
          </a:xfrm>
          <a:prstGeom prst="straightConnector1">
            <a:avLst/>
          </a:prstGeom>
          <a:noFill/>
          <a:ln cap="flat" cmpd="sng" w="19050">
            <a:solidFill>
              <a:srgbClr val="3D85C6"/>
            </a:solidFill>
            <a:prstDash val="solid"/>
            <a:round/>
            <a:headEnd len="med" w="med" type="triangle"/>
            <a:tailEnd len="med" w="med" type="none"/>
          </a:ln>
        </p:spPr>
      </p:cxnSp>
      <p:sp>
        <p:nvSpPr>
          <p:cNvPr id="2141" name="Google Shape;2141;p155"/>
          <p:cNvSpPr txBox="1"/>
          <p:nvPr>
            <p:ph idx="1" type="body"/>
          </p:nvPr>
        </p:nvSpPr>
        <p:spPr>
          <a:xfrm>
            <a:off x="6125475" y="4221625"/>
            <a:ext cx="10395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r>
              <a:rPr lang="en" sz="1200">
                <a:solidFill>
                  <a:srgbClr val="434343"/>
                </a:solidFill>
                <a:latin typeface="Montserrat"/>
                <a:ea typeface="Montserrat"/>
                <a:cs typeface="Montserrat"/>
                <a:sym typeface="Montserrat"/>
              </a:rPr>
              <a:t>min</a:t>
            </a:r>
            <a:endParaRPr sz="1200">
              <a:solidFill>
                <a:srgbClr val="E06666"/>
              </a:solidFill>
              <a:latin typeface="Montserrat"/>
              <a:ea typeface="Montserrat"/>
              <a:cs typeface="Montserrat"/>
              <a:sym typeface="Montserrat"/>
            </a:endParaRPr>
          </a:p>
        </p:txBody>
      </p:sp>
      <p:sp>
        <p:nvSpPr>
          <p:cNvPr id="2142" name="Google Shape;2142;p155"/>
          <p:cNvSpPr/>
          <p:nvPr/>
        </p:nvSpPr>
        <p:spPr>
          <a:xfrm>
            <a:off x="5030150" y="270162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3" name="Google Shape;2143;p155"/>
          <p:cNvSpPr/>
          <p:nvPr/>
        </p:nvSpPr>
        <p:spPr>
          <a:xfrm>
            <a:off x="5542625" y="340797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4" name="Google Shape;2144;p155"/>
          <p:cNvSpPr/>
          <p:nvPr/>
        </p:nvSpPr>
        <p:spPr>
          <a:xfrm>
            <a:off x="6702175" y="3621050"/>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5" name="Google Shape;2145;p155"/>
          <p:cNvSpPr/>
          <p:nvPr/>
        </p:nvSpPr>
        <p:spPr>
          <a:xfrm>
            <a:off x="7355225" y="3017750"/>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6" name="Google Shape;2146;p155"/>
          <p:cNvSpPr/>
          <p:nvPr/>
        </p:nvSpPr>
        <p:spPr>
          <a:xfrm>
            <a:off x="5072650" y="2456025"/>
            <a:ext cx="2890575" cy="1218575"/>
          </a:xfrm>
          <a:custGeom>
            <a:rect b="b" l="l" r="r" t="t"/>
            <a:pathLst>
              <a:path extrusionOk="0" h="48743" w="115623">
                <a:moveTo>
                  <a:pt x="0" y="12280"/>
                </a:moveTo>
                <a:lnTo>
                  <a:pt x="20593" y="39864"/>
                </a:lnTo>
                <a:lnTo>
                  <a:pt x="66691" y="48743"/>
                </a:lnTo>
                <a:lnTo>
                  <a:pt x="93140" y="23994"/>
                </a:lnTo>
                <a:lnTo>
                  <a:pt x="115623" y="0"/>
                </a:lnTo>
              </a:path>
            </a:pathLst>
          </a:custGeom>
          <a:noFill/>
          <a:ln cap="flat" cmpd="sng" w="28575">
            <a:solidFill>
              <a:srgbClr val="6AA84F"/>
            </a:solidFill>
            <a:prstDash val="solid"/>
            <a:round/>
            <a:headEnd len="med" w="med" type="none"/>
            <a:tailEnd len="med" w="med" type="triangle"/>
          </a:ln>
        </p:spPr>
      </p:sp>
    </p:spTree>
  </p:cSld>
  <p:clrMapOvr>
    <a:masterClrMapping/>
  </p:clrMapOvr>
</p:sld>
</file>

<file path=ppt/slides/slide1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50" name="Shape 2150"/>
        <p:cNvGrpSpPr/>
        <p:nvPr/>
      </p:nvGrpSpPr>
      <p:grpSpPr>
        <a:xfrm>
          <a:off x="0" y="0"/>
          <a:ext cx="0" cy="0"/>
          <a:chOff x="0" y="0"/>
          <a:chExt cx="0" cy="0"/>
        </a:xfrm>
      </p:grpSpPr>
      <p:pic>
        <p:nvPicPr>
          <p:cNvPr descr="watermark.jpg" id="2151" name="Google Shape;2151;p15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152" name="Google Shape;2152;p15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153" name="Google Shape;2153;p156"/>
          <p:cNvSpPr txBox="1"/>
          <p:nvPr>
            <p:ph idx="1" type="body"/>
          </p:nvPr>
        </p:nvSpPr>
        <p:spPr>
          <a:xfrm>
            <a:off x="311700" y="10000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step size is known as the </a:t>
            </a:r>
            <a:r>
              <a:rPr b="1" lang="en" sz="3000">
                <a:solidFill>
                  <a:srgbClr val="434343"/>
                </a:solidFill>
                <a:latin typeface="Montserrat"/>
                <a:ea typeface="Montserrat"/>
                <a:cs typeface="Montserrat"/>
                <a:sym typeface="Montserrat"/>
              </a:rPr>
              <a:t>learning rate.</a:t>
            </a:r>
            <a:endParaRPr b="1" sz="3000">
              <a:solidFill>
                <a:srgbClr val="434343"/>
              </a:solidFill>
              <a:latin typeface="Montserrat"/>
              <a:ea typeface="Montserrat"/>
              <a:cs typeface="Montserrat"/>
              <a:sym typeface="Montserrat"/>
            </a:endParaRPr>
          </a:p>
        </p:txBody>
      </p:sp>
      <p:pic>
        <p:nvPicPr>
          <p:cNvPr descr="watermark.jpg" id="2154" name="Google Shape;2154;p15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2155" name="Google Shape;2155;p156"/>
          <p:cNvCxnSpPr/>
          <p:nvPr/>
        </p:nvCxnSpPr>
        <p:spPr>
          <a:xfrm>
            <a:off x="4364175" y="2328500"/>
            <a:ext cx="0" cy="2693700"/>
          </a:xfrm>
          <a:prstGeom prst="straightConnector1">
            <a:avLst/>
          </a:prstGeom>
          <a:noFill/>
          <a:ln cap="flat" cmpd="sng" w="9525">
            <a:solidFill>
              <a:schemeClr val="dk2"/>
            </a:solidFill>
            <a:prstDash val="solid"/>
            <a:round/>
            <a:headEnd len="med" w="med" type="diamond"/>
            <a:tailEnd len="med" w="med" type="diamond"/>
          </a:ln>
        </p:spPr>
      </p:cxnSp>
      <p:cxnSp>
        <p:nvCxnSpPr>
          <p:cNvPr id="2156" name="Google Shape;2156;p156"/>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2157" name="Google Shape;2157;p156"/>
          <p:cNvSpPr/>
          <p:nvPr/>
        </p:nvSpPr>
        <p:spPr>
          <a:xfrm rot="5400000">
            <a:off x="4728275" y="794150"/>
            <a:ext cx="3187200" cy="2678100"/>
          </a:xfrm>
          <a:prstGeom prst="arc">
            <a:avLst>
              <a:gd fmla="val 16445525" name="adj1"/>
              <a:gd fmla="val 5471246" name="adj2"/>
            </a:avLst>
          </a:prstGeom>
          <a:noFill/>
          <a:ln cap="flat" cmpd="sng" w="19050">
            <a:solidFill>
              <a:srgbClr val="E06666"/>
            </a:solidFill>
            <a:prstDash val="solid"/>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8" name="Google Shape;2158;p156"/>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2159" name="Google Shape;2159;p156"/>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cxnSp>
        <p:nvCxnSpPr>
          <p:cNvPr id="2160" name="Google Shape;2160;p156"/>
          <p:cNvCxnSpPr/>
          <p:nvPr/>
        </p:nvCxnSpPr>
        <p:spPr>
          <a:xfrm>
            <a:off x="6314850" y="3740725"/>
            <a:ext cx="0" cy="562200"/>
          </a:xfrm>
          <a:prstGeom prst="straightConnector1">
            <a:avLst/>
          </a:prstGeom>
          <a:noFill/>
          <a:ln cap="flat" cmpd="sng" w="19050">
            <a:solidFill>
              <a:srgbClr val="3D85C6"/>
            </a:solidFill>
            <a:prstDash val="solid"/>
            <a:round/>
            <a:headEnd len="med" w="med" type="triangle"/>
            <a:tailEnd len="med" w="med" type="none"/>
          </a:ln>
        </p:spPr>
      </p:cxnSp>
      <p:sp>
        <p:nvSpPr>
          <p:cNvPr id="2161" name="Google Shape;2161;p156"/>
          <p:cNvSpPr txBox="1"/>
          <p:nvPr>
            <p:ph idx="1" type="body"/>
          </p:nvPr>
        </p:nvSpPr>
        <p:spPr>
          <a:xfrm>
            <a:off x="6125475" y="4221625"/>
            <a:ext cx="10395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r>
              <a:rPr lang="en" sz="1200">
                <a:solidFill>
                  <a:srgbClr val="434343"/>
                </a:solidFill>
                <a:latin typeface="Montserrat"/>
                <a:ea typeface="Montserrat"/>
                <a:cs typeface="Montserrat"/>
                <a:sym typeface="Montserrat"/>
              </a:rPr>
              <a:t>min</a:t>
            </a:r>
            <a:endParaRPr sz="1200">
              <a:solidFill>
                <a:srgbClr val="E06666"/>
              </a:solidFill>
              <a:latin typeface="Montserrat"/>
              <a:ea typeface="Montserrat"/>
              <a:cs typeface="Montserrat"/>
              <a:sym typeface="Montserrat"/>
            </a:endParaRPr>
          </a:p>
        </p:txBody>
      </p:sp>
      <p:sp>
        <p:nvSpPr>
          <p:cNvPr id="2162" name="Google Shape;2162;p156"/>
          <p:cNvSpPr/>
          <p:nvPr/>
        </p:nvSpPr>
        <p:spPr>
          <a:xfrm>
            <a:off x="5030150" y="270162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3" name="Google Shape;2163;p156"/>
          <p:cNvSpPr/>
          <p:nvPr/>
        </p:nvSpPr>
        <p:spPr>
          <a:xfrm>
            <a:off x="5327700" y="320227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4" name="Google Shape;2164;p156"/>
          <p:cNvSpPr/>
          <p:nvPr/>
        </p:nvSpPr>
        <p:spPr>
          <a:xfrm>
            <a:off x="5795275" y="354497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5" name="Google Shape;2165;p156"/>
          <p:cNvSpPr/>
          <p:nvPr/>
        </p:nvSpPr>
        <p:spPr>
          <a:xfrm>
            <a:off x="6260550" y="3686650"/>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6" name="Google Shape;2166;p156"/>
          <p:cNvSpPr/>
          <p:nvPr/>
        </p:nvSpPr>
        <p:spPr>
          <a:xfrm>
            <a:off x="5086825" y="2744150"/>
            <a:ext cx="1232725" cy="982400"/>
          </a:xfrm>
          <a:custGeom>
            <a:rect b="b" l="l" r="r" t="t"/>
            <a:pathLst>
              <a:path extrusionOk="0" h="39296" w="49309">
                <a:moveTo>
                  <a:pt x="0" y="0"/>
                </a:moveTo>
                <a:lnTo>
                  <a:pt x="12280" y="20593"/>
                </a:lnTo>
                <a:lnTo>
                  <a:pt x="31362" y="34573"/>
                </a:lnTo>
                <a:lnTo>
                  <a:pt x="49309" y="39296"/>
                </a:lnTo>
              </a:path>
            </a:pathLst>
          </a:custGeom>
          <a:noFill/>
          <a:ln cap="flat" cmpd="sng" w="19050">
            <a:solidFill>
              <a:srgbClr val="6AA84F"/>
            </a:solidFill>
            <a:prstDash val="solid"/>
            <a:round/>
            <a:headEnd len="med" w="med" type="none"/>
            <a:tailEnd len="med" w="med" type="none"/>
          </a:ln>
        </p:spPr>
      </p:sp>
    </p:spTree>
  </p:cSld>
  <p:clrMapOvr>
    <a:masterClrMapping/>
  </p:clrMapOvr>
</p:sld>
</file>

<file path=ppt/slides/slide1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70" name="Shape 2170"/>
        <p:cNvGrpSpPr/>
        <p:nvPr/>
      </p:nvGrpSpPr>
      <p:grpSpPr>
        <a:xfrm>
          <a:off x="0" y="0"/>
          <a:ext cx="0" cy="0"/>
          <a:chOff x="0" y="0"/>
          <a:chExt cx="0" cy="0"/>
        </a:xfrm>
      </p:grpSpPr>
      <p:pic>
        <p:nvPicPr>
          <p:cNvPr descr="watermark.jpg" id="2171" name="Google Shape;2171;p15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172" name="Google Shape;2172;p15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173" name="Google Shape;2173;p157"/>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learning rate we showed in our illustrations was constant (each step size was equal)</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But we can be clever and adapt our step size as we go along.</a:t>
            </a:r>
            <a:endParaRPr sz="3000">
              <a:solidFill>
                <a:srgbClr val="434343"/>
              </a:solidFill>
              <a:latin typeface="Montserrat"/>
              <a:ea typeface="Montserrat"/>
              <a:cs typeface="Montserrat"/>
              <a:sym typeface="Montserrat"/>
            </a:endParaRPr>
          </a:p>
        </p:txBody>
      </p:sp>
      <p:pic>
        <p:nvPicPr>
          <p:cNvPr descr="watermark.jpg" id="2174" name="Google Shape;2174;p15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Tree>
  </p:cSld>
  <p:clrMapOvr>
    <a:masterClrMapping/>
  </p:clrMapOvr>
</p:sld>
</file>

<file path=ppt/slides/slide1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78" name="Shape 2178"/>
        <p:cNvGrpSpPr/>
        <p:nvPr/>
      </p:nvGrpSpPr>
      <p:grpSpPr>
        <a:xfrm>
          <a:off x="0" y="0"/>
          <a:ext cx="0" cy="0"/>
          <a:chOff x="0" y="0"/>
          <a:chExt cx="0" cy="0"/>
        </a:xfrm>
      </p:grpSpPr>
      <p:pic>
        <p:nvPicPr>
          <p:cNvPr descr="watermark.jpg" id="2179" name="Google Shape;2179;p15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180" name="Google Shape;2180;p15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181" name="Google Shape;2181;p158"/>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could start with larger steps, then go smaller as we realize the slope gets closer to zero.</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is known as </a:t>
            </a:r>
            <a:r>
              <a:rPr b="1" lang="en" sz="3000">
                <a:solidFill>
                  <a:srgbClr val="434343"/>
                </a:solidFill>
                <a:latin typeface="Montserrat"/>
                <a:ea typeface="Montserrat"/>
                <a:cs typeface="Montserrat"/>
                <a:sym typeface="Montserrat"/>
              </a:rPr>
              <a:t>adaptive gradient descent.</a:t>
            </a:r>
            <a:endParaRPr b="1" sz="3000">
              <a:solidFill>
                <a:srgbClr val="434343"/>
              </a:solidFill>
              <a:latin typeface="Montserrat"/>
              <a:ea typeface="Montserrat"/>
              <a:cs typeface="Montserrat"/>
              <a:sym typeface="Montserrat"/>
            </a:endParaRPr>
          </a:p>
        </p:txBody>
      </p:sp>
      <p:pic>
        <p:nvPicPr>
          <p:cNvPr descr="watermark.jpg" id="2182" name="Google Shape;2182;p15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Tree>
  </p:cSld>
  <p:clrMapOvr>
    <a:masterClrMapping/>
  </p:clrMapOvr>
</p:sld>
</file>

<file path=ppt/slides/slide1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86" name="Shape 2186"/>
        <p:cNvGrpSpPr/>
        <p:nvPr/>
      </p:nvGrpSpPr>
      <p:grpSpPr>
        <a:xfrm>
          <a:off x="0" y="0"/>
          <a:ext cx="0" cy="0"/>
          <a:chOff x="0" y="0"/>
          <a:chExt cx="0" cy="0"/>
        </a:xfrm>
      </p:grpSpPr>
      <p:pic>
        <p:nvPicPr>
          <p:cNvPr descr="watermark.jpg" id="2187" name="Google Shape;2187;p15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188" name="Google Shape;2188;p15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189" name="Google Shape;2189;p159"/>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In 2015, Kingma and Ba published their paper: “Adam: A Method for Stochastic Optimization“.</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Adam is a much more efficient way of searching for these minimums, so you will see us use it for our code!</a:t>
            </a:r>
            <a:endParaRPr sz="3000">
              <a:solidFill>
                <a:srgbClr val="434343"/>
              </a:solidFill>
              <a:latin typeface="Montserrat"/>
              <a:ea typeface="Montserrat"/>
              <a:cs typeface="Montserrat"/>
              <a:sym typeface="Montserrat"/>
            </a:endParaRPr>
          </a:p>
        </p:txBody>
      </p:sp>
      <p:pic>
        <p:nvPicPr>
          <p:cNvPr descr="watermark.jpg" id="2190" name="Google Shape;2190;p15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Tree>
  </p:cSld>
  <p:clrMapOvr>
    <a:masterClrMapping/>
  </p:clrMapOvr>
</p:sld>
</file>

<file path=ppt/slides/slide1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94" name="Shape 2194"/>
        <p:cNvGrpSpPr/>
        <p:nvPr/>
      </p:nvGrpSpPr>
      <p:grpSpPr>
        <a:xfrm>
          <a:off x="0" y="0"/>
          <a:ext cx="0" cy="0"/>
          <a:chOff x="0" y="0"/>
          <a:chExt cx="0" cy="0"/>
        </a:xfrm>
      </p:grpSpPr>
      <p:pic>
        <p:nvPicPr>
          <p:cNvPr id="2195" name="Google Shape;2195;p160"/>
          <p:cNvPicPr preferRelativeResize="0"/>
          <p:nvPr/>
        </p:nvPicPr>
        <p:blipFill>
          <a:blip r:embed="rId3">
            <a:alphaModFix/>
          </a:blip>
          <a:stretch>
            <a:fillRect/>
          </a:stretch>
        </p:blipFill>
        <p:spPr>
          <a:xfrm>
            <a:off x="2976550" y="2047863"/>
            <a:ext cx="3190875" cy="3095625"/>
          </a:xfrm>
          <a:prstGeom prst="rect">
            <a:avLst/>
          </a:prstGeom>
          <a:noFill/>
          <a:ln>
            <a:noFill/>
          </a:ln>
        </p:spPr>
      </p:pic>
      <p:pic>
        <p:nvPicPr>
          <p:cNvPr descr="watermark.jpg" id="2196" name="Google Shape;2196;p160"/>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sp>
        <p:nvSpPr>
          <p:cNvPr id="2197" name="Google Shape;2197;p16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198" name="Google Shape;2198;p160"/>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Adam versus other gradient descent algorithms:</a:t>
            </a:r>
            <a:endParaRPr sz="3000">
              <a:solidFill>
                <a:srgbClr val="434343"/>
              </a:solidFill>
              <a:latin typeface="Montserrat"/>
              <a:ea typeface="Montserrat"/>
              <a:cs typeface="Montserrat"/>
              <a:sym typeface="Montserrat"/>
            </a:endParaRPr>
          </a:p>
        </p:txBody>
      </p:sp>
      <p:pic>
        <p:nvPicPr>
          <p:cNvPr descr="watermark.jpg" id="2199" name="Google Shape;2199;p160"/>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spTree>
  </p:cSld>
  <p:clrMapOvr>
    <a:masterClrMapping/>
  </p:clrMapOvr>
</p:sld>
</file>

<file path=ppt/slides/slide1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03" name="Shape 2203"/>
        <p:cNvGrpSpPr/>
        <p:nvPr/>
      </p:nvGrpSpPr>
      <p:grpSpPr>
        <a:xfrm>
          <a:off x="0" y="0"/>
          <a:ext cx="0" cy="0"/>
          <a:chOff x="0" y="0"/>
          <a:chExt cx="0" cy="0"/>
        </a:xfrm>
      </p:grpSpPr>
      <p:pic>
        <p:nvPicPr>
          <p:cNvPr descr="watermark.jpg" id="2204" name="Google Shape;2204;p16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205" name="Google Shape;2205;p16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206" name="Google Shape;2206;p161"/>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Realistically we’re calculating this descent in an n-dimensional space for all our weights.</a:t>
            </a:r>
            <a:endParaRPr sz="3000">
              <a:solidFill>
                <a:srgbClr val="434343"/>
              </a:solidFill>
              <a:latin typeface="Montserrat"/>
              <a:ea typeface="Montserrat"/>
              <a:cs typeface="Montserrat"/>
              <a:sym typeface="Montserrat"/>
            </a:endParaRPr>
          </a:p>
        </p:txBody>
      </p:sp>
      <p:pic>
        <p:nvPicPr>
          <p:cNvPr descr="watermark.jpg" id="2207" name="Google Shape;2207;p16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id="2208" name="Google Shape;2208;p161"/>
          <p:cNvPicPr preferRelativeResize="0"/>
          <p:nvPr/>
        </p:nvPicPr>
        <p:blipFill>
          <a:blip r:embed="rId4">
            <a:alphaModFix/>
          </a:blip>
          <a:stretch>
            <a:fillRect/>
          </a:stretch>
        </p:blipFill>
        <p:spPr>
          <a:xfrm>
            <a:off x="2412938" y="2817225"/>
            <a:ext cx="4318126" cy="22755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sp>
        <p:nvSpPr>
          <p:cNvPr id="174" name="Google Shape;174;p2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175" name="Google Shape;175;p2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 perceptron was a form of neural network introduced in 1958 by Frank Rosenblatt.</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Amazingly, even back then he saw huge potential:</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"...perceptron may eventually be able to learn, make decisions, and translate languages."</a:t>
            </a:r>
            <a:endParaRPr sz="2900">
              <a:solidFill>
                <a:srgbClr val="434343"/>
              </a:solidFill>
              <a:latin typeface="Montserrat"/>
              <a:ea typeface="Montserrat"/>
              <a:cs typeface="Montserrat"/>
              <a:sym typeface="Montserrat"/>
            </a:endParaRPr>
          </a:p>
        </p:txBody>
      </p:sp>
      <p:pic>
        <p:nvPicPr>
          <p:cNvPr descr="watermark.jpg" id="176" name="Google Shape;176;p2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77" name="Google Shape;177;p2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12" name="Shape 2212"/>
        <p:cNvGrpSpPr/>
        <p:nvPr/>
      </p:nvGrpSpPr>
      <p:grpSpPr>
        <a:xfrm>
          <a:off x="0" y="0"/>
          <a:ext cx="0" cy="0"/>
          <a:chOff x="0" y="0"/>
          <a:chExt cx="0" cy="0"/>
        </a:xfrm>
      </p:grpSpPr>
      <p:pic>
        <p:nvPicPr>
          <p:cNvPr descr="watermark.jpg" id="2213" name="Google Shape;2213;p16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214" name="Google Shape;2214;p16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215" name="Google Shape;2215;p162"/>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When dealing with these N-dimensional vectors (tensors), the notation changes from </a:t>
            </a:r>
            <a:r>
              <a:rPr b="1" lang="en" sz="3000">
                <a:solidFill>
                  <a:srgbClr val="434343"/>
                </a:solidFill>
                <a:latin typeface="Montserrat"/>
                <a:ea typeface="Montserrat"/>
                <a:cs typeface="Montserrat"/>
                <a:sym typeface="Montserrat"/>
              </a:rPr>
              <a:t>derivative</a:t>
            </a:r>
            <a:r>
              <a:rPr lang="en" sz="3000">
                <a:solidFill>
                  <a:srgbClr val="434343"/>
                </a:solidFill>
                <a:latin typeface="Montserrat"/>
                <a:ea typeface="Montserrat"/>
                <a:cs typeface="Montserrat"/>
                <a:sym typeface="Montserrat"/>
              </a:rPr>
              <a:t> to </a:t>
            </a:r>
            <a:r>
              <a:rPr b="1" lang="en" sz="3000">
                <a:solidFill>
                  <a:srgbClr val="434343"/>
                </a:solidFill>
                <a:latin typeface="Montserrat"/>
                <a:ea typeface="Montserrat"/>
                <a:cs typeface="Montserrat"/>
                <a:sym typeface="Montserrat"/>
              </a:rPr>
              <a:t>gradient</a:t>
            </a:r>
            <a:r>
              <a:rPr lang="en" sz="3000">
                <a:solidFill>
                  <a:srgbClr val="434343"/>
                </a:solidFill>
                <a:latin typeface="Montserrat"/>
                <a:ea typeface="Montserrat"/>
                <a:cs typeface="Montserrat"/>
                <a:sym typeface="Montserrat"/>
              </a:rPr>
              <a:t>.</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means we calculate </a:t>
            </a:r>
            <a:r>
              <a:rPr b="1" lang="en" sz="3700">
                <a:solidFill>
                  <a:srgbClr val="434343"/>
                </a:solidFill>
                <a:latin typeface="Montserrat"/>
                <a:ea typeface="Montserrat"/>
                <a:cs typeface="Montserrat"/>
                <a:sym typeface="Montserrat"/>
              </a:rPr>
              <a:t>∇</a:t>
            </a:r>
            <a:r>
              <a:rPr b="1" lang="en" sz="3000">
                <a:solidFill>
                  <a:srgbClr val="434343"/>
                </a:solidFill>
                <a:latin typeface="Montserrat"/>
                <a:ea typeface="Montserrat"/>
                <a:cs typeface="Montserrat"/>
                <a:sym typeface="Montserrat"/>
              </a:rPr>
              <a:t>C(w1,w2,...wn)</a:t>
            </a:r>
            <a:endParaRPr b="1" sz="3000">
              <a:solidFill>
                <a:srgbClr val="434343"/>
              </a:solidFill>
              <a:latin typeface="Montserrat"/>
              <a:ea typeface="Montserrat"/>
              <a:cs typeface="Montserrat"/>
              <a:sym typeface="Montserrat"/>
            </a:endParaRPr>
          </a:p>
        </p:txBody>
      </p:sp>
      <p:pic>
        <p:nvPicPr>
          <p:cNvPr descr="watermark.jpg" id="2216" name="Google Shape;2216;p16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Tree>
  </p:cSld>
  <p:clrMapOvr>
    <a:masterClrMapping/>
  </p:clrMapOvr>
</p:sld>
</file>

<file path=ppt/slides/slide1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20" name="Shape 2220"/>
        <p:cNvGrpSpPr/>
        <p:nvPr/>
      </p:nvGrpSpPr>
      <p:grpSpPr>
        <a:xfrm>
          <a:off x="0" y="0"/>
          <a:ext cx="0" cy="0"/>
          <a:chOff x="0" y="0"/>
          <a:chExt cx="0" cy="0"/>
        </a:xfrm>
      </p:grpSpPr>
      <p:pic>
        <p:nvPicPr>
          <p:cNvPr descr="watermark.jpg" id="2221" name="Google Shape;2221;p16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222" name="Google Shape;2222;p16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223" name="Google Shape;2223;p163"/>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For classification problems, we often use the </a:t>
            </a:r>
            <a:r>
              <a:rPr b="1" lang="en" sz="3000">
                <a:solidFill>
                  <a:srgbClr val="434343"/>
                </a:solidFill>
                <a:latin typeface="Montserrat"/>
                <a:ea typeface="Montserrat"/>
                <a:cs typeface="Montserrat"/>
                <a:sym typeface="Montserrat"/>
              </a:rPr>
              <a:t>cross entropy</a:t>
            </a:r>
            <a:r>
              <a:rPr lang="en" sz="3000">
                <a:solidFill>
                  <a:srgbClr val="434343"/>
                </a:solidFill>
                <a:latin typeface="Montserrat"/>
                <a:ea typeface="Montserrat"/>
                <a:cs typeface="Montserrat"/>
                <a:sym typeface="Montserrat"/>
              </a:rPr>
              <a:t> loss function.</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assumption is that your model predicts a probability distribution p(y=i) for each class i=1,2,…,C. </a:t>
            </a:r>
            <a:endParaRPr sz="3000">
              <a:solidFill>
                <a:srgbClr val="434343"/>
              </a:solidFill>
              <a:latin typeface="Montserrat"/>
              <a:ea typeface="Montserrat"/>
              <a:cs typeface="Montserrat"/>
              <a:sym typeface="Montserrat"/>
            </a:endParaRPr>
          </a:p>
        </p:txBody>
      </p:sp>
      <p:pic>
        <p:nvPicPr>
          <p:cNvPr descr="watermark.jpg" id="2224" name="Google Shape;2224;p16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Tree>
  </p:cSld>
  <p:clrMapOvr>
    <a:masterClrMapping/>
  </p:clrMapOvr>
</p:sld>
</file>

<file path=ppt/slides/slide1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28" name="Shape 2228"/>
        <p:cNvGrpSpPr/>
        <p:nvPr/>
      </p:nvGrpSpPr>
      <p:grpSpPr>
        <a:xfrm>
          <a:off x="0" y="0"/>
          <a:ext cx="0" cy="0"/>
          <a:chOff x="0" y="0"/>
          <a:chExt cx="0" cy="0"/>
        </a:xfrm>
      </p:grpSpPr>
      <p:pic>
        <p:nvPicPr>
          <p:cNvPr descr="watermark.jpg" id="2229" name="Google Shape;2229;p16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230" name="Google Shape;2230;p16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231" name="Google Shape;2231;p164"/>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For a binary classification this results in:</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160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For </a:t>
            </a:r>
            <a:r>
              <a:rPr b="1" lang="en" sz="3000">
                <a:solidFill>
                  <a:srgbClr val="434343"/>
                </a:solidFill>
                <a:latin typeface="Montserrat"/>
                <a:ea typeface="Montserrat"/>
                <a:cs typeface="Montserrat"/>
                <a:sym typeface="Montserrat"/>
              </a:rPr>
              <a:t>M</a:t>
            </a:r>
            <a:r>
              <a:rPr lang="en" sz="3000">
                <a:solidFill>
                  <a:srgbClr val="434343"/>
                </a:solidFill>
                <a:latin typeface="Montserrat"/>
                <a:ea typeface="Montserrat"/>
                <a:cs typeface="Montserrat"/>
                <a:sym typeface="Montserrat"/>
              </a:rPr>
              <a:t> number of classes &gt; 2</a:t>
            </a:r>
            <a:endParaRPr sz="3000">
              <a:solidFill>
                <a:srgbClr val="434343"/>
              </a:solidFill>
              <a:latin typeface="Montserrat"/>
              <a:ea typeface="Montserrat"/>
              <a:cs typeface="Montserrat"/>
              <a:sym typeface="Montserrat"/>
            </a:endParaRPr>
          </a:p>
        </p:txBody>
      </p:sp>
      <p:pic>
        <p:nvPicPr>
          <p:cNvPr descr="watermark.jpg" id="2232" name="Google Shape;2232;p16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id="2233" name="Google Shape;2233;p164"/>
          <p:cNvPicPr preferRelativeResize="0"/>
          <p:nvPr/>
        </p:nvPicPr>
        <p:blipFill>
          <a:blip r:embed="rId4">
            <a:alphaModFix/>
          </a:blip>
          <a:stretch>
            <a:fillRect/>
          </a:stretch>
        </p:blipFill>
        <p:spPr>
          <a:xfrm>
            <a:off x="2061396" y="1824425"/>
            <a:ext cx="5200650" cy="800100"/>
          </a:xfrm>
          <a:prstGeom prst="rect">
            <a:avLst/>
          </a:prstGeom>
          <a:noFill/>
          <a:ln>
            <a:noFill/>
          </a:ln>
        </p:spPr>
      </p:pic>
      <p:pic>
        <p:nvPicPr>
          <p:cNvPr id="2234" name="Google Shape;2234;p164"/>
          <p:cNvPicPr preferRelativeResize="0"/>
          <p:nvPr/>
        </p:nvPicPr>
        <p:blipFill>
          <a:blip r:embed="rId5">
            <a:alphaModFix/>
          </a:blip>
          <a:stretch>
            <a:fillRect/>
          </a:stretch>
        </p:blipFill>
        <p:spPr>
          <a:xfrm>
            <a:off x="2933700" y="3327738"/>
            <a:ext cx="3276600" cy="1381125"/>
          </a:xfrm>
          <a:prstGeom prst="rect">
            <a:avLst/>
          </a:prstGeom>
          <a:noFill/>
          <a:ln>
            <a:noFill/>
          </a:ln>
        </p:spPr>
      </p:pic>
    </p:spTree>
  </p:cSld>
  <p:clrMapOvr>
    <a:masterClrMapping/>
  </p:clrMapOvr>
</p:sld>
</file>

<file path=ppt/slides/slide1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38" name="Shape 2238"/>
        <p:cNvGrpSpPr/>
        <p:nvPr/>
      </p:nvGrpSpPr>
      <p:grpSpPr>
        <a:xfrm>
          <a:off x="0" y="0"/>
          <a:ext cx="0" cy="0"/>
          <a:chOff x="0" y="0"/>
          <a:chExt cx="0" cy="0"/>
        </a:xfrm>
      </p:grpSpPr>
      <p:sp>
        <p:nvSpPr>
          <p:cNvPr id="2239" name="Google Shape;2239;p16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240" name="Google Shape;2240;p16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Review:</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Cost Functions</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Gradient Descent</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Adam Optimizer</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Quadratic Cost and Cross-Entropy</a:t>
            </a:r>
            <a:endParaRPr sz="3000">
              <a:solidFill>
                <a:srgbClr val="434343"/>
              </a:solidFill>
              <a:latin typeface="Montserrat"/>
              <a:ea typeface="Montserrat"/>
              <a:cs typeface="Montserrat"/>
              <a:sym typeface="Montserrat"/>
            </a:endParaRPr>
          </a:p>
        </p:txBody>
      </p:sp>
      <p:pic>
        <p:nvPicPr>
          <p:cNvPr descr="watermark.jpg" id="2241" name="Google Shape;2241;p16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242" name="Google Shape;2242;p16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46" name="Shape 2246"/>
        <p:cNvGrpSpPr/>
        <p:nvPr/>
      </p:nvGrpSpPr>
      <p:grpSpPr>
        <a:xfrm>
          <a:off x="0" y="0"/>
          <a:ext cx="0" cy="0"/>
          <a:chOff x="0" y="0"/>
          <a:chExt cx="0" cy="0"/>
        </a:xfrm>
      </p:grpSpPr>
      <p:sp>
        <p:nvSpPr>
          <p:cNvPr id="2247" name="Google Shape;2247;p16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248" name="Google Shape;2248;p16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So far we understand how networks can take in input , effect that input with weights, biases, and activation functions to produce an estimated output.</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Then we learned how to evaluate that output.</a:t>
            </a:r>
            <a:endParaRPr sz="3000">
              <a:solidFill>
                <a:srgbClr val="434343"/>
              </a:solidFill>
              <a:latin typeface="Montserrat"/>
              <a:ea typeface="Montserrat"/>
              <a:cs typeface="Montserrat"/>
              <a:sym typeface="Montserrat"/>
            </a:endParaRPr>
          </a:p>
        </p:txBody>
      </p:sp>
      <p:pic>
        <p:nvPicPr>
          <p:cNvPr descr="watermark.jpg" id="2249" name="Google Shape;2249;p16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250" name="Google Shape;2250;p16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54" name="Shape 2254"/>
        <p:cNvGrpSpPr/>
        <p:nvPr/>
      </p:nvGrpSpPr>
      <p:grpSpPr>
        <a:xfrm>
          <a:off x="0" y="0"/>
          <a:ext cx="0" cy="0"/>
          <a:chOff x="0" y="0"/>
          <a:chExt cx="0" cy="0"/>
        </a:xfrm>
      </p:grpSpPr>
      <p:sp>
        <p:nvSpPr>
          <p:cNvPr id="2255" name="Google Shape;2255;p16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256" name="Google Shape;2256;p16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last thing we need to learn about theory is:</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Once we get our cost/loss value, how do we actually go back and adjust our weights and biases?</a:t>
            </a:r>
            <a:endParaRPr sz="3000">
              <a:solidFill>
                <a:srgbClr val="434343"/>
              </a:solidFill>
              <a:latin typeface="Montserrat"/>
              <a:ea typeface="Montserrat"/>
              <a:cs typeface="Montserrat"/>
              <a:sym typeface="Montserrat"/>
            </a:endParaRPr>
          </a:p>
          <a:p>
            <a:pPr indent="-419100" lvl="0"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is </a:t>
            </a:r>
            <a:r>
              <a:rPr b="1" lang="en" sz="3000">
                <a:solidFill>
                  <a:srgbClr val="434343"/>
                </a:solidFill>
                <a:latin typeface="Montserrat"/>
                <a:ea typeface="Montserrat"/>
                <a:cs typeface="Montserrat"/>
                <a:sym typeface="Montserrat"/>
              </a:rPr>
              <a:t>backpropagation</a:t>
            </a:r>
            <a:r>
              <a:rPr lang="en" sz="3000">
                <a:solidFill>
                  <a:srgbClr val="434343"/>
                </a:solidFill>
                <a:latin typeface="Montserrat"/>
                <a:ea typeface="Montserrat"/>
                <a:cs typeface="Montserrat"/>
                <a:sym typeface="Montserrat"/>
              </a:rPr>
              <a:t>, and it is what we are going to cover next!</a:t>
            </a:r>
            <a:endParaRPr sz="3000">
              <a:solidFill>
                <a:srgbClr val="434343"/>
              </a:solidFill>
              <a:latin typeface="Montserrat"/>
              <a:ea typeface="Montserrat"/>
              <a:cs typeface="Montserrat"/>
              <a:sym typeface="Montserrat"/>
            </a:endParaRPr>
          </a:p>
        </p:txBody>
      </p:sp>
      <p:pic>
        <p:nvPicPr>
          <p:cNvPr descr="watermark.jpg" id="2257" name="Google Shape;2257;p16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258" name="Google Shape;2258;p16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62" name="Shape 2262"/>
        <p:cNvGrpSpPr/>
        <p:nvPr/>
      </p:nvGrpSpPr>
      <p:grpSpPr>
        <a:xfrm>
          <a:off x="0" y="0"/>
          <a:ext cx="0" cy="0"/>
          <a:chOff x="0" y="0"/>
          <a:chExt cx="0" cy="0"/>
        </a:xfrm>
      </p:grpSpPr>
      <p:sp>
        <p:nvSpPr>
          <p:cNvPr id="2263" name="Google Shape;2263;p168"/>
          <p:cNvSpPr txBox="1"/>
          <p:nvPr>
            <p:ph type="ctrTitle"/>
          </p:nvPr>
        </p:nvSpPr>
        <p:spPr>
          <a:xfrm>
            <a:off x="282200" y="1898400"/>
            <a:ext cx="8520600" cy="78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Backpropagation</a:t>
            </a:r>
            <a:endParaRPr b="1">
              <a:latin typeface="Montserrat"/>
              <a:ea typeface="Montserrat"/>
              <a:cs typeface="Montserrat"/>
              <a:sym typeface="Montserrat"/>
            </a:endParaRPr>
          </a:p>
        </p:txBody>
      </p:sp>
      <p:pic>
        <p:nvPicPr>
          <p:cNvPr descr="watermark.jpg" id="2264" name="Google Shape;2264;p16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265" name="Google Shape;2265;p16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69" name="Shape 2269"/>
        <p:cNvGrpSpPr/>
        <p:nvPr/>
      </p:nvGrpSpPr>
      <p:grpSpPr>
        <a:xfrm>
          <a:off x="0" y="0"/>
          <a:ext cx="0" cy="0"/>
          <a:chOff x="0" y="0"/>
          <a:chExt cx="0" cy="0"/>
        </a:xfrm>
      </p:grpSpPr>
      <p:sp>
        <p:nvSpPr>
          <p:cNvPr id="2270" name="Google Shape;2270;p16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271" name="Google Shape;2271;p16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last theory topic we will cover is </a:t>
            </a:r>
            <a:r>
              <a:rPr b="1" lang="en" sz="3000">
                <a:solidFill>
                  <a:srgbClr val="434343"/>
                </a:solidFill>
                <a:latin typeface="Montserrat"/>
                <a:ea typeface="Montserrat"/>
                <a:cs typeface="Montserrat"/>
                <a:sym typeface="Montserrat"/>
              </a:rPr>
              <a:t>backpropagation.</a:t>
            </a:r>
            <a:endParaRPr b="1"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We’ll start by building an intuition behind backpropagation, and then we’ll dive into the calculus and notation of backpropagation.</a:t>
            </a:r>
            <a:endParaRPr sz="3000">
              <a:solidFill>
                <a:srgbClr val="434343"/>
              </a:solidFill>
              <a:latin typeface="Montserrat"/>
              <a:ea typeface="Montserrat"/>
              <a:cs typeface="Montserrat"/>
              <a:sym typeface="Montserrat"/>
            </a:endParaRPr>
          </a:p>
        </p:txBody>
      </p:sp>
      <p:pic>
        <p:nvPicPr>
          <p:cNvPr descr="watermark.jpg" id="2272" name="Google Shape;2272;p16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273" name="Google Shape;2273;p16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77" name="Shape 2277"/>
        <p:cNvGrpSpPr/>
        <p:nvPr/>
      </p:nvGrpSpPr>
      <p:grpSpPr>
        <a:xfrm>
          <a:off x="0" y="0"/>
          <a:ext cx="0" cy="0"/>
          <a:chOff x="0" y="0"/>
          <a:chExt cx="0" cy="0"/>
        </a:xfrm>
      </p:grpSpPr>
      <p:sp>
        <p:nvSpPr>
          <p:cNvPr id="2278" name="Google Shape;2278;p17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279" name="Google Shape;2279;p17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Fundamentally, we want to know how the cost function results changes with respect to the weights in the network, so we can update the weights to minimize the cost function</a:t>
            </a:r>
            <a:endParaRPr sz="3000">
              <a:solidFill>
                <a:srgbClr val="434343"/>
              </a:solidFill>
              <a:latin typeface="Montserrat"/>
              <a:ea typeface="Montserrat"/>
              <a:cs typeface="Montserrat"/>
              <a:sym typeface="Montserrat"/>
            </a:endParaRPr>
          </a:p>
        </p:txBody>
      </p:sp>
      <p:pic>
        <p:nvPicPr>
          <p:cNvPr descr="watermark.jpg" id="2280" name="Google Shape;2280;p17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281" name="Google Shape;2281;p17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85" name="Shape 2285"/>
        <p:cNvGrpSpPr/>
        <p:nvPr/>
      </p:nvGrpSpPr>
      <p:grpSpPr>
        <a:xfrm>
          <a:off x="0" y="0"/>
          <a:ext cx="0" cy="0"/>
          <a:chOff x="0" y="0"/>
          <a:chExt cx="0" cy="0"/>
        </a:xfrm>
      </p:grpSpPr>
      <p:sp>
        <p:nvSpPr>
          <p:cNvPr id="2286" name="Google Shape;2286;p17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287" name="Google Shape;2287;p17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begin with a very simple network, where each layer only has 1 neuron</a:t>
            </a:r>
            <a:endParaRPr sz="3000">
              <a:solidFill>
                <a:srgbClr val="434343"/>
              </a:solidFill>
              <a:latin typeface="Montserrat"/>
              <a:ea typeface="Montserrat"/>
              <a:cs typeface="Montserrat"/>
              <a:sym typeface="Montserrat"/>
            </a:endParaRPr>
          </a:p>
        </p:txBody>
      </p:sp>
      <p:pic>
        <p:nvPicPr>
          <p:cNvPr descr="watermark.jpg" id="2288" name="Google Shape;2288;p17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289" name="Google Shape;2289;p17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290" name="Google Shape;2290;p171"/>
          <p:cNvSpPr/>
          <p:nvPr/>
        </p:nvSpPr>
        <p:spPr>
          <a:xfrm>
            <a:off x="116971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1" name="Google Shape;2291;p171"/>
          <p:cNvSpPr/>
          <p:nvPr/>
        </p:nvSpPr>
        <p:spPr>
          <a:xfrm>
            <a:off x="271556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2" name="Google Shape;2292;p171"/>
          <p:cNvSpPr/>
          <p:nvPr/>
        </p:nvSpPr>
        <p:spPr>
          <a:xfrm>
            <a:off x="4445488"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3" name="Google Shape;2293;p171"/>
          <p:cNvSpPr/>
          <p:nvPr/>
        </p:nvSpPr>
        <p:spPr>
          <a:xfrm>
            <a:off x="597706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294" name="Google Shape;2294;p171"/>
          <p:cNvCxnSpPr>
            <a:stCxn id="2290" idx="6"/>
            <a:endCxn id="2291" idx="2"/>
          </p:cNvCxnSpPr>
          <p:nvPr/>
        </p:nvCxnSpPr>
        <p:spPr>
          <a:xfrm>
            <a:off x="1708213" y="3731603"/>
            <a:ext cx="1007400" cy="0"/>
          </a:xfrm>
          <a:prstGeom prst="straightConnector1">
            <a:avLst/>
          </a:prstGeom>
          <a:noFill/>
          <a:ln cap="flat" cmpd="sng" w="28575">
            <a:solidFill>
              <a:schemeClr val="dk2"/>
            </a:solidFill>
            <a:prstDash val="solid"/>
            <a:round/>
            <a:headEnd len="med" w="med" type="none"/>
            <a:tailEnd len="med" w="med" type="none"/>
          </a:ln>
        </p:spPr>
      </p:cxnSp>
      <p:cxnSp>
        <p:nvCxnSpPr>
          <p:cNvPr id="2295" name="Google Shape;2295;p171"/>
          <p:cNvCxnSpPr>
            <a:stCxn id="2291" idx="6"/>
            <a:endCxn id="2292" idx="2"/>
          </p:cNvCxnSpPr>
          <p:nvPr/>
        </p:nvCxnSpPr>
        <p:spPr>
          <a:xfrm>
            <a:off x="3254063" y="3731603"/>
            <a:ext cx="1191300" cy="0"/>
          </a:xfrm>
          <a:prstGeom prst="straightConnector1">
            <a:avLst/>
          </a:prstGeom>
          <a:noFill/>
          <a:ln cap="flat" cmpd="sng" w="28575">
            <a:solidFill>
              <a:schemeClr val="dk2"/>
            </a:solidFill>
            <a:prstDash val="solid"/>
            <a:round/>
            <a:headEnd len="med" w="med" type="none"/>
            <a:tailEnd len="med" w="med" type="none"/>
          </a:ln>
        </p:spPr>
      </p:cxnSp>
      <p:cxnSp>
        <p:nvCxnSpPr>
          <p:cNvPr id="2296" name="Google Shape;2296;p171"/>
          <p:cNvCxnSpPr>
            <a:stCxn id="2292" idx="6"/>
            <a:endCxn id="2293" idx="2"/>
          </p:cNvCxnSpPr>
          <p:nvPr/>
        </p:nvCxnSpPr>
        <p:spPr>
          <a:xfrm>
            <a:off x="4983988" y="3731603"/>
            <a:ext cx="993000" cy="0"/>
          </a:xfrm>
          <a:prstGeom prst="straightConnector1">
            <a:avLst/>
          </a:prstGeom>
          <a:noFill/>
          <a:ln cap="flat" cmpd="sng" w="28575">
            <a:solidFill>
              <a:schemeClr val="dk2"/>
            </a:solidFill>
            <a:prstDash val="solid"/>
            <a:round/>
            <a:headEnd len="med" w="med" type="none"/>
            <a:tailEnd len="med" w="med" type="none"/>
          </a:ln>
        </p:spPr>
      </p:cxn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 name="Shape 181"/>
        <p:cNvGrpSpPr/>
        <p:nvPr/>
      </p:nvGrpSpPr>
      <p:grpSpPr>
        <a:xfrm>
          <a:off x="0" y="0"/>
          <a:ext cx="0" cy="0"/>
          <a:chOff x="0" y="0"/>
          <a:chExt cx="0" cy="0"/>
        </a:xfrm>
      </p:grpSpPr>
      <p:sp>
        <p:nvSpPr>
          <p:cNvPr id="182" name="Google Shape;182;p2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183" name="Google Shape;183;p28"/>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However, in 1969 Marvin  Minsky and Seymour Papert's published their book </a:t>
            </a:r>
            <a:r>
              <a:rPr b="1" i="1" lang="en" sz="2900">
                <a:solidFill>
                  <a:srgbClr val="434343"/>
                </a:solidFill>
                <a:latin typeface="Montserrat"/>
                <a:ea typeface="Montserrat"/>
                <a:cs typeface="Montserrat"/>
                <a:sym typeface="Montserrat"/>
              </a:rPr>
              <a:t>Perceptrons</a:t>
            </a:r>
            <a:r>
              <a:rPr lang="en" sz="2900">
                <a:solidFill>
                  <a:srgbClr val="434343"/>
                </a:solidFill>
                <a:latin typeface="Montserrat"/>
                <a:ea typeface="Montserrat"/>
                <a:cs typeface="Montserrat"/>
                <a:sym typeface="Montserrat"/>
              </a:rPr>
              <a:t>. </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It suggested that there were severe limitations to what perceptrons could do.</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This marked the beginning of what is known as the AI Winter, with little funding into AI and Neural Networks in the 1970s.</a:t>
            </a:r>
            <a:endParaRPr sz="2900">
              <a:solidFill>
                <a:srgbClr val="434343"/>
              </a:solidFill>
              <a:latin typeface="Montserrat"/>
              <a:ea typeface="Montserrat"/>
              <a:cs typeface="Montserrat"/>
              <a:sym typeface="Montserrat"/>
            </a:endParaRPr>
          </a:p>
        </p:txBody>
      </p:sp>
      <p:pic>
        <p:nvPicPr>
          <p:cNvPr descr="watermark.jpg" id="184" name="Google Shape;184;p2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85" name="Google Shape;185;p2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00" name="Shape 2300"/>
        <p:cNvGrpSpPr/>
        <p:nvPr/>
      </p:nvGrpSpPr>
      <p:grpSpPr>
        <a:xfrm>
          <a:off x="0" y="0"/>
          <a:ext cx="0" cy="0"/>
          <a:chOff x="0" y="0"/>
          <a:chExt cx="0" cy="0"/>
        </a:xfrm>
      </p:grpSpPr>
      <p:sp>
        <p:nvSpPr>
          <p:cNvPr id="2301" name="Google Shape;2301;p17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302" name="Google Shape;2302;p17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Each input will receive a weight and bias</a:t>
            </a:r>
            <a:endParaRPr b="1" sz="3000">
              <a:solidFill>
                <a:srgbClr val="434343"/>
              </a:solidFill>
              <a:latin typeface="Montserrat"/>
              <a:ea typeface="Montserrat"/>
              <a:cs typeface="Montserrat"/>
              <a:sym typeface="Montserrat"/>
            </a:endParaRPr>
          </a:p>
        </p:txBody>
      </p:sp>
      <p:pic>
        <p:nvPicPr>
          <p:cNvPr descr="watermark.jpg" id="2303" name="Google Shape;2303;p17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304" name="Google Shape;2304;p17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305" name="Google Shape;2305;p172"/>
          <p:cNvSpPr/>
          <p:nvPr/>
        </p:nvSpPr>
        <p:spPr>
          <a:xfrm>
            <a:off x="116971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6" name="Google Shape;2306;p172"/>
          <p:cNvSpPr/>
          <p:nvPr/>
        </p:nvSpPr>
        <p:spPr>
          <a:xfrm>
            <a:off x="271556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7" name="Google Shape;2307;p172"/>
          <p:cNvSpPr/>
          <p:nvPr/>
        </p:nvSpPr>
        <p:spPr>
          <a:xfrm>
            <a:off x="4445488"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8" name="Google Shape;2308;p172"/>
          <p:cNvSpPr/>
          <p:nvPr/>
        </p:nvSpPr>
        <p:spPr>
          <a:xfrm>
            <a:off x="597706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309" name="Google Shape;2309;p172"/>
          <p:cNvCxnSpPr>
            <a:stCxn id="2305" idx="6"/>
            <a:endCxn id="2306" idx="2"/>
          </p:cNvCxnSpPr>
          <p:nvPr/>
        </p:nvCxnSpPr>
        <p:spPr>
          <a:xfrm>
            <a:off x="1708213" y="3731603"/>
            <a:ext cx="1007400" cy="0"/>
          </a:xfrm>
          <a:prstGeom prst="straightConnector1">
            <a:avLst/>
          </a:prstGeom>
          <a:noFill/>
          <a:ln cap="flat" cmpd="sng" w="28575">
            <a:solidFill>
              <a:schemeClr val="dk2"/>
            </a:solidFill>
            <a:prstDash val="solid"/>
            <a:round/>
            <a:headEnd len="med" w="med" type="none"/>
            <a:tailEnd len="med" w="med" type="none"/>
          </a:ln>
        </p:spPr>
      </p:cxnSp>
      <p:cxnSp>
        <p:nvCxnSpPr>
          <p:cNvPr id="2310" name="Google Shape;2310;p172"/>
          <p:cNvCxnSpPr>
            <a:stCxn id="2306" idx="6"/>
            <a:endCxn id="2307" idx="2"/>
          </p:cNvCxnSpPr>
          <p:nvPr/>
        </p:nvCxnSpPr>
        <p:spPr>
          <a:xfrm>
            <a:off x="3254063" y="3731603"/>
            <a:ext cx="1191300" cy="0"/>
          </a:xfrm>
          <a:prstGeom prst="straightConnector1">
            <a:avLst/>
          </a:prstGeom>
          <a:noFill/>
          <a:ln cap="flat" cmpd="sng" w="28575">
            <a:solidFill>
              <a:schemeClr val="dk2"/>
            </a:solidFill>
            <a:prstDash val="solid"/>
            <a:round/>
            <a:headEnd len="med" w="med" type="none"/>
            <a:tailEnd len="med" w="med" type="none"/>
          </a:ln>
        </p:spPr>
      </p:cxnSp>
      <p:cxnSp>
        <p:nvCxnSpPr>
          <p:cNvPr id="2311" name="Google Shape;2311;p172"/>
          <p:cNvCxnSpPr>
            <a:stCxn id="2307" idx="6"/>
            <a:endCxn id="2308" idx="2"/>
          </p:cNvCxnSpPr>
          <p:nvPr/>
        </p:nvCxnSpPr>
        <p:spPr>
          <a:xfrm>
            <a:off x="4983988" y="3731603"/>
            <a:ext cx="993000" cy="0"/>
          </a:xfrm>
          <a:prstGeom prst="straightConnector1">
            <a:avLst/>
          </a:prstGeom>
          <a:noFill/>
          <a:ln cap="flat" cmpd="sng" w="28575">
            <a:solidFill>
              <a:schemeClr val="dk2"/>
            </a:solidFill>
            <a:prstDash val="solid"/>
            <a:round/>
            <a:headEnd len="med" w="med" type="none"/>
            <a:tailEnd len="med" w="med" type="none"/>
          </a:ln>
        </p:spPr>
      </p:cxnSp>
      <p:sp>
        <p:nvSpPr>
          <p:cNvPr id="2312" name="Google Shape;2312;p172"/>
          <p:cNvSpPr txBox="1"/>
          <p:nvPr>
            <p:ph idx="1" type="body"/>
          </p:nvPr>
        </p:nvSpPr>
        <p:spPr>
          <a:xfrm>
            <a:off x="1746000" y="3290375"/>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w1   +b1</a:t>
            </a:r>
            <a:endParaRPr b="1">
              <a:solidFill>
                <a:srgbClr val="434343"/>
              </a:solidFill>
              <a:latin typeface="Montserrat"/>
              <a:ea typeface="Montserrat"/>
              <a:cs typeface="Montserrat"/>
              <a:sym typeface="Montserrat"/>
            </a:endParaRPr>
          </a:p>
        </p:txBody>
      </p:sp>
      <p:sp>
        <p:nvSpPr>
          <p:cNvPr id="2313" name="Google Shape;2313;p172"/>
          <p:cNvSpPr txBox="1"/>
          <p:nvPr>
            <p:ph idx="1" type="body"/>
          </p:nvPr>
        </p:nvSpPr>
        <p:spPr>
          <a:xfrm>
            <a:off x="3381450" y="3290375"/>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w2   +b2</a:t>
            </a:r>
            <a:endParaRPr b="1">
              <a:solidFill>
                <a:srgbClr val="434343"/>
              </a:solidFill>
              <a:latin typeface="Montserrat"/>
              <a:ea typeface="Montserrat"/>
              <a:cs typeface="Montserrat"/>
              <a:sym typeface="Montserrat"/>
            </a:endParaRPr>
          </a:p>
        </p:txBody>
      </p:sp>
      <p:sp>
        <p:nvSpPr>
          <p:cNvPr id="2314" name="Google Shape;2314;p172"/>
          <p:cNvSpPr txBox="1"/>
          <p:nvPr>
            <p:ph idx="1" type="body"/>
          </p:nvPr>
        </p:nvSpPr>
        <p:spPr>
          <a:xfrm>
            <a:off x="4931875" y="3290375"/>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w3   +b3</a:t>
            </a:r>
            <a:endParaRPr b="1">
              <a:solidFill>
                <a:srgbClr val="434343"/>
              </a:solidFill>
              <a:latin typeface="Montserrat"/>
              <a:ea typeface="Montserrat"/>
              <a:cs typeface="Montserrat"/>
              <a:sym typeface="Montserrat"/>
            </a:endParaRPr>
          </a:p>
        </p:txBody>
      </p:sp>
    </p:spTree>
  </p:cSld>
  <p:clrMapOvr>
    <a:masterClrMapping/>
  </p:clrMapOvr>
</p:sld>
</file>

<file path=ppt/slides/slide1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18" name="Shape 2318"/>
        <p:cNvGrpSpPr/>
        <p:nvPr/>
      </p:nvGrpSpPr>
      <p:grpSpPr>
        <a:xfrm>
          <a:off x="0" y="0"/>
          <a:ext cx="0" cy="0"/>
          <a:chOff x="0" y="0"/>
          <a:chExt cx="0" cy="0"/>
        </a:xfrm>
      </p:grpSpPr>
      <p:sp>
        <p:nvSpPr>
          <p:cNvPr id="2319" name="Google Shape;2319;p17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320" name="Google Shape;2320;p17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means we have:</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C(w1,b1,w2,b2,w3,b3)</a:t>
            </a:r>
            <a:endParaRPr b="1" sz="3000">
              <a:solidFill>
                <a:srgbClr val="434343"/>
              </a:solidFill>
              <a:latin typeface="Montserrat"/>
              <a:ea typeface="Montserrat"/>
              <a:cs typeface="Montserrat"/>
              <a:sym typeface="Montserrat"/>
            </a:endParaRPr>
          </a:p>
        </p:txBody>
      </p:sp>
      <p:pic>
        <p:nvPicPr>
          <p:cNvPr descr="watermark.jpg" id="2321" name="Google Shape;2321;p17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322" name="Google Shape;2322;p17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323" name="Google Shape;2323;p173"/>
          <p:cNvSpPr/>
          <p:nvPr/>
        </p:nvSpPr>
        <p:spPr>
          <a:xfrm>
            <a:off x="116971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4" name="Google Shape;2324;p173"/>
          <p:cNvSpPr/>
          <p:nvPr/>
        </p:nvSpPr>
        <p:spPr>
          <a:xfrm>
            <a:off x="271556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5" name="Google Shape;2325;p173"/>
          <p:cNvSpPr/>
          <p:nvPr/>
        </p:nvSpPr>
        <p:spPr>
          <a:xfrm>
            <a:off x="4445488"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6" name="Google Shape;2326;p173"/>
          <p:cNvSpPr/>
          <p:nvPr/>
        </p:nvSpPr>
        <p:spPr>
          <a:xfrm>
            <a:off x="597706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327" name="Google Shape;2327;p173"/>
          <p:cNvCxnSpPr>
            <a:stCxn id="2323" idx="6"/>
            <a:endCxn id="2324" idx="2"/>
          </p:cNvCxnSpPr>
          <p:nvPr/>
        </p:nvCxnSpPr>
        <p:spPr>
          <a:xfrm>
            <a:off x="1708213" y="3731603"/>
            <a:ext cx="1007400" cy="0"/>
          </a:xfrm>
          <a:prstGeom prst="straightConnector1">
            <a:avLst/>
          </a:prstGeom>
          <a:noFill/>
          <a:ln cap="flat" cmpd="sng" w="28575">
            <a:solidFill>
              <a:schemeClr val="dk2"/>
            </a:solidFill>
            <a:prstDash val="solid"/>
            <a:round/>
            <a:headEnd len="med" w="med" type="none"/>
            <a:tailEnd len="med" w="med" type="none"/>
          </a:ln>
        </p:spPr>
      </p:cxnSp>
      <p:cxnSp>
        <p:nvCxnSpPr>
          <p:cNvPr id="2328" name="Google Shape;2328;p173"/>
          <p:cNvCxnSpPr>
            <a:stCxn id="2324" idx="6"/>
            <a:endCxn id="2325" idx="2"/>
          </p:cNvCxnSpPr>
          <p:nvPr/>
        </p:nvCxnSpPr>
        <p:spPr>
          <a:xfrm>
            <a:off x="3254063" y="3731603"/>
            <a:ext cx="1191300" cy="0"/>
          </a:xfrm>
          <a:prstGeom prst="straightConnector1">
            <a:avLst/>
          </a:prstGeom>
          <a:noFill/>
          <a:ln cap="flat" cmpd="sng" w="28575">
            <a:solidFill>
              <a:schemeClr val="dk2"/>
            </a:solidFill>
            <a:prstDash val="solid"/>
            <a:round/>
            <a:headEnd len="med" w="med" type="none"/>
            <a:tailEnd len="med" w="med" type="none"/>
          </a:ln>
        </p:spPr>
      </p:cxnSp>
      <p:cxnSp>
        <p:nvCxnSpPr>
          <p:cNvPr id="2329" name="Google Shape;2329;p173"/>
          <p:cNvCxnSpPr>
            <a:stCxn id="2325" idx="6"/>
            <a:endCxn id="2326" idx="2"/>
          </p:cNvCxnSpPr>
          <p:nvPr/>
        </p:nvCxnSpPr>
        <p:spPr>
          <a:xfrm>
            <a:off x="4983988" y="3731603"/>
            <a:ext cx="993000" cy="0"/>
          </a:xfrm>
          <a:prstGeom prst="straightConnector1">
            <a:avLst/>
          </a:prstGeom>
          <a:noFill/>
          <a:ln cap="flat" cmpd="sng" w="28575">
            <a:solidFill>
              <a:schemeClr val="dk2"/>
            </a:solidFill>
            <a:prstDash val="solid"/>
            <a:round/>
            <a:headEnd len="med" w="med" type="none"/>
            <a:tailEnd len="med" w="med" type="none"/>
          </a:ln>
        </p:spPr>
      </p:cxnSp>
      <p:sp>
        <p:nvSpPr>
          <p:cNvPr id="2330" name="Google Shape;2330;p173"/>
          <p:cNvSpPr txBox="1"/>
          <p:nvPr>
            <p:ph idx="1" type="body"/>
          </p:nvPr>
        </p:nvSpPr>
        <p:spPr>
          <a:xfrm>
            <a:off x="1746000" y="3290375"/>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w1   +b1</a:t>
            </a:r>
            <a:endParaRPr b="1">
              <a:solidFill>
                <a:srgbClr val="434343"/>
              </a:solidFill>
              <a:latin typeface="Montserrat"/>
              <a:ea typeface="Montserrat"/>
              <a:cs typeface="Montserrat"/>
              <a:sym typeface="Montserrat"/>
            </a:endParaRPr>
          </a:p>
        </p:txBody>
      </p:sp>
      <p:sp>
        <p:nvSpPr>
          <p:cNvPr id="2331" name="Google Shape;2331;p173"/>
          <p:cNvSpPr txBox="1"/>
          <p:nvPr>
            <p:ph idx="1" type="body"/>
          </p:nvPr>
        </p:nvSpPr>
        <p:spPr>
          <a:xfrm>
            <a:off x="3381450" y="3290375"/>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w2   +b2</a:t>
            </a:r>
            <a:endParaRPr b="1">
              <a:solidFill>
                <a:srgbClr val="434343"/>
              </a:solidFill>
              <a:latin typeface="Montserrat"/>
              <a:ea typeface="Montserrat"/>
              <a:cs typeface="Montserrat"/>
              <a:sym typeface="Montserrat"/>
            </a:endParaRPr>
          </a:p>
        </p:txBody>
      </p:sp>
      <p:sp>
        <p:nvSpPr>
          <p:cNvPr id="2332" name="Google Shape;2332;p173"/>
          <p:cNvSpPr txBox="1"/>
          <p:nvPr>
            <p:ph idx="1" type="body"/>
          </p:nvPr>
        </p:nvSpPr>
        <p:spPr>
          <a:xfrm>
            <a:off x="4931875" y="3290375"/>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w3   +b3</a:t>
            </a:r>
            <a:endParaRPr b="1">
              <a:solidFill>
                <a:srgbClr val="434343"/>
              </a:solidFill>
              <a:latin typeface="Montserrat"/>
              <a:ea typeface="Montserrat"/>
              <a:cs typeface="Montserrat"/>
              <a:sym typeface="Montserrat"/>
            </a:endParaRPr>
          </a:p>
        </p:txBody>
      </p:sp>
    </p:spTree>
  </p:cSld>
  <p:clrMapOvr>
    <a:masterClrMapping/>
  </p:clrMapOvr>
</p:sld>
</file>

<file path=ppt/slides/slide1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36" name="Shape 2336"/>
        <p:cNvGrpSpPr/>
        <p:nvPr/>
      </p:nvGrpSpPr>
      <p:grpSpPr>
        <a:xfrm>
          <a:off x="0" y="0"/>
          <a:ext cx="0" cy="0"/>
          <a:chOff x="0" y="0"/>
          <a:chExt cx="0" cy="0"/>
        </a:xfrm>
      </p:grpSpPr>
      <p:sp>
        <p:nvSpPr>
          <p:cNvPr id="2337" name="Google Shape;2337;p17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338" name="Google Shape;2338;p17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We’ve already seen how this process propagates forward.</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start at the end to see the backpropagation.</a:t>
            </a:r>
            <a:endParaRPr sz="3000">
              <a:solidFill>
                <a:srgbClr val="434343"/>
              </a:solidFill>
              <a:latin typeface="Montserrat"/>
              <a:ea typeface="Montserrat"/>
              <a:cs typeface="Montserrat"/>
              <a:sym typeface="Montserrat"/>
            </a:endParaRPr>
          </a:p>
        </p:txBody>
      </p:sp>
      <p:pic>
        <p:nvPicPr>
          <p:cNvPr descr="watermark.jpg" id="2339" name="Google Shape;2339;p17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340" name="Google Shape;2340;p17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341" name="Google Shape;2341;p174"/>
          <p:cNvSpPr/>
          <p:nvPr/>
        </p:nvSpPr>
        <p:spPr>
          <a:xfrm>
            <a:off x="116971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2" name="Google Shape;2342;p174"/>
          <p:cNvSpPr/>
          <p:nvPr/>
        </p:nvSpPr>
        <p:spPr>
          <a:xfrm>
            <a:off x="271556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3" name="Google Shape;2343;p174"/>
          <p:cNvSpPr/>
          <p:nvPr/>
        </p:nvSpPr>
        <p:spPr>
          <a:xfrm>
            <a:off x="4445488"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4" name="Google Shape;2344;p174"/>
          <p:cNvSpPr/>
          <p:nvPr/>
        </p:nvSpPr>
        <p:spPr>
          <a:xfrm>
            <a:off x="597706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345" name="Google Shape;2345;p174"/>
          <p:cNvCxnSpPr>
            <a:stCxn id="2341" idx="6"/>
            <a:endCxn id="2342" idx="2"/>
          </p:cNvCxnSpPr>
          <p:nvPr/>
        </p:nvCxnSpPr>
        <p:spPr>
          <a:xfrm>
            <a:off x="1708213" y="3731603"/>
            <a:ext cx="1007400" cy="0"/>
          </a:xfrm>
          <a:prstGeom prst="straightConnector1">
            <a:avLst/>
          </a:prstGeom>
          <a:noFill/>
          <a:ln cap="flat" cmpd="sng" w="28575">
            <a:solidFill>
              <a:schemeClr val="dk2"/>
            </a:solidFill>
            <a:prstDash val="solid"/>
            <a:round/>
            <a:headEnd len="med" w="med" type="none"/>
            <a:tailEnd len="med" w="med" type="none"/>
          </a:ln>
        </p:spPr>
      </p:cxnSp>
      <p:cxnSp>
        <p:nvCxnSpPr>
          <p:cNvPr id="2346" name="Google Shape;2346;p174"/>
          <p:cNvCxnSpPr>
            <a:stCxn id="2342" idx="6"/>
            <a:endCxn id="2343" idx="2"/>
          </p:cNvCxnSpPr>
          <p:nvPr/>
        </p:nvCxnSpPr>
        <p:spPr>
          <a:xfrm>
            <a:off x="3254063" y="3731603"/>
            <a:ext cx="1191300" cy="0"/>
          </a:xfrm>
          <a:prstGeom prst="straightConnector1">
            <a:avLst/>
          </a:prstGeom>
          <a:noFill/>
          <a:ln cap="flat" cmpd="sng" w="28575">
            <a:solidFill>
              <a:schemeClr val="dk2"/>
            </a:solidFill>
            <a:prstDash val="solid"/>
            <a:round/>
            <a:headEnd len="med" w="med" type="none"/>
            <a:tailEnd len="med" w="med" type="none"/>
          </a:ln>
        </p:spPr>
      </p:cxnSp>
      <p:cxnSp>
        <p:nvCxnSpPr>
          <p:cNvPr id="2347" name="Google Shape;2347;p174"/>
          <p:cNvCxnSpPr>
            <a:stCxn id="2343" idx="6"/>
            <a:endCxn id="2344" idx="2"/>
          </p:cNvCxnSpPr>
          <p:nvPr/>
        </p:nvCxnSpPr>
        <p:spPr>
          <a:xfrm>
            <a:off x="4983988" y="3731603"/>
            <a:ext cx="993000" cy="0"/>
          </a:xfrm>
          <a:prstGeom prst="straightConnector1">
            <a:avLst/>
          </a:prstGeom>
          <a:noFill/>
          <a:ln cap="flat" cmpd="sng" w="28575">
            <a:solidFill>
              <a:schemeClr val="dk2"/>
            </a:solidFill>
            <a:prstDash val="solid"/>
            <a:round/>
            <a:headEnd len="med" w="med" type="none"/>
            <a:tailEnd len="med" w="med" type="none"/>
          </a:ln>
        </p:spPr>
      </p:cxnSp>
      <p:sp>
        <p:nvSpPr>
          <p:cNvPr id="2348" name="Google Shape;2348;p174"/>
          <p:cNvSpPr txBox="1"/>
          <p:nvPr>
            <p:ph idx="1" type="body"/>
          </p:nvPr>
        </p:nvSpPr>
        <p:spPr>
          <a:xfrm>
            <a:off x="1746000" y="3290375"/>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w1   +b1</a:t>
            </a:r>
            <a:endParaRPr b="1">
              <a:solidFill>
                <a:srgbClr val="434343"/>
              </a:solidFill>
              <a:latin typeface="Montserrat"/>
              <a:ea typeface="Montserrat"/>
              <a:cs typeface="Montserrat"/>
              <a:sym typeface="Montserrat"/>
            </a:endParaRPr>
          </a:p>
        </p:txBody>
      </p:sp>
      <p:sp>
        <p:nvSpPr>
          <p:cNvPr id="2349" name="Google Shape;2349;p174"/>
          <p:cNvSpPr txBox="1"/>
          <p:nvPr>
            <p:ph idx="1" type="body"/>
          </p:nvPr>
        </p:nvSpPr>
        <p:spPr>
          <a:xfrm>
            <a:off x="3381450" y="3290375"/>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w2   +b2</a:t>
            </a:r>
            <a:endParaRPr b="1">
              <a:solidFill>
                <a:srgbClr val="434343"/>
              </a:solidFill>
              <a:latin typeface="Montserrat"/>
              <a:ea typeface="Montserrat"/>
              <a:cs typeface="Montserrat"/>
              <a:sym typeface="Montserrat"/>
            </a:endParaRPr>
          </a:p>
        </p:txBody>
      </p:sp>
      <p:sp>
        <p:nvSpPr>
          <p:cNvPr id="2350" name="Google Shape;2350;p174"/>
          <p:cNvSpPr txBox="1"/>
          <p:nvPr>
            <p:ph idx="1" type="body"/>
          </p:nvPr>
        </p:nvSpPr>
        <p:spPr>
          <a:xfrm>
            <a:off x="4931875" y="3290375"/>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w3   +b3</a:t>
            </a:r>
            <a:endParaRPr b="1">
              <a:solidFill>
                <a:srgbClr val="434343"/>
              </a:solidFill>
              <a:latin typeface="Montserrat"/>
              <a:ea typeface="Montserrat"/>
              <a:cs typeface="Montserrat"/>
              <a:sym typeface="Montserrat"/>
            </a:endParaRPr>
          </a:p>
        </p:txBody>
      </p:sp>
    </p:spTree>
  </p:cSld>
  <p:clrMapOvr>
    <a:masterClrMapping/>
  </p:clrMapOvr>
</p:sld>
</file>

<file path=ppt/slides/slide1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54" name="Shape 2354"/>
        <p:cNvGrpSpPr/>
        <p:nvPr/>
      </p:nvGrpSpPr>
      <p:grpSpPr>
        <a:xfrm>
          <a:off x="0" y="0"/>
          <a:ext cx="0" cy="0"/>
          <a:chOff x="0" y="0"/>
          <a:chExt cx="0" cy="0"/>
        </a:xfrm>
      </p:grpSpPr>
      <p:sp>
        <p:nvSpPr>
          <p:cNvPr id="2355" name="Google Shape;2355;p17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356" name="Google Shape;2356;p17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say we have </a:t>
            </a:r>
            <a:r>
              <a:rPr b="1" lang="en" sz="3000">
                <a:solidFill>
                  <a:srgbClr val="434343"/>
                </a:solidFill>
                <a:latin typeface="Montserrat"/>
                <a:ea typeface="Montserrat"/>
                <a:cs typeface="Montserrat"/>
                <a:sym typeface="Montserrat"/>
              </a:rPr>
              <a:t>L</a:t>
            </a:r>
            <a:r>
              <a:rPr lang="en" sz="3000">
                <a:solidFill>
                  <a:srgbClr val="434343"/>
                </a:solidFill>
                <a:latin typeface="Montserrat"/>
                <a:ea typeface="Montserrat"/>
                <a:cs typeface="Montserrat"/>
                <a:sym typeface="Montserrat"/>
              </a:rPr>
              <a:t> layers, then our notation becomes:</a:t>
            </a:r>
            <a:endParaRPr sz="3000">
              <a:solidFill>
                <a:srgbClr val="434343"/>
              </a:solidFill>
              <a:latin typeface="Montserrat"/>
              <a:ea typeface="Montserrat"/>
              <a:cs typeface="Montserrat"/>
              <a:sym typeface="Montserrat"/>
            </a:endParaRPr>
          </a:p>
        </p:txBody>
      </p:sp>
      <p:pic>
        <p:nvPicPr>
          <p:cNvPr descr="watermark.jpg" id="2357" name="Google Shape;2357;p17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358" name="Google Shape;2358;p17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359" name="Google Shape;2359;p175"/>
          <p:cNvSpPr/>
          <p:nvPr/>
        </p:nvSpPr>
        <p:spPr>
          <a:xfrm>
            <a:off x="116971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0" name="Google Shape;2360;p175"/>
          <p:cNvSpPr/>
          <p:nvPr/>
        </p:nvSpPr>
        <p:spPr>
          <a:xfrm>
            <a:off x="271556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1" name="Google Shape;2361;p175"/>
          <p:cNvSpPr/>
          <p:nvPr/>
        </p:nvSpPr>
        <p:spPr>
          <a:xfrm>
            <a:off x="4445488"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2" name="Google Shape;2362;p175"/>
          <p:cNvSpPr/>
          <p:nvPr/>
        </p:nvSpPr>
        <p:spPr>
          <a:xfrm>
            <a:off x="597706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363" name="Google Shape;2363;p175"/>
          <p:cNvCxnSpPr>
            <a:stCxn id="2359" idx="6"/>
            <a:endCxn id="2360" idx="2"/>
          </p:cNvCxnSpPr>
          <p:nvPr/>
        </p:nvCxnSpPr>
        <p:spPr>
          <a:xfrm>
            <a:off x="1708213" y="3731603"/>
            <a:ext cx="1007400" cy="0"/>
          </a:xfrm>
          <a:prstGeom prst="straightConnector1">
            <a:avLst/>
          </a:prstGeom>
          <a:noFill/>
          <a:ln cap="flat" cmpd="sng" w="28575">
            <a:solidFill>
              <a:schemeClr val="dk2"/>
            </a:solidFill>
            <a:prstDash val="solid"/>
            <a:round/>
            <a:headEnd len="med" w="med" type="none"/>
            <a:tailEnd len="med" w="med" type="none"/>
          </a:ln>
        </p:spPr>
      </p:cxnSp>
      <p:cxnSp>
        <p:nvCxnSpPr>
          <p:cNvPr id="2364" name="Google Shape;2364;p175"/>
          <p:cNvCxnSpPr>
            <a:stCxn id="2360" idx="6"/>
            <a:endCxn id="2361" idx="2"/>
          </p:cNvCxnSpPr>
          <p:nvPr/>
        </p:nvCxnSpPr>
        <p:spPr>
          <a:xfrm>
            <a:off x="3254063" y="3731603"/>
            <a:ext cx="1191300" cy="0"/>
          </a:xfrm>
          <a:prstGeom prst="straightConnector1">
            <a:avLst/>
          </a:prstGeom>
          <a:noFill/>
          <a:ln cap="flat" cmpd="sng" w="28575">
            <a:solidFill>
              <a:schemeClr val="dk2"/>
            </a:solidFill>
            <a:prstDash val="solid"/>
            <a:round/>
            <a:headEnd len="med" w="med" type="none"/>
            <a:tailEnd len="med" w="med" type="none"/>
          </a:ln>
        </p:spPr>
      </p:cxnSp>
      <p:cxnSp>
        <p:nvCxnSpPr>
          <p:cNvPr id="2365" name="Google Shape;2365;p175"/>
          <p:cNvCxnSpPr>
            <a:stCxn id="2361" idx="6"/>
            <a:endCxn id="2362" idx="2"/>
          </p:cNvCxnSpPr>
          <p:nvPr/>
        </p:nvCxnSpPr>
        <p:spPr>
          <a:xfrm>
            <a:off x="4983988" y="3731603"/>
            <a:ext cx="993000" cy="0"/>
          </a:xfrm>
          <a:prstGeom prst="straightConnector1">
            <a:avLst/>
          </a:prstGeom>
          <a:noFill/>
          <a:ln cap="flat" cmpd="sng" w="28575">
            <a:solidFill>
              <a:schemeClr val="dk2"/>
            </a:solidFill>
            <a:prstDash val="solid"/>
            <a:round/>
            <a:headEnd len="med" w="med" type="none"/>
            <a:tailEnd len="med" w="med" type="none"/>
          </a:ln>
        </p:spPr>
      </p:cxnSp>
      <p:sp>
        <p:nvSpPr>
          <p:cNvPr id="2366" name="Google Shape;2366;p175"/>
          <p:cNvSpPr txBox="1"/>
          <p:nvPr>
            <p:ph idx="1" type="body"/>
          </p:nvPr>
        </p:nvSpPr>
        <p:spPr>
          <a:xfrm>
            <a:off x="6175425" y="3942175"/>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a:t>
            </a:r>
            <a:endParaRPr b="1">
              <a:solidFill>
                <a:srgbClr val="434343"/>
              </a:solidFill>
              <a:latin typeface="Montserrat"/>
              <a:ea typeface="Montserrat"/>
              <a:cs typeface="Montserrat"/>
              <a:sym typeface="Montserrat"/>
            </a:endParaRPr>
          </a:p>
        </p:txBody>
      </p:sp>
      <p:sp>
        <p:nvSpPr>
          <p:cNvPr id="2367" name="Google Shape;2367;p175"/>
          <p:cNvSpPr txBox="1"/>
          <p:nvPr>
            <p:ph idx="1" type="body"/>
          </p:nvPr>
        </p:nvSpPr>
        <p:spPr>
          <a:xfrm>
            <a:off x="4542475" y="3967050"/>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L-1</a:t>
            </a:r>
            <a:endParaRPr b="1">
              <a:solidFill>
                <a:srgbClr val="434343"/>
              </a:solidFill>
              <a:latin typeface="Montserrat"/>
              <a:ea typeface="Montserrat"/>
              <a:cs typeface="Montserrat"/>
              <a:sym typeface="Montserrat"/>
            </a:endParaRPr>
          </a:p>
        </p:txBody>
      </p:sp>
      <p:sp>
        <p:nvSpPr>
          <p:cNvPr id="2368" name="Google Shape;2368;p175"/>
          <p:cNvSpPr txBox="1"/>
          <p:nvPr>
            <p:ph idx="1" type="body"/>
          </p:nvPr>
        </p:nvSpPr>
        <p:spPr>
          <a:xfrm>
            <a:off x="2763125" y="3967050"/>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L-2</a:t>
            </a:r>
            <a:endParaRPr b="1">
              <a:solidFill>
                <a:srgbClr val="434343"/>
              </a:solidFill>
              <a:latin typeface="Montserrat"/>
              <a:ea typeface="Montserrat"/>
              <a:cs typeface="Montserrat"/>
              <a:sym typeface="Montserrat"/>
            </a:endParaRPr>
          </a:p>
        </p:txBody>
      </p:sp>
      <p:sp>
        <p:nvSpPr>
          <p:cNvPr id="2369" name="Google Shape;2369;p175"/>
          <p:cNvSpPr txBox="1"/>
          <p:nvPr>
            <p:ph idx="1" type="body"/>
          </p:nvPr>
        </p:nvSpPr>
        <p:spPr>
          <a:xfrm>
            <a:off x="1248250" y="3906900"/>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L-n </a:t>
            </a:r>
            <a:endParaRPr b="1">
              <a:solidFill>
                <a:srgbClr val="434343"/>
              </a:solidFill>
              <a:latin typeface="Montserrat"/>
              <a:ea typeface="Montserrat"/>
              <a:cs typeface="Montserrat"/>
              <a:sym typeface="Montserrat"/>
            </a:endParaRPr>
          </a:p>
        </p:txBody>
      </p:sp>
    </p:spTree>
  </p:cSld>
  <p:clrMapOvr>
    <a:masterClrMapping/>
  </p:clrMapOvr>
</p:sld>
</file>

<file path=ppt/slides/slide1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73" name="Shape 2373"/>
        <p:cNvGrpSpPr/>
        <p:nvPr/>
      </p:nvGrpSpPr>
      <p:grpSpPr>
        <a:xfrm>
          <a:off x="0" y="0"/>
          <a:ext cx="0" cy="0"/>
          <a:chOff x="0" y="0"/>
          <a:chExt cx="0" cy="0"/>
        </a:xfrm>
      </p:grpSpPr>
      <p:sp>
        <p:nvSpPr>
          <p:cNvPr id="2374" name="Google Shape;2374;p17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375" name="Google Shape;2375;p17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Focusing on these last two layers, let’s define </a:t>
            </a:r>
            <a:r>
              <a:rPr b="1" lang="en" sz="3000">
                <a:solidFill>
                  <a:srgbClr val="434343"/>
                </a:solidFill>
                <a:latin typeface="Montserrat"/>
                <a:ea typeface="Montserrat"/>
                <a:cs typeface="Montserrat"/>
                <a:sym typeface="Montserrat"/>
              </a:rPr>
              <a:t>z=wx+b</a:t>
            </a:r>
            <a:endParaRPr b="1"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Then applying an activation function we’ll state: </a:t>
            </a:r>
            <a:r>
              <a:rPr b="1" lang="en" sz="3000">
                <a:solidFill>
                  <a:srgbClr val="434343"/>
                </a:solidFill>
                <a:latin typeface="Montserrat"/>
                <a:ea typeface="Montserrat"/>
                <a:cs typeface="Montserrat"/>
                <a:sym typeface="Montserrat"/>
              </a:rPr>
              <a:t>a = σ(z)</a:t>
            </a:r>
            <a:endParaRPr b="1" sz="3000">
              <a:solidFill>
                <a:srgbClr val="434343"/>
              </a:solidFill>
              <a:latin typeface="Montserrat"/>
              <a:ea typeface="Montserrat"/>
              <a:cs typeface="Montserrat"/>
              <a:sym typeface="Montserrat"/>
            </a:endParaRPr>
          </a:p>
        </p:txBody>
      </p:sp>
      <p:pic>
        <p:nvPicPr>
          <p:cNvPr descr="watermark.jpg" id="2376" name="Google Shape;2376;p17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377" name="Google Shape;2377;p17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378" name="Google Shape;2378;p176"/>
          <p:cNvSpPr/>
          <p:nvPr/>
        </p:nvSpPr>
        <p:spPr>
          <a:xfrm>
            <a:off x="4445488"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9" name="Google Shape;2379;p176"/>
          <p:cNvSpPr/>
          <p:nvPr/>
        </p:nvSpPr>
        <p:spPr>
          <a:xfrm>
            <a:off x="597706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380" name="Google Shape;2380;p176"/>
          <p:cNvCxnSpPr>
            <a:stCxn id="2378" idx="6"/>
            <a:endCxn id="2379" idx="2"/>
          </p:cNvCxnSpPr>
          <p:nvPr/>
        </p:nvCxnSpPr>
        <p:spPr>
          <a:xfrm>
            <a:off x="4983988" y="3731603"/>
            <a:ext cx="993000" cy="0"/>
          </a:xfrm>
          <a:prstGeom prst="straightConnector1">
            <a:avLst/>
          </a:prstGeom>
          <a:noFill/>
          <a:ln cap="flat" cmpd="sng" w="28575">
            <a:solidFill>
              <a:schemeClr val="dk2"/>
            </a:solidFill>
            <a:prstDash val="solid"/>
            <a:round/>
            <a:headEnd len="med" w="med" type="none"/>
            <a:tailEnd len="med" w="med" type="none"/>
          </a:ln>
        </p:spPr>
      </p:cxnSp>
      <p:cxnSp>
        <p:nvCxnSpPr>
          <p:cNvPr id="2381" name="Google Shape;2381;p176"/>
          <p:cNvCxnSpPr/>
          <p:nvPr/>
        </p:nvCxnSpPr>
        <p:spPr>
          <a:xfrm>
            <a:off x="3407713" y="3731603"/>
            <a:ext cx="993000" cy="0"/>
          </a:xfrm>
          <a:prstGeom prst="straightConnector1">
            <a:avLst/>
          </a:prstGeom>
          <a:noFill/>
          <a:ln cap="flat" cmpd="sng" w="28575">
            <a:solidFill>
              <a:schemeClr val="dk2"/>
            </a:solidFill>
            <a:prstDash val="dot"/>
            <a:round/>
            <a:headEnd len="med" w="med" type="none"/>
            <a:tailEnd len="med" w="med" type="none"/>
          </a:ln>
        </p:spPr>
      </p:cxnSp>
      <p:sp>
        <p:nvSpPr>
          <p:cNvPr id="2382" name="Google Shape;2382;p176"/>
          <p:cNvSpPr txBox="1"/>
          <p:nvPr>
            <p:ph idx="1" type="body"/>
          </p:nvPr>
        </p:nvSpPr>
        <p:spPr>
          <a:xfrm>
            <a:off x="6175425" y="3942175"/>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a:t>
            </a:r>
            <a:endParaRPr b="1">
              <a:solidFill>
                <a:srgbClr val="434343"/>
              </a:solidFill>
              <a:latin typeface="Montserrat"/>
              <a:ea typeface="Montserrat"/>
              <a:cs typeface="Montserrat"/>
              <a:sym typeface="Montserrat"/>
            </a:endParaRPr>
          </a:p>
        </p:txBody>
      </p:sp>
      <p:sp>
        <p:nvSpPr>
          <p:cNvPr id="2383" name="Google Shape;2383;p176"/>
          <p:cNvSpPr txBox="1"/>
          <p:nvPr>
            <p:ph idx="1" type="body"/>
          </p:nvPr>
        </p:nvSpPr>
        <p:spPr>
          <a:xfrm>
            <a:off x="4542475" y="3967050"/>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L-1</a:t>
            </a:r>
            <a:endParaRPr b="1">
              <a:solidFill>
                <a:srgbClr val="434343"/>
              </a:solidFill>
              <a:latin typeface="Montserrat"/>
              <a:ea typeface="Montserrat"/>
              <a:cs typeface="Montserrat"/>
              <a:sym typeface="Montserrat"/>
            </a:endParaRPr>
          </a:p>
        </p:txBody>
      </p:sp>
    </p:spTree>
  </p:cSld>
  <p:clrMapOvr>
    <a:masterClrMapping/>
  </p:clrMapOvr>
  <p:transition>
    <p:fade/>
  </p:transition>
</p:sld>
</file>

<file path=ppt/slides/slide1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87" name="Shape 2387"/>
        <p:cNvGrpSpPr/>
        <p:nvPr/>
      </p:nvGrpSpPr>
      <p:grpSpPr>
        <a:xfrm>
          <a:off x="0" y="0"/>
          <a:ext cx="0" cy="0"/>
          <a:chOff x="0" y="0"/>
          <a:chExt cx="0" cy="0"/>
        </a:xfrm>
      </p:grpSpPr>
      <p:sp>
        <p:nvSpPr>
          <p:cNvPr id="2388" name="Google Shape;2388;p17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389" name="Google Shape;2389;p17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means we have:</a:t>
            </a:r>
            <a:endParaRPr sz="3000">
              <a:solidFill>
                <a:srgbClr val="434343"/>
              </a:solidFill>
              <a:latin typeface="Montserrat"/>
              <a:ea typeface="Montserrat"/>
              <a:cs typeface="Montserrat"/>
              <a:sym typeface="Montserrat"/>
            </a:endParaRPr>
          </a:p>
          <a:p>
            <a:pPr indent="-419100" lvl="1" marL="914400" rtl="0" algn="l">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z</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 = w</a:t>
            </a:r>
            <a:r>
              <a:rPr b="1" baseline="30000" lang="en" sz="3000">
                <a:solidFill>
                  <a:srgbClr val="434343"/>
                </a:solidFill>
                <a:latin typeface="Montserrat"/>
                <a:ea typeface="Montserrat"/>
                <a:cs typeface="Montserrat"/>
                <a:sym typeface="Montserrat"/>
              </a:rPr>
              <a:t>L </a:t>
            </a:r>
            <a:r>
              <a:rPr b="1" lang="en" sz="3000">
                <a:solidFill>
                  <a:srgbClr val="434343"/>
                </a:solidFill>
                <a:latin typeface="Montserrat"/>
                <a:ea typeface="Montserrat"/>
                <a:cs typeface="Montserrat"/>
                <a:sym typeface="Montserrat"/>
              </a:rPr>
              <a:t>a</a:t>
            </a:r>
            <a:r>
              <a:rPr b="1" baseline="30000" lang="en" sz="3000">
                <a:solidFill>
                  <a:srgbClr val="434343"/>
                </a:solidFill>
                <a:latin typeface="Montserrat"/>
                <a:ea typeface="Montserrat"/>
                <a:cs typeface="Montserrat"/>
                <a:sym typeface="Montserrat"/>
              </a:rPr>
              <a:t>L-1 </a:t>
            </a:r>
            <a:r>
              <a:rPr b="1" lang="en" sz="3000">
                <a:solidFill>
                  <a:srgbClr val="434343"/>
                </a:solidFill>
                <a:latin typeface="Montserrat"/>
                <a:ea typeface="Montserrat"/>
                <a:cs typeface="Montserrat"/>
                <a:sym typeface="Montserrat"/>
              </a:rPr>
              <a:t>+b</a:t>
            </a:r>
            <a:r>
              <a:rPr b="1" baseline="30000" lang="en" sz="3000">
                <a:solidFill>
                  <a:srgbClr val="434343"/>
                </a:solidFill>
                <a:latin typeface="Montserrat"/>
                <a:ea typeface="Montserrat"/>
                <a:cs typeface="Montserrat"/>
                <a:sym typeface="Montserrat"/>
              </a:rPr>
              <a:t>L</a:t>
            </a:r>
            <a:endParaRPr sz="3000">
              <a:solidFill>
                <a:srgbClr val="434343"/>
              </a:solidFill>
              <a:latin typeface="Montserrat"/>
              <a:ea typeface="Montserrat"/>
              <a:cs typeface="Montserrat"/>
              <a:sym typeface="Montserrat"/>
            </a:endParaRPr>
          </a:p>
          <a:p>
            <a:pPr indent="0" lvl="0" marL="914400" marR="0" rtl="0" algn="l">
              <a:lnSpc>
                <a:spcPct val="115000"/>
              </a:lnSpc>
              <a:spcBef>
                <a:spcPts val="1600"/>
              </a:spcBef>
              <a:spcAft>
                <a:spcPts val="1600"/>
              </a:spcAft>
              <a:buNone/>
            </a:pPr>
            <a:r>
              <a:t/>
            </a:r>
            <a:endParaRPr sz="3100">
              <a:solidFill>
                <a:srgbClr val="434343"/>
              </a:solidFill>
              <a:latin typeface="Montserrat"/>
              <a:ea typeface="Montserrat"/>
              <a:cs typeface="Montserrat"/>
              <a:sym typeface="Montserrat"/>
            </a:endParaRPr>
          </a:p>
        </p:txBody>
      </p:sp>
      <p:pic>
        <p:nvPicPr>
          <p:cNvPr descr="watermark.jpg" id="2390" name="Google Shape;2390;p17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391" name="Google Shape;2391;p17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392" name="Google Shape;2392;p177"/>
          <p:cNvSpPr/>
          <p:nvPr/>
        </p:nvSpPr>
        <p:spPr>
          <a:xfrm>
            <a:off x="4445488"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3" name="Google Shape;2393;p177"/>
          <p:cNvSpPr/>
          <p:nvPr/>
        </p:nvSpPr>
        <p:spPr>
          <a:xfrm>
            <a:off x="597706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394" name="Google Shape;2394;p177"/>
          <p:cNvCxnSpPr>
            <a:stCxn id="2392" idx="6"/>
            <a:endCxn id="2393" idx="2"/>
          </p:cNvCxnSpPr>
          <p:nvPr/>
        </p:nvCxnSpPr>
        <p:spPr>
          <a:xfrm>
            <a:off x="4983988" y="3731603"/>
            <a:ext cx="993000" cy="0"/>
          </a:xfrm>
          <a:prstGeom prst="straightConnector1">
            <a:avLst/>
          </a:prstGeom>
          <a:noFill/>
          <a:ln cap="flat" cmpd="sng" w="28575">
            <a:solidFill>
              <a:schemeClr val="dk2"/>
            </a:solidFill>
            <a:prstDash val="solid"/>
            <a:round/>
            <a:headEnd len="med" w="med" type="none"/>
            <a:tailEnd len="med" w="med" type="none"/>
          </a:ln>
        </p:spPr>
      </p:cxnSp>
      <p:cxnSp>
        <p:nvCxnSpPr>
          <p:cNvPr id="2395" name="Google Shape;2395;p177"/>
          <p:cNvCxnSpPr/>
          <p:nvPr/>
        </p:nvCxnSpPr>
        <p:spPr>
          <a:xfrm>
            <a:off x="3407713" y="3731603"/>
            <a:ext cx="993000" cy="0"/>
          </a:xfrm>
          <a:prstGeom prst="straightConnector1">
            <a:avLst/>
          </a:prstGeom>
          <a:noFill/>
          <a:ln cap="flat" cmpd="sng" w="28575">
            <a:solidFill>
              <a:schemeClr val="dk2"/>
            </a:solidFill>
            <a:prstDash val="dot"/>
            <a:round/>
            <a:headEnd len="med" w="med" type="none"/>
            <a:tailEnd len="med" w="med" type="none"/>
          </a:ln>
        </p:spPr>
      </p:cxnSp>
      <p:sp>
        <p:nvSpPr>
          <p:cNvPr id="2396" name="Google Shape;2396;p177"/>
          <p:cNvSpPr txBox="1"/>
          <p:nvPr>
            <p:ph idx="1" type="body"/>
          </p:nvPr>
        </p:nvSpPr>
        <p:spPr>
          <a:xfrm>
            <a:off x="6175425" y="3942175"/>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a:t>
            </a:r>
            <a:endParaRPr b="1">
              <a:solidFill>
                <a:srgbClr val="434343"/>
              </a:solidFill>
              <a:latin typeface="Montserrat"/>
              <a:ea typeface="Montserrat"/>
              <a:cs typeface="Montserrat"/>
              <a:sym typeface="Montserrat"/>
            </a:endParaRPr>
          </a:p>
        </p:txBody>
      </p:sp>
      <p:sp>
        <p:nvSpPr>
          <p:cNvPr id="2397" name="Google Shape;2397;p177"/>
          <p:cNvSpPr txBox="1"/>
          <p:nvPr>
            <p:ph idx="1" type="body"/>
          </p:nvPr>
        </p:nvSpPr>
        <p:spPr>
          <a:xfrm>
            <a:off x="4542475" y="3967050"/>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L-1</a:t>
            </a:r>
            <a:endParaRPr b="1">
              <a:solidFill>
                <a:srgbClr val="434343"/>
              </a:solidFill>
              <a:latin typeface="Montserrat"/>
              <a:ea typeface="Montserrat"/>
              <a:cs typeface="Montserrat"/>
              <a:sym typeface="Montserrat"/>
            </a:endParaRPr>
          </a:p>
        </p:txBody>
      </p:sp>
    </p:spTree>
  </p:cSld>
  <p:clrMapOvr>
    <a:masterClrMapping/>
  </p:clrMapOvr>
  <p:transition>
    <p:fade/>
  </p:transition>
</p:sld>
</file>

<file path=ppt/slides/slide1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01" name="Shape 2401"/>
        <p:cNvGrpSpPr/>
        <p:nvPr/>
      </p:nvGrpSpPr>
      <p:grpSpPr>
        <a:xfrm>
          <a:off x="0" y="0"/>
          <a:ext cx="0" cy="0"/>
          <a:chOff x="0" y="0"/>
          <a:chExt cx="0" cy="0"/>
        </a:xfrm>
      </p:grpSpPr>
      <p:sp>
        <p:nvSpPr>
          <p:cNvPr id="2402" name="Google Shape;2402;p17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403" name="Google Shape;2403;p17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means we have:</a:t>
            </a:r>
            <a:endParaRPr sz="3000">
              <a:solidFill>
                <a:srgbClr val="434343"/>
              </a:solidFill>
              <a:latin typeface="Montserrat"/>
              <a:ea typeface="Montserrat"/>
              <a:cs typeface="Montserrat"/>
              <a:sym typeface="Montserrat"/>
            </a:endParaRPr>
          </a:p>
          <a:p>
            <a:pPr indent="-419100" lvl="1" marL="914400" rtl="0" algn="l">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z</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 = w</a:t>
            </a:r>
            <a:r>
              <a:rPr b="1" baseline="30000" lang="en" sz="3000">
                <a:solidFill>
                  <a:srgbClr val="434343"/>
                </a:solidFill>
                <a:latin typeface="Montserrat"/>
                <a:ea typeface="Montserrat"/>
                <a:cs typeface="Montserrat"/>
                <a:sym typeface="Montserrat"/>
              </a:rPr>
              <a:t>L </a:t>
            </a:r>
            <a:r>
              <a:rPr b="1" lang="en" sz="3000">
                <a:solidFill>
                  <a:srgbClr val="434343"/>
                </a:solidFill>
                <a:latin typeface="Montserrat"/>
                <a:ea typeface="Montserrat"/>
                <a:cs typeface="Montserrat"/>
                <a:sym typeface="Montserrat"/>
              </a:rPr>
              <a:t>a</a:t>
            </a:r>
            <a:r>
              <a:rPr b="1" baseline="30000" lang="en" sz="3000">
                <a:solidFill>
                  <a:srgbClr val="434343"/>
                </a:solidFill>
                <a:latin typeface="Montserrat"/>
                <a:ea typeface="Montserrat"/>
                <a:cs typeface="Montserrat"/>
                <a:sym typeface="Montserrat"/>
              </a:rPr>
              <a:t>L-1 </a:t>
            </a:r>
            <a:r>
              <a:rPr b="1" lang="en" sz="3000">
                <a:solidFill>
                  <a:srgbClr val="434343"/>
                </a:solidFill>
                <a:latin typeface="Montserrat"/>
                <a:ea typeface="Montserrat"/>
                <a:cs typeface="Montserrat"/>
                <a:sym typeface="Montserrat"/>
              </a:rPr>
              <a:t>+b</a:t>
            </a:r>
            <a:r>
              <a:rPr b="1" baseline="30000" lang="en" sz="3000">
                <a:solidFill>
                  <a:srgbClr val="434343"/>
                </a:solidFill>
                <a:latin typeface="Montserrat"/>
                <a:ea typeface="Montserrat"/>
                <a:cs typeface="Montserrat"/>
                <a:sym typeface="Montserrat"/>
              </a:rPr>
              <a:t>L</a:t>
            </a:r>
            <a:endParaRPr sz="3000">
              <a:solidFill>
                <a:srgbClr val="434343"/>
              </a:solidFill>
              <a:latin typeface="Montserrat"/>
              <a:ea typeface="Montserrat"/>
              <a:cs typeface="Montserrat"/>
              <a:sym typeface="Montserrat"/>
            </a:endParaRPr>
          </a:p>
          <a:p>
            <a:pPr indent="-419100" lvl="1" marL="914400" rtl="0" algn="l">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a</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 = σ(z</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a:t>
            </a:r>
            <a:endParaRPr b="1" sz="3000">
              <a:solidFill>
                <a:srgbClr val="434343"/>
              </a:solidFill>
              <a:latin typeface="Montserrat"/>
              <a:ea typeface="Montserrat"/>
              <a:cs typeface="Montserrat"/>
              <a:sym typeface="Montserrat"/>
            </a:endParaRPr>
          </a:p>
          <a:p>
            <a:pPr indent="0" lvl="0" marL="914400" marR="0" rtl="0" algn="l">
              <a:lnSpc>
                <a:spcPct val="115000"/>
              </a:lnSpc>
              <a:spcBef>
                <a:spcPts val="1600"/>
              </a:spcBef>
              <a:spcAft>
                <a:spcPts val="1600"/>
              </a:spcAft>
              <a:buNone/>
            </a:pPr>
            <a:r>
              <a:t/>
            </a:r>
            <a:endParaRPr sz="3100">
              <a:solidFill>
                <a:srgbClr val="434343"/>
              </a:solidFill>
              <a:latin typeface="Montserrat"/>
              <a:ea typeface="Montserrat"/>
              <a:cs typeface="Montserrat"/>
              <a:sym typeface="Montserrat"/>
            </a:endParaRPr>
          </a:p>
        </p:txBody>
      </p:sp>
      <p:pic>
        <p:nvPicPr>
          <p:cNvPr descr="watermark.jpg" id="2404" name="Google Shape;2404;p17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405" name="Google Shape;2405;p17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406" name="Google Shape;2406;p178"/>
          <p:cNvSpPr/>
          <p:nvPr/>
        </p:nvSpPr>
        <p:spPr>
          <a:xfrm>
            <a:off x="4445488"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7" name="Google Shape;2407;p178"/>
          <p:cNvSpPr/>
          <p:nvPr/>
        </p:nvSpPr>
        <p:spPr>
          <a:xfrm>
            <a:off x="597706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408" name="Google Shape;2408;p178"/>
          <p:cNvCxnSpPr>
            <a:stCxn id="2406" idx="6"/>
            <a:endCxn id="2407" idx="2"/>
          </p:cNvCxnSpPr>
          <p:nvPr/>
        </p:nvCxnSpPr>
        <p:spPr>
          <a:xfrm>
            <a:off x="4983988" y="3731603"/>
            <a:ext cx="993000" cy="0"/>
          </a:xfrm>
          <a:prstGeom prst="straightConnector1">
            <a:avLst/>
          </a:prstGeom>
          <a:noFill/>
          <a:ln cap="flat" cmpd="sng" w="28575">
            <a:solidFill>
              <a:schemeClr val="dk2"/>
            </a:solidFill>
            <a:prstDash val="solid"/>
            <a:round/>
            <a:headEnd len="med" w="med" type="none"/>
            <a:tailEnd len="med" w="med" type="none"/>
          </a:ln>
        </p:spPr>
      </p:cxnSp>
      <p:cxnSp>
        <p:nvCxnSpPr>
          <p:cNvPr id="2409" name="Google Shape;2409;p178"/>
          <p:cNvCxnSpPr/>
          <p:nvPr/>
        </p:nvCxnSpPr>
        <p:spPr>
          <a:xfrm>
            <a:off x="3407713" y="3731603"/>
            <a:ext cx="993000" cy="0"/>
          </a:xfrm>
          <a:prstGeom prst="straightConnector1">
            <a:avLst/>
          </a:prstGeom>
          <a:noFill/>
          <a:ln cap="flat" cmpd="sng" w="28575">
            <a:solidFill>
              <a:schemeClr val="dk2"/>
            </a:solidFill>
            <a:prstDash val="dot"/>
            <a:round/>
            <a:headEnd len="med" w="med" type="none"/>
            <a:tailEnd len="med" w="med" type="none"/>
          </a:ln>
        </p:spPr>
      </p:cxnSp>
      <p:sp>
        <p:nvSpPr>
          <p:cNvPr id="2410" name="Google Shape;2410;p178"/>
          <p:cNvSpPr txBox="1"/>
          <p:nvPr>
            <p:ph idx="1" type="body"/>
          </p:nvPr>
        </p:nvSpPr>
        <p:spPr>
          <a:xfrm>
            <a:off x="6175425" y="3942175"/>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a:t>
            </a:r>
            <a:endParaRPr b="1">
              <a:solidFill>
                <a:srgbClr val="434343"/>
              </a:solidFill>
              <a:latin typeface="Montserrat"/>
              <a:ea typeface="Montserrat"/>
              <a:cs typeface="Montserrat"/>
              <a:sym typeface="Montserrat"/>
            </a:endParaRPr>
          </a:p>
        </p:txBody>
      </p:sp>
      <p:sp>
        <p:nvSpPr>
          <p:cNvPr id="2411" name="Google Shape;2411;p178"/>
          <p:cNvSpPr txBox="1"/>
          <p:nvPr>
            <p:ph idx="1" type="body"/>
          </p:nvPr>
        </p:nvSpPr>
        <p:spPr>
          <a:xfrm>
            <a:off x="4542475" y="3967050"/>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L-1</a:t>
            </a:r>
            <a:endParaRPr b="1">
              <a:solidFill>
                <a:srgbClr val="434343"/>
              </a:solidFill>
              <a:latin typeface="Montserrat"/>
              <a:ea typeface="Montserrat"/>
              <a:cs typeface="Montserrat"/>
              <a:sym typeface="Montserrat"/>
            </a:endParaRPr>
          </a:p>
        </p:txBody>
      </p:sp>
    </p:spTree>
  </p:cSld>
  <p:clrMapOvr>
    <a:masterClrMapping/>
  </p:clrMapOvr>
  <p:transition>
    <p:fade/>
  </p:transition>
</p:sld>
</file>

<file path=ppt/slides/slide1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15" name="Shape 2415"/>
        <p:cNvGrpSpPr/>
        <p:nvPr/>
      </p:nvGrpSpPr>
      <p:grpSpPr>
        <a:xfrm>
          <a:off x="0" y="0"/>
          <a:ext cx="0" cy="0"/>
          <a:chOff x="0" y="0"/>
          <a:chExt cx="0" cy="0"/>
        </a:xfrm>
      </p:grpSpPr>
      <p:sp>
        <p:nvSpPr>
          <p:cNvPr id="2416" name="Google Shape;2416;p17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417" name="Google Shape;2417;p17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means we have:</a:t>
            </a:r>
            <a:endParaRPr sz="3000">
              <a:solidFill>
                <a:srgbClr val="434343"/>
              </a:solidFill>
              <a:latin typeface="Montserrat"/>
              <a:ea typeface="Montserrat"/>
              <a:cs typeface="Montserrat"/>
              <a:sym typeface="Montserrat"/>
            </a:endParaRPr>
          </a:p>
          <a:p>
            <a:pPr indent="-419100" lvl="1" marL="914400" rtl="0" algn="l">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z</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 = w</a:t>
            </a:r>
            <a:r>
              <a:rPr b="1" baseline="30000" lang="en" sz="3000">
                <a:solidFill>
                  <a:srgbClr val="434343"/>
                </a:solidFill>
                <a:latin typeface="Montserrat"/>
                <a:ea typeface="Montserrat"/>
                <a:cs typeface="Montserrat"/>
                <a:sym typeface="Montserrat"/>
              </a:rPr>
              <a:t>L </a:t>
            </a:r>
            <a:r>
              <a:rPr b="1" lang="en" sz="3000">
                <a:solidFill>
                  <a:srgbClr val="434343"/>
                </a:solidFill>
                <a:latin typeface="Montserrat"/>
                <a:ea typeface="Montserrat"/>
                <a:cs typeface="Montserrat"/>
                <a:sym typeface="Montserrat"/>
              </a:rPr>
              <a:t>a</a:t>
            </a:r>
            <a:r>
              <a:rPr b="1" baseline="30000" lang="en" sz="3000">
                <a:solidFill>
                  <a:srgbClr val="434343"/>
                </a:solidFill>
                <a:latin typeface="Montserrat"/>
                <a:ea typeface="Montserrat"/>
                <a:cs typeface="Montserrat"/>
                <a:sym typeface="Montserrat"/>
              </a:rPr>
              <a:t>L-1 </a:t>
            </a:r>
            <a:r>
              <a:rPr b="1" lang="en" sz="3000">
                <a:solidFill>
                  <a:srgbClr val="434343"/>
                </a:solidFill>
                <a:latin typeface="Montserrat"/>
                <a:ea typeface="Montserrat"/>
                <a:cs typeface="Montserrat"/>
                <a:sym typeface="Montserrat"/>
              </a:rPr>
              <a:t>+b</a:t>
            </a:r>
            <a:r>
              <a:rPr b="1" baseline="30000" lang="en" sz="3000">
                <a:solidFill>
                  <a:srgbClr val="434343"/>
                </a:solidFill>
                <a:latin typeface="Montserrat"/>
                <a:ea typeface="Montserrat"/>
                <a:cs typeface="Montserrat"/>
                <a:sym typeface="Montserrat"/>
              </a:rPr>
              <a:t>L</a:t>
            </a:r>
            <a:endParaRPr sz="3000">
              <a:solidFill>
                <a:srgbClr val="434343"/>
              </a:solidFill>
              <a:latin typeface="Montserrat"/>
              <a:ea typeface="Montserrat"/>
              <a:cs typeface="Montserrat"/>
              <a:sym typeface="Montserrat"/>
            </a:endParaRPr>
          </a:p>
          <a:p>
            <a:pPr indent="-419100" lvl="1" marL="914400" rtl="0" algn="l">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a</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 = σ(z</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a:t>
            </a:r>
            <a:endParaRPr b="1"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C</a:t>
            </a:r>
            <a:r>
              <a:rPr b="1" baseline="-25000" lang="en" sz="3000">
                <a:solidFill>
                  <a:srgbClr val="434343"/>
                </a:solidFill>
                <a:latin typeface="Montserrat"/>
                <a:ea typeface="Montserrat"/>
                <a:cs typeface="Montserrat"/>
                <a:sym typeface="Montserrat"/>
              </a:rPr>
              <a:t>0</a:t>
            </a:r>
            <a:r>
              <a:rPr b="1" lang="en" sz="3000">
                <a:solidFill>
                  <a:srgbClr val="434343"/>
                </a:solidFill>
                <a:latin typeface="Montserrat"/>
                <a:ea typeface="Montserrat"/>
                <a:cs typeface="Montserrat"/>
                <a:sym typeface="Montserrat"/>
              </a:rPr>
              <a:t>(...) =(a</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 - y)</a:t>
            </a:r>
            <a:r>
              <a:rPr b="1" baseline="30000" lang="en" sz="3000">
                <a:solidFill>
                  <a:srgbClr val="434343"/>
                </a:solidFill>
                <a:latin typeface="Montserrat"/>
                <a:ea typeface="Montserrat"/>
                <a:cs typeface="Montserrat"/>
                <a:sym typeface="Montserrat"/>
              </a:rPr>
              <a:t>2  </a:t>
            </a:r>
            <a:r>
              <a:rPr baseline="30000" lang="en" sz="3000">
                <a:solidFill>
                  <a:srgbClr val="434343"/>
                </a:solidFill>
                <a:latin typeface="Montserrat"/>
                <a:ea typeface="Montserrat"/>
                <a:cs typeface="Montserrat"/>
                <a:sym typeface="Montserrat"/>
              </a:rPr>
              <a:t> </a:t>
            </a:r>
            <a:endParaRPr sz="3100">
              <a:solidFill>
                <a:srgbClr val="434343"/>
              </a:solidFill>
              <a:latin typeface="Montserrat"/>
              <a:ea typeface="Montserrat"/>
              <a:cs typeface="Montserrat"/>
              <a:sym typeface="Montserrat"/>
            </a:endParaRPr>
          </a:p>
        </p:txBody>
      </p:sp>
      <p:pic>
        <p:nvPicPr>
          <p:cNvPr descr="watermark.jpg" id="2418" name="Google Shape;2418;p17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419" name="Google Shape;2419;p17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420" name="Google Shape;2420;p179"/>
          <p:cNvSpPr/>
          <p:nvPr/>
        </p:nvSpPr>
        <p:spPr>
          <a:xfrm>
            <a:off x="4445488"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1" name="Google Shape;2421;p179"/>
          <p:cNvSpPr/>
          <p:nvPr/>
        </p:nvSpPr>
        <p:spPr>
          <a:xfrm>
            <a:off x="597706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422" name="Google Shape;2422;p179"/>
          <p:cNvCxnSpPr>
            <a:stCxn id="2420" idx="6"/>
            <a:endCxn id="2421" idx="2"/>
          </p:cNvCxnSpPr>
          <p:nvPr/>
        </p:nvCxnSpPr>
        <p:spPr>
          <a:xfrm>
            <a:off x="4983988" y="3731603"/>
            <a:ext cx="993000" cy="0"/>
          </a:xfrm>
          <a:prstGeom prst="straightConnector1">
            <a:avLst/>
          </a:prstGeom>
          <a:noFill/>
          <a:ln cap="flat" cmpd="sng" w="28575">
            <a:solidFill>
              <a:schemeClr val="dk2"/>
            </a:solidFill>
            <a:prstDash val="solid"/>
            <a:round/>
            <a:headEnd len="med" w="med" type="none"/>
            <a:tailEnd len="med" w="med" type="none"/>
          </a:ln>
        </p:spPr>
      </p:cxnSp>
      <p:cxnSp>
        <p:nvCxnSpPr>
          <p:cNvPr id="2423" name="Google Shape;2423;p179"/>
          <p:cNvCxnSpPr/>
          <p:nvPr/>
        </p:nvCxnSpPr>
        <p:spPr>
          <a:xfrm>
            <a:off x="3407713" y="3731603"/>
            <a:ext cx="993000" cy="0"/>
          </a:xfrm>
          <a:prstGeom prst="straightConnector1">
            <a:avLst/>
          </a:prstGeom>
          <a:noFill/>
          <a:ln cap="flat" cmpd="sng" w="28575">
            <a:solidFill>
              <a:schemeClr val="dk2"/>
            </a:solidFill>
            <a:prstDash val="dot"/>
            <a:round/>
            <a:headEnd len="med" w="med" type="none"/>
            <a:tailEnd len="med" w="med" type="none"/>
          </a:ln>
        </p:spPr>
      </p:cxnSp>
      <p:sp>
        <p:nvSpPr>
          <p:cNvPr id="2424" name="Google Shape;2424;p179"/>
          <p:cNvSpPr txBox="1"/>
          <p:nvPr>
            <p:ph idx="1" type="body"/>
          </p:nvPr>
        </p:nvSpPr>
        <p:spPr>
          <a:xfrm>
            <a:off x="6175425" y="3942175"/>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a:t>
            </a:r>
            <a:endParaRPr b="1">
              <a:solidFill>
                <a:srgbClr val="434343"/>
              </a:solidFill>
              <a:latin typeface="Montserrat"/>
              <a:ea typeface="Montserrat"/>
              <a:cs typeface="Montserrat"/>
              <a:sym typeface="Montserrat"/>
            </a:endParaRPr>
          </a:p>
        </p:txBody>
      </p:sp>
      <p:sp>
        <p:nvSpPr>
          <p:cNvPr id="2425" name="Google Shape;2425;p179"/>
          <p:cNvSpPr txBox="1"/>
          <p:nvPr>
            <p:ph idx="1" type="body"/>
          </p:nvPr>
        </p:nvSpPr>
        <p:spPr>
          <a:xfrm>
            <a:off x="4542475" y="3967050"/>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L-1</a:t>
            </a:r>
            <a:endParaRPr b="1">
              <a:solidFill>
                <a:srgbClr val="434343"/>
              </a:solidFill>
              <a:latin typeface="Montserrat"/>
              <a:ea typeface="Montserrat"/>
              <a:cs typeface="Montserrat"/>
              <a:sym typeface="Montserrat"/>
            </a:endParaRPr>
          </a:p>
        </p:txBody>
      </p:sp>
    </p:spTree>
  </p:cSld>
  <p:clrMapOvr>
    <a:masterClrMapping/>
  </p:clrMapOvr>
  <p:transition>
    <p:fade/>
  </p:transition>
</p:sld>
</file>

<file path=ppt/slides/slide1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29" name="Shape 2429"/>
        <p:cNvGrpSpPr/>
        <p:nvPr/>
      </p:nvGrpSpPr>
      <p:grpSpPr>
        <a:xfrm>
          <a:off x="0" y="0"/>
          <a:ext cx="0" cy="0"/>
          <a:chOff x="0" y="0"/>
          <a:chExt cx="0" cy="0"/>
        </a:xfrm>
      </p:grpSpPr>
      <p:sp>
        <p:nvSpPr>
          <p:cNvPr id="2430" name="Google Shape;2430;p18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431" name="Google Shape;2431;p18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want to understand how sensitive is the cost function to changes in </a:t>
            </a:r>
            <a:r>
              <a:rPr b="1" lang="en" sz="3000">
                <a:solidFill>
                  <a:srgbClr val="434343"/>
                </a:solidFill>
                <a:latin typeface="Montserrat"/>
                <a:ea typeface="Montserrat"/>
                <a:cs typeface="Montserrat"/>
                <a:sym typeface="Montserrat"/>
              </a:rPr>
              <a:t>w</a:t>
            </a:r>
            <a:r>
              <a:rPr lang="en" sz="3000">
                <a:solidFill>
                  <a:srgbClr val="434343"/>
                </a:solidFill>
                <a:latin typeface="Montserrat"/>
                <a:ea typeface="Montserrat"/>
                <a:cs typeface="Montserrat"/>
                <a:sym typeface="Montserrat"/>
              </a:rPr>
              <a:t>:</a:t>
            </a:r>
            <a:endParaRPr sz="3000">
              <a:solidFill>
                <a:srgbClr val="434343"/>
              </a:solidFill>
              <a:latin typeface="Montserrat"/>
              <a:ea typeface="Montserrat"/>
              <a:cs typeface="Montserrat"/>
              <a:sym typeface="Montserrat"/>
            </a:endParaRPr>
          </a:p>
          <a:p>
            <a:pPr indent="0" lvl="0" marL="914400" marR="0" rtl="0" algn="l">
              <a:lnSpc>
                <a:spcPct val="115000"/>
              </a:lnSpc>
              <a:spcBef>
                <a:spcPts val="1600"/>
              </a:spcBef>
              <a:spcAft>
                <a:spcPts val="1600"/>
              </a:spcAft>
              <a:buNone/>
            </a:pPr>
            <a:r>
              <a:rPr baseline="30000" lang="en" sz="3000">
                <a:solidFill>
                  <a:srgbClr val="434343"/>
                </a:solidFill>
                <a:latin typeface="Montserrat"/>
                <a:ea typeface="Montserrat"/>
                <a:cs typeface="Montserrat"/>
                <a:sym typeface="Montserrat"/>
              </a:rPr>
              <a:t> </a:t>
            </a:r>
            <a:endParaRPr sz="3100">
              <a:solidFill>
                <a:srgbClr val="434343"/>
              </a:solidFill>
              <a:latin typeface="Montserrat"/>
              <a:ea typeface="Montserrat"/>
              <a:cs typeface="Montserrat"/>
              <a:sym typeface="Montserrat"/>
            </a:endParaRPr>
          </a:p>
        </p:txBody>
      </p:sp>
      <p:pic>
        <p:nvPicPr>
          <p:cNvPr descr="watermark.jpg" id="2432" name="Google Shape;2432;p18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433" name="Google Shape;2433;p18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434" name="Google Shape;2434;p180"/>
          <p:cNvSpPr/>
          <p:nvPr/>
        </p:nvSpPr>
        <p:spPr>
          <a:xfrm>
            <a:off x="4445488"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5" name="Google Shape;2435;p180"/>
          <p:cNvSpPr/>
          <p:nvPr/>
        </p:nvSpPr>
        <p:spPr>
          <a:xfrm>
            <a:off x="597706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436" name="Google Shape;2436;p180"/>
          <p:cNvCxnSpPr>
            <a:stCxn id="2434" idx="6"/>
            <a:endCxn id="2435" idx="2"/>
          </p:cNvCxnSpPr>
          <p:nvPr/>
        </p:nvCxnSpPr>
        <p:spPr>
          <a:xfrm>
            <a:off x="4983988" y="3731603"/>
            <a:ext cx="993000" cy="0"/>
          </a:xfrm>
          <a:prstGeom prst="straightConnector1">
            <a:avLst/>
          </a:prstGeom>
          <a:noFill/>
          <a:ln cap="flat" cmpd="sng" w="28575">
            <a:solidFill>
              <a:schemeClr val="dk2"/>
            </a:solidFill>
            <a:prstDash val="solid"/>
            <a:round/>
            <a:headEnd len="med" w="med" type="none"/>
            <a:tailEnd len="med" w="med" type="none"/>
          </a:ln>
        </p:spPr>
      </p:cxnSp>
      <p:cxnSp>
        <p:nvCxnSpPr>
          <p:cNvPr id="2437" name="Google Shape;2437;p180"/>
          <p:cNvCxnSpPr/>
          <p:nvPr/>
        </p:nvCxnSpPr>
        <p:spPr>
          <a:xfrm>
            <a:off x="3407713" y="3731603"/>
            <a:ext cx="993000" cy="0"/>
          </a:xfrm>
          <a:prstGeom prst="straightConnector1">
            <a:avLst/>
          </a:prstGeom>
          <a:noFill/>
          <a:ln cap="flat" cmpd="sng" w="28575">
            <a:solidFill>
              <a:schemeClr val="dk2"/>
            </a:solidFill>
            <a:prstDash val="dot"/>
            <a:round/>
            <a:headEnd len="med" w="med" type="none"/>
            <a:tailEnd len="med" w="med" type="none"/>
          </a:ln>
        </p:spPr>
      </p:cxnSp>
      <p:sp>
        <p:nvSpPr>
          <p:cNvPr id="2438" name="Google Shape;2438;p180"/>
          <p:cNvSpPr txBox="1"/>
          <p:nvPr>
            <p:ph idx="1" type="body"/>
          </p:nvPr>
        </p:nvSpPr>
        <p:spPr>
          <a:xfrm>
            <a:off x="6175425" y="3942175"/>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a:t>
            </a:r>
            <a:endParaRPr b="1">
              <a:solidFill>
                <a:srgbClr val="434343"/>
              </a:solidFill>
              <a:latin typeface="Montserrat"/>
              <a:ea typeface="Montserrat"/>
              <a:cs typeface="Montserrat"/>
              <a:sym typeface="Montserrat"/>
            </a:endParaRPr>
          </a:p>
        </p:txBody>
      </p:sp>
      <p:sp>
        <p:nvSpPr>
          <p:cNvPr id="2439" name="Google Shape;2439;p180"/>
          <p:cNvSpPr txBox="1"/>
          <p:nvPr>
            <p:ph idx="1" type="body"/>
          </p:nvPr>
        </p:nvSpPr>
        <p:spPr>
          <a:xfrm>
            <a:off x="4542475" y="3967050"/>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L-1</a:t>
            </a:r>
            <a:endParaRPr b="1">
              <a:solidFill>
                <a:srgbClr val="434343"/>
              </a:solidFill>
              <a:latin typeface="Montserrat"/>
              <a:ea typeface="Montserrat"/>
              <a:cs typeface="Montserrat"/>
              <a:sym typeface="Montserrat"/>
            </a:endParaRPr>
          </a:p>
        </p:txBody>
      </p:sp>
      <p:pic>
        <p:nvPicPr>
          <p:cNvPr id="2440" name="Google Shape;2440;p180"/>
          <p:cNvPicPr preferRelativeResize="0"/>
          <p:nvPr/>
        </p:nvPicPr>
        <p:blipFill rotWithShape="1">
          <a:blip r:embed="rId4">
            <a:alphaModFix/>
          </a:blip>
          <a:srcRect b="0" l="0" r="77281" t="0"/>
          <a:stretch/>
        </p:blipFill>
        <p:spPr>
          <a:xfrm>
            <a:off x="1133777" y="2187000"/>
            <a:ext cx="890026" cy="1093500"/>
          </a:xfrm>
          <a:prstGeom prst="rect">
            <a:avLst/>
          </a:prstGeom>
          <a:noFill/>
          <a:ln>
            <a:noFill/>
          </a:ln>
        </p:spPr>
      </p:pic>
    </p:spTree>
  </p:cSld>
  <p:clrMapOvr>
    <a:masterClrMapping/>
  </p:clrMapOvr>
</p:sld>
</file>

<file path=ppt/slides/slide1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44" name="Shape 2444"/>
        <p:cNvGrpSpPr/>
        <p:nvPr/>
      </p:nvGrpSpPr>
      <p:grpSpPr>
        <a:xfrm>
          <a:off x="0" y="0"/>
          <a:ext cx="0" cy="0"/>
          <a:chOff x="0" y="0"/>
          <a:chExt cx="0" cy="0"/>
        </a:xfrm>
      </p:grpSpPr>
      <p:pic>
        <p:nvPicPr>
          <p:cNvPr id="2445" name="Google Shape;2445;p181"/>
          <p:cNvPicPr preferRelativeResize="0"/>
          <p:nvPr/>
        </p:nvPicPr>
        <p:blipFill>
          <a:blip r:embed="rId3">
            <a:alphaModFix/>
          </a:blip>
          <a:stretch>
            <a:fillRect/>
          </a:stretch>
        </p:blipFill>
        <p:spPr>
          <a:xfrm>
            <a:off x="1133778" y="2187000"/>
            <a:ext cx="3917622" cy="1093500"/>
          </a:xfrm>
          <a:prstGeom prst="rect">
            <a:avLst/>
          </a:prstGeom>
          <a:noFill/>
          <a:ln>
            <a:noFill/>
          </a:ln>
        </p:spPr>
      </p:pic>
      <p:sp>
        <p:nvSpPr>
          <p:cNvPr id="2446" name="Google Shape;2446;p18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447" name="Google Shape;2447;p18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Using the relationships we already know along with the chain rule:</a:t>
            </a:r>
            <a:endParaRPr sz="3000">
              <a:solidFill>
                <a:srgbClr val="434343"/>
              </a:solidFill>
              <a:latin typeface="Montserrat"/>
              <a:ea typeface="Montserrat"/>
              <a:cs typeface="Montserrat"/>
              <a:sym typeface="Montserrat"/>
            </a:endParaRPr>
          </a:p>
          <a:p>
            <a:pPr indent="0" lvl="0" marL="914400" marR="0" rtl="0" algn="l">
              <a:lnSpc>
                <a:spcPct val="115000"/>
              </a:lnSpc>
              <a:spcBef>
                <a:spcPts val="1600"/>
              </a:spcBef>
              <a:spcAft>
                <a:spcPts val="1600"/>
              </a:spcAft>
              <a:buNone/>
            </a:pPr>
            <a:r>
              <a:rPr baseline="30000" lang="en" sz="3000">
                <a:solidFill>
                  <a:srgbClr val="434343"/>
                </a:solidFill>
                <a:latin typeface="Montserrat"/>
                <a:ea typeface="Montserrat"/>
                <a:cs typeface="Montserrat"/>
                <a:sym typeface="Montserrat"/>
              </a:rPr>
              <a:t> </a:t>
            </a:r>
            <a:endParaRPr sz="3100">
              <a:solidFill>
                <a:srgbClr val="434343"/>
              </a:solidFill>
              <a:latin typeface="Montserrat"/>
              <a:ea typeface="Montserrat"/>
              <a:cs typeface="Montserrat"/>
              <a:sym typeface="Montserrat"/>
            </a:endParaRPr>
          </a:p>
        </p:txBody>
      </p:sp>
      <p:pic>
        <p:nvPicPr>
          <p:cNvPr descr="watermark.jpg" id="2448" name="Google Shape;2448;p181"/>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2449" name="Google Shape;2449;p181"/>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sp>
        <p:nvSpPr>
          <p:cNvPr id="2450" name="Google Shape;2450;p181"/>
          <p:cNvSpPr/>
          <p:nvPr/>
        </p:nvSpPr>
        <p:spPr>
          <a:xfrm>
            <a:off x="4445488"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1" name="Google Shape;2451;p181"/>
          <p:cNvSpPr/>
          <p:nvPr/>
        </p:nvSpPr>
        <p:spPr>
          <a:xfrm>
            <a:off x="597706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452" name="Google Shape;2452;p181"/>
          <p:cNvCxnSpPr>
            <a:stCxn id="2450" idx="6"/>
            <a:endCxn id="2451" idx="2"/>
          </p:cNvCxnSpPr>
          <p:nvPr/>
        </p:nvCxnSpPr>
        <p:spPr>
          <a:xfrm>
            <a:off x="4983988" y="3731603"/>
            <a:ext cx="993000" cy="0"/>
          </a:xfrm>
          <a:prstGeom prst="straightConnector1">
            <a:avLst/>
          </a:prstGeom>
          <a:noFill/>
          <a:ln cap="flat" cmpd="sng" w="28575">
            <a:solidFill>
              <a:schemeClr val="dk2"/>
            </a:solidFill>
            <a:prstDash val="solid"/>
            <a:round/>
            <a:headEnd len="med" w="med" type="none"/>
            <a:tailEnd len="med" w="med" type="none"/>
          </a:ln>
        </p:spPr>
      </p:cxnSp>
      <p:cxnSp>
        <p:nvCxnSpPr>
          <p:cNvPr id="2453" name="Google Shape;2453;p181"/>
          <p:cNvCxnSpPr/>
          <p:nvPr/>
        </p:nvCxnSpPr>
        <p:spPr>
          <a:xfrm>
            <a:off x="3407713" y="3731603"/>
            <a:ext cx="993000" cy="0"/>
          </a:xfrm>
          <a:prstGeom prst="straightConnector1">
            <a:avLst/>
          </a:prstGeom>
          <a:noFill/>
          <a:ln cap="flat" cmpd="sng" w="28575">
            <a:solidFill>
              <a:schemeClr val="dk2"/>
            </a:solidFill>
            <a:prstDash val="dot"/>
            <a:round/>
            <a:headEnd len="med" w="med" type="none"/>
            <a:tailEnd len="med" w="med" type="none"/>
          </a:ln>
        </p:spPr>
      </p:cxnSp>
      <p:sp>
        <p:nvSpPr>
          <p:cNvPr id="2454" name="Google Shape;2454;p181"/>
          <p:cNvSpPr txBox="1"/>
          <p:nvPr>
            <p:ph idx="1" type="body"/>
          </p:nvPr>
        </p:nvSpPr>
        <p:spPr>
          <a:xfrm>
            <a:off x="6175425" y="3942175"/>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a:t>
            </a:r>
            <a:endParaRPr b="1">
              <a:solidFill>
                <a:srgbClr val="434343"/>
              </a:solidFill>
              <a:latin typeface="Montserrat"/>
              <a:ea typeface="Montserrat"/>
              <a:cs typeface="Montserrat"/>
              <a:sym typeface="Montserrat"/>
            </a:endParaRPr>
          </a:p>
        </p:txBody>
      </p:sp>
      <p:sp>
        <p:nvSpPr>
          <p:cNvPr id="2455" name="Google Shape;2455;p181"/>
          <p:cNvSpPr txBox="1"/>
          <p:nvPr>
            <p:ph idx="1" type="body"/>
          </p:nvPr>
        </p:nvSpPr>
        <p:spPr>
          <a:xfrm>
            <a:off x="4542475" y="3967050"/>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L-1</a:t>
            </a:r>
            <a:endParaRPr b="1">
              <a:solidFill>
                <a:srgbClr val="434343"/>
              </a:solidFill>
              <a:latin typeface="Montserrat"/>
              <a:ea typeface="Montserrat"/>
              <a:cs typeface="Montserrat"/>
              <a:sym typeface="Montserrat"/>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9" name="Shape 189"/>
        <p:cNvGrpSpPr/>
        <p:nvPr/>
      </p:nvGrpSpPr>
      <p:grpSpPr>
        <a:xfrm>
          <a:off x="0" y="0"/>
          <a:ext cx="0" cy="0"/>
          <a:chOff x="0" y="0"/>
          <a:chExt cx="0" cy="0"/>
        </a:xfrm>
      </p:grpSpPr>
      <p:sp>
        <p:nvSpPr>
          <p:cNvPr id="190" name="Google Shape;190;p2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191" name="Google Shape;191;p2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Fortunately for us, we now know the amazing power of neural networks, which all stem from the simple perceptron model, so let’s head back and convert our simple biological neuron model into the perceptron model.</a:t>
            </a:r>
            <a:endParaRPr sz="2900">
              <a:solidFill>
                <a:srgbClr val="434343"/>
              </a:solidFill>
              <a:latin typeface="Montserrat"/>
              <a:ea typeface="Montserrat"/>
              <a:cs typeface="Montserrat"/>
              <a:sym typeface="Montserrat"/>
            </a:endParaRPr>
          </a:p>
        </p:txBody>
      </p:sp>
      <p:pic>
        <p:nvPicPr>
          <p:cNvPr descr="watermark.jpg" id="192" name="Google Shape;192;p2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93" name="Google Shape;193;p2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59" name="Shape 2459"/>
        <p:cNvGrpSpPr/>
        <p:nvPr/>
      </p:nvGrpSpPr>
      <p:grpSpPr>
        <a:xfrm>
          <a:off x="0" y="0"/>
          <a:ext cx="0" cy="0"/>
          <a:chOff x="0" y="0"/>
          <a:chExt cx="0" cy="0"/>
        </a:xfrm>
      </p:grpSpPr>
      <p:pic>
        <p:nvPicPr>
          <p:cNvPr id="2460" name="Google Shape;2460;p182"/>
          <p:cNvPicPr preferRelativeResize="0"/>
          <p:nvPr/>
        </p:nvPicPr>
        <p:blipFill>
          <a:blip r:embed="rId3">
            <a:alphaModFix/>
          </a:blip>
          <a:stretch>
            <a:fillRect/>
          </a:stretch>
        </p:blipFill>
        <p:spPr>
          <a:xfrm>
            <a:off x="1156425" y="2198049"/>
            <a:ext cx="4049925" cy="1114375"/>
          </a:xfrm>
          <a:prstGeom prst="rect">
            <a:avLst/>
          </a:prstGeom>
          <a:noFill/>
          <a:ln>
            <a:noFill/>
          </a:ln>
        </p:spPr>
      </p:pic>
      <p:sp>
        <p:nvSpPr>
          <p:cNvPr id="2461" name="Google Shape;2461;p18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462" name="Google Shape;2462;p182"/>
          <p:cNvSpPr txBox="1"/>
          <p:nvPr>
            <p:ph idx="1" type="body"/>
          </p:nvPr>
        </p:nvSpPr>
        <p:spPr>
          <a:xfrm>
            <a:off x="311700" y="1152475"/>
            <a:ext cx="8520600" cy="11919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can calculate the same for the bias terms:</a:t>
            </a:r>
            <a:endParaRPr sz="3100">
              <a:solidFill>
                <a:srgbClr val="434343"/>
              </a:solidFill>
              <a:latin typeface="Montserrat"/>
              <a:ea typeface="Montserrat"/>
              <a:cs typeface="Montserrat"/>
              <a:sym typeface="Montserrat"/>
            </a:endParaRPr>
          </a:p>
        </p:txBody>
      </p:sp>
      <p:pic>
        <p:nvPicPr>
          <p:cNvPr descr="watermark.jpg" id="2463" name="Google Shape;2463;p182"/>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2464" name="Google Shape;2464;p182"/>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sp>
        <p:nvSpPr>
          <p:cNvPr id="2465" name="Google Shape;2465;p182"/>
          <p:cNvSpPr/>
          <p:nvPr/>
        </p:nvSpPr>
        <p:spPr>
          <a:xfrm>
            <a:off x="4445488"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6" name="Google Shape;2466;p182"/>
          <p:cNvSpPr/>
          <p:nvPr/>
        </p:nvSpPr>
        <p:spPr>
          <a:xfrm>
            <a:off x="597706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467" name="Google Shape;2467;p182"/>
          <p:cNvCxnSpPr>
            <a:stCxn id="2465" idx="6"/>
            <a:endCxn id="2466" idx="2"/>
          </p:cNvCxnSpPr>
          <p:nvPr/>
        </p:nvCxnSpPr>
        <p:spPr>
          <a:xfrm>
            <a:off x="4983988" y="3731603"/>
            <a:ext cx="993000" cy="0"/>
          </a:xfrm>
          <a:prstGeom prst="straightConnector1">
            <a:avLst/>
          </a:prstGeom>
          <a:noFill/>
          <a:ln cap="flat" cmpd="sng" w="28575">
            <a:solidFill>
              <a:schemeClr val="dk2"/>
            </a:solidFill>
            <a:prstDash val="solid"/>
            <a:round/>
            <a:headEnd len="med" w="med" type="none"/>
            <a:tailEnd len="med" w="med" type="none"/>
          </a:ln>
        </p:spPr>
      </p:cxnSp>
      <p:cxnSp>
        <p:nvCxnSpPr>
          <p:cNvPr id="2468" name="Google Shape;2468;p182"/>
          <p:cNvCxnSpPr/>
          <p:nvPr/>
        </p:nvCxnSpPr>
        <p:spPr>
          <a:xfrm>
            <a:off x="3407713" y="3731603"/>
            <a:ext cx="993000" cy="0"/>
          </a:xfrm>
          <a:prstGeom prst="straightConnector1">
            <a:avLst/>
          </a:prstGeom>
          <a:noFill/>
          <a:ln cap="flat" cmpd="sng" w="28575">
            <a:solidFill>
              <a:schemeClr val="dk2"/>
            </a:solidFill>
            <a:prstDash val="dot"/>
            <a:round/>
            <a:headEnd len="med" w="med" type="none"/>
            <a:tailEnd len="med" w="med" type="none"/>
          </a:ln>
        </p:spPr>
      </p:cxnSp>
      <p:sp>
        <p:nvSpPr>
          <p:cNvPr id="2469" name="Google Shape;2469;p182"/>
          <p:cNvSpPr txBox="1"/>
          <p:nvPr>
            <p:ph idx="1" type="body"/>
          </p:nvPr>
        </p:nvSpPr>
        <p:spPr>
          <a:xfrm>
            <a:off x="6175425" y="3942175"/>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a:t>
            </a:r>
            <a:endParaRPr b="1">
              <a:solidFill>
                <a:srgbClr val="434343"/>
              </a:solidFill>
              <a:latin typeface="Montserrat"/>
              <a:ea typeface="Montserrat"/>
              <a:cs typeface="Montserrat"/>
              <a:sym typeface="Montserrat"/>
            </a:endParaRPr>
          </a:p>
        </p:txBody>
      </p:sp>
      <p:sp>
        <p:nvSpPr>
          <p:cNvPr id="2470" name="Google Shape;2470;p182"/>
          <p:cNvSpPr txBox="1"/>
          <p:nvPr>
            <p:ph idx="1" type="body"/>
          </p:nvPr>
        </p:nvSpPr>
        <p:spPr>
          <a:xfrm>
            <a:off x="4542475" y="3967050"/>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L-1</a:t>
            </a:r>
            <a:endParaRPr b="1">
              <a:solidFill>
                <a:srgbClr val="434343"/>
              </a:solidFill>
              <a:latin typeface="Montserrat"/>
              <a:ea typeface="Montserrat"/>
              <a:cs typeface="Montserrat"/>
              <a:sym typeface="Montserrat"/>
            </a:endParaRPr>
          </a:p>
        </p:txBody>
      </p:sp>
      <p:pic>
        <p:nvPicPr>
          <p:cNvPr id="2471" name="Google Shape;2471;p182"/>
          <p:cNvPicPr preferRelativeResize="0"/>
          <p:nvPr/>
        </p:nvPicPr>
        <p:blipFill>
          <a:blip r:embed="rId5">
            <a:alphaModFix/>
          </a:blip>
          <a:stretch>
            <a:fillRect/>
          </a:stretch>
        </p:blipFill>
        <p:spPr>
          <a:xfrm>
            <a:off x="2912875" y="2801575"/>
            <a:ext cx="466625" cy="476775"/>
          </a:xfrm>
          <a:prstGeom prst="rect">
            <a:avLst/>
          </a:prstGeom>
          <a:noFill/>
          <a:ln>
            <a:noFill/>
          </a:ln>
        </p:spPr>
      </p:pic>
    </p:spTree>
  </p:cSld>
  <p:clrMapOvr>
    <a:masterClrMapping/>
  </p:clrMapOvr>
</p:sld>
</file>

<file path=ppt/slides/slide1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75" name="Shape 2475"/>
        <p:cNvGrpSpPr/>
        <p:nvPr/>
      </p:nvGrpSpPr>
      <p:grpSpPr>
        <a:xfrm>
          <a:off x="0" y="0"/>
          <a:ext cx="0" cy="0"/>
          <a:chOff x="0" y="0"/>
          <a:chExt cx="0" cy="0"/>
        </a:xfrm>
      </p:grpSpPr>
      <p:sp>
        <p:nvSpPr>
          <p:cNvPr id="2476" name="Google Shape;2476;p18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477" name="Google Shape;2477;p18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main idea here is that we can use the gradient to go back through the network and adjust our weights and biases to minimize the output of the error vector on the last output layer.</a:t>
            </a:r>
            <a:endParaRPr sz="3000">
              <a:solidFill>
                <a:srgbClr val="434343"/>
              </a:solidFill>
              <a:latin typeface="Montserrat"/>
              <a:ea typeface="Montserrat"/>
              <a:cs typeface="Montserrat"/>
              <a:sym typeface="Montserrat"/>
            </a:endParaRPr>
          </a:p>
        </p:txBody>
      </p:sp>
      <p:pic>
        <p:nvPicPr>
          <p:cNvPr descr="watermark.jpg" id="2478" name="Google Shape;2478;p18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479" name="Google Shape;2479;p18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83" name="Shape 2483"/>
        <p:cNvGrpSpPr/>
        <p:nvPr/>
      </p:nvGrpSpPr>
      <p:grpSpPr>
        <a:xfrm>
          <a:off x="0" y="0"/>
          <a:ext cx="0" cy="0"/>
          <a:chOff x="0" y="0"/>
          <a:chExt cx="0" cy="0"/>
        </a:xfrm>
      </p:grpSpPr>
      <p:sp>
        <p:nvSpPr>
          <p:cNvPr id="2484" name="Google Shape;2484;p18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485" name="Google Shape;2485;p18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Using some calculus notation, we can expand this idea to networks with multiple neurons per layer. </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Hadamard Product</a:t>
            </a:r>
            <a:endParaRPr sz="3000">
              <a:solidFill>
                <a:srgbClr val="434343"/>
              </a:solidFill>
              <a:latin typeface="Montserrat"/>
              <a:ea typeface="Montserrat"/>
              <a:cs typeface="Montserrat"/>
              <a:sym typeface="Montserrat"/>
            </a:endParaRPr>
          </a:p>
        </p:txBody>
      </p:sp>
      <p:pic>
        <p:nvPicPr>
          <p:cNvPr descr="watermark.jpg" id="2486" name="Google Shape;2486;p18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487" name="Google Shape;2487;p18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2488" name="Google Shape;2488;p184"/>
          <p:cNvPicPr preferRelativeResize="0"/>
          <p:nvPr/>
        </p:nvPicPr>
        <p:blipFill>
          <a:blip r:embed="rId4">
            <a:alphaModFix/>
          </a:blip>
          <a:stretch>
            <a:fillRect/>
          </a:stretch>
        </p:blipFill>
        <p:spPr>
          <a:xfrm>
            <a:off x="2880760" y="3265473"/>
            <a:ext cx="4113126" cy="1303400"/>
          </a:xfrm>
          <a:prstGeom prst="rect">
            <a:avLst/>
          </a:prstGeom>
          <a:noFill/>
          <a:ln>
            <a:noFill/>
          </a:ln>
        </p:spPr>
      </p:pic>
    </p:spTree>
  </p:cSld>
  <p:clrMapOvr>
    <a:masterClrMapping/>
  </p:clrMapOvr>
</p:sld>
</file>

<file path=ppt/slides/slide1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92" name="Shape 2492"/>
        <p:cNvGrpSpPr/>
        <p:nvPr/>
      </p:nvGrpSpPr>
      <p:grpSpPr>
        <a:xfrm>
          <a:off x="0" y="0"/>
          <a:ext cx="0" cy="0"/>
          <a:chOff x="0" y="0"/>
          <a:chExt cx="0" cy="0"/>
        </a:xfrm>
      </p:grpSpPr>
      <p:sp>
        <p:nvSpPr>
          <p:cNvPr id="2493" name="Google Shape;2493;p18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494" name="Google Shape;2494;p18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Given this notation and backpropagation, we have a few main steps to training neural networks.</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Note! You do not need to fully understand these intricate details to continue with the coding portions.</a:t>
            </a:r>
            <a:endParaRPr sz="3000">
              <a:solidFill>
                <a:srgbClr val="434343"/>
              </a:solidFill>
              <a:latin typeface="Montserrat"/>
              <a:ea typeface="Montserrat"/>
              <a:cs typeface="Montserrat"/>
              <a:sym typeface="Montserrat"/>
            </a:endParaRPr>
          </a:p>
        </p:txBody>
      </p:sp>
      <p:pic>
        <p:nvPicPr>
          <p:cNvPr descr="watermark.jpg" id="2495" name="Google Shape;2495;p18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496" name="Google Shape;2496;p18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00" name="Shape 2500"/>
        <p:cNvGrpSpPr/>
        <p:nvPr/>
      </p:nvGrpSpPr>
      <p:grpSpPr>
        <a:xfrm>
          <a:off x="0" y="0"/>
          <a:ext cx="0" cy="0"/>
          <a:chOff x="0" y="0"/>
          <a:chExt cx="0" cy="0"/>
        </a:xfrm>
      </p:grpSpPr>
      <p:sp>
        <p:nvSpPr>
          <p:cNvPr id="2501" name="Google Shape;2501;p18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502" name="Google Shape;2502;p18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Step 1: Using input </a:t>
            </a:r>
            <a:r>
              <a:rPr b="1" lang="en" sz="3000">
                <a:solidFill>
                  <a:srgbClr val="434343"/>
                </a:solidFill>
                <a:latin typeface="Montserrat"/>
                <a:ea typeface="Montserrat"/>
                <a:cs typeface="Montserrat"/>
                <a:sym typeface="Montserrat"/>
              </a:rPr>
              <a:t>x</a:t>
            </a:r>
            <a:r>
              <a:rPr lang="en" sz="3000">
                <a:solidFill>
                  <a:srgbClr val="434343"/>
                </a:solidFill>
                <a:latin typeface="Montserrat"/>
                <a:ea typeface="Montserrat"/>
                <a:cs typeface="Montserrat"/>
                <a:sym typeface="Montserrat"/>
              </a:rPr>
              <a:t> set the activation function </a:t>
            </a:r>
            <a:r>
              <a:rPr b="1" lang="en" sz="3000">
                <a:solidFill>
                  <a:srgbClr val="434343"/>
                </a:solidFill>
                <a:latin typeface="Montserrat"/>
                <a:ea typeface="Montserrat"/>
                <a:cs typeface="Montserrat"/>
                <a:sym typeface="Montserrat"/>
              </a:rPr>
              <a:t>a</a:t>
            </a:r>
            <a:r>
              <a:rPr lang="en" sz="3000">
                <a:solidFill>
                  <a:srgbClr val="434343"/>
                </a:solidFill>
                <a:latin typeface="Montserrat"/>
                <a:ea typeface="Montserrat"/>
                <a:cs typeface="Montserrat"/>
                <a:sym typeface="Montserrat"/>
              </a:rPr>
              <a:t> for the input layer.</a:t>
            </a:r>
            <a:endParaRPr sz="3000">
              <a:solidFill>
                <a:srgbClr val="434343"/>
              </a:solidFill>
              <a:latin typeface="Montserrat"/>
              <a:ea typeface="Montserrat"/>
              <a:cs typeface="Montserrat"/>
              <a:sym typeface="Montserrat"/>
            </a:endParaRPr>
          </a:p>
          <a:p>
            <a:pPr indent="-419100" lvl="1" marL="914400" rtl="0" algn="l">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z = w</a:t>
            </a:r>
            <a:r>
              <a:rPr b="1" baseline="30000" lang="en" sz="3000">
                <a:solidFill>
                  <a:srgbClr val="434343"/>
                </a:solidFill>
                <a:latin typeface="Montserrat"/>
                <a:ea typeface="Montserrat"/>
                <a:cs typeface="Montserrat"/>
                <a:sym typeface="Montserrat"/>
              </a:rPr>
              <a:t> </a:t>
            </a:r>
            <a:r>
              <a:rPr b="1" lang="en" sz="3000">
                <a:solidFill>
                  <a:srgbClr val="434343"/>
                </a:solidFill>
                <a:latin typeface="Montserrat"/>
                <a:ea typeface="Montserrat"/>
                <a:cs typeface="Montserrat"/>
                <a:sym typeface="Montserrat"/>
              </a:rPr>
              <a:t>x</a:t>
            </a:r>
            <a:r>
              <a:rPr b="1" baseline="30000" lang="en" sz="3000">
                <a:solidFill>
                  <a:srgbClr val="434343"/>
                </a:solidFill>
                <a:latin typeface="Montserrat"/>
                <a:ea typeface="Montserrat"/>
                <a:cs typeface="Montserrat"/>
                <a:sym typeface="Montserrat"/>
              </a:rPr>
              <a:t> </a:t>
            </a:r>
            <a:r>
              <a:rPr b="1" lang="en" sz="3000">
                <a:solidFill>
                  <a:srgbClr val="434343"/>
                </a:solidFill>
                <a:latin typeface="Montserrat"/>
                <a:ea typeface="Montserrat"/>
                <a:cs typeface="Montserrat"/>
                <a:sym typeface="Montserrat"/>
              </a:rPr>
              <a:t>+b</a:t>
            </a:r>
            <a:endParaRPr sz="3000">
              <a:solidFill>
                <a:srgbClr val="434343"/>
              </a:solidFill>
              <a:latin typeface="Montserrat"/>
              <a:ea typeface="Montserrat"/>
              <a:cs typeface="Montserrat"/>
              <a:sym typeface="Montserrat"/>
            </a:endParaRPr>
          </a:p>
          <a:p>
            <a:pPr indent="-419100" lvl="1" marL="914400" rtl="0" algn="l">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a = σ(z)</a:t>
            </a:r>
            <a:endParaRPr b="1" sz="3000">
              <a:solidFill>
                <a:srgbClr val="434343"/>
              </a:solidFill>
              <a:latin typeface="Montserrat"/>
              <a:ea typeface="Montserrat"/>
              <a:cs typeface="Montserrat"/>
              <a:sym typeface="Montserrat"/>
            </a:endParaRPr>
          </a:p>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resulting </a:t>
            </a:r>
            <a:r>
              <a:rPr b="1" lang="en" sz="3000">
                <a:solidFill>
                  <a:srgbClr val="434343"/>
                </a:solidFill>
                <a:latin typeface="Montserrat"/>
                <a:ea typeface="Montserrat"/>
                <a:cs typeface="Montserrat"/>
                <a:sym typeface="Montserrat"/>
              </a:rPr>
              <a:t>a</a:t>
            </a:r>
            <a:r>
              <a:rPr lang="en" sz="3000">
                <a:solidFill>
                  <a:srgbClr val="434343"/>
                </a:solidFill>
                <a:latin typeface="Montserrat"/>
                <a:ea typeface="Montserrat"/>
                <a:cs typeface="Montserrat"/>
                <a:sym typeface="Montserrat"/>
              </a:rPr>
              <a:t> then feeds into the next layer (and so on).</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503" name="Google Shape;2503;p18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504" name="Google Shape;2504;p18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08" name="Shape 2508"/>
        <p:cNvGrpSpPr/>
        <p:nvPr/>
      </p:nvGrpSpPr>
      <p:grpSpPr>
        <a:xfrm>
          <a:off x="0" y="0"/>
          <a:ext cx="0" cy="0"/>
          <a:chOff x="0" y="0"/>
          <a:chExt cx="0" cy="0"/>
        </a:xfrm>
      </p:grpSpPr>
      <p:sp>
        <p:nvSpPr>
          <p:cNvPr id="2509" name="Google Shape;2509;p18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510" name="Google Shape;2510;p18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Step 2: For each layer, compute:</a:t>
            </a:r>
            <a:endParaRPr sz="3000">
              <a:solidFill>
                <a:srgbClr val="434343"/>
              </a:solidFill>
              <a:latin typeface="Montserrat"/>
              <a:ea typeface="Montserrat"/>
              <a:cs typeface="Montserrat"/>
              <a:sym typeface="Montserrat"/>
            </a:endParaRPr>
          </a:p>
          <a:p>
            <a:pPr indent="-419100" lvl="1" marL="914400" rtl="0" algn="l">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z</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 = w</a:t>
            </a:r>
            <a:r>
              <a:rPr b="1" baseline="30000" lang="en" sz="3000">
                <a:solidFill>
                  <a:srgbClr val="434343"/>
                </a:solidFill>
                <a:latin typeface="Montserrat"/>
                <a:ea typeface="Montserrat"/>
                <a:cs typeface="Montserrat"/>
                <a:sym typeface="Montserrat"/>
              </a:rPr>
              <a:t>L </a:t>
            </a:r>
            <a:r>
              <a:rPr b="1" lang="en" sz="3000">
                <a:solidFill>
                  <a:srgbClr val="434343"/>
                </a:solidFill>
                <a:latin typeface="Montserrat"/>
                <a:ea typeface="Montserrat"/>
                <a:cs typeface="Montserrat"/>
                <a:sym typeface="Montserrat"/>
              </a:rPr>
              <a:t>a</a:t>
            </a:r>
            <a:r>
              <a:rPr b="1" baseline="30000" lang="en" sz="3000">
                <a:solidFill>
                  <a:srgbClr val="434343"/>
                </a:solidFill>
                <a:latin typeface="Montserrat"/>
                <a:ea typeface="Montserrat"/>
                <a:cs typeface="Montserrat"/>
                <a:sym typeface="Montserrat"/>
              </a:rPr>
              <a:t>L-1 </a:t>
            </a:r>
            <a:r>
              <a:rPr b="1" lang="en" sz="3000">
                <a:solidFill>
                  <a:srgbClr val="434343"/>
                </a:solidFill>
                <a:latin typeface="Montserrat"/>
                <a:ea typeface="Montserrat"/>
                <a:cs typeface="Montserrat"/>
                <a:sym typeface="Montserrat"/>
              </a:rPr>
              <a:t>+b</a:t>
            </a:r>
            <a:r>
              <a:rPr b="1" baseline="30000" lang="en" sz="3000">
                <a:solidFill>
                  <a:srgbClr val="434343"/>
                </a:solidFill>
                <a:latin typeface="Montserrat"/>
                <a:ea typeface="Montserrat"/>
                <a:cs typeface="Montserrat"/>
                <a:sym typeface="Montserrat"/>
              </a:rPr>
              <a:t>L</a:t>
            </a:r>
            <a:endParaRPr sz="3000">
              <a:solidFill>
                <a:srgbClr val="434343"/>
              </a:solidFill>
              <a:latin typeface="Montserrat"/>
              <a:ea typeface="Montserrat"/>
              <a:cs typeface="Montserrat"/>
              <a:sym typeface="Montserrat"/>
            </a:endParaRPr>
          </a:p>
          <a:p>
            <a:pPr indent="-419100" lvl="1" marL="914400" rtl="0" algn="l">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a</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 = σ(z</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511" name="Google Shape;2511;p18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512" name="Google Shape;2512;p18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16" name="Shape 2516"/>
        <p:cNvGrpSpPr/>
        <p:nvPr/>
      </p:nvGrpSpPr>
      <p:grpSpPr>
        <a:xfrm>
          <a:off x="0" y="0"/>
          <a:ext cx="0" cy="0"/>
          <a:chOff x="0" y="0"/>
          <a:chExt cx="0" cy="0"/>
        </a:xfrm>
      </p:grpSpPr>
      <p:sp>
        <p:nvSpPr>
          <p:cNvPr id="2517" name="Google Shape;2517;p18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518" name="Google Shape;2518;p18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Step 3: We compute our error vector:</a:t>
            </a:r>
            <a:endParaRPr b="1" sz="3000">
              <a:solidFill>
                <a:srgbClr val="434343"/>
              </a:solidFill>
              <a:latin typeface="Montserrat"/>
              <a:ea typeface="Montserrat"/>
              <a:cs typeface="Montserrat"/>
              <a:sym typeface="Montserrat"/>
            </a:endParaRPr>
          </a:p>
          <a:p>
            <a:pPr indent="-419100" lvl="1" marL="914400" rtl="0" algn="l">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δ</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a:t>
            </a:r>
            <a:r>
              <a:rPr b="1" baseline="-25000" lang="en" sz="3000">
                <a:solidFill>
                  <a:srgbClr val="434343"/>
                </a:solidFill>
                <a:latin typeface="Montserrat"/>
                <a:ea typeface="Montserrat"/>
                <a:cs typeface="Montserrat"/>
                <a:sym typeface="Montserrat"/>
              </a:rPr>
              <a:t>a</a:t>
            </a:r>
            <a:r>
              <a:rPr b="1" lang="en" sz="3000">
                <a:solidFill>
                  <a:srgbClr val="434343"/>
                </a:solidFill>
                <a:latin typeface="Montserrat"/>
                <a:ea typeface="Montserrat"/>
                <a:cs typeface="Montserrat"/>
                <a:sym typeface="Montserrat"/>
              </a:rPr>
              <a:t>C⊙σ′(z</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a:t>
            </a:r>
            <a:endParaRPr b="1"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519" name="Google Shape;2519;p18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520" name="Google Shape;2520;p18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24" name="Shape 2524"/>
        <p:cNvGrpSpPr/>
        <p:nvPr/>
      </p:nvGrpSpPr>
      <p:grpSpPr>
        <a:xfrm>
          <a:off x="0" y="0"/>
          <a:ext cx="0" cy="0"/>
          <a:chOff x="0" y="0"/>
          <a:chExt cx="0" cy="0"/>
        </a:xfrm>
      </p:grpSpPr>
      <p:sp>
        <p:nvSpPr>
          <p:cNvPr id="2525" name="Google Shape;2525;p18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526" name="Google Shape;2526;p18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Step 3: We compute our error vector:</a:t>
            </a:r>
            <a:endParaRPr b="1" sz="3000">
              <a:solidFill>
                <a:srgbClr val="434343"/>
              </a:solidFill>
              <a:latin typeface="Montserrat"/>
              <a:ea typeface="Montserrat"/>
              <a:cs typeface="Montserrat"/>
              <a:sym typeface="Montserrat"/>
            </a:endParaRPr>
          </a:p>
          <a:p>
            <a:pPr indent="-419100" lvl="1" marL="914400" rtl="0" algn="l">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δ</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a:t>
            </a:r>
            <a:r>
              <a:rPr b="1" baseline="-25000" lang="en" sz="3000">
                <a:solidFill>
                  <a:srgbClr val="434343"/>
                </a:solidFill>
                <a:latin typeface="Montserrat"/>
                <a:ea typeface="Montserrat"/>
                <a:cs typeface="Montserrat"/>
                <a:sym typeface="Montserrat"/>
              </a:rPr>
              <a:t>a</a:t>
            </a:r>
            <a:r>
              <a:rPr b="1" lang="en" sz="3000">
                <a:solidFill>
                  <a:srgbClr val="434343"/>
                </a:solidFill>
                <a:latin typeface="Montserrat"/>
                <a:ea typeface="Montserrat"/>
                <a:cs typeface="Montserrat"/>
                <a:sym typeface="Montserrat"/>
              </a:rPr>
              <a:t>C⊙σ′(z</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a:t>
            </a:r>
            <a:endParaRPr b="1" sz="3000">
              <a:solidFill>
                <a:srgbClr val="434343"/>
              </a:solidFill>
              <a:latin typeface="Montserrat"/>
              <a:ea typeface="Montserrat"/>
              <a:cs typeface="Montserrat"/>
              <a:sym typeface="Montserrat"/>
            </a:endParaRPr>
          </a:p>
          <a:p>
            <a:pPr indent="-419100" lvl="2" marL="1371600" rtl="0" algn="l">
              <a:spcBef>
                <a:spcPts val="0"/>
              </a:spcBef>
              <a:spcAft>
                <a:spcPts val="0"/>
              </a:spcAft>
              <a:buClr>
                <a:srgbClr val="990000"/>
              </a:buClr>
              <a:buSzPts val="3000"/>
              <a:buFont typeface="Montserrat"/>
              <a:buChar char="■"/>
            </a:pPr>
            <a:r>
              <a:rPr b="1" lang="en" sz="3000">
                <a:solidFill>
                  <a:srgbClr val="990000"/>
                </a:solidFill>
                <a:highlight>
                  <a:srgbClr val="FFFFFF"/>
                </a:highlight>
                <a:latin typeface="Montserrat"/>
                <a:ea typeface="Montserrat"/>
                <a:cs typeface="Montserrat"/>
                <a:sym typeface="Montserrat"/>
              </a:rPr>
              <a:t>∇</a:t>
            </a:r>
            <a:r>
              <a:rPr b="1" baseline="-25000" lang="en" sz="3000">
                <a:solidFill>
                  <a:srgbClr val="990000"/>
                </a:solidFill>
                <a:highlight>
                  <a:srgbClr val="FFFFFF"/>
                </a:highlight>
                <a:latin typeface="Montserrat"/>
                <a:ea typeface="Montserrat"/>
                <a:cs typeface="Montserrat"/>
                <a:sym typeface="Montserrat"/>
              </a:rPr>
              <a:t>a</a:t>
            </a:r>
            <a:r>
              <a:rPr b="1" lang="en" sz="3000">
                <a:solidFill>
                  <a:srgbClr val="990000"/>
                </a:solidFill>
                <a:highlight>
                  <a:srgbClr val="FFFFFF"/>
                </a:highlight>
                <a:latin typeface="Montserrat"/>
                <a:ea typeface="Montserrat"/>
                <a:cs typeface="Montserrat"/>
                <a:sym typeface="Montserrat"/>
              </a:rPr>
              <a:t>C=(a</a:t>
            </a:r>
            <a:r>
              <a:rPr b="1" baseline="30000" lang="en" sz="3000">
                <a:solidFill>
                  <a:srgbClr val="990000"/>
                </a:solidFill>
                <a:highlight>
                  <a:srgbClr val="FFFFFF"/>
                </a:highlight>
                <a:latin typeface="Montserrat"/>
                <a:ea typeface="Montserrat"/>
                <a:cs typeface="Montserrat"/>
                <a:sym typeface="Montserrat"/>
              </a:rPr>
              <a:t>L</a:t>
            </a:r>
            <a:r>
              <a:rPr b="1" lang="en" sz="3000">
                <a:solidFill>
                  <a:srgbClr val="990000"/>
                </a:solidFill>
                <a:highlight>
                  <a:srgbClr val="FFFFFF"/>
                </a:highlight>
                <a:latin typeface="Montserrat"/>
                <a:ea typeface="Montserrat"/>
                <a:cs typeface="Montserrat"/>
                <a:sym typeface="Montserrat"/>
              </a:rPr>
              <a:t>−y)</a:t>
            </a:r>
            <a:endParaRPr b="1" sz="3000">
              <a:solidFill>
                <a:srgbClr val="990000"/>
              </a:solidFill>
              <a:highlight>
                <a:srgbClr val="FFFFFF"/>
              </a:highlight>
              <a:latin typeface="Montserrat"/>
              <a:ea typeface="Montserrat"/>
              <a:cs typeface="Montserrat"/>
              <a:sym typeface="Montserrat"/>
            </a:endParaRPr>
          </a:p>
          <a:p>
            <a:pPr indent="-419100" lvl="2" marL="1371600" rtl="0" algn="l">
              <a:spcBef>
                <a:spcPts val="0"/>
              </a:spcBef>
              <a:spcAft>
                <a:spcPts val="0"/>
              </a:spcAft>
              <a:buClr>
                <a:srgbClr val="990000"/>
              </a:buClr>
              <a:buSzPts val="3000"/>
              <a:buFont typeface="Montserrat"/>
              <a:buChar char="■"/>
            </a:pPr>
            <a:r>
              <a:rPr b="1" lang="en" sz="3000">
                <a:solidFill>
                  <a:srgbClr val="990000"/>
                </a:solidFill>
                <a:highlight>
                  <a:srgbClr val="FFFFFF"/>
                </a:highlight>
                <a:latin typeface="Montserrat"/>
                <a:ea typeface="Montserrat"/>
                <a:cs typeface="Montserrat"/>
                <a:sym typeface="Montserrat"/>
              </a:rPr>
              <a:t>Expressing the rate of change of C with respect to the output activations</a:t>
            </a:r>
            <a:endParaRPr b="1" sz="3000">
              <a:solidFill>
                <a:srgbClr val="990000"/>
              </a:solidFill>
              <a:highlight>
                <a:srgbClr val="FFFFFF"/>
              </a:highlight>
              <a:latin typeface="Montserrat"/>
              <a:ea typeface="Montserrat"/>
              <a:cs typeface="Montserrat"/>
              <a:sym typeface="Montserrat"/>
            </a:endParaRPr>
          </a:p>
          <a:p>
            <a:pPr indent="0" lvl="0" marL="914400" rtl="0" algn="l">
              <a:spcBef>
                <a:spcPts val="1600"/>
              </a:spcBef>
              <a:spcAft>
                <a:spcPts val="0"/>
              </a:spcAft>
              <a:buNone/>
            </a:pPr>
            <a:r>
              <a:t/>
            </a:r>
            <a:endParaRPr b="1"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527" name="Google Shape;2527;p18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528" name="Google Shape;2528;p18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529" name="Google Shape;2529;p189"/>
          <p:cNvSpPr/>
          <p:nvPr/>
        </p:nvSpPr>
        <p:spPr>
          <a:xfrm>
            <a:off x="1871875" y="1758250"/>
            <a:ext cx="697200" cy="572700"/>
          </a:xfrm>
          <a:prstGeom prst="roundRect">
            <a:avLst>
              <a:gd fmla="val 16667" name="adj"/>
            </a:avLst>
          </a:prstGeom>
          <a:noFill/>
          <a:ln cap="flat" cmpd="sng" w="28575">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33" name="Shape 2533"/>
        <p:cNvGrpSpPr/>
        <p:nvPr/>
      </p:nvGrpSpPr>
      <p:grpSpPr>
        <a:xfrm>
          <a:off x="0" y="0"/>
          <a:ext cx="0" cy="0"/>
          <a:chOff x="0" y="0"/>
          <a:chExt cx="0" cy="0"/>
        </a:xfrm>
      </p:grpSpPr>
      <p:sp>
        <p:nvSpPr>
          <p:cNvPr id="2534" name="Google Shape;2534;p19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535" name="Google Shape;2535;p19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Step 3: We compute our error vector:</a:t>
            </a:r>
            <a:endParaRPr b="1" sz="3000">
              <a:solidFill>
                <a:srgbClr val="434343"/>
              </a:solidFill>
              <a:latin typeface="Montserrat"/>
              <a:ea typeface="Montserrat"/>
              <a:cs typeface="Montserrat"/>
              <a:sym typeface="Montserrat"/>
            </a:endParaRPr>
          </a:p>
          <a:p>
            <a:pPr indent="-419100" lvl="1" marL="914400" rtl="0" algn="l">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δ</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=(a</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−y)⊙σ′(z</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a:t>
            </a:r>
            <a:endParaRPr b="1"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536" name="Google Shape;2536;p19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537" name="Google Shape;2537;p19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41" name="Shape 2541"/>
        <p:cNvGrpSpPr/>
        <p:nvPr/>
      </p:nvGrpSpPr>
      <p:grpSpPr>
        <a:xfrm>
          <a:off x="0" y="0"/>
          <a:ext cx="0" cy="0"/>
          <a:chOff x="0" y="0"/>
          <a:chExt cx="0" cy="0"/>
        </a:xfrm>
      </p:grpSpPr>
      <p:sp>
        <p:nvSpPr>
          <p:cNvPr id="2542" name="Google Shape;2542;p19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543" name="Google Shape;2543;p19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Step 3: We compute our error vector:</a:t>
            </a:r>
            <a:endParaRPr b="1" sz="3000">
              <a:solidFill>
                <a:srgbClr val="434343"/>
              </a:solidFill>
              <a:latin typeface="Montserrat"/>
              <a:ea typeface="Montserrat"/>
              <a:cs typeface="Montserrat"/>
              <a:sym typeface="Montserrat"/>
            </a:endParaRPr>
          </a:p>
          <a:p>
            <a:pPr indent="-419100" lvl="1" marL="914400" rtl="0" algn="l">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δ</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=(a</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−y)⊙σ′(z</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a:t>
            </a:r>
            <a:endParaRPr b="1" sz="3000">
              <a:solidFill>
                <a:srgbClr val="434343"/>
              </a:solidFill>
              <a:latin typeface="Montserrat"/>
              <a:ea typeface="Montserrat"/>
              <a:cs typeface="Montserrat"/>
              <a:sym typeface="Montserrat"/>
            </a:endParaRPr>
          </a:p>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Now let’s write out our error term for a layer in terms of the error of the next layer (since we’re moving backwards).</a:t>
            </a:r>
            <a:endParaRPr sz="3000">
              <a:solidFill>
                <a:srgbClr val="434343"/>
              </a:solidFill>
              <a:latin typeface="Montserrat"/>
              <a:ea typeface="Montserrat"/>
              <a:cs typeface="Montserrat"/>
              <a:sym typeface="Montserrat"/>
            </a:endParaRPr>
          </a:p>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Font Note: </a:t>
            </a:r>
            <a:r>
              <a:rPr b="1" lang="en" sz="3000">
                <a:solidFill>
                  <a:srgbClr val="434343"/>
                </a:solidFill>
                <a:latin typeface="Montserrat"/>
                <a:ea typeface="Montserrat"/>
                <a:cs typeface="Montserrat"/>
                <a:sym typeface="Montserrat"/>
              </a:rPr>
              <a:t>l</a:t>
            </a:r>
            <a:r>
              <a:rPr lang="en" sz="3000">
                <a:solidFill>
                  <a:srgbClr val="434343"/>
                </a:solidFill>
                <a:latin typeface="Montserrat"/>
                <a:ea typeface="Montserrat"/>
                <a:cs typeface="Montserrat"/>
                <a:sym typeface="Montserrat"/>
              </a:rPr>
              <a:t>owercase </a:t>
            </a:r>
            <a:r>
              <a:rPr b="1" lang="en" sz="3000">
                <a:solidFill>
                  <a:srgbClr val="434343"/>
                </a:solidFill>
                <a:latin typeface="Montserrat"/>
                <a:ea typeface="Montserrat"/>
                <a:cs typeface="Montserrat"/>
                <a:sym typeface="Montserrat"/>
              </a:rPr>
              <a:t>L</a:t>
            </a:r>
            <a:endParaRPr b="1" sz="3000">
              <a:solidFill>
                <a:srgbClr val="434343"/>
              </a:solidFill>
              <a:latin typeface="Montserrat"/>
              <a:ea typeface="Montserrat"/>
              <a:cs typeface="Montserrat"/>
              <a:sym typeface="Montserrat"/>
            </a:endParaRPr>
          </a:p>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Font Note: Number </a:t>
            </a:r>
            <a:r>
              <a:rPr b="1" lang="en" sz="3000">
                <a:solidFill>
                  <a:srgbClr val="434343"/>
                </a:solidFill>
                <a:latin typeface="Montserrat"/>
                <a:ea typeface="Montserrat"/>
                <a:cs typeface="Montserrat"/>
                <a:sym typeface="Montserrat"/>
              </a:rPr>
              <a:t>1</a:t>
            </a:r>
            <a:endParaRPr b="1"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544" name="Google Shape;2544;p19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545" name="Google Shape;2545;p19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7" name="Shape 197"/>
        <p:cNvGrpSpPr/>
        <p:nvPr/>
      </p:nvGrpSpPr>
      <p:grpSpPr>
        <a:xfrm>
          <a:off x="0" y="0"/>
          <a:ext cx="0" cy="0"/>
          <a:chOff x="0" y="0"/>
          <a:chExt cx="0" cy="0"/>
        </a:xfrm>
      </p:grpSpPr>
      <p:sp>
        <p:nvSpPr>
          <p:cNvPr id="198" name="Google Shape;198;p3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199" name="Google Shape;199;p30"/>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Perceptron Model</a:t>
            </a:r>
            <a:endParaRPr sz="2900">
              <a:solidFill>
                <a:srgbClr val="434343"/>
              </a:solidFill>
              <a:latin typeface="Montserrat"/>
              <a:ea typeface="Montserrat"/>
              <a:cs typeface="Montserrat"/>
              <a:sym typeface="Montserrat"/>
            </a:endParaRPr>
          </a:p>
        </p:txBody>
      </p:sp>
      <p:pic>
        <p:nvPicPr>
          <p:cNvPr descr="watermark.jpg" id="200" name="Google Shape;200;p3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01" name="Google Shape;201;p3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02" name="Google Shape;202;p30"/>
          <p:cNvSpPr/>
          <p:nvPr/>
        </p:nvSpPr>
        <p:spPr>
          <a:xfrm>
            <a:off x="1042425" y="1821625"/>
            <a:ext cx="8101893" cy="3321887"/>
          </a:xfrm>
          <a:custGeom>
            <a:rect b="b" l="l" r="r" t="t"/>
            <a:pathLst>
              <a:path extrusionOk="0" h="93377" w="281023">
                <a:moveTo>
                  <a:pt x="157968" y="18775"/>
                </a:moveTo>
                <a:cubicBezTo>
                  <a:pt x="180675" y="17087"/>
                  <a:pt x="282164" y="8496"/>
                  <a:pt x="280860" y="10490"/>
                </a:cubicBezTo>
                <a:cubicBezTo>
                  <a:pt x="279556" y="12485"/>
                  <a:pt x="175688" y="23991"/>
                  <a:pt x="150143" y="30742"/>
                </a:cubicBezTo>
                <a:cubicBezTo>
                  <a:pt x="124598" y="37493"/>
                  <a:pt x="134494" y="48539"/>
                  <a:pt x="127590" y="50994"/>
                </a:cubicBezTo>
                <a:cubicBezTo>
                  <a:pt x="120686" y="53449"/>
                  <a:pt x="113705" y="45548"/>
                  <a:pt x="108719" y="45471"/>
                </a:cubicBezTo>
                <a:cubicBezTo>
                  <a:pt x="103733" y="45394"/>
                  <a:pt x="100205" y="50840"/>
                  <a:pt x="97673" y="50533"/>
                </a:cubicBezTo>
                <a:cubicBezTo>
                  <a:pt x="95142" y="50226"/>
                  <a:pt x="102812" y="36495"/>
                  <a:pt x="93530" y="43629"/>
                </a:cubicBezTo>
                <a:cubicBezTo>
                  <a:pt x="84248" y="50763"/>
                  <a:pt x="43821" y="93491"/>
                  <a:pt x="41980" y="93338"/>
                </a:cubicBezTo>
                <a:cubicBezTo>
                  <a:pt x="40139" y="93185"/>
                  <a:pt x="76270" y="52068"/>
                  <a:pt x="82484" y="42709"/>
                </a:cubicBezTo>
                <a:cubicBezTo>
                  <a:pt x="88698" y="33350"/>
                  <a:pt x="92993" y="36572"/>
                  <a:pt x="79262" y="37186"/>
                </a:cubicBezTo>
                <a:cubicBezTo>
                  <a:pt x="65531" y="37800"/>
                  <a:pt x="-287" y="47849"/>
                  <a:pt x="96" y="46391"/>
                </a:cubicBezTo>
                <a:cubicBezTo>
                  <a:pt x="480" y="44934"/>
                  <a:pt x="78571" y="36112"/>
                  <a:pt x="81563" y="28441"/>
                </a:cubicBezTo>
                <a:cubicBezTo>
                  <a:pt x="84555" y="20770"/>
                  <a:pt x="16665" y="1822"/>
                  <a:pt x="18046" y="364"/>
                </a:cubicBezTo>
                <a:cubicBezTo>
                  <a:pt x="19427" y="-1094"/>
                  <a:pt x="75580" y="17394"/>
                  <a:pt x="89848" y="19695"/>
                </a:cubicBezTo>
                <a:cubicBezTo>
                  <a:pt x="104116" y="21996"/>
                  <a:pt x="98977" y="15783"/>
                  <a:pt x="103656" y="14172"/>
                </a:cubicBezTo>
                <a:cubicBezTo>
                  <a:pt x="108336" y="12561"/>
                  <a:pt x="111098" y="8956"/>
                  <a:pt x="117925" y="10030"/>
                </a:cubicBezTo>
                <a:cubicBezTo>
                  <a:pt x="124752" y="11104"/>
                  <a:pt x="137946" y="19159"/>
                  <a:pt x="144620" y="20616"/>
                </a:cubicBezTo>
                <a:cubicBezTo>
                  <a:pt x="151294" y="22074"/>
                  <a:pt x="135261" y="20463"/>
                  <a:pt x="157968" y="18775"/>
                </a:cubicBezTo>
                <a:close/>
              </a:path>
            </a:pathLst>
          </a:custGeom>
          <a:solidFill>
            <a:srgbClr val="D9D2E9"/>
          </a:solidFill>
          <a:ln cap="flat" cmpd="sng" w="76200">
            <a:solidFill>
              <a:srgbClr val="A64D79"/>
            </a:solidFill>
            <a:prstDash val="solid"/>
            <a:round/>
            <a:headEnd len="med" w="med" type="none"/>
            <a:tailEnd len="med" w="med" type="none"/>
          </a:ln>
        </p:spPr>
      </p:sp>
      <p:sp>
        <p:nvSpPr>
          <p:cNvPr id="203" name="Google Shape;203;p30"/>
          <p:cNvSpPr txBox="1"/>
          <p:nvPr>
            <p:ph type="title"/>
          </p:nvPr>
        </p:nvSpPr>
        <p:spPr>
          <a:xfrm>
            <a:off x="512850" y="2479000"/>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Dendrites</a:t>
            </a:r>
            <a:endParaRPr b="1">
              <a:solidFill>
                <a:srgbClr val="351C75"/>
              </a:solidFill>
              <a:latin typeface="Montserrat"/>
              <a:ea typeface="Montserrat"/>
              <a:cs typeface="Montserrat"/>
              <a:sym typeface="Montserrat"/>
            </a:endParaRPr>
          </a:p>
        </p:txBody>
      </p:sp>
      <p:sp>
        <p:nvSpPr>
          <p:cNvPr id="204" name="Google Shape;204;p30"/>
          <p:cNvSpPr txBox="1"/>
          <p:nvPr>
            <p:ph type="title"/>
          </p:nvPr>
        </p:nvSpPr>
        <p:spPr>
          <a:xfrm>
            <a:off x="3839575" y="379352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Nucleus </a:t>
            </a:r>
            <a:endParaRPr b="1">
              <a:solidFill>
                <a:srgbClr val="351C75"/>
              </a:solidFill>
              <a:latin typeface="Montserrat"/>
              <a:ea typeface="Montserrat"/>
              <a:cs typeface="Montserrat"/>
              <a:sym typeface="Montserrat"/>
            </a:endParaRPr>
          </a:p>
        </p:txBody>
      </p:sp>
      <p:sp>
        <p:nvSpPr>
          <p:cNvPr id="205" name="Google Shape;205;p30"/>
          <p:cNvSpPr txBox="1"/>
          <p:nvPr>
            <p:ph type="title"/>
          </p:nvPr>
        </p:nvSpPr>
        <p:spPr>
          <a:xfrm>
            <a:off x="6594025" y="27397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Axon</a:t>
            </a:r>
            <a:endParaRPr b="1">
              <a:solidFill>
                <a:srgbClr val="351C75"/>
              </a:solidFill>
              <a:latin typeface="Montserrat"/>
              <a:ea typeface="Montserrat"/>
              <a:cs typeface="Montserrat"/>
              <a:sym typeface="Montserrat"/>
            </a:endParaRPr>
          </a:p>
        </p:txBody>
      </p:sp>
      <p:sp>
        <p:nvSpPr>
          <p:cNvPr id="206" name="Google Shape;206;p30"/>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202"/>
                                        </p:tgtEl>
                                      </p:cBhvr>
                                    </p:animEffect>
                                    <p:set>
                                      <p:cBhvr>
                                        <p:cTn dur="1" fill="hold">
                                          <p:stCondLst>
                                            <p:cond delay="1000"/>
                                          </p:stCondLst>
                                        </p:cTn>
                                        <p:tgtEl>
                                          <p:spTgt spid="202"/>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203"/>
                                        </p:tgtEl>
                                      </p:cBhvr>
                                    </p:animEffect>
                                    <p:set>
                                      <p:cBhvr>
                                        <p:cTn dur="1" fill="hold">
                                          <p:stCondLst>
                                            <p:cond delay="1000"/>
                                          </p:stCondLst>
                                        </p:cTn>
                                        <p:tgtEl>
                                          <p:spTgt spid="203"/>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204"/>
                                        </p:tgtEl>
                                      </p:cBhvr>
                                    </p:animEffect>
                                    <p:set>
                                      <p:cBhvr>
                                        <p:cTn dur="1" fill="hold">
                                          <p:stCondLst>
                                            <p:cond delay="1000"/>
                                          </p:stCondLst>
                                        </p:cTn>
                                        <p:tgtEl>
                                          <p:spTgt spid="204"/>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205"/>
                                        </p:tgtEl>
                                      </p:cBhvr>
                                    </p:animEffect>
                                    <p:set>
                                      <p:cBhvr>
                                        <p:cTn dur="1" fill="hold">
                                          <p:stCondLst>
                                            <p:cond delay="1000"/>
                                          </p:stCondLst>
                                        </p:cTn>
                                        <p:tgtEl>
                                          <p:spTgt spid="205"/>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49" name="Shape 2549"/>
        <p:cNvGrpSpPr/>
        <p:nvPr/>
      </p:nvGrpSpPr>
      <p:grpSpPr>
        <a:xfrm>
          <a:off x="0" y="0"/>
          <a:ext cx="0" cy="0"/>
          <a:chOff x="0" y="0"/>
          <a:chExt cx="0" cy="0"/>
        </a:xfrm>
      </p:grpSpPr>
      <p:sp>
        <p:nvSpPr>
          <p:cNvPr id="2550" name="Google Shape;2550;p19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551" name="Google Shape;2551;p19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Step 4: Backpropagate the error:</a:t>
            </a:r>
            <a:endParaRPr sz="3000">
              <a:solidFill>
                <a:srgbClr val="434343"/>
              </a:solidFill>
              <a:latin typeface="Montserrat"/>
              <a:ea typeface="Montserrat"/>
              <a:cs typeface="Montserrat"/>
              <a:sym typeface="Montserrat"/>
            </a:endParaRPr>
          </a:p>
          <a:p>
            <a:pPr indent="-419100" lvl="1" marL="9144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For each layer: L−1,L−2,… we compute (note the lowercase L (l)):</a:t>
            </a:r>
            <a:endParaRPr sz="3000">
              <a:solidFill>
                <a:srgbClr val="434343"/>
              </a:solidFill>
              <a:latin typeface="Montserrat"/>
              <a:ea typeface="Montserrat"/>
              <a:cs typeface="Montserrat"/>
              <a:sym typeface="Montserrat"/>
            </a:endParaRPr>
          </a:p>
          <a:p>
            <a:pPr indent="-419100" lvl="2" marL="1371600" rtl="0" algn="l">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δ</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=(w</a:t>
            </a:r>
            <a:r>
              <a:rPr b="1" baseline="30000" lang="en" sz="3000">
                <a:solidFill>
                  <a:srgbClr val="434343"/>
                </a:solidFill>
                <a:latin typeface="Montserrat"/>
                <a:ea typeface="Montserrat"/>
                <a:cs typeface="Montserrat"/>
                <a:sym typeface="Montserrat"/>
              </a:rPr>
              <a:t>l+1</a:t>
            </a:r>
            <a:r>
              <a:rPr b="1" lang="en" sz="3000">
                <a:solidFill>
                  <a:srgbClr val="434343"/>
                </a:solidFill>
                <a:latin typeface="Montserrat"/>
                <a:ea typeface="Montserrat"/>
                <a:cs typeface="Montserrat"/>
                <a:sym typeface="Montserrat"/>
              </a:rPr>
              <a:t>)</a:t>
            </a:r>
            <a:r>
              <a:rPr b="1" baseline="30000" lang="en" sz="3000">
                <a:solidFill>
                  <a:srgbClr val="434343"/>
                </a:solidFill>
                <a:latin typeface="Montserrat"/>
                <a:ea typeface="Montserrat"/>
                <a:cs typeface="Montserrat"/>
                <a:sym typeface="Montserrat"/>
              </a:rPr>
              <a:t>T</a:t>
            </a:r>
            <a:r>
              <a:rPr b="1" lang="en" sz="3000">
                <a:solidFill>
                  <a:srgbClr val="434343"/>
                </a:solidFill>
                <a:latin typeface="Montserrat"/>
                <a:ea typeface="Montserrat"/>
                <a:cs typeface="Montserrat"/>
                <a:sym typeface="Montserrat"/>
              </a:rPr>
              <a:t>δ</a:t>
            </a:r>
            <a:r>
              <a:rPr b="1" baseline="30000" lang="en" sz="3000">
                <a:solidFill>
                  <a:srgbClr val="434343"/>
                </a:solidFill>
                <a:latin typeface="Montserrat"/>
                <a:ea typeface="Montserrat"/>
                <a:cs typeface="Montserrat"/>
                <a:sym typeface="Montserrat"/>
              </a:rPr>
              <a:t>l+1</a:t>
            </a:r>
            <a:r>
              <a:rPr b="1" lang="en" sz="3000">
                <a:solidFill>
                  <a:srgbClr val="434343"/>
                </a:solidFill>
                <a:latin typeface="Montserrat"/>
                <a:ea typeface="Montserrat"/>
                <a:cs typeface="Montserrat"/>
                <a:sym typeface="Montserrat"/>
              </a:rPr>
              <a:t>⊙σ′(z</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a:t>
            </a:r>
            <a:endParaRPr b="1" sz="3000">
              <a:solidFill>
                <a:srgbClr val="434343"/>
              </a:solidFill>
              <a:latin typeface="Montserrat"/>
              <a:ea typeface="Montserrat"/>
              <a:cs typeface="Montserrat"/>
              <a:sym typeface="Montserrat"/>
            </a:endParaRPr>
          </a:p>
          <a:p>
            <a:pPr indent="-419100" lvl="2" marL="1371600" rtl="0" algn="l">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(w</a:t>
            </a:r>
            <a:r>
              <a:rPr b="1" baseline="30000" lang="en" sz="3000">
                <a:solidFill>
                  <a:srgbClr val="434343"/>
                </a:solidFill>
                <a:latin typeface="Montserrat"/>
                <a:ea typeface="Montserrat"/>
                <a:cs typeface="Montserrat"/>
                <a:sym typeface="Montserrat"/>
              </a:rPr>
              <a:t>l+1</a:t>
            </a:r>
            <a:r>
              <a:rPr b="1" lang="en" sz="3000">
                <a:solidFill>
                  <a:srgbClr val="434343"/>
                </a:solidFill>
                <a:latin typeface="Montserrat"/>
                <a:ea typeface="Montserrat"/>
                <a:cs typeface="Montserrat"/>
                <a:sym typeface="Montserrat"/>
              </a:rPr>
              <a:t>)</a:t>
            </a:r>
            <a:r>
              <a:rPr b="1" baseline="30000" lang="en" sz="3000">
                <a:solidFill>
                  <a:srgbClr val="434343"/>
                </a:solidFill>
                <a:latin typeface="Montserrat"/>
                <a:ea typeface="Montserrat"/>
                <a:cs typeface="Montserrat"/>
                <a:sym typeface="Montserrat"/>
              </a:rPr>
              <a:t>T   </a:t>
            </a:r>
            <a:r>
              <a:rPr lang="en" sz="3000">
                <a:solidFill>
                  <a:srgbClr val="434343"/>
                </a:solidFill>
                <a:latin typeface="Montserrat"/>
                <a:ea typeface="Montserrat"/>
                <a:cs typeface="Montserrat"/>
                <a:sym typeface="Montserrat"/>
              </a:rPr>
              <a:t>is the transpose of the weight matrix of </a:t>
            </a:r>
            <a:r>
              <a:rPr b="1" lang="en" sz="3000">
                <a:solidFill>
                  <a:srgbClr val="434343"/>
                </a:solidFill>
                <a:latin typeface="Montserrat"/>
                <a:ea typeface="Montserrat"/>
                <a:cs typeface="Montserrat"/>
                <a:sym typeface="Montserrat"/>
              </a:rPr>
              <a:t>l+1</a:t>
            </a:r>
            <a:r>
              <a:rPr lang="en" sz="3000">
                <a:solidFill>
                  <a:srgbClr val="434343"/>
                </a:solidFill>
                <a:latin typeface="Montserrat"/>
                <a:ea typeface="Montserrat"/>
                <a:cs typeface="Montserrat"/>
                <a:sym typeface="Montserrat"/>
              </a:rPr>
              <a:t> layer</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552" name="Google Shape;2552;p19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553" name="Google Shape;2553;p19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57" name="Shape 2557"/>
        <p:cNvGrpSpPr/>
        <p:nvPr/>
      </p:nvGrpSpPr>
      <p:grpSpPr>
        <a:xfrm>
          <a:off x="0" y="0"/>
          <a:ext cx="0" cy="0"/>
          <a:chOff x="0" y="0"/>
          <a:chExt cx="0" cy="0"/>
        </a:xfrm>
      </p:grpSpPr>
      <p:sp>
        <p:nvSpPr>
          <p:cNvPr id="2558" name="Google Shape;2558;p19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559" name="Google Shape;2559;p19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Step 4: Backpropagate the error:</a:t>
            </a:r>
            <a:endParaRPr sz="3000">
              <a:solidFill>
                <a:srgbClr val="434343"/>
              </a:solidFill>
              <a:latin typeface="Montserrat"/>
              <a:ea typeface="Montserrat"/>
              <a:cs typeface="Montserrat"/>
              <a:sym typeface="Montserrat"/>
            </a:endParaRPr>
          </a:p>
          <a:p>
            <a:pPr indent="-419100" lvl="1" marL="9144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is the generalized error for any layer </a:t>
            </a:r>
            <a:r>
              <a:rPr b="1" lang="en" sz="3000">
                <a:solidFill>
                  <a:srgbClr val="434343"/>
                </a:solidFill>
                <a:latin typeface="Montserrat"/>
                <a:ea typeface="Montserrat"/>
                <a:cs typeface="Montserrat"/>
                <a:sym typeface="Montserrat"/>
              </a:rPr>
              <a:t>l</a:t>
            </a:r>
            <a:r>
              <a:rPr lang="en" sz="3000">
                <a:solidFill>
                  <a:srgbClr val="434343"/>
                </a:solidFill>
                <a:latin typeface="Montserrat"/>
                <a:ea typeface="Montserrat"/>
                <a:cs typeface="Montserrat"/>
                <a:sym typeface="Montserrat"/>
              </a:rPr>
              <a:t>:</a:t>
            </a:r>
            <a:endParaRPr sz="3000">
              <a:solidFill>
                <a:srgbClr val="434343"/>
              </a:solidFill>
              <a:latin typeface="Montserrat"/>
              <a:ea typeface="Montserrat"/>
              <a:cs typeface="Montserrat"/>
              <a:sym typeface="Montserrat"/>
            </a:endParaRPr>
          </a:p>
          <a:p>
            <a:pPr indent="-419100" lvl="2" marL="1371600" rtl="0" algn="l">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δ</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=(w</a:t>
            </a:r>
            <a:r>
              <a:rPr b="1" baseline="30000" lang="en" sz="3000">
                <a:solidFill>
                  <a:srgbClr val="434343"/>
                </a:solidFill>
                <a:latin typeface="Montserrat"/>
                <a:ea typeface="Montserrat"/>
                <a:cs typeface="Montserrat"/>
                <a:sym typeface="Montserrat"/>
              </a:rPr>
              <a:t>l+1</a:t>
            </a:r>
            <a:r>
              <a:rPr b="1" lang="en" sz="3000">
                <a:solidFill>
                  <a:srgbClr val="434343"/>
                </a:solidFill>
                <a:latin typeface="Montserrat"/>
                <a:ea typeface="Montserrat"/>
                <a:cs typeface="Montserrat"/>
                <a:sym typeface="Montserrat"/>
              </a:rPr>
              <a:t>)</a:t>
            </a:r>
            <a:r>
              <a:rPr b="1" baseline="30000" lang="en" sz="3000">
                <a:solidFill>
                  <a:srgbClr val="434343"/>
                </a:solidFill>
                <a:latin typeface="Montserrat"/>
                <a:ea typeface="Montserrat"/>
                <a:cs typeface="Montserrat"/>
                <a:sym typeface="Montserrat"/>
              </a:rPr>
              <a:t>T</a:t>
            </a:r>
            <a:r>
              <a:rPr b="1" lang="en" sz="3000">
                <a:solidFill>
                  <a:srgbClr val="434343"/>
                </a:solidFill>
                <a:latin typeface="Montserrat"/>
                <a:ea typeface="Montserrat"/>
                <a:cs typeface="Montserrat"/>
                <a:sym typeface="Montserrat"/>
              </a:rPr>
              <a:t>δ</a:t>
            </a:r>
            <a:r>
              <a:rPr b="1" baseline="30000" lang="en" sz="3000">
                <a:solidFill>
                  <a:srgbClr val="434343"/>
                </a:solidFill>
                <a:latin typeface="Montserrat"/>
                <a:ea typeface="Montserrat"/>
                <a:cs typeface="Montserrat"/>
                <a:sym typeface="Montserrat"/>
              </a:rPr>
              <a:t>l+1</a:t>
            </a:r>
            <a:r>
              <a:rPr b="1" lang="en" sz="3000">
                <a:solidFill>
                  <a:srgbClr val="434343"/>
                </a:solidFill>
                <a:latin typeface="Montserrat"/>
                <a:ea typeface="Montserrat"/>
                <a:cs typeface="Montserrat"/>
                <a:sym typeface="Montserrat"/>
              </a:rPr>
              <a:t>⊙σ′(z</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a:t>
            </a:r>
            <a:endParaRPr b="1" sz="3000">
              <a:solidFill>
                <a:srgbClr val="434343"/>
              </a:solidFill>
              <a:latin typeface="Montserrat"/>
              <a:ea typeface="Montserrat"/>
              <a:cs typeface="Montserrat"/>
              <a:sym typeface="Montserrat"/>
            </a:endParaRPr>
          </a:p>
          <a:p>
            <a:pPr indent="-419100" lvl="2" marL="1371600" rtl="0" algn="l">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(w</a:t>
            </a:r>
            <a:r>
              <a:rPr b="1" baseline="30000" lang="en" sz="3000">
                <a:solidFill>
                  <a:srgbClr val="434343"/>
                </a:solidFill>
                <a:latin typeface="Montserrat"/>
                <a:ea typeface="Montserrat"/>
                <a:cs typeface="Montserrat"/>
                <a:sym typeface="Montserrat"/>
              </a:rPr>
              <a:t>l+1</a:t>
            </a:r>
            <a:r>
              <a:rPr b="1" lang="en" sz="3000">
                <a:solidFill>
                  <a:srgbClr val="434343"/>
                </a:solidFill>
                <a:latin typeface="Montserrat"/>
                <a:ea typeface="Montserrat"/>
                <a:cs typeface="Montserrat"/>
                <a:sym typeface="Montserrat"/>
              </a:rPr>
              <a:t>)</a:t>
            </a:r>
            <a:r>
              <a:rPr b="1" baseline="30000" lang="en" sz="3000">
                <a:solidFill>
                  <a:srgbClr val="434343"/>
                </a:solidFill>
                <a:latin typeface="Montserrat"/>
                <a:ea typeface="Montserrat"/>
                <a:cs typeface="Montserrat"/>
                <a:sym typeface="Montserrat"/>
              </a:rPr>
              <a:t>T   </a:t>
            </a:r>
            <a:r>
              <a:rPr lang="en" sz="3000">
                <a:solidFill>
                  <a:srgbClr val="434343"/>
                </a:solidFill>
                <a:latin typeface="Montserrat"/>
                <a:ea typeface="Montserrat"/>
                <a:cs typeface="Montserrat"/>
                <a:sym typeface="Montserrat"/>
              </a:rPr>
              <a:t>is the transpose of the weight matrix of L+1 layer</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560" name="Google Shape;2560;p19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561" name="Google Shape;2561;p19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65" name="Shape 2565"/>
        <p:cNvGrpSpPr/>
        <p:nvPr/>
      </p:nvGrpSpPr>
      <p:grpSpPr>
        <a:xfrm>
          <a:off x="0" y="0"/>
          <a:ext cx="0" cy="0"/>
          <a:chOff x="0" y="0"/>
          <a:chExt cx="0" cy="0"/>
        </a:xfrm>
      </p:grpSpPr>
      <p:sp>
        <p:nvSpPr>
          <p:cNvPr id="2566" name="Google Shape;2566;p19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567" name="Google Shape;2567;p19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Step 4: When we apply the transpose weight matrix, </a:t>
            </a:r>
            <a:r>
              <a:rPr b="1" lang="en" sz="3000">
                <a:solidFill>
                  <a:srgbClr val="434343"/>
                </a:solidFill>
                <a:latin typeface="Montserrat"/>
                <a:ea typeface="Montserrat"/>
                <a:cs typeface="Montserrat"/>
                <a:sym typeface="Montserrat"/>
              </a:rPr>
              <a:t>(w</a:t>
            </a:r>
            <a:r>
              <a:rPr b="1" baseline="30000" lang="en" sz="3000">
                <a:solidFill>
                  <a:srgbClr val="434343"/>
                </a:solidFill>
                <a:latin typeface="Montserrat"/>
                <a:ea typeface="Montserrat"/>
                <a:cs typeface="Montserrat"/>
                <a:sym typeface="Montserrat"/>
              </a:rPr>
              <a:t>l+1</a:t>
            </a:r>
            <a:r>
              <a:rPr b="1" lang="en" sz="3000">
                <a:solidFill>
                  <a:srgbClr val="434343"/>
                </a:solidFill>
                <a:latin typeface="Montserrat"/>
                <a:ea typeface="Montserrat"/>
                <a:cs typeface="Montserrat"/>
                <a:sym typeface="Montserrat"/>
              </a:rPr>
              <a:t>)</a:t>
            </a:r>
            <a:r>
              <a:rPr b="1" baseline="30000" lang="en" sz="3000">
                <a:solidFill>
                  <a:srgbClr val="434343"/>
                </a:solidFill>
                <a:latin typeface="Montserrat"/>
                <a:ea typeface="Montserrat"/>
                <a:cs typeface="Montserrat"/>
                <a:sym typeface="Montserrat"/>
              </a:rPr>
              <a:t>T   </a:t>
            </a:r>
            <a:r>
              <a:rPr lang="en" sz="3000">
                <a:solidFill>
                  <a:srgbClr val="434343"/>
                </a:solidFill>
                <a:latin typeface="Montserrat"/>
                <a:ea typeface="Montserrat"/>
                <a:cs typeface="Montserrat"/>
                <a:sym typeface="Montserrat"/>
              </a:rPr>
              <a:t>we can think intuitively of this as moving the error backward through the network, giving us some sort of measure of the error at the output of the lth layer.</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568" name="Google Shape;2568;p19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569" name="Google Shape;2569;p19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73" name="Shape 2573"/>
        <p:cNvGrpSpPr/>
        <p:nvPr/>
      </p:nvGrpSpPr>
      <p:grpSpPr>
        <a:xfrm>
          <a:off x="0" y="0"/>
          <a:ext cx="0" cy="0"/>
          <a:chOff x="0" y="0"/>
          <a:chExt cx="0" cy="0"/>
        </a:xfrm>
      </p:grpSpPr>
      <p:sp>
        <p:nvSpPr>
          <p:cNvPr id="2574" name="Google Shape;2574;p19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575" name="Google Shape;2575;p19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Step 4: We then take the Hadamard product </a:t>
            </a:r>
            <a:r>
              <a:rPr b="1" lang="en" sz="3000">
                <a:solidFill>
                  <a:srgbClr val="434343"/>
                </a:solidFill>
                <a:latin typeface="Montserrat"/>
                <a:ea typeface="Montserrat"/>
                <a:cs typeface="Montserrat"/>
                <a:sym typeface="Montserrat"/>
              </a:rPr>
              <a:t>⊙σ′(z</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a:t>
            </a:r>
            <a:r>
              <a:rPr lang="en" sz="3000">
                <a:solidFill>
                  <a:srgbClr val="434343"/>
                </a:solidFill>
                <a:latin typeface="Montserrat"/>
                <a:ea typeface="Montserrat"/>
                <a:cs typeface="Montserrat"/>
                <a:sym typeface="Montserrat"/>
              </a:rPr>
              <a:t>. This moves the error backward through the activation function in layer </a:t>
            </a:r>
            <a:r>
              <a:rPr b="1" lang="en" sz="3000">
                <a:solidFill>
                  <a:srgbClr val="434343"/>
                </a:solidFill>
                <a:latin typeface="Montserrat"/>
                <a:ea typeface="Montserrat"/>
                <a:cs typeface="Montserrat"/>
                <a:sym typeface="Montserrat"/>
              </a:rPr>
              <a:t>l</a:t>
            </a:r>
            <a:r>
              <a:rPr lang="en" sz="3000">
                <a:solidFill>
                  <a:srgbClr val="434343"/>
                </a:solidFill>
                <a:latin typeface="Montserrat"/>
                <a:ea typeface="Montserrat"/>
                <a:cs typeface="Montserrat"/>
                <a:sym typeface="Montserrat"/>
              </a:rPr>
              <a:t>, giving us the error </a:t>
            </a:r>
            <a:r>
              <a:rPr b="1" lang="en" sz="3000">
                <a:solidFill>
                  <a:srgbClr val="434343"/>
                </a:solidFill>
                <a:latin typeface="Montserrat"/>
                <a:ea typeface="Montserrat"/>
                <a:cs typeface="Montserrat"/>
                <a:sym typeface="Montserrat"/>
              </a:rPr>
              <a:t>δ</a:t>
            </a:r>
            <a:r>
              <a:rPr b="1" baseline="30000" lang="en" sz="3000">
                <a:solidFill>
                  <a:srgbClr val="434343"/>
                </a:solidFill>
                <a:latin typeface="Montserrat"/>
                <a:ea typeface="Montserrat"/>
                <a:cs typeface="Montserrat"/>
                <a:sym typeface="Montserrat"/>
              </a:rPr>
              <a:t>l</a:t>
            </a:r>
            <a:r>
              <a:rPr lang="en" sz="3000">
                <a:solidFill>
                  <a:srgbClr val="434343"/>
                </a:solidFill>
                <a:latin typeface="Montserrat"/>
                <a:ea typeface="Montserrat"/>
                <a:cs typeface="Montserrat"/>
                <a:sym typeface="Montserrat"/>
              </a:rPr>
              <a:t> in the weighted input to layer </a:t>
            </a:r>
            <a:r>
              <a:rPr b="1" lang="en" sz="3000">
                <a:solidFill>
                  <a:srgbClr val="434343"/>
                </a:solidFill>
                <a:latin typeface="Montserrat"/>
                <a:ea typeface="Montserrat"/>
                <a:cs typeface="Montserrat"/>
                <a:sym typeface="Montserrat"/>
              </a:rPr>
              <a:t>l</a:t>
            </a:r>
            <a:r>
              <a:rPr lang="en" sz="3000">
                <a:solidFill>
                  <a:srgbClr val="434343"/>
                </a:solidFill>
                <a:latin typeface="Montserrat"/>
                <a:ea typeface="Montserrat"/>
                <a:cs typeface="Montserrat"/>
                <a:sym typeface="Montserrat"/>
              </a:rPr>
              <a:t>.</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576" name="Google Shape;2576;p19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577" name="Google Shape;2577;p19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81" name="Shape 2581"/>
        <p:cNvGrpSpPr/>
        <p:nvPr/>
      </p:nvGrpSpPr>
      <p:grpSpPr>
        <a:xfrm>
          <a:off x="0" y="0"/>
          <a:ext cx="0" cy="0"/>
          <a:chOff x="0" y="0"/>
          <a:chExt cx="0" cy="0"/>
        </a:xfrm>
      </p:grpSpPr>
      <p:sp>
        <p:nvSpPr>
          <p:cNvPr id="2582" name="Google Shape;2582;p19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583" name="Google Shape;2583;p19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gradient of the cost function is given by:</a:t>
            </a:r>
            <a:endParaRPr sz="3000">
              <a:solidFill>
                <a:srgbClr val="434343"/>
              </a:solidFill>
              <a:latin typeface="Montserrat"/>
              <a:ea typeface="Montserrat"/>
              <a:cs typeface="Montserrat"/>
              <a:sym typeface="Montserrat"/>
            </a:endParaRPr>
          </a:p>
          <a:p>
            <a:pPr indent="-419100" lvl="1" marL="9144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For each layer: L−1,L−2,… we compute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584" name="Google Shape;2584;p19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585" name="Google Shape;2585;p19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2586" name="Google Shape;2586;p196"/>
          <p:cNvPicPr preferRelativeResize="0"/>
          <p:nvPr/>
        </p:nvPicPr>
        <p:blipFill>
          <a:blip r:embed="rId4">
            <a:alphaModFix/>
          </a:blip>
          <a:stretch>
            <a:fillRect/>
          </a:stretch>
        </p:blipFill>
        <p:spPr>
          <a:xfrm>
            <a:off x="1557500" y="2922051"/>
            <a:ext cx="2565350" cy="962000"/>
          </a:xfrm>
          <a:prstGeom prst="rect">
            <a:avLst/>
          </a:prstGeom>
          <a:noFill/>
          <a:ln>
            <a:noFill/>
          </a:ln>
        </p:spPr>
      </p:pic>
      <p:pic>
        <p:nvPicPr>
          <p:cNvPr id="2587" name="Google Shape;2587;p196"/>
          <p:cNvPicPr preferRelativeResize="0"/>
          <p:nvPr/>
        </p:nvPicPr>
        <p:blipFill>
          <a:blip r:embed="rId5">
            <a:alphaModFix/>
          </a:blip>
          <a:stretch>
            <a:fillRect/>
          </a:stretch>
        </p:blipFill>
        <p:spPr>
          <a:xfrm>
            <a:off x="5256697" y="2884622"/>
            <a:ext cx="1515375" cy="1036850"/>
          </a:xfrm>
          <a:prstGeom prst="rect">
            <a:avLst/>
          </a:prstGeom>
          <a:noFill/>
          <a:ln>
            <a:noFill/>
          </a:ln>
        </p:spPr>
      </p:pic>
    </p:spTree>
  </p:cSld>
  <p:clrMapOvr>
    <a:masterClrMapping/>
  </p:clrMapOvr>
</p:sld>
</file>

<file path=ppt/slides/slide1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91" name="Shape 2591"/>
        <p:cNvGrpSpPr/>
        <p:nvPr/>
      </p:nvGrpSpPr>
      <p:grpSpPr>
        <a:xfrm>
          <a:off x="0" y="0"/>
          <a:ext cx="0" cy="0"/>
          <a:chOff x="0" y="0"/>
          <a:chExt cx="0" cy="0"/>
        </a:xfrm>
      </p:grpSpPr>
      <p:sp>
        <p:nvSpPr>
          <p:cNvPr id="2592" name="Google Shape;2592;p19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593" name="Google Shape;2593;p19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then allows us to adjust the weights and biases to help minimize that cost function.</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Check out the external links for more details!</a:t>
            </a:r>
            <a:endParaRPr sz="3000">
              <a:solidFill>
                <a:srgbClr val="434343"/>
              </a:solidFill>
              <a:latin typeface="Montserrat"/>
              <a:ea typeface="Montserrat"/>
              <a:cs typeface="Montserrat"/>
              <a:sym typeface="Montserrat"/>
            </a:endParaRPr>
          </a:p>
        </p:txBody>
      </p:sp>
      <p:pic>
        <p:nvPicPr>
          <p:cNvPr descr="watermark.jpg" id="2594" name="Google Shape;2594;p19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595" name="Google Shape;2595;p19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99" name="Shape 2599"/>
        <p:cNvGrpSpPr/>
        <p:nvPr/>
      </p:nvGrpSpPr>
      <p:grpSpPr>
        <a:xfrm>
          <a:off x="0" y="0"/>
          <a:ext cx="0" cy="0"/>
          <a:chOff x="0" y="0"/>
          <a:chExt cx="0" cy="0"/>
        </a:xfrm>
      </p:grpSpPr>
      <p:sp>
        <p:nvSpPr>
          <p:cNvPr id="2600" name="Google Shape;2600;p198"/>
          <p:cNvSpPr txBox="1"/>
          <p:nvPr>
            <p:ph type="ctrTitle"/>
          </p:nvPr>
        </p:nvSpPr>
        <p:spPr>
          <a:xfrm>
            <a:off x="282200" y="1898400"/>
            <a:ext cx="8520600" cy="78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TensorFlow and Keras</a:t>
            </a:r>
            <a:endParaRPr b="1">
              <a:latin typeface="Montserrat"/>
              <a:ea typeface="Montserrat"/>
              <a:cs typeface="Montserrat"/>
              <a:sym typeface="Montserrat"/>
            </a:endParaRPr>
          </a:p>
        </p:txBody>
      </p:sp>
      <p:pic>
        <p:nvPicPr>
          <p:cNvPr descr="watermark.jpg" id="2601" name="Google Shape;2601;p19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602" name="Google Shape;2602;p19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06" name="Shape 2606"/>
        <p:cNvGrpSpPr/>
        <p:nvPr/>
      </p:nvGrpSpPr>
      <p:grpSpPr>
        <a:xfrm>
          <a:off x="0" y="0"/>
          <a:ext cx="0" cy="0"/>
          <a:chOff x="0" y="0"/>
          <a:chExt cx="0" cy="0"/>
        </a:xfrm>
      </p:grpSpPr>
      <p:sp>
        <p:nvSpPr>
          <p:cNvPr id="2607" name="Google Shape;2607;p19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608" name="Google Shape;2608;p19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Before we begin learning how to code our own neural networks, let’s quickly clarify the differences between TensorFlow and Keras!</a:t>
            </a:r>
            <a:endParaRPr sz="3000">
              <a:solidFill>
                <a:srgbClr val="434343"/>
              </a:solidFill>
              <a:latin typeface="Montserrat"/>
              <a:ea typeface="Montserrat"/>
              <a:cs typeface="Montserrat"/>
              <a:sym typeface="Montserrat"/>
            </a:endParaRPr>
          </a:p>
        </p:txBody>
      </p:sp>
      <p:pic>
        <p:nvPicPr>
          <p:cNvPr descr="watermark.jpg" id="2609" name="Google Shape;2609;p19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610" name="Google Shape;2610;p19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14" name="Shape 2614"/>
        <p:cNvGrpSpPr/>
        <p:nvPr/>
      </p:nvGrpSpPr>
      <p:grpSpPr>
        <a:xfrm>
          <a:off x="0" y="0"/>
          <a:ext cx="0" cy="0"/>
          <a:chOff x="0" y="0"/>
          <a:chExt cx="0" cy="0"/>
        </a:xfrm>
      </p:grpSpPr>
      <p:sp>
        <p:nvSpPr>
          <p:cNvPr id="2615" name="Google Shape;2615;p20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616" name="Google Shape;2616;p20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TensorFlow is an open-source deep learning library developed by Google, with TF 2.0 being officially released in late 2019.</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617" name="Google Shape;2617;p20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618" name="Google Shape;2618;p20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22" name="Shape 2622"/>
        <p:cNvGrpSpPr/>
        <p:nvPr/>
      </p:nvGrpSpPr>
      <p:grpSpPr>
        <a:xfrm>
          <a:off x="0" y="0"/>
          <a:ext cx="0" cy="0"/>
          <a:chOff x="0" y="0"/>
          <a:chExt cx="0" cy="0"/>
        </a:xfrm>
      </p:grpSpPr>
      <p:sp>
        <p:nvSpPr>
          <p:cNvPr id="2623" name="Google Shape;2623;p20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624" name="Google Shape;2624;p20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TensorFlow has a large ecosystem of related components, including libraries like Tensorboard, Deployment and Production APIs, and support for various programming languages.</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625" name="Google Shape;2625;p20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626" name="Google Shape;2626;p20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0" name="Shape 210"/>
        <p:cNvGrpSpPr/>
        <p:nvPr/>
      </p:nvGrpSpPr>
      <p:grpSpPr>
        <a:xfrm>
          <a:off x="0" y="0"/>
          <a:ext cx="0" cy="0"/>
          <a:chOff x="0" y="0"/>
          <a:chExt cx="0" cy="0"/>
        </a:xfrm>
      </p:grpSpPr>
      <p:sp>
        <p:nvSpPr>
          <p:cNvPr id="211" name="Google Shape;211;p3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212" name="Google Shape;212;p31"/>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Perceptron Model</a:t>
            </a:r>
            <a:endParaRPr sz="2900">
              <a:solidFill>
                <a:srgbClr val="434343"/>
              </a:solidFill>
              <a:latin typeface="Montserrat"/>
              <a:ea typeface="Montserrat"/>
              <a:cs typeface="Montserrat"/>
              <a:sym typeface="Montserrat"/>
            </a:endParaRPr>
          </a:p>
        </p:txBody>
      </p:sp>
      <p:pic>
        <p:nvPicPr>
          <p:cNvPr descr="watermark.jpg" id="213" name="Google Shape;213;p3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14" name="Google Shape;214;p3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15" name="Google Shape;215;p31"/>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216" name="Google Shape;216;p31"/>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217" name="Google Shape;217;p31"/>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18" name="Google Shape;218;p31"/>
          <p:cNvCxnSpPr>
            <a:endCxn id="217"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219" name="Google Shape;219;p31"/>
          <p:cNvCxnSpPr>
            <a:endCxn id="217" idx="3"/>
          </p:cNvCxnSpPr>
          <p:nvPr/>
        </p:nvCxnSpPr>
        <p:spPr>
          <a:xfrm flipH="1" rot="10800000">
            <a:off x="2285899" y="3223851"/>
            <a:ext cx="1767600" cy="547800"/>
          </a:xfrm>
          <a:prstGeom prst="straightConnector1">
            <a:avLst/>
          </a:prstGeom>
          <a:noFill/>
          <a:ln cap="flat" cmpd="sng" w="38100">
            <a:solidFill>
              <a:srgbClr val="674EA7"/>
            </a:solidFill>
            <a:prstDash val="solid"/>
            <a:round/>
            <a:headEnd len="med" w="med" type="none"/>
            <a:tailEnd len="med" w="med" type="triangle"/>
          </a:ln>
        </p:spPr>
      </p:cxnSp>
      <p:cxnSp>
        <p:nvCxnSpPr>
          <p:cNvPr id="220" name="Google Shape;220;p31"/>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5"/>
                                        </p:tgtEl>
                                        <p:attrNameLst>
                                          <p:attrName>style.visibility</p:attrName>
                                        </p:attrNameLst>
                                      </p:cBhvr>
                                      <p:to>
                                        <p:strVal val="visible"/>
                                      </p:to>
                                    </p:set>
                                    <p:animEffect filter="fade" transition="in">
                                      <p:cBhvr>
                                        <p:cTn dur="1000"/>
                                        <p:tgtEl>
                                          <p:spTgt spid="215"/>
                                        </p:tgtEl>
                                      </p:cBhvr>
                                    </p:animEffect>
                                  </p:childTnLst>
                                </p:cTn>
                              </p:par>
                              <p:par>
                                <p:cTn fill="hold" nodeType="withEffect" presetClass="entr" presetID="10" presetSubtype="0">
                                  <p:stCondLst>
                                    <p:cond delay="0"/>
                                  </p:stCondLst>
                                  <p:childTnLst>
                                    <p:set>
                                      <p:cBhvr>
                                        <p:cTn dur="1" fill="hold">
                                          <p:stCondLst>
                                            <p:cond delay="0"/>
                                          </p:stCondLst>
                                        </p:cTn>
                                        <p:tgtEl>
                                          <p:spTgt spid="218"/>
                                        </p:tgtEl>
                                        <p:attrNameLst>
                                          <p:attrName>style.visibility</p:attrName>
                                        </p:attrNameLst>
                                      </p:cBhvr>
                                      <p:to>
                                        <p:strVal val="visible"/>
                                      </p:to>
                                    </p:set>
                                    <p:animEffect filter="fade" transition="in">
                                      <p:cBhvr>
                                        <p:cTn dur="1000"/>
                                        <p:tgtEl>
                                          <p:spTgt spid="218"/>
                                        </p:tgtEl>
                                      </p:cBhvr>
                                    </p:animEffect>
                                  </p:childTnLst>
                                </p:cTn>
                              </p:par>
                              <p:par>
                                <p:cTn fill="hold" nodeType="withEffect" presetClass="entr" presetID="10" presetSubtype="0">
                                  <p:stCondLst>
                                    <p:cond delay="0"/>
                                  </p:stCondLst>
                                  <p:childTnLst>
                                    <p:set>
                                      <p:cBhvr>
                                        <p:cTn dur="1" fill="hold">
                                          <p:stCondLst>
                                            <p:cond delay="0"/>
                                          </p:stCondLst>
                                        </p:cTn>
                                        <p:tgtEl>
                                          <p:spTgt spid="219"/>
                                        </p:tgtEl>
                                        <p:attrNameLst>
                                          <p:attrName>style.visibility</p:attrName>
                                        </p:attrNameLst>
                                      </p:cBhvr>
                                      <p:to>
                                        <p:strVal val="visible"/>
                                      </p:to>
                                    </p:set>
                                    <p:animEffect filter="fade" transition="in">
                                      <p:cBhvr>
                                        <p:cTn dur="1000"/>
                                        <p:tgtEl>
                                          <p:spTgt spid="219"/>
                                        </p:tgtEl>
                                      </p:cBhvr>
                                    </p:animEffect>
                                  </p:childTnLst>
                                </p:cTn>
                              </p:par>
                              <p:par>
                                <p:cTn fill="hold" nodeType="withEffect" presetClass="entr" presetID="10" presetSubtype="0">
                                  <p:stCondLst>
                                    <p:cond delay="0"/>
                                  </p:stCondLst>
                                  <p:childTnLst>
                                    <p:set>
                                      <p:cBhvr>
                                        <p:cTn dur="1" fill="hold">
                                          <p:stCondLst>
                                            <p:cond delay="0"/>
                                          </p:stCondLst>
                                        </p:cTn>
                                        <p:tgtEl>
                                          <p:spTgt spid="220"/>
                                        </p:tgtEl>
                                        <p:attrNameLst>
                                          <p:attrName>style.visibility</p:attrName>
                                        </p:attrNameLst>
                                      </p:cBhvr>
                                      <p:to>
                                        <p:strVal val="visible"/>
                                      </p:to>
                                    </p:set>
                                    <p:animEffect filter="fade" transition="in">
                                      <p:cBhvr>
                                        <p:cTn dur="1000"/>
                                        <p:tgtEl>
                                          <p:spTgt spid="220"/>
                                        </p:tgtEl>
                                      </p:cBhvr>
                                    </p:animEffect>
                                  </p:childTnLst>
                                </p:cTn>
                              </p:par>
                              <p:par>
                                <p:cTn fill="hold" nodeType="withEffect" presetClass="entr" presetID="10" presetSubtype="0">
                                  <p:stCondLst>
                                    <p:cond delay="0"/>
                                  </p:stCondLst>
                                  <p:childTnLst>
                                    <p:set>
                                      <p:cBhvr>
                                        <p:cTn dur="1" fill="hold">
                                          <p:stCondLst>
                                            <p:cond delay="0"/>
                                          </p:stCondLst>
                                        </p:cTn>
                                        <p:tgtEl>
                                          <p:spTgt spid="216"/>
                                        </p:tgtEl>
                                        <p:attrNameLst>
                                          <p:attrName>style.visibility</p:attrName>
                                        </p:attrNameLst>
                                      </p:cBhvr>
                                      <p:to>
                                        <p:strVal val="visible"/>
                                      </p:to>
                                    </p:set>
                                    <p:animEffect filter="fade" transition="in">
                                      <p:cBhvr>
                                        <p:cTn dur="1000"/>
                                        <p:tgtEl>
                                          <p:spTgt spid="21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30" name="Shape 2630"/>
        <p:cNvGrpSpPr/>
        <p:nvPr/>
      </p:nvGrpSpPr>
      <p:grpSpPr>
        <a:xfrm>
          <a:off x="0" y="0"/>
          <a:ext cx="0" cy="0"/>
          <a:chOff x="0" y="0"/>
          <a:chExt cx="0" cy="0"/>
        </a:xfrm>
      </p:grpSpPr>
      <p:sp>
        <p:nvSpPr>
          <p:cNvPr id="2631" name="Google Shape;2631;p20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632" name="Google Shape;2632;p20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Keras is a high-level python library that can use a variety of deep learning libraries underneath, such as: TensorFlow, CNTK, or Theano.</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633" name="Google Shape;2633;p20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634" name="Google Shape;2634;p20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38" name="Shape 2638"/>
        <p:cNvGrpSpPr/>
        <p:nvPr/>
      </p:nvGrpSpPr>
      <p:grpSpPr>
        <a:xfrm>
          <a:off x="0" y="0"/>
          <a:ext cx="0" cy="0"/>
          <a:chOff x="0" y="0"/>
          <a:chExt cx="0" cy="0"/>
        </a:xfrm>
      </p:grpSpPr>
      <p:sp>
        <p:nvSpPr>
          <p:cNvPr id="2639" name="Google Shape;2639;p20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640" name="Google Shape;2640;p20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TensorFlow 1.x had a complex python class system for building models, and due to the huge popularity of Keras, when TF 2.0 was released, TF adopted Keras as the official API for TF.</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641" name="Google Shape;2641;p20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642" name="Google Shape;2642;p20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46" name="Shape 2646"/>
        <p:cNvGrpSpPr/>
        <p:nvPr/>
      </p:nvGrpSpPr>
      <p:grpSpPr>
        <a:xfrm>
          <a:off x="0" y="0"/>
          <a:ext cx="0" cy="0"/>
          <a:chOff x="0" y="0"/>
          <a:chExt cx="0" cy="0"/>
        </a:xfrm>
      </p:grpSpPr>
      <p:sp>
        <p:nvSpPr>
          <p:cNvPr id="2647" name="Google Shape;2647;p20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648" name="Google Shape;2648;p20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While Keras still also remains as a separate library from Tensorflow, it can also now officially be imported through TF, so there is now need to additionally install it.</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649" name="Google Shape;2649;p20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650" name="Google Shape;2650;p20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54" name="Shape 2654"/>
        <p:cNvGrpSpPr/>
        <p:nvPr/>
      </p:nvGrpSpPr>
      <p:grpSpPr>
        <a:xfrm>
          <a:off x="0" y="0"/>
          <a:ext cx="0" cy="0"/>
          <a:chOff x="0" y="0"/>
          <a:chExt cx="0" cy="0"/>
        </a:xfrm>
      </p:grpSpPr>
      <p:sp>
        <p:nvSpPr>
          <p:cNvPr id="2655" name="Google Shape;2655;p20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656" name="Google Shape;2656;p20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Keras API is easy to use and builds models by simply adding layers on top of each other through simple calls.</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now explore the basics of the Keras API for TensorFlow!</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657" name="Google Shape;2657;p20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658" name="Google Shape;2658;p20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62" name="Shape 2662"/>
        <p:cNvGrpSpPr/>
        <p:nvPr/>
      </p:nvGrpSpPr>
      <p:grpSpPr>
        <a:xfrm>
          <a:off x="0" y="0"/>
          <a:ext cx="0" cy="0"/>
          <a:chOff x="0" y="0"/>
          <a:chExt cx="0" cy="0"/>
        </a:xfrm>
      </p:grpSpPr>
      <p:sp>
        <p:nvSpPr>
          <p:cNvPr id="2663" name="Google Shape;2663;p206"/>
          <p:cNvSpPr txBox="1"/>
          <p:nvPr>
            <p:ph type="ctrTitle"/>
          </p:nvPr>
        </p:nvSpPr>
        <p:spPr>
          <a:xfrm>
            <a:off x="263900" y="2513775"/>
            <a:ext cx="8520600" cy="78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Keras Classification</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Code Along - Part One </a:t>
            </a:r>
            <a:endParaRPr b="1">
              <a:latin typeface="Montserrat"/>
              <a:ea typeface="Montserrat"/>
              <a:cs typeface="Montserrat"/>
              <a:sym typeface="Montserrat"/>
            </a:endParaRPr>
          </a:p>
        </p:txBody>
      </p:sp>
      <p:pic>
        <p:nvPicPr>
          <p:cNvPr descr="watermark.jpg" id="2664" name="Google Shape;2664;p20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665" name="Google Shape;2665;p20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69" name="Shape 2669"/>
        <p:cNvGrpSpPr/>
        <p:nvPr/>
      </p:nvGrpSpPr>
      <p:grpSpPr>
        <a:xfrm>
          <a:off x="0" y="0"/>
          <a:ext cx="0" cy="0"/>
          <a:chOff x="0" y="0"/>
          <a:chExt cx="0" cy="0"/>
        </a:xfrm>
      </p:grpSpPr>
      <p:sp>
        <p:nvSpPr>
          <p:cNvPr id="2670" name="Google Shape;2670;p20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671" name="Google Shape;2671;p20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lecture will show how to perform a classification task with TensorFlow.</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will also focus on how to identify and deal with overfitting through Early Stopping Callbacks and Dropout Layers.</a:t>
            </a:r>
            <a:endParaRPr sz="3000">
              <a:solidFill>
                <a:srgbClr val="434343"/>
              </a:solidFill>
              <a:latin typeface="Montserrat"/>
              <a:ea typeface="Montserrat"/>
              <a:cs typeface="Montserrat"/>
              <a:sym typeface="Montserrat"/>
            </a:endParaRPr>
          </a:p>
        </p:txBody>
      </p:sp>
      <p:pic>
        <p:nvPicPr>
          <p:cNvPr descr="watermark.jpg" id="2672" name="Google Shape;2672;p20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673" name="Google Shape;2673;p20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77" name="Shape 2677"/>
        <p:cNvGrpSpPr/>
        <p:nvPr/>
      </p:nvGrpSpPr>
      <p:grpSpPr>
        <a:xfrm>
          <a:off x="0" y="0"/>
          <a:ext cx="0" cy="0"/>
          <a:chOff x="0" y="0"/>
          <a:chExt cx="0" cy="0"/>
        </a:xfrm>
      </p:grpSpPr>
      <p:sp>
        <p:nvSpPr>
          <p:cNvPr id="2678" name="Google Shape;2678;p20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679" name="Google Shape;2679;p20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Early Stopping</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Keras can automatically stop training based on a loss condition on the validation data passed during the model.fit() call.</a:t>
            </a:r>
            <a:endParaRPr sz="3000">
              <a:solidFill>
                <a:srgbClr val="434343"/>
              </a:solidFill>
              <a:latin typeface="Montserrat"/>
              <a:ea typeface="Montserrat"/>
              <a:cs typeface="Montserrat"/>
              <a:sym typeface="Montserrat"/>
            </a:endParaRPr>
          </a:p>
        </p:txBody>
      </p:sp>
      <p:pic>
        <p:nvPicPr>
          <p:cNvPr descr="watermark.jpg" id="2680" name="Google Shape;2680;p20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681" name="Google Shape;2681;p20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85" name="Shape 2685"/>
        <p:cNvGrpSpPr/>
        <p:nvPr/>
      </p:nvGrpSpPr>
      <p:grpSpPr>
        <a:xfrm>
          <a:off x="0" y="0"/>
          <a:ext cx="0" cy="0"/>
          <a:chOff x="0" y="0"/>
          <a:chExt cx="0" cy="0"/>
        </a:xfrm>
      </p:grpSpPr>
      <p:sp>
        <p:nvSpPr>
          <p:cNvPr id="2686" name="Google Shape;2686;p20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687" name="Google Shape;2687;p20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Dropout Layers</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Dropout can be added to layers to “turn off” neurons during training to prevent overfitting.</a:t>
            </a:r>
            <a:endParaRPr sz="3000">
              <a:solidFill>
                <a:srgbClr val="434343"/>
              </a:solidFill>
              <a:latin typeface="Montserrat"/>
              <a:ea typeface="Montserrat"/>
              <a:cs typeface="Montserrat"/>
              <a:sym typeface="Montserrat"/>
            </a:endParaRPr>
          </a:p>
        </p:txBody>
      </p:sp>
      <p:pic>
        <p:nvPicPr>
          <p:cNvPr descr="watermark.jpg" id="2688" name="Google Shape;2688;p20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689" name="Google Shape;2689;p20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93" name="Shape 2693"/>
        <p:cNvGrpSpPr/>
        <p:nvPr/>
      </p:nvGrpSpPr>
      <p:grpSpPr>
        <a:xfrm>
          <a:off x="0" y="0"/>
          <a:ext cx="0" cy="0"/>
          <a:chOff x="0" y="0"/>
          <a:chExt cx="0" cy="0"/>
        </a:xfrm>
      </p:grpSpPr>
      <p:sp>
        <p:nvSpPr>
          <p:cNvPr id="2694" name="Google Shape;2694;p21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695" name="Google Shape;2695;p21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Dropout Layers</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Each Dropout layer will “drop” a  user-defined percentage of neuron units in the previous layer every batch.</a:t>
            </a:r>
            <a:endParaRPr sz="3000">
              <a:solidFill>
                <a:srgbClr val="434343"/>
              </a:solidFill>
              <a:latin typeface="Montserrat"/>
              <a:ea typeface="Montserrat"/>
              <a:cs typeface="Montserrat"/>
              <a:sym typeface="Montserrat"/>
            </a:endParaRPr>
          </a:p>
        </p:txBody>
      </p:sp>
      <p:pic>
        <p:nvPicPr>
          <p:cNvPr descr="watermark.jpg" id="2696" name="Google Shape;2696;p21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697" name="Google Shape;2697;p21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01" name="Shape 2701"/>
        <p:cNvGrpSpPr/>
        <p:nvPr/>
      </p:nvGrpSpPr>
      <p:grpSpPr>
        <a:xfrm>
          <a:off x="0" y="0"/>
          <a:ext cx="0" cy="0"/>
          <a:chOff x="0" y="0"/>
          <a:chExt cx="0" cy="0"/>
        </a:xfrm>
      </p:grpSpPr>
      <p:sp>
        <p:nvSpPr>
          <p:cNvPr id="2702" name="Google Shape;2702;p211"/>
          <p:cNvSpPr txBox="1"/>
          <p:nvPr>
            <p:ph type="ctrTitle"/>
          </p:nvPr>
        </p:nvSpPr>
        <p:spPr>
          <a:xfrm>
            <a:off x="286775" y="2138875"/>
            <a:ext cx="8520600" cy="78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Introduction to Project</a:t>
            </a:r>
            <a:endParaRPr b="1">
              <a:latin typeface="Montserrat"/>
              <a:ea typeface="Montserrat"/>
              <a:cs typeface="Montserrat"/>
              <a:sym typeface="Montserrat"/>
            </a:endParaRPr>
          </a:p>
        </p:txBody>
      </p:sp>
      <p:pic>
        <p:nvPicPr>
          <p:cNvPr descr="watermark.jpg" id="2703" name="Google Shape;2703;p21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704" name="Google Shape;2704;p21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 name="Shape 61"/>
        <p:cNvGrpSpPr/>
        <p:nvPr/>
      </p:nvGrpSpPr>
      <p:grpSpPr>
        <a:xfrm>
          <a:off x="0" y="0"/>
          <a:ext cx="0" cy="0"/>
          <a:chOff x="0" y="0"/>
          <a:chExt cx="0" cy="0"/>
        </a:xfrm>
      </p:grpSpPr>
      <p:sp>
        <p:nvSpPr>
          <p:cNvPr id="62" name="Google Shape;62;p1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ANN</a:t>
            </a:r>
            <a:endParaRPr>
              <a:latin typeface="Montserrat"/>
              <a:ea typeface="Montserrat"/>
              <a:cs typeface="Montserrat"/>
              <a:sym typeface="Montserrat"/>
            </a:endParaRPr>
          </a:p>
        </p:txBody>
      </p:sp>
      <p:sp>
        <p:nvSpPr>
          <p:cNvPr id="63" name="Google Shape;63;p14"/>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 large part of this section will focus on theory behind many of the ideas we will implement with code.</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do a quick review of how we will gradually build an understanding of artificial neural networks.</a:t>
            </a:r>
            <a:endParaRPr sz="2900">
              <a:solidFill>
                <a:srgbClr val="434343"/>
              </a:solidFill>
              <a:latin typeface="Montserrat"/>
              <a:ea typeface="Montserrat"/>
              <a:cs typeface="Montserrat"/>
              <a:sym typeface="Montserrat"/>
            </a:endParaRPr>
          </a:p>
        </p:txBody>
      </p:sp>
      <p:pic>
        <p:nvPicPr>
          <p:cNvPr descr="watermark.jpg" id="64" name="Google Shape;64;p1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5" name="Google Shape;65;p1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4" name="Shape 224"/>
        <p:cNvGrpSpPr/>
        <p:nvPr/>
      </p:nvGrpSpPr>
      <p:grpSpPr>
        <a:xfrm>
          <a:off x="0" y="0"/>
          <a:ext cx="0" cy="0"/>
          <a:chOff x="0" y="0"/>
          <a:chExt cx="0" cy="0"/>
        </a:xfrm>
      </p:grpSpPr>
      <p:sp>
        <p:nvSpPr>
          <p:cNvPr id="225" name="Google Shape;225;p3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226" name="Google Shape;226;p32"/>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work through a simple example</a:t>
            </a:r>
            <a:endParaRPr sz="2900">
              <a:solidFill>
                <a:srgbClr val="434343"/>
              </a:solidFill>
              <a:latin typeface="Montserrat"/>
              <a:ea typeface="Montserrat"/>
              <a:cs typeface="Montserrat"/>
              <a:sym typeface="Montserrat"/>
            </a:endParaRPr>
          </a:p>
        </p:txBody>
      </p:sp>
      <p:pic>
        <p:nvPicPr>
          <p:cNvPr descr="watermark.jpg" id="227" name="Google Shape;227;p3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28" name="Google Shape;228;p3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29" name="Google Shape;229;p32"/>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230" name="Google Shape;230;p32"/>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231" name="Google Shape;231;p32"/>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32" name="Google Shape;232;p32"/>
          <p:cNvCxnSpPr>
            <a:endCxn id="231"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233" name="Google Shape;233;p32"/>
          <p:cNvCxnSpPr>
            <a:endCxn id="231" idx="3"/>
          </p:cNvCxnSpPr>
          <p:nvPr/>
        </p:nvCxnSpPr>
        <p:spPr>
          <a:xfrm flipH="1" rot="10800000">
            <a:off x="2285899" y="3223851"/>
            <a:ext cx="1767600" cy="547800"/>
          </a:xfrm>
          <a:prstGeom prst="straightConnector1">
            <a:avLst/>
          </a:prstGeom>
          <a:noFill/>
          <a:ln cap="flat" cmpd="sng" w="38100">
            <a:solidFill>
              <a:srgbClr val="674EA7"/>
            </a:solidFill>
            <a:prstDash val="solid"/>
            <a:round/>
            <a:headEnd len="med" w="med" type="none"/>
            <a:tailEnd len="med" w="med" type="triangle"/>
          </a:ln>
        </p:spPr>
      </p:cxnSp>
      <p:cxnSp>
        <p:nvCxnSpPr>
          <p:cNvPr id="234" name="Google Shape;234;p32"/>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
        <p:nvSpPr>
          <p:cNvPr id="235" name="Google Shape;235;p32"/>
          <p:cNvSpPr txBox="1"/>
          <p:nvPr>
            <p:ph type="title"/>
          </p:nvPr>
        </p:nvSpPr>
        <p:spPr>
          <a:xfrm>
            <a:off x="1627850" y="19386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236" name="Google Shape;236;p32"/>
          <p:cNvSpPr txBox="1"/>
          <p:nvPr>
            <p:ph type="title"/>
          </p:nvPr>
        </p:nvSpPr>
        <p:spPr>
          <a:xfrm>
            <a:off x="1780250" y="36373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Tree>
  </p:cSld>
  <p:clrMapOvr>
    <a:masterClrMapping/>
  </p:clrMapOvr>
</p:sld>
</file>

<file path=ppt/slides/slide2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08" name="Shape 2708"/>
        <p:cNvGrpSpPr/>
        <p:nvPr/>
      </p:nvGrpSpPr>
      <p:grpSpPr>
        <a:xfrm>
          <a:off x="0" y="0"/>
          <a:ext cx="0" cy="0"/>
          <a:chOff x="0" y="0"/>
          <a:chExt cx="0" cy="0"/>
        </a:xfrm>
      </p:grpSpPr>
      <p:sp>
        <p:nvSpPr>
          <p:cNvPr id="2709" name="Google Shape;2709;p21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710" name="Google Shape;2710;p21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It’s time for a project! You will build a model that will attempt to predict whether or not someone will pay back their loan based on historical information.</a:t>
            </a:r>
            <a:endParaRPr sz="3000">
              <a:solidFill>
                <a:srgbClr val="434343"/>
              </a:solidFill>
              <a:latin typeface="Montserrat"/>
              <a:ea typeface="Montserrat"/>
              <a:cs typeface="Montserrat"/>
              <a:sym typeface="Montserrat"/>
            </a:endParaRPr>
          </a:p>
        </p:txBody>
      </p:sp>
      <p:pic>
        <p:nvPicPr>
          <p:cNvPr descr="watermark.jpg" id="2711" name="Google Shape;2711;p21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712" name="Google Shape;2712;p21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16" name="Shape 2716"/>
        <p:cNvGrpSpPr/>
        <p:nvPr/>
      </p:nvGrpSpPr>
      <p:grpSpPr>
        <a:xfrm>
          <a:off x="0" y="0"/>
          <a:ext cx="0" cy="0"/>
          <a:chOff x="0" y="0"/>
          <a:chExt cx="0" cy="0"/>
        </a:xfrm>
      </p:grpSpPr>
      <p:sp>
        <p:nvSpPr>
          <p:cNvPr id="2717" name="Google Shape;2717;p21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718" name="Google Shape;2718;p21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You have 3 options for this project</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Completely Solo</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Exercise Guide Notebook</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Code Along with Solution Lectures</a:t>
            </a:r>
            <a:endParaRPr sz="3000">
              <a:solidFill>
                <a:srgbClr val="434343"/>
              </a:solidFill>
              <a:latin typeface="Montserrat"/>
              <a:ea typeface="Montserrat"/>
              <a:cs typeface="Montserrat"/>
              <a:sym typeface="Montserrat"/>
            </a:endParaRPr>
          </a:p>
        </p:txBody>
      </p:sp>
      <p:pic>
        <p:nvPicPr>
          <p:cNvPr descr="watermark.jpg" id="2719" name="Google Shape;2719;p21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720" name="Google Shape;2720;p21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24" name="Shape 2724"/>
        <p:cNvGrpSpPr/>
        <p:nvPr/>
      </p:nvGrpSpPr>
      <p:grpSpPr>
        <a:xfrm>
          <a:off x="0" y="0"/>
          <a:ext cx="0" cy="0"/>
          <a:chOff x="0" y="0"/>
          <a:chExt cx="0" cy="0"/>
        </a:xfrm>
      </p:grpSpPr>
      <p:sp>
        <p:nvSpPr>
          <p:cNvPr id="2725" name="Google Shape;2725;p21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726" name="Google Shape;2726;p2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Completely Solo</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Read the introduction in the Exercise notebook, then proceed with your own methods to build a predictive model.</a:t>
            </a:r>
            <a:endParaRPr sz="3000">
              <a:solidFill>
                <a:srgbClr val="434343"/>
              </a:solidFill>
              <a:latin typeface="Montserrat"/>
              <a:ea typeface="Montserrat"/>
              <a:cs typeface="Montserrat"/>
              <a:sym typeface="Montserrat"/>
            </a:endParaRPr>
          </a:p>
        </p:txBody>
      </p:sp>
      <p:pic>
        <p:nvPicPr>
          <p:cNvPr descr="watermark.jpg" id="2727" name="Google Shape;2727;p21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728" name="Google Shape;2728;p21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32" name="Shape 2732"/>
        <p:cNvGrpSpPr/>
        <p:nvPr/>
      </p:nvGrpSpPr>
      <p:grpSpPr>
        <a:xfrm>
          <a:off x="0" y="0"/>
          <a:ext cx="0" cy="0"/>
          <a:chOff x="0" y="0"/>
          <a:chExt cx="0" cy="0"/>
        </a:xfrm>
      </p:grpSpPr>
      <p:sp>
        <p:nvSpPr>
          <p:cNvPr id="2733" name="Google Shape;2733;p21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734" name="Google Shape;2734;p2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Exercise Guide Notebook</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Follow the written steps in the notebook to complete tasks that guide you through building a predictive model.</a:t>
            </a:r>
            <a:endParaRPr sz="3000">
              <a:solidFill>
                <a:srgbClr val="434343"/>
              </a:solidFill>
              <a:latin typeface="Montserrat"/>
              <a:ea typeface="Montserrat"/>
              <a:cs typeface="Montserrat"/>
              <a:sym typeface="Montserrat"/>
            </a:endParaRPr>
          </a:p>
        </p:txBody>
      </p:sp>
      <p:pic>
        <p:nvPicPr>
          <p:cNvPr descr="watermark.jpg" id="2735" name="Google Shape;2735;p21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736" name="Google Shape;2736;p21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40" name="Shape 2740"/>
        <p:cNvGrpSpPr/>
        <p:nvPr/>
      </p:nvGrpSpPr>
      <p:grpSpPr>
        <a:xfrm>
          <a:off x="0" y="0"/>
          <a:ext cx="0" cy="0"/>
          <a:chOff x="0" y="0"/>
          <a:chExt cx="0" cy="0"/>
        </a:xfrm>
      </p:grpSpPr>
      <p:sp>
        <p:nvSpPr>
          <p:cNvPr id="2741" name="Google Shape;2741;p21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742" name="Google Shape;2742;p2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Code along with solutions lecture</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Skip the next overview lecture and code along with us as we guide you through our solution video for the project.</a:t>
            </a:r>
            <a:endParaRPr sz="3000">
              <a:solidFill>
                <a:srgbClr val="434343"/>
              </a:solidFill>
              <a:latin typeface="Montserrat"/>
              <a:ea typeface="Montserrat"/>
              <a:cs typeface="Montserrat"/>
              <a:sym typeface="Montserrat"/>
            </a:endParaRPr>
          </a:p>
        </p:txBody>
      </p:sp>
      <p:pic>
        <p:nvPicPr>
          <p:cNvPr descr="watermark.jpg" id="2743" name="Google Shape;2743;p21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744" name="Google Shape;2744;p21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48" name="Shape 2748"/>
        <p:cNvGrpSpPr/>
        <p:nvPr/>
      </p:nvGrpSpPr>
      <p:grpSpPr>
        <a:xfrm>
          <a:off x="0" y="0"/>
          <a:ext cx="0" cy="0"/>
          <a:chOff x="0" y="0"/>
          <a:chExt cx="0" cy="0"/>
        </a:xfrm>
      </p:grpSpPr>
      <p:sp>
        <p:nvSpPr>
          <p:cNvPr id="2749" name="Google Shape;2749;p21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750" name="Google Shape;2750;p2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is a large project!</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To reflect a realistic situation, we will spend a lot of time performing feature engineering and analyzing our data.</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explore the project guide notebook in the next lecture!</a:t>
            </a:r>
            <a:endParaRPr sz="3000">
              <a:solidFill>
                <a:srgbClr val="434343"/>
              </a:solidFill>
              <a:latin typeface="Montserrat"/>
              <a:ea typeface="Montserrat"/>
              <a:cs typeface="Montserrat"/>
              <a:sym typeface="Montserrat"/>
            </a:endParaRPr>
          </a:p>
        </p:txBody>
      </p:sp>
      <p:pic>
        <p:nvPicPr>
          <p:cNvPr descr="watermark.jpg" id="2751" name="Google Shape;2751;p21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752" name="Google Shape;2752;p21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56" name="Shape 2756"/>
        <p:cNvGrpSpPr/>
        <p:nvPr/>
      </p:nvGrpSpPr>
      <p:grpSpPr>
        <a:xfrm>
          <a:off x="0" y="0"/>
          <a:ext cx="0" cy="0"/>
          <a:chOff x="0" y="0"/>
          <a:chExt cx="0" cy="0"/>
        </a:xfrm>
      </p:grpSpPr>
      <p:sp>
        <p:nvSpPr>
          <p:cNvPr id="2757" name="Google Shape;2757;p218"/>
          <p:cNvSpPr txBox="1"/>
          <p:nvPr>
            <p:ph type="ctrTitle"/>
          </p:nvPr>
        </p:nvSpPr>
        <p:spPr>
          <a:xfrm>
            <a:off x="263900" y="2513775"/>
            <a:ext cx="8520600" cy="78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Keras Project </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Exercise Solutions</a:t>
            </a:r>
            <a:endParaRPr b="1">
              <a:latin typeface="Montserrat"/>
              <a:ea typeface="Montserrat"/>
              <a:cs typeface="Montserrat"/>
              <a:sym typeface="Montserrat"/>
            </a:endParaRPr>
          </a:p>
          <a:p>
            <a:pPr indent="0" lvl="0" marL="0" rtl="0" algn="ctr">
              <a:spcBef>
                <a:spcPts val="0"/>
              </a:spcBef>
              <a:spcAft>
                <a:spcPts val="0"/>
              </a:spcAft>
              <a:buNone/>
            </a:pPr>
            <a:r>
              <a:rPr b="1" lang="en" sz="3500">
                <a:solidFill>
                  <a:srgbClr val="666666"/>
                </a:solidFill>
                <a:latin typeface="Montserrat"/>
                <a:ea typeface="Montserrat"/>
                <a:cs typeface="Montserrat"/>
                <a:sym typeface="Montserrat"/>
              </a:rPr>
              <a:t>Exploratory Data Analysis</a:t>
            </a:r>
            <a:endParaRPr b="1" sz="3500">
              <a:solidFill>
                <a:srgbClr val="666666"/>
              </a:solidFill>
              <a:latin typeface="Montserrat"/>
              <a:ea typeface="Montserrat"/>
              <a:cs typeface="Montserrat"/>
              <a:sym typeface="Montserrat"/>
            </a:endParaRPr>
          </a:p>
        </p:txBody>
      </p:sp>
      <p:pic>
        <p:nvPicPr>
          <p:cNvPr descr="watermark.jpg" id="2758" name="Google Shape;2758;p21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759" name="Google Shape;2759;p21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0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63" name="Shape 2763"/>
        <p:cNvGrpSpPr/>
        <p:nvPr/>
      </p:nvGrpSpPr>
      <p:grpSpPr>
        <a:xfrm>
          <a:off x="0" y="0"/>
          <a:ext cx="0" cy="0"/>
          <a:chOff x="0" y="0"/>
          <a:chExt cx="0" cy="0"/>
        </a:xfrm>
      </p:grpSpPr>
      <p:sp>
        <p:nvSpPr>
          <p:cNvPr id="2764" name="Google Shape;2764;p219"/>
          <p:cNvSpPr txBox="1"/>
          <p:nvPr>
            <p:ph type="ctrTitle"/>
          </p:nvPr>
        </p:nvSpPr>
        <p:spPr>
          <a:xfrm>
            <a:off x="263900" y="2513775"/>
            <a:ext cx="8520600" cy="78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Keras Project </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Exercise Solutions</a:t>
            </a:r>
            <a:endParaRPr b="1">
              <a:latin typeface="Montserrat"/>
              <a:ea typeface="Montserrat"/>
              <a:cs typeface="Montserrat"/>
              <a:sym typeface="Montserrat"/>
            </a:endParaRPr>
          </a:p>
          <a:p>
            <a:pPr indent="0" lvl="0" marL="0" rtl="0" algn="ctr">
              <a:spcBef>
                <a:spcPts val="0"/>
              </a:spcBef>
              <a:spcAft>
                <a:spcPts val="0"/>
              </a:spcAft>
              <a:buNone/>
            </a:pPr>
            <a:r>
              <a:rPr b="1" lang="en" sz="3500">
                <a:solidFill>
                  <a:srgbClr val="666666"/>
                </a:solidFill>
                <a:latin typeface="Montserrat"/>
                <a:ea typeface="Montserrat"/>
                <a:cs typeface="Montserrat"/>
                <a:sym typeface="Montserrat"/>
              </a:rPr>
              <a:t>Data Preprocessing: Missing Data</a:t>
            </a:r>
            <a:endParaRPr b="1" sz="3500">
              <a:solidFill>
                <a:srgbClr val="666666"/>
              </a:solidFill>
              <a:latin typeface="Montserrat"/>
              <a:ea typeface="Montserrat"/>
              <a:cs typeface="Montserrat"/>
              <a:sym typeface="Montserrat"/>
            </a:endParaRPr>
          </a:p>
        </p:txBody>
      </p:sp>
      <p:pic>
        <p:nvPicPr>
          <p:cNvPr descr="watermark.jpg" id="2765" name="Google Shape;2765;p21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766" name="Google Shape;2766;p21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0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70" name="Shape 2770"/>
        <p:cNvGrpSpPr/>
        <p:nvPr/>
      </p:nvGrpSpPr>
      <p:grpSpPr>
        <a:xfrm>
          <a:off x="0" y="0"/>
          <a:ext cx="0" cy="0"/>
          <a:chOff x="0" y="0"/>
          <a:chExt cx="0" cy="0"/>
        </a:xfrm>
      </p:grpSpPr>
      <p:sp>
        <p:nvSpPr>
          <p:cNvPr id="2771" name="Google Shape;2771;p220"/>
          <p:cNvSpPr txBox="1"/>
          <p:nvPr>
            <p:ph type="ctrTitle"/>
          </p:nvPr>
        </p:nvSpPr>
        <p:spPr>
          <a:xfrm>
            <a:off x="263900" y="2513775"/>
            <a:ext cx="8520600" cy="78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Keras Project </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Exercise Solutions</a:t>
            </a:r>
            <a:endParaRPr b="1">
              <a:latin typeface="Montserrat"/>
              <a:ea typeface="Montserrat"/>
              <a:cs typeface="Montserrat"/>
              <a:sym typeface="Montserrat"/>
            </a:endParaRPr>
          </a:p>
          <a:p>
            <a:pPr indent="0" lvl="0" marL="0" rtl="0" algn="ctr">
              <a:spcBef>
                <a:spcPts val="0"/>
              </a:spcBef>
              <a:spcAft>
                <a:spcPts val="0"/>
              </a:spcAft>
              <a:buNone/>
            </a:pPr>
            <a:r>
              <a:rPr b="1" lang="en" sz="3500">
                <a:solidFill>
                  <a:srgbClr val="666666"/>
                </a:solidFill>
                <a:latin typeface="Montserrat"/>
                <a:ea typeface="Montserrat"/>
                <a:cs typeface="Montserrat"/>
                <a:sym typeface="Montserrat"/>
              </a:rPr>
              <a:t>Categorical</a:t>
            </a:r>
            <a:r>
              <a:rPr b="1" lang="en" sz="3500">
                <a:solidFill>
                  <a:srgbClr val="666666"/>
                </a:solidFill>
                <a:latin typeface="Montserrat"/>
                <a:ea typeface="Montserrat"/>
                <a:cs typeface="Montserrat"/>
                <a:sym typeface="Montserrat"/>
              </a:rPr>
              <a:t> Data</a:t>
            </a:r>
            <a:endParaRPr b="1" sz="3500">
              <a:solidFill>
                <a:srgbClr val="666666"/>
              </a:solidFill>
              <a:latin typeface="Montserrat"/>
              <a:ea typeface="Montserrat"/>
              <a:cs typeface="Montserrat"/>
              <a:sym typeface="Montserrat"/>
            </a:endParaRPr>
          </a:p>
        </p:txBody>
      </p:sp>
      <p:pic>
        <p:nvPicPr>
          <p:cNvPr descr="watermark.jpg" id="2772" name="Google Shape;2772;p22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773" name="Google Shape;2773;p22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0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77" name="Shape 2777"/>
        <p:cNvGrpSpPr/>
        <p:nvPr/>
      </p:nvGrpSpPr>
      <p:grpSpPr>
        <a:xfrm>
          <a:off x="0" y="0"/>
          <a:ext cx="0" cy="0"/>
          <a:chOff x="0" y="0"/>
          <a:chExt cx="0" cy="0"/>
        </a:xfrm>
      </p:grpSpPr>
      <p:sp>
        <p:nvSpPr>
          <p:cNvPr id="2778" name="Google Shape;2778;p221"/>
          <p:cNvSpPr txBox="1"/>
          <p:nvPr>
            <p:ph type="ctrTitle"/>
          </p:nvPr>
        </p:nvSpPr>
        <p:spPr>
          <a:xfrm>
            <a:off x="263900" y="2513775"/>
            <a:ext cx="8520600" cy="78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Keras Project </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Exercise Solutions</a:t>
            </a:r>
            <a:endParaRPr b="1">
              <a:latin typeface="Montserrat"/>
              <a:ea typeface="Montserrat"/>
              <a:cs typeface="Montserrat"/>
              <a:sym typeface="Montserrat"/>
            </a:endParaRPr>
          </a:p>
          <a:p>
            <a:pPr indent="0" lvl="0" marL="0" rtl="0" algn="ctr">
              <a:spcBef>
                <a:spcPts val="0"/>
              </a:spcBef>
              <a:spcAft>
                <a:spcPts val="0"/>
              </a:spcAft>
              <a:buNone/>
            </a:pPr>
            <a:r>
              <a:rPr b="1" lang="en" sz="3500">
                <a:solidFill>
                  <a:srgbClr val="666666"/>
                </a:solidFill>
                <a:latin typeface="Montserrat"/>
                <a:ea typeface="Montserrat"/>
                <a:cs typeface="Montserrat"/>
                <a:sym typeface="Montserrat"/>
              </a:rPr>
              <a:t>Data Preprocessing</a:t>
            </a:r>
            <a:endParaRPr b="1" sz="3500">
              <a:solidFill>
                <a:srgbClr val="666666"/>
              </a:solidFill>
              <a:latin typeface="Montserrat"/>
              <a:ea typeface="Montserrat"/>
              <a:cs typeface="Montserrat"/>
              <a:sym typeface="Montserrat"/>
            </a:endParaRPr>
          </a:p>
        </p:txBody>
      </p:sp>
      <p:pic>
        <p:nvPicPr>
          <p:cNvPr descr="watermark.jpg" id="2779" name="Google Shape;2779;p22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780" name="Google Shape;2780;p22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0" name="Shape 240"/>
        <p:cNvGrpSpPr/>
        <p:nvPr/>
      </p:nvGrpSpPr>
      <p:grpSpPr>
        <a:xfrm>
          <a:off x="0" y="0"/>
          <a:ext cx="0" cy="0"/>
          <a:chOff x="0" y="0"/>
          <a:chExt cx="0" cy="0"/>
        </a:xfrm>
      </p:grpSpPr>
      <p:sp>
        <p:nvSpPr>
          <p:cNvPr id="241" name="Google Shape;241;p3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242" name="Google Shape;242;p33"/>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work through a simple example</a:t>
            </a:r>
            <a:endParaRPr sz="2900">
              <a:solidFill>
                <a:srgbClr val="434343"/>
              </a:solidFill>
              <a:latin typeface="Montserrat"/>
              <a:ea typeface="Montserrat"/>
              <a:cs typeface="Montserrat"/>
              <a:sym typeface="Montserrat"/>
            </a:endParaRPr>
          </a:p>
        </p:txBody>
      </p:sp>
      <p:pic>
        <p:nvPicPr>
          <p:cNvPr descr="watermark.jpg" id="243" name="Google Shape;243;p3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44" name="Google Shape;244;p3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45" name="Google Shape;245;p33"/>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246" name="Google Shape;246;p33"/>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247" name="Google Shape;247;p33"/>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48" name="Google Shape;248;p33"/>
          <p:cNvCxnSpPr>
            <a:endCxn id="247"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249" name="Google Shape;249;p33"/>
          <p:cNvCxnSpPr>
            <a:endCxn id="247" idx="3"/>
          </p:cNvCxnSpPr>
          <p:nvPr/>
        </p:nvCxnSpPr>
        <p:spPr>
          <a:xfrm flipH="1" rot="10800000">
            <a:off x="2285899" y="3223851"/>
            <a:ext cx="1767600" cy="547800"/>
          </a:xfrm>
          <a:prstGeom prst="straightConnector1">
            <a:avLst/>
          </a:prstGeom>
          <a:noFill/>
          <a:ln cap="flat" cmpd="sng" w="38100">
            <a:solidFill>
              <a:srgbClr val="674EA7"/>
            </a:solidFill>
            <a:prstDash val="solid"/>
            <a:round/>
            <a:headEnd len="med" w="med" type="none"/>
            <a:tailEnd len="med" w="med" type="triangle"/>
          </a:ln>
        </p:spPr>
      </p:cxnSp>
      <p:cxnSp>
        <p:nvCxnSpPr>
          <p:cNvPr id="250" name="Google Shape;250;p33"/>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
        <p:nvSpPr>
          <p:cNvPr id="251" name="Google Shape;251;p33"/>
          <p:cNvSpPr txBox="1"/>
          <p:nvPr>
            <p:ph type="title"/>
          </p:nvPr>
        </p:nvSpPr>
        <p:spPr>
          <a:xfrm>
            <a:off x="1627850" y="19386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252" name="Google Shape;252;p33"/>
          <p:cNvSpPr txBox="1"/>
          <p:nvPr>
            <p:ph type="title"/>
          </p:nvPr>
        </p:nvSpPr>
        <p:spPr>
          <a:xfrm>
            <a:off x="3964725" y="25812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f(X)</a:t>
            </a:r>
            <a:endParaRPr b="1">
              <a:solidFill>
                <a:srgbClr val="351C75"/>
              </a:solidFill>
              <a:latin typeface="Montserrat"/>
              <a:ea typeface="Montserrat"/>
              <a:cs typeface="Montserrat"/>
              <a:sym typeface="Montserrat"/>
            </a:endParaRPr>
          </a:p>
        </p:txBody>
      </p:sp>
      <p:sp>
        <p:nvSpPr>
          <p:cNvPr id="253" name="Google Shape;253;p33"/>
          <p:cNvSpPr txBox="1"/>
          <p:nvPr>
            <p:ph type="title"/>
          </p:nvPr>
        </p:nvSpPr>
        <p:spPr>
          <a:xfrm>
            <a:off x="1780250" y="36373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Tree>
  </p:cSld>
  <p:clrMapOvr>
    <a:masterClrMapping/>
  </p:clrMapOvr>
</p:sld>
</file>

<file path=ppt/slides/slide2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84" name="Shape 2784"/>
        <p:cNvGrpSpPr/>
        <p:nvPr/>
      </p:nvGrpSpPr>
      <p:grpSpPr>
        <a:xfrm>
          <a:off x="0" y="0"/>
          <a:ext cx="0" cy="0"/>
          <a:chOff x="0" y="0"/>
          <a:chExt cx="0" cy="0"/>
        </a:xfrm>
      </p:grpSpPr>
      <p:sp>
        <p:nvSpPr>
          <p:cNvPr id="2785" name="Google Shape;2785;p222"/>
          <p:cNvSpPr txBox="1"/>
          <p:nvPr>
            <p:ph type="ctrTitle"/>
          </p:nvPr>
        </p:nvSpPr>
        <p:spPr>
          <a:xfrm>
            <a:off x="263900" y="2513775"/>
            <a:ext cx="8520600" cy="78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Keras Project </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Exercise Solutions</a:t>
            </a:r>
            <a:endParaRPr b="1">
              <a:latin typeface="Montserrat"/>
              <a:ea typeface="Montserrat"/>
              <a:cs typeface="Montserrat"/>
              <a:sym typeface="Montserrat"/>
            </a:endParaRPr>
          </a:p>
          <a:p>
            <a:pPr indent="0" lvl="0" marL="0" rtl="0" algn="ctr">
              <a:spcBef>
                <a:spcPts val="0"/>
              </a:spcBef>
              <a:spcAft>
                <a:spcPts val="0"/>
              </a:spcAft>
              <a:buNone/>
            </a:pPr>
            <a:r>
              <a:rPr b="1" lang="en" sz="3500">
                <a:solidFill>
                  <a:srgbClr val="666666"/>
                </a:solidFill>
                <a:latin typeface="Montserrat"/>
                <a:ea typeface="Montserrat"/>
                <a:cs typeface="Montserrat"/>
                <a:sym typeface="Montserrat"/>
              </a:rPr>
              <a:t>Creating and Training a Model</a:t>
            </a:r>
            <a:endParaRPr b="1" sz="3500">
              <a:solidFill>
                <a:srgbClr val="666666"/>
              </a:solidFill>
              <a:latin typeface="Montserrat"/>
              <a:ea typeface="Montserrat"/>
              <a:cs typeface="Montserrat"/>
              <a:sym typeface="Montserrat"/>
            </a:endParaRPr>
          </a:p>
        </p:txBody>
      </p:sp>
      <p:pic>
        <p:nvPicPr>
          <p:cNvPr descr="watermark.jpg" id="2786" name="Google Shape;2786;p22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787" name="Google Shape;2787;p22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91" name="Shape 2791"/>
        <p:cNvGrpSpPr/>
        <p:nvPr/>
      </p:nvGrpSpPr>
      <p:grpSpPr>
        <a:xfrm>
          <a:off x="0" y="0"/>
          <a:ext cx="0" cy="0"/>
          <a:chOff x="0" y="0"/>
          <a:chExt cx="0" cy="0"/>
        </a:xfrm>
      </p:grpSpPr>
      <p:sp>
        <p:nvSpPr>
          <p:cNvPr id="2792" name="Google Shape;2792;p223"/>
          <p:cNvSpPr txBox="1"/>
          <p:nvPr>
            <p:ph type="ctrTitle"/>
          </p:nvPr>
        </p:nvSpPr>
        <p:spPr>
          <a:xfrm>
            <a:off x="263900" y="2513775"/>
            <a:ext cx="8520600" cy="78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Keras Project </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Exercise Solutions</a:t>
            </a:r>
            <a:endParaRPr b="1">
              <a:latin typeface="Montserrat"/>
              <a:ea typeface="Montserrat"/>
              <a:cs typeface="Montserrat"/>
              <a:sym typeface="Montserrat"/>
            </a:endParaRPr>
          </a:p>
          <a:p>
            <a:pPr indent="0" lvl="0" marL="0" rtl="0" algn="ctr">
              <a:spcBef>
                <a:spcPts val="0"/>
              </a:spcBef>
              <a:spcAft>
                <a:spcPts val="0"/>
              </a:spcAft>
              <a:buNone/>
            </a:pPr>
            <a:r>
              <a:rPr b="1" lang="en" sz="3500">
                <a:solidFill>
                  <a:srgbClr val="666666"/>
                </a:solidFill>
                <a:latin typeface="Montserrat"/>
                <a:ea typeface="Montserrat"/>
                <a:cs typeface="Montserrat"/>
                <a:sym typeface="Montserrat"/>
              </a:rPr>
              <a:t>Model Evaluation</a:t>
            </a:r>
            <a:endParaRPr b="1" sz="3500">
              <a:solidFill>
                <a:srgbClr val="666666"/>
              </a:solidFill>
              <a:latin typeface="Montserrat"/>
              <a:ea typeface="Montserrat"/>
              <a:cs typeface="Montserrat"/>
              <a:sym typeface="Montserrat"/>
            </a:endParaRPr>
          </a:p>
        </p:txBody>
      </p:sp>
      <p:pic>
        <p:nvPicPr>
          <p:cNvPr descr="watermark.jpg" id="2793" name="Google Shape;2793;p22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794" name="Google Shape;2794;p22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98" name="Shape 2798"/>
        <p:cNvGrpSpPr/>
        <p:nvPr/>
      </p:nvGrpSpPr>
      <p:grpSpPr>
        <a:xfrm>
          <a:off x="0" y="0"/>
          <a:ext cx="0" cy="0"/>
          <a:chOff x="0" y="0"/>
          <a:chExt cx="0" cy="0"/>
        </a:xfrm>
      </p:grpSpPr>
      <p:sp>
        <p:nvSpPr>
          <p:cNvPr id="2799" name="Google Shape;2799;p224"/>
          <p:cNvSpPr txBox="1"/>
          <p:nvPr>
            <p:ph type="ctrTitle"/>
          </p:nvPr>
        </p:nvSpPr>
        <p:spPr>
          <a:xfrm>
            <a:off x="263900" y="2513775"/>
            <a:ext cx="8520600" cy="78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Keras Project </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Exercise Solutions</a:t>
            </a:r>
            <a:endParaRPr b="1">
              <a:latin typeface="Montserrat"/>
              <a:ea typeface="Montserrat"/>
              <a:cs typeface="Montserrat"/>
              <a:sym typeface="Montserrat"/>
            </a:endParaRPr>
          </a:p>
          <a:p>
            <a:pPr indent="0" lvl="0" marL="0" rtl="0" algn="ctr">
              <a:spcBef>
                <a:spcPts val="0"/>
              </a:spcBef>
              <a:spcAft>
                <a:spcPts val="0"/>
              </a:spcAft>
              <a:buNone/>
            </a:pPr>
            <a:r>
              <a:rPr b="1" lang="en" sz="3500">
                <a:solidFill>
                  <a:srgbClr val="666666"/>
                </a:solidFill>
                <a:latin typeface="Montserrat"/>
                <a:ea typeface="Montserrat"/>
                <a:cs typeface="Montserrat"/>
                <a:sym typeface="Montserrat"/>
              </a:rPr>
              <a:t>Model Evaluation</a:t>
            </a:r>
            <a:endParaRPr b="1" sz="3500">
              <a:solidFill>
                <a:srgbClr val="666666"/>
              </a:solidFill>
              <a:latin typeface="Montserrat"/>
              <a:ea typeface="Montserrat"/>
              <a:cs typeface="Montserrat"/>
              <a:sym typeface="Montserrat"/>
            </a:endParaRPr>
          </a:p>
        </p:txBody>
      </p:sp>
      <p:pic>
        <p:nvPicPr>
          <p:cNvPr descr="watermark.jpg" id="2800" name="Google Shape;2800;p22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801" name="Google Shape;2801;p22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05" name="Shape 2805"/>
        <p:cNvGrpSpPr/>
        <p:nvPr/>
      </p:nvGrpSpPr>
      <p:grpSpPr>
        <a:xfrm>
          <a:off x="0" y="0"/>
          <a:ext cx="0" cy="0"/>
          <a:chOff x="0" y="0"/>
          <a:chExt cx="0" cy="0"/>
        </a:xfrm>
      </p:grpSpPr>
      <p:sp>
        <p:nvSpPr>
          <p:cNvPr id="2806" name="Google Shape;2806;p225"/>
          <p:cNvSpPr txBox="1"/>
          <p:nvPr>
            <p:ph type="ctrTitle"/>
          </p:nvPr>
        </p:nvSpPr>
        <p:spPr>
          <a:xfrm>
            <a:off x="287250" y="2178900"/>
            <a:ext cx="8520600" cy="78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Tensorboard</a:t>
            </a:r>
            <a:endParaRPr b="1" sz="3500">
              <a:solidFill>
                <a:srgbClr val="666666"/>
              </a:solidFill>
              <a:latin typeface="Montserrat"/>
              <a:ea typeface="Montserrat"/>
              <a:cs typeface="Montserrat"/>
              <a:sym typeface="Montserrat"/>
            </a:endParaRPr>
          </a:p>
        </p:txBody>
      </p:sp>
      <p:pic>
        <p:nvPicPr>
          <p:cNvPr descr="watermark.jpg" id="2807" name="Google Shape;2807;p22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808" name="Google Shape;2808;p22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12" name="Shape 2812"/>
        <p:cNvGrpSpPr/>
        <p:nvPr/>
      </p:nvGrpSpPr>
      <p:grpSpPr>
        <a:xfrm>
          <a:off x="0" y="0"/>
          <a:ext cx="0" cy="0"/>
          <a:chOff x="0" y="0"/>
          <a:chExt cx="0" cy="0"/>
        </a:xfrm>
      </p:grpSpPr>
      <p:sp>
        <p:nvSpPr>
          <p:cNvPr id="2813" name="Google Shape;2813;p22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814" name="Google Shape;2814;p2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Tensorboard is a visualization tool from Google designed to work in conjunction with TensorFlow to visualize various aspects of your model.</a:t>
            </a:r>
            <a:endParaRPr sz="3000">
              <a:solidFill>
                <a:srgbClr val="434343"/>
              </a:solidFill>
              <a:latin typeface="Montserrat"/>
              <a:ea typeface="Montserrat"/>
              <a:cs typeface="Montserrat"/>
              <a:sym typeface="Montserrat"/>
            </a:endParaRPr>
          </a:p>
        </p:txBody>
      </p:sp>
      <p:pic>
        <p:nvPicPr>
          <p:cNvPr descr="watermark.jpg" id="2815" name="Google Shape;2815;p22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816" name="Google Shape;2816;p22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20" name="Shape 2820"/>
        <p:cNvGrpSpPr/>
        <p:nvPr/>
      </p:nvGrpSpPr>
      <p:grpSpPr>
        <a:xfrm>
          <a:off x="0" y="0"/>
          <a:ext cx="0" cy="0"/>
          <a:chOff x="0" y="0"/>
          <a:chExt cx="0" cy="0"/>
        </a:xfrm>
      </p:grpSpPr>
      <p:sp>
        <p:nvSpPr>
          <p:cNvPr id="2821" name="Google Shape;2821;p22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822" name="Google Shape;2822;p2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Here we will simply understand how to view the Tensorboard dashboard in our browser and analyze an existing model.</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NOTE - This lecture requires that you understand file paths and the location of your notebook or .py file!</a:t>
            </a:r>
            <a:endParaRPr b="1" sz="3000">
              <a:solidFill>
                <a:srgbClr val="434343"/>
              </a:solidFill>
              <a:latin typeface="Montserrat"/>
              <a:ea typeface="Montserrat"/>
              <a:cs typeface="Montserrat"/>
              <a:sym typeface="Montserrat"/>
            </a:endParaRPr>
          </a:p>
        </p:txBody>
      </p:sp>
      <p:pic>
        <p:nvPicPr>
          <p:cNvPr descr="watermark.jpg" id="2823" name="Google Shape;2823;p22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824" name="Google Shape;2824;p22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28" name="Shape 2828"/>
        <p:cNvGrpSpPr/>
        <p:nvPr/>
      </p:nvGrpSpPr>
      <p:grpSpPr>
        <a:xfrm>
          <a:off x="0" y="0"/>
          <a:ext cx="0" cy="0"/>
          <a:chOff x="0" y="0"/>
          <a:chExt cx="0" cy="0"/>
        </a:xfrm>
      </p:grpSpPr>
      <p:sp>
        <p:nvSpPr>
          <p:cNvPr id="2829" name="Google Shape;2829;p22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830" name="Google Shape;2830;p228"/>
          <p:cNvSpPr txBox="1"/>
          <p:nvPr>
            <p:ph idx="1" type="body"/>
          </p:nvPr>
        </p:nvSpPr>
        <p:spPr>
          <a:xfrm>
            <a:off x="311700" y="1152475"/>
            <a:ext cx="8803200" cy="26805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Keep in mind, Tensorboard is a separate library from TensorFlow.</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Google Collab Users can follow with Google’s official guide and pre-made notebook: </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b="1" sz="2000">
              <a:solidFill>
                <a:srgbClr val="434343"/>
              </a:solidFill>
              <a:latin typeface="Montserrat"/>
              <a:ea typeface="Montserrat"/>
              <a:cs typeface="Montserrat"/>
              <a:sym typeface="Montserrat"/>
            </a:endParaRPr>
          </a:p>
        </p:txBody>
      </p:sp>
      <p:pic>
        <p:nvPicPr>
          <p:cNvPr descr="watermark.jpg" id="2831" name="Google Shape;2831;p22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832" name="Google Shape;2832;p22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833" name="Google Shape;2833;p228"/>
          <p:cNvSpPr txBox="1"/>
          <p:nvPr>
            <p:ph idx="1" type="body"/>
          </p:nvPr>
        </p:nvSpPr>
        <p:spPr>
          <a:xfrm>
            <a:off x="0" y="3987175"/>
            <a:ext cx="9114900" cy="8142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None/>
            </a:pPr>
            <a:r>
              <a:rPr b="1" lang="en" sz="2200">
                <a:solidFill>
                  <a:schemeClr val="hlink"/>
                </a:solidFill>
                <a:uFill>
                  <a:noFill/>
                </a:uFill>
                <a:latin typeface="Overpass"/>
                <a:ea typeface="Overpass"/>
                <a:cs typeface="Overpass"/>
                <a:sym typeface="Overpass"/>
                <a:hlinkClick r:id="rId4"/>
              </a:rPr>
              <a:t>https://www.tensorflow.org/tensorboard/tensorboard_in_notebooks</a:t>
            </a:r>
            <a:endParaRPr b="1" sz="2200">
              <a:solidFill>
                <a:srgbClr val="434343"/>
              </a:solidFill>
              <a:latin typeface="Overpass"/>
              <a:ea typeface="Overpass"/>
              <a:cs typeface="Overpass"/>
              <a:sym typeface="Overpass"/>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7" name="Shape 257"/>
        <p:cNvGrpSpPr/>
        <p:nvPr/>
      </p:nvGrpSpPr>
      <p:grpSpPr>
        <a:xfrm>
          <a:off x="0" y="0"/>
          <a:ext cx="0" cy="0"/>
          <a:chOff x="0" y="0"/>
          <a:chExt cx="0" cy="0"/>
        </a:xfrm>
      </p:grpSpPr>
      <p:sp>
        <p:nvSpPr>
          <p:cNvPr id="258" name="Google Shape;258;p3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259" name="Google Shape;259;p34"/>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work through a simple example</a:t>
            </a:r>
            <a:endParaRPr sz="2900">
              <a:solidFill>
                <a:srgbClr val="434343"/>
              </a:solidFill>
              <a:latin typeface="Montserrat"/>
              <a:ea typeface="Montserrat"/>
              <a:cs typeface="Montserrat"/>
              <a:sym typeface="Montserrat"/>
            </a:endParaRPr>
          </a:p>
        </p:txBody>
      </p:sp>
      <p:pic>
        <p:nvPicPr>
          <p:cNvPr descr="watermark.jpg" id="260" name="Google Shape;260;p3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61" name="Google Shape;261;p3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62" name="Google Shape;262;p34"/>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263" name="Google Shape;263;p34"/>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264" name="Google Shape;264;p34"/>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65" name="Google Shape;265;p34"/>
          <p:cNvCxnSpPr>
            <a:endCxn id="264"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266" name="Google Shape;266;p34"/>
          <p:cNvCxnSpPr>
            <a:endCxn id="264" idx="3"/>
          </p:cNvCxnSpPr>
          <p:nvPr/>
        </p:nvCxnSpPr>
        <p:spPr>
          <a:xfrm flipH="1" rot="10800000">
            <a:off x="2285899" y="3223851"/>
            <a:ext cx="1767600" cy="547800"/>
          </a:xfrm>
          <a:prstGeom prst="straightConnector1">
            <a:avLst/>
          </a:prstGeom>
          <a:noFill/>
          <a:ln cap="flat" cmpd="sng" w="38100">
            <a:solidFill>
              <a:srgbClr val="674EA7"/>
            </a:solidFill>
            <a:prstDash val="solid"/>
            <a:round/>
            <a:headEnd len="med" w="med" type="none"/>
            <a:tailEnd len="med" w="med" type="triangle"/>
          </a:ln>
        </p:spPr>
      </p:cxnSp>
      <p:cxnSp>
        <p:nvCxnSpPr>
          <p:cNvPr id="267" name="Google Shape;267;p34"/>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
        <p:nvSpPr>
          <p:cNvPr id="268" name="Google Shape;268;p34"/>
          <p:cNvSpPr txBox="1"/>
          <p:nvPr>
            <p:ph type="title"/>
          </p:nvPr>
        </p:nvSpPr>
        <p:spPr>
          <a:xfrm>
            <a:off x="1627850" y="19386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269" name="Google Shape;269;p34"/>
          <p:cNvSpPr txBox="1"/>
          <p:nvPr>
            <p:ph type="title"/>
          </p:nvPr>
        </p:nvSpPr>
        <p:spPr>
          <a:xfrm>
            <a:off x="5670750" y="23457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y</a:t>
            </a:r>
            <a:endParaRPr b="1">
              <a:solidFill>
                <a:srgbClr val="351C75"/>
              </a:solidFill>
              <a:latin typeface="Montserrat"/>
              <a:ea typeface="Montserrat"/>
              <a:cs typeface="Montserrat"/>
              <a:sym typeface="Montserrat"/>
            </a:endParaRPr>
          </a:p>
        </p:txBody>
      </p:sp>
      <p:sp>
        <p:nvSpPr>
          <p:cNvPr id="270" name="Google Shape;270;p34"/>
          <p:cNvSpPr txBox="1"/>
          <p:nvPr>
            <p:ph type="title"/>
          </p:nvPr>
        </p:nvSpPr>
        <p:spPr>
          <a:xfrm>
            <a:off x="3964725" y="25812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f(X)</a:t>
            </a:r>
            <a:endParaRPr b="1">
              <a:solidFill>
                <a:srgbClr val="351C75"/>
              </a:solidFill>
              <a:latin typeface="Montserrat"/>
              <a:ea typeface="Montserrat"/>
              <a:cs typeface="Montserrat"/>
              <a:sym typeface="Montserrat"/>
            </a:endParaRPr>
          </a:p>
        </p:txBody>
      </p:sp>
      <p:sp>
        <p:nvSpPr>
          <p:cNvPr id="271" name="Google Shape;271;p34"/>
          <p:cNvSpPr txBox="1"/>
          <p:nvPr>
            <p:ph type="title"/>
          </p:nvPr>
        </p:nvSpPr>
        <p:spPr>
          <a:xfrm>
            <a:off x="1780250" y="36373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5" name="Shape 275"/>
        <p:cNvGrpSpPr/>
        <p:nvPr/>
      </p:nvGrpSpPr>
      <p:grpSpPr>
        <a:xfrm>
          <a:off x="0" y="0"/>
          <a:ext cx="0" cy="0"/>
          <a:chOff x="0" y="0"/>
          <a:chExt cx="0" cy="0"/>
        </a:xfrm>
      </p:grpSpPr>
      <p:sp>
        <p:nvSpPr>
          <p:cNvPr id="276" name="Google Shape;276;p3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277" name="Google Shape;277;p35"/>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If f(X) is just a sum, then y=x1+x2</a:t>
            </a:r>
            <a:endParaRPr sz="2900">
              <a:solidFill>
                <a:srgbClr val="434343"/>
              </a:solidFill>
              <a:latin typeface="Montserrat"/>
              <a:ea typeface="Montserrat"/>
              <a:cs typeface="Montserrat"/>
              <a:sym typeface="Montserrat"/>
            </a:endParaRPr>
          </a:p>
        </p:txBody>
      </p:sp>
      <p:pic>
        <p:nvPicPr>
          <p:cNvPr descr="watermark.jpg" id="278" name="Google Shape;278;p3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79" name="Google Shape;279;p3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80" name="Google Shape;280;p35"/>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281" name="Google Shape;281;p35"/>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282" name="Google Shape;282;p35"/>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83" name="Google Shape;283;p35"/>
          <p:cNvCxnSpPr>
            <a:endCxn id="282"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284" name="Google Shape;284;p35"/>
          <p:cNvCxnSpPr>
            <a:endCxn id="282" idx="3"/>
          </p:cNvCxnSpPr>
          <p:nvPr/>
        </p:nvCxnSpPr>
        <p:spPr>
          <a:xfrm flipH="1" rot="10800000">
            <a:off x="2285899" y="3223851"/>
            <a:ext cx="1767600" cy="547800"/>
          </a:xfrm>
          <a:prstGeom prst="straightConnector1">
            <a:avLst/>
          </a:prstGeom>
          <a:noFill/>
          <a:ln cap="flat" cmpd="sng" w="38100">
            <a:solidFill>
              <a:srgbClr val="674EA7"/>
            </a:solidFill>
            <a:prstDash val="solid"/>
            <a:round/>
            <a:headEnd len="med" w="med" type="none"/>
            <a:tailEnd len="med" w="med" type="triangle"/>
          </a:ln>
        </p:spPr>
      </p:cxnSp>
      <p:cxnSp>
        <p:nvCxnSpPr>
          <p:cNvPr id="285" name="Google Shape;285;p35"/>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
        <p:nvSpPr>
          <p:cNvPr id="286" name="Google Shape;286;p35"/>
          <p:cNvSpPr txBox="1"/>
          <p:nvPr>
            <p:ph type="title"/>
          </p:nvPr>
        </p:nvSpPr>
        <p:spPr>
          <a:xfrm>
            <a:off x="1627850" y="19386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287" name="Google Shape;287;p35"/>
          <p:cNvSpPr txBox="1"/>
          <p:nvPr>
            <p:ph type="title"/>
          </p:nvPr>
        </p:nvSpPr>
        <p:spPr>
          <a:xfrm>
            <a:off x="5670750" y="23457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y</a:t>
            </a:r>
            <a:endParaRPr b="1">
              <a:solidFill>
                <a:srgbClr val="351C75"/>
              </a:solidFill>
              <a:latin typeface="Montserrat"/>
              <a:ea typeface="Montserrat"/>
              <a:cs typeface="Montserrat"/>
              <a:sym typeface="Montserrat"/>
            </a:endParaRPr>
          </a:p>
        </p:txBody>
      </p:sp>
      <p:sp>
        <p:nvSpPr>
          <p:cNvPr id="288" name="Google Shape;288;p35"/>
          <p:cNvSpPr txBox="1"/>
          <p:nvPr>
            <p:ph type="title"/>
          </p:nvPr>
        </p:nvSpPr>
        <p:spPr>
          <a:xfrm>
            <a:off x="3964725" y="25812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f(X)</a:t>
            </a:r>
            <a:endParaRPr b="1">
              <a:solidFill>
                <a:srgbClr val="351C75"/>
              </a:solidFill>
              <a:latin typeface="Montserrat"/>
              <a:ea typeface="Montserrat"/>
              <a:cs typeface="Montserrat"/>
              <a:sym typeface="Montserrat"/>
            </a:endParaRPr>
          </a:p>
        </p:txBody>
      </p:sp>
      <p:sp>
        <p:nvSpPr>
          <p:cNvPr id="289" name="Google Shape;289;p35"/>
          <p:cNvSpPr txBox="1"/>
          <p:nvPr>
            <p:ph type="title"/>
          </p:nvPr>
        </p:nvSpPr>
        <p:spPr>
          <a:xfrm>
            <a:off x="1780250" y="36373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3" name="Shape 293"/>
        <p:cNvGrpSpPr/>
        <p:nvPr/>
      </p:nvGrpSpPr>
      <p:grpSpPr>
        <a:xfrm>
          <a:off x="0" y="0"/>
          <a:ext cx="0" cy="0"/>
          <a:chOff x="0" y="0"/>
          <a:chExt cx="0" cy="0"/>
        </a:xfrm>
      </p:grpSpPr>
      <p:sp>
        <p:nvSpPr>
          <p:cNvPr id="294" name="Google Shape;294;p3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295" name="Google Shape;295;p36"/>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Realistically, we would want to be able to adjust some parameter in order to “learn”</a:t>
            </a:r>
            <a:endParaRPr sz="2900">
              <a:solidFill>
                <a:srgbClr val="434343"/>
              </a:solidFill>
              <a:latin typeface="Montserrat"/>
              <a:ea typeface="Montserrat"/>
              <a:cs typeface="Montserrat"/>
              <a:sym typeface="Montserrat"/>
            </a:endParaRPr>
          </a:p>
        </p:txBody>
      </p:sp>
      <p:pic>
        <p:nvPicPr>
          <p:cNvPr descr="watermark.jpg" id="296" name="Google Shape;296;p3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97" name="Google Shape;297;p3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98" name="Google Shape;298;p36"/>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299" name="Google Shape;299;p36"/>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300" name="Google Shape;300;p36"/>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01" name="Google Shape;301;p36"/>
          <p:cNvCxnSpPr>
            <a:endCxn id="300"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302" name="Google Shape;302;p36"/>
          <p:cNvCxnSpPr>
            <a:endCxn id="300" idx="3"/>
          </p:cNvCxnSpPr>
          <p:nvPr/>
        </p:nvCxnSpPr>
        <p:spPr>
          <a:xfrm flipH="1" rot="10800000">
            <a:off x="2285899" y="3223851"/>
            <a:ext cx="1767600" cy="547800"/>
          </a:xfrm>
          <a:prstGeom prst="straightConnector1">
            <a:avLst/>
          </a:prstGeom>
          <a:noFill/>
          <a:ln cap="flat" cmpd="sng" w="38100">
            <a:solidFill>
              <a:srgbClr val="674EA7"/>
            </a:solidFill>
            <a:prstDash val="solid"/>
            <a:round/>
            <a:headEnd len="med" w="med" type="none"/>
            <a:tailEnd len="med" w="med" type="triangle"/>
          </a:ln>
        </p:spPr>
      </p:cxnSp>
      <p:cxnSp>
        <p:nvCxnSpPr>
          <p:cNvPr id="303" name="Google Shape;303;p36"/>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
        <p:nvSpPr>
          <p:cNvPr id="304" name="Google Shape;304;p36"/>
          <p:cNvSpPr txBox="1"/>
          <p:nvPr>
            <p:ph type="title"/>
          </p:nvPr>
        </p:nvSpPr>
        <p:spPr>
          <a:xfrm>
            <a:off x="1627850" y="19386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305" name="Google Shape;305;p36"/>
          <p:cNvSpPr txBox="1"/>
          <p:nvPr>
            <p:ph type="title"/>
          </p:nvPr>
        </p:nvSpPr>
        <p:spPr>
          <a:xfrm>
            <a:off x="5670750" y="23457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y</a:t>
            </a:r>
            <a:endParaRPr b="1">
              <a:solidFill>
                <a:srgbClr val="351C75"/>
              </a:solidFill>
              <a:latin typeface="Montserrat"/>
              <a:ea typeface="Montserrat"/>
              <a:cs typeface="Montserrat"/>
              <a:sym typeface="Montserrat"/>
            </a:endParaRPr>
          </a:p>
        </p:txBody>
      </p:sp>
      <p:sp>
        <p:nvSpPr>
          <p:cNvPr id="306" name="Google Shape;306;p36"/>
          <p:cNvSpPr txBox="1"/>
          <p:nvPr>
            <p:ph type="title"/>
          </p:nvPr>
        </p:nvSpPr>
        <p:spPr>
          <a:xfrm>
            <a:off x="3964725" y="25812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f(X)</a:t>
            </a:r>
            <a:endParaRPr b="1">
              <a:solidFill>
                <a:srgbClr val="351C75"/>
              </a:solidFill>
              <a:latin typeface="Montserrat"/>
              <a:ea typeface="Montserrat"/>
              <a:cs typeface="Montserrat"/>
              <a:sym typeface="Montserrat"/>
            </a:endParaRPr>
          </a:p>
        </p:txBody>
      </p:sp>
      <p:sp>
        <p:nvSpPr>
          <p:cNvPr id="307" name="Google Shape;307;p36"/>
          <p:cNvSpPr txBox="1"/>
          <p:nvPr>
            <p:ph type="title"/>
          </p:nvPr>
        </p:nvSpPr>
        <p:spPr>
          <a:xfrm>
            <a:off x="1780250" y="36373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1" name="Shape 311"/>
        <p:cNvGrpSpPr/>
        <p:nvPr/>
      </p:nvGrpSpPr>
      <p:grpSpPr>
        <a:xfrm>
          <a:off x="0" y="0"/>
          <a:ext cx="0" cy="0"/>
          <a:chOff x="0" y="0"/>
          <a:chExt cx="0" cy="0"/>
        </a:xfrm>
      </p:grpSpPr>
      <p:sp>
        <p:nvSpPr>
          <p:cNvPr id="312" name="Google Shape;312;p3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313" name="Google Shape;313;p37"/>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add an adjustable weight we multiply against x </a:t>
            </a:r>
            <a:endParaRPr sz="2900">
              <a:solidFill>
                <a:srgbClr val="434343"/>
              </a:solidFill>
              <a:latin typeface="Montserrat"/>
              <a:ea typeface="Montserrat"/>
              <a:cs typeface="Montserrat"/>
              <a:sym typeface="Montserrat"/>
            </a:endParaRPr>
          </a:p>
        </p:txBody>
      </p:sp>
      <p:pic>
        <p:nvPicPr>
          <p:cNvPr descr="watermark.jpg" id="314" name="Google Shape;314;p3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15" name="Google Shape;315;p3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316" name="Google Shape;316;p37"/>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317" name="Google Shape;317;p37"/>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318" name="Google Shape;318;p37"/>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19" name="Google Shape;319;p37"/>
          <p:cNvCxnSpPr>
            <a:endCxn id="318"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320" name="Google Shape;320;p37"/>
          <p:cNvCxnSpPr>
            <a:endCxn id="318" idx="3"/>
          </p:cNvCxnSpPr>
          <p:nvPr/>
        </p:nvCxnSpPr>
        <p:spPr>
          <a:xfrm flipH="1" rot="10800000">
            <a:off x="2285899" y="3223851"/>
            <a:ext cx="1767600" cy="547800"/>
          </a:xfrm>
          <a:prstGeom prst="straightConnector1">
            <a:avLst/>
          </a:prstGeom>
          <a:noFill/>
          <a:ln cap="flat" cmpd="sng" w="38100">
            <a:solidFill>
              <a:srgbClr val="674EA7"/>
            </a:solidFill>
            <a:prstDash val="solid"/>
            <a:round/>
            <a:headEnd len="med" w="med" type="none"/>
            <a:tailEnd len="med" w="med" type="triangle"/>
          </a:ln>
        </p:spPr>
      </p:cxnSp>
      <p:cxnSp>
        <p:nvCxnSpPr>
          <p:cNvPr id="321" name="Google Shape;321;p37"/>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
        <p:nvSpPr>
          <p:cNvPr id="322" name="Google Shape;322;p37"/>
          <p:cNvSpPr txBox="1"/>
          <p:nvPr>
            <p:ph type="title"/>
          </p:nvPr>
        </p:nvSpPr>
        <p:spPr>
          <a:xfrm>
            <a:off x="1627850" y="19386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323" name="Google Shape;323;p37"/>
          <p:cNvSpPr txBox="1"/>
          <p:nvPr>
            <p:ph type="title"/>
          </p:nvPr>
        </p:nvSpPr>
        <p:spPr>
          <a:xfrm>
            <a:off x="5670750" y="23457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y</a:t>
            </a:r>
            <a:endParaRPr b="1">
              <a:solidFill>
                <a:srgbClr val="351C75"/>
              </a:solidFill>
              <a:latin typeface="Montserrat"/>
              <a:ea typeface="Montserrat"/>
              <a:cs typeface="Montserrat"/>
              <a:sym typeface="Montserrat"/>
            </a:endParaRPr>
          </a:p>
        </p:txBody>
      </p:sp>
      <p:sp>
        <p:nvSpPr>
          <p:cNvPr id="324" name="Google Shape;324;p37"/>
          <p:cNvSpPr txBox="1"/>
          <p:nvPr>
            <p:ph type="title"/>
          </p:nvPr>
        </p:nvSpPr>
        <p:spPr>
          <a:xfrm>
            <a:off x="3964725" y="25812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f(X)</a:t>
            </a:r>
            <a:endParaRPr b="1">
              <a:solidFill>
                <a:srgbClr val="351C75"/>
              </a:solidFill>
              <a:latin typeface="Montserrat"/>
              <a:ea typeface="Montserrat"/>
              <a:cs typeface="Montserrat"/>
              <a:sym typeface="Montserrat"/>
            </a:endParaRPr>
          </a:p>
        </p:txBody>
      </p:sp>
      <p:sp>
        <p:nvSpPr>
          <p:cNvPr id="325" name="Google Shape;325;p37"/>
          <p:cNvSpPr txBox="1"/>
          <p:nvPr>
            <p:ph type="title"/>
          </p:nvPr>
        </p:nvSpPr>
        <p:spPr>
          <a:xfrm>
            <a:off x="1780250" y="36373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
        <p:nvSpPr>
          <p:cNvPr id="326" name="Google Shape;326;p37"/>
          <p:cNvSpPr txBox="1"/>
          <p:nvPr>
            <p:ph type="title"/>
          </p:nvPr>
        </p:nvSpPr>
        <p:spPr>
          <a:xfrm>
            <a:off x="2724650" y="17598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w1</a:t>
            </a:r>
            <a:endParaRPr b="1">
              <a:solidFill>
                <a:srgbClr val="351C75"/>
              </a:solidFill>
              <a:latin typeface="Montserrat"/>
              <a:ea typeface="Montserrat"/>
              <a:cs typeface="Montserrat"/>
              <a:sym typeface="Montserrat"/>
            </a:endParaRPr>
          </a:p>
        </p:txBody>
      </p:sp>
      <p:sp>
        <p:nvSpPr>
          <p:cNvPr id="327" name="Google Shape;327;p37"/>
          <p:cNvSpPr txBox="1"/>
          <p:nvPr>
            <p:ph type="title"/>
          </p:nvPr>
        </p:nvSpPr>
        <p:spPr>
          <a:xfrm>
            <a:off x="2724650" y="290597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w2</a:t>
            </a:r>
            <a:endParaRPr b="1">
              <a:solidFill>
                <a:srgbClr val="351C75"/>
              </a:solidFill>
              <a:latin typeface="Montserrat"/>
              <a:ea typeface="Montserrat"/>
              <a:cs typeface="Montserrat"/>
              <a:sym typeface="Montserrat"/>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1" name="Shape 331"/>
        <p:cNvGrpSpPr/>
        <p:nvPr/>
      </p:nvGrpSpPr>
      <p:grpSpPr>
        <a:xfrm>
          <a:off x="0" y="0"/>
          <a:ext cx="0" cy="0"/>
          <a:chOff x="0" y="0"/>
          <a:chExt cx="0" cy="0"/>
        </a:xfrm>
      </p:grpSpPr>
      <p:sp>
        <p:nvSpPr>
          <p:cNvPr id="332" name="Google Shape;332;p3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333" name="Google Shape;333;p38"/>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Now </a:t>
            </a:r>
            <a:r>
              <a:rPr b="1" lang="en" sz="2900">
                <a:solidFill>
                  <a:srgbClr val="434343"/>
                </a:solidFill>
                <a:latin typeface="Montserrat"/>
                <a:ea typeface="Montserrat"/>
                <a:cs typeface="Montserrat"/>
                <a:sym typeface="Montserrat"/>
              </a:rPr>
              <a:t>y = x1w1 + x2w2</a:t>
            </a:r>
            <a:endParaRPr b="1" sz="2900">
              <a:solidFill>
                <a:srgbClr val="434343"/>
              </a:solidFill>
              <a:latin typeface="Montserrat"/>
              <a:ea typeface="Montserrat"/>
              <a:cs typeface="Montserrat"/>
              <a:sym typeface="Montserrat"/>
            </a:endParaRPr>
          </a:p>
        </p:txBody>
      </p:sp>
      <p:pic>
        <p:nvPicPr>
          <p:cNvPr descr="watermark.jpg" id="334" name="Google Shape;334;p3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35" name="Google Shape;335;p3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336" name="Google Shape;336;p38"/>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337" name="Google Shape;337;p38"/>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338" name="Google Shape;338;p38"/>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39" name="Google Shape;339;p38"/>
          <p:cNvCxnSpPr>
            <a:endCxn id="338"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340" name="Google Shape;340;p38"/>
          <p:cNvCxnSpPr>
            <a:endCxn id="338" idx="3"/>
          </p:cNvCxnSpPr>
          <p:nvPr/>
        </p:nvCxnSpPr>
        <p:spPr>
          <a:xfrm flipH="1" rot="10800000">
            <a:off x="2285899" y="3223851"/>
            <a:ext cx="1767600" cy="547800"/>
          </a:xfrm>
          <a:prstGeom prst="straightConnector1">
            <a:avLst/>
          </a:prstGeom>
          <a:noFill/>
          <a:ln cap="flat" cmpd="sng" w="38100">
            <a:solidFill>
              <a:srgbClr val="674EA7"/>
            </a:solidFill>
            <a:prstDash val="solid"/>
            <a:round/>
            <a:headEnd len="med" w="med" type="none"/>
            <a:tailEnd len="med" w="med" type="triangle"/>
          </a:ln>
        </p:spPr>
      </p:cxnSp>
      <p:cxnSp>
        <p:nvCxnSpPr>
          <p:cNvPr id="341" name="Google Shape;341;p38"/>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
        <p:nvSpPr>
          <p:cNvPr id="342" name="Google Shape;342;p38"/>
          <p:cNvSpPr txBox="1"/>
          <p:nvPr>
            <p:ph type="title"/>
          </p:nvPr>
        </p:nvSpPr>
        <p:spPr>
          <a:xfrm>
            <a:off x="1627850" y="19386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343" name="Google Shape;343;p38"/>
          <p:cNvSpPr txBox="1"/>
          <p:nvPr>
            <p:ph type="title"/>
          </p:nvPr>
        </p:nvSpPr>
        <p:spPr>
          <a:xfrm>
            <a:off x="5670750" y="23457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y</a:t>
            </a:r>
            <a:endParaRPr b="1">
              <a:solidFill>
                <a:srgbClr val="351C75"/>
              </a:solidFill>
              <a:latin typeface="Montserrat"/>
              <a:ea typeface="Montserrat"/>
              <a:cs typeface="Montserrat"/>
              <a:sym typeface="Montserrat"/>
            </a:endParaRPr>
          </a:p>
        </p:txBody>
      </p:sp>
      <p:sp>
        <p:nvSpPr>
          <p:cNvPr id="344" name="Google Shape;344;p38"/>
          <p:cNvSpPr txBox="1"/>
          <p:nvPr>
            <p:ph type="title"/>
          </p:nvPr>
        </p:nvSpPr>
        <p:spPr>
          <a:xfrm>
            <a:off x="3964725" y="25812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f(X)</a:t>
            </a:r>
            <a:endParaRPr b="1">
              <a:solidFill>
                <a:srgbClr val="351C75"/>
              </a:solidFill>
              <a:latin typeface="Montserrat"/>
              <a:ea typeface="Montserrat"/>
              <a:cs typeface="Montserrat"/>
              <a:sym typeface="Montserrat"/>
            </a:endParaRPr>
          </a:p>
        </p:txBody>
      </p:sp>
      <p:sp>
        <p:nvSpPr>
          <p:cNvPr id="345" name="Google Shape;345;p38"/>
          <p:cNvSpPr txBox="1"/>
          <p:nvPr>
            <p:ph type="title"/>
          </p:nvPr>
        </p:nvSpPr>
        <p:spPr>
          <a:xfrm>
            <a:off x="1780250" y="36373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
        <p:nvSpPr>
          <p:cNvPr id="346" name="Google Shape;346;p38"/>
          <p:cNvSpPr txBox="1"/>
          <p:nvPr>
            <p:ph type="title"/>
          </p:nvPr>
        </p:nvSpPr>
        <p:spPr>
          <a:xfrm>
            <a:off x="2724650" y="17598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w1</a:t>
            </a:r>
            <a:endParaRPr b="1">
              <a:solidFill>
                <a:srgbClr val="351C75"/>
              </a:solidFill>
              <a:latin typeface="Montserrat"/>
              <a:ea typeface="Montserrat"/>
              <a:cs typeface="Montserrat"/>
              <a:sym typeface="Montserrat"/>
            </a:endParaRPr>
          </a:p>
        </p:txBody>
      </p:sp>
      <p:sp>
        <p:nvSpPr>
          <p:cNvPr id="347" name="Google Shape;347;p38"/>
          <p:cNvSpPr txBox="1"/>
          <p:nvPr>
            <p:ph type="title"/>
          </p:nvPr>
        </p:nvSpPr>
        <p:spPr>
          <a:xfrm>
            <a:off x="2724650" y="290597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w2</a:t>
            </a:r>
            <a:endParaRPr b="1">
              <a:solidFill>
                <a:srgbClr val="351C75"/>
              </a:solidFill>
              <a:latin typeface="Montserrat"/>
              <a:ea typeface="Montserrat"/>
              <a:cs typeface="Montserrat"/>
              <a:sym typeface="Montserrat"/>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1" name="Shape 351"/>
        <p:cNvGrpSpPr/>
        <p:nvPr/>
      </p:nvGrpSpPr>
      <p:grpSpPr>
        <a:xfrm>
          <a:off x="0" y="0"/>
          <a:ext cx="0" cy="0"/>
          <a:chOff x="0" y="0"/>
          <a:chExt cx="0" cy="0"/>
        </a:xfrm>
      </p:grpSpPr>
      <p:sp>
        <p:nvSpPr>
          <p:cNvPr id="352" name="Google Shape;352;p3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353" name="Google Shape;353;p39"/>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could update the </a:t>
            </a:r>
            <a:r>
              <a:rPr b="1" lang="en" sz="2900">
                <a:solidFill>
                  <a:srgbClr val="434343"/>
                </a:solidFill>
                <a:latin typeface="Montserrat"/>
                <a:ea typeface="Montserrat"/>
                <a:cs typeface="Montserrat"/>
                <a:sym typeface="Montserrat"/>
              </a:rPr>
              <a:t>weights</a:t>
            </a:r>
            <a:r>
              <a:rPr lang="en" sz="2900">
                <a:solidFill>
                  <a:srgbClr val="434343"/>
                </a:solidFill>
                <a:latin typeface="Montserrat"/>
                <a:ea typeface="Montserrat"/>
                <a:cs typeface="Montserrat"/>
                <a:sym typeface="Montserrat"/>
              </a:rPr>
              <a:t> to effect </a:t>
            </a:r>
            <a:r>
              <a:rPr b="1" lang="en" sz="2900">
                <a:solidFill>
                  <a:srgbClr val="434343"/>
                </a:solidFill>
                <a:latin typeface="Montserrat"/>
                <a:ea typeface="Montserrat"/>
                <a:cs typeface="Montserrat"/>
                <a:sym typeface="Montserrat"/>
              </a:rPr>
              <a:t>y</a:t>
            </a:r>
            <a:endParaRPr b="1" sz="2900">
              <a:solidFill>
                <a:srgbClr val="434343"/>
              </a:solidFill>
              <a:latin typeface="Montserrat"/>
              <a:ea typeface="Montserrat"/>
              <a:cs typeface="Montserrat"/>
              <a:sym typeface="Montserrat"/>
            </a:endParaRPr>
          </a:p>
        </p:txBody>
      </p:sp>
      <p:pic>
        <p:nvPicPr>
          <p:cNvPr descr="watermark.jpg" id="354" name="Google Shape;354;p3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55" name="Google Shape;355;p3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356" name="Google Shape;356;p39"/>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357" name="Google Shape;357;p39"/>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358" name="Google Shape;358;p39"/>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59" name="Google Shape;359;p39"/>
          <p:cNvCxnSpPr>
            <a:endCxn id="358"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360" name="Google Shape;360;p39"/>
          <p:cNvCxnSpPr>
            <a:endCxn id="358" idx="3"/>
          </p:cNvCxnSpPr>
          <p:nvPr/>
        </p:nvCxnSpPr>
        <p:spPr>
          <a:xfrm flipH="1" rot="10800000">
            <a:off x="2285899" y="3223851"/>
            <a:ext cx="1767600" cy="547800"/>
          </a:xfrm>
          <a:prstGeom prst="straightConnector1">
            <a:avLst/>
          </a:prstGeom>
          <a:noFill/>
          <a:ln cap="flat" cmpd="sng" w="38100">
            <a:solidFill>
              <a:srgbClr val="674EA7"/>
            </a:solidFill>
            <a:prstDash val="solid"/>
            <a:round/>
            <a:headEnd len="med" w="med" type="none"/>
            <a:tailEnd len="med" w="med" type="triangle"/>
          </a:ln>
        </p:spPr>
      </p:cxnSp>
      <p:cxnSp>
        <p:nvCxnSpPr>
          <p:cNvPr id="361" name="Google Shape;361;p39"/>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
        <p:nvSpPr>
          <p:cNvPr id="362" name="Google Shape;362;p39"/>
          <p:cNvSpPr txBox="1"/>
          <p:nvPr>
            <p:ph type="title"/>
          </p:nvPr>
        </p:nvSpPr>
        <p:spPr>
          <a:xfrm>
            <a:off x="1627850" y="19386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363" name="Google Shape;363;p39"/>
          <p:cNvSpPr txBox="1"/>
          <p:nvPr>
            <p:ph type="title"/>
          </p:nvPr>
        </p:nvSpPr>
        <p:spPr>
          <a:xfrm>
            <a:off x="5670750" y="23457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y</a:t>
            </a:r>
            <a:endParaRPr b="1">
              <a:solidFill>
                <a:srgbClr val="351C75"/>
              </a:solidFill>
              <a:latin typeface="Montserrat"/>
              <a:ea typeface="Montserrat"/>
              <a:cs typeface="Montserrat"/>
              <a:sym typeface="Montserrat"/>
            </a:endParaRPr>
          </a:p>
        </p:txBody>
      </p:sp>
      <p:sp>
        <p:nvSpPr>
          <p:cNvPr id="364" name="Google Shape;364;p39"/>
          <p:cNvSpPr txBox="1"/>
          <p:nvPr>
            <p:ph type="title"/>
          </p:nvPr>
        </p:nvSpPr>
        <p:spPr>
          <a:xfrm>
            <a:off x="3964725" y="25812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f(X)</a:t>
            </a:r>
            <a:endParaRPr b="1">
              <a:solidFill>
                <a:srgbClr val="351C75"/>
              </a:solidFill>
              <a:latin typeface="Montserrat"/>
              <a:ea typeface="Montserrat"/>
              <a:cs typeface="Montserrat"/>
              <a:sym typeface="Montserrat"/>
            </a:endParaRPr>
          </a:p>
        </p:txBody>
      </p:sp>
      <p:sp>
        <p:nvSpPr>
          <p:cNvPr id="365" name="Google Shape;365;p39"/>
          <p:cNvSpPr txBox="1"/>
          <p:nvPr>
            <p:ph type="title"/>
          </p:nvPr>
        </p:nvSpPr>
        <p:spPr>
          <a:xfrm>
            <a:off x="1780250" y="36373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
        <p:nvSpPr>
          <p:cNvPr id="366" name="Google Shape;366;p39"/>
          <p:cNvSpPr txBox="1"/>
          <p:nvPr>
            <p:ph type="title"/>
          </p:nvPr>
        </p:nvSpPr>
        <p:spPr>
          <a:xfrm>
            <a:off x="2724650" y="17598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w1</a:t>
            </a:r>
            <a:endParaRPr b="1">
              <a:solidFill>
                <a:srgbClr val="351C75"/>
              </a:solidFill>
              <a:latin typeface="Montserrat"/>
              <a:ea typeface="Montserrat"/>
              <a:cs typeface="Montserrat"/>
              <a:sym typeface="Montserrat"/>
            </a:endParaRPr>
          </a:p>
        </p:txBody>
      </p:sp>
      <p:sp>
        <p:nvSpPr>
          <p:cNvPr id="367" name="Google Shape;367;p39"/>
          <p:cNvSpPr txBox="1"/>
          <p:nvPr>
            <p:ph type="title"/>
          </p:nvPr>
        </p:nvSpPr>
        <p:spPr>
          <a:xfrm>
            <a:off x="2724650" y="290597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w2</a:t>
            </a:r>
            <a:endParaRPr b="1">
              <a:solidFill>
                <a:srgbClr val="351C75"/>
              </a:solidFill>
              <a:latin typeface="Montserrat"/>
              <a:ea typeface="Montserrat"/>
              <a:cs typeface="Montserrat"/>
              <a:sym typeface="Montserrat"/>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1" name="Shape 371"/>
        <p:cNvGrpSpPr/>
        <p:nvPr/>
      </p:nvGrpSpPr>
      <p:grpSpPr>
        <a:xfrm>
          <a:off x="0" y="0"/>
          <a:ext cx="0" cy="0"/>
          <a:chOff x="0" y="0"/>
          <a:chExt cx="0" cy="0"/>
        </a:xfrm>
      </p:grpSpPr>
      <p:sp>
        <p:nvSpPr>
          <p:cNvPr id="372" name="Google Shape;372;p4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373" name="Google Shape;373;p40"/>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But what if an </a:t>
            </a:r>
            <a:r>
              <a:rPr b="1" lang="en" sz="2900">
                <a:solidFill>
                  <a:srgbClr val="434343"/>
                </a:solidFill>
                <a:latin typeface="Montserrat"/>
                <a:ea typeface="Montserrat"/>
                <a:cs typeface="Montserrat"/>
                <a:sym typeface="Montserrat"/>
              </a:rPr>
              <a:t>x</a:t>
            </a:r>
            <a:r>
              <a:rPr lang="en" sz="2900">
                <a:solidFill>
                  <a:srgbClr val="434343"/>
                </a:solidFill>
                <a:latin typeface="Montserrat"/>
                <a:ea typeface="Montserrat"/>
                <a:cs typeface="Montserrat"/>
                <a:sym typeface="Montserrat"/>
              </a:rPr>
              <a:t> is zero? </a:t>
            </a:r>
            <a:r>
              <a:rPr b="1" lang="en" sz="2900">
                <a:solidFill>
                  <a:srgbClr val="434343"/>
                </a:solidFill>
                <a:latin typeface="Montserrat"/>
                <a:ea typeface="Montserrat"/>
                <a:cs typeface="Montserrat"/>
                <a:sym typeface="Montserrat"/>
              </a:rPr>
              <a:t>w</a:t>
            </a:r>
            <a:r>
              <a:rPr lang="en" sz="2900">
                <a:solidFill>
                  <a:srgbClr val="434343"/>
                </a:solidFill>
                <a:latin typeface="Montserrat"/>
                <a:ea typeface="Montserrat"/>
                <a:cs typeface="Montserrat"/>
                <a:sym typeface="Montserrat"/>
              </a:rPr>
              <a:t> won’t change anything!</a:t>
            </a:r>
            <a:endParaRPr b="1" sz="2900">
              <a:solidFill>
                <a:srgbClr val="434343"/>
              </a:solidFill>
              <a:latin typeface="Montserrat"/>
              <a:ea typeface="Montserrat"/>
              <a:cs typeface="Montserrat"/>
              <a:sym typeface="Montserrat"/>
            </a:endParaRPr>
          </a:p>
        </p:txBody>
      </p:sp>
      <p:pic>
        <p:nvPicPr>
          <p:cNvPr descr="watermark.jpg" id="374" name="Google Shape;374;p4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75" name="Google Shape;375;p4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376" name="Google Shape;376;p40"/>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377" name="Google Shape;377;p40"/>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378" name="Google Shape;378;p40"/>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79" name="Google Shape;379;p40"/>
          <p:cNvCxnSpPr>
            <a:endCxn id="378"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380" name="Google Shape;380;p40"/>
          <p:cNvCxnSpPr>
            <a:endCxn id="378" idx="3"/>
          </p:cNvCxnSpPr>
          <p:nvPr/>
        </p:nvCxnSpPr>
        <p:spPr>
          <a:xfrm flipH="1" rot="10800000">
            <a:off x="2285899" y="3223851"/>
            <a:ext cx="1767600" cy="547800"/>
          </a:xfrm>
          <a:prstGeom prst="straightConnector1">
            <a:avLst/>
          </a:prstGeom>
          <a:noFill/>
          <a:ln cap="flat" cmpd="sng" w="38100">
            <a:solidFill>
              <a:srgbClr val="674EA7"/>
            </a:solidFill>
            <a:prstDash val="solid"/>
            <a:round/>
            <a:headEnd len="med" w="med" type="none"/>
            <a:tailEnd len="med" w="med" type="triangle"/>
          </a:ln>
        </p:spPr>
      </p:cxnSp>
      <p:cxnSp>
        <p:nvCxnSpPr>
          <p:cNvPr id="381" name="Google Shape;381;p40"/>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
        <p:nvSpPr>
          <p:cNvPr id="382" name="Google Shape;382;p40"/>
          <p:cNvSpPr txBox="1"/>
          <p:nvPr>
            <p:ph type="title"/>
          </p:nvPr>
        </p:nvSpPr>
        <p:spPr>
          <a:xfrm>
            <a:off x="1627850" y="19386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383" name="Google Shape;383;p40"/>
          <p:cNvSpPr txBox="1"/>
          <p:nvPr>
            <p:ph type="title"/>
          </p:nvPr>
        </p:nvSpPr>
        <p:spPr>
          <a:xfrm>
            <a:off x="5670750" y="23457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y</a:t>
            </a:r>
            <a:endParaRPr b="1">
              <a:solidFill>
                <a:srgbClr val="351C75"/>
              </a:solidFill>
              <a:latin typeface="Montserrat"/>
              <a:ea typeface="Montserrat"/>
              <a:cs typeface="Montserrat"/>
              <a:sym typeface="Montserrat"/>
            </a:endParaRPr>
          </a:p>
        </p:txBody>
      </p:sp>
      <p:sp>
        <p:nvSpPr>
          <p:cNvPr id="384" name="Google Shape;384;p40"/>
          <p:cNvSpPr txBox="1"/>
          <p:nvPr>
            <p:ph type="title"/>
          </p:nvPr>
        </p:nvSpPr>
        <p:spPr>
          <a:xfrm>
            <a:off x="3964725" y="25812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f(X)</a:t>
            </a:r>
            <a:endParaRPr b="1">
              <a:solidFill>
                <a:srgbClr val="351C75"/>
              </a:solidFill>
              <a:latin typeface="Montserrat"/>
              <a:ea typeface="Montserrat"/>
              <a:cs typeface="Montserrat"/>
              <a:sym typeface="Montserrat"/>
            </a:endParaRPr>
          </a:p>
        </p:txBody>
      </p:sp>
      <p:sp>
        <p:nvSpPr>
          <p:cNvPr id="385" name="Google Shape;385;p40"/>
          <p:cNvSpPr txBox="1"/>
          <p:nvPr>
            <p:ph type="title"/>
          </p:nvPr>
        </p:nvSpPr>
        <p:spPr>
          <a:xfrm>
            <a:off x="1780250" y="36373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
        <p:nvSpPr>
          <p:cNvPr id="386" name="Google Shape;386;p40"/>
          <p:cNvSpPr txBox="1"/>
          <p:nvPr>
            <p:ph type="title"/>
          </p:nvPr>
        </p:nvSpPr>
        <p:spPr>
          <a:xfrm>
            <a:off x="2724650" y="17598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w1</a:t>
            </a:r>
            <a:endParaRPr b="1">
              <a:solidFill>
                <a:srgbClr val="351C75"/>
              </a:solidFill>
              <a:latin typeface="Montserrat"/>
              <a:ea typeface="Montserrat"/>
              <a:cs typeface="Montserrat"/>
              <a:sym typeface="Montserrat"/>
            </a:endParaRPr>
          </a:p>
        </p:txBody>
      </p:sp>
      <p:sp>
        <p:nvSpPr>
          <p:cNvPr id="387" name="Google Shape;387;p40"/>
          <p:cNvSpPr txBox="1"/>
          <p:nvPr>
            <p:ph type="title"/>
          </p:nvPr>
        </p:nvSpPr>
        <p:spPr>
          <a:xfrm>
            <a:off x="2724650" y="290597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w2</a:t>
            </a:r>
            <a:endParaRPr b="1">
              <a:solidFill>
                <a:srgbClr val="351C75"/>
              </a:solidFill>
              <a:latin typeface="Montserrat"/>
              <a:ea typeface="Montserrat"/>
              <a:cs typeface="Montserrat"/>
              <a:sym typeface="Montserrat"/>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1" name="Shape 391"/>
        <p:cNvGrpSpPr/>
        <p:nvPr/>
      </p:nvGrpSpPr>
      <p:grpSpPr>
        <a:xfrm>
          <a:off x="0" y="0"/>
          <a:ext cx="0" cy="0"/>
          <a:chOff x="0" y="0"/>
          <a:chExt cx="0" cy="0"/>
        </a:xfrm>
      </p:grpSpPr>
      <p:sp>
        <p:nvSpPr>
          <p:cNvPr id="392" name="Google Shape;392;p4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393" name="Google Shape;393;p41"/>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add in a </a:t>
            </a:r>
            <a:r>
              <a:rPr b="1" lang="en" sz="2900">
                <a:solidFill>
                  <a:srgbClr val="434343"/>
                </a:solidFill>
                <a:latin typeface="Montserrat"/>
                <a:ea typeface="Montserrat"/>
                <a:cs typeface="Montserrat"/>
                <a:sym typeface="Montserrat"/>
              </a:rPr>
              <a:t>bias</a:t>
            </a:r>
            <a:r>
              <a:rPr lang="en" sz="2900">
                <a:solidFill>
                  <a:srgbClr val="434343"/>
                </a:solidFill>
                <a:latin typeface="Montserrat"/>
                <a:ea typeface="Montserrat"/>
                <a:cs typeface="Montserrat"/>
                <a:sym typeface="Montserrat"/>
              </a:rPr>
              <a:t> term </a:t>
            </a:r>
            <a:r>
              <a:rPr b="1" lang="en" sz="2900">
                <a:solidFill>
                  <a:srgbClr val="434343"/>
                </a:solidFill>
                <a:latin typeface="Montserrat"/>
                <a:ea typeface="Montserrat"/>
                <a:cs typeface="Montserrat"/>
                <a:sym typeface="Montserrat"/>
              </a:rPr>
              <a:t>b</a:t>
            </a:r>
            <a:r>
              <a:rPr lang="en" sz="2900">
                <a:solidFill>
                  <a:srgbClr val="434343"/>
                </a:solidFill>
                <a:latin typeface="Montserrat"/>
                <a:ea typeface="Montserrat"/>
                <a:cs typeface="Montserrat"/>
                <a:sym typeface="Montserrat"/>
              </a:rPr>
              <a:t> to the inputs.</a:t>
            </a:r>
            <a:endParaRPr sz="2900">
              <a:solidFill>
                <a:srgbClr val="434343"/>
              </a:solidFill>
              <a:latin typeface="Montserrat"/>
              <a:ea typeface="Montserrat"/>
              <a:cs typeface="Montserrat"/>
              <a:sym typeface="Montserrat"/>
            </a:endParaRPr>
          </a:p>
        </p:txBody>
      </p:sp>
      <p:pic>
        <p:nvPicPr>
          <p:cNvPr descr="watermark.jpg" id="394" name="Google Shape;394;p4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95" name="Google Shape;395;p4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396" name="Google Shape;396;p41"/>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397" name="Google Shape;397;p41"/>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398" name="Google Shape;398;p41"/>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99" name="Google Shape;399;p41"/>
          <p:cNvCxnSpPr>
            <a:endCxn id="398"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400" name="Google Shape;400;p41"/>
          <p:cNvCxnSpPr>
            <a:endCxn id="398" idx="3"/>
          </p:cNvCxnSpPr>
          <p:nvPr/>
        </p:nvCxnSpPr>
        <p:spPr>
          <a:xfrm flipH="1" rot="10800000">
            <a:off x="2285899" y="3223851"/>
            <a:ext cx="1767600" cy="547800"/>
          </a:xfrm>
          <a:prstGeom prst="straightConnector1">
            <a:avLst/>
          </a:prstGeom>
          <a:noFill/>
          <a:ln cap="flat" cmpd="sng" w="38100">
            <a:solidFill>
              <a:srgbClr val="674EA7"/>
            </a:solidFill>
            <a:prstDash val="solid"/>
            <a:round/>
            <a:headEnd len="med" w="med" type="none"/>
            <a:tailEnd len="med" w="med" type="triangle"/>
          </a:ln>
        </p:spPr>
      </p:cxnSp>
      <p:cxnSp>
        <p:nvCxnSpPr>
          <p:cNvPr id="401" name="Google Shape;401;p41"/>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
        <p:nvSpPr>
          <p:cNvPr id="402" name="Google Shape;402;p41"/>
          <p:cNvSpPr txBox="1"/>
          <p:nvPr>
            <p:ph type="title"/>
          </p:nvPr>
        </p:nvSpPr>
        <p:spPr>
          <a:xfrm>
            <a:off x="1627850" y="19386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403" name="Google Shape;403;p41"/>
          <p:cNvSpPr txBox="1"/>
          <p:nvPr>
            <p:ph type="title"/>
          </p:nvPr>
        </p:nvSpPr>
        <p:spPr>
          <a:xfrm>
            <a:off x="5670750" y="23457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y</a:t>
            </a:r>
            <a:endParaRPr b="1">
              <a:solidFill>
                <a:srgbClr val="351C75"/>
              </a:solidFill>
              <a:latin typeface="Montserrat"/>
              <a:ea typeface="Montserrat"/>
              <a:cs typeface="Montserrat"/>
              <a:sym typeface="Montserrat"/>
            </a:endParaRPr>
          </a:p>
        </p:txBody>
      </p:sp>
      <p:sp>
        <p:nvSpPr>
          <p:cNvPr id="404" name="Google Shape;404;p41"/>
          <p:cNvSpPr txBox="1"/>
          <p:nvPr>
            <p:ph type="title"/>
          </p:nvPr>
        </p:nvSpPr>
        <p:spPr>
          <a:xfrm>
            <a:off x="3964725" y="25812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f(X)</a:t>
            </a:r>
            <a:endParaRPr b="1">
              <a:solidFill>
                <a:srgbClr val="351C75"/>
              </a:solidFill>
              <a:latin typeface="Montserrat"/>
              <a:ea typeface="Montserrat"/>
              <a:cs typeface="Montserrat"/>
              <a:sym typeface="Montserrat"/>
            </a:endParaRPr>
          </a:p>
        </p:txBody>
      </p:sp>
      <p:sp>
        <p:nvSpPr>
          <p:cNvPr id="405" name="Google Shape;405;p41"/>
          <p:cNvSpPr txBox="1"/>
          <p:nvPr>
            <p:ph type="title"/>
          </p:nvPr>
        </p:nvSpPr>
        <p:spPr>
          <a:xfrm>
            <a:off x="1780250" y="36373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
        <p:nvSpPr>
          <p:cNvPr id="406" name="Google Shape;406;p41"/>
          <p:cNvSpPr txBox="1"/>
          <p:nvPr>
            <p:ph type="title"/>
          </p:nvPr>
        </p:nvSpPr>
        <p:spPr>
          <a:xfrm>
            <a:off x="2724650" y="17598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w1</a:t>
            </a:r>
            <a:endParaRPr b="1">
              <a:solidFill>
                <a:srgbClr val="351C75"/>
              </a:solidFill>
              <a:latin typeface="Montserrat"/>
              <a:ea typeface="Montserrat"/>
              <a:cs typeface="Montserrat"/>
              <a:sym typeface="Montserrat"/>
            </a:endParaRPr>
          </a:p>
        </p:txBody>
      </p:sp>
      <p:sp>
        <p:nvSpPr>
          <p:cNvPr id="407" name="Google Shape;407;p41"/>
          <p:cNvSpPr txBox="1"/>
          <p:nvPr>
            <p:ph type="title"/>
          </p:nvPr>
        </p:nvSpPr>
        <p:spPr>
          <a:xfrm>
            <a:off x="2724650" y="290597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w2</a:t>
            </a:r>
            <a:endParaRPr b="1">
              <a:solidFill>
                <a:srgbClr val="351C75"/>
              </a:solidFill>
              <a:latin typeface="Montserrat"/>
              <a:ea typeface="Montserrat"/>
              <a:cs typeface="Montserrat"/>
              <a:sym typeface="Montserra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 name="Shape 69"/>
        <p:cNvGrpSpPr/>
        <p:nvPr/>
      </p:nvGrpSpPr>
      <p:grpSpPr>
        <a:xfrm>
          <a:off x="0" y="0"/>
          <a:ext cx="0" cy="0"/>
          <a:chOff x="0" y="0"/>
          <a:chExt cx="0" cy="0"/>
        </a:xfrm>
      </p:grpSpPr>
      <p:sp>
        <p:nvSpPr>
          <p:cNvPr id="70" name="Google Shape;70;p1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ANN</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71" name="Google Shape;71;p1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Theory Topics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Perceptron Model to Neural Networks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Activation Functions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Cost Functions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Feed Forward Networks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BackPropagation</a:t>
            </a:r>
            <a:endParaRPr sz="2900">
              <a:solidFill>
                <a:srgbClr val="434343"/>
              </a:solidFill>
              <a:latin typeface="Montserrat"/>
              <a:ea typeface="Montserrat"/>
              <a:cs typeface="Montserrat"/>
              <a:sym typeface="Montserrat"/>
            </a:endParaRPr>
          </a:p>
        </p:txBody>
      </p:sp>
      <p:pic>
        <p:nvPicPr>
          <p:cNvPr descr="watermark.jpg" id="72" name="Google Shape;72;p1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3" name="Google Shape;73;p1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1" name="Shape 411"/>
        <p:cNvGrpSpPr/>
        <p:nvPr/>
      </p:nvGrpSpPr>
      <p:grpSpPr>
        <a:xfrm>
          <a:off x="0" y="0"/>
          <a:ext cx="0" cy="0"/>
          <a:chOff x="0" y="0"/>
          <a:chExt cx="0" cy="0"/>
        </a:xfrm>
      </p:grpSpPr>
      <p:sp>
        <p:nvSpPr>
          <p:cNvPr id="412" name="Google Shape;412;p4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413" name="Google Shape;413;p42"/>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add in a </a:t>
            </a:r>
            <a:r>
              <a:rPr b="1" lang="en" sz="2900">
                <a:solidFill>
                  <a:srgbClr val="434343"/>
                </a:solidFill>
                <a:latin typeface="Montserrat"/>
                <a:ea typeface="Montserrat"/>
                <a:cs typeface="Montserrat"/>
                <a:sym typeface="Montserrat"/>
              </a:rPr>
              <a:t>bias</a:t>
            </a:r>
            <a:r>
              <a:rPr lang="en" sz="2900">
                <a:solidFill>
                  <a:srgbClr val="434343"/>
                </a:solidFill>
                <a:latin typeface="Montserrat"/>
                <a:ea typeface="Montserrat"/>
                <a:cs typeface="Montserrat"/>
                <a:sym typeface="Montserrat"/>
              </a:rPr>
              <a:t> term </a:t>
            </a:r>
            <a:r>
              <a:rPr b="1" lang="en" sz="2900">
                <a:solidFill>
                  <a:srgbClr val="434343"/>
                </a:solidFill>
                <a:latin typeface="Montserrat"/>
                <a:ea typeface="Montserrat"/>
                <a:cs typeface="Montserrat"/>
                <a:sym typeface="Montserrat"/>
              </a:rPr>
              <a:t>b</a:t>
            </a:r>
            <a:r>
              <a:rPr lang="en" sz="2900">
                <a:solidFill>
                  <a:srgbClr val="434343"/>
                </a:solidFill>
                <a:latin typeface="Montserrat"/>
                <a:ea typeface="Montserrat"/>
                <a:cs typeface="Montserrat"/>
                <a:sym typeface="Montserrat"/>
              </a:rPr>
              <a:t> to the inputs.</a:t>
            </a:r>
            <a:endParaRPr sz="2900">
              <a:solidFill>
                <a:srgbClr val="434343"/>
              </a:solidFill>
              <a:latin typeface="Montserrat"/>
              <a:ea typeface="Montserrat"/>
              <a:cs typeface="Montserrat"/>
              <a:sym typeface="Montserrat"/>
            </a:endParaRPr>
          </a:p>
        </p:txBody>
      </p:sp>
      <p:pic>
        <p:nvPicPr>
          <p:cNvPr descr="watermark.jpg" id="414" name="Google Shape;414;p4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15" name="Google Shape;415;p4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416" name="Google Shape;416;p42"/>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417" name="Google Shape;417;p42"/>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418" name="Google Shape;418;p42"/>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9" name="Google Shape;419;p42"/>
          <p:cNvCxnSpPr>
            <a:endCxn id="418"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420" name="Google Shape;420;p42"/>
          <p:cNvCxnSpPr>
            <a:endCxn id="418" idx="3"/>
          </p:cNvCxnSpPr>
          <p:nvPr/>
        </p:nvCxnSpPr>
        <p:spPr>
          <a:xfrm flipH="1" rot="10800000">
            <a:off x="2285899" y="3223851"/>
            <a:ext cx="1767600" cy="547800"/>
          </a:xfrm>
          <a:prstGeom prst="straightConnector1">
            <a:avLst/>
          </a:prstGeom>
          <a:noFill/>
          <a:ln cap="flat" cmpd="sng" w="38100">
            <a:solidFill>
              <a:srgbClr val="674EA7"/>
            </a:solidFill>
            <a:prstDash val="solid"/>
            <a:round/>
            <a:headEnd len="med" w="med" type="none"/>
            <a:tailEnd len="med" w="med" type="triangle"/>
          </a:ln>
        </p:spPr>
      </p:cxnSp>
      <p:cxnSp>
        <p:nvCxnSpPr>
          <p:cNvPr id="421" name="Google Shape;421;p42"/>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
        <p:nvSpPr>
          <p:cNvPr id="422" name="Google Shape;422;p42"/>
          <p:cNvSpPr txBox="1"/>
          <p:nvPr>
            <p:ph type="title"/>
          </p:nvPr>
        </p:nvSpPr>
        <p:spPr>
          <a:xfrm>
            <a:off x="1627850" y="19386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423" name="Google Shape;423;p42"/>
          <p:cNvSpPr txBox="1"/>
          <p:nvPr>
            <p:ph type="title"/>
          </p:nvPr>
        </p:nvSpPr>
        <p:spPr>
          <a:xfrm>
            <a:off x="5670750" y="23457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y</a:t>
            </a:r>
            <a:endParaRPr b="1">
              <a:solidFill>
                <a:srgbClr val="351C75"/>
              </a:solidFill>
              <a:latin typeface="Montserrat"/>
              <a:ea typeface="Montserrat"/>
              <a:cs typeface="Montserrat"/>
              <a:sym typeface="Montserrat"/>
            </a:endParaRPr>
          </a:p>
        </p:txBody>
      </p:sp>
      <p:sp>
        <p:nvSpPr>
          <p:cNvPr id="424" name="Google Shape;424;p42"/>
          <p:cNvSpPr txBox="1"/>
          <p:nvPr>
            <p:ph type="title"/>
          </p:nvPr>
        </p:nvSpPr>
        <p:spPr>
          <a:xfrm>
            <a:off x="3964725" y="25812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f(X)</a:t>
            </a:r>
            <a:endParaRPr b="1">
              <a:solidFill>
                <a:srgbClr val="351C75"/>
              </a:solidFill>
              <a:latin typeface="Montserrat"/>
              <a:ea typeface="Montserrat"/>
              <a:cs typeface="Montserrat"/>
              <a:sym typeface="Montserrat"/>
            </a:endParaRPr>
          </a:p>
        </p:txBody>
      </p:sp>
      <p:sp>
        <p:nvSpPr>
          <p:cNvPr id="425" name="Google Shape;425;p42"/>
          <p:cNvSpPr txBox="1"/>
          <p:nvPr>
            <p:ph type="title"/>
          </p:nvPr>
        </p:nvSpPr>
        <p:spPr>
          <a:xfrm>
            <a:off x="1780250" y="36373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
        <p:nvSpPr>
          <p:cNvPr id="426" name="Google Shape;426;p42"/>
          <p:cNvSpPr txBox="1"/>
          <p:nvPr>
            <p:ph type="title"/>
          </p:nvPr>
        </p:nvSpPr>
        <p:spPr>
          <a:xfrm>
            <a:off x="2239625" y="1679700"/>
            <a:ext cx="1781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*w1 + b</a:t>
            </a:r>
            <a:endParaRPr b="1">
              <a:solidFill>
                <a:srgbClr val="351C75"/>
              </a:solidFill>
              <a:latin typeface="Montserrat"/>
              <a:ea typeface="Montserrat"/>
              <a:cs typeface="Montserrat"/>
              <a:sym typeface="Montserrat"/>
            </a:endParaRPr>
          </a:p>
        </p:txBody>
      </p:sp>
      <p:sp>
        <p:nvSpPr>
          <p:cNvPr id="427" name="Google Shape;427;p42"/>
          <p:cNvSpPr txBox="1"/>
          <p:nvPr>
            <p:ph type="title"/>
          </p:nvPr>
        </p:nvSpPr>
        <p:spPr>
          <a:xfrm>
            <a:off x="2569650" y="3558950"/>
            <a:ext cx="1781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*w2 + b</a:t>
            </a:r>
            <a:endParaRPr b="1">
              <a:solidFill>
                <a:srgbClr val="351C75"/>
              </a:solidFill>
              <a:latin typeface="Montserrat"/>
              <a:ea typeface="Montserrat"/>
              <a:cs typeface="Montserrat"/>
              <a:sym typeface="Montserrat"/>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1" name="Shape 431"/>
        <p:cNvGrpSpPr/>
        <p:nvPr/>
      </p:nvGrpSpPr>
      <p:grpSpPr>
        <a:xfrm>
          <a:off x="0" y="0"/>
          <a:ext cx="0" cy="0"/>
          <a:chOff x="0" y="0"/>
          <a:chExt cx="0" cy="0"/>
        </a:xfrm>
      </p:grpSpPr>
      <p:sp>
        <p:nvSpPr>
          <p:cNvPr id="432" name="Google Shape;432;p4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433" name="Google Shape;433;p43"/>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y = (x1w1 + b) + (x2w2 + b)</a:t>
            </a:r>
            <a:endParaRPr sz="2900">
              <a:solidFill>
                <a:srgbClr val="434343"/>
              </a:solidFill>
              <a:latin typeface="Montserrat"/>
              <a:ea typeface="Montserrat"/>
              <a:cs typeface="Montserrat"/>
              <a:sym typeface="Montserrat"/>
            </a:endParaRPr>
          </a:p>
        </p:txBody>
      </p:sp>
      <p:pic>
        <p:nvPicPr>
          <p:cNvPr descr="watermark.jpg" id="434" name="Google Shape;434;p4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35" name="Google Shape;435;p4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436" name="Google Shape;436;p43"/>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437" name="Google Shape;437;p43"/>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438" name="Google Shape;438;p43"/>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9" name="Google Shape;439;p43"/>
          <p:cNvCxnSpPr>
            <a:endCxn id="438"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440" name="Google Shape;440;p43"/>
          <p:cNvCxnSpPr>
            <a:endCxn id="438" idx="3"/>
          </p:cNvCxnSpPr>
          <p:nvPr/>
        </p:nvCxnSpPr>
        <p:spPr>
          <a:xfrm flipH="1" rot="10800000">
            <a:off x="2285899" y="3223851"/>
            <a:ext cx="1767600" cy="547800"/>
          </a:xfrm>
          <a:prstGeom prst="straightConnector1">
            <a:avLst/>
          </a:prstGeom>
          <a:noFill/>
          <a:ln cap="flat" cmpd="sng" w="38100">
            <a:solidFill>
              <a:srgbClr val="674EA7"/>
            </a:solidFill>
            <a:prstDash val="solid"/>
            <a:round/>
            <a:headEnd len="med" w="med" type="none"/>
            <a:tailEnd len="med" w="med" type="triangle"/>
          </a:ln>
        </p:spPr>
      </p:cxnSp>
      <p:cxnSp>
        <p:nvCxnSpPr>
          <p:cNvPr id="441" name="Google Shape;441;p43"/>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
        <p:nvSpPr>
          <p:cNvPr id="442" name="Google Shape;442;p43"/>
          <p:cNvSpPr txBox="1"/>
          <p:nvPr>
            <p:ph type="title"/>
          </p:nvPr>
        </p:nvSpPr>
        <p:spPr>
          <a:xfrm>
            <a:off x="1627850" y="19386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443" name="Google Shape;443;p43"/>
          <p:cNvSpPr txBox="1"/>
          <p:nvPr>
            <p:ph type="title"/>
          </p:nvPr>
        </p:nvSpPr>
        <p:spPr>
          <a:xfrm>
            <a:off x="5670750" y="23457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y</a:t>
            </a:r>
            <a:endParaRPr b="1">
              <a:solidFill>
                <a:srgbClr val="351C75"/>
              </a:solidFill>
              <a:latin typeface="Montserrat"/>
              <a:ea typeface="Montserrat"/>
              <a:cs typeface="Montserrat"/>
              <a:sym typeface="Montserrat"/>
            </a:endParaRPr>
          </a:p>
        </p:txBody>
      </p:sp>
      <p:sp>
        <p:nvSpPr>
          <p:cNvPr id="444" name="Google Shape;444;p43"/>
          <p:cNvSpPr txBox="1"/>
          <p:nvPr>
            <p:ph type="title"/>
          </p:nvPr>
        </p:nvSpPr>
        <p:spPr>
          <a:xfrm>
            <a:off x="3964725" y="25812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f(X)</a:t>
            </a:r>
            <a:endParaRPr b="1">
              <a:solidFill>
                <a:srgbClr val="351C75"/>
              </a:solidFill>
              <a:latin typeface="Montserrat"/>
              <a:ea typeface="Montserrat"/>
              <a:cs typeface="Montserrat"/>
              <a:sym typeface="Montserrat"/>
            </a:endParaRPr>
          </a:p>
        </p:txBody>
      </p:sp>
      <p:sp>
        <p:nvSpPr>
          <p:cNvPr id="445" name="Google Shape;445;p43"/>
          <p:cNvSpPr txBox="1"/>
          <p:nvPr>
            <p:ph type="title"/>
          </p:nvPr>
        </p:nvSpPr>
        <p:spPr>
          <a:xfrm>
            <a:off x="1780250" y="36373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
        <p:nvSpPr>
          <p:cNvPr id="446" name="Google Shape;446;p43"/>
          <p:cNvSpPr txBox="1"/>
          <p:nvPr>
            <p:ph type="title"/>
          </p:nvPr>
        </p:nvSpPr>
        <p:spPr>
          <a:xfrm>
            <a:off x="2239625" y="1679700"/>
            <a:ext cx="1781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*w1 + b</a:t>
            </a:r>
            <a:endParaRPr b="1">
              <a:solidFill>
                <a:srgbClr val="351C75"/>
              </a:solidFill>
              <a:latin typeface="Montserrat"/>
              <a:ea typeface="Montserrat"/>
              <a:cs typeface="Montserrat"/>
              <a:sym typeface="Montserrat"/>
            </a:endParaRPr>
          </a:p>
        </p:txBody>
      </p:sp>
      <p:sp>
        <p:nvSpPr>
          <p:cNvPr id="447" name="Google Shape;447;p43"/>
          <p:cNvSpPr txBox="1"/>
          <p:nvPr>
            <p:ph type="title"/>
          </p:nvPr>
        </p:nvSpPr>
        <p:spPr>
          <a:xfrm>
            <a:off x="2569650" y="3558950"/>
            <a:ext cx="1781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*w2 + b</a:t>
            </a:r>
            <a:endParaRPr b="1">
              <a:solidFill>
                <a:srgbClr val="351C75"/>
              </a:solidFill>
              <a:latin typeface="Montserrat"/>
              <a:ea typeface="Montserrat"/>
              <a:cs typeface="Montserrat"/>
              <a:sym typeface="Montserrat"/>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1" name="Shape 451"/>
        <p:cNvGrpSpPr/>
        <p:nvPr/>
      </p:nvGrpSpPr>
      <p:grpSpPr>
        <a:xfrm>
          <a:off x="0" y="0"/>
          <a:ext cx="0" cy="0"/>
          <a:chOff x="0" y="0"/>
          <a:chExt cx="0" cy="0"/>
        </a:xfrm>
      </p:grpSpPr>
      <p:sp>
        <p:nvSpPr>
          <p:cNvPr id="452" name="Google Shape;452;p4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453" name="Google Shape;453;p44"/>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can expand this to a generalization:</a:t>
            </a:r>
            <a:endParaRPr sz="2900">
              <a:solidFill>
                <a:srgbClr val="434343"/>
              </a:solidFill>
              <a:latin typeface="Montserrat"/>
              <a:ea typeface="Montserrat"/>
              <a:cs typeface="Montserrat"/>
              <a:sym typeface="Montserrat"/>
            </a:endParaRPr>
          </a:p>
        </p:txBody>
      </p:sp>
      <p:pic>
        <p:nvPicPr>
          <p:cNvPr descr="watermark.jpg" id="454" name="Google Shape;454;p4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55" name="Google Shape;455;p4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456" name="Google Shape;456;p44"/>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457" name="Google Shape;457;p44"/>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458" name="Google Shape;458;p44"/>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59" name="Google Shape;459;p44"/>
          <p:cNvCxnSpPr>
            <a:endCxn id="458"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460" name="Google Shape;460;p44"/>
          <p:cNvCxnSpPr>
            <a:endCxn id="461" idx="1"/>
          </p:cNvCxnSpPr>
          <p:nvPr/>
        </p:nvCxnSpPr>
        <p:spPr>
          <a:xfrm flipH="1" rot="10800000">
            <a:off x="2342325" y="2867575"/>
            <a:ext cx="1622400" cy="330000"/>
          </a:xfrm>
          <a:prstGeom prst="straightConnector1">
            <a:avLst/>
          </a:prstGeom>
          <a:noFill/>
          <a:ln cap="flat" cmpd="sng" w="38100">
            <a:solidFill>
              <a:srgbClr val="674EA7"/>
            </a:solidFill>
            <a:prstDash val="solid"/>
            <a:round/>
            <a:headEnd len="med" w="med" type="none"/>
            <a:tailEnd len="med" w="med" type="triangle"/>
          </a:ln>
        </p:spPr>
      </p:cxnSp>
      <p:cxnSp>
        <p:nvCxnSpPr>
          <p:cNvPr id="462" name="Google Shape;462;p44"/>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
        <p:nvSpPr>
          <p:cNvPr id="463" name="Google Shape;463;p44"/>
          <p:cNvSpPr txBox="1"/>
          <p:nvPr>
            <p:ph type="title"/>
          </p:nvPr>
        </p:nvSpPr>
        <p:spPr>
          <a:xfrm>
            <a:off x="1780250" y="19386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464" name="Google Shape;464;p44"/>
          <p:cNvSpPr txBox="1"/>
          <p:nvPr>
            <p:ph type="title"/>
          </p:nvPr>
        </p:nvSpPr>
        <p:spPr>
          <a:xfrm>
            <a:off x="5670750" y="23457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y</a:t>
            </a:r>
            <a:endParaRPr b="1">
              <a:solidFill>
                <a:srgbClr val="351C75"/>
              </a:solidFill>
              <a:latin typeface="Montserrat"/>
              <a:ea typeface="Montserrat"/>
              <a:cs typeface="Montserrat"/>
              <a:sym typeface="Montserrat"/>
            </a:endParaRPr>
          </a:p>
        </p:txBody>
      </p:sp>
      <p:sp>
        <p:nvSpPr>
          <p:cNvPr id="461" name="Google Shape;461;p44"/>
          <p:cNvSpPr txBox="1"/>
          <p:nvPr>
            <p:ph type="title"/>
          </p:nvPr>
        </p:nvSpPr>
        <p:spPr>
          <a:xfrm>
            <a:off x="3964725" y="25812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f(X)</a:t>
            </a:r>
            <a:endParaRPr b="1">
              <a:solidFill>
                <a:srgbClr val="351C75"/>
              </a:solidFill>
              <a:latin typeface="Montserrat"/>
              <a:ea typeface="Montserrat"/>
              <a:cs typeface="Montserrat"/>
              <a:sym typeface="Montserrat"/>
            </a:endParaRPr>
          </a:p>
        </p:txBody>
      </p:sp>
      <p:sp>
        <p:nvSpPr>
          <p:cNvPr id="465" name="Google Shape;465;p44"/>
          <p:cNvSpPr txBox="1"/>
          <p:nvPr>
            <p:ph type="title"/>
          </p:nvPr>
        </p:nvSpPr>
        <p:spPr>
          <a:xfrm>
            <a:off x="1627850" y="290597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
        <p:nvSpPr>
          <p:cNvPr id="466" name="Google Shape;466;p44"/>
          <p:cNvSpPr txBox="1"/>
          <p:nvPr>
            <p:ph type="title"/>
          </p:nvPr>
        </p:nvSpPr>
        <p:spPr>
          <a:xfrm>
            <a:off x="2163425" y="2289300"/>
            <a:ext cx="1781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*w1 + b</a:t>
            </a:r>
            <a:endParaRPr b="1">
              <a:solidFill>
                <a:srgbClr val="351C75"/>
              </a:solidFill>
              <a:latin typeface="Montserrat"/>
              <a:ea typeface="Montserrat"/>
              <a:cs typeface="Montserrat"/>
              <a:sym typeface="Montserrat"/>
            </a:endParaRPr>
          </a:p>
        </p:txBody>
      </p:sp>
      <p:sp>
        <p:nvSpPr>
          <p:cNvPr id="467" name="Google Shape;467;p44"/>
          <p:cNvSpPr txBox="1"/>
          <p:nvPr>
            <p:ph type="title"/>
          </p:nvPr>
        </p:nvSpPr>
        <p:spPr>
          <a:xfrm>
            <a:off x="2173775" y="3063600"/>
            <a:ext cx="1781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*w2 + b</a:t>
            </a:r>
            <a:endParaRPr b="1">
              <a:solidFill>
                <a:srgbClr val="351C75"/>
              </a:solidFill>
              <a:latin typeface="Montserrat"/>
              <a:ea typeface="Montserrat"/>
              <a:cs typeface="Montserrat"/>
              <a:sym typeface="Montserrat"/>
            </a:endParaRPr>
          </a:p>
        </p:txBody>
      </p:sp>
      <p:cxnSp>
        <p:nvCxnSpPr>
          <p:cNvPr id="468" name="Google Shape;468;p44"/>
          <p:cNvCxnSpPr>
            <a:endCxn id="458" idx="4"/>
          </p:cNvCxnSpPr>
          <p:nvPr/>
        </p:nvCxnSpPr>
        <p:spPr>
          <a:xfrm flipH="1" rot="10800000">
            <a:off x="2325975" y="3371425"/>
            <a:ext cx="2083800" cy="1171200"/>
          </a:xfrm>
          <a:prstGeom prst="straightConnector1">
            <a:avLst/>
          </a:prstGeom>
          <a:noFill/>
          <a:ln cap="flat" cmpd="sng" w="38100">
            <a:solidFill>
              <a:srgbClr val="674EA7"/>
            </a:solidFill>
            <a:prstDash val="solid"/>
            <a:round/>
            <a:headEnd len="med" w="med" type="none"/>
            <a:tailEnd len="med" w="med" type="triangle"/>
          </a:ln>
        </p:spPr>
      </p:cxnSp>
      <p:sp>
        <p:nvSpPr>
          <p:cNvPr id="469" name="Google Shape;469;p44"/>
          <p:cNvSpPr txBox="1"/>
          <p:nvPr>
            <p:ph type="title"/>
          </p:nvPr>
        </p:nvSpPr>
        <p:spPr>
          <a:xfrm>
            <a:off x="1627850" y="413167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xn</a:t>
            </a:r>
            <a:endParaRPr b="1">
              <a:solidFill>
                <a:srgbClr val="351C75"/>
              </a:solidFill>
              <a:latin typeface="Montserrat"/>
              <a:ea typeface="Montserrat"/>
              <a:cs typeface="Montserrat"/>
              <a:sym typeface="Montserrat"/>
            </a:endParaRPr>
          </a:p>
        </p:txBody>
      </p:sp>
      <p:sp>
        <p:nvSpPr>
          <p:cNvPr id="470" name="Google Shape;470;p44"/>
          <p:cNvSpPr txBox="1"/>
          <p:nvPr>
            <p:ph type="title"/>
          </p:nvPr>
        </p:nvSpPr>
        <p:spPr>
          <a:xfrm>
            <a:off x="2628375" y="4188600"/>
            <a:ext cx="2315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*wn + b</a:t>
            </a:r>
            <a:endParaRPr b="1">
              <a:solidFill>
                <a:srgbClr val="351C75"/>
              </a:solidFill>
              <a:latin typeface="Montserrat"/>
              <a:ea typeface="Montserrat"/>
              <a:cs typeface="Montserrat"/>
              <a:sym typeface="Montserrat"/>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4" name="Shape 474"/>
        <p:cNvGrpSpPr/>
        <p:nvPr/>
      </p:nvGrpSpPr>
      <p:grpSpPr>
        <a:xfrm>
          <a:off x="0" y="0"/>
          <a:ext cx="0" cy="0"/>
          <a:chOff x="0" y="0"/>
          <a:chExt cx="0" cy="0"/>
        </a:xfrm>
      </p:grpSpPr>
      <p:sp>
        <p:nvSpPr>
          <p:cNvPr id="475" name="Google Shape;475;p4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476" name="Google Shape;476;p4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We’ve been able to model a biological neuron as a simple perceptron! Mathematically our generalization was:</a:t>
            </a:r>
            <a:endParaRPr sz="2900">
              <a:solidFill>
                <a:srgbClr val="434343"/>
              </a:solidFill>
              <a:latin typeface="Montserrat"/>
              <a:ea typeface="Montserrat"/>
              <a:cs typeface="Montserrat"/>
              <a:sym typeface="Montserrat"/>
            </a:endParaRPr>
          </a:p>
        </p:txBody>
      </p:sp>
      <p:pic>
        <p:nvPicPr>
          <p:cNvPr descr="watermark.jpg" id="477" name="Google Shape;477;p4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78" name="Google Shape;478;p4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479" name="Google Shape;479;p45"/>
          <p:cNvPicPr preferRelativeResize="0"/>
          <p:nvPr/>
        </p:nvPicPr>
        <p:blipFill>
          <a:blip r:embed="rId4">
            <a:alphaModFix/>
          </a:blip>
          <a:stretch>
            <a:fillRect/>
          </a:stretch>
        </p:blipFill>
        <p:spPr>
          <a:xfrm>
            <a:off x="2327826" y="2687075"/>
            <a:ext cx="5020474" cy="228735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3" name="Shape 483"/>
        <p:cNvGrpSpPr/>
        <p:nvPr/>
      </p:nvGrpSpPr>
      <p:grpSpPr>
        <a:xfrm>
          <a:off x="0" y="0"/>
          <a:ext cx="0" cy="0"/>
          <a:chOff x="0" y="0"/>
          <a:chExt cx="0" cy="0"/>
        </a:xfrm>
      </p:grpSpPr>
      <p:sp>
        <p:nvSpPr>
          <p:cNvPr id="484" name="Google Shape;484;p4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485" name="Google Shape;485;p46"/>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Later on we will see how we can expand this model to have X be a </a:t>
            </a:r>
            <a:r>
              <a:rPr b="1" lang="en" sz="2900">
                <a:solidFill>
                  <a:srgbClr val="434343"/>
                </a:solidFill>
                <a:latin typeface="Montserrat"/>
                <a:ea typeface="Montserrat"/>
                <a:cs typeface="Montserrat"/>
                <a:sym typeface="Montserrat"/>
              </a:rPr>
              <a:t>tensor</a:t>
            </a:r>
            <a:r>
              <a:rPr lang="en" sz="2900">
                <a:solidFill>
                  <a:srgbClr val="434343"/>
                </a:solidFill>
                <a:latin typeface="Montserrat"/>
                <a:ea typeface="Montserrat"/>
                <a:cs typeface="Montserrat"/>
                <a:sym typeface="Montserrat"/>
              </a:rPr>
              <a:t> of information ( an n-dimensional matrix).</a:t>
            </a:r>
            <a:endParaRPr sz="2900">
              <a:solidFill>
                <a:srgbClr val="434343"/>
              </a:solidFill>
              <a:latin typeface="Montserrat"/>
              <a:ea typeface="Montserrat"/>
              <a:cs typeface="Montserrat"/>
              <a:sym typeface="Montserrat"/>
            </a:endParaRPr>
          </a:p>
        </p:txBody>
      </p:sp>
      <p:pic>
        <p:nvPicPr>
          <p:cNvPr descr="watermark.jpg" id="486" name="Google Shape;486;p4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87" name="Google Shape;487;p4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488" name="Google Shape;488;p46"/>
          <p:cNvPicPr preferRelativeResize="0"/>
          <p:nvPr/>
        </p:nvPicPr>
        <p:blipFill>
          <a:blip r:embed="rId4">
            <a:alphaModFix/>
          </a:blip>
          <a:stretch>
            <a:fillRect/>
          </a:stretch>
        </p:blipFill>
        <p:spPr>
          <a:xfrm>
            <a:off x="2327826" y="2687075"/>
            <a:ext cx="5020474" cy="228735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2" name="Shape 492"/>
        <p:cNvGrpSpPr/>
        <p:nvPr/>
      </p:nvGrpSpPr>
      <p:grpSpPr>
        <a:xfrm>
          <a:off x="0" y="0"/>
          <a:ext cx="0" cy="0"/>
          <a:chOff x="0" y="0"/>
          <a:chExt cx="0" cy="0"/>
        </a:xfrm>
      </p:grpSpPr>
      <p:sp>
        <p:nvSpPr>
          <p:cNvPr id="493" name="Google Shape;493;p4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494" name="Google Shape;494;p4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review what we learned:</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understand the very basics of a biological neuron</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saw how we can create a simple perceptron model replicating the core concepts behind a neuron.</a:t>
            </a:r>
            <a:endParaRPr sz="2900">
              <a:solidFill>
                <a:srgbClr val="434343"/>
              </a:solidFill>
              <a:latin typeface="Montserrat"/>
              <a:ea typeface="Montserrat"/>
              <a:cs typeface="Montserrat"/>
              <a:sym typeface="Montserrat"/>
            </a:endParaRPr>
          </a:p>
        </p:txBody>
      </p:sp>
      <p:pic>
        <p:nvPicPr>
          <p:cNvPr descr="watermark.jpg" id="495" name="Google Shape;495;p4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96" name="Google Shape;496;p4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0" name="Shape 500"/>
        <p:cNvGrpSpPr/>
        <p:nvPr/>
      </p:nvGrpSpPr>
      <p:grpSpPr>
        <a:xfrm>
          <a:off x="0" y="0"/>
          <a:ext cx="0" cy="0"/>
          <a:chOff x="0" y="0"/>
          <a:chExt cx="0" cy="0"/>
        </a:xfrm>
      </p:grpSpPr>
      <p:sp>
        <p:nvSpPr>
          <p:cNvPr id="501" name="Google Shape;501;p48"/>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Neural Networks</a:t>
            </a:r>
            <a:endParaRPr b="1">
              <a:latin typeface="Montserrat"/>
              <a:ea typeface="Montserrat"/>
              <a:cs typeface="Montserrat"/>
              <a:sym typeface="Montserrat"/>
            </a:endParaRPr>
          </a:p>
        </p:txBody>
      </p:sp>
      <p:sp>
        <p:nvSpPr>
          <p:cNvPr id="502" name="Google Shape;502;p48"/>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503" name="Google Shape;503;p4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04" name="Google Shape;504;p4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8" name="Shape 508"/>
        <p:cNvGrpSpPr/>
        <p:nvPr/>
      </p:nvGrpSpPr>
      <p:grpSpPr>
        <a:xfrm>
          <a:off x="0" y="0"/>
          <a:ext cx="0" cy="0"/>
          <a:chOff x="0" y="0"/>
          <a:chExt cx="0" cy="0"/>
        </a:xfrm>
      </p:grpSpPr>
      <p:sp>
        <p:nvSpPr>
          <p:cNvPr id="509" name="Google Shape;509;p4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510" name="Google Shape;510;p4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 single perceptron won’t be enough to learn complicated systems.</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Fortunately, we can expand on the idea of a single perceptron, to create a multi-layer perceptron model. </a:t>
            </a:r>
            <a:endParaRPr sz="2900">
              <a:solidFill>
                <a:srgbClr val="434343"/>
              </a:solidFill>
              <a:latin typeface="Montserrat"/>
              <a:ea typeface="Montserrat"/>
              <a:cs typeface="Montserrat"/>
              <a:sym typeface="Montserrat"/>
            </a:endParaRPr>
          </a:p>
        </p:txBody>
      </p:sp>
      <p:pic>
        <p:nvPicPr>
          <p:cNvPr descr="watermark.jpg" id="511" name="Google Shape;511;p4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12" name="Google Shape;512;p4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6" name="Shape 516"/>
        <p:cNvGrpSpPr/>
        <p:nvPr/>
      </p:nvGrpSpPr>
      <p:grpSpPr>
        <a:xfrm>
          <a:off x="0" y="0"/>
          <a:ext cx="0" cy="0"/>
          <a:chOff x="0" y="0"/>
          <a:chExt cx="0" cy="0"/>
        </a:xfrm>
      </p:grpSpPr>
      <p:sp>
        <p:nvSpPr>
          <p:cNvPr id="517" name="Google Shape;517;p5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518" name="Google Shape;518;p50"/>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 single perceptron won’t be enough to learn complicated systems.</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Fortunately, we can expand on the idea of a single perceptron, to create a multi-layer perceptron model. </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We’ll also introduce the idea of activation functions.</a:t>
            </a:r>
            <a:endParaRPr sz="2900">
              <a:solidFill>
                <a:srgbClr val="434343"/>
              </a:solidFill>
              <a:latin typeface="Montserrat"/>
              <a:ea typeface="Montserrat"/>
              <a:cs typeface="Montserrat"/>
              <a:sym typeface="Montserrat"/>
            </a:endParaRPr>
          </a:p>
        </p:txBody>
      </p:sp>
      <p:pic>
        <p:nvPicPr>
          <p:cNvPr descr="watermark.jpg" id="519" name="Google Shape;519;p5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20" name="Google Shape;520;p5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4" name="Shape 524"/>
        <p:cNvGrpSpPr/>
        <p:nvPr/>
      </p:nvGrpSpPr>
      <p:grpSpPr>
        <a:xfrm>
          <a:off x="0" y="0"/>
          <a:ext cx="0" cy="0"/>
          <a:chOff x="0" y="0"/>
          <a:chExt cx="0" cy="0"/>
        </a:xfrm>
      </p:grpSpPr>
      <p:sp>
        <p:nvSpPr>
          <p:cNvPr id="525" name="Google Shape;525;p5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526" name="Google Shape;526;p51"/>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To build a network of perceptrons, we can connect layers of perceptrons, using a </a:t>
            </a:r>
            <a:r>
              <a:rPr b="1" lang="en" sz="2900">
                <a:solidFill>
                  <a:srgbClr val="434343"/>
                </a:solidFill>
                <a:latin typeface="Montserrat"/>
                <a:ea typeface="Montserrat"/>
                <a:cs typeface="Montserrat"/>
                <a:sym typeface="Montserrat"/>
              </a:rPr>
              <a:t>multi-layer perceptron model</a:t>
            </a:r>
            <a:r>
              <a:rPr lang="en" sz="2900">
                <a:solidFill>
                  <a:srgbClr val="434343"/>
                </a:solidFill>
                <a:latin typeface="Montserrat"/>
                <a:ea typeface="Montserrat"/>
                <a:cs typeface="Montserrat"/>
                <a:sym typeface="Montserrat"/>
              </a:rPr>
              <a:t>.</a:t>
            </a:r>
            <a:endParaRPr sz="2900">
              <a:solidFill>
                <a:srgbClr val="434343"/>
              </a:solidFill>
              <a:latin typeface="Montserrat"/>
              <a:ea typeface="Montserrat"/>
              <a:cs typeface="Montserrat"/>
              <a:sym typeface="Montserrat"/>
            </a:endParaRPr>
          </a:p>
        </p:txBody>
      </p:sp>
      <p:pic>
        <p:nvPicPr>
          <p:cNvPr descr="watermark.jpg" id="527" name="Google Shape;527;p5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28" name="Google Shape;528;p5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529" name="Google Shape;529;p51"/>
          <p:cNvSpPr/>
          <p:nvPr/>
        </p:nvSpPr>
        <p:spPr>
          <a:xfrm>
            <a:off x="2638913" y="2873650"/>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51"/>
          <p:cNvSpPr/>
          <p:nvPr/>
        </p:nvSpPr>
        <p:spPr>
          <a:xfrm>
            <a:off x="2638913" y="3567889"/>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51"/>
          <p:cNvSpPr/>
          <p:nvPr/>
        </p:nvSpPr>
        <p:spPr>
          <a:xfrm>
            <a:off x="2638913" y="4307368"/>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51"/>
          <p:cNvSpPr/>
          <p:nvPr/>
        </p:nvSpPr>
        <p:spPr>
          <a:xfrm>
            <a:off x="3767538" y="32343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51"/>
          <p:cNvSpPr/>
          <p:nvPr/>
        </p:nvSpPr>
        <p:spPr>
          <a:xfrm>
            <a:off x="3767538" y="38992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51"/>
          <p:cNvSpPr/>
          <p:nvPr/>
        </p:nvSpPr>
        <p:spPr>
          <a:xfrm>
            <a:off x="4773971" y="274357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51"/>
          <p:cNvSpPr/>
          <p:nvPr/>
        </p:nvSpPr>
        <p:spPr>
          <a:xfrm>
            <a:off x="4773971" y="3614213"/>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51"/>
          <p:cNvSpPr/>
          <p:nvPr/>
        </p:nvSpPr>
        <p:spPr>
          <a:xfrm>
            <a:off x="4773971" y="4539150"/>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51"/>
          <p:cNvSpPr/>
          <p:nvPr/>
        </p:nvSpPr>
        <p:spPr>
          <a:xfrm>
            <a:off x="5966585" y="3614213"/>
            <a:ext cx="538500" cy="538500"/>
          </a:xfrm>
          <a:prstGeom prst="ellipse">
            <a:avLst/>
          </a:prstGeom>
          <a:solidFill>
            <a:srgbClr val="F4CCCC"/>
          </a:solidFill>
          <a:ln cap="flat" cmpd="sng" w="28575">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38" name="Google Shape;538;p51"/>
          <p:cNvCxnSpPr>
            <a:stCxn id="529" idx="6"/>
            <a:endCxn id="532" idx="2"/>
          </p:cNvCxnSpPr>
          <p:nvPr/>
        </p:nvCxnSpPr>
        <p:spPr>
          <a:xfrm>
            <a:off x="3177413" y="3142900"/>
            <a:ext cx="590100" cy="360600"/>
          </a:xfrm>
          <a:prstGeom prst="straightConnector1">
            <a:avLst/>
          </a:prstGeom>
          <a:noFill/>
          <a:ln cap="flat" cmpd="sng" w="28575">
            <a:solidFill>
              <a:srgbClr val="595959"/>
            </a:solidFill>
            <a:prstDash val="solid"/>
            <a:round/>
            <a:headEnd len="med" w="med" type="none"/>
            <a:tailEnd len="med" w="med" type="triangle"/>
          </a:ln>
        </p:spPr>
      </p:cxnSp>
      <p:cxnSp>
        <p:nvCxnSpPr>
          <p:cNvPr id="539" name="Google Shape;539;p51"/>
          <p:cNvCxnSpPr>
            <a:endCxn id="533" idx="2"/>
          </p:cNvCxnSpPr>
          <p:nvPr/>
        </p:nvCxnSpPr>
        <p:spPr>
          <a:xfrm>
            <a:off x="3177438" y="3162927"/>
            <a:ext cx="590100" cy="1005600"/>
          </a:xfrm>
          <a:prstGeom prst="straightConnector1">
            <a:avLst/>
          </a:prstGeom>
          <a:noFill/>
          <a:ln cap="flat" cmpd="sng" w="28575">
            <a:solidFill>
              <a:srgbClr val="595959"/>
            </a:solidFill>
            <a:prstDash val="solid"/>
            <a:round/>
            <a:headEnd len="med" w="med" type="none"/>
            <a:tailEnd len="med" w="med" type="triangle"/>
          </a:ln>
        </p:spPr>
      </p:cxnSp>
      <p:cxnSp>
        <p:nvCxnSpPr>
          <p:cNvPr id="540" name="Google Shape;540;p51"/>
          <p:cNvCxnSpPr>
            <a:stCxn id="532" idx="6"/>
            <a:endCxn id="535" idx="2"/>
          </p:cNvCxnSpPr>
          <p:nvPr/>
        </p:nvCxnSpPr>
        <p:spPr>
          <a:xfrm>
            <a:off x="4306038" y="3503628"/>
            <a:ext cx="468000" cy="379800"/>
          </a:xfrm>
          <a:prstGeom prst="straightConnector1">
            <a:avLst/>
          </a:prstGeom>
          <a:noFill/>
          <a:ln cap="flat" cmpd="sng" w="28575">
            <a:solidFill>
              <a:srgbClr val="595959"/>
            </a:solidFill>
            <a:prstDash val="solid"/>
            <a:round/>
            <a:headEnd len="med" w="med" type="none"/>
            <a:tailEnd len="med" w="med" type="triangle"/>
          </a:ln>
        </p:spPr>
      </p:cxnSp>
      <p:cxnSp>
        <p:nvCxnSpPr>
          <p:cNvPr id="541" name="Google Shape;541;p51"/>
          <p:cNvCxnSpPr>
            <a:stCxn id="532" idx="6"/>
            <a:endCxn id="534" idx="2"/>
          </p:cNvCxnSpPr>
          <p:nvPr/>
        </p:nvCxnSpPr>
        <p:spPr>
          <a:xfrm flipH="1" rot="10800000">
            <a:off x="4306038" y="3012828"/>
            <a:ext cx="468000" cy="490800"/>
          </a:xfrm>
          <a:prstGeom prst="straightConnector1">
            <a:avLst/>
          </a:prstGeom>
          <a:noFill/>
          <a:ln cap="flat" cmpd="sng" w="28575">
            <a:solidFill>
              <a:srgbClr val="595959"/>
            </a:solidFill>
            <a:prstDash val="solid"/>
            <a:round/>
            <a:headEnd len="med" w="med" type="none"/>
            <a:tailEnd len="med" w="med" type="triangle"/>
          </a:ln>
        </p:spPr>
      </p:cxnSp>
      <p:cxnSp>
        <p:nvCxnSpPr>
          <p:cNvPr id="542" name="Google Shape;542;p51"/>
          <p:cNvCxnSpPr>
            <a:stCxn id="532" idx="6"/>
            <a:endCxn id="536" idx="1"/>
          </p:cNvCxnSpPr>
          <p:nvPr/>
        </p:nvCxnSpPr>
        <p:spPr>
          <a:xfrm>
            <a:off x="4306038" y="3503628"/>
            <a:ext cx="546900" cy="1114500"/>
          </a:xfrm>
          <a:prstGeom prst="straightConnector1">
            <a:avLst/>
          </a:prstGeom>
          <a:noFill/>
          <a:ln cap="flat" cmpd="sng" w="28575">
            <a:solidFill>
              <a:srgbClr val="595959"/>
            </a:solidFill>
            <a:prstDash val="solid"/>
            <a:round/>
            <a:headEnd len="med" w="med" type="none"/>
            <a:tailEnd len="med" w="med" type="triangle"/>
          </a:ln>
        </p:spPr>
      </p:cxnSp>
      <p:cxnSp>
        <p:nvCxnSpPr>
          <p:cNvPr id="543" name="Google Shape;543;p51"/>
          <p:cNvCxnSpPr>
            <a:endCxn id="537" idx="2"/>
          </p:cNvCxnSpPr>
          <p:nvPr/>
        </p:nvCxnSpPr>
        <p:spPr>
          <a:xfrm>
            <a:off x="5312585" y="3012863"/>
            <a:ext cx="654000" cy="870600"/>
          </a:xfrm>
          <a:prstGeom prst="straightConnector1">
            <a:avLst/>
          </a:prstGeom>
          <a:noFill/>
          <a:ln cap="flat" cmpd="sng" w="28575">
            <a:solidFill>
              <a:srgbClr val="595959"/>
            </a:solidFill>
            <a:prstDash val="solid"/>
            <a:round/>
            <a:headEnd len="med" w="med" type="none"/>
            <a:tailEnd len="med" w="med" type="triangle"/>
          </a:ln>
        </p:spPr>
      </p:cxnSp>
      <p:cxnSp>
        <p:nvCxnSpPr>
          <p:cNvPr id="544" name="Google Shape;544;p51"/>
          <p:cNvCxnSpPr>
            <a:endCxn id="537" idx="2"/>
          </p:cNvCxnSpPr>
          <p:nvPr/>
        </p:nvCxnSpPr>
        <p:spPr>
          <a:xfrm>
            <a:off x="5312585" y="3880463"/>
            <a:ext cx="654000" cy="3000"/>
          </a:xfrm>
          <a:prstGeom prst="straightConnector1">
            <a:avLst/>
          </a:prstGeom>
          <a:noFill/>
          <a:ln cap="flat" cmpd="sng" w="28575">
            <a:solidFill>
              <a:srgbClr val="595959"/>
            </a:solidFill>
            <a:prstDash val="solid"/>
            <a:round/>
            <a:headEnd len="med" w="med" type="none"/>
            <a:tailEnd len="med" w="med" type="triangle"/>
          </a:ln>
        </p:spPr>
      </p:cxnSp>
      <p:cxnSp>
        <p:nvCxnSpPr>
          <p:cNvPr id="545" name="Google Shape;545;p51"/>
          <p:cNvCxnSpPr>
            <a:endCxn id="537" idx="2"/>
          </p:cNvCxnSpPr>
          <p:nvPr/>
        </p:nvCxnSpPr>
        <p:spPr>
          <a:xfrm flipH="1" rot="10800000">
            <a:off x="5344685" y="3883463"/>
            <a:ext cx="621900" cy="924900"/>
          </a:xfrm>
          <a:prstGeom prst="straightConnector1">
            <a:avLst/>
          </a:prstGeom>
          <a:noFill/>
          <a:ln cap="flat" cmpd="sng" w="28575">
            <a:solidFill>
              <a:srgbClr val="595959"/>
            </a:solidFill>
            <a:prstDash val="solid"/>
            <a:round/>
            <a:headEnd len="med" w="med" type="none"/>
            <a:tailEnd len="med" w="med" type="triangle"/>
          </a:ln>
        </p:spPr>
      </p:cxnSp>
      <p:cxnSp>
        <p:nvCxnSpPr>
          <p:cNvPr id="546" name="Google Shape;546;p51"/>
          <p:cNvCxnSpPr>
            <a:stCxn id="533" idx="6"/>
            <a:endCxn id="534" idx="2"/>
          </p:cNvCxnSpPr>
          <p:nvPr/>
        </p:nvCxnSpPr>
        <p:spPr>
          <a:xfrm flipH="1" rot="10800000">
            <a:off x="4306038" y="3012927"/>
            <a:ext cx="468000" cy="1155600"/>
          </a:xfrm>
          <a:prstGeom prst="straightConnector1">
            <a:avLst/>
          </a:prstGeom>
          <a:noFill/>
          <a:ln cap="flat" cmpd="sng" w="28575">
            <a:solidFill>
              <a:srgbClr val="595959"/>
            </a:solidFill>
            <a:prstDash val="solid"/>
            <a:round/>
            <a:headEnd len="med" w="med" type="none"/>
            <a:tailEnd len="med" w="med" type="triangle"/>
          </a:ln>
        </p:spPr>
      </p:cxnSp>
      <p:cxnSp>
        <p:nvCxnSpPr>
          <p:cNvPr id="547" name="Google Shape;547;p51"/>
          <p:cNvCxnSpPr>
            <a:stCxn id="533" idx="6"/>
            <a:endCxn id="536" idx="2"/>
          </p:cNvCxnSpPr>
          <p:nvPr/>
        </p:nvCxnSpPr>
        <p:spPr>
          <a:xfrm>
            <a:off x="4306038" y="4168527"/>
            <a:ext cx="468000" cy="639900"/>
          </a:xfrm>
          <a:prstGeom prst="straightConnector1">
            <a:avLst/>
          </a:prstGeom>
          <a:noFill/>
          <a:ln cap="flat" cmpd="sng" w="28575">
            <a:solidFill>
              <a:srgbClr val="595959"/>
            </a:solidFill>
            <a:prstDash val="solid"/>
            <a:round/>
            <a:headEnd len="med" w="med" type="none"/>
            <a:tailEnd len="med" w="med" type="triangle"/>
          </a:ln>
        </p:spPr>
      </p:cxnSp>
      <p:cxnSp>
        <p:nvCxnSpPr>
          <p:cNvPr id="548" name="Google Shape;548;p51"/>
          <p:cNvCxnSpPr>
            <a:endCxn id="535" idx="2"/>
          </p:cNvCxnSpPr>
          <p:nvPr/>
        </p:nvCxnSpPr>
        <p:spPr>
          <a:xfrm flipH="1" rot="10800000">
            <a:off x="4306271" y="3883463"/>
            <a:ext cx="467700" cy="302400"/>
          </a:xfrm>
          <a:prstGeom prst="straightConnector1">
            <a:avLst/>
          </a:prstGeom>
          <a:noFill/>
          <a:ln cap="flat" cmpd="sng" w="28575">
            <a:solidFill>
              <a:srgbClr val="595959"/>
            </a:solidFill>
            <a:prstDash val="solid"/>
            <a:round/>
            <a:headEnd len="med" w="med" type="none"/>
            <a:tailEnd len="med" w="med" type="triangle"/>
          </a:ln>
        </p:spPr>
      </p:cxnSp>
      <p:cxnSp>
        <p:nvCxnSpPr>
          <p:cNvPr id="549" name="Google Shape;549;p51"/>
          <p:cNvCxnSpPr>
            <a:endCxn id="532" idx="2"/>
          </p:cNvCxnSpPr>
          <p:nvPr/>
        </p:nvCxnSpPr>
        <p:spPr>
          <a:xfrm flipH="1" rot="10800000">
            <a:off x="3177438" y="3503628"/>
            <a:ext cx="590100" cy="349800"/>
          </a:xfrm>
          <a:prstGeom prst="straightConnector1">
            <a:avLst/>
          </a:prstGeom>
          <a:noFill/>
          <a:ln cap="flat" cmpd="sng" w="28575">
            <a:solidFill>
              <a:srgbClr val="595959"/>
            </a:solidFill>
            <a:prstDash val="solid"/>
            <a:round/>
            <a:headEnd len="med" w="med" type="none"/>
            <a:tailEnd len="med" w="med" type="triangle"/>
          </a:ln>
        </p:spPr>
      </p:cxnSp>
      <p:cxnSp>
        <p:nvCxnSpPr>
          <p:cNvPr id="550" name="Google Shape;550;p51"/>
          <p:cNvCxnSpPr>
            <a:endCxn id="533" idx="2"/>
          </p:cNvCxnSpPr>
          <p:nvPr/>
        </p:nvCxnSpPr>
        <p:spPr>
          <a:xfrm>
            <a:off x="3177438" y="3853527"/>
            <a:ext cx="590100" cy="315000"/>
          </a:xfrm>
          <a:prstGeom prst="straightConnector1">
            <a:avLst/>
          </a:prstGeom>
          <a:noFill/>
          <a:ln cap="flat" cmpd="sng" w="28575">
            <a:solidFill>
              <a:srgbClr val="595959"/>
            </a:solidFill>
            <a:prstDash val="solid"/>
            <a:round/>
            <a:headEnd len="med" w="med" type="none"/>
            <a:tailEnd len="med" w="med" type="triangle"/>
          </a:ln>
        </p:spPr>
      </p:cxnSp>
      <p:cxnSp>
        <p:nvCxnSpPr>
          <p:cNvPr id="551" name="Google Shape;551;p51"/>
          <p:cNvCxnSpPr>
            <a:endCxn id="532" idx="2"/>
          </p:cNvCxnSpPr>
          <p:nvPr/>
        </p:nvCxnSpPr>
        <p:spPr>
          <a:xfrm flipH="1" rot="10800000">
            <a:off x="3200838" y="3503628"/>
            <a:ext cx="566700" cy="1060500"/>
          </a:xfrm>
          <a:prstGeom prst="straightConnector1">
            <a:avLst/>
          </a:prstGeom>
          <a:noFill/>
          <a:ln cap="flat" cmpd="sng" w="28575">
            <a:solidFill>
              <a:srgbClr val="595959"/>
            </a:solidFill>
            <a:prstDash val="solid"/>
            <a:round/>
            <a:headEnd len="med" w="med" type="none"/>
            <a:tailEnd len="med" w="med" type="triangle"/>
          </a:ln>
        </p:spPr>
      </p:cxnSp>
      <p:cxnSp>
        <p:nvCxnSpPr>
          <p:cNvPr id="552" name="Google Shape;552;p51"/>
          <p:cNvCxnSpPr>
            <a:endCxn id="533" idx="2"/>
          </p:cNvCxnSpPr>
          <p:nvPr/>
        </p:nvCxnSpPr>
        <p:spPr>
          <a:xfrm flipH="1" rot="10800000">
            <a:off x="3200838" y="4168527"/>
            <a:ext cx="566700" cy="395700"/>
          </a:xfrm>
          <a:prstGeom prst="straightConnector1">
            <a:avLst/>
          </a:prstGeom>
          <a:noFill/>
          <a:ln cap="flat" cmpd="sng" w="28575">
            <a:solidFill>
              <a:srgbClr val="595959"/>
            </a:solidFill>
            <a:prstDash val="solid"/>
            <a:round/>
            <a:headEnd len="med" w="med" type="none"/>
            <a:tailEnd len="med" w="med" type="triangl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1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ANN</a:t>
            </a:r>
            <a:endParaRPr>
              <a:latin typeface="Montserrat"/>
              <a:ea typeface="Montserrat"/>
              <a:cs typeface="Montserrat"/>
              <a:sym typeface="Montserrat"/>
            </a:endParaRPr>
          </a:p>
        </p:txBody>
      </p:sp>
      <p:sp>
        <p:nvSpPr>
          <p:cNvPr id="79" name="Google Shape;79;p16"/>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Coding Topics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TensorFlow 2.0 Keras Syntax</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ANN with Keras</a:t>
            </a:r>
            <a:endParaRPr sz="2900">
              <a:solidFill>
                <a:srgbClr val="434343"/>
              </a:solidFill>
              <a:latin typeface="Montserrat"/>
              <a:ea typeface="Montserrat"/>
              <a:cs typeface="Montserrat"/>
              <a:sym typeface="Montserrat"/>
            </a:endParaRPr>
          </a:p>
          <a:p>
            <a:pPr indent="-412750" lvl="2" marL="18288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Regression</a:t>
            </a:r>
            <a:endParaRPr sz="2900">
              <a:solidFill>
                <a:srgbClr val="434343"/>
              </a:solidFill>
              <a:latin typeface="Montserrat"/>
              <a:ea typeface="Montserrat"/>
              <a:cs typeface="Montserrat"/>
              <a:sym typeface="Montserrat"/>
            </a:endParaRPr>
          </a:p>
          <a:p>
            <a:pPr indent="-412750" lvl="2" marL="18288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Classification</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Exercises for Keras ANN</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Tensorboard Visualizations</a:t>
            </a:r>
            <a:endParaRPr sz="2900">
              <a:solidFill>
                <a:srgbClr val="434343"/>
              </a:solidFill>
              <a:latin typeface="Montserrat"/>
              <a:ea typeface="Montserrat"/>
              <a:cs typeface="Montserrat"/>
              <a:sym typeface="Montserrat"/>
            </a:endParaRPr>
          </a:p>
        </p:txBody>
      </p:sp>
      <p:pic>
        <p:nvPicPr>
          <p:cNvPr descr="watermark.jpg" id="80" name="Google Shape;80;p1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1" name="Google Shape;81;p1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6" name="Shape 556"/>
        <p:cNvGrpSpPr/>
        <p:nvPr/>
      </p:nvGrpSpPr>
      <p:grpSpPr>
        <a:xfrm>
          <a:off x="0" y="0"/>
          <a:ext cx="0" cy="0"/>
          <a:chOff x="0" y="0"/>
          <a:chExt cx="0" cy="0"/>
        </a:xfrm>
      </p:grpSpPr>
      <p:sp>
        <p:nvSpPr>
          <p:cNvPr id="557" name="Google Shape;557;p5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558" name="Google Shape;558;p52"/>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outputs of one perceptron are directly fed into as inputs to another perceptron.</a:t>
            </a:r>
            <a:endParaRPr sz="2900">
              <a:solidFill>
                <a:srgbClr val="434343"/>
              </a:solidFill>
              <a:latin typeface="Montserrat"/>
              <a:ea typeface="Montserrat"/>
              <a:cs typeface="Montserrat"/>
              <a:sym typeface="Montserrat"/>
            </a:endParaRPr>
          </a:p>
        </p:txBody>
      </p:sp>
      <p:pic>
        <p:nvPicPr>
          <p:cNvPr descr="watermark.jpg" id="559" name="Google Shape;559;p5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60" name="Google Shape;560;p5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561" name="Google Shape;561;p52"/>
          <p:cNvSpPr/>
          <p:nvPr/>
        </p:nvSpPr>
        <p:spPr>
          <a:xfrm>
            <a:off x="2638913" y="2873650"/>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52"/>
          <p:cNvSpPr/>
          <p:nvPr/>
        </p:nvSpPr>
        <p:spPr>
          <a:xfrm>
            <a:off x="2638913" y="3567889"/>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52"/>
          <p:cNvSpPr/>
          <p:nvPr/>
        </p:nvSpPr>
        <p:spPr>
          <a:xfrm>
            <a:off x="2638913" y="4307368"/>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52"/>
          <p:cNvSpPr/>
          <p:nvPr/>
        </p:nvSpPr>
        <p:spPr>
          <a:xfrm>
            <a:off x="3767538" y="32343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52"/>
          <p:cNvSpPr/>
          <p:nvPr/>
        </p:nvSpPr>
        <p:spPr>
          <a:xfrm>
            <a:off x="3767538" y="38992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52"/>
          <p:cNvSpPr/>
          <p:nvPr/>
        </p:nvSpPr>
        <p:spPr>
          <a:xfrm>
            <a:off x="4773971" y="274357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52"/>
          <p:cNvSpPr/>
          <p:nvPr/>
        </p:nvSpPr>
        <p:spPr>
          <a:xfrm>
            <a:off x="4773971" y="3614213"/>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52"/>
          <p:cNvSpPr/>
          <p:nvPr/>
        </p:nvSpPr>
        <p:spPr>
          <a:xfrm>
            <a:off x="4773971" y="4539150"/>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52"/>
          <p:cNvSpPr/>
          <p:nvPr/>
        </p:nvSpPr>
        <p:spPr>
          <a:xfrm>
            <a:off x="5966585" y="3614213"/>
            <a:ext cx="538500" cy="538500"/>
          </a:xfrm>
          <a:prstGeom prst="ellipse">
            <a:avLst/>
          </a:prstGeom>
          <a:solidFill>
            <a:srgbClr val="F4CCCC"/>
          </a:solidFill>
          <a:ln cap="flat" cmpd="sng" w="28575">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70" name="Google Shape;570;p52"/>
          <p:cNvCxnSpPr>
            <a:stCxn id="561" idx="6"/>
            <a:endCxn id="564" idx="2"/>
          </p:cNvCxnSpPr>
          <p:nvPr/>
        </p:nvCxnSpPr>
        <p:spPr>
          <a:xfrm>
            <a:off x="3177413" y="3142900"/>
            <a:ext cx="590100" cy="360600"/>
          </a:xfrm>
          <a:prstGeom prst="straightConnector1">
            <a:avLst/>
          </a:prstGeom>
          <a:noFill/>
          <a:ln cap="flat" cmpd="sng" w="28575">
            <a:solidFill>
              <a:srgbClr val="595959"/>
            </a:solidFill>
            <a:prstDash val="solid"/>
            <a:round/>
            <a:headEnd len="med" w="med" type="none"/>
            <a:tailEnd len="med" w="med" type="triangle"/>
          </a:ln>
        </p:spPr>
      </p:cxnSp>
      <p:cxnSp>
        <p:nvCxnSpPr>
          <p:cNvPr id="571" name="Google Shape;571;p52"/>
          <p:cNvCxnSpPr>
            <a:endCxn id="565" idx="2"/>
          </p:cNvCxnSpPr>
          <p:nvPr/>
        </p:nvCxnSpPr>
        <p:spPr>
          <a:xfrm>
            <a:off x="3177438" y="3162927"/>
            <a:ext cx="590100" cy="1005600"/>
          </a:xfrm>
          <a:prstGeom prst="straightConnector1">
            <a:avLst/>
          </a:prstGeom>
          <a:noFill/>
          <a:ln cap="flat" cmpd="sng" w="28575">
            <a:solidFill>
              <a:srgbClr val="595959"/>
            </a:solidFill>
            <a:prstDash val="solid"/>
            <a:round/>
            <a:headEnd len="med" w="med" type="none"/>
            <a:tailEnd len="med" w="med" type="triangle"/>
          </a:ln>
        </p:spPr>
      </p:cxnSp>
      <p:cxnSp>
        <p:nvCxnSpPr>
          <p:cNvPr id="572" name="Google Shape;572;p52"/>
          <p:cNvCxnSpPr>
            <a:stCxn id="564" idx="6"/>
            <a:endCxn id="567" idx="2"/>
          </p:cNvCxnSpPr>
          <p:nvPr/>
        </p:nvCxnSpPr>
        <p:spPr>
          <a:xfrm>
            <a:off x="4306038" y="3503628"/>
            <a:ext cx="468000" cy="379800"/>
          </a:xfrm>
          <a:prstGeom prst="straightConnector1">
            <a:avLst/>
          </a:prstGeom>
          <a:noFill/>
          <a:ln cap="flat" cmpd="sng" w="28575">
            <a:solidFill>
              <a:srgbClr val="595959"/>
            </a:solidFill>
            <a:prstDash val="solid"/>
            <a:round/>
            <a:headEnd len="med" w="med" type="none"/>
            <a:tailEnd len="med" w="med" type="triangle"/>
          </a:ln>
        </p:spPr>
      </p:cxnSp>
      <p:cxnSp>
        <p:nvCxnSpPr>
          <p:cNvPr id="573" name="Google Shape;573;p52"/>
          <p:cNvCxnSpPr>
            <a:stCxn id="564" idx="6"/>
            <a:endCxn id="566" idx="2"/>
          </p:cNvCxnSpPr>
          <p:nvPr/>
        </p:nvCxnSpPr>
        <p:spPr>
          <a:xfrm flipH="1" rot="10800000">
            <a:off x="4306038" y="3012828"/>
            <a:ext cx="468000" cy="490800"/>
          </a:xfrm>
          <a:prstGeom prst="straightConnector1">
            <a:avLst/>
          </a:prstGeom>
          <a:noFill/>
          <a:ln cap="flat" cmpd="sng" w="28575">
            <a:solidFill>
              <a:srgbClr val="595959"/>
            </a:solidFill>
            <a:prstDash val="solid"/>
            <a:round/>
            <a:headEnd len="med" w="med" type="none"/>
            <a:tailEnd len="med" w="med" type="triangle"/>
          </a:ln>
        </p:spPr>
      </p:cxnSp>
      <p:cxnSp>
        <p:nvCxnSpPr>
          <p:cNvPr id="574" name="Google Shape;574;p52"/>
          <p:cNvCxnSpPr>
            <a:stCxn id="564" idx="6"/>
            <a:endCxn id="568" idx="1"/>
          </p:cNvCxnSpPr>
          <p:nvPr/>
        </p:nvCxnSpPr>
        <p:spPr>
          <a:xfrm>
            <a:off x="4306038" y="3503628"/>
            <a:ext cx="546900" cy="1114500"/>
          </a:xfrm>
          <a:prstGeom prst="straightConnector1">
            <a:avLst/>
          </a:prstGeom>
          <a:noFill/>
          <a:ln cap="flat" cmpd="sng" w="28575">
            <a:solidFill>
              <a:srgbClr val="595959"/>
            </a:solidFill>
            <a:prstDash val="solid"/>
            <a:round/>
            <a:headEnd len="med" w="med" type="none"/>
            <a:tailEnd len="med" w="med" type="triangle"/>
          </a:ln>
        </p:spPr>
      </p:cxnSp>
      <p:cxnSp>
        <p:nvCxnSpPr>
          <p:cNvPr id="575" name="Google Shape;575;p52"/>
          <p:cNvCxnSpPr>
            <a:endCxn id="569" idx="2"/>
          </p:cNvCxnSpPr>
          <p:nvPr/>
        </p:nvCxnSpPr>
        <p:spPr>
          <a:xfrm>
            <a:off x="5312585" y="3012863"/>
            <a:ext cx="654000" cy="870600"/>
          </a:xfrm>
          <a:prstGeom prst="straightConnector1">
            <a:avLst/>
          </a:prstGeom>
          <a:noFill/>
          <a:ln cap="flat" cmpd="sng" w="28575">
            <a:solidFill>
              <a:srgbClr val="595959"/>
            </a:solidFill>
            <a:prstDash val="solid"/>
            <a:round/>
            <a:headEnd len="med" w="med" type="none"/>
            <a:tailEnd len="med" w="med" type="triangle"/>
          </a:ln>
        </p:spPr>
      </p:cxnSp>
      <p:cxnSp>
        <p:nvCxnSpPr>
          <p:cNvPr id="576" name="Google Shape;576;p52"/>
          <p:cNvCxnSpPr>
            <a:endCxn id="569" idx="2"/>
          </p:cNvCxnSpPr>
          <p:nvPr/>
        </p:nvCxnSpPr>
        <p:spPr>
          <a:xfrm>
            <a:off x="5312585" y="3880463"/>
            <a:ext cx="654000" cy="3000"/>
          </a:xfrm>
          <a:prstGeom prst="straightConnector1">
            <a:avLst/>
          </a:prstGeom>
          <a:noFill/>
          <a:ln cap="flat" cmpd="sng" w="28575">
            <a:solidFill>
              <a:srgbClr val="595959"/>
            </a:solidFill>
            <a:prstDash val="solid"/>
            <a:round/>
            <a:headEnd len="med" w="med" type="none"/>
            <a:tailEnd len="med" w="med" type="triangle"/>
          </a:ln>
        </p:spPr>
      </p:cxnSp>
      <p:cxnSp>
        <p:nvCxnSpPr>
          <p:cNvPr id="577" name="Google Shape;577;p52"/>
          <p:cNvCxnSpPr>
            <a:endCxn id="569" idx="2"/>
          </p:cNvCxnSpPr>
          <p:nvPr/>
        </p:nvCxnSpPr>
        <p:spPr>
          <a:xfrm flipH="1" rot="10800000">
            <a:off x="5344685" y="3883463"/>
            <a:ext cx="621900" cy="924900"/>
          </a:xfrm>
          <a:prstGeom prst="straightConnector1">
            <a:avLst/>
          </a:prstGeom>
          <a:noFill/>
          <a:ln cap="flat" cmpd="sng" w="28575">
            <a:solidFill>
              <a:srgbClr val="595959"/>
            </a:solidFill>
            <a:prstDash val="solid"/>
            <a:round/>
            <a:headEnd len="med" w="med" type="none"/>
            <a:tailEnd len="med" w="med" type="triangle"/>
          </a:ln>
        </p:spPr>
      </p:cxnSp>
      <p:cxnSp>
        <p:nvCxnSpPr>
          <p:cNvPr id="578" name="Google Shape;578;p52"/>
          <p:cNvCxnSpPr>
            <a:stCxn id="565" idx="6"/>
            <a:endCxn id="566" idx="2"/>
          </p:cNvCxnSpPr>
          <p:nvPr/>
        </p:nvCxnSpPr>
        <p:spPr>
          <a:xfrm flipH="1" rot="10800000">
            <a:off x="4306038" y="3012927"/>
            <a:ext cx="468000" cy="1155600"/>
          </a:xfrm>
          <a:prstGeom prst="straightConnector1">
            <a:avLst/>
          </a:prstGeom>
          <a:noFill/>
          <a:ln cap="flat" cmpd="sng" w="28575">
            <a:solidFill>
              <a:srgbClr val="595959"/>
            </a:solidFill>
            <a:prstDash val="solid"/>
            <a:round/>
            <a:headEnd len="med" w="med" type="none"/>
            <a:tailEnd len="med" w="med" type="triangle"/>
          </a:ln>
        </p:spPr>
      </p:cxnSp>
      <p:cxnSp>
        <p:nvCxnSpPr>
          <p:cNvPr id="579" name="Google Shape;579;p52"/>
          <p:cNvCxnSpPr>
            <a:stCxn id="565" idx="6"/>
            <a:endCxn id="568" idx="2"/>
          </p:cNvCxnSpPr>
          <p:nvPr/>
        </p:nvCxnSpPr>
        <p:spPr>
          <a:xfrm>
            <a:off x="4306038" y="4168527"/>
            <a:ext cx="468000" cy="639900"/>
          </a:xfrm>
          <a:prstGeom prst="straightConnector1">
            <a:avLst/>
          </a:prstGeom>
          <a:noFill/>
          <a:ln cap="flat" cmpd="sng" w="28575">
            <a:solidFill>
              <a:srgbClr val="595959"/>
            </a:solidFill>
            <a:prstDash val="solid"/>
            <a:round/>
            <a:headEnd len="med" w="med" type="none"/>
            <a:tailEnd len="med" w="med" type="triangle"/>
          </a:ln>
        </p:spPr>
      </p:cxnSp>
      <p:cxnSp>
        <p:nvCxnSpPr>
          <p:cNvPr id="580" name="Google Shape;580;p52"/>
          <p:cNvCxnSpPr>
            <a:endCxn id="567" idx="2"/>
          </p:cNvCxnSpPr>
          <p:nvPr/>
        </p:nvCxnSpPr>
        <p:spPr>
          <a:xfrm flipH="1" rot="10800000">
            <a:off x="4306271" y="3883463"/>
            <a:ext cx="467700" cy="302400"/>
          </a:xfrm>
          <a:prstGeom prst="straightConnector1">
            <a:avLst/>
          </a:prstGeom>
          <a:noFill/>
          <a:ln cap="flat" cmpd="sng" w="28575">
            <a:solidFill>
              <a:srgbClr val="595959"/>
            </a:solidFill>
            <a:prstDash val="solid"/>
            <a:round/>
            <a:headEnd len="med" w="med" type="none"/>
            <a:tailEnd len="med" w="med" type="triangle"/>
          </a:ln>
        </p:spPr>
      </p:cxnSp>
      <p:cxnSp>
        <p:nvCxnSpPr>
          <p:cNvPr id="581" name="Google Shape;581;p52"/>
          <p:cNvCxnSpPr>
            <a:endCxn id="564" idx="2"/>
          </p:cNvCxnSpPr>
          <p:nvPr/>
        </p:nvCxnSpPr>
        <p:spPr>
          <a:xfrm flipH="1" rot="10800000">
            <a:off x="3177438" y="3503628"/>
            <a:ext cx="590100" cy="349800"/>
          </a:xfrm>
          <a:prstGeom prst="straightConnector1">
            <a:avLst/>
          </a:prstGeom>
          <a:noFill/>
          <a:ln cap="flat" cmpd="sng" w="28575">
            <a:solidFill>
              <a:srgbClr val="595959"/>
            </a:solidFill>
            <a:prstDash val="solid"/>
            <a:round/>
            <a:headEnd len="med" w="med" type="none"/>
            <a:tailEnd len="med" w="med" type="triangle"/>
          </a:ln>
        </p:spPr>
      </p:cxnSp>
      <p:cxnSp>
        <p:nvCxnSpPr>
          <p:cNvPr id="582" name="Google Shape;582;p52"/>
          <p:cNvCxnSpPr>
            <a:endCxn id="565" idx="2"/>
          </p:cNvCxnSpPr>
          <p:nvPr/>
        </p:nvCxnSpPr>
        <p:spPr>
          <a:xfrm>
            <a:off x="3177438" y="3853527"/>
            <a:ext cx="590100" cy="315000"/>
          </a:xfrm>
          <a:prstGeom prst="straightConnector1">
            <a:avLst/>
          </a:prstGeom>
          <a:noFill/>
          <a:ln cap="flat" cmpd="sng" w="28575">
            <a:solidFill>
              <a:srgbClr val="595959"/>
            </a:solidFill>
            <a:prstDash val="solid"/>
            <a:round/>
            <a:headEnd len="med" w="med" type="none"/>
            <a:tailEnd len="med" w="med" type="triangle"/>
          </a:ln>
        </p:spPr>
      </p:cxnSp>
      <p:cxnSp>
        <p:nvCxnSpPr>
          <p:cNvPr id="583" name="Google Shape;583;p52"/>
          <p:cNvCxnSpPr>
            <a:endCxn id="564" idx="2"/>
          </p:cNvCxnSpPr>
          <p:nvPr/>
        </p:nvCxnSpPr>
        <p:spPr>
          <a:xfrm flipH="1" rot="10800000">
            <a:off x="3200838" y="3503628"/>
            <a:ext cx="566700" cy="1060500"/>
          </a:xfrm>
          <a:prstGeom prst="straightConnector1">
            <a:avLst/>
          </a:prstGeom>
          <a:noFill/>
          <a:ln cap="flat" cmpd="sng" w="28575">
            <a:solidFill>
              <a:srgbClr val="595959"/>
            </a:solidFill>
            <a:prstDash val="solid"/>
            <a:round/>
            <a:headEnd len="med" w="med" type="none"/>
            <a:tailEnd len="med" w="med" type="triangle"/>
          </a:ln>
        </p:spPr>
      </p:cxnSp>
      <p:cxnSp>
        <p:nvCxnSpPr>
          <p:cNvPr id="584" name="Google Shape;584;p52"/>
          <p:cNvCxnSpPr>
            <a:endCxn id="565" idx="2"/>
          </p:cNvCxnSpPr>
          <p:nvPr/>
        </p:nvCxnSpPr>
        <p:spPr>
          <a:xfrm flipH="1" rot="10800000">
            <a:off x="3200838" y="4168527"/>
            <a:ext cx="566700" cy="395700"/>
          </a:xfrm>
          <a:prstGeom prst="straightConnector1">
            <a:avLst/>
          </a:prstGeom>
          <a:noFill/>
          <a:ln cap="flat" cmpd="sng" w="28575">
            <a:solidFill>
              <a:srgbClr val="595959"/>
            </a:solidFill>
            <a:prstDash val="solid"/>
            <a:round/>
            <a:headEnd len="med" w="med" type="none"/>
            <a:tailEnd len="med" w="med" type="triangle"/>
          </a:ln>
        </p:spPr>
      </p:cxn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8" name="Shape 588"/>
        <p:cNvGrpSpPr/>
        <p:nvPr/>
      </p:nvGrpSpPr>
      <p:grpSpPr>
        <a:xfrm>
          <a:off x="0" y="0"/>
          <a:ext cx="0" cy="0"/>
          <a:chOff x="0" y="0"/>
          <a:chExt cx="0" cy="0"/>
        </a:xfrm>
      </p:grpSpPr>
      <p:sp>
        <p:nvSpPr>
          <p:cNvPr id="589" name="Google Shape;589;p5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590" name="Google Shape;590;p53"/>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This allows the network as a whole to learn about interactions and relationships between features.</a:t>
            </a:r>
            <a:endParaRPr sz="2900">
              <a:solidFill>
                <a:srgbClr val="434343"/>
              </a:solidFill>
              <a:latin typeface="Montserrat"/>
              <a:ea typeface="Montserrat"/>
              <a:cs typeface="Montserrat"/>
              <a:sym typeface="Montserrat"/>
            </a:endParaRPr>
          </a:p>
        </p:txBody>
      </p:sp>
      <p:pic>
        <p:nvPicPr>
          <p:cNvPr descr="watermark.jpg" id="591" name="Google Shape;591;p5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92" name="Google Shape;592;p5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593" name="Google Shape;593;p53"/>
          <p:cNvSpPr/>
          <p:nvPr/>
        </p:nvSpPr>
        <p:spPr>
          <a:xfrm>
            <a:off x="2638913" y="2873650"/>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53"/>
          <p:cNvSpPr/>
          <p:nvPr/>
        </p:nvSpPr>
        <p:spPr>
          <a:xfrm>
            <a:off x="2638913" y="3567889"/>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53"/>
          <p:cNvSpPr/>
          <p:nvPr/>
        </p:nvSpPr>
        <p:spPr>
          <a:xfrm>
            <a:off x="2638913" y="4307368"/>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53"/>
          <p:cNvSpPr/>
          <p:nvPr/>
        </p:nvSpPr>
        <p:spPr>
          <a:xfrm>
            <a:off x="3767538" y="32343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53"/>
          <p:cNvSpPr/>
          <p:nvPr/>
        </p:nvSpPr>
        <p:spPr>
          <a:xfrm>
            <a:off x="3767538" y="38992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53"/>
          <p:cNvSpPr/>
          <p:nvPr/>
        </p:nvSpPr>
        <p:spPr>
          <a:xfrm>
            <a:off x="4773971" y="274357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53"/>
          <p:cNvSpPr/>
          <p:nvPr/>
        </p:nvSpPr>
        <p:spPr>
          <a:xfrm>
            <a:off x="4773971" y="3614213"/>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53"/>
          <p:cNvSpPr/>
          <p:nvPr/>
        </p:nvSpPr>
        <p:spPr>
          <a:xfrm>
            <a:off x="4773971" y="4539150"/>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53"/>
          <p:cNvSpPr/>
          <p:nvPr/>
        </p:nvSpPr>
        <p:spPr>
          <a:xfrm>
            <a:off x="5966585" y="3614213"/>
            <a:ext cx="538500" cy="538500"/>
          </a:xfrm>
          <a:prstGeom prst="ellipse">
            <a:avLst/>
          </a:prstGeom>
          <a:solidFill>
            <a:srgbClr val="F4CCCC"/>
          </a:solidFill>
          <a:ln cap="flat" cmpd="sng" w="28575">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02" name="Google Shape;602;p53"/>
          <p:cNvCxnSpPr>
            <a:stCxn id="593" idx="6"/>
            <a:endCxn id="596" idx="2"/>
          </p:cNvCxnSpPr>
          <p:nvPr/>
        </p:nvCxnSpPr>
        <p:spPr>
          <a:xfrm>
            <a:off x="3177413" y="3142900"/>
            <a:ext cx="590100" cy="360600"/>
          </a:xfrm>
          <a:prstGeom prst="straightConnector1">
            <a:avLst/>
          </a:prstGeom>
          <a:noFill/>
          <a:ln cap="flat" cmpd="sng" w="28575">
            <a:solidFill>
              <a:srgbClr val="595959"/>
            </a:solidFill>
            <a:prstDash val="solid"/>
            <a:round/>
            <a:headEnd len="med" w="med" type="none"/>
            <a:tailEnd len="med" w="med" type="triangle"/>
          </a:ln>
        </p:spPr>
      </p:cxnSp>
      <p:cxnSp>
        <p:nvCxnSpPr>
          <p:cNvPr id="603" name="Google Shape;603;p53"/>
          <p:cNvCxnSpPr>
            <a:endCxn id="597" idx="2"/>
          </p:cNvCxnSpPr>
          <p:nvPr/>
        </p:nvCxnSpPr>
        <p:spPr>
          <a:xfrm>
            <a:off x="3177438" y="3162927"/>
            <a:ext cx="590100" cy="1005600"/>
          </a:xfrm>
          <a:prstGeom prst="straightConnector1">
            <a:avLst/>
          </a:prstGeom>
          <a:noFill/>
          <a:ln cap="flat" cmpd="sng" w="28575">
            <a:solidFill>
              <a:srgbClr val="595959"/>
            </a:solidFill>
            <a:prstDash val="solid"/>
            <a:round/>
            <a:headEnd len="med" w="med" type="none"/>
            <a:tailEnd len="med" w="med" type="triangle"/>
          </a:ln>
        </p:spPr>
      </p:cxnSp>
      <p:cxnSp>
        <p:nvCxnSpPr>
          <p:cNvPr id="604" name="Google Shape;604;p53"/>
          <p:cNvCxnSpPr>
            <a:stCxn id="596" idx="6"/>
            <a:endCxn id="599" idx="2"/>
          </p:cNvCxnSpPr>
          <p:nvPr/>
        </p:nvCxnSpPr>
        <p:spPr>
          <a:xfrm>
            <a:off x="4306038" y="3503628"/>
            <a:ext cx="468000" cy="379800"/>
          </a:xfrm>
          <a:prstGeom prst="straightConnector1">
            <a:avLst/>
          </a:prstGeom>
          <a:noFill/>
          <a:ln cap="flat" cmpd="sng" w="28575">
            <a:solidFill>
              <a:srgbClr val="595959"/>
            </a:solidFill>
            <a:prstDash val="solid"/>
            <a:round/>
            <a:headEnd len="med" w="med" type="none"/>
            <a:tailEnd len="med" w="med" type="triangle"/>
          </a:ln>
        </p:spPr>
      </p:cxnSp>
      <p:cxnSp>
        <p:nvCxnSpPr>
          <p:cNvPr id="605" name="Google Shape;605;p53"/>
          <p:cNvCxnSpPr>
            <a:stCxn id="596" idx="6"/>
            <a:endCxn id="598" idx="2"/>
          </p:cNvCxnSpPr>
          <p:nvPr/>
        </p:nvCxnSpPr>
        <p:spPr>
          <a:xfrm flipH="1" rot="10800000">
            <a:off x="4306038" y="3012828"/>
            <a:ext cx="468000" cy="490800"/>
          </a:xfrm>
          <a:prstGeom prst="straightConnector1">
            <a:avLst/>
          </a:prstGeom>
          <a:noFill/>
          <a:ln cap="flat" cmpd="sng" w="28575">
            <a:solidFill>
              <a:srgbClr val="595959"/>
            </a:solidFill>
            <a:prstDash val="solid"/>
            <a:round/>
            <a:headEnd len="med" w="med" type="none"/>
            <a:tailEnd len="med" w="med" type="triangle"/>
          </a:ln>
        </p:spPr>
      </p:cxnSp>
      <p:cxnSp>
        <p:nvCxnSpPr>
          <p:cNvPr id="606" name="Google Shape;606;p53"/>
          <p:cNvCxnSpPr>
            <a:stCxn id="596" idx="6"/>
            <a:endCxn id="600" idx="1"/>
          </p:cNvCxnSpPr>
          <p:nvPr/>
        </p:nvCxnSpPr>
        <p:spPr>
          <a:xfrm>
            <a:off x="4306038" y="3503628"/>
            <a:ext cx="546900" cy="1114500"/>
          </a:xfrm>
          <a:prstGeom prst="straightConnector1">
            <a:avLst/>
          </a:prstGeom>
          <a:noFill/>
          <a:ln cap="flat" cmpd="sng" w="28575">
            <a:solidFill>
              <a:srgbClr val="595959"/>
            </a:solidFill>
            <a:prstDash val="solid"/>
            <a:round/>
            <a:headEnd len="med" w="med" type="none"/>
            <a:tailEnd len="med" w="med" type="triangle"/>
          </a:ln>
        </p:spPr>
      </p:cxnSp>
      <p:cxnSp>
        <p:nvCxnSpPr>
          <p:cNvPr id="607" name="Google Shape;607;p53"/>
          <p:cNvCxnSpPr>
            <a:endCxn id="601" idx="2"/>
          </p:cNvCxnSpPr>
          <p:nvPr/>
        </p:nvCxnSpPr>
        <p:spPr>
          <a:xfrm>
            <a:off x="5312585" y="3012863"/>
            <a:ext cx="654000" cy="870600"/>
          </a:xfrm>
          <a:prstGeom prst="straightConnector1">
            <a:avLst/>
          </a:prstGeom>
          <a:noFill/>
          <a:ln cap="flat" cmpd="sng" w="28575">
            <a:solidFill>
              <a:srgbClr val="595959"/>
            </a:solidFill>
            <a:prstDash val="solid"/>
            <a:round/>
            <a:headEnd len="med" w="med" type="none"/>
            <a:tailEnd len="med" w="med" type="triangle"/>
          </a:ln>
        </p:spPr>
      </p:cxnSp>
      <p:cxnSp>
        <p:nvCxnSpPr>
          <p:cNvPr id="608" name="Google Shape;608;p53"/>
          <p:cNvCxnSpPr>
            <a:endCxn id="601" idx="2"/>
          </p:cNvCxnSpPr>
          <p:nvPr/>
        </p:nvCxnSpPr>
        <p:spPr>
          <a:xfrm>
            <a:off x="5312585" y="3880463"/>
            <a:ext cx="654000" cy="3000"/>
          </a:xfrm>
          <a:prstGeom prst="straightConnector1">
            <a:avLst/>
          </a:prstGeom>
          <a:noFill/>
          <a:ln cap="flat" cmpd="sng" w="28575">
            <a:solidFill>
              <a:srgbClr val="595959"/>
            </a:solidFill>
            <a:prstDash val="solid"/>
            <a:round/>
            <a:headEnd len="med" w="med" type="none"/>
            <a:tailEnd len="med" w="med" type="triangle"/>
          </a:ln>
        </p:spPr>
      </p:cxnSp>
      <p:cxnSp>
        <p:nvCxnSpPr>
          <p:cNvPr id="609" name="Google Shape;609;p53"/>
          <p:cNvCxnSpPr>
            <a:endCxn id="601" idx="2"/>
          </p:cNvCxnSpPr>
          <p:nvPr/>
        </p:nvCxnSpPr>
        <p:spPr>
          <a:xfrm flipH="1" rot="10800000">
            <a:off x="5344685" y="3883463"/>
            <a:ext cx="621900" cy="924900"/>
          </a:xfrm>
          <a:prstGeom prst="straightConnector1">
            <a:avLst/>
          </a:prstGeom>
          <a:noFill/>
          <a:ln cap="flat" cmpd="sng" w="28575">
            <a:solidFill>
              <a:srgbClr val="595959"/>
            </a:solidFill>
            <a:prstDash val="solid"/>
            <a:round/>
            <a:headEnd len="med" w="med" type="none"/>
            <a:tailEnd len="med" w="med" type="triangle"/>
          </a:ln>
        </p:spPr>
      </p:cxnSp>
      <p:cxnSp>
        <p:nvCxnSpPr>
          <p:cNvPr id="610" name="Google Shape;610;p53"/>
          <p:cNvCxnSpPr>
            <a:stCxn id="597" idx="6"/>
            <a:endCxn id="598" idx="2"/>
          </p:cNvCxnSpPr>
          <p:nvPr/>
        </p:nvCxnSpPr>
        <p:spPr>
          <a:xfrm flipH="1" rot="10800000">
            <a:off x="4306038" y="3012927"/>
            <a:ext cx="468000" cy="1155600"/>
          </a:xfrm>
          <a:prstGeom prst="straightConnector1">
            <a:avLst/>
          </a:prstGeom>
          <a:noFill/>
          <a:ln cap="flat" cmpd="sng" w="28575">
            <a:solidFill>
              <a:srgbClr val="595959"/>
            </a:solidFill>
            <a:prstDash val="solid"/>
            <a:round/>
            <a:headEnd len="med" w="med" type="none"/>
            <a:tailEnd len="med" w="med" type="triangle"/>
          </a:ln>
        </p:spPr>
      </p:cxnSp>
      <p:cxnSp>
        <p:nvCxnSpPr>
          <p:cNvPr id="611" name="Google Shape;611;p53"/>
          <p:cNvCxnSpPr>
            <a:stCxn id="597" idx="6"/>
            <a:endCxn id="600" idx="2"/>
          </p:cNvCxnSpPr>
          <p:nvPr/>
        </p:nvCxnSpPr>
        <p:spPr>
          <a:xfrm>
            <a:off x="4306038" y="4168527"/>
            <a:ext cx="468000" cy="639900"/>
          </a:xfrm>
          <a:prstGeom prst="straightConnector1">
            <a:avLst/>
          </a:prstGeom>
          <a:noFill/>
          <a:ln cap="flat" cmpd="sng" w="28575">
            <a:solidFill>
              <a:srgbClr val="595959"/>
            </a:solidFill>
            <a:prstDash val="solid"/>
            <a:round/>
            <a:headEnd len="med" w="med" type="none"/>
            <a:tailEnd len="med" w="med" type="triangle"/>
          </a:ln>
        </p:spPr>
      </p:cxnSp>
      <p:cxnSp>
        <p:nvCxnSpPr>
          <p:cNvPr id="612" name="Google Shape;612;p53"/>
          <p:cNvCxnSpPr>
            <a:endCxn id="599" idx="2"/>
          </p:cNvCxnSpPr>
          <p:nvPr/>
        </p:nvCxnSpPr>
        <p:spPr>
          <a:xfrm flipH="1" rot="10800000">
            <a:off x="4306271" y="3883463"/>
            <a:ext cx="467700" cy="302400"/>
          </a:xfrm>
          <a:prstGeom prst="straightConnector1">
            <a:avLst/>
          </a:prstGeom>
          <a:noFill/>
          <a:ln cap="flat" cmpd="sng" w="28575">
            <a:solidFill>
              <a:srgbClr val="595959"/>
            </a:solidFill>
            <a:prstDash val="solid"/>
            <a:round/>
            <a:headEnd len="med" w="med" type="none"/>
            <a:tailEnd len="med" w="med" type="triangle"/>
          </a:ln>
        </p:spPr>
      </p:cxnSp>
      <p:cxnSp>
        <p:nvCxnSpPr>
          <p:cNvPr id="613" name="Google Shape;613;p53"/>
          <p:cNvCxnSpPr>
            <a:endCxn id="596" idx="2"/>
          </p:cNvCxnSpPr>
          <p:nvPr/>
        </p:nvCxnSpPr>
        <p:spPr>
          <a:xfrm flipH="1" rot="10800000">
            <a:off x="3177438" y="3503628"/>
            <a:ext cx="590100" cy="349800"/>
          </a:xfrm>
          <a:prstGeom prst="straightConnector1">
            <a:avLst/>
          </a:prstGeom>
          <a:noFill/>
          <a:ln cap="flat" cmpd="sng" w="28575">
            <a:solidFill>
              <a:srgbClr val="595959"/>
            </a:solidFill>
            <a:prstDash val="solid"/>
            <a:round/>
            <a:headEnd len="med" w="med" type="none"/>
            <a:tailEnd len="med" w="med" type="triangle"/>
          </a:ln>
        </p:spPr>
      </p:cxnSp>
      <p:cxnSp>
        <p:nvCxnSpPr>
          <p:cNvPr id="614" name="Google Shape;614;p53"/>
          <p:cNvCxnSpPr>
            <a:endCxn id="597" idx="2"/>
          </p:cNvCxnSpPr>
          <p:nvPr/>
        </p:nvCxnSpPr>
        <p:spPr>
          <a:xfrm>
            <a:off x="3177438" y="3853527"/>
            <a:ext cx="590100" cy="315000"/>
          </a:xfrm>
          <a:prstGeom prst="straightConnector1">
            <a:avLst/>
          </a:prstGeom>
          <a:noFill/>
          <a:ln cap="flat" cmpd="sng" w="28575">
            <a:solidFill>
              <a:srgbClr val="595959"/>
            </a:solidFill>
            <a:prstDash val="solid"/>
            <a:round/>
            <a:headEnd len="med" w="med" type="none"/>
            <a:tailEnd len="med" w="med" type="triangle"/>
          </a:ln>
        </p:spPr>
      </p:cxnSp>
      <p:cxnSp>
        <p:nvCxnSpPr>
          <p:cNvPr id="615" name="Google Shape;615;p53"/>
          <p:cNvCxnSpPr>
            <a:endCxn id="596" idx="2"/>
          </p:cNvCxnSpPr>
          <p:nvPr/>
        </p:nvCxnSpPr>
        <p:spPr>
          <a:xfrm flipH="1" rot="10800000">
            <a:off x="3200838" y="3503628"/>
            <a:ext cx="566700" cy="1060500"/>
          </a:xfrm>
          <a:prstGeom prst="straightConnector1">
            <a:avLst/>
          </a:prstGeom>
          <a:noFill/>
          <a:ln cap="flat" cmpd="sng" w="28575">
            <a:solidFill>
              <a:srgbClr val="595959"/>
            </a:solidFill>
            <a:prstDash val="solid"/>
            <a:round/>
            <a:headEnd len="med" w="med" type="none"/>
            <a:tailEnd len="med" w="med" type="triangle"/>
          </a:ln>
        </p:spPr>
      </p:cxnSp>
      <p:cxnSp>
        <p:nvCxnSpPr>
          <p:cNvPr id="616" name="Google Shape;616;p53"/>
          <p:cNvCxnSpPr>
            <a:endCxn id="597" idx="2"/>
          </p:cNvCxnSpPr>
          <p:nvPr/>
        </p:nvCxnSpPr>
        <p:spPr>
          <a:xfrm flipH="1" rot="10800000">
            <a:off x="3200838" y="4168527"/>
            <a:ext cx="566700" cy="395700"/>
          </a:xfrm>
          <a:prstGeom prst="straightConnector1">
            <a:avLst/>
          </a:prstGeom>
          <a:noFill/>
          <a:ln cap="flat" cmpd="sng" w="28575">
            <a:solidFill>
              <a:srgbClr val="595959"/>
            </a:solidFill>
            <a:prstDash val="solid"/>
            <a:round/>
            <a:headEnd len="med" w="med" type="none"/>
            <a:tailEnd len="med" w="med" type="triangle"/>
          </a:ln>
        </p:spPr>
      </p:cxn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0" name="Shape 620"/>
        <p:cNvGrpSpPr/>
        <p:nvPr/>
      </p:nvGrpSpPr>
      <p:grpSpPr>
        <a:xfrm>
          <a:off x="0" y="0"/>
          <a:ext cx="0" cy="0"/>
          <a:chOff x="0" y="0"/>
          <a:chExt cx="0" cy="0"/>
        </a:xfrm>
      </p:grpSpPr>
      <p:sp>
        <p:nvSpPr>
          <p:cNvPr id="621" name="Google Shape;621;p5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622" name="Google Shape;622;p54"/>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first layer is the </a:t>
            </a:r>
            <a:r>
              <a:rPr b="1" lang="en" sz="2900">
                <a:solidFill>
                  <a:srgbClr val="434343"/>
                </a:solidFill>
                <a:latin typeface="Montserrat"/>
                <a:ea typeface="Montserrat"/>
                <a:cs typeface="Montserrat"/>
                <a:sym typeface="Montserrat"/>
              </a:rPr>
              <a:t>input layer</a:t>
            </a:r>
            <a:endParaRPr b="1" sz="2900">
              <a:solidFill>
                <a:srgbClr val="434343"/>
              </a:solidFill>
              <a:latin typeface="Montserrat"/>
              <a:ea typeface="Montserrat"/>
              <a:cs typeface="Montserrat"/>
              <a:sym typeface="Montserrat"/>
            </a:endParaRPr>
          </a:p>
        </p:txBody>
      </p:sp>
      <p:pic>
        <p:nvPicPr>
          <p:cNvPr descr="watermark.jpg" id="623" name="Google Shape;623;p5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24" name="Google Shape;624;p5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625" name="Google Shape;625;p54"/>
          <p:cNvSpPr/>
          <p:nvPr/>
        </p:nvSpPr>
        <p:spPr>
          <a:xfrm>
            <a:off x="2638913" y="2873650"/>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54"/>
          <p:cNvSpPr/>
          <p:nvPr/>
        </p:nvSpPr>
        <p:spPr>
          <a:xfrm>
            <a:off x="2638913" y="3567889"/>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54"/>
          <p:cNvSpPr/>
          <p:nvPr/>
        </p:nvSpPr>
        <p:spPr>
          <a:xfrm>
            <a:off x="2638913" y="4307368"/>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54"/>
          <p:cNvSpPr/>
          <p:nvPr/>
        </p:nvSpPr>
        <p:spPr>
          <a:xfrm>
            <a:off x="3767538" y="32343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54"/>
          <p:cNvSpPr/>
          <p:nvPr/>
        </p:nvSpPr>
        <p:spPr>
          <a:xfrm>
            <a:off x="3767538" y="38992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54"/>
          <p:cNvSpPr/>
          <p:nvPr/>
        </p:nvSpPr>
        <p:spPr>
          <a:xfrm>
            <a:off x="4773971" y="274357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54"/>
          <p:cNvSpPr/>
          <p:nvPr/>
        </p:nvSpPr>
        <p:spPr>
          <a:xfrm>
            <a:off x="4773971" y="3614213"/>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54"/>
          <p:cNvSpPr/>
          <p:nvPr/>
        </p:nvSpPr>
        <p:spPr>
          <a:xfrm>
            <a:off x="4773971" y="4539150"/>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54"/>
          <p:cNvSpPr/>
          <p:nvPr/>
        </p:nvSpPr>
        <p:spPr>
          <a:xfrm>
            <a:off x="5966585" y="3614213"/>
            <a:ext cx="538500" cy="538500"/>
          </a:xfrm>
          <a:prstGeom prst="ellipse">
            <a:avLst/>
          </a:prstGeom>
          <a:solidFill>
            <a:srgbClr val="F4CCCC"/>
          </a:solidFill>
          <a:ln cap="flat" cmpd="sng" w="28575">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34" name="Google Shape;634;p54"/>
          <p:cNvCxnSpPr>
            <a:stCxn id="625" idx="6"/>
            <a:endCxn id="628" idx="2"/>
          </p:cNvCxnSpPr>
          <p:nvPr/>
        </p:nvCxnSpPr>
        <p:spPr>
          <a:xfrm>
            <a:off x="3177413" y="3142900"/>
            <a:ext cx="590100" cy="360600"/>
          </a:xfrm>
          <a:prstGeom prst="straightConnector1">
            <a:avLst/>
          </a:prstGeom>
          <a:noFill/>
          <a:ln cap="flat" cmpd="sng" w="28575">
            <a:solidFill>
              <a:srgbClr val="595959"/>
            </a:solidFill>
            <a:prstDash val="solid"/>
            <a:round/>
            <a:headEnd len="med" w="med" type="none"/>
            <a:tailEnd len="med" w="med" type="triangle"/>
          </a:ln>
        </p:spPr>
      </p:cxnSp>
      <p:cxnSp>
        <p:nvCxnSpPr>
          <p:cNvPr id="635" name="Google Shape;635;p54"/>
          <p:cNvCxnSpPr>
            <a:endCxn id="629" idx="2"/>
          </p:cNvCxnSpPr>
          <p:nvPr/>
        </p:nvCxnSpPr>
        <p:spPr>
          <a:xfrm>
            <a:off x="3177438" y="3162927"/>
            <a:ext cx="590100" cy="1005600"/>
          </a:xfrm>
          <a:prstGeom prst="straightConnector1">
            <a:avLst/>
          </a:prstGeom>
          <a:noFill/>
          <a:ln cap="flat" cmpd="sng" w="28575">
            <a:solidFill>
              <a:srgbClr val="595959"/>
            </a:solidFill>
            <a:prstDash val="solid"/>
            <a:round/>
            <a:headEnd len="med" w="med" type="none"/>
            <a:tailEnd len="med" w="med" type="triangle"/>
          </a:ln>
        </p:spPr>
      </p:cxnSp>
      <p:cxnSp>
        <p:nvCxnSpPr>
          <p:cNvPr id="636" name="Google Shape;636;p54"/>
          <p:cNvCxnSpPr>
            <a:stCxn id="628" idx="6"/>
            <a:endCxn id="631" idx="2"/>
          </p:cNvCxnSpPr>
          <p:nvPr/>
        </p:nvCxnSpPr>
        <p:spPr>
          <a:xfrm>
            <a:off x="4306038" y="3503628"/>
            <a:ext cx="468000" cy="379800"/>
          </a:xfrm>
          <a:prstGeom prst="straightConnector1">
            <a:avLst/>
          </a:prstGeom>
          <a:noFill/>
          <a:ln cap="flat" cmpd="sng" w="28575">
            <a:solidFill>
              <a:srgbClr val="595959"/>
            </a:solidFill>
            <a:prstDash val="solid"/>
            <a:round/>
            <a:headEnd len="med" w="med" type="none"/>
            <a:tailEnd len="med" w="med" type="triangle"/>
          </a:ln>
        </p:spPr>
      </p:cxnSp>
      <p:cxnSp>
        <p:nvCxnSpPr>
          <p:cNvPr id="637" name="Google Shape;637;p54"/>
          <p:cNvCxnSpPr>
            <a:stCxn id="628" idx="6"/>
            <a:endCxn id="630" idx="2"/>
          </p:cNvCxnSpPr>
          <p:nvPr/>
        </p:nvCxnSpPr>
        <p:spPr>
          <a:xfrm flipH="1" rot="10800000">
            <a:off x="4306038" y="3012828"/>
            <a:ext cx="468000" cy="490800"/>
          </a:xfrm>
          <a:prstGeom prst="straightConnector1">
            <a:avLst/>
          </a:prstGeom>
          <a:noFill/>
          <a:ln cap="flat" cmpd="sng" w="28575">
            <a:solidFill>
              <a:srgbClr val="595959"/>
            </a:solidFill>
            <a:prstDash val="solid"/>
            <a:round/>
            <a:headEnd len="med" w="med" type="none"/>
            <a:tailEnd len="med" w="med" type="triangle"/>
          </a:ln>
        </p:spPr>
      </p:cxnSp>
      <p:cxnSp>
        <p:nvCxnSpPr>
          <p:cNvPr id="638" name="Google Shape;638;p54"/>
          <p:cNvCxnSpPr>
            <a:stCxn id="628" idx="6"/>
            <a:endCxn id="632" idx="1"/>
          </p:cNvCxnSpPr>
          <p:nvPr/>
        </p:nvCxnSpPr>
        <p:spPr>
          <a:xfrm>
            <a:off x="4306038" y="3503628"/>
            <a:ext cx="546900" cy="1114500"/>
          </a:xfrm>
          <a:prstGeom prst="straightConnector1">
            <a:avLst/>
          </a:prstGeom>
          <a:noFill/>
          <a:ln cap="flat" cmpd="sng" w="28575">
            <a:solidFill>
              <a:srgbClr val="595959"/>
            </a:solidFill>
            <a:prstDash val="solid"/>
            <a:round/>
            <a:headEnd len="med" w="med" type="none"/>
            <a:tailEnd len="med" w="med" type="triangle"/>
          </a:ln>
        </p:spPr>
      </p:cxnSp>
      <p:cxnSp>
        <p:nvCxnSpPr>
          <p:cNvPr id="639" name="Google Shape;639;p54"/>
          <p:cNvCxnSpPr>
            <a:endCxn id="633" idx="2"/>
          </p:cNvCxnSpPr>
          <p:nvPr/>
        </p:nvCxnSpPr>
        <p:spPr>
          <a:xfrm>
            <a:off x="5312585" y="3012863"/>
            <a:ext cx="654000" cy="870600"/>
          </a:xfrm>
          <a:prstGeom prst="straightConnector1">
            <a:avLst/>
          </a:prstGeom>
          <a:noFill/>
          <a:ln cap="flat" cmpd="sng" w="28575">
            <a:solidFill>
              <a:srgbClr val="595959"/>
            </a:solidFill>
            <a:prstDash val="solid"/>
            <a:round/>
            <a:headEnd len="med" w="med" type="none"/>
            <a:tailEnd len="med" w="med" type="triangle"/>
          </a:ln>
        </p:spPr>
      </p:cxnSp>
      <p:cxnSp>
        <p:nvCxnSpPr>
          <p:cNvPr id="640" name="Google Shape;640;p54"/>
          <p:cNvCxnSpPr>
            <a:endCxn id="633" idx="2"/>
          </p:cNvCxnSpPr>
          <p:nvPr/>
        </p:nvCxnSpPr>
        <p:spPr>
          <a:xfrm>
            <a:off x="5312585" y="3880463"/>
            <a:ext cx="654000" cy="3000"/>
          </a:xfrm>
          <a:prstGeom prst="straightConnector1">
            <a:avLst/>
          </a:prstGeom>
          <a:noFill/>
          <a:ln cap="flat" cmpd="sng" w="28575">
            <a:solidFill>
              <a:srgbClr val="595959"/>
            </a:solidFill>
            <a:prstDash val="solid"/>
            <a:round/>
            <a:headEnd len="med" w="med" type="none"/>
            <a:tailEnd len="med" w="med" type="triangle"/>
          </a:ln>
        </p:spPr>
      </p:cxnSp>
      <p:cxnSp>
        <p:nvCxnSpPr>
          <p:cNvPr id="641" name="Google Shape;641;p54"/>
          <p:cNvCxnSpPr>
            <a:endCxn id="633" idx="2"/>
          </p:cNvCxnSpPr>
          <p:nvPr/>
        </p:nvCxnSpPr>
        <p:spPr>
          <a:xfrm flipH="1" rot="10800000">
            <a:off x="5344685" y="3883463"/>
            <a:ext cx="621900" cy="924900"/>
          </a:xfrm>
          <a:prstGeom prst="straightConnector1">
            <a:avLst/>
          </a:prstGeom>
          <a:noFill/>
          <a:ln cap="flat" cmpd="sng" w="28575">
            <a:solidFill>
              <a:srgbClr val="595959"/>
            </a:solidFill>
            <a:prstDash val="solid"/>
            <a:round/>
            <a:headEnd len="med" w="med" type="none"/>
            <a:tailEnd len="med" w="med" type="triangle"/>
          </a:ln>
        </p:spPr>
      </p:cxnSp>
      <p:cxnSp>
        <p:nvCxnSpPr>
          <p:cNvPr id="642" name="Google Shape;642;p54"/>
          <p:cNvCxnSpPr>
            <a:stCxn id="629" idx="6"/>
            <a:endCxn id="630" idx="2"/>
          </p:cNvCxnSpPr>
          <p:nvPr/>
        </p:nvCxnSpPr>
        <p:spPr>
          <a:xfrm flipH="1" rot="10800000">
            <a:off x="4306038" y="3012927"/>
            <a:ext cx="468000" cy="1155600"/>
          </a:xfrm>
          <a:prstGeom prst="straightConnector1">
            <a:avLst/>
          </a:prstGeom>
          <a:noFill/>
          <a:ln cap="flat" cmpd="sng" w="28575">
            <a:solidFill>
              <a:srgbClr val="595959"/>
            </a:solidFill>
            <a:prstDash val="solid"/>
            <a:round/>
            <a:headEnd len="med" w="med" type="none"/>
            <a:tailEnd len="med" w="med" type="triangle"/>
          </a:ln>
        </p:spPr>
      </p:cxnSp>
      <p:cxnSp>
        <p:nvCxnSpPr>
          <p:cNvPr id="643" name="Google Shape;643;p54"/>
          <p:cNvCxnSpPr>
            <a:stCxn id="629" idx="6"/>
            <a:endCxn id="632" idx="2"/>
          </p:cNvCxnSpPr>
          <p:nvPr/>
        </p:nvCxnSpPr>
        <p:spPr>
          <a:xfrm>
            <a:off x="4306038" y="4168527"/>
            <a:ext cx="468000" cy="639900"/>
          </a:xfrm>
          <a:prstGeom prst="straightConnector1">
            <a:avLst/>
          </a:prstGeom>
          <a:noFill/>
          <a:ln cap="flat" cmpd="sng" w="28575">
            <a:solidFill>
              <a:srgbClr val="595959"/>
            </a:solidFill>
            <a:prstDash val="solid"/>
            <a:round/>
            <a:headEnd len="med" w="med" type="none"/>
            <a:tailEnd len="med" w="med" type="triangle"/>
          </a:ln>
        </p:spPr>
      </p:cxnSp>
      <p:cxnSp>
        <p:nvCxnSpPr>
          <p:cNvPr id="644" name="Google Shape;644;p54"/>
          <p:cNvCxnSpPr>
            <a:endCxn id="631" idx="2"/>
          </p:cNvCxnSpPr>
          <p:nvPr/>
        </p:nvCxnSpPr>
        <p:spPr>
          <a:xfrm flipH="1" rot="10800000">
            <a:off x="4306271" y="3883463"/>
            <a:ext cx="467700" cy="302400"/>
          </a:xfrm>
          <a:prstGeom prst="straightConnector1">
            <a:avLst/>
          </a:prstGeom>
          <a:noFill/>
          <a:ln cap="flat" cmpd="sng" w="28575">
            <a:solidFill>
              <a:srgbClr val="595959"/>
            </a:solidFill>
            <a:prstDash val="solid"/>
            <a:round/>
            <a:headEnd len="med" w="med" type="none"/>
            <a:tailEnd len="med" w="med" type="triangle"/>
          </a:ln>
        </p:spPr>
      </p:cxnSp>
      <p:cxnSp>
        <p:nvCxnSpPr>
          <p:cNvPr id="645" name="Google Shape;645;p54"/>
          <p:cNvCxnSpPr>
            <a:endCxn id="628" idx="2"/>
          </p:cNvCxnSpPr>
          <p:nvPr/>
        </p:nvCxnSpPr>
        <p:spPr>
          <a:xfrm flipH="1" rot="10800000">
            <a:off x="3177438" y="3503628"/>
            <a:ext cx="590100" cy="349800"/>
          </a:xfrm>
          <a:prstGeom prst="straightConnector1">
            <a:avLst/>
          </a:prstGeom>
          <a:noFill/>
          <a:ln cap="flat" cmpd="sng" w="28575">
            <a:solidFill>
              <a:srgbClr val="595959"/>
            </a:solidFill>
            <a:prstDash val="solid"/>
            <a:round/>
            <a:headEnd len="med" w="med" type="none"/>
            <a:tailEnd len="med" w="med" type="triangle"/>
          </a:ln>
        </p:spPr>
      </p:cxnSp>
      <p:cxnSp>
        <p:nvCxnSpPr>
          <p:cNvPr id="646" name="Google Shape;646;p54"/>
          <p:cNvCxnSpPr>
            <a:endCxn id="629" idx="2"/>
          </p:cNvCxnSpPr>
          <p:nvPr/>
        </p:nvCxnSpPr>
        <p:spPr>
          <a:xfrm>
            <a:off x="3177438" y="3853527"/>
            <a:ext cx="590100" cy="315000"/>
          </a:xfrm>
          <a:prstGeom prst="straightConnector1">
            <a:avLst/>
          </a:prstGeom>
          <a:noFill/>
          <a:ln cap="flat" cmpd="sng" w="28575">
            <a:solidFill>
              <a:srgbClr val="595959"/>
            </a:solidFill>
            <a:prstDash val="solid"/>
            <a:round/>
            <a:headEnd len="med" w="med" type="none"/>
            <a:tailEnd len="med" w="med" type="triangle"/>
          </a:ln>
        </p:spPr>
      </p:cxnSp>
      <p:cxnSp>
        <p:nvCxnSpPr>
          <p:cNvPr id="647" name="Google Shape;647;p54"/>
          <p:cNvCxnSpPr>
            <a:endCxn id="628" idx="2"/>
          </p:cNvCxnSpPr>
          <p:nvPr/>
        </p:nvCxnSpPr>
        <p:spPr>
          <a:xfrm flipH="1" rot="10800000">
            <a:off x="3200838" y="3503628"/>
            <a:ext cx="566700" cy="1060500"/>
          </a:xfrm>
          <a:prstGeom prst="straightConnector1">
            <a:avLst/>
          </a:prstGeom>
          <a:noFill/>
          <a:ln cap="flat" cmpd="sng" w="28575">
            <a:solidFill>
              <a:srgbClr val="595959"/>
            </a:solidFill>
            <a:prstDash val="solid"/>
            <a:round/>
            <a:headEnd len="med" w="med" type="none"/>
            <a:tailEnd len="med" w="med" type="triangle"/>
          </a:ln>
        </p:spPr>
      </p:cxnSp>
      <p:cxnSp>
        <p:nvCxnSpPr>
          <p:cNvPr id="648" name="Google Shape;648;p54"/>
          <p:cNvCxnSpPr>
            <a:endCxn id="629" idx="2"/>
          </p:cNvCxnSpPr>
          <p:nvPr/>
        </p:nvCxnSpPr>
        <p:spPr>
          <a:xfrm flipH="1" rot="10800000">
            <a:off x="3200838" y="4168527"/>
            <a:ext cx="566700" cy="395700"/>
          </a:xfrm>
          <a:prstGeom prst="straightConnector1">
            <a:avLst/>
          </a:prstGeom>
          <a:noFill/>
          <a:ln cap="flat" cmpd="sng" w="28575">
            <a:solidFill>
              <a:srgbClr val="595959"/>
            </a:solidFill>
            <a:prstDash val="solid"/>
            <a:round/>
            <a:headEnd len="med" w="med" type="none"/>
            <a:tailEnd len="med" w="med" type="triangle"/>
          </a:ln>
        </p:spPr>
      </p:cxnSp>
      <p:sp>
        <p:nvSpPr>
          <p:cNvPr id="649" name="Google Shape;649;p54"/>
          <p:cNvSpPr/>
          <p:nvPr/>
        </p:nvSpPr>
        <p:spPr>
          <a:xfrm>
            <a:off x="2503275" y="2602450"/>
            <a:ext cx="796500" cy="2408700"/>
          </a:xfrm>
          <a:prstGeom prst="roundRect">
            <a:avLst>
              <a:gd fmla="val 16667" name="adj"/>
            </a:avLst>
          </a:prstGeom>
          <a:noFill/>
          <a:ln cap="flat" cmpd="sng" w="38100">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3" name="Shape 653"/>
        <p:cNvGrpSpPr/>
        <p:nvPr/>
      </p:nvGrpSpPr>
      <p:grpSpPr>
        <a:xfrm>
          <a:off x="0" y="0"/>
          <a:ext cx="0" cy="0"/>
          <a:chOff x="0" y="0"/>
          <a:chExt cx="0" cy="0"/>
        </a:xfrm>
      </p:grpSpPr>
      <p:sp>
        <p:nvSpPr>
          <p:cNvPr id="654" name="Google Shape;654;p5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655" name="Google Shape;655;p5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last layer is the </a:t>
            </a:r>
            <a:r>
              <a:rPr b="1" lang="en" sz="2900">
                <a:solidFill>
                  <a:srgbClr val="434343"/>
                </a:solidFill>
                <a:latin typeface="Montserrat"/>
                <a:ea typeface="Montserrat"/>
                <a:cs typeface="Montserrat"/>
                <a:sym typeface="Montserrat"/>
              </a:rPr>
              <a:t>output layer.</a:t>
            </a:r>
            <a:endParaRPr b="1"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Note: This last layer can be more than one neuron</a:t>
            </a:r>
            <a:endParaRPr sz="2900">
              <a:solidFill>
                <a:srgbClr val="434343"/>
              </a:solidFill>
              <a:latin typeface="Montserrat"/>
              <a:ea typeface="Montserrat"/>
              <a:cs typeface="Montserrat"/>
              <a:sym typeface="Montserrat"/>
            </a:endParaRPr>
          </a:p>
        </p:txBody>
      </p:sp>
      <p:pic>
        <p:nvPicPr>
          <p:cNvPr descr="watermark.jpg" id="656" name="Google Shape;656;p5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57" name="Google Shape;657;p5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658" name="Google Shape;658;p55"/>
          <p:cNvSpPr/>
          <p:nvPr/>
        </p:nvSpPr>
        <p:spPr>
          <a:xfrm>
            <a:off x="2638913" y="2873650"/>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55"/>
          <p:cNvSpPr/>
          <p:nvPr/>
        </p:nvSpPr>
        <p:spPr>
          <a:xfrm>
            <a:off x="2638913" y="3567889"/>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55"/>
          <p:cNvSpPr/>
          <p:nvPr/>
        </p:nvSpPr>
        <p:spPr>
          <a:xfrm>
            <a:off x="2638913" y="4307368"/>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55"/>
          <p:cNvSpPr/>
          <p:nvPr/>
        </p:nvSpPr>
        <p:spPr>
          <a:xfrm>
            <a:off x="3767538" y="32343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55"/>
          <p:cNvSpPr/>
          <p:nvPr/>
        </p:nvSpPr>
        <p:spPr>
          <a:xfrm>
            <a:off x="3767538" y="38992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55"/>
          <p:cNvSpPr/>
          <p:nvPr/>
        </p:nvSpPr>
        <p:spPr>
          <a:xfrm>
            <a:off x="4773971" y="274357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55"/>
          <p:cNvSpPr/>
          <p:nvPr/>
        </p:nvSpPr>
        <p:spPr>
          <a:xfrm>
            <a:off x="4773971" y="3614213"/>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55"/>
          <p:cNvSpPr/>
          <p:nvPr/>
        </p:nvSpPr>
        <p:spPr>
          <a:xfrm>
            <a:off x="4773971" y="4539150"/>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55"/>
          <p:cNvSpPr/>
          <p:nvPr/>
        </p:nvSpPr>
        <p:spPr>
          <a:xfrm>
            <a:off x="5966585" y="3614213"/>
            <a:ext cx="538500" cy="538500"/>
          </a:xfrm>
          <a:prstGeom prst="ellipse">
            <a:avLst/>
          </a:prstGeom>
          <a:solidFill>
            <a:srgbClr val="F4CCCC"/>
          </a:solidFill>
          <a:ln cap="flat" cmpd="sng" w="28575">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67" name="Google Shape;667;p55"/>
          <p:cNvCxnSpPr>
            <a:stCxn id="658" idx="6"/>
            <a:endCxn id="661" idx="2"/>
          </p:cNvCxnSpPr>
          <p:nvPr/>
        </p:nvCxnSpPr>
        <p:spPr>
          <a:xfrm>
            <a:off x="3177413" y="3142900"/>
            <a:ext cx="590100" cy="360600"/>
          </a:xfrm>
          <a:prstGeom prst="straightConnector1">
            <a:avLst/>
          </a:prstGeom>
          <a:noFill/>
          <a:ln cap="flat" cmpd="sng" w="28575">
            <a:solidFill>
              <a:srgbClr val="595959"/>
            </a:solidFill>
            <a:prstDash val="solid"/>
            <a:round/>
            <a:headEnd len="med" w="med" type="none"/>
            <a:tailEnd len="med" w="med" type="triangle"/>
          </a:ln>
        </p:spPr>
      </p:cxnSp>
      <p:cxnSp>
        <p:nvCxnSpPr>
          <p:cNvPr id="668" name="Google Shape;668;p55"/>
          <p:cNvCxnSpPr>
            <a:endCxn id="662" idx="2"/>
          </p:cNvCxnSpPr>
          <p:nvPr/>
        </p:nvCxnSpPr>
        <p:spPr>
          <a:xfrm>
            <a:off x="3177438" y="3162927"/>
            <a:ext cx="590100" cy="1005600"/>
          </a:xfrm>
          <a:prstGeom prst="straightConnector1">
            <a:avLst/>
          </a:prstGeom>
          <a:noFill/>
          <a:ln cap="flat" cmpd="sng" w="28575">
            <a:solidFill>
              <a:srgbClr val="595959"/>
            </a:solidFill>
            <a:prstDash val="solid"/>
            <a:round/>
            <a:headEnd len="med" w="med" type="none"/>
            <a:tailEnd len="med" w="med" type="triangle"/>
          </a:ln>
        </p:spPr>
      </p:cxnSp>
      <p:cxnSp>
        <p:nvCxnSpPr>
          <p:cNvPr id="669" name="Google Shape;669;p55"/>
          <p:cNvCxnSpPr>
            <a:stCxn id="661" idx="6"/>
            <a:endCxn id="664" idx="2"/>
          </p:cNvCxnSpPr>
          <p:nvPr/>
        </p:nvCxnSpPr>
        <p:spPr>
          <a:xfrm>
            <a:off x="4306038" y="3503628"/>
            <a:ext cx="468000" cy="379800"/>
          </a:xfrm>
          <a:prstGeom prst="straightConnector1">
            <a:avLst/>
          </a:prstGeom>
          <a:noFill/>
          <a:ln cap="flat" cmpd="sng" w="28575">
            <a:solidFill>
              <a:srgbClr val="595959"/>
            </a:solidFill>
            <a:prstDash val="solid"/>
            <a:round/>
            <a:headEnd len="med" w="med" type="none"/>
            <a:tailEnd len="med" w="med" type="triangle"/>
          </a:ln>
        </p:spPr>
      </p:cxnSp>
      <p:cxnSp>
        <p:nvCxnSpPr>
          <p:cNvPr id="670" name="Google Shape;670;p55"/>
          <p:cNvCxnSpPr>
            <a:stCxn id="661" idx="6"/>
            <a:endCxn id="663" idx="2"/>
          </p:cNvCxnSpPr>
          <p:nvPr/>
        </p:nvCxnSpPr>
        <p:spPr>
          <a:xfrm flipH="1" rot="10800000">
            <a:off x="4306038" y="3012828"/>
            <a:ext cx="468000" cy="490800"/>
          </a:xfrm>
          <a:prstGeom prst="straightConnector1">
            <a:avLst/>
          </a:prstGeom>
          <a:noFill/>
          <a:ln cap="flat" cmpd="sng" w="28575">
            <a:solidFill>
              <a:srgbClr val="595959"/>
            </a:solidFill>
            <a:prstDash val="solid"/>
            <a:round/>
            <a:headEnd len="med" w="med" type="none"/>
            <a:tailEnd len="med" w="med" type="triangle"/>
          </a:ln>
        </p:spPr>
      </p:cxnSp>
      <p:cxnSp>
        <p:nvCxnSpPr>
          <p:cNvPr id="671" name="Google Shape;671;p55"/>
          <p:cNvCxnSpPr>
            <a:stCxn id="661" idx="6"/>
            <a:endCxn id="665" idx="1"/>
          </p:cNvCxnSpPr>
          <p:nvPr/>
        </p:nvCxnSpPr>
        <p:spPr>
          <a:xfrm>
            <a:off x="4306038" y="3503628"/>
            <a:ext cx="546900" cy="1114500"/>
          </a:xfrm>
          <a:prstGeom prst="straightConnector1">
            <a:avLst/>
          </a:prstGeom>
          <a:noFill/>
          <a:ln cap="flat" cmpd="sng" w="28575">
            <a:solidFill>
              <a:srgbClr val="595959"/>
            </a:solidFill>
            <a:prstDash val="solid"/>
            <a:round/>
            <a:headEnd len="med" w="med" type="none"/>
            <a:tailEnd len="med" w="med" type="triangle"/>
          </a:ln>
        </p:spPr>
      </p:cxnSp>
      <p:cxnSp>
        <p:nvCxnSpPr>
          <p:cNvPr id="672" name="Google Shape;672;p55"/>
          <p:cNvCxnSpPr>
            <a:endCxn id="666" idx="2"/>
          </p:cNvCxnSpPr>
          <p:nvPr/>
        </p:nvCxnSpPr>
        <p:spPr>
          <a:xfrm>
            <a:off x="5312585" y="3012863"/>
            <a:ext cx="654000" cy="870600"/>
          </a:xfrm>
          <a:prstGeom prst="straightConnector1">
            <a:avLst/>
          </a:prstGeom>
          <a:noFill/>
          <a:ln cap="flat" cmpd="sng" w="28575">
            <a:solidFill>
              <a:srgbClr val="595959"/>
            </a:solidFill>
            <a:prstDash val="solid"/>
            <a:round/>
            <a:headEnd len="med" w="med" type="none"/>
            <a:tailEnd len="med" w="med" type="triangle"/>
          </a:ln>
        </p:spPr>
      </p:cxnSp>
      <p:cxnSp>
        <p:nvCxnSpPr>
          <p:cNvPr id="673" name="Google Shape;673;p55"/>
          <p:cNvCxnSpPr>
            <a:endCxn id="666" idx="2"/>
          </p:cNvCxnSpPr>
          <p:nvPr/>
        </p:nvCxnSpPr>
        <p:spPr>
          <a:xfrm>
            <a:off x="5312585" y="3880463"/>
            <a:ext cx="654000" cy="3000"/>
          </a:xfrm>
          <a:prstGeom prst="straightConnector1">
            <a:avLst/>
          </a:prstGeom>
          <a:noFill/>
          <a:ln cap="flat" cmpd="sng" w="28575">
            <a:solidFill>
              <a:srgbClr val="595959"/>
            </a:solidFill>
            <a:prstDash val="solid"/>
            <a:round/>
            <a:headEnd len="med" w="med" type="none"/>
            <a:tailEnd len="med" w="med" type="triangle"/>
          </a:ln>
        </p:spPr>
      </p:cxnSp>
      <p:cxnSp>
        <p:nvCxnSpPr>
          <p:cNvPr id="674" name="Google Shape;674;p55"/>
          <p:cNvCxnSpPr>
            <a:endCxn id="666" idx="2"/>
          </p:cNvCxnSpPr>
          <p:nvPr/>
        </p:nvCxnSpPr>
        <p:spPr>
          <a:xfrm flipH="1" rot="10800000">
            <a:off x="5344685" y="3883463"/>
            <a:ext cx="621900" cy="924900"/>
          </a:xfrm>
          <a:prstGeom prst="straightConnector1">
            <a:avLst/>
          </a:prstGeom>
          <a:noFill/>
          <a:ln cap="flat" cmpd="sng" w="28575">
            <a:solidFill>
              <a:srgbClr val="595959"/>
            </a:solidFill>
            <a:prstDash val="solid"/>
            <a:round/>
            <a:headEnd len="med" w="med" type="none"/>
            <a:tailEnd len="med" w="med" type="triangle"/>
          </a:ln>
        </p:spPr>
      </p:cxnSp>
      <p:cxnSp>
        <p:nvCxnSpPr>
          <p:cNvPr id="675" name="Google Shape;675;p55"/>
          <p:cNvCxnSpPr>
            <a:stCxn id="662" idx="6"/>
            <a:endCxn id="663" idx="2"/>
          </p:cNvCxnSpPr>
          <p:nvPr/>
        </p:nvCxnSpPr>
        <p:spPr>
          <a:xfrm flipH="1" rot="10800000">
            <a:off x="4306038" y="3012927"/>
            <a:ext cx="468000" cy="1155600"/>
          </a:xfrm>
          <a:prstGeom prst="straightConnector1">
            <a:avLst/>
          </a:prstGeom>
          <a:noFill/>
          <a:ln cap="flat" cmpd="sng" w="28575">
            <a:solidFill>
              <a:srgbClr val="595959"/>
            </a:solidFill>
            <a:prstDash val="solid"/>
            <a:round/>
            <a:headEnd len="med" w="med" type="none"/>
            <a:tailEnd len="med" w="med" type="triangle"/>
          </a:ln>
        </p:spPr>
      </p:cxnSp>
      <p:cxnSp>
        <p:nvCxnSpPr>
          <p:cNvPr id="676" name="Google Shape;676;p55"/>
          <p:cNvCxnSpPr>
            <a:stCxn id="662" idx="6"/>
            <a:endCxn id="665" idx="2"/>
          </p:cNvCxnSpPr>
          <p:nvPr/>
        </p:nvCxnSpPr>
        <p:spPr>
          <a:xfrm>
            <a:off x="4306038" y="4168527"/>
            <a:ext cx="468000" cy="639900"/>
          </a:xfrm>
          <a:prstGeom prst="straightConnector1">
            <a:avLst/>
          </a:prstGeom>
          <a:noFill/>
          <a:ln cap="flat" cmpd="sng" w="28575">
            <a:solidFill>
              <a:srgbClr val="595959"/>
            </a:solidFill>
            <a:prstDash val="solid"/>
            <a:round/>
            <a:headEnd len="med" w="med" type="none"/>
            <a:tailEnd len="med" w="med" type="triangle"/>
          </a:ln>
        </p:spPr>
      </p:cxnSp>
      <p:cxnSp>
        <p:nvCxnSpPr>
          <p:cNvPr id="677" name="Google Shape;677;p55"/>
          <p:cNvCxnSpPr>
            <a:endCxn id="664" idx="2"/>
          </p:cNvCxnSpPr>
          <p:nvPr/>
        </p:nvCxnSpPr>
        <p:spPr>
          <a:xfrm flipH="1" rot="10800000">
            <a:off x="4306271" y="3883463"/>
            <a:ext cx="467700" cy="302400"/>
          </a:xfrm>
          <a:prstGeom prst="straightConnector1">
            <a:avLst/>
          </a:prstGeom>
          <a:noFill/>
          <a:ln cap="flat" cmpd="sng" w="28575">
            <a:solidFill>
              <a:srgbClr val="595959"/>
            </a:solidFill>
            <a:prstDash val="solid"/>
            <a:round/>
            <a:headEnd len="med" w="med" type="none"/>
            <a:tailEnd len="med" w="med" type="triangle"/>
          </a:ln>
        </p:spPr>
      </p:cxnSp>
      <p:cxnSp>
        <p:nvCxnSpPr>
          <p:cNvPr id="678" name="Google Shape;678;p55"/>
          <p:cNvCxnSpPr>
            <a:endCxn id="661" idx="2"/>
          </p:cNvCxnSpPr>
          <p:nvPr/>
        </p:nvCxnSpPr>
        <p:spPr>
          <a:xfrm flipH="1" rot="10800000">
            <a:off x="3177438" y="3503628"/>
            <a:ext cx="590100" cy="349800"/>
          </a:xfrm>
          <a:prstGeom prst="straightConnector1">
            <a:avLst/>
          </a:prstGeom>
          <a:noFill/>
          <a:ln cap="flat" cmpd="sng" w="28575">
            <a:solidFill>
              <a:srgbClr val="595959"/>
            </a:solidFill>
            <a:prstDash val="solid"/>
            <a:round/>
            <a:headEnd len="med" w="med" type="none"/>
            <a:tailEnd len="med" w="med" type="triangle"/>
          </a:ln>
        </p:spPr>
      </p:cxnSp>
      <p:cxnSp>
        <p:nvCxnSpPr>
          <p:cNvPr id="679" name="Google Shape;679;p55"/>
          <p:cNvCxnSpPr>
            <a:endCxn id="662" idx="2"/>
          </p:cNvCxnSpPr>
          <p:nvPr/>
        </p:nvCxnSpPr>
        <p:spPr>
          <a:xfrm>
            <a:off x="3177438" y="3853527"/>
            <a:ext cx="590100" cy="315000"/>
          </a:xfrm>
          <a:prstGeom prst="straightConnector1">
            <a:avLst/>
          </a:prstGeom>
          <a:noFill/>
          <a:ln cap="flat" cmpd="sng" w="28575">
            <a:solidFill>
              <a:srgbClr val="595959"/>
            </a:solidFill>
            <a:prstDash val="solid"/>
            <a:round/>
            <a:headEnd len="med" w="med" type="none"/>
            <a:tailEnd len="med" w="med" type="triangle"/>
          </a:ln>
        </p:spPr>
      </p:cxnSp>
      <p:cxnSp>
        <p:nvCxnSpPr>
          <p:cNvPr id="680" name="Google Shape;680;p55"/>
          <p:cNvCxnSpPr>
            <a:endCxn id="661" idx="2"/>
          </p:cNvCxnSpPr>
          <p:nvPr/>
        </p:nvCxnSpPr>
        <p:spPr>
          <a:xfrm flipH="1" rot="10800000">
            <a:off x="3200838" y="3503628"/>
            <a:ext cx="566700" cy="1060500"/>
          </a:xfrm>
          <a:prstGeom prst="straightConnector1">
            <a:avLst/>
          </a:prstGeom>
          <a:noFill/>
          <a:ln cap="flat" cmpd="sng" w="28575">
            <a:solidFill>
              <a:srgbClr val="595959"/>
            </a:solidFill>
            <a:prstDash val="solid"/>
            <a:round/>
            <a:headEnd len="med" w="med" type="none"/>
            <a:tailEnd len="med" w="med" type="triangle"/>
          </a:ln>
        </p:spPr>
      </p:cxnSp>
      <p:cxnSp>
        <p:nvCxnSpPr>
          <p:cNvPr id="681" name="Google Shape;681;p55"/>
          <p:cNvCxnSpPr>
            <a:endCxn id="662" idx="2"/>
          </p:cNvCxnSpPr>
          <p:nvPr/>
        </p:nvCxnSpPr>
        <p:spPr>
          <a:xfrm flipH="1" rot="10800000">
            <a:off x="3200838" y="4168527"/>
            <a:ext cx="566700" cy="395700"/>
          </a:xfrm>
          <a:prstGeom prst="straightConnector1">
            <a:avLst/>
          </a:prstGeom>
          <a:noFill/>
          <a:ln cap="flat" cmpd="sng" w="28575">
            <a:solidFill>
              <a:srgbClr val="595959"/>
            </a:solidFill>
            <a:prstDash val="solid"/>
            <a:round/>
            <a:headEnd len="med" w="med" type="none"/>
            <a:tailEnd len="med" w="med" type="triangle"/>
          </a:ln>
        </p:spPr>
      </p:cxnSp>
      <p:sp>
        <p:nvSpPr>
          <p:cNvPr id="682" name="Google Shape;682;p55"/>
          <p:cNvSpPr/>
          <p:nvPr/>
        </p:nvSpPr>
        <p:spPr>
          <a:xfrm>
            <a:off x="5813875" y="3354900"/>
            <a:ext cx="890100" cy="1155600"/>
          </a:xfrm>
          <a:prstGeom prst="roundRect">
            <a:avLst>
              <a:gd fmla="val 16667" name="adj"/>
            </a:avLst>
          </a:prstGeom>
          <a:noFill/>
          <a:ln cap="flat" cmpd="sng" w="38100">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6" name="Shape 686"/>
        <p:cNvGrpSpPr/>
        <p:nvPr/>
      </p:nvGrpSpPr>
      <p:grpSpPr>
        <a:xfrm>
          <a:off x="0" y="0"/>
          <a:ext cx="0" cy="0"/>
          <a:chOff x="0" y="0"/>
          <a:chExt cx="0" cy="0"/>
        </a:xfrm>
      </p:grpSpPr>
      <p:sp>
        <p:nvSpPr>
          <p:cNvPr id="687" name="Google Shape;687;p5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688" name="Google Shape;688;p56"/>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Layers in between the input and output layers are the </a:t>
            </a:r>
            <a:r>
              <a:rPr b="1" lang="en" sz="2900">
                <a:solidFill>
                  <a:srgbClr val="434343"/>
                </a:solidFill>
                <a:latin typeface="Montserrat"/>
                <a:ea typeface="Montserrat"/>
                <a:cs typeface="Montserrat"/>
                <a:sym typeface="Montserrat"/>
              </a:rPr>
              <a:t>hidden layers.</a:t>
            </a:r>
            <a:endParaRPr b="1" sz="2900">
              <a:solidFill>
                <a:srgbClr val="434343"/>
              </a:solidFill>
              <a:latin typeface="Montserrat"/>
              <a:ea typeface="Montserrat"/>
              <a:cs typeface="Montserrat"/>
              <a:sym typeface="Montserrat"/>
            </a:endParaRPr>
          </a:p>
        </p:txBody>
      </p:sp>
      <p:pic>
        <p:nvPicPr>
          <p:cNvPr descr="watermark.jpg" id="689" name="Google Shape;689;p5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90" name="Google Shape;690;p5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691" name="Google Shape;691;p56"/>
          <p:cNvSpPr/>
          <p:nvPr/>
        </p:nvSpPr>
        <p:spPr>
          <a:xfrm>
            <a:off x="2638913" y="2873650"/>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56"/>
          <p:cNvSpPr/>
          <p:nvPr/>
        </p:nvSpPr>
        <p:spPr>
          <a:xfrm>
            <a:off x="2638913" y="3567889"/>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56"/>
          <p:cNvSpPr/>
          <p:nvPr/>
        </p:nvSpPr>
        <p:spPr>
          <a:xfrm>
            <a:off x="2638913" y="4307368"/>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56"/>
          <p:cNvSpPr/>
          <p:nvPr/>
        </p:nvSpPr>
        <p:spPr>
          <a:xfrm>
            <a:off x="3767538" y="32343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56"/>
          <p:cNvSpPr/>
          <p:nvPr/>
        </p:nvSpPr>
        <p:spPr>
          <a:xfrm>
            <a:off x="3767538" y="38992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56"/>
          <p:cNvSpPr/>
          <p:nvPr/>
        </p:nvSpPr>
        <p:spPr>
          <a:xfrm>
            <a:off x="4773971" y="274357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56"/>
          <p:cNvSpPr/>
          <p:nvPr/>
        </p:nvSpPr>
        <p:spPr>
          <a:xfrm>
            <a:off x="4773971" y="3614213"/>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56"/>
          <p:cNvSpPr/>
          <p:nvPr/>
        </p:nvSpPr>
        <p:spPr>
          <a:xfrm>
            <a:off x="4773971" y="4539150"/>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56"/>
          <p:cNvSpPr/>
          <p:nvPr/>
        </p:nvSpPr>
        <p:spPr>
          <a:xfrm>
            <a:off x="5966585" y="3614213"/>
            <a:ext cx="538500" cy="538500"/>
          </a:xfrm>
          <a:prstGeom prst="ellipse">
            <a:avLst/>
          </a:prstGeom>
          <a:solidFill>
            <a:srgbClr val="F4CCCC"/>
          </a:solidFill>
          <a:ln cap="flat" cmpd="sng" w="28575">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00" name="Google Shape;700;p56"/>
          <p:cNvCxnSpPr>
            <a:stCxn id="691" idx="6"/>
            <a:endCxn id="694" idx="2"/>
          </p:cNvCxnSpPr>
          <p:nvPr/>
        </p:nvCxnSpPr>
        <p:spPr>
          <a:xfrm>
            <a:off x="3177413" y="3142900"/>
            <a:ext cx="590100" cy="360600"/>
          </a:xfrm>
          <a:prstGeom prst="straightConnector1">
            <a:avLst/>
          </a:prstGeom>
          <a:noFill/>
          <a:ln cap="flat" cmpd="sng" w="28575">
            <a:solidFill>
              <a:srgbClr val="595959"/>
            </a:solidFill>
            <a:prstDash val="solid"/>
            <a:round/>
            <a:headEnd len="med" w="med" type="none"/>
            <a:tailEnd len="med" w="med" type="triangle"/>
          </a:ln>
        </p:spPr>
      </p:cxnSp>
      <p:cxnSp>
        <p:nvCxnSpPr>
          <p:cNvPr id="701" name="Google Shape;701;p56"/>
          <p:cNvCxnSpPr>
            <a:endCxn id="695" idx="2"/>
          </p:cNvCxnSpPr>
          <p:nvPr/>
        </p:nvCxnSpPr>
        <p:spPr>
          <a:xfrm>
            <a:off x="3177438" y="3162927"/>
            <a:ext cx="590100" cy="1005600"/>
          </a:xfrm>
          <a:prstGeom prst="straightConnector1">
            <a:avLst/>
          </a:prstGeom>
          <a:noFill/>
          <a:ln cap="flat" cmpd="sng" w="28575">
            <a:solidFill>
              <a:srgbClr val="595959"/>
            </a:solidFill>
            <a:prstDash val="solid"/>
            <a:round/>
            <a:headEnd len="med" w="med" type="none"/>
            <a:tailEnd len="med" w="med" type="triangle"/>
          </a:ln>
        </p:spPr>
      </p:cxnSp>
      <p:cxnSp>
        <p:nvCxnSpPr>
          <p:cNvPr id="702" name="Google Shape;702;p56"/>
          <p:cNvCxnSpPr>
            <a:stCxn id="694" idx="6"/>
            <a:endCxn id="697" idx="2"/>
          </p:cNvCxnSpPr>
          <p:nvPr/>
        </p:nvCxnSpPr>
        <p:spPr>
          <a:xfrm>
            <a:off x="4306038" y="3503628"/>
            <a:ext cx="468000" cy="379800"/>
          </a:xfrm>
          <a:prstGeom prst="straightConnector1">
            <a:avLst/>
          </a:prstGeom>
          <a:noFill/>
          <a:ln cap="flat" cmpd="sng" w="28575">
            <a:solidFill>
              <a:srgbClr val="595959"/>
            </a:solidFill>
            <a:prstDash val="solid"/>
            <a:round/>
            <a:headEnd len="med" w="med" type="none"/>
            <a:tailEnd len="med" w="med" type="triangle"/>
          </a:ln>
        </p:spPr>
      </p:cxnSp>
      <p:cxnSp>
        <p:nvCxnSpPr>
          <p:cNvPr id="703" name="Google Shape;703;p56"/>
          <p:cNvCxnSpPr>
            <a:stCxn id="694" idx="6"/>
            <a:endCxn id="696" idx="2"/>
          </p:cNvCxnSpPr>
          <p:nvPr/>
        </p:nvCxnSpPr>
        <p:spPr>
          <a:xfrm flipH="1" rot="10800000">
            <a:off x="4306038" y="3012828"/>
            <a:ext cx="468000" cy="490800"/>
          </a:xfrm>
          <a:prstGeom prst="straightConnector1">
            <a:avLst/>
          </a:prstGeom>
          <a:noFill/>
          <a:ln cap="flat" cmpd="sng" w="28575">
            <a:solidFill>
              <a:srgbClr val="595959"/>
            </a:solidFill>
            <a:prstDash val="solid"/>
            <a:round/>
            <a:headEnd len="med" w="med" type="none"/>
            <a:tailEnd len="med" w="med" type="triangle"/>
          </a:ln>
        </p:spPr>
      </p:cxnSp>
      <p:cxnSp>
        <p:nvCxnSpPr>
          <p:cNvPr id="704" name="Google Shape;704;p56"/>
          <p:cNvCxnSpPr>
            <a:stCxn id="694" idx="6"/>
            <a:endCxn id="698" idx="1"/>
          </p:cNvCxnSpPr>
          <p:nvPr/>
        </p:nvCxnSpPr>
        <p:spPr>
          <a:xfrm>
            <a:off x="4306038" y="3503628"/>
            <a:ext cx="546900" cy="1114500"/>
          </a:xfrm>
          <a:prstGeom prst="straightConnector1">
            <a:avLst/>
          </a:prstGeom>
          <a:noFill/>
          <a:ln cap="flat" cmpd="sng" w="28575">
            <a:solidFill>
              <a:srgbClr val="595959"/>
            </a:solidFill>
            <a:prstDash val="solid"/>
            <a:round/>
            <a:headEnd len="med" w="med" type="none"/>
            <a:tailEnd len="med" w="med" type="triangle"/>
          </a:ln>
        </p:spPr>
      </p:cxnSp>
      <p:cxnSp>
        <p:nvCxnSpPr>
          <p:cNvPr id="705" name="Google Shape;705;p56"/>
          <p:cNvCxnSpPr>
            <a:endCxn id="699" idx="2"/>
          </p:cNvCxnSpPr>
          <p:nvPr/>
        </p:nvCxnSpPr>
        <p:spPr>
          <a:xfrm>
            <a:off x="5312585" y="3012863"/>
            <a:ext cx="654000" cy="870600"/>
          </a:xfrm>
          <a:prstGeom prst="straightConnector1">
            <a:avLst/>
          </a:prstGeom>
          <a:noFill/>
          <a:ln cap="flat" cmpd="sng" w="28575">
            <a:solidFill>
              <a:srgbClr val="595959"/>
            </a:solidFill>
            <a:prstDash val="solid"/>
            <a:round/>
            <a:headEnd len="med" w="med" type="none"/>
            <a:tailEnd len="med" w="med" type="triangle"/>
          </a:ln>
        </p:spPr>
      </p:cxnSp>
      <p:cxnSp>
        <p:nvCxnSpPr>
          <p:cNvPr id="706" name="Google Shape;706;p56"/>
          <p:cNvCxnSpPr>
            <a:endCxn id="699" idx="2"/>
          </p:cNvCxnSpPr>
          <p:nvPr/>
        </p:nvCxnSpPr>
        <p:spPr>
          <a:xfrm>
            <a:off x="5312585" y="3880463"/>
            <a:ext cx="654000" cy="3000"/>
          </a:xfrm>
          <a:prstGeom prst="straightConnector1">
            <a:avLst/>
          </a:prstGeom>
          <a:noFill/>
          <a:ln cap="flat" cmpd="sng" w="28575">
            <a:solidFill>
              <a:srgbClr val="595959"/>
            </a:solidFill>
            <a:prstDash val="solid"/>
            <a:round/>
            <a:headEnd len="med" w="med" type="none"/>
            <a:tailEnd len="med" w="med" type="triangle"/>
          </a:ln>
        </p:spPr>
      </p:cxnSp>
      <p:cxnSp>
        <p:nvCxnSpPr>
          <p:cNvPr id="707" name="Google Shape;707;p56"/>
          <p:cNvCxnSpPr>
            <a:endCxn id="699" idx="2"/>
          </p:cNvCxnSpPr>
          <p:nvPr/>
        </p:nvCxnSpPr>
        <p:spPr>
          <a:xfrm flipH="1" rot="10800000">
            <a:off x="5344685" y="3883463"/>
            <a:ext cx="621900" cy="924900"/>
          </a:xfrm>
          <a:prstGeom prst="straightConnector1">
            <a:avLst/>
          </a:prstGeom>
          <a:noFill/>
          <a:ln cap="flat" cmpd="sng" w="28575">
            <a:solidFill>
              <a:srgbClr val="595959"/>
            </a:solidFill>
            <a:prstDash val="solid"/>
            <a:round/>
            <a:headEnd len="med" w="med" type="none"/>
            <a:tailEnd len="med" w="med" type="triangle"/>
          </a:ln>
        </p:spPr>
      </p:cxnSp>
      <p:cxnSp>
        <p:nvCxnSpPr>
          <p:cNvPr id="708" name="Google Shape;708;p56"/>
          <p:cNvCxnSpPr>
            <a:stCxn id="695" idx="6"/>
            <a:endCxn id="696" idx="2"/>
          </p:cNvCxnSpPr>
          <p:nvPr/>
        </p:nvCxnSpPr>
        <p:spPr>
          <a:xfrm flipH="1" rot="10800000">
            <a:off x="4306038" y="3012927"/>
            <a:ext cx="468000" cy="1155600"/>
          </a:xfrm>
          <a:prstGeom prst="straightConnector1">
            <a:avLst/>
          </a:prstGeom>
          <a:noFill/>
          <a:ln cap="flat" cmpd="sng" w="28575">
            <a:solidFill>
              <a:srgbClr val="595959"/>
            </a:solidFill>
            <a:prstDash val="solid"/>
            <a:round/>
            <a:headEnd len="med" w="med" type="none"/>
            <a:tailEnd len="med" w="med" type="triangle"/>
          </a:ln>
        </p:spPr>
      </p:cxnSp>
      <p:cxnSp>
        <p:nvCxnSpPr>
          <p:cNvPr id="709" name="Google Shape;709;p56"/>
          <p:cNvCxnSpPr>
            <a:stCxn id="695" idx="6"/>
            <a:endCxn id="698" idx="2"/>
          </p:cNvCxnSpPr>
          <p:nvPr/>
        </p:nvCxnSpPr>
        <p:spPr>
          <a:xfrm>
            <a:off x="4306038" y="4168527"/>
            <a:ext cx="468000" cy="639900"/>
          </a:xfrm>
          <a:prstGeom prst="straightConnector1">
            <a:avLst/>
          </a:prstGeom>
          <a:noFill/>
          <a:ln cap="flat" cmpd="sng" w="28575">
            <a:solidFill>
              <a:srgbClr val="595959"/>
            </a:solidFill>
            <a:prstDash val="solid"/>
            <a:round/>
            <a:headEnd len="med" w="med" type="none"/>
            <a:tailEnd len="med" w="med" type="triangle"/>
          </a:ln>
        </p:spPr>
      </p:cxnSp>
      <p:cxnSp>
        <p:nvCxnSpPr>
          <p:cNvPr id="710" name="Google Shape;710;p56"/>
          <p:cNvCxnSpPr>
            <a:endCxn id="697" idx="2"/>
          </p:cNvCxnSpPr>
          <p:nvPr/>
        </p:nvCxnSpPr>
        <p:spPr>
          <a:xfrm flipH="1" rot="10800000">
            <a:off x="4306271" y="3883463"/>
            <a:ext cx="467700" cy="302400"/>
          </a:xfrm>
          <a:prstGeom prst="straightConnector1">
            <a:avLst/>
          </a:prstGeom>
          <a:noFill/>
          <a:ln cap="flat" cmpd="sng" w="28575">
            <a:solidFill>
              <a:srgbClr val="595959"/>
            </a:solidFill>
            <a:prstDash val="solid"/>
            <a:round/>
            <a:headEnd len="med" w="med" type="none"/>
            <a:tailEnd len="med" w="med" type="triangle"/>
          </a:ln>
        </p:spPr>
      </p:cxnSp>
      <p:cxnSp>
        <p:nvCxnSpPr>
          <p:cNvPr id="711" name="Google Shape;711;p56"/>
          <p:cNvCxnSpPr>
            <a:endCxn id="694" idx="2"/>
          </p:cNvCxnSpPr>
          <p:nvPr/>
        </p:nvCxnSpPr>
        <p:spPr>
          <a:xfrm flipH="1" rot="10800000">
            <a:off x="3177438" y="3503628"/>
            <a:ext cx="590100" cy="349800"/>
          </a:xfrm>
          <a:prstGeom prst="straightConnector1">
            <a:avLst/>
          </a:prstGeom>
          <a:noFill/>
          <a:ln cap="flat" cmpd="sng" w="28575">
            <a:solidFill>
              <a:srgbClr val="595959"/>
            </a:solidFill>
            <a:prstDash val="solid"/>
            <a:round/>
            <a:headEnd len="med" w="med" type="none"/>
            <a:tailEnd len="med" w="med" type="triangle"/>
          </a:ln>
        </p:spPr>
      </p:cxnSp>
      <p:cxnSp>
        <p:nvCxnSpPr>
          <p:cNvPr id="712" name="Google Shape;712;p56"/>
          <p:cNvCxnSpPr>
            <a:endCxn id="695" idx="2"/>
          </p:cNvCxnSpPr>
          <p:nvPr/>
        </p:nvCxnSpPr>
        <p:spPr>
          <a:xfrm>
            <a:off x="3177438" y="3853527"/>
            <a:ext cx="590100" cy="315000"/>
          </a:xfrm>
          <a:prstGeom prst="straightConnector1">
            <a:avLst/>
          </a:prstGeom>
          <a:noFill/>
          <a:ln cap="flat" cmpd="sng" w="28575">
            <a:solidFill>
              <a:srgbClr val="595959"/>
            </a:solidFill>
            <a:prstDash val="solid"/>
            <a:round/>
            <a:headEnd len="med" w="med" type="none"/>
            <a:tailEnd len="med" w="med" type="triangle"/>
          </a:ln>
        </p:spPr>
      </p:cxnSp>
      <p:cxnSp>
        <p:nvCxnSpPr>
          <p:cNvPr id="713" name="Google Shape;713;p56"/>
          <p:cNvCxnSpPr>
            <a:endCxn id="694" idx="2"/>
          </p:cNvCxnSpPr>
          <p:nvPr/>
        </p:nvCxnSpPr>
        <p:spPr>
          <a:xfrm flipH="1" rot="10800000">
            <a:off x="3200838" y="3503628"/>
            <a:ext cx="566700" cy="1060500"/>
          </a:xfrm>
          <a:prstGeom prst="straightConnector1">
            <a:avLst/>
          </a:prstGeom>
          <a:noFill/>
          <a:ln cap="flat" cmpd="sng" w="28575">
            <a:solidFill>
              <a:srgbClr val="595959"/>
            </a:solidFill>
            <a:prstDash val="solid"/>
            <a:round/>
            <a:headEnd len="med" w="med" type="none"/>
            <a:tailEnd len="med" w="med" type="triangle"/>
          </a:ln>
        </p:spPr>
      </p:cxnSp>
      <p:cxnSp>
        <p:nvCxnSpPr>
          <p:cNvPr id="714" name="Google Shape;714;p56"/>
          <p:cNvCxnSpPr>
            <a:endCxn id="695" idx="2"/>
          </p:cNvCxnSpPr>
          <p:nvPr/>
        </p:nvCxnSpPr>
        <p:spPr>
          <a:xfrm flipH="1" rot="10800000">
            <a:off x="3200838" y="4168527"/>
            <a:ext cx="566700" cy="395700"/>
          </a:xfrm>
          <a:prstGeom prst="straightConnector1">
            <a:avLst/>
          </a:prstGeom>
          <a:noFill/>
          <a:ln cap="flat" cmpd="sng" w="28575">
            <a:solidFill>
              <a:srgbClr val="595959"/>
            </a:solidFill>
            <a:prstDash val="solid"/>
            <a:round/>
            <a:headEnd len="med" w="med" type="none"/>
            <a:tailEnd len="med" w="med" type="triangle"/>
          </a:ln>
        </p:spPr>
      </p:cxnSp>
      <p:sp>
        <p:nvSpPr>
          <p:cNvPr id="715" name="Google Shape;715;p56"/>
          <p:cNvSpPr/>
          <p:nvPr/>
        </p:nvSpPr>
        <p:spPr>
          <a:xfrm>
            <a:off x="3669575" y="2680425"/>
            <a:ext cx="1936800" cy="2397300"/>
          </a:xfrm>
          <a:prstGeom prst="roundRect">
            <a:avLst>
              <a:gd fmla="val 16667" name="adj"/>
            </a:avLst>
          </a:prstGeom>
          <a:noFill/>
          <a:ln cap="flat" cmpd="sng" w="38100">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9" name="Shape 719"/>
        <p:cNvGrpSpPr/>
        <p:nvPr/>
      </p:nvGrpSpPr>
      <p:grpSpPr>
        <a:xfrm>
          <a:off x="0" y="0"/>
          <a:ext cx="0" cy="0"/>
          <a:chOff x="0" y="0"/>
          <a:chExt cx="0" cy="0"/>
        </a:xfrm>
      </p:grpSpPr>
      <p:sp>
        <p:nvSpPr>
          <p:cNvPr id="720" name="Google Shape;720;p5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721" name="Google Shape;721;p5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Hidden layers are difficult to interpret, due to their high interconnectivity and distance away from known input or output values.</a:t>
            </a:r>
            <a:endParaRPr b="1" sz="2900">
              <a:solidFill>
                <a:srgbClr val="434343"/>
              </a:solidFill>
              <a:latin typeface="Montserrat"/>
              <a:ea typeface="Montserrat"/>
              <a:cs typeface="Montserrat"/>
              <a:sym typeface="Montserrat"/>
            </a:endParaRPr>
          </a:p>
        </p:txBody>
      </p:sp>
      <p:pic>
        <p:nvPicPr>
          <p:cNvPr descr="watermark.jpg" id="722" name="Google Shape;722;p5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23" name="Google Shape;723;p5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724" name="Google Shape;724;p57"/>
          <p:cNvSpPr/>
          <p:nvPr/>
        </p:nvSpPr>
        <p:spPr>
          <a:xfrm>
            <a:off x="2638913" y="2873650"/>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57"/>
          <p:cNvSpPr/>
          <p:nvPr/>
        </p:nvSpPr>
        <p:spPr>
          <a:xfrm>
            <a:off x="2638913" y="3567889"/>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57"/>
          <p:cNvSpPr/>
          <p:nvPr/>
        </p:nvSpPr>
        <p:spPr>
          <a:xfrm>
            <a:off x="2638913" y="4307368"/>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57"/>
          <p:cNvSpPr/>
          <p:nvPr/>
        </p:nvSpPr>
        <p:spPr>
          <a:xfrm>
            <a:off x="3767538" y="32343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57"/>
          <p:cNvSpPr/>
          <p:nvPr/>
        </p:nvSpPr>
        <p:spPr>
          <a:xfrm>
            <a:off x="3767538" y="38992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57"/>
          <p:cNvSpPr/>
          <p:nvPr/>
        </p:nvSpPr>
        <p:spPr>
          <a:xfrm>
            <a:off x="4773971" y="274357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57"/>
          <p:cNvSpPr/>
          <p:nvPr/>
        </p:nvSpPr>
        <p:spPr>
          <a:xfrm>
            <a:off x="4773971" y="3614213"/>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57"/>
          <p:cNvSpPr/>
          <p:nvPr/>
        </p:nvSpPr>
        <p:spPr>
          <a:xfrm>
            <a:off x="4773971" y="4539150"/>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57"/>
          <p:cNvSpPr/>
          <p:nvPr/>
        </p:nvSpPr>
        <p:spPr>
          <a:xfrm>
            <a:off x="5966585" y="3614213"/>
            <a:ext cx="538500" cy="538500"/>
          </a:xfrm>
          <a:prstGeom prst="ellipse">
            <a:avLst/>
          </a:prstGeom>
          <a:solidFill>
            <a:srgbClr val="F4CCCC"/>
          </a:solidFill>
          <a:ln cap="flat" cmpd="sng" w="28575">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33" name="Google Shape;733;p57"/>
          <p:cNvCxnSpPr>
            <a:stCxn id="724" idx="6"/>
            <a:endCxn id="727" idx="2"/>
          </p:cNvCxnSpPr>
          <p:nvPr/>
        </p:nvCxnSpPr>
        <p:spPr>
          <a:xfrm>
            <a:off x="3177413" y="3142900"/>
            <a:ext cx="590100" cy="360600"/>
          </a:xfrm>
          <a:prstGeom prst="straightConnector1">
            <a:avLst/>
          </a:prstGeom>
          <a:noFill/>
          <a:ln cap="flat" cmpd="sng" w="28575">
            <a:solidFill>
              <a:srgbClr val="595959"/>
            </a:solidFill>
            <a:prstDash val="solid"/>
            <a:round/>
            <a:headEnd len="med" w="med" type="none"/>
            <a:tailEnd len="med" w="med" type="triangle"/>
          </a:ln>
        </p:spPr>
      </p:cxnSp>
      <p:cxnSp>
        <p:nvCxnSpPr>
          <p:cNvPr id="734" name="Google Shape;734;p57"/>
          <p:cNvCxnSpPr>
            <a:endCxn id="728" idx="2"/>
          </p:cNvCxnSpPr>
          <p:nvPr/>
        </p:nvCxnSpPr>
        <p:spPr>
          <a:xfrm>
            <a:off x="3177438" y="3162927"/>
            <a:ext cx="590100" cy="1005600"/>
          </a:xfrm>
          <a:prstGeom prst="straightConnector1">
            <a:avLst/>
          </a:prstGeom>
          <a:noFill/>
          <a:ln cap="flat" cmpd="sng" w="28575">
            <a:solidFill>
              <a:srgbClr val="595959"/>
            </a:solidFill>
            <a:prstDash val="solid"/>
            <a:round/>
            <a:headEnd len="med" w="med" type="none"/>
            <a:tailEnd len="med" w="med" type="triangle"/>
          </a:ln>
        </p:spPr>
      </p:cxnSp>
      <p:cxnSp>
        <p:nvCxnSpPr>
          <p:cNvPr id="735" name="Google Shape;735;p57"/>
          <p:cNvCxnSpPr>
            <a:stCxn id="727" idx="6"/>
            <a:endCxn id="730" idx="2"/>
          </p:cNvCxnSpPr>
          <p:nvPr/>
        </p:nvCxnSpPr>
        <p:spPr>
          <a:xfrm>
            <a:off x="4306038" y="3503628"/>
            <a:ext cx="468000" cy="379800"/>
          </a:xfrm>
          <a:prstGeom prst="straightConnector1">
            <a:avLst/>
          </a:prstGeom>
          <a:noFill/>
          <a:ln cap="flat" cmpd="sng" w="28575">
            <a:solidFill>
              <a:srgbClr val="595959"/>
            </a:solidFill>
            <a:prstDash val="solid"/>
            <a:round/>
            <a:headEnd len="med" w="med" type="none"/>
            <a:tailEnd len="med" w="med" type="triangle"/>
          </a:ln>
        </p:spPr>
      </p:cxnSp>
      <p:cxnSp>
        <p:nvCxnSpPr>
          <p:cNvPr id="736" name="Google Shape;736;p57"/>
          <p:cNvCxnSpPr>
            <a:stCxn id="727" idx="6"/>
            <a:endCxn id="729" idx="2"/>
          </p:cNvCxnSpPr>
          <p:nvPr/>
        </p:nvCxnSpPr>
        <p:spPr>
          <a:xfrm flipH="1" rot="10800000">
            <a:off x="4306038" y="3012828"/>
            <a:ext cx="468000" cy="490800"/>
          </a:xfrm>
          <a:prstGeom prst="straightConnector1">
            <a:avLst/>
          </a:prstGeom>
          <a:noFill/>
          <a:ln cap="flat" cmpd="sng" w="28575">
            <a:solidFill>
              <a:srgbClr val="595959"/>
            </a:solidFill>
            <a:prstDash val="solid"/>
            <a:round/>
            <a:headEnd len="med" w="med" type="none"/>
            <a:tailEnd len="med" w="med" type="triangle"/>
          </a:ln>
        </p:spPr>
      </p:cxnSp>
      <p:cxnSp>
        <p:nvCxnSpPr>
          <p:cNvPr id="737" name="Google Shape;737;p57"/>
          <p:cNvCxnSpPr>
            <a:stCxn id="727" idx="6"/>
            <a:endCxn id="731" idx="1"/>
          </p:cNvCxnSpPr>
          <p:nvPr/>
        </p:nvCxnSpPr>
        <p:spPr>
          <a:xfrm>
            <a:off x="4306038" y="3503628"/>
            <a:ext cx="546900" cy="1114500"/>
          </a:xfrm>
          <a:prstGeom prst="straightConnector1">
            <a:avLst/>
          </a:prstGeom>
          <a:noFill/>
          <a:ln cap="flat" cmpd="sng" w="28575">
            <a:solidFill>
              <a:srgbClr val="595959"/>
            </a:solidFill>
            <a:prstDash val="solid"/>
            <a:round/>
            <a:headEnd len="med" w="med" type="none"/>
            <a:tailEnd len="med" w="med" type="triangle"/>
          </a:ln>
        </p:spPr>
      </p:cxnSp>
      <p:cxnSp>
        <p:nvCxnSpPr>
          <p:cNvPr id="738" name="Google Shape;738;p57"/>
          <p:cNvCxnSpPr>
            <a:endCxn id="732" idx="2"/>
          </p:cNvCxnSpPr>
          <p:nvPr/>
        </p:nvCxnSpPr>
        <p:spPr>
          <a:xfrm>
            <a:off x="5312585" y="3012863"/>
            <a:ext cx="654000" cy="870600"/>
          </a:xfrm>
          <a:prstGeom prst="straightConnector1">
            <a:avLst/>
          </a:prstGeom>
          <a:noFill/>
          <a:ln cap="flat" cmpd="sng" w="28575">
            <a:solidFill>
              <a:srgbClr val="595959"/>
            </a:solidFill>
            <a:prstDash val="solid"/>
            <a:round/>
            <a:headEnd len="med" w="med" type="none"/>
            <a:tailEnd len="med" w="med" type="triangle"/>
          </a:ln>
        </p:spPr>
      </p:cxnSp>
      <p:cxnSp>
        <p:nvCxnSpPr>
          <p:cNvPr id="739" name="Google Shape;739;p57"/>
          <p:cNvCxnSpPr>
            <a:endCxn id="732" idx="2"/>
          </p:cNvCxnSpPr>
          <p:nvPr/>
        </p:nvCxnSpPr>
        <p:spPr>
          <a:xfrm>
            <a:off x="5312585" y="3880463"/>
            <a:ext cx="654000" cy="3000"/>
          </a:xfrm>
          <a:prstGeom prst="straightConnector1">
            <a:avLst/>
          </a:prstGeom>
          <a:noFill/>
          <a:ln cap="flat" cmpd="sng" w="28575">
            <a:solidFill>
              <a:srgbClr val="595959"/>
            </a:solidFill>
            <a:prstDash val="solid"/>
            <a:round/>
            <a:headEnd len="med" w="med" type="none"/>
            <a:tailEnd len="med" w="med" type="triangle"/>
          </a:ln>
        </p:spPr>
      </p:cxnSp>
      <p:cxnSp>
        <p:nvCxnSpPr>
          <p:cNvPr id="740" name="Google Shape;740;p57"/>
          <p:cNvCxnSpPr>
            <a:endCxn id="732" idx="2"/>
          </p:cNvCxnSpPr>
          <p:nvPr/>
        </p:nvCxnSpPr>
        <p:spPr>
          <a:xfrm flipH="1" rot="10800000">
            <a:off x="5344685" y="3883463"/>
            <a:ext cx="621900" cy="924900"/>
          </a:xfrm>
          <a:prstGeom prst="straightConnector1">
            <a:avLst/>
          </a:prstGeom>
          <a:noFill/>
          <a:ln cap="flat" cmpd="sng" w="28575">
            <a:solidFill>
              <a:srgbClr val="595959"/>
            </a:solidFill>
            <a:prstDash val="solid"/>
            <a:round/>
            <a:headEnd len="med" w="med" type="none"/>
            <a:tailEnd len="med" w="med" type="triangle"/>
          </a:ln>
        </p:spPr>
      </p:cxnSp>
      <p:cxnSp>
        <p:nvCxnSpPr>
          <p:cNvPr id="741" name="Google Shape;741;p57"/>
          <p:cNvCxnSpPr>
            <a:stCxn id="728" idx="6"/>
            <a:endCxn id="729" idx="2"/>
          </p:cNvCxnSpPr>
          <p:nvPr/>
        </p:nvCxnSpPr>
        <p:spPr>
          <a:xfrm flipH="1" rot="10800000">
            <a:off x="4306038" y="3012927"/>
            <a:ext cx="468000" cy="1155600"/>
          </a:xfrm>
          <a:prstGeom prst="straightConnector1">
            <a:avLst/>
          </a:prstGeom>
          <a:noFill/>
          <a:ln cap="flat" cmpd="sng" w="28575">
            <a:solidFill>
              <a:srgbClr val="595959"/>
            </a:solidFill>
            <a:prstDash val="solid"/>
            <a:round/>
            <a:headEnd len="med" w="med" type="none"/>
            <a:tailEnd len="med" w="med" type="triangle"/>
          </a:ln>
        </p:spPr>
      </p:cxnSp>
      <p:cxnSp>
        <p:nvCxnSpPr>
          <p:cNvPr id="742" name="Google Shape;742;p57"/>
          <p:cNvCxnSpPr>
            <a:stCxn id="728" idx="6"/>
            <a:endCxn id="731" idx="2"/>
          </p:cNvCxnSpPr>
          <p:nvPr/>
        </p:nvCxnSpPr>
        <p:spPr>
          <a:xfrm>
            <a:off x="4306038" y="4168527"/>
            <a:ext cx="468000" cy="639900"/>
          </a:xfrm>
          <a:prstGeom prst="straightConnector1">
            <a:avLst/>
          </a:prstGeom>
          <a:noFill/>
          <a:ln cap="flat" cmpd="sng" w="28575">
            <a:solidFill>
              <a:srgbClr val="595959"/>
            </a:solidFill>
            <a:prstDash val="solid"/>
            <a:round/>
            <a:headEnd len="med" w="med" type="none"/>
            <a:tailEnd len="med" w="med" type="triangle"/>
          </a:ln>
        </p:spPr>
      </p:cxnSp>
      <p:cxnSp>
        <p:nvCxnSpPr>
          <p:cNvPr id="743" name="Google Shape;743;p57"/>
          <p:cNvCxnSpPr>
            <a:endCxn id="730" idx="2"/>
          </p:cNvCxnSpPr>
          <p:nvPr/>
        </p:nvCxnSpPr>
        <p:spPr>
          <a:xfrm flipH="1" rot="10800000">
            <a:off x="4306271" y="3883463"/>
            <a:ext cx="467700" cy="302400"/>
          </a:xfrm>
          <a:prstGeom prst="straightConnector1">
            <a:avLst/>
          </a:prstGeom>
          <a:noFill/>
          <a:ln cap="flat" cmpd="sng" w="28575">
            <a:solidFill>
              <a:srgbClr val="595959"/>
            </a:solidFill>
            <a:prstDash val="solid"/>
            <a:round/>
            <a:headEnd len="med" w="med" type="none"/>
            <a:tailEnd len="med" w="med" type="triangle"/>
          </a:ln>
        </p:spPr>
      </p:cxnSp>
      <p:cxnSp>
        <p:nvCxnSpPr>
          <p:cNvPr id="744" name="Google Shape;744;p57"/>
          <p:cNvCxnSpPr>
            <a:endCxn id="727" idx="2"/>
          </p:cNvCxnSpPr>
          <p:nvPr/>
        </p:nvCxnSpPr>
        <p:spPr>
          <a:xfrm flipH="1" rot="10800000">
            <a:off x="3177438" y="3503628"/>
            <a:ext cx="590100" cy="349800"/>
          </a:xfrm>
          <a:prstGeom prst="straightConnector1">
            <a:avLst/>
          </a:prstGeom>
          <a:noFill/>
          <a:ln cap="flat" cmpd="sng" w="28575">
            <a:solidFill>
              <a:srgbClr val="595959"/>
            </a:solidFill>
            <a:prstDash val="solid"/>
            <a:round/>
            <a:headEnd len="med" w="med" type="none"/>
            <a:tailEnd len="med" w="med" type="triangle"/>
          </a:ln>
        </p:spPr>
      </p:cxnSp>
      <p:cxnSp>
        <p:nvCxnSpPr>
          <p:cNvPr id="745" name="Google Shape;745;p57"/>
          <p:cNvCxnSpPr>
            <a:endCxn id="728" idx="2"/>
          </p:cNvCxnSpPr>
          <p:nvPr/>
        </p:nvCxnSpPr>
        <p:spPr>
          <a:xfrm>
            <a:off x="3177438" y="3853527"/>
            <a:ext cx="590100" cy="315000"/>
          </a:xfrm>
          <a:prstGeom prst="straightConnector1">
            <a:avLst/>
          </a:prstGeom>
          <a:noFill/>
          <a:ln cap="flat" cmpd="sng" w="28575">
            <a:solidFill>
              <a:srgbClr val="595959"/>
            </a:solidFill>
            <a:prstDash val="solid"/>
            <a:round/>
            <a:headEnd len="med" w="med" type="none"/>
            <a:tailEnd len="med" w="med" type="triangle"/>
          </a:ln>
        </p:spPr>
      </p:cxnSp>
      <p:cxnSp>
        <p:nvCxnSpPr>
          <p:cNvPr id="746" name="Google Shape;746;p57"/>
          <p:cNvCxnSpPr>
            <a:endCxn id="727" idx="2"/>
          </p:cNvCxnSpPr>
          <p:nvPr/>
        </p:nvCxnSpPr>
        <p:spPr>
          <a:xfrm flipH="1" rot="10800000">
            <a:off x="3200838" y="3503628"/>
            <a:ext cx="566700" cy="1060500"/>
          </a:xfrm>
          <a:prstGeom prst="straightConnector1">
            <a:avLst/>
          </a:prstGeom>
          <a:noFill/>
          <a:ln cap="flat" cmpd="sng" w="28575">
            <a:solidFill>
              <a:srgbClr val="595959"/>
            </a:solidFill>
            <a:prstDash val="solid"/>
            <a:round/>
            <a:headEnd len="med" w="med" type="none"/>
            <a:tailEnd len="med" w="med" type="triangle"/>
          </a:ln>
        </p:spPr>
      </p:cxnSp>
      <p:cxnSp>
        <p:nvCxnSpPr>
          <p:cNvPr id="747" name="Google Shape;747;p57"/>
          <p:cNvCxnSpPr>
            <a:endCxn id="728" idx="2"/>
          </p:cNvCxnSpPr>
          <p:nvPr/>
        </p:nvCxnSpPr>
        <p:spPr>
          <a:xfrm flipH="1" rot="10800000">
            <a:off x="3200838" y="4168527"/>
            <a:ext cx="566700" cy="395700"/>
          </a:xfrm>
          <a:prstGeom prst="straightConnector1">
            <a:avLst/>
          </a:prstGeom>
          <a:noFill/>
          <a:ln cap="flat" cmpd="sng" w="28575">
            <a:solidFill>
              <a:srgbClr val="595959"/>
            </a:solidFill>
            <a:prstDash val="solid"/>
            <a:round/>
            <a:headEnd len="med" w="med" type="none"/>
            <a:tailEnd len="med" w="med" type="triangle"/>
          </a:ln>
        </p:spPr>
      </p:cxnSp>
      <p:sp>
        <p:nvSpPr>
          <p:cNvPr id="748" name="Google Shape;748;p57"/>
          <p:cNvSpPr/>
          <p:nvPr/>
        </p:nvSpPr>
        <p:spPr>
          <a:xfrm>
            <a:off x="3669575" y="2680425"/>
            <a:ext cx="1936800" cy="2397300"/>
          </a:xfrm>
          <a:prstGeom prst="roundRect">
            <a:avLst>
              <a:gd fmla="val 16667" name="adj"/>
            </a:avLst>
          </a:prstGeom>
          <a:noFill/>
          <a:ln cap="flat" cmpd="sng" w="38100">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2" name="Shape 752"/>
        <p:cNvGrpSpPr/>
        <p:nvPr/>
      </p:nvGrpSpPr>
      <p:grpSpPr>
        <a:xfrm>
          <a:off x="0" y="0"/>
          <a:ext cx="0" cy="0"/>
          <a:chOff x="0" y="0"/>
          <a:chExt cx="0" cy="0"/>
        </a:xfrm>
      </p:grpSpPr>
      <p:sp>
        <p:nvSpPr>
          <p:cNvPr id="753" name="Google Shape;753;p5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754" name="Google Shape;754;p58"/>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Neural Networks become </a:t>
            </a:r>
            <a:r>
              <a:rPr b="1" lang="en" sz="2900">
                <a:solidFill>
                  <a:srgbClr val="434343"/>
                </a:solidFill>
                <a:latin typeface="Montserrat"/>
                <a:ea typeface="Montserrat"/>
                <a:cs typeface="Montserrat"/>
                <a:sym typeface="Montserrat"/>
              </a:rPr>
              <a:t>“deep neural networks” </a:t>
            </a:r>
            <a:r>
              <a:rPr lang="en" sz="2900">
                <a:solidFill>
                  <a:srgbClr val="434343"/>
                </a:solidFill>
                <a:latin typeface="Montserrat"/>
                <a:ea typeface="Montserrat"/>
                <a:cs typeface="Montserrat"/>
                <a:sym typeface="Montserrat"/>
              </a:rPr>
              <a:t>if then contain 2 or more hidden layers.</a:t>
            </a:r>
            <a:endParaRPr sz="2900">
              <a:solidFill>
                <a:srgbClr val="434343"/>
              </a:solidFill>
              <a:latin typeface="Montserrat"/>
              <a:ea typeface="Montserrat"/>
              <a:cs typeface="Montserrat"/>
              <a:sym typeface="Montserrat"/>
            </a:endParaRPr>
          </a:p>
        </p:txBody>
      </p:sp>
      <p:pic>
        <p:nvPicPr>
          <p:cNvPr descr="watermark.jpg" id="755" name="Google Shape;755;p5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56" name="Google Shape;756;p5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757" name="Google Shape;757;p58"/>
          <p:cNvSpPr/>
          <p:nvPr/>
        </p:nvSpPr>
        <p:spPr>
          <a:xfrm>
            <a:off x="2638913" y="2873650"/>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58"/>
          <p:cNvSpPr/>
          <p:nvPr/>
        </p:nvSpPr>
        <p:spPr>
          <a:xfrm>
            <a:off x="2638913" y="3567889"/>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58"/>
          <p:cNvSpPr/>
          <p:nvPr/>
        </p:nvSpPr>
        <p:spPr>
          <a:xfrm>
            <a:off x="2638913" y="4307368"/>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58"/>
          <p:cNvSpPr/>
          <p:nvPr/>
        </p:nvSpPr>
        <p:spPr>
          <a:xfrm>
            <a:off x="3767538" y="32343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58"/>
          <p:cNvSpPr/>
          <p:nvPr/>
        </p:nvSpPr>
        <p:spPr>
          <a:xfrm>
            <a:off x="3767538" y="38992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58"/>
          <p:cNvSpPr/>
          <p:nvPr/>
        </p:nvSpPr>
        <p:spPr>
          <a:xfrm>
            <a:off x="4773971" y="274357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58"/>
          <p:cNvSpPr/>
          <p:nvPr/>
        </p:nvSpPr>
        <p:spPr>
          <a:xfrm>
            <a:off x="4773971" y="3614213"/>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58"/>
          <p:cNvSpPr/>
          <p:nvPr/>
        </p:nvSpPr>
        <p:spPr>
          <a:xfrm>
            <a:off x="4773971" y="4539150"/>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58"/>
          <p:cNvSpPr/>
          <p:nvPr/>
        </p:nvSpPr>
        <p:spPr>
          <a:xfrm>
            <a:off x="5966585" y="3614213"/>
            <a:ext cx="538500" cy="538500"/>
          </a:xfrm>
          <a:prstGeom prst="ellipse">
            <a:avLst/>
          </a:prstGeom>
          <a:solidFill>
            <a:srgbClr val="F4CCCC"/>
          </a:solidFill>
          <a:ln cap="flat" cmpd="sng" w="28575">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66" name="Google Shape;766;p58"/>
          <p:cNvCxnSpPr>
            <a:stCxn id="757" idx="6"/>
            <a:endCxn id="760" idx="2"/>
          </p:cNvCxnSpPr>
          <p:nvPr/>
        </p:nvCxnSpPr>
        <p:spPr>
          <a:xfrm>
            <a:off x="3177413" y="3142900"/>
            <a:ext cx="590100" cy="360600"/>
          </a:xfrm>
          <a:prstGeom prst="straightConnector1">
            <a:avLst/>
          </a:prstGeom>
          <a:noFill/>
          <a:ln cap="flat" cmpd="sng" w="28575">
            <a:solidFill>
              <a:srgbClr val="595959"/>
            </a:solidFill>
            <a:prstDash val="solid"/>
            <a:round/>
            <a:headEnd len="med" w="med" type="none"/>
            <a:tailEnd len="med" w="med" type="triangle"/>
          </a:ln>
        </p:spPr>
      </p:cxnSp>
      <p:cxnSp>
        <p:nvCxnSpPr>
          <p:cNvPr id="767" name="Google Shape;767;p58"/>
          <p:cNvCxnSpPr>
            <a:endCxn id="761" idx="2"/>
          </p:cNvCxnSpPr>
          <p:nvPr/>
        </p:nvCxnSpPr>
        <p:spPr>
          <a:xfrm>
            <a:off x="3177438" y="3162927"/>
            <a:ext cx="590100" cy="1005600"/>
          </a:xfrm>
          <a:prstGeom prst="straightConnector1">
            <a:avLst/>
          </a:prstGeom>
          <a:noFill/>
          <a:ln cap="flat" cmpd="sng" w="28575">
            <a:solidFill>
              <a:srgbClr val="595959"/>
            </a:solidFill>
            <a:prstDash val="solid"/>
            <a:round/>
            <a:headEnd len="med" w="med" type="none"/>
            <a:tailEnd len="med" w="med" type="triangle"/>
          </a:ln>
        </p:spPr>
      </p:cxnSp>
      <p:cxnSp>
        <p:nvCxnSpPr>
          <p:cNvPr id="768" name="Google Shape;768;p58"/>
          <p:cNvCxnSpPr>
            <a:stCxn id="760" idx="6"/>
            <a:endCxn id="763" idx="2"/>
          </p:cNvCxnSpPr>
          <p:nvPr/>
        </p:nvCxnSpPr>
        <p:spPr>
          <a:xfrm>
            <a:off x="4306038" y="3503628"/>
            <a:ext cx="468000" cy="379800"/>
          </a:xfrm>
          <a:prstGeom prst="straightConnector1">
            <a:avLst/>
          </a:prstGeom>
          <a:noFill/>
          <a:ln cap="flat" cmpd="sng" w="28575">
            <a:solidFill>
              <a:srgbClr val="595959"/>
            </a:solidFill>
            <a:prstDash val="solid"/>
            <a:round/>
            <a:headEnd len="med" w="med" type="none"/>
            <a:tailEnd len="med" w="med" type="triangle"/>
          </a:ln>
        </p:spPr>
      </p:cxnSp>
      <p:cxnSp>
        <p:nvCxnSpPr>
          <p:cNvPr id="769" name="Google Shape;769;p58"/>
          <p:cNvCxnSpPr>
            <a:stCxn id="760" idx="6"/>
            <a:endCxn id="762" idx="2"/>
          </p:cNvCxnSpPr>
          <p:nvPr/>
        </p:nvCxnSpPr>
        <p:spPr>
          <a:xfrm flipH="1" rot="10800000">
            <a:off x="4306038" y="3012828"/>
            <a:ext cx="468000" cy="490800"/>
          </a:xfrm>
          <a:prstGeom prst="straightConnector1">
            <a:avLst/>
          </a:prstGeom>
          <a:noFill/>
          <a:ln cap="flat" cmpd="sng" w="28575">
            <a:solidFill>
              <a:srgbClr val="595959"/>
            </a:solidFill>
            <a:prstDash val="solid"/>
            <a:round/>
            <a:headEnd len="med" w="med" type="none"/>
            <a:tailEnd len="med" w="med" type="triangle"/>
          </a:ln>
        </p:spPr>
      </p:cxnSp>
      <p:cxnSp>
        <p:nvCxnSpPr>
          <p:cNvPr id="770" name="Google Shape;770;p58"/>
          <p:cNvCxnSpPr>
            <a:stCxn id="760" idx="6"/>
            <a:endCxn id="764" idx="1"/>
          </p:cNvCxnSpPr>
          <p:nvPr/>
        </p:nvCxnSpPr>
        <p:spPr>
          <a:xfrm>
            <a:off x="4306038" y="3503628"/>
            <a:ext cx="546900" cy="1114500"/>
          </a:xfrm>
          <a:prstGeom prst="straightConnector1">
            <a:avLst/>
          </a:prstGeom>
          <a:noFill/>
          <a:ln cap="flat" cmpd="sng" w="28575">
            <a:solidFill>
              <a:srgbClr val="595959"/>
            </a:solidFill>
            <a:prstDash val="solid"/>
            <a:round/>
            <a:headEnd len="med" w="med" type="none"/>
            <a:tailEnd len="med" w="med" type="triangle"/>
          </a:ln>
        </p:spPr>
      </p:cxnSp>
      <p:cxnSp>
        <p:nvCxnSpPr>
          <p:cNvPr id="771" name="Google Shape;771;p58"/>
          <p:cNvCxnSpPr>
            <a:endCxn id="765" idx="2"/>
          </p:cNvCxnSpPr>
          <p:nvPr/>
        </p:nvCxnSpPr>
        <p:spPr>
          <a:xfrm>
            <a:off x="5312585" y="3012863"/>
            <a:ext cx="654000" cy="870600"/>
          </a:xfrm>
          <a:prstGeom prst="straightConnector1">
            <a:avLst/>
          </a:prstGeom>
          <a:noFill/>
          <a:ln cap="flat" cmpd="sng" w="28575">
            <a:solidFill>
              <a:srgbClr val="595959"/>
            </a:solidFill>
            <a:prstDash val="solid"/>
            <a:round/>
            <a:headEnd len="med" w="med" type="none"/>
            <a:tailEnd len="med" w="med" type="triangle"/>
          </a:ln>
        </p:spPr>
      </p:cxnSp>
      <p:cxnSp>
        <p:nvCxnSpPr>
          <p:cNvPr id="772" name="Google Shape;772;p58"/>
          <p:cNvCxnSpPr>
            <a:endCxn id="765" idx="2"/>
          </p:cNvCxnSpPr>
          <p:nvPr/>
        </p:nvCxnSpPr>
        <p:spPr>
          <a:xfrm>
            <a:off x="5312585" y="3880463"/>
            <a:ext cx="654000" cy="3000"/>
          </a:xfrm>
          <a:prstGeom prst="straightConnector1">
            <a:avLst/>
          </a:prstGeom>
          <a:noFill/>
          <a:ln cap="flat" cmpd="sng" w="28575">
            <a:solidFill>
              <a:srgbClr val="595959"/>
            </a:solidFill>
            <a:prstDash val="solid"/>
            <a:round/>
            <a:headEnd len="med" w="med" type="none"/>
            <a:tailEnd len="med" w="med" type="triangle"/>
          </a:ln>
        </p:spPr>
      </p:cxnSp>
      <p:cxnSp>
        <p:nvCxnSpPr>
          <p:cNvPr id="773" name="Google Shape;773;p58"/>
          <p:cNvCxnSpPr>
            <a:endCxn id="765" idx="2"/>
          </p:cNvCxnSpPr>
          <p:nvPr/>
        </p:nvCxnSpPr>
        <p:spPr>
          <a:xfrm flipH="1" rot="10800000">
            <a:off x="5344685" y="3883463"/>
            <a:ext cx="621900" cy="924900"/>
          </a:xfrm>
          <a:prstGeom prst="straightConnector1">
            <a:avLst/>
          </a:prstGeom>
          <a:noFill/>
          <a:ln cap="flat" cmpd="sng" w="28575">
            <a:solidFill>
              <a:srgbClr val="595959"/>
            </a:solidFill>
            <a:prstDash val="solid"/>
            <a:round/>
            <a:headEnd len="med" w="med" type="none"/>
            <a:tailEnd len="med" w="med" type="triangle"/>
          </a:ln>
        </p:spPr>
      </p:cxnSp>
      <p:cxnSp>
        <p:nvCxnSpPr>
          <p:cNvPr id="774" name="Google Shape;774;p58"/>
          <p:cNvCxnSpPr>
            <a:stCxn id="761" idx="6"/>
            <a:endCxn id="762" idx="2"/>
          </p:cNvCxnSpPr>
          <p:nvPr/>
        </p:nvCxnSpPr>
        <p:spPr>
          <a:xfrm flipH="1" rot="10800000">
            <a:off x="4306038" y="3012927"/>
            <a:ext cx="468000" cy="1155600"/>
          </a:xfrm>
          <a:prstGeom prst="straightConnector1">
            <a:avLst/>
          </a:prstGeom>
          <a:noFill/>
          <a:ln cap="flat" cmpd="sng" w="28575">
            <a:solidFill>
              <a:srgbClr val="595959"/>
            </a:solidFill>
            <a:prstDash val="solid"/>
            <a:round/>
            <a:headEnd len="med" w="med" type="none"/>
            <a:tailEnd len="med" w="med" type="triangle"/>
          </a:ln>
        </p:spPr>
      </p:cxnSp>
      <p:cxnSp>
        <p:nvCxnSpPr>
          <p:cNvPr id="775" name="Google Shape;775;p58"/>
          <p:cNvCxnSpPr>
            <a:stCxn id="761" idx="6"/>
            <a:endCxn id="764" idx="2"/>
          </p:cNvCxnSpPr>
          <p:nvPr/>
        </p:nvCxnSpPr>
        <p:spPr>
          <a:xfrm>
            <a:off x="4306038" y="4168527"/>
            <a:ext cx="468000" cy="639900"/>
          </a:xfrm>
          <a:prstGeom prst="straightConnector1">
            <a:avLst/>
          </a:prstGeom>
          <a:noFill/>
          <a:ln cap="flat" cmpd="sng" w="28575">
            <a:solidFill>
              <a:srgbClr val="595959"/>
            </a:solidFill>
            <a:prstDash val="solid"/>
            <a:round/>
            <a:headEnd len="med" w="med" type="none"/>
            <a:tailEnd len="med" w="med" type="triangle"/>
          </a:ln>
        </p:spPr>
      </p:cxnSp>
      <p:cxnSp>
        <p:nvCxnSpPr>
          <p:cNvPr id="776" name="Google Shape;776;p58"/>
          <p:cNvCxnSpPr>
            <a:endCxn id="763" idx="2"/>
          </p:cNvCxnSpPr>
          <p:nvPr/>
        </p:nvCxnSpPr>
        <p:spPr>
          <a:xfrm flipH="1" rot="10800000">
            <a:off x="4306271" y="3883463"/>
            <a:ext cx="467700" cy="302400"/>
          </a:xfrm>
          <a:prstGeom prst="straightConnector1">
            <a:avLst/>
          </a:prstGeom>
          <a:noFill/>
          <a:ln cap="flat" cmpd="sng" w="28575">
            <a:solidFill>
              <a:srgbClr val="595959"/>
            </a:solidFill>
            <a:prstDash val="solid"/>
            <a:round/>
            <a:headEnd len="med" w="med" type="none"/>
            <a:tailEnd len="med" w="med" type="triangle"/>
          </a:ln>
        </p:spPr>
      </p:cxnSp>
      <p:cxnSp>
        <p:nvCxnSpPr>
          <p:cNvPr id="777" name="Google Shape;777;p58"/>
          <p:cNvCxnSpPr>
            <a:endCxn id="760" idx="2"/>
          </p:cNvCxnSpPr>
          <p:nvPr/>
        </p:nvCxnSpPr>
        <p:spPr>
          <a:xfrm flipH="1" rot="10800000">
            <a:off x="3177438" y="3503628"/>
            <a:ext cx="590100" cy="349800"/>
          </a:xfrm>
          <a:prstGeom prst="straightConnector1">
            <a:avLst/>
          </a:prstGeom>
          <a:noFill/>
          <a:ln cap="flat" cmpd="sng" w="28575">
            <a:solidFill>
              <a:srgbClr val="595959"/>
            </a:solidFill>
            <a:prstDash val="solid"/>
            <a:round/>
            <a:headEnd len="med" w="med" type="none"/>
            <a:tailEnd len="med" w="med" type="triangle"/>
          </a:ln>
        </p:spPr>
      </p:cxnSp>
      <p:cxnSp>
        <p:nvCxnSpPr>
          <p:cNvPr id="778" name="Google Shape;778;p58"/>
          <p:cNvCxnSpPr>
            <a:endCxn id="761" idx="2"/>
          </p:cNvCxnSpPr>
          <p:nvPr/>
        </p:nvCxnSpPr>
        <p:spPr>
          <a:xfrm>
            <a:off x="3177438" y="3853527"/>
            <a:ext cx="590100" cy="315000"/>
          </a:xfrm>
          <a:prstGeom prst="straightConnector1">
            <a:avLst/>
          </a:prstGeom>
          <a:noFill/>
          <a:ln cap="flat" cmpd="sng" w="28575">
            <a:solidFill>
              <a:srgbClr val="595959"/>
            </a:solidFill>
            <a:prstDash val="solid"/>
            <a:round/>
            <a:headEnd len="med" w="med" type="none"/>
            <a:tailEnd len="med" w="med" type="triangle"/>
          </a:ln>
        </p:spPr>
      </p:cxnSp>
      <p:cxnSp>
        <p:nvCxnSpPr>
          <p:cNvPr id="779" name="Google Shape;779;p58"/>
          <p:cNvCxnSpPr>
            <a:endCxn id="760" idx="2"/>
          </p:cNvCxnSpPr>
          <p:nvPr/>
        </p:nvCxnSpPr>
        <p:spPr>
          <a:xfrm flipH="1" rot="10800000">
            <a:off x="3200838" y="3503628"/>
            <a:ext cx="566700" cy="1060500"/>
          </a:xfrm>
          <a:prstGeom prst="straightConnector1">
            <a:avLst/>
          </a:prstGeom>
          <a:noFill/>
          <a:ln cap="flat" cmpd="sng" w="28575">
            <a:solidFill>
              <a:srgbClr val="595959"/>
            </a:solidFill>
            <a:prstDash val="solid"/>
            <a:round/>
            <a:headEnd len="med" w="med" type="none"/>
            <a:tailEnd len="med" w="med" type="triangle"/>
          </a:ln>
        </p:spPr>
      </p:cxnSp>
      <p:cxnSp>
        <p:nvCxnSpPr>
          <p:cNvPr id="780" name="Google Shape;780;p58"/>
          <p:cNvCxnSpPr>
            <a:endCxn id="761" idx="2"/>
          </p:cNvCxnSpPr>
          <p:nvPr/>
        </p:nvCxnSpPr>
        <p:spPr>
          <a:xfrm flipH="1" rot="10800000">
            <a:off x="3200838" y="4168527"/>
            <a:ext cx="566700" cy="395700"/>
          </a:xfrm>
          <a:prstGeom prst="straightConnector1">
            <a:avLst/>
          </a:prstGeom>
          <a:noFill/>
          <a:ln cap="flat" cmpd="sng" w="28575">
            <a:solidFill>
              <a:srgbClr val="595959"/>
            </a:solidFill>
            <a:prstDash val="solid"/>
            <a:round/>
            <a:headEnd len="med" w="med" type="none"/>
            <a:tailEnd len="med" w="med" type="triangle"/>
          </a:ln>
        </p:spPr>
      </p:cxnSp>
      <p:sp>
        <p:nvSpPr>
          <p:cNvPr id="781" name="Google Shape;781;p58"/>
          <p:cNvSpPr/>
          <p:nvPr/>
        </p:nvSpPr>
        <p:spPr>
          <a:xfrm>
            <a:off x="3669575" y="2680425"/>
            <a:ext cx="1936800" cy="2397300"/>
          </a:xfrm>
          <a:prstGeom prst="roundRect">
            <a:avLst>
              <a:gd fmla="val 16667" name="adj"/>
            </a:avLst>
          </a:prstGeom>
          <a:noFill/>
          <a:ln cap="flat" cmpd="sng" w="38100">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5" name="Shape 785"/>
        <p:cNvGrpSpPr/>
        <p:nvPr/>
      </p:nvGrpSpPr>
      <p:grpSpPr>
        <a:xfrm>
          <a:off x="0" y="0"/>
          <a:ext cx="0" cy="0"/>
          <a:chOff x="0" y="0"/>
          <a:chExt cx="0" cy="0"/>
        </a:xfrm>
      </p:grpSpPr>
      <p:pic>
        <p:nvPicPr>
          <p:cNvPr id="786" name="Google Shape;786;p59"/>
          <p:cNvPicPr preferRelativeResize="0"/>
          <p:nvPr/>
        </p:nvPicPr>
        <p:blipFill>
          <a:blip r:embed="rId3">
            <a:alphaModFix/>
          </a:blip>
          <a:stretch>
            <a:fillRect/>
          </a:stretch>
        </p:blipFill>
        <p:spPr>
          <a:xfrm>
            <a:off x="1582250" y="2511225"/>
            <a:ext cx="5979500" cy="2290150"/>
          </a:xfrm>
          <a:prstGeom prst="rect">
            <a:avLst/>
          </a:prstGeom>
          <a:noFill/>
          <a:ln>
            <a:noFill/>
          </a:ln>
        </p:spPr>
      </p:pic>
      <p:sp>
        <p:nvSpPr>
          <p:cNvPr id="787" name="Google Shape;787;p5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788" name="Google Shape;788;p5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Neural Networks become </a:t>
            </a:r>
            <a:r>
              <a:rPr b="1" lang="en" sz="2900">
                <a:solidFill>
                  <a:srgbClr val="434343"/>
                </a:solidFill>
                <a:latin typeface="Montserrat"/>
                <a:ea typeface="Montserrat"/>
                <a:cs typeface="Montserrat"/>
                <a:sym typeface="Montserrat"/>
              </a:rPr>
              <a:t>“deep neural networks” </a:t>
            </a:r>
            <a:r>
              <a:rPr lang="en" sz="2900">
                <a:solidFill>
                  <a:srgbClr val="434343"/>
                </a:solidFill>
                <a:latin typeface="Montserrat"/>
                <a:ea typeface="Montserrat"/>
                <a:cs typeface="Montserrat"/>
                <a:sym typeface="Montserrat"/>
              </a:rPr>
              <a:t>if then contain 2 or more hidden layers.</a:t>
            </a:r>
            <a:endParaRPr sz="2900">
              <a:solidFill>
                <a:srgbClr val="434343"/>
              </a:solidFill>
              <a:latin typeface="Montserrat"/>
              <a:ea typeface="Montserrat"/>
              <a:cs typeface="Montserrat"/>
              <a:sym typeface="Montserrat"/>
            </a:endParaRPr>
          </a:p>
        </p:txBody>
      </p:sp>
      <p:pic>
        <p:nvPicPr>
          <p:cNvPr descr="watermark.jpg" id="789" name="Google Shape;789;p59"/>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790" name="Google Shape;790;p59"/>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4" name="Shape 794"/>
        <p:cNvGrpSpPr/>
        <p:nvPr/>
      </p:nvGrpSpPr>
      <p:grpSpPr>
        <a:xfrm>
          <a:off x="0" y="0"/>
          <a:ext cx="0" cy="0"/>
          <a:chOff x="0" y="0"/>
          <a:chExt cx="0" cy="0"/>
        </a:xfrm>
      </p:grpSpPr>
      <p:sp>
        <p:nvSpPr>
          <p:cNvPr id="795" name="Google Shape;795;p6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796" name="Google Shape;796;p60"/>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Terminology:</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Input Layer: First layer that directly accepts real data values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Hidden Layer: Any layer between input and output layers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Output Layer: The final estimate of the output.</a:t>
            </a:r>
            <a:endParaRPr sz="2900">
              <a:solidFill>
                <a:srgbClr val="434343"/>
              </a:solidFill>
              <a:latin typeface="Montserrat"/>
              <a:ea typeface="Montserrat"/>
              <a:cs typeface="Montserrat"/>
              <a:sym typeface="Montserrat"/>
            </a:endParaRPr>
          </a:p>
        </p:txBody>
      </p:sp>
      <p:pic>
        <p:nvPicPr>
          <p:cNvPr descr="watermark.jpg" id="797" name="Google Shape;797;p6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98" name="Google Shape;798;p6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2" name="Shape 802"/>
        <p:cNvGrpSpPr/>
        <p:nvPr/>
      </p:nvGrpSpPr>
      <p:grpSpPr>
        <a:xfrm>
          <a:off x="0" y="0"/>
          <a:ext cx="0" cy="0"/>
          <a:chOff x="0" y="0"/>
          <a:chExt cx="0" cy="0"/>
        </a:xfrm>
      </p:grpSpPr>
      <p:sp>
        <p:nvSpPr>
          <p:cNvPr id="803" name="Google Shape;803;p6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804" name="Google Shape;804;p61"/>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What is incredible about the neural network framework is that it can be used to approximate any function.</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Zhou Lu and later on Boris Hanin proved mathematically that Neural Networks can approximate any convex continuous function.</a:t>
            </a:r>
            <a:endParaRPr sz="2900">
              <a:solidFill>
                <a:srgbClr val="434343"/>
              </a:solidFill>
              <a:latin typeface="Montserrat"/>
              <a:ea typeface="Montserrat"/>
              <a:cs typeface="Montserrat"/>
              <a:sym typeface="Montserrat"/>
            </a:endParaRPr>
          </a:p>
        </p:txBody>
      </p:sp>
      <p:pic>
        <p:nvPicPr>
          <p:cNvPr descr="watermark.jpg" id="805" name="Google Shape;805;p6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06" name="Google Shape;806;p6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7"/>
          <p:cNvSpPr txBox="1"/>
          <p:nvPr>
            <p:ph type="ctrTitle"/>
          </p:nvPr>
        </p:nvSpPr>
        <p:spPr>
          <a:xfrm>
            <a:off x="311700" y="1108500"/>
            <a:ext cx="88323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Let’s get started!</a:t>
            </a:r>
            <a:endParaRPr b="1">
              <a:latin typeface="Montserrat"/>
              <a:ea typeface="Montserrat"/>
              <a:cs typeface="Montserrat"/>
              <a:sym typeface="Montserrat"/>
            </a:endParaRPr>
          </a:p>
        </p:txBody>
      </p:sp>
      <p:pic>
        <p:nvPicPr>
          <p:cNvPr descr="watermark.jpg" id="87" name="Google Shape;87;p1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8" name="Google Shape;88;p1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0" name="Shape 810"/>
        <p:cNvGrpSpPr/>
        <p:nvPr/>
      </p:nvGrpSpPr>
      <p:grpSpPr>
        <a:xfrm>
          <a:off x="0" y="0"/>
          <a:ext cx="0" cy="0"/>
          <a:chOff x="0" y="0"/>
          <a:chExt cx="0" cy="0"/>
        </a:xfrm>
      </p:grpSpPr>
      <p:sp>
        <p:nvSpPr>
          <p:cNvPr id="811" name="Google Shape;811;p6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812" name="Google Shape;812;p62"/>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For more details on this check out the Wikipedia page for “Universal Approximation Theorem”</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813" name="Google Shape;813;p6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14" name="Google Shape;814;p6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8" name="Shape 818"/>
        <p:cNvGrpSpPr/>
        <p:nvPr/>
      </p:nvGrpSpPr>
      <p:grpSpPr>
        <a:xfrm>
          <a:off x="0" y="0"/>
          <a:ext cx="0" cy="0"/>
          <a:chOff x="0" y="0"/>
          <a:chExt cx="0" cy="0"/>
        </a:xfrm>
      </p:grpSpPr>
      <p:sp>
        <p:nvSpPr>
          <p:cNvPr id="819" name="Google Shape;819;p6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820" name="Google Shape;820;p63"/>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Previously in our simple model we saw that the perceptron itself contained a very simple summation function f(x).</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For most use cases however that won’t be useful, we’ll want to be able to set constraints to our output values, especially in classification tasks.</a:t>
            </a:r>
            <a:endParaRPr sz="2900">
              <a:solidFill>
                <a:srgbClr val="434343"/>
              </a:solidFill>
              <a:latin typeface="Montserrat"/>
              <a:ea typeface="Montserrat"/>
              <a:cs typeface="Montserrat"/>
              <a:sym typeface="Montserrat"/>
            </a:endParaRPr>
          </a:p>
        </p:txBody>
      </p:sp>
      <p:pic>
        <p:nvPicPr>
          <p:cNvPr descr="watermark.jpg" id="821" name="Google Shape;821;p6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22" name="Google Shape;822;p6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6" name="Shape 826"/>
        <p:cNvGrpSpPr/>
        <p:nvPr/>
      </p:nvGrpSpPr>
      <p:grpSpPr>
        <a:xfrm>
          <a:off x="0" y="0"/>
          <a:ext cx="0" cy="0"/>
          <a:chOff x="0" y="0"/>
          <a:chExt cx="0" cy="0"/>
        </a:xfrm>
      </p:grpSpPr>
      <p:sp>
        <p:nvSpPr>
          <p:cNvPr id="827" name="Google Shape;827;p6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828" name="Google Shape;828;p64"/>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In a classification tasks, it would be useful to have all outputs fall between 0 and 1.</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These values can then present probability assignments for each class.</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In the next lecture, we’ll explore how to use </a:t>
            </a:r>
            <a:r>
              <a:rPr b="1" lang="en" sz="2900">
                <a:solidFill>
                  <a:srgbClr val="434343"/>
                </a:solidFill>
                <a:latin typeface="Montserrat"/>
                <a:ea typeface="Montserrat"/>
                <a:cs typeface="Montserrat"/>
                <a:sym typeface="Montserrat"/>
              </a:rPr>
              <a:t>activation functions</a:t>
            </a:r>
            <a:r>
              <a:rPr lang="en" sz="2900">
                <a:solidFill>
                  <a:srgbClr val="434343"/>
                </a:solidFill>
                <a:latin typeface="Montserrat"/>
                <a:ea typeface="Montserrat"/>
                <a:cs typeface="Montserrat"/>
                <a:sym typeface="Montserrat"/>
              </a:rPr>
              <a:t> to set boundaries to output values from the neuron.</a:t>
            </a:r>
            <a:endParaRPr sz="2900">
              <a:solidFill>
                <a:srgbClr val="434343"/>
              </a:solidFill>
              <a:latin typeface="Montserrat"/>
              <a:ea typeface="Montserrat"/>
              <a:cs typeface="Montserrat"/>
              <a:sym typeface="Montserrat"/>
            </a:endParaRPr>
          </a:p>
        </p:txBody>
      </p:sp>
      <p:pic>
        <p:nvPicPr>
          <p:cNvPr descr="watermark.jpg" id="829" name="Google Shape;829;p6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30" name="Google Shape;830;p6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4" name="Shape 834"/>
        <p:cNvGrpSpPr/>
        <p:nvPr/>
      </p:nvGrpSpPr>
      <p:grpSpPr>
        <a:xfrm>
          <a:off x="0" y="0"/>
          <a:ext cx="0" cy="0"/>
          <a:chOff x="0" y="0"/>
          <a:chExt cx="0" cy="0"/>
        </a:xfrm>
      </p:grpSpPr>
      <p:sp>
        <p:nvSpPr>
          <p:cNvPr id="835" name="Google Shape;835;p65"/>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Activation Functions</a:t>
            </a:r>
            <a:endParaRPr b="1">
              <a:latin typeface="Montserrat"/>
              <a:ea typeface="Montserrat"/>
              <a:cs typeface="Montserrat"/>
              <a:sym typeface="Montserrat"/>
            </a:endParaRPr>
          </a:p>
        </p:txBody>
      </p:sp>
      <p:sp>
        <p:nvSpPr>
          <p:cNvPr id="836" name="Google Shape;836;p65"/>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837" name="Google Shape;837;p6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38" name="Google Shape;838;p6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2" name="Shape 842"/>
        <p:cNvGrpSpPr/>
        <p:nvPr/>
      </p:nvGrpSpPr>
      <p:grpSpPr>
        <a:xfrm>
          <a:off x="0" y="0"/>
          <a:ext cx="0" cy="0"/>
          <a:chOff x="0" y="0"/>
          <a:chExt cx="0" cy="0"/>
        </a:xfrm>
      </p:grpSpPr>
      <p:sp>
        <p:nvSpPr>
          <p:cNvPr id="843" name="Google Shape;843;p6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844" name="Google Shape;844;p66"/>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Recall that inputs </a:t>
            </a:r>
            <a:r>
              <a:rPr b="1" lang="en" sz="2900">
                <a:solidFill>
                  <a:srgbClr val="434343"/>
                </a:solidFill>
                <a:latin typeface="Montserrat"/>
                <a:ea typeface="Montserrat"/>
                <a:cs typeface="Montserrat"/>
                <a:sym typeface="Montserrat"/>
              </a:rPr>
              <a:t>x</a:t>
            </a:r>
            <a:r>
              <a:rPr lang="en" sz="2900">
                <a:solidFill>
                  <a:srgbClr val="434343"/>
                </a:solidFill>
                <a:latin typeface="Montserrat"/>
                <a:ea typeface="Montserrat"/>
                <a:cs typeface="Montserrat"/>
                <a:sym typeface="Montserrat"/>
              </a:rPr>
              <a:t> have a weight </a:t>
            </a:r>
            <a:r>
              <a:rPr b="1" lang="en" sz="2900">
                <a:solidFill>
                  <a:srgbClr val="434343"/>
                </a:solidFill>
                <a:latin typeface="Montserrat"/>
                <a:ea typeface="Montserrat"/>
                <a:cs typeface="Montserrat"/>
                <a:sym typeface="Montserrat"/>
              </a:rPr>
              <a:t>w </a:t>
            </a:r>
            <a:r>
              <a:rPr lang="en" sz="2900">
                <a:solidFill>
                  <a:srgbClr val="434343"/>
                </a:solidFill>
                <a:latin typeface="Montserrat"/>
                <a:ea typeface="Montserrat"/>
                <a:cs typeface="Montserrat"/>
                <a:sym typeface="Montserrat"/>
              </a:rPr>
              <a:t>and a bias term </a:t>
            </a:r>
            <a:r>
              <a:rPr b="1" lang="en" sz="2900">
                <a:solidFill>
                  <a:srgbClr val="434343"/>
                </a:solidFill>
                <a:latin typeface="Montserrat"/>
                <a:ea typeface="Montserrat"/>
                <a:cs typeface="Montserrat"/>
                <a:sym typeface="Montserrat"/>
              </a:rPr>
              <a:t>b</a:t>
            </a:r>
            <a:r>
              <a:rPr lang="en" sz="2900">
                <a:solidFill>
                  <a:srgbClr val="434343"/>
                </a:solidFill>
                <a:latin typeface="Montserrat"/>
                <a:ea typeface="Montserrat"/>
                <a:cs typeface="Montserrat"/>
                <a:sym typeface="Montserrat"/>
              </a:rPr>
              <a:t> attached to them in the perceptron model.</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Which means we have</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x*w + b</a:t>
            </a:r>
            <a:endParaRPr sz="2900">
              <a:solidFill>
                <a:srgbClr val="434343"/>
              </a:solidFill>
              <a:latin typeface="Montserrat"/>
              <a:ea typeface="Montserrat"/>
              <a:cs typeface="Montserrat"/>
              <a:sym typeface="Montserrat"/>
            </a:endParaRPr>
          </a:p>
          <a:p>
            <a:pPr indent="0" lvl="0" marL="13716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845" name="Google Shape;845;p6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46" name="Google Shape;846;p6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0" name="Shape 850"/>
        <p:cNvGrpSpPr/>
        <p:nvPr/>
      </p:nvGrpSpPr>
      <p:grpSpPr>
        <a:xfrm>
          <a:off x="0" y="0"/>
          <a:ext cx="0" cy="0"/>
          <a:chOff x="0" y="0"/>
          <a:chExt cx="0" cy="0"/>
        </a:xfrm>
      </p:grpSpPr>
      <p:sp>
        <p:nvSpPr>
          <p:cNvPr id="851" name="Google Shape;851;p6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852" name="Google Shape;852;p6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Which means we have</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x*w + b</a:t>
            </a:r>
            <a:endParaRPr b="1" sz="2900">
              <a:solidFill>
                <a:srgbClr val="434343"/>
              </a:solidFill>
              <a:latin typeface="Montserrat"/>
              <a:ea typeface="Montserrat"/>
              <a:cs typeface="Montserrat"/>
              <a:sym typeface="Montserrat"/>
            </a:endParaRPr>
          </a:p>
          <a:p>
            <a:pPr indent="-412750" lvl="0"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Clearly </a:t>
            </a:r>
            <a:r>
              <a:rPr b="1" lang="en" sz="2900">
                <a:solidFill>
                  <a:srgbClr val="434343"/>
                </a:solidFill>
                <a:latin typeface="Montserrat"/>
                <a:ea typeface="Montserrat"/>
                <a:cs typeface="Montserrat"/>
                <a:sym typeface="Montserrat"/>
              </a:rPr>
              <a:t>w</a:t>
            </a:r>
            <a:r>
              <a:rPr lang="en" sz="2900">
                <a:solidFill>
                  <a:srgbClr val="434343"/>
                </a:solidFill>
                <a:latin typeface="Montserrat"/>
                <a:ea typeface="Montserrat"/>
                <a:cs typeface="Montserrat"/>
                <a:sym typeface="Montserrat"/>
              </a:rPr>
              <a:t> implies how much weight or strength to give the incoming input.</a:t>
            </a:r>
            <a:endParaRPr sz="2900">
              <a:solidFill>
                <a:srgbClr val="434343"/>
              </a:solidFill>
              <a:latin typeface="Montserrat"/>
              <a:ea typeface="Montserrat"/>
              <a:cs typeface="Montserrat"/>
              <a:sym typeface="Montserrat"/>
            </a:endParaRPr>
          </a:p>
          <a:p>
            <a:pPr indent="-412750" lvl="0"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can think of </a:t>
            </a:r>
            <a:r>
              <a:rPr b="1" lang="en" sz="2900">
                <a:solidFill>
                  <a:srgbClr val="434343"/>
                </a:solidFill>
                <a:latin typeface="Montserrat"/>
                <a:ea typeface="Montserrat"/>
                <a:cs typeface="Montserrat"/>
                <a:sym typeface="Montserrat"/>
              </a:rPr>
              <a:t>b</a:t>
            </a:r>
            <a:r>
              <a:rPr lang="en" sz="2900">
                <a:solidFill>
                  <a:srgbClr val="434343"/>
                </a:solidFill>
                <a:latin typeface="Montserrat"/>
                <a:ea typeface="Montserrat"/>
                <a:cs typeface="Montserrat"/>
                <a:sym typeface="Montserrat"/>
              </a:rPr>
              <a:t> as an offset value, making </a:t>
            </a:r>
            <a:r>
              <a:rPr b="1" lang="en" sz="2900">
                <a:solidFill>
                  <a:srgbClr val="434343"/>
                </a:solidFill>
                <a:latin typeface="Montserrat"/>
                <a:ea typeface="Montserrat"/>
                <a:cs typeface="Montserrat"/>
                <a:sym typeface="Montserrat"/>
              </a:rPr>
              <a:t>x*w</a:t>
            </a:r>
            <a:r>
              <a:rPr lang="en" sz="2900">
                <a:solidFill>
                  <a:srgbClr val="434343"/>
                </a:solidFill>
                <a:latin typeface="Montserrat"/>
                <a:ea typeface="Montserrat"/>
                <a:cs typeface="Montserrat"/>
                <a:sym typeface="Montserrat"/>
              </a:rPr>
              <a:t> have to reach a certain threshold before having an effect.</a:t>
            </a:r>
            <a:endParaRPr sz="2900">
              <a:solidFill>
                <a:srgbClr val="434343"/>
              </a:solidFill>
              <a:latin typeface="Montserrat"/>
              <a:ea typeface="Montserrat"/>
              <a:cs typeface="Montserrat"/>
              <a:sym typeface="Montserrat"/>
            </a:endParaRPr>
          </a:p>
          <a:p>
            <a:pPr indent="0" lvl="0" marL="13716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853" name="Google Shape;853;p6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54" name="Google Shape;854;p6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8" name="Shape 858"/>
        <p:cNvGrpSpPr/>
        <p:nvPr/>
      </p:nvGrpSpPr>
      <p:grpSpPr>
        <a:xfrm>
          <a:off x="0" y="0"/>
          <a:ext cx="0" cy="0"/>
          <a:chOff x="0" y="0"/>
          <a:chExt cx="0" cy="0"/>
        </a:xfrm>
      </p:grpSpPr>
      <p:sp>
        <p:nvSpPr>
          <p:cNvPr id="859" name="Google Shape;859;p6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860" name="Google Shape;860;p68"/>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For example if </a:t>
            </a:r>
            <a:r>
              <a:rPr b="1" lang="en" sz="2900">
                <a:solidFill>
                  <a:srgbClr val="434343"/>
                </a:solidFill>
                <a:latin typeface="Montserrat"/>
                <a:ea typeface="Montserrat"/>
                <a:cs typeface="Montserrat"/>
                <a:sym typeface="Montserrat"/>
              </a:rPr>
              <a:t>b= -10</a:t>
            </a:r>
            <a:endParaRPr b="1"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x*w + b</a:t>
            </a:r>
            <a:endParaRPr b="1" sz="2900">
              <a:solidFill>
                <a:srgbClr val="434343"/>
              </a:solidFill>
              <a:latin typeface="Montserrat"/>
              <a:ea typeface="Montserrat"/>
              <a:cs typeface="Montserrat"/>
              <a:sym typeface="Montserrat"/>
            </a:endParaRPr>
          </a:p>
          <a:p>
            <a:pPr indent="-412750" lvl="0"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Then the effects of </a:t>
            </a:r>
            <a:r>
              <a:rPr b="1" lang="en" sz="2900">
                <a:solidFill>
                  <a:srgbClr val="434343"/>
                </a:solidFill>
                <a:latin typeface="Montserrat"/>
                <a:ea typeface="Montserrat"/>
                <a:cs typeface="Montserrat"/>
                <a:sym typeface="Montserrat"/>
              </a:rPr>
              <a:t>x*w</a:t>
            </a:r>
            <a:r>
              <a:rPr lang="en" sz="2900">
                <a:solidFill>
                  <a:srgbClr val="434343"/>
                </a:solidFill>
                <a:latin typeface="Montserrat"/>
                <a:ea typeface="Montserrat"/>
                <a:cs typeface="Montserrat"/>
                <a:sym typeface="Montserrat"/>
              </a:rPr>
              <a:t> won’t really start to overcome the bias until their product surpasses 10.</a:t>
            </a:r>
            <a:endParaRPr sz="2900">
              <a:solidFill>
                <a:srgbClr val="434343"/>
              </a:solidFill>
              <a:latin typeface="Montserrat"/>
              <a:ea typeface="Montserrat"/>
              <a:cs typeface="Montserrat"/>
              <a:sym typeface="Montserrat"/>
            </a:endParaRPr>
          </a:p>
          <a:p>
            <a:pPr indent="-412750" lvl="0"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After that, then the effect is solely based on the value of </a:t>
            </a:r>
            <a:r>
              <a:rPr b="1" lang="en" sz="2900">
                <a:solidFill>
                  <a:srgbClr val="434343"/>
                </a:solidFill>
                <a:latin typeface="Montserrat"/>
                <a:ea typeface="Montserrat"/>
                <a:cs typeface="Montserrat"/>
                <a:sym typeface="Montserrat"/>
              </a:rPr>
              <a:t>w.</a:t>
            </a:r>
            <a:endParaRPr b="1" sz="2900">
              <a:solidFill>
                <a:srgbClr val="434343"/>
              </a:solidFill>
              <a:latin typeface="Montserrat"/>
              <a:ea typeface="Montserrat"/>
              <a:cs typeface="Montserrat"/>
              <a:sym typeface="Montserrat"/>
            </a:endParaRPr>
          </a:p>
          <a:p>
            <a:pPr indent="-412750" lvl="0"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Thus the term “bias” </a:t>
            </a:r>
            <a:endParaRPr sz="2900">
              <a:solidFill>
                <a:srgbClr val="434343"/>
              </a:solidFill>
              <a:latin typeface="Montserrat"/>
              <a:ea typeface="Montserrat"/>
              <a:cs typeface="Montserrat"/>
              <a:sym typeface="Montserrat"/>
            </a:endParaRPr>
          </a:p>
          <a:p>
            <a:pPr indent="0" lvl="0" marL="13716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861" name="Google Shape;861;p6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62" name="Google Shape;862;p6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6" name="Shape 866"/>
        <p:cNvGrpSpPr/>
        <p:nvPr/>
      </p:nvGrpSpPr>
      <p:grpSpPr>
        <a:xfrm>
          <a:off x="0" y="0"/>
          <a:ext cx="0" cy="0"/>
          <a:chOff x="0" y="0"/>
          <a:chExt cx="0" cy="0"/>
        </a:xfrm>
      </p:grpSpPr>
      <p:sp>
        <p:nvSpPr>
          <p:cNvPr id="867" name="Google Shape;867;p6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868" name="Google Shape;868;p6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Next we want to set boundaries for the overall output value of:</a:t>
            </a:r>
            <a:endParaRPr b="1"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x*w + b</a:t>
            </a:r>
            <a:endParaRPr b="1" sz="2900">
              <a:solidFill>
                <a:srgbClr val="434343"/>
              </a:solidFill>
              <a:latin typeface="Montserrat"/>
              <a:ea typeface="Montserrat"/>
              <a:cs typeface="Montserrat"/>
              <a:sym typeface="Montserrat"/>
            </a:endParaRPr>
          </a:p>
          <a:p>
            <a:pPr indent="-412750" lvl="0"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can state:</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z = x*w + b</a:t>
            </a:r>
            <a:endParaRPr sz="2900">
              <a:solidFill>
                <a:srgbClr val="434343"/>
              </a:solidFill>
              <a:latin typeface="Montserrat"/>
              <a:ea typeface="Montserrat"/>
              <a:cs typeface="Montserrat"/>
              <a:sym typeface="Montserrat"/>
            </a:endParaRPr>
          </a:p>
          <a:p>
            <a:pPr indent="-412750" lvl="0"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And then pass </a:t>
            </a:r>
            <a:r>
              <a:rPr b="1" lang="en" sz="2900">
                <a:solidFill>
                  <a:srgbClr val="434343"/>
                </a:solidFill>
                <a:latin typeface="Montserrat"/>
                <a:ea typeface="Montserrat"/>
                <a:cs typeface="Montserrat"/>
                <a:sym typeface="Montserrat"/>
              </a:rPr>
              <a:t>z </a:t>
            </a:r>
            <a:r>
              <a:rPr lang="en" sz="2900">
                <a:solidFill>
                  <a:srgbClr val="434343"/>
                </a:solidFill>
                <a:latin typeface="Montserrat"/>
                <a:ea typeface="Montserrat"/>
                <a:cs typeface="Montserrat"/>
                <a:sym typeface="Montserrat"/>
              </a:rPr>
              <a:t>through some activation function to limit its value. </a:t>
            </a:r>
            <a:endParaRPr sz="2900">
              <a:solidFill>
                <a:srgbClr val="434343"/>
              </a:solidFill>
              <a:latin typeface="Montserrat"/>
              <a:ea typeface="Montserrat"/>
              <a:cs typeface="Montserrat"/>
              <a:sym typeface="Montserrat"/>
            </a:endParaRPr>
          </a:p>
          <a:p>
            <a:pPr indent="0" lvl="0" marL="13716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869" name="Google Shape;869;p6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70" name="Google Shape;870;p6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4" name="Shape 874"/>
        <p:cNvGrpSpPr/>
        <p:nvPr/>
      </p:nvGrpSpPr>
      <p:grpSpPr>
        <a:xfrm>
          <a:off x="0" y="0"/>
          <a:ext cx="0" cy="0"/>
          <a:chOff x="0" y="0"/>
          <a:chExt cx="0" cy="0"/>
        </a:xfrm>
      </p:grpSpPr>
      <p:sp>
        <p:nvSpPr>
          <p:cNvPr id="875" name="Google Shape;875;p7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876" name="Google Shape;876;p70"/>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 lot of research has been done into activation functions and their effectiveness. </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explore some common activation functions.</a:t>
            </a:r>
            <a:endParaRPr sz="2900">
              <a:solidFill>
                <a:srgbClr val="434343"/>
              </a:solidFill>
              <a:latin typeface="Montserrat"/>
              <a:ea typeface="Montserrat"/>
              <a:cs typeface="Montserrat"/>
              <a:sym typeface="Montserrat"/>
            </a:endParaRPr>
          </a:p>
        </p:txBody>
      </p:sp>
      <p:pic>
        <p:nvPicPr>
          <p:cNvPr descr="watermark.jpg" id="877" name="Google Shape;877;p7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78" name="Google Shape;878;p7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2" name="Shape 882"/>
        <p:cNvGrpSpPr/>
        <p:nvPr/>
      </p:nvGrpSpPr>
      <p:grpSpPr>
        <a:xfrm>
          <a:off x="0" y="0"/>
          <a:ext cx="0" cy="0"/>
          <a:chOff x="0" y="0"/>
          <a:chExt cx="0" cy="0"/>
        </a:xfrm>
      </p:grpSpPr>
      <p:sp>
        <p:nvSpPr>
          <p:cNvPr id="883" name="Google Shape;883;p7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884" name="Google Shape;884;p71"/>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Recall our simple perceptron has an f(X)</a:t>
            </a:r>
            <a:endParaRPr sz="2900">
              <a:solidFill>
                <a:srgbClr val="434343"/>
              </a:solidFill>
              <a:latin typeface="Montserrat"/>
              <a:ea typeface="Montserrat"/>
              <a:cs typeface="Montserrat"/>
              <a:sym typeface="Montserrat"/>
            </a:endParaRPr>
          </a:p>
        </p:txBody>
      </p:sp>
      <p:pic>
        <p:nvPicPr>
          <p:cNvPr descr="watermark.jpg" id="885" name="Google Shape;885;p7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86" name="Google Shape;886;p7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887" name="Google Shape;887;p71"/>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888" name="Google Shape;888;p71"/>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889" name="Google Shape;889;p71"/>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90" name="Google Shape;890;p71"/>
          <p:cNvCxnSpPr>
            <a:endCxn id="889"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891" name="Google Shape;891;p71"/>
          <p:cNvCxnSpPr>
            <a:endCxn id="889" idx="3"/>
          </p:cNvCxnSpPr>
          <p:nvPr/>
        </p:nvCxnSpPr>
        <p:spPr>
          <a:xfrm flipH="1" rot="10800000">
            <a:off x="2285899" y="3223851"/>
            <a:ext cx="1767600" cy="547800"/>
          </a:xfrm>
          <a:prstGeom prst="straightConnector1">
            <a:avLst/>
          </a:prstGeom>
          <a:noFill/>
          <a:ln cap="flat" cmpd="sng" w="38100">
            <a:solidFill>
              <a:srgbClr val="674EA7"/>
            </a:solidFill>
            <a:prstDash val="solid"/>
            <a:round/>
            <a:headEnd len="med" w="med" type="none"/>
            <a:tailEnd len="med" w="med" type="triangle"/>
          </a:ln>
        </p:spPr>
      </p:cxnSp>
      <p:cxnSp>
        <p:nvCxnSpPr>
          <p:cNvPr id="892" name="Google Shape;892;p71"/>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
        <p:nvSpPr>
          <p:cNvPr id="893" name="Google Shape;893;p71"/>
          <p:cNvSpPr txBox="1"/>
          <p:nvPr>
            <p:ph type="title"/>
          </p:nvPr>
        </p:nvSpPr>
        <p:spPr>
          <a:xfrm>
            <a:off x="1627850" y="19386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894" name="Google Shape;894;p71"/>
          <p:cNvSpPr txBox="1"/>
          <p:nvPr>
            <p:ph type="title"/>
          </p:nvPr>
        </p:nvSpPr>
        <p:spPr>
          <a:xfrm>
            <a:off x="5670750" y="23457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y</a:t>
            </a:r>
            <a:endParaRPr b="1">
              <a:solidFill>
                <a:srgbClr val="351C75"/>
              </a:solidFill>
              <a:latin typeface="Montserrat"/>
              <a:ea typeface="Montserrat"/>
              <a:cs typeface="Montserrat"/>
              <a:sym typeface="Montserrat"/>
            </a:endParaRPr>
          </a:p>
        </p:txBody>
      </p:sp>
      <p:sp>
        <p:nvSpPr>
          <p:cNvPr id="895" name="Google Shape;895;p71"/>
          <p:cNvSpPr txBox="1"/>
          <p:nvPr>
            <p:ph type="title"/>
          </p:nvPr>
        </p:nvSpPr>
        <p:spPr>
          <a:xfrm>
            <a:off x="3964725" y="25812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f(X)</a:t>
            </a:r>
            <a:endParaRPr b="1">
              <a:solidFill>
                <a:srgbClr val="351C75"/>
              </a:solidFill>
              <a:latin typeface="Montserrat"/>
              <a:ea typeface="Montserrat"/>
              <a:cs typeface="Montserrat"/>
              <a:sym typeface="Montserrat"/>
            </a:endParaRPr>
          </a:p>
        </p:txBody>
      </p:sp>
      <p:sp>
        <p:nvSpPr>
          <p:cNvPr id="896" name="Google Shape;896;p71"/>
          <p:cNvSpPr txBox="1"/>
          <p:nvPr>
            <p:ph type="title"/>
          </p:nvPr>
        </p:nvSpPr>
        <p:spPr>
          <a:xfrm>
            <a:off x="1780250" y="36373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
        <p:nvSpPr>
          <p:cNvPr id="897" name="Google Shape;897;p71"/>
          <p:cNvSpPr txBox="1"/>
          <p:nvPr>
            <p:ph type="title"/>
          </p:nvPr>
        </p:nvSpPr>
        <p:spPr>
          <a:xfrm>
            <a:off x="2724650" y="17598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w1</a:t>
            </a:r>
            <a:endParaRPr b="1">
              <a:solidFill>
                <a:srgbClr val="351C75"/>
              </a:solidFill>
              <a:latin typeface="Montserrat"/>
              <a:ea typeface="Montserrat"/>
              <a:cs typeface="Montserrat"/>
              <a:sym typeface="Montserrat"/>
            </a:endParaRPr>
          </a:p>
        </p:txBody>
      </p:sp>
      <p:sp>
        <p:nvSpPr>
          <p:cNvPr id="898" name="Google Shape;898;p71"/>
          <p:cNvSpPr txBox="1"/>
          <p:nvPr>
            <p:ph type="title"/>
          </p:nvPr>
        </p:nvSpPr>
        <p:spPr>
          <a:xfrm>
            <a:off x="2724650" y="290597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w2</a:t>
            </a:r>
            <a:endParaRPr b="1">
              <a:solidFill>
                <a:srgbClr val="351C75"/>
              </a:solidFill>
              <a:latin typeface="Montserrat"/>
              <a:ea typeface="Montserrat"/>
              <a:cs typeface="Montserrat"/>
              <a:sym typeface="Montserrat"/>
            </a:endParaRPr>
          </a:p>
        </p:txBody>
      </p:sp>
      <p:sp>
        <p:nvSpPr>
          <p:cNvPr id="899" name="Google Shape;899;p71"/>
          <p:cNvSpPr txBox="1"/>
          <p:nvPr>
            <p:ph type="title"/>
          </p:nvPr>
        </p:nvSpPr>
        <p:spPr>
          <a:xfrm>
            <a:off x="3837200" y="329137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+b</a:t>
            </a:r>
            <a:endParaRPr b="1">
              <a:solidFill>
                <a:srgbClr val="351C75"/>
              </a:solidFill>
              <a:latin typeface="Montserrat"/>
              <a:ea typeface="Montserrat"/>
              <a:cs typeface="Montserrat"/>
              <a:sym typeface="Montserra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Google Shape;93;p18"/>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Perceptron Model</a:t>
            </a:r>
            <a:endParaRPr b="1">
              <a:latin typeface="Montserrat"/>
              <a:ea typeface="Montserrat"/>
              <a:cs typeface="Montserrat"/>
              <a:sym typeface="Montserrat"/>
            </a:endParaRPr>
          </a:p>
        </p:txBody>
      </p:sp>
      <p:sp>
        <p:nvSpPr>
          <p:cNvPr id="94" name="Google Shape;94;p18"/>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95" name="Google Shape;95;p1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6" name="Google Shape;96;p1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3" name="Shape 903"/>
        <p:cNvGrpSpPr/>
        <p:nvPr/>
      </p:nvGrpSpPr>
      <p:grpSpPr>
        <a:xfrm>
          <a:off x="0" y="0"/>
          <a:ext cx="0" cy="0"/>
          <a:chOff x="0" y="0"/>
          <a:chExt cx="0" cy="0"/>
        </a:xfrm>
      </p:grpSpPr>
      <p:sp>
        <p:nvSpPr>
          <p:cNvPr id="904" name="Google Shape;904;p7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905" name="Google Shape;905;p72"/>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If we had a binary classification problem, we would want an output of either 0 or 1.</a:t>
            </a:r>
            <a:endParaRPr sz="2900">
              <a:solidFill>
                <a:srgbClr val="434343"/>
              </a:solidFill>
              <a:latin typeface="Montserrat"/>
              <a:ea typeface="Montserrat"/>
              <a:cs typeface="Montserrat"/>
              <a:sym typeface="Montserrat"/>
            </a:endParaRPr>
          </a:p>
        </p:txBody>
      </p:sp>
      <p:pic>
        <p:nvPicPr>
          <p:cNvPr descr="watermark.jpg" id="906" name="Google Shape;906;p7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07" name="Google Shape;907;p7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908" name="Google Shape;908;p72"/>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909" name="Google Shape;909;p72"/>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910" name="Google Shape;910;p72"/>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11" name="Google Shape;911;p72"/>
          <p:cNvCxnSpPr>
            <a:endCxn id="910"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912" name="Google Shape;912;p72"/>
          <p:cNvCxnSpPr>
            <a:endCxn id="910" idx="3"/>
          </p:cNvCxnSpPr>
          <p:nvPr/>
        </p:nvCxnSpPr>
        <p:spPr>
          <a:xfrm flipH="1" rot="10800000">
            <a:off x="2285899" y="3223851"/>
            <a:ext cx="1767600" cy="547800"/>
          </a:xfrm>
          <a:prstGeom prst="straightConnector1">
            <a:avLst/>
          </a:prstGeom>
          <a:noFill/>
          <a:ln cap="flat" cmpd="sng" w="38100">
            <a:solidFill>
              <a:srgbClr val="674EA7"/>
            </a:solidFill>
            <a:prstDash val="solid"/>
            <a:round/>
            <a:headEnd len="med" w="med" type="none"/>
            <a:tailEnd len="med" w="med" type="triangle"/>
          </a:ln>
        </p:spPr>
      </p:cxnSp>
      <p:cxnSp>
        <p:nvCxnSpPr>
          <p:cNvPr id="913" name="Google Shape;913;p72"/>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
        <p:nvSpPr>
          <p:cNvPr id="914" name="Google Shape;914;p72"/>
          <p:cNvSpPr txBox="1"/>
          <p:nvPr>
            <p:ph type="title"/>
          </p:nvPr>
        </p:nvSpPr>
        <p:spPr>
          <a:xfrm>
            <a:off x="1627850" y="19386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915" name="Google Shape;915;p72"/>
          <p:cNvSpPr txBox="1"/>
          <p:nvPr>
            <p:ph type="title"/>
          </p:nvPr>
        </p:nvSpPr>
        <p:spPr>
          <a:xfrm>
            <a:off x="5670750" y="23457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y</a:t>
            </a:r>
            <a:endParaRPr b="1">
              <a:solidFill>
                <a:srgbClr val="351C75"/>
              </a:solidFill>
              <a:latin typeface="Montserrat"/>
              <a:ea typeface="Montserrat"/>
              <a:cs typeface="Montserrat"/>
              <a:sym typeface="Montserrat"/>
            </a:endParaRPr>
          </a:p>
        </p:txBody>
      </p:sp>
      <p:sp>
        <p:nvSpPr>
          <p:cNvPr id="916" name="Google Shape;916;p72"/>
          <p:cNvSpPr txBox="1"/>
          <p:nvPr>
            <p:ph type="title"/>
          </p:nvPr>
        </p:nvSpPr>
        <p:spPr>
          <a:xfrm>
            <a:off x="3964725" y="25812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f(X)</a:t>
            </a:r>
            <a:endParaRPr b="1">
              <a:solidFill>
                <a:srgbClr val="351C75"/>
              </a:solidFill>
              <a:latin typeface="Montserrat"/>
              <a:ea typeface="Montserrat"/>
              <a:cs typeface="Montserrat"/>
              <a:sym typeface="Montserrat"/>
            </a:endParaRPr>
          </a:p>
        </p:txBody>
      </p:sp>
      <p:sp>
        <p:nvSpPr>
          <p:cNvPr id="917" name="Google Shape;917;p72"/>
          <p:cNvSpPr txBox="1"/>
          <p:nvPr>
            <p:ph type="title"/>
          </p:nvPr>
        </p:nvSpPr>
        <p:spPr>
          <a:xfrm>
            <a:off x="1780250" y="36373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
        <p:nvSpPr>
          <p:cNvPr id="918" name="Google Shape;918;p72"/>
          <p:cNvSpPr txBox="1"/>
          <p:nvPr>
            <p:ph type="title"/>
          </p:nvPr>
        </p:nvSpPr>
        <p:spPr>
          <a:xfrm>
            <a:off x="2724650" y="17598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w1</a:t>
            </a:r>
            <a:endParaRPr b="1">
              <a:solidFill>
                <a:srgbClr val="351C75"/>
              </a:solidFill>
              <a:latin typeface="Montserrat"/>
              <a:ea typeface="Montserrat"/>
              <a:cs typeface="Montserrat"/>
              <a:sym typeface="Montserrat"/>
            </a:endParaRPr>
          </a:p>
        </p:txBody>
      </p:sp>
      <p:sp>
        <p:nvSpPr>
          <p:cNvPr id="919" name="Google Shape;919;p72"/>
          <p:cNvSpPr txBox="1"/>
          <p:nvPr>
            <p:ph type="title"/>
          </p:nvPr>
        </p:nvSpPr>
        <p:spPr>
          <a:xfrm>
            <a:off x="2724650" y="290597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w2</a:t>
            </a:r>
            <a:endParaRPr b="1">
              <a:solidFill>
                <a:srgbClr val="351C75"/>
              </a:solidFill>
              <a:latin typeface="Montserrat"/>
              <a:ea typeface="Montserrat"/>
              <a:cs typeface="Montserrat"/>
              <a:sym typeface="Montserrat"/>
            </a:endParaRPr>
          </a:p>
        </p:txBody>
      </p:sp>
      <p:sp>
        <p:nvSpPr>
          <p:cNvPr id="920" name="Google Shape;920;p72"/>
          <p:cNvSpPr txBox="1"/>
          <p:nvPr>
            <p:ph type="title"/>
          </p:nvPr>
        </p:nvSpPr>
        <p:spPr>
          <a:xfrm>
            <a:off x="3837200" y="329137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+b</a:t>
            </a:r>
            <a:endParaRPr b="1">
              <a:solidFill>
                <a:srgbClr val="351C75"/>
              </a:solidFill>
              <a:latin typeface="Montserrat"/>
              <a:ea typeface="Montserrat"/>
              <a:cs typeface="Montserrat"/>
              <a:sym typeface="Montserrat"/>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4" name="Shape 924"/>
        <p:cNvGrpSpPr/>
        <p:nvPr/>
      </p:nvGrpSpPr>
      <p:grpSpPr>
        <a:xfrm>
          <a:off x="0" y="0"/>
          <a:ext cx="0" cy="0"/>
          <a:chOff x="0" y="0"/>
          <a:chExt cx="0" cy="0"/>
        </a:xfrm>
      </p:grpSpPr>
      <p:sp>
        <p:nvSpPr>
          <p:cNvPr id="925" name="Google Shape;925;p7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926" name="Google Shape;926;p73"/>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To avoid confusion, let’s define the total  inputs as a variable </a:t>
            </a:r>
            <a:r>
              <a:rPr b="1" lang="en" sz="2900">
                <a:solidFill>
                  <a:srgbClr val="434343"/>
                </a:solidFill>
                <a:latin typeface="Montserrat"/>
                <a:ea typeface="Montserrat"/>
                <a:cs typeface="Montserrat"/>
                <a:sym typeface="Montserrat"/>
              </a:rPr>
              <a:t>z.</a:t>
            </a:r>
            <a:endParaRPr b="1"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Where </a:t>
            </a:r>
            <a:r>
              <a:rPr b="1" lang="en" sz="2900">
                <a:solidFill>
                  <a:srgbClr val="434343"/>
                </a:solidFill>
                <a:latin typeface="Montserrat"/>
                <a:ea typeface="Montserrat"/>
                <a:cs typeface="Montserrat"/>
                <a:sym typeface="Montserrat"/>
              </a:rPr>
              <a:t>z = wx + b</a:t>
            </a:r>
            <a:endParaRPr b="1"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In this context, we’ll then refer to activation functions as </a:t>
            </a:r>
            <a:r>
              <a:rPr b="1" lang="en" sz="2900">
                <a:solidFill>
                  <a:srgbClr val="434343"/>
                </a:solidFill>
                <a:latin typeface="Montserrat"/>
                <a:ea typeface="Montserrat"/>
                <a:cs typeface="Montserrat"/>
                <a:sym typeface="Montserrat"/>
              </a:rPr>
              <a:t>f(z)</a:t>
            </a:r>
            <a:r>
              <a:rPr lang="en" sz="2900">
                <a:solidFill>
                  <a:srgbClr val="434343"/>
                </a:solidFill>
                <a:latin typeface="Montserrat"/>
                <a:ea typeface="Montserrat"/>
                <a:cs typeface="Montserrat"/>
                <a:sym typeface="Montserrat"/>
              </a:rPr>
              <a:t>.</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Keep in mind, you will often see these variables capitalized </a:t>
            </a:r>
            <a:r>
              <a:rPr b="1" lang="en" sz="2900">
                <a:solidFill>
                  <a:srgbClr val="434343"/>
                </a:solidFill>
                <a:latin typeface="Montserrat"/>
                <a:ea typeface="Montserrat"/>
                <a:cs typeface="Montserrat"/>
                <a:sym typeface="Montserrat"/>
              </a:rPr>
              <a:t>f(Z)</a:t>
            </a:r>
            <a:r>
              <a:rPr lang="en" sz="2900">
                <a:solidFill>
                  <a:srgbClr val="434343"/>
                </a:solidFill>
                <a:latin typeface="Montserrat"/>
                <a:ea typeface="Montserrat"/>
                <a:cs typeface="Montserrat"/>
                <a:sym typeface="Montserrat"/>
              </a:rPr>
              <a:t> or </a:t>
            </a:r>
            <a:r>
              <a:rPr b="1" lang="en" sz="2900">
                <a:solidFill>
                  <a:srgbClr val="434343"/>
                </a:solidFill>
                <a:latin typeface="Montserrat"/>
                <a:ea typeface="Montserrat"/>
                <a:cs typeface="Montserrat"/>
                <a:sym typeface="Montserrat"/>
              </a:rPr>
              <a:t>X </a:t>
            </a:r>
            <a:r>
              <a:rPr lang="en" sz="2900">
                <a:solidFill>
                  <a:srgbClr val="434343"/>
                </a:solidFill>
                <a:latin typeface="Montserrat"/>
                <a:ea typeface="Montserrat"/>
                <a:cs typeface="Montserrat"/>
                <a:sym typeface="Montserrat"/>
              </a:rPr>
              <a:t>to denote a tensor input consisting of multiple values.</a:t>
            </a:r>
            <a:endParaRPr sz="2900">
              <a:solidFill>
                <a:srgbClr val="434343"/>
              </a:solidFill>
              <a:latin typeface="Montserrat"/>
              <a:ea typeface="Montserrat"/>
              <a:cs typeface="Montserrat"/>
              <a:sym typeface="Montserrat"/>
            </a:endParaRPr>
          </a:p>
        </p:txBody>
      </p:sp>
      <p:pic>
        <p:nvPicPr>
          <p:cNvPr descr="watermark.jpg" id="927" name="Google Shape;927;p7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28" name="Google Shape;928;p7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2" name="Shape 932"/>
        <p:cNvGrpSpPr/>
        <p:nvPr/>
      </p:nvGrpSpPr>
      <p:grpSpPr>
        <a:xfrm>
          <a:off x="0" y="0"/>
          <a:ext cx="0" cy="0"/>
          <a:chOff x="0" y="0"/>
          <a:chExt cx="0" cy="0"/>
        </a:xfrm>
      </p:grpSpPr>
      <p:sp>
        <p:nvSpPr>
          <p:cNvPr id="933" name="Google Shape;933;p7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934" name="Google Shape;934;p74"/>
          <p:cNvSpPr txBox="1"/>
          <p:nvPr>
            <p:ph idx="1" type="body"/>
          </p:nvPr>
        </p:nvSpPr>
        <p:spPr>
          <a:xfrm>
            <a:off x="311700" y="1152475"/>
            <a:ext cx="85206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most simple networks rely on a basic </a:t>
            </a:r>
            <a:r>
              <a:rPr b="1" lang="en" sz="3000">
                <a:solidFill>
                  <a:srgbClr val="434343"/>
                </a:solidFill>
                <a:latin typeface="Montserrat"/>
                <a:ea typeface="Montserrat"/>
                <a:cs typeface="Montserrat"/>
                <a:sym typeface="Montserrat"/>
              </a:rPr>
              <a:t>step function</a:t>
            </a:r>
            <a:r>
              <a:rPr lang="en" sz="3000">
                <a:solidFill>
                  <a:srgbClr val="434343"/>
                </a:solidFill>
                <a:latin typeface="Montserrat"/>
                <a:ea typeface="Montserrat"/>
                <a:cs typeface="Montserrat"/>
                <a:sym typeface="Montserrat"/>
              </a:rPr>
              <a:t> that outputs 0 or 1.</a:t>
            </a:r>
            <a:endParaRPr sz="3000">
              <a:solidFill>
                <a:srgbClr val="434343"/>
              </a:solidFill>
              <a:latin typeface="Montserrat"/>
              <a:ea typeface="Montserrat"/>
              <a:cs typeface="Montserrat"/>
              <a:sym typeface="Montserrat"/>
            </a:endParaRPr>
          </a:p>
        </p:txBody>
      </p:sp>
      <p:pic>
        <p:nvPicPr>
          <p:cNvPr descr="watermark.jpg" id="935" name="Google Shape;935;p7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36" name="Google Shape;936;p7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cxnSp>
        <p:nvCxnSpPr>
          <p:cNvPr id="937" name="Google Shape;937;p74"/>
          <p:cNvCxnSpPr/>
          <p:nvPr/>
        </p:nvCxnSpPr>
        <p:spPr>
          <a:xfrm rot="10800000">
            <a:off x="3666075" y="2306300"/>
            <a:ext cx="0" cy="1747800"/>
          </a:xfrm>
          <a:prstGeom prst="straightConnector1">
            <a:avLst/>
          </a:prstGeom>
          <a:noFill/>
          <a:ln cap="flat" cmpd="sng" w="28575">
            <a:solidFill>
              <a:schemeClr val="dk2"/>
            </a:solidFill>
            <a:prstDash val="solid"/>
            <a:round/>
            <a:headEnd len="med" w="med" type="none"/>
            <a:tailEnd len="med" w="med" type="triangle"/>
          </a:ln>
        </p:spPr>
      </p:cxnSp>
      <p:cxnSp>
        <p:nvCxnSpPr>
          <p:cNvPr id="938" name="Google Shape;938;p74"/>
          <p:cNvCxnSpPr/>
          <p:nvPr/>
        </p:nvCxnSpPr>
        <p:spPr>
          <a:xfrm>
            <a:off x="3661050" y="4054100"/>
            <a:ext cx="2674500" cy="0"/>
          </a:xfrm>
          <a:prstGeom prst="straightConnector1">
            <a:avLst/>
          </a:prstGeom>
          <a:noFill/>
          <a:ln cap="flat" cmpd="sng" w="28575">
            <a:solidFill>
              <a:schemeClr val="dk2"/>
            </a:solidFill>
            <a:prstDash val="solid"/>
            <a:round/>
            <a:headEnd len="med" w="med" type="none"/>
            <a:tailEnd len="med" w="med" type="triangle"/>
          </a:ln>
        </p:spPr>
      </p:cxnSp>
      <p:sp>
        <p:nvSpPr>
          <p:cNvPr id="939" name="Google Shape;939;p74"/>
          <p:cNvSpPr txBox="1"/>
          <p:nvPr/>
        </p:nvSpPr>
        <p:spPr>
          <a:xfrm>
            <a:off x="4091775" y="4469775"/>
            <a:ext cx="20133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z = wx + b</a:t>
            </a:r>
            <a:endParaRPr sz="2400">
              <a:latin typeface="Montserrat"/>
              <a:ea typeface="Montserrat"/>
              <a:cs typeface="Montserrat"/>
              <a:sym typeface="Montserrat"/>
            </a:endParaRPr>
          </a:p>
        </p:txBody>
      </p:sp>
      <p:sp>
        <p:nvSpPr>
          <p:cNvPr id="940" name="Google Shape;940;p74"/>
          <p:cNvSpPr txBox="1"/>
          <p:nvPr/>
        </p:nvSpPr>
        <p:spPr>
          <a:xfrm>
            <a:off x="1935375" y="2919350"/>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Output</a:t>
            </a:r>
            <a:endParaRPr sz="2400">
              <a:latin typeface="Montserrat"/>
              <a:ea typeface="Montserrat"/>
              <a:cs typeface="Montserrat"/>
              <a:sym typeface="Montserrat"/>
            </a:endParaRPr>
          </a:p>
        </p:txBody>
      </p:sp>
      <p:sp>
        <p:nvSpPr>
          <p:cNvPr id="941" name="Google Shape;941;p74"/>
          <p:cNvSpPr txBox="1"/>
          <p:nvPr/>
        </p:nvSpPr>
        <p:spPr>
          <a:xfrm>
            <a:off x="3224650" y="3662725"/>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sp>
        <p:nvSpPr>
          <p:cNvPr id="942" name="Google Shape;942;p74"/>
          <p:cNvSpPr txBox="1"/>
          <p:nvPr/>
        </p:nvSpPr>
        <p:spPr>
          <a:xfrm>
            <a:off x="3261850" y="2451313"/>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1</a:t>
            </a:r>
            <a:endParaRPr sz="2400">
              <a:latin typeface="Montserrat"/>
              <a:ea typeface="Montserrat"/>
              <a:cs typeface="Montserrat"/>
              <a:sym typeface="Montserrat"/>
            </a:endParaRPr>
          </a:p>
        </p:txBody>
      </p:sp>
      <p:cxnSp>
        <p:nvCxnSpPr>
          <p:cNvPr id="943" name="Google Shape;943;p74"/>
          <p:cNvCxnSpPr/>
          <p:nvPr/>
        </p:nvCxnSpPr>
        <p:spPr>
          <a:xfrm flipH="1" rot="10800000">
            <a:off x="3666075" y="2631625"/>
            <a:ext cx="2634300" cy="1317300"/>
          </a:xfrm>
          <a:prstGeom prst="bentConnector3">
            <a:avLst>
              <a:gd fmla="val 50000" name="adj1"/>
            </a:avLst>
          </a:prstGeom>
          <a:noFill/>
          <a:ln cap="flat" cmpd="sng" w="38100">
            <a:solidFill>
              <a:srgbClr val="1155CC"/>
            </a:solidFill>
            <a:prstDash val="solid"/>
            <a:round/>
            <a:headEnd len="med" w="med" type="none"/>
            <a:tailEnd len="med" w="med" type="none"/>
          </a:ln>
        </p:spPr>
      </p:cxnSp>
      <p:sp>
        <p:nvSpPr>
          <p:cNvPr id="944" name="Google Shape;944;p74"/>
          <p:cNvSpPr txBox="1"/>
          <p:nvPr/>
        </p:nvSpPr>
        <p:spPr>
          <a:xfrm>
            <a:off x="4799400" y="3948925"/>
            <a:ext cx="4494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8" name="Shape 948"/>
        <p:cNvGrpSpPr/>
        <p:nvPr/>
      </p:nvGrpSpPr>
      <p:grpSpPr>
        <a:xfrm>
          <a:off x="0" y="0"/>
          <a:ext cx="0" cy="0"/>
          <a:chOff x="0" y="0"/>
          <a:chExt cx="0" cy="0"/>
        </a:xfrm>
      </p:grpSpPr>
      <p:sp>
        <p:nvSpPr>
          <p:cNvPr id="949" name="Google Shape;949;p7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950" name="Google Shape;950;p75"/>
          <p:cNvSpPr txBox="1"/>
          <p:nvPr>
            <p:ph idx="1" type="body"/>
          </p:nvPr>
        </p:nvSpPr>
        <p:spPr>
          <a:xfrm>
            <a:off x="311700" y="1152475"/>
            <a:ext cx="85206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Regardless of the values, this always outputs 0 or 1.</a:t>
            </a:r>
            <a:endParaRPr sz="3000">
              <a:solidFill>
                <a:srgbClr val="434343"/>
              </a:solidFill>
              <a:latin typeface="Montserrat"/>
              <a:ea typeface="Montserrat"/>
              <a:cs typeface="Montserrat"/>
              <a:sym typeface="Montserrat"/>
            </a:endParaRPr>
          </a:p>
        </p:txBody>
      </p:sp>
      <p:pic>
        <p:nvPicPr>
          <p:cNvPr descr="watermark.jpg" id="951" name="Google Shape;951;p7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52" name="Google Shape;952;p7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cxnSp>
        <p:nvCxnSpPr>
          <p:cNvPr id="953" name="Google Shape;953;p75"/>
          <p:cNvCxnSpPr/>
          <p:nvPr/>
        </p:nvCxnSpPr>
        <p:spPr>
          <a:xfrm rot="10800000">
            <a:off x="3666075" y="2306300"/>
            <a:ext cx="0" cy="1747800"/>
          </a:xfrm>
          <a:prstGeom prst="straightConnector1">
            <a:avLst/>
          </a:prstGeom>
          <a:noFill/>
          <a:ln cap="flat" cmpd="sng" w="28575">
            <a:solidFill>
              <a:schemeClr val="dk2"/>
            </a:solidFill>
            <a:prstDash val="solid"/>
            <a:round/>
            <a:headEnd len="med" w="med" type="none"/>
            <a:tailEnd len="med" w="med" type="triangle"/>
          </a:ln>
        </p:spPr>
      </p:cxnSp>
      <p:cxnSp>
        <p:nvCxnSpPr>
          <p:cNvPr id="954" name="Google Shape;954;p75"/>
          <p:cNvCxnSpPr/>
          <p:nvPr/>
        </p:nvCxnSpPr>
        <p:spPr>
          <a:xfrm>
            <a:off x="3661050" y="4054100"/>
            <a:ext cx="2674500" cy="0"/>
          </a:xfrm>
          <a:prstGeom prst="straightConnector1">
            <a:avLst/>
          </a:prstGeom>
          <a:noFill/>
          <a:ln cap="flat" cmpd="sng" w="28575">
            <a:solidFill>
              <a:schemeClr val="dk2"/>
            </a:solidFill>
            <a:prstDash val="solid"/>
            <a:round/>
            <a:headEnd len="med" w="med" type="none"/>
            <a:tailEnd len="med" w="med" type="triangle"/>
          </a:ln>
        </p:spPr>
      </p:cxnSp>
      <p:sp>
        <p:nvSpPr>
          <p:cNvPr id="955" name="Google Shape;955;p75"/>
          <p:cNvSpPr txBox="1"/>
          <p:nvPr/>
        </p:nvSpPr>
        <p:spPr>
          <a:xfrm>
            <a:off x="4091775" y="4469775"/>
            <a:ext cx="20133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z = wx + b</a:t>
            </a:r>
            <a:endParaRPr sz="2400">
              <a:latin typeface="Montserrat"/>
              <a:ea typeface="Montserrat"/>
              <a:cs typeface="Montserrat"/>
              <a:sym typeface="Montserrat"/>
            </a:endParaRPr>
          </a:p>
        </p:txBody>
      </p:sp>
      <p:sp>
        <p:nvSpPr>
          <p:cNvPr id="956" name="Google Shape;956;p75"/>
          <p:cNvSpPr txBox="1"/>
          <p:nvPr/>
        </p:nvSpPr>
        <p:spPr>
          <a:xfrm>
            <a:off x="1935375" y="2919350"/>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Output</a:t>
            </a:r>
            <a:endParaRPr sz="2400">
              <a:latin typeface="Montserrat"/>
              <a:ea typeface="Montserrat"/>
              <a:cs typeface="Montserrat"/>
              <a:sym typeface="Montserrat"/>
            </a:endParaRPr>
          </a:p>
        </p:txBody>
      </p:sp>
      <p:sp>
        <p:nvSpPr>
          <p:cNvPr id="957" name="Google Shape;957;p75"/>
          <p:cNvSpPr txBox="1"/>
          <p:nvPr/>
        </p:nvSpPr>
        <p:spPr>
          <a:xfrm>
            <a:off x="3224650" y="3662725"/>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sp>
        <p:nvSpPr>
          <p:cNvPr id="958" name="Google Shape;958;p75"/>
          <p:cNvSpPr txBox="1"/>
          <p:nvPr/>
        </p:nvSpPr>
        <p:spPr>
          <a:xfrm>
            <a:off x="3261850" y="2451313"/>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1</a:t>
            </a:r>
            <a:endParaRPr sz="2400">
              <a:latin typeface="Montserrat"/>
              <a:ea typeface="Montserrat"/>
              <a:cs typeface="Montserrat"/>
              <a:sym typeface="Montserrat"/>
            </a:endParaRPr>
          </a:p>
        </p:txBody>
      </p:sp>
      <p:cxnSp>
        <p:nvCxnSpPr>
          <p:cNvPr id="959" name="Google Shape;959;p75"/>
          <p:cNvCxnSpPr/>
          <p:nvPr/>
        </p:nvCxnSpPr>
        <p:spPr>
          <a:xfrm flipH="1" rot="10800000">
            <a:off x="3666075" y="2631625"/>
            <a:ext cx="2634300" cy="1317300"/>
          </a:xfrm>
          <a:prstGeom prst="bentConnector3">
            <a:avLst>
              <a:gd fmla="val 50000" name="adj1"/>
            </a:avLst>
          </a:prstGeom>
          <a:noFill/>
          <a:ln cap="flat" cmpd="sng" w="38100">
            <a:solidFill>
              <a:srgbClr val="1155CC"/>
            </a:solidFill>
            <a:prstDash val="solid"/>
            <a:round/>
            <a:headEnd len="med" w="med" type="none"/>
            <a:tailEnd len="med" w="med" type="none"/>
          </a:ln>
        </p:spPr>
      </p:cxnSp>
      <p:sp>
        <p:nvSpPr>
          <p:cNvPr id="960" name="Google Shape;960;p75"/>
          <p:cNvSpPr txBox="1"/>
          <p:nvPr/>
        </p:nvSpPr>
        <p:spPr>
          <a:xfrm>
            <a:off x="4799400" y="3948925"/>
            <a:ext cx="4494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4" name="Shape 964"/>
        <p:cNvGrpSpPr/>
        <p:nvPr/>
      </p:nvGrpSpPr>
      <p:grpSpPr>
        <a:xfrm>
          <a:off x="0" y="0"/>
          <a:ext cx="0" cy="0"/>
          <a:chOff x="0" y="0"/>
          <a:chExt cx="0" cy="0"/>
        </a:xfrm>
      </p:grpSpPr>
      <p:sp>
        <p:nvSpPr>
          <p:cNvPr id="965" name="Google Shape;965;p7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966" name="Google Shape;966;p76"/>
          <p:cNvSpPr txBox="1"/>
          <p:nvPr>
            <p:ph idx="1" type="body"/>
          </p:nvPr>
        </p:nvSpPr>
        <p:spPr>
          <a:xfrm>
            <a:off x="311700" y="1152475"/>
            <a:ext cx="85206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sort of function could be useful for classification (0 or 1 class).</a:t>
            </a:r>
            <a:endParaRPr sz="3000">
              <a:solidFill>
                <a:srgbClr val="434343"/>
              </a:solidFill>
              <a:latin typeface="Montserrat"/>
              <a:ea typeface="Montserrat"/>
              <a:cs typeface="Montserrat"/>
              <a:sym typeface="Montserrat"/>
            </a:endParaRPr>
          </a:p>
        </p:txBody>
      </p:sp>
      <p:pic>
        <p:nvPicPr>
          <p:cNvPr descr="watermark.jpg" id="967" name="Google Shape;967;p7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68" name="Google Shape;968;p7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cxnSp>
        <p:nvCxnSpPr>
          <p:cNvPr id="969" name="Google Shape;969;p76"/>
          <p:cNvCxnSpPr/>
          <p:nvPr/>
        </p:nvCxnSpPr>
        <p:spPr>
          <a:xfrm rot="10800000">
            <a:off x="3666075" y="2306300"/>
            <a:ext cx="0" cy="1747800"/>
          </a:xfrm>
          <a:prstGeom prst="straightConnector1">
            <a:avLst/>
          </a:prstGeom>
          <a:noFill/>
          <a:ln cap="flat" cmpd="sng" w="28575">
            <a:solidFill>
              <a:schemeClr val="dk2"/>
            </a:solidFill>
            <a:prstDash val="solid"/>
            <a:round/>
            <a:headEnd len="med" w="med" type="none"/>
            <a:tailEnd len="med" w="med" type="triangle"/>
          </a:ln>
        </p:spPr>
      </p:cxnSp>
      <p:cxnSp>
        <p:nvCxnSpPr>
          <p:cNvPr id="970" name="Google Shape;970;p76"/>
          <p:cNvCxnSpPr/>
          <p:nvPr/>
        </p:nvCxnSpPr>
        <p:spPr>
          <a:xfrm>
            <a:off x="3661050" y="4054100"/>
            <a:ext cx="2674500" cy="0"/>
          </a:xfrm>
          <a:prstGeom prst="straightConnector1">
            <a:avLst/>
          </a:prstGeom>
          <a:noFill/>
          <a:ln cap="flat" cmpd="sng" w="28575">
            <a:solidFill>
              <a:schemeClr val="dk2"/>
            </a:solidFill>
            <a:prstDash val="solid"/>
            <a:round/>
            <a:headEnd len="med" w="med" type="none"/>
            <a:tailEnd len="med" w="med" type="triangle"/>
          </a:ln>
        </p:spPr>
      </p:cxnSp>
      <p:sp>
        <p:nvSpPr>
          <p:cNvPr id="971" name="Google Shape;971;p76"/>
          <p:cNvSpPr txBox="1"/>
          <p:nvPr/>
        </p:nvSpPr>
        <p:spPr>
          <a:xfrm>
            <a:off x="4091775" y="4469775"/>
            <a:ext cx="20133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z = wx + b</a:t>
            </a:r>
            <a:endParaRPr sz="2400">
              <a:latin typeface="Montserrat"/>
              <a:ea typeface="Montserrat"/>
              <a:cs typeface="Montserrat"/>
              <a:sym typeface="Montserrat"/>
            </a:endParaRPr>
          </a:p>
        </p:txBody>
      </p:sp>
      <p:sp>
        <p:nvSpPr>
          <p:cNvPr id="972" name="Google Shape;972;p76"/>
          <p:cNvSpPr txBox="1"/>
          <p:nvPr/>
        </p:nvSpPr>
        <p:spPr>
          <a:xfrm>
            <a:off x="1935375" y="2919350"/>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Output</a:t>
            </a:r>
            <a:endParaRPr sz="2400">
              <a:latin typeface="Montserrat"/>
              <a:ea typeface="Montserrat"/>
              <a:cs typeface="Montserrat"/>
              <a:sym typeface="Montserrat"/>
            </a:endParaRPr>
          </a:p>
        </p:txBody>
      </p:sp>
      <p:sp>
        <p:nvSpPr>
          <p:cNvPr id="973" name="Google Shape;973;p76"/>
          <p:cNvSpPr txBox="1"/>
          <p:nvPr/>
        </p:nvSpPr>
        <p:spPr>
          <a:xfrm>
            <a:off x="3224650" y="3662725"/>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sp>
        <p:nvSpPr>
          <p:cNvPr id="974" name="Google Shape;974;p76"/>
          <p:cNvSpPr txBox="1"/>
          <p:nvPr/>
        </p:nvSpPr>
        <p:spPr>
          <a:xfrm>
            <a:off x="3261850" y="2451313"/>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1</a:t>
            </a:r>
            <a:endParaRPr sz="2400">
              <a:latin typeface="Montserrat"/>
              <a:ea typeface="Montserrat"/>
              <a:cs typeface="Montserrat"/>
              <a:sym typeface="Montserrat"/>
            </a:endParaRPr>
          </a:p>
        </p:txBody>
      </p:sp>
      <p:cxnSp>
        <p:nvCxnSpPr>
          <p:cNvPr id="975" name="Google Shape;975;p76"/>
          <p:cNvCxnSpPr/>
          <p:nvPr/>
        </p:nvCxnSpPr>
        <p:spPr>
          <a:xfrm flipH="1" rot="10800000">
            <a:off x="3666075" y="2631625"/>
            <a:ext cx="2634300" cy="1317300"/>
          </a:xfrm>
          <a:prstGeom prst="bentConnector3">
            <a:avLst>
              <a:gd fmla="val 50000" name="adj1"/>
            </a:avLst>
          </a:prstGeom>
          <a:noFill/>
          <a:ln cap="flat" cmpd="sng" w="38100">
            <a:solidFill>
              <a:srgbClr val="1155CC"/>
            </a:solidFill>
            <a:prstDash val="solid"/>
            <a:round/>
            <a:headEnd len="med" w="med" type="none"/>
            <a:tailEnd len="med" w="med" type="none"/>
          </a:ln>
        </p:spPr>
      </p:cxnSp>
      <p:sp>
        <p:nvSpPr>
          <p:cNvPr id="976" name="Google Shape;976;p76"/>
          <p:cNvSpPr txBox="1"/>
          <p:nvPr/>
        </p:nvSpPr>
        <p:spPr>
          <a:xfrm>
            <a:off x="4799400" y="3948925"/>
            <a:ext cx="4494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0" name="Shape 980"/>
        <p:cNvGrpSpPr/>
        <p:nvPr/>
      </p:nvGrpSpPr>
      <p:grpSpPr>
        <a:xfrm>
          <a:off x="0" y="0"/>
          <a:ext cx="0" cy="0"/>
          <a:chOff x="0" y="0"/>
          <a:chExt cx="0" cy="0"/>
        </a:xfrm>
      </p:grpSpPr>
      <p:sp>
        <p:nvSpPr>
          <p:cNvPr id="981" name="Google Shape;981;p7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982" name="Google Shape;982;p77"/>
          <p:cNvSpPr txBox="1"/>
          <p:nvPr>
            <p:ph idx="1" type="body"/>
          </p:nvPr>
        </p:nvSpPr>
        <p:spPr>
          <a:xfrm>
            <a:off x="311700" y="1152475"/>
            <a:ext cx="85206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However this is a very “strong” function, since small changes aren’t reflected.</a:t>
            </a:r>
            <a:endParaRPr sz="3000">
              <a:solidFill>
                <a:srgbClr val="434343"/>
              </a:solidFill>
              <a:latin typeface="Montserrat"/>
              <a:ea typeface="Montserrat"/>
              <a:cs typeface="Montserrat"/>
              <a:sym typeface="Montserrat"/>
            </a:endParaRPr>
          </a:p>
        </p:txBody>
      </p:sp>
      <p:pic>
        <p:nvPicPr>
          <p:cNvPr descr="watermark.jpg" id="983" name="Google Shape;983;p7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84" name="Google Shape;984;p7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cxnSp>
        <p:nvCxnSpPr>
          <p:cNvPr id="985" name="Google Shape;985;p77"/>
          <p:cNvCxnSpPr/>
          <p:nvPr/>
        </p:nvCxnSpPr>
        <p:spPr>
          <a:xfrm rot="10800000">
            <a:off x="3666075" y="2306300"/>
            <a:ext cx="0" cy="1747800"/>
          </a:xfrm>
          <a:prstGeom prst="straightConnector1">
            <a:avLst/>
          </a:prstGeom>
          <a:noFill/>
          <a:ln cap="flat" cmpd="sng" w="28575">
            <a:solidFill>
              <a:schemeClr val="dk2"/>
            </a:solidFill>
            <a:prstDash val="solid"/>
            <a:round/>
            <a:headEnd len="med" w="med" type="none"/>
            <a:tailEnd len="med" w="med" type="triangle"/>
          </a:ln>
        </p:spPr>
      </p:cxnSp>
      <p:cxnSp>
        <p:nvCxnSpPr>
          <p:cNvPr id="986" name="Google Shape;986;p77"/>
          <p:cNvCxnSpPr/>
          <p:nvPr/>
        </p:nvCxnSpPr>
        <p:spPr>
          <a:xfrm>
            <a:off x="3661050" y="4054100"/>
            <a:ext cx="2674500" cy="0"/>
          </a:xfrm>
          <a:prstGeom prst="straightConnector1">
            <a:avLst/>
          </a:prstGeom>
          <a:noFill/>
          <a:ln cap="flat" cmpd="sng" w="28575">
            <a:solidFill>
              <a:schemeClr val="dk2"/>
            </a:solidFill>
            <a:prstDash val="solid"/>
            <a:round/>
            <a:headEnd len="med" w="med" type="none"/>
            <a:tailEnd len="med" w="med" type="triangle"/>
          </a:ln>
        </p:spPr>
      </p:cxnSp>
      <p:sp>
        <p:nvSpPr>
          <p:cNvPr id="987" name="Google Shape;987;p77"/>
          <p:cNvSpPr txBox="1"/>
          <p:nvPr/>
        </p:nvSpPr>
        <p:spPr>
          <a:xfrm>
            <a:off x="4091775" y="4469775"/>
            <a:ext cx="20133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z = wx + b</a:t>
            </a:r>
            <a:endParaRPr sz="2400">
              <a:latin typeface="Montserrat"/>
              <a:ea typeface="Montserrat"/>
              <a:cs typeface="Montserrat"/>
              <a:sym typeface="Montserrat"/>
            </a:endParaRPr>
          </a:p>
        </p:txBody>
      </p:sp>
      <p:sp>
        <p:nvSpPr>
          <p:cNvPr id="988" name="Google Shape;988;p77"/>
          <p:cNvSpPr txBox="1"/>
          <p:nvPr/>
        </p:nvSpPr>
        <p:spPr>
          <a:xfrm>
            <a:off x="1935375" y="2919350"/>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Output</a:t>
            </a:r>
            <a:endParaRPr sz="2400">
              <a:latin typeface="Montserrat"/>
              <a:ea typeface="Montserrat"/>
              <a:cs typeface="Montserrat"/>
              <a:sym typeface="Montserrat"/>
            </a:endParaRPr>
          </a:p>
        </p:txBody>
      </p:sp>
      <p:sp>
        <p:nvSpPr>
          <p:cNvPr id="989" name="Google Shape;989;p77"/>
          <p:cNvSpPr txBox="1"/>
          <p:nvPr/>
        </p:nvSpPr>
        <p:spPr>
          <a:xfrm>
            <a:off x="3224650" y="3662725"/>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sp>
        <p:nvSpPr>
          <p:cNvPr id="990" name="Google Shape;990;p77"/>
          <p:cNvSpPr txBox="1"/>
          <p:nvPr/>
        </p:nvSpPr>
        <p:spPr>
          <a:xfrm>
            <a:off x="3261850" y="2451313"/>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1</a:t>
            </a:r>
            <a:endParaRPr sz="2400">
              <a:latin typeface="Montserrat"/>
              <a:ea typeface="Montserrat"/>
              <a:cs typeface="Montserrat"/>
              <a:sym typeface="Montserrat"/>
            </a:endParaRPr>
          </a:p>
        </p:txBody>
      </p:sp>
      <p:cxnSp>
        <p:nvCxnSpPr>
          <p:cNvPr id="991" name="Google Shape;991;p77"/>
          <p:cNvCxnSpPr/>
          <p:nvPr/>
        </p:nvCxnSpPr>
        <p:spPr>
          <a:xfrm flipH="1" rot="10800000">
            <a:off x="3666075" y="2631625"/>
            <a:ext cx="2634300" cy="1317300"/>
          </a:xfrm>
          <a:prstGeom prst="bentConnector3">
            <a:avLst>
              <a:gd fmla="val 50000" name="adj1"/>
            </a:avLst>
          </a:prstGeom>
          <a:noFill/>
          <a:ln cap="flat" cmpd="sng" w="38100">
            <a:solidFill>
              <a:srgbClr val="1155CC"/>
            </a:solidFill>
            <a:prstDash val="solid"/>
            <a:round/>
            <a:headEnd len="med" w="med" type="none"/>
            <a:tailEnd len="med" w="med" type="none"/>
          </a:ln>
        </p:spPr>
      </p:cxnSp>
      <p:sp>
        <p:nvSpPr>
          <p:cNvPr id="992" name="Google Shape;992;p77"/>
          <p:cNvSpPr txBox="1"/>
          <p:nvPr/>
        </p:nvSpPr>
        <p:spPr>
          <a:xfrm>
            <a:off x="4799400" y="3948925"/>
            <a:ext cx="4494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6" name="Shape 996"/>
        <p:cNvGrpSpPr/>
        <p:nvPr/>
      </p:nvGrpSpPr>
      <p:grpSpPr>
        <a:xfrm>
          <a:off x="0" y="0"/>
          <a:ext cx="0" cy="0"/>
          <a:chOff x="0" y="0"/>
          <a:chExt cx="0" cy="0"/>
        </a:xfrm>
      </p:grpSpPr>
      <p:sp>
        <p:nvSpPr>
          <p:cNvPr id="997" name="Google Shape;997;p7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998" name="Google Shape;998;p78"/>
          <p:cNvSpPr txBox="1"/>
          <p:nvPr>
            <p:ph idx="1" type="body"/>
          </p:nvPr>
        </p:nvSpPr>
        <p:spPr>
          <a:xfrm>
            <a:off x="311700" y="1152475"/>
            <a:ext cx="85206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There is just an immediate cut off that splits between 0 and 1.</a:t>
            </a:r>
            <a:endParaRPr sz="3000">
              <a:solidFill>
                <a:srgbClr val="434343"/>
              </a:solidFill>
              <a:latin typeface="Montserrat"/>
              <a:ea typeface="Montserrat"/>
              <a:cs typeface="Montserrat"/>
              <a:sym typeface="Montserrat"/>
            </a:endParaRPr>
          </a:p>
        </p:txBody>
      </p:sp>
      <p:pic>
        <p:nvPicPr>
          <p:cNvPr descr="watermark.jpg" id="999" name="Google Shape;999;p7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00" name="Google Shape;1000;p7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cxnSp>
        <p:nvCxnSpPr>
          <p:cNvPr id="1001" name="Google Shape;1001;p78"/>
          <p:cNvCxnSpPr/>
          <p:nvPr/>
        </p:nvCxnSpPr>
        <p:spPr>
          <a:xfrm rot="10800000">
            <a:off x="3666075" y="2306300"/>
            <a:ext cx="0" cy="1747800"/>
          </a:xfrm>
          <a:prstGeom prst="straightConnector1">
            <a:avLst/>
          </a:prstGeom>
          <a:noFill/>
          <a:ln cap="flat" cmpd="sng" w="28575">
            <a:solidFill>
              <a:schemeClr val="dk2"/>
            </a:solidFill>
            <a:prstDash val="solid"/>
            <a:round/>
            <a:headEnd len="med" w="med" type="none"/>
            <a:tailEnd len="med" w="med" type="triangle"/>
          </a:ln>
        </p:spPr>
      </p:cxnSp>
      <p:cxnSp>
        <p:nvCxnSpPr>
          <p:cNvPr id="1002" name="Google Shape;1002;p78"/>
          <p:cNvCxnSpPr/>
          <p:nvPr/>
        </p:nvCxnSpPr>
        <p:spPr>
          <a:xfrm>
            <a:off x="3661050" y="4054100"/>
            <a:ext cx="2674500" cy="0"/>
          </a:xfrm>
          <a:prstGeom prst="straightConnector1">
            <a:avLst/>
          </a:prstGeom>
          <a:noFill/>
          <a:ln cap="flat" cmpd="sng" w="28575">
            <a:solidFill>
              <a:schemeClr val="dk2"/>
            </a:solidFill>
            <a:prstDash val="solid"/>
            <a:round/>
            <a:headEnd len="med" w="med" type="none"/>
            <a:tailEnd len="med" w="med" type="triangle"/>
          </a:ln>
        </p:spPr>
      </p:cxnSp>
      <p:sp>
        <p:nvSpPr>
          <p:cNvPr id="1003" name="Google Shape;1003;p78"/>
          <p:cNvSpPr txBox="1"/>
          <p:nvPr/>
        </p:nvSpPr>
        <p:spPr>
          <a:xfrm>
            <a:off x="4091775" y="4469775"/>
            <a:ext cx="20133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z = wx + b</a:t>
            </a:r>
            <a:endParaRPr sz="2400">
              <a:latin typeface="Montserrat"/>
              <a:ea typeface="Montserrat"/>
              <a:cs typeface="Montserrat"/>
              <a:sym typeface="Montserrat"/>
            </a:endParaRPr>
          </a:p>
        </p:txBody>
      </p:sp>
      <p:sp>
        <p:nvSpPr>
          <p:cNvPr id="1004" name="Google Shape;1004;p78"/>
          <p:cNvSpPr txBox="1"/>
          <p:nvPr/>
        </p:nvSpPr>
        <p:spPr>
          <a:xfrm>
            <a:off x="1935375" y="2919350"/>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Output</a:t>
            </a:r>
            <a:endParaRPr sz="2400">
              <a:latin typeface="Montserrat"/>
              <a:ea typeface="Montserrat"/>
              <a:cs typeface="Montserrat"/>
              <a:sym typeface="Montserrat"/>
            </a:endParaRPr>
          </a:p>
        </p:txBody>
      </p:sp>
      <p:sp>
        <p:nvSpPr>
          <p:cNvPr id="1005" name="Google Shape;1005;p78"/>
          <p:cNvSpPr txBox="1"/>
          <p:nvPr/>
        </p:nvSpPr>
        <p:spPr>
          <a:xfrm>
            <a:off x="3224650" y="3662725"/>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sp>
        <p:nvSpPr>
          <p:cNvPr id="1006" name="Google Shape;1006;p78"/>
          <p:cNvSpPr txBox="1"/>
          <p:nvPr/>
        </p:nvSpPr>
        <p:spPr>
          <a:xfrm>
            <a:off x="3261850" y="2451313"/>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1</a:t>
            </a:r>
            <a:endParaRPr sz="2400">
              <a:latin typeface="Montserrat"/>
              <a:ea typeface="Montserrat"/>
              <a:cs typeface="Montserrat"/>
              <a:sym typeface="Montserrat"/>
            </a:endParaRPr>
          </a:p>
        </p:txBody>
      </p:sp>
      <p:cxnSp>
        <p:nvCxnSpPr>
          <p:cNvPr id="1007" name="Google Shape;1007;p78"/>
          <p:cNvCxnSpPr/>
          <p:nvPr/>
        </p:nvCxnSpPr>
        <p:spPr>
          <a:xfrm flipH="1" rot="10800000">
            <a:off x="3666075" y="2631625"/>
            <a:ext cx="2634300" cy="1317300"/>
          </a:xfrm>
          <a:prstGeom prst="bentConnector3">
            <a:avLst>
              <a:gd fmla="val 50000" name="adj1"/>
            </a:avLst>
          </a:prstGeom>
          <a:noFill/>
          <a:ln cap="flat" cmpd="sng" w="38100">
            <a:solidFill>
              <a:srgbClr val="1155CC"/>
            </a:solidFill>
            <a:prstDash val="solid"/>
            <a:round/>
            <a:headEnd len="med" w="med" type="none"/>
            <a:tailEnd len="med" w="med" type="none"/>
          </a:ln>
        </p:spPr>
      </p:cxnSp>
      <p:sp>
        <p:nvSpPr>
          <p:cNvPr id="1008" name="Google Shape;1008;p78"/>
          <p:cNvSpPr txBox="1"/>
          <p:nvPr/>
        </p:nvSpPr>
        <p:spPr>
          <a:xfrm>
            <a:off x="4799400" y="3948925"/>
            <a:ext cx="4494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sp>
        <p:nvSpPr>
          <p:cNvPr id="1009" name="Google Shape;1009;p78"/>
          <p:cNvSpPr/>
          <p:nvPr/>
        </p:nvSpPr>
        <p:spPr>
          <a:xfrm rot="-620905">
            <a:off x="5086876" y="3164515"/>
            <a:ext cx="1128964" cy="311690"/>
          </a:xfrm>
          <a:prstGeom prst="lef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3" name="Shape 1013"/>
        <p:cNvGrpSpPr/>
        <p:nvPr/>
      </p:nvGrpSpPr>
      <p:grpSpPr>
        <a:xfrm>
          <a:off x="0" y="0"/>
          <a:ext cx="0" cy="0"/>
          <a:chOff x="0" y="0"/>
          <a:chExt cx="0" cy="0"/>
        </a:xfrm>
      </p:grpSpPr>
      <p:sp>
        <p:nvSpPr>
          <p:cNvPr id="1014" name="Google Shape;1014;p7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015" name="Google Shape;1015;p79"/>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It would be nice if we could have a more dynamic function, for example the red line!</a:t>
            </a:r>
            <a:endParaRPr sz="3000">
              <a:solidFill>
                <a:srgbClr val="434343"/>
              </a:solidFill>
              <a:latin typeface="Montserrat"/>
              <a:ea typeface="Montserrat"/>
              <a:cs typeface="Montserrat"/>
              <a:sym typeface="Montserrat"/>
            </a:endParaRPr>
          </a:p>
        </p:txBody>
      </p:sp>
      <p:pic>
        <p:nvPicPr>
          <p:cNvPr descr="watermark.jpg" id="1016" name="Google Shape;1016;p7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17" name="Google Shape;1017;p7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cxnSp>
        <p:nvCxnSpPr>
          <p:cNvPr id="1018" name="Google Shape;1018;p79"/>
          <p:cNvCxnSpPr/>
          <p:nvPr/>
        </p:nvCxnSpPr>
        <p:spPr>
          <a:xfrm rot="10800000">
            <a:off x="3666075" y="2306300"/>
            <a:ext cx="0" cy="1747800"/>
          </a:xfrm>
          <a:prstGeom prst="straightConnector1">
            <a:avLst/>
          </a:prstGeom>
          <a:noFill/>
          <a:ln cap="flat" cmpd="sng" w="28575">
            <a:solidFill>
              <a:schemeClr val="dk2"/>
            </a:solidFill>
            <a:prstDash val="solid"/>
            <a:round/>
            <a:headEnd len="med" w="med" type="none"/>
            <a:tailEnd len="med" w="med" type="triangle"/>
          </a:ln>
        </p:spPr>
      </p:cxnSp>
      <p:cxnSp>
        <p:nvCxnSpPr>
          <p:cNvPr id="1019" name="Google Shape;1019;p79"/>
          <p:cNvCxnSpPr/>
          <p:nvPr/>
        </p:nvCxnSpPr>
        <p:spPr>
          <a:xfrm>
            <a:off x="3661050" y="4054100"/>
            <a:ext cx="2674500" cy="0"/>
          </a:xfrm>
          <a:prstGeom prst="straightConnector1">
            <a:avLst/>
          </a:prstGeom>
          <a:noFill/>
          <a:ln cap="flat" cmpd="sng" w="28575">
            <a:solidFill>
              <a:schemeClr val="dk2"/>
            </a:solidFill>
            <a:prstDash val="solid"/>
            <a:round/>
            <a:headEnd len="med" w="med" type="none"/>
            <a:tailEnd len="med" w="med" type="triangle"/>
          </a:ln>
        </p:spPr>
      </p:cxnSp>
      <p:sp>
        <p:nvSpPr>
          <p:cNvPr id="1020" name="Google Shape;1020;p79"/>
          <p:cNvSpPr txBox="1"/>
          <p:nvPr/>
        </p:nvSpPr>
        <p:spPr>
          <a:xfrm>
            <a:off x="4091775" y="4469775"/>
            <a:ext cx="20133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z = wx + b</a:t>
            </a:r>
            <a:endParaRPr sz="2400">
              <a:latin typeface="Montserrat"/>
              <a:ea typeface="Montserrat"/>
              <a:cs typeface="Montserrat"/>
              <a:sym typeface="Montserrat"/>
            </a:endParaRPr>
          </a:p>
        </p:txBody>
      </p:sp>
      <p:sp>
        <p:nvSpPr>
          <p:cNvPr id="1021" name="Google Shape;1021;p79"/>
          <p:cNvSpPr txBox="1"/>
          <p:nvPr/>
        </p:nvSpPr>
        <p:spPr>
          <a:xfrm>
            <a:off x="1935375" y="2919350"/>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Output</a:t>
            </a:r>
            <a:endParaRPr sz="2400">
              <a:latin typeface="Montserrat"/>
              <a:ea typeface="Montserrat"/>
              <a:cs typeface="Montserrat"/>
              <a:sym typeface="Montserrat"/>
            </a:endParaRPr>
          </a:p>
        </p:txBody>
      </p:sp>
      <p:sp>
        <p:nvSpPr>
          <p:cNvPr id="1022" name="Google Shape;1022;p79"/>
          <p:cNvSpPr txBox="1"/>
          <p:nvPr/>
        </p:nvSpPr>
        <p:spPr>
          <a:xfrm>
            <a:off x="3224650" y="3662725"/>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sp>
        <p:nvSpPr>
          <p:cNvPr id="1023" name="Google Shape;1023;p79"/>
          <p:cNvSpPr txBox="1"/>
          <p:nvPr/>
        </p:nvSpPr>
        <p:spPr>
          <a:xfrm>
            <a:off x="3261850" y="2451313"/>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1</a:t>
            </a:r>
            <a:endParaRPr sz="2400">
              <a:latin typeface="Montserrat"/>
              <a:ea typeface="Montserrat"/>
              <a:cs typeface="Montserrat"/>
              <a:sym typeface="Montserrat"/>
            </a:endParaRPr>
          </a:p>
        </p:txBody>
      </p:sp>
      <p:cxnSp>
        <p:nvCxnSpPr>
          <p:cNvPr id="1024" name="Google Shape;1024;p79"/>
          <p:cNvCxnSpPr/>
          <p:nvPr/>
        </p:nvCxnSpPr>
        <p:spPr>
          <a:xfrm flipH="1" rot="10800000">
            <a:off x="3666075" y="2631625"/>
            <a:ext cx="2634300" cy="1317300"/>
          </a:xfrm>
          <a:prstGeom prst="bentConnector3">
            <a:avLst>
              <a:gd fmla="val 50000" name="adj1"/>
            </a:avLst>
          </a:prstGeom>
          <a:noFill/>
          <a:ln cap="flat" cmpd="sng" w="38100">
            <a:solidFill>
              <a:srgbClr val="1155CC"/>
            </a:solidFill>
            <a:prstDash val="solid"/>
            <a:round/>
            <a:headEnd len="med" w="med" type="none"/>
            <a:tailEnd len="med" w="med" type="none"/>
          </a:ln>
        </p:spPr>
      </p:cxnSp>
      <p:sp>
        <p:nvSpPr>
          <p:cNvPr id="1025" name="Google Shape;1025;p79"/>
          <p:cNvSpPr txBox="1"/>
          <p:nvPr/>
        </p:nvSpPr>
        <p:spPr>
          <a:xfrm>
            <a:off x="4799400" y="3948925"/>
            <a:ext cx="4494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cxnSp>
        <p:nvCxnSpPr>
          <p:cNvPr id="1026" name="Google Shape;1026;p79"/>
          <p:cNvCxnSpPr/>
          <p:nvPr/>
        </p:nvCxnSpPr>
        <p:spPr>
          <a:xfrm flipH="1" rot="10800000">
            <a:off x="3681075" y="2646725"/>
            <a:ext cx="2614200" cy="1312200"/>
          </a:xfrm>
          <a:prstGeom prst="curvedConnector3">
            <a:avLst>
              <a:gd fmla="val 50000" name="adj1"/>
            </a:avLst>
          </a:prstGeom>
          <a:noFill/>
          <a:ln cap="flat" cmpd="sng" w="38100">
            <a:solidFill>
              <a:srgbClr val="CC0000"/>
            </a:solidFill>
            <a:prstDash val="solid"/>
            <a:round/>
            <a:headEnd len="med" w="med" type="none"/>
            <a:tailEnd len="med" w="med" type="none"/>
          </a:ln>
        </p:spPr>
      </p:cxn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0" name="Shape 1030"/>
        <p:cNvGrpSpPr/>
        <p:nvPr/>
      </p:nvGrpSpPr>
      <p:grpSpPr>
        <a:xfrm>
          <a:off x="0" y="0"/>
          <a:ext cx="0" cy="0"/>
          <a:chOff x="0" y="0"/>
          <a:chExt cx="0" cy="0"/>
        </a:xfrm>
      </p:grpSpPr>
      <p:sp>
        <p:nvSpPr>
          <p:cNvPr id="1031" name="Google Shape;1031;p8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032" name="Google Shape;1032;p80"/>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Lucky for us, this is the sigmoid function!</a:t>
            </a:r>
            <a:endParaRPr sz="3000">
              <a:solidFill>
                <a:srgbClr val="434343"/>
              </a:solidFill>
              <a:latin typeface="Montserrat"/>
              <a:ea typeface="Montserrat"/>
              <a:cs typeface="Montserrat"/>
              <a:sym typeface="Montserrat"/>
            </a:endParaRPr>
          </a:p>
        </p:txBody>
      </p:sp>
      <p:pic>
        <p:nvPicPr>
          <p:cNvPr descr="watermark.jpg" id="1033" name="Google Shape;1033;p8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34" name="Google Shape;1034;p8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cxnSp>
        <p:nvCxnSpPr>
          <p:cNvPr id="1035" name="Google Shape;1035;p80"/>
          <p:cNvCxnSpPr/>
          <p:nvPr/>
        </p:nvCxnSpPr>
        <p:spPr>
          <a:xfrm rot="10800000">
            <a:off x="3666075" y="2306300"/>
            <a:ext cx="0" cy="1747800"/>
          </a:xfrm>
          <a:prstGeom prst="straightConnector1">
            <a:avLst/>
          </a:prstGeom>
          <a:noFill/>
          <a:ln cap="flat" cmpd="sng" w="28575">
            <a:solidFill>
              <a:schemeClr val="dk2"/>
            </a:solidFill>
            <a:prstDash val="solid"/>
            <a:round/>
            <a:headEnd len="med" w="med" type="none"/>
            <a:tailEnd len="med" w="med" type="triangle"/>
          </a:ln>
        </p:spPr>
      </p:cxnSp>
      <p:cxnSp>
        <p:nvCxnSpPr>
          <p:cNvPr id="1036" name="Google Shape;1036;p80"/>
          <p:cNvCxnSpPr/>
          <p:nvPr/>
        </p:nvCxnSpPr>
        <p:spPr>
          <a:xfrm>
            <a:off x="3661050" y="4054100"/>
            <a:ext cx="2674500" cy="0"/>
          </a:xfrm>
          <a:prstGeom prst="straightConnector1">
            <a:avLst/>
          </a:prstGeom>
          <a:noFill/>
          <a:ln cap="flat" cmpd="sng" w="28575">
            <a:solidFill>
              <a:schemeClr val="dk2"/>
            </a:solidFill>
            <a:prstDash val="solid"/>
            <a:round/>
            <a:headEnd len="med" w="med" type="none"/>
            <a:tailEnd len="med" w="med" type="triangle"/>
          </a:ln>
        </p:spPr>
      </p:cxnSp>
      <p:sp>
        <p:nvSpPr>
          <p:cNvPr id="1037" name="Google Shape;1037;p80"/>
          <p:cNvSpPr txBox="1"/>
          <p:nvPr/>
        </p:nvSpPr>
        <p:spPr>
          <a:xfrm>
            <a:off x="4091775" y="4469775"/>
            <a:ext cx="20133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z = wx + b</a:t>
            </a:r>
            <a:endParaRPr sz="2400">
              <a:latin typeface="Montserrat"/>
              <a:ea typeface="Montserrat"/>
              <a:cs typeface="Montserrat"/>
              <a:sym typeface="Montserrat"/>
            </a:endParaRPr>
          </a:p>
        </p:txBody>
      </p:sp>
      <p:sp>
        <p:nvSpPr>
          <p:cNvPr id="1038" name="Google Shape;1038;p80"/>
          <p:cNvSpPr txBox="1"/>
          <p:nvPr/>
        </p:nvSpPr>
        <p:spPr>
          <a:xfrm>
            <a:off x="1935375" y="2919350"/>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Output</a:t>
            </a:r>
            <a:endParaRPr sz="2400">
              <a:latin typeface="Montserrat"/>
              <a:ea typeface="Montserrat"/>
              <a:cs typeface="Montserrat"/>
              <a:sym typeface="Montserrat"/>
            </a:endParaRPr>
          </a:p>
        </p:txBody>
      </p:sp>
      <p:sp>
        <p:nvSpPr>
          <p:cNvPr id="1039" name="Google Shape;1039;p80"/>
          <p:cNvSpPr txBox="1"/>
          <p:nvPr/>
        </p:nvSpPr>
        <p:spPr>
          <a:xfrm>
            <a:off x="3224650" y="3662725"/>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sp>
        <p:nvSpPr>
          <p:cNvPr id="1040" name="Google Shape;1040;p80"/>
          <p:cNvSpPr txBox="1"/>
          <p:nvPr/>
        </p:nvSpPr>
        <p:spPr>
          <a:xfrm>
            <a:off x="3261850" y="2451313"/>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1</a:t>
            </a:r>
            <a:endParaRPr sz="2400">
              <a:latin typeface="Montserrat"/>
              <a:ea typeface="Montserrat"/>
              <a:cs typeface="Montserrat"/>
              <a:sym typeface="Montserrat"/>
            </a:endParaRPr>
          </a:p>
        </p:txBody>
      </p:sp>
      <p:cxnSp>
        <p:nvCxnSpPr>
          <p:cNvPr id="1041" name="Google Shape;1041;p80"/>
          <p:cNvCxnSpPr/>
          <p:nvPr/>
        </p:nvCxnSpPr>
        <p:spPr>
          <a:xfrm flipH="1" rot="10800000">
            <a:off x="3666075" y="2631625"/>
            <a:ext cx="2634300" cy="1317300"/>
          </a:xfrm>
          <a:prstGeom prst="bentConnector3">
            <a:avLst>
              <a:gd fmla="val 50000" name="adj1"/>
            </a:avLst>
          </a:prstGeom>
          <a:noFill/>
          <a:ln cap="flat" cmpd="sng" w="38100">
            <a:solidFill>
              <a:srgbClr val="1155CC"/>
            </a:solidFill>
            <a:prstDash val="solid"/>
            <a:round/>
            <a:headEnd len="med" w="med" type="none"/>
            <a:tailEnd len="med" w="med" type="none"/>
          </a:ln>
        </p:spPr>
      </p:cxnSp>
      <p:sp>
        <p:nvSpPr>
          <p:cNvPr id="1042" name="Google Shape;1042;p80"/>
          <p:cNvSpPr txBox="1"/>
          <p:nvPr/>
        </p:nvSpPr>
        <p:spPr>
          <a:xfrm>
            <a:off x="4799400" y="3948925"/>
            <a:ext cx="4494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cxnSp>
        <p:nvCxnSpPr>
          <p:cNvPr id="1043" name="Google Shape;1043;p80"/>
          <p:cNvCxnSpPr/>
          <p:nvPr/>
        </p:nvCxnSpPr>
        <p:spPr>
          <a:xfrm flipH="1" rot="10800000">
            <a:off x="3681075" y="2646725"/>
            <a:ext cx="2614200" cy="1312200"/>
          </a:xfrm>
          <a:prstGeom prst="curvedConnector3">
            <a:avLst>
              <a:gd fmla="val 50000" name="adj1"/>
            </a:avLst>
          </a:prstGeom>
          <a:noFill/>
          <a:ln cap="flat" cmpd="sng" w="38100">
            <a:solidFill>
              <a:srgbClr val="CC0000"/>
            </a:solidFill>
            <a:prstDash val="solid"/>
            <a:round/>
            <a:headEnd len="med" w="med" type="none"/>
            <a:tailEnd len="med" w="med" type="none"/>
          </a:ln>
        </p:spPr>
      </p:cxnSp>
      <p:pic>
        <p:nvPicPr>
          <p:cNvPr id="1044" name="Google Shape;1044;p80"/>
          <p:cNvPicPr preferRelativeResize="0"/>
          <p:nvPr/>
        </p:nvPicPr>
        <p:blipFill>
          <a:blip r:embed="rId4">
            <a:alphaModFix/>
          </a:blip>
          <a:stretch>
            <a:fillRect/>
          </a:stretch>
        </p:blipFill>
        <p:spPr>
          <a:xfrm>
            <a:off x="6662367" y="2476574"/>
            <a:ext cx="2387959" cy="859475"/>
          </a:xfrm>
          <a:prstGeom prst="rect">
            <a:avLst/>
          </a:prstGeom>
          <a:noFill/>
          <a:ln>
            <a:noFill/>
          </a:ln>
        </p:spPr>
      </p:pic>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8" name="Shape 1048"/>
        <p:cNvGrpSpPr/>
        <p:nvPr/>
      </p:nvGrpSpPr>
      <p:grpSpPr>
        <a:xfrm>
          <a:off x="0" y="0"/>
          <a:ext cx="0" cy="0"/>
          <a:chOff x="0" y="0"/>
          <a:chExt cx="0" cy="0"/>
        </a:xfrm>
      </p:grpSpPr>
      <p:sp>
        <p:nvSpPr>
          <p:cNvPr id="1049" name="Google Shape;1049;p8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050" name="Google Shape;1050;p81"/>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Changing the activation function used can be beneficial depending on the task!</a:t>
            </a:r>
            <a:endParaRPr sz="3000">
              <a:solidFill>
                <a:srgbClr val="434343"/>
              </a:solidFill>
              <a:latin typeface="Montserrat"/>
              <a:ea typeface="Montserrat"/>
              <a:cs typeface="Montserrat"/>
              <a:sym typeface="Montserrat"/>
            </a:endParaRPr>
          </a:p>
        </p:txBody>
      </p:sp>
      <p:pic>
        <p:nvPicPr>
          <p:cNvPr descr="watermark.jpg" id="1051" name="Google Shape;1051;p8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52" name="Google Shape;1052;p8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cxnSp>
        <p:nvCxnSpPr>
          <p:cNvPr id="1053" name="Google Shape;1053;p81"/>
          <p:cNvCxnSpPr/>
          <p:nvPr/>
        </p:nvCxnSpPr>
        <p:spPr>
          <a:xfrm rot="10800000">
            <a:off x="3666075" y="2306300"/>
            <a:ext cx="0" cy="1747800"/>
          </a:xfrm>
          <a:prstGeom prst="straightConnector1">
            <a:avLst/>
          </a:prstGeom>
          <a:noFill/>
          <a:ln cap="flat" cmpd="sng" w="28575">
            <a:solidFill>
              <a:schemeClr val="dk2"/>
            </a:solidFill>
            <a:prstDash val="solid"/>
            <a:round/>
            <a:headEnd len="med" w="med" type="none"/>
            <a:tailEnd len="med" w="med" type="triangle"/>
          </a:ln>
        </p:spPr>
      </p:cxnSp>
      <p:cxnSp>
        <p:nvCxnSpPr>
          <p:cNvPr id="1054" name="Google Shape;1054;p81"/>
          <p:cNvCxnSpPr/>
          <p:nvPr/>
        </p:nvCxnSpPr>
        <p:spPr>
          <a:xfrm>
            <a:off x="3661050" y="4054100"/>
            <a:ext cx="2674500" cy="0"/>
          </a:xfrm>
          <a:prstGeom prst="straightConnector1">
            <a:avLst/>
          </a:prstGeom>
          <a:noFill/>
          <a:ln cap="flat" cmpd="sng" w="28575">
            <a:solidFill>
              <a:schemeClr val="dk2"/>
            </a:solidFill>
            <a:prstDash val="solid"/>
            <a:round/>
            <a:headEnd len="med" w="med" type="none"/>
            <a:tailEnd len="med" w="med" type="triangle"/>
          </a:ln>
        </p:spPr>
      </p:cxnSp>
      <p:sp>
        <p:nvSpPr>
          <p:cNvPr id="1055" name="Google Shape;1055;p81"/>
          <p:cNvSpPr txBox="1"/>
          <p:nvPr/>
        </p:nvSpPr>
        <p:spPr>
          <a:xfrm>
            <a:off x="4091775" y="4469775"/>
            <a:ext cx="20133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z = wx + b</a:t>
            </a:r>
            <a:endParaRPr sz="2400">
              <a:latin typeface="Montserrat"/>
              <a:ea typeface="Montserrat"/>
              <a:cs typeface="Montserrat"/>
              <a:sym typeface="Montserrat"/>
            </a:endParaRPr>
          </a:p>
        </p:txBody>
      </p:sp>
      <p:sp>
        <p:nvSpPr>
          <p:cNvPr id="1056" name="Google Shape;1056;p81"/>
          <p:cNvSpPr txBox="1"/>
          <p:nvPr/>
        </p:nvSpPr>
        <p:spPr>
          <a:xfrm>
            <a:off x="1935375" y="2919350"/>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Output</a:t>
            </a:r>
            <a:endParaRPr sz="2400">
              <a:latin typeface="Montserrat"/>
              <a:ea typeface="Montserrat"/>
              <a:cs typeface="Montserrat"/>
              <a:sym typeface="Montserrat"/>
            </a:endParaRPr>
          </a:p>
        </p:txBody>
      </p:sp>
      <p:sp>
        <p:nvSpPr>
          <p:cNvPr id="1057" name="Google Shape;1057;p81"/>
          <p:cNvSpPr txBox="1"/>
          <p:nvPr/>
        </p:nvSpPr>
        <p:spPr>
          <a:xfrm>
            <a:off x="3224650" y="3662725"/>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sp>
        <p:nvSpPr>
          <p:cNvPr id="1058" name="Google Shape;1058;p81"/>
          <p:cNvSpPr txBox="1"/>
          <p:nvPr/>
        </p:nvSpPr>
        <p:spPr>
          <a:xfrm>
            <a:off x="3261850" y="2451313"/>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1</a:t>
            </a:r>
            <a:endParaRPr sz="2400">
              <a:latin typeface="Montserrat"/>
              <a:ea typeface="Montserrat"/>
              <a:cs typeface="Montserrat"/>
              <a:sym typeface="Montserrat"/>
            </a:endParaRPr>
          </a:p>
        </p:txBody>
      </p:sp>
      <p:cxnSp>
        <p:nvCxnSpPr>
          <p:cNvPr id="1059" name="Google Shape;1059;p81"/>
          <p:cNvCxnSpPr/>
          <p:nvPr/>
        </p:nvCxnSpPr>
        <p:spPr>
          <a:xfrm flipH="1" rot="10800000">
            <a:off x="3666075" y="2631625"/>
            <a:ext cx="2634300" cy="1317300"/>
          </a:xfrm>
          <a:prstGeom prst="bentConnector3">
            <a:avLst>
              <a:gd fmla="val 50000" name="adj1"/>
            </a:avLst>
          </a:prstGeom>
          <a:noFill/>
          <a:ln cap="flat" cmpd="sng" w="38100">
            <a:solidFill>
              <a:srgbClr val="1155CC"/>
            </a:solidFill>
            <a:prstDash val="solid"/>
            <a:round/>
            <a:headEnd len="med" w="med" type="none"/>
            <a:tailEnd len="med" w="med" type="none"/>
          </a:ln>
        </p:spPr>
      </p:cxnSp>
      <p:sp>
        <p:nvSpPr>
          <p:cNvPr id="1060" name="Google Shape;1060;p81"/>
          <p:cNvSpPr txBox="1"/>
          <p:nvPr/>
        </p:nvSpPr>
        <p:spPr>
          <a:xfrm>
            <a:off x="4799400" y="3948925"/>
            <a:ext cx="4494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cxnSp>
        <p:nvCxnSpPr>
          <p:cNvPr id="1061" name="Google Shape;1061;p81"/>
          <p:cNvCxnSpPr/>
          <p:nvPr/>
        </p:nvCxnSpPr>
        <p:spPr>
          <a:xfrm flipH="1" rot="10800000">
            <a:off x="3681075" y="2646725"/>
            <a:ext cx="2614200" cy="1312200"/>
          </a:xfrm>
          <a:prstGeom prst="curvedConnector3">
            <a:avLst>
              <a:gd fmla="val 50000" name="adj1"/>
            </a:avLst>
          </a:prstGeom>
          <a:noFill/>
          <a:ln cap="flat" cmpd="sng" w="38100">
            <a:solidFill>
              <a:srgbClr val="CC0000"/>
            </a:solidFill>
            <a:prstDash val="solid"/>
            <a:round/>
            <a:headEnd len="med" w="med" type="none"/>
            <a:tailEnd len="med" w="med" type="none"/>
          </a:ln>
        </p:spPr>
      </p:cxnSp>
      <p:pic>
        <p:nvPicPr>
          <p:cNvPr id="1062" name="Google Shape;1062;p81"/>
          <p:cNvPicPr preferRelativeResize="0"/>
          <p:nvPr/>
        </p:nvPicPr>
        <p:blipFill>
          <a:blip r:embed="rId4">
            <a:alphaModFix/>
          </a:blip>
          <a:stretch>
            <a:fillRect/>
          </a:stretch>
        </p:blipFill>
        <p:spPr>
          <a:xfrm>
            <a:off x="6662367" y="2476574"/>
            <a:ext cx="2387959" cy="8594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Google Shape;101;p1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102" name="Google Shape;102;p1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To begin understanding deep learning, we will build up our model abstractions: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Single Biological Neuron</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Perceptron</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Multi-layer Perceptron Model</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Deep Learning Neural Network</a:t>
            </a:r>
            <a:endParaRPr sz="2900">
              <a:solidFill>
                <a:srgbClr val="434343"/>
              </a:solidFill>
              <a:latin typeface="Montserrat"/>
              <a:ea typeface="Montserrat"/>
              <a:cs typeface="Montserrat"/>
              <a:sym typeface="Montserrat"/>
            </a:endParaRPr>
          </a:p>
        </p:txBody>
      </p:sp>
      <p:pic>
        <p:nvPicPr>
          <p:cNvPr descr="watermark.jpg" id="103" name="Google Shape;103;p1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4" name="Google Shape;104;p1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6" name="Shape 1066"/>
        <p:cNvGrpSpPr/>
        <p:nvPr/>
      </p:nvGrpSpPr>
      <p:grpSpPr>
        <a:xfrm>
          <a:off x="0" y="0"/>
          <a:ext cx="0" cy="0"/>
          <a:chOff x="0" y="0"/>
          <a:chExt cx="0" cy="0"/>
        </a:xfrm>
      </p:grpSpPr>
      <p:sp>
        <p:nvSpPr>
          <p:cNvPr id="1067" name="Google Shape;1067;p8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068" name="Google Shape;1068;p82"/>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still works for classification, and will be more sensitive to small changes.</a:t>
            </a:r>
            <a:endParaRPr sz="3000">
              <a:solidFill>
                <a:srgbClr val="434343"/>
              </a:solidFill>
              <a:latin typeface="Montserrat"/>
              <a:ea typeface="Montserrat"/>
              <a:cs typeface="Montserrat"/>
              <a:sym typeface="Montserrat"/>
            </a:endParaRPr>
          </a:p>
        </p:txBody>
      </p:sp>
      <p:pic>
        <p:nvPicPr>
          <p:cNvPr descr="watermark.jpg" id="1069" name="Google Shape;1069;p8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70" name="Google Shape;1070;p8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cxnSp>
        <p:nvCxnSpPr>
          <p:cNvPr id="1071" name="Google Shape;1071;p82"/>
          <p:cNvCxnSpPr/>
          <p:nvPr/>
        </p:nvCxnSpPr>
        <p:spPr>
          <a:xfrm rot="10800000">
            <a:off x="3666075" y="2306300"/>
            <a:ext cx="0" cy="1747800"/>
          </a:xfrm>
          <a:prstGeom prst="straightConnector1">
            <a:avLst/>
          </a:prstGeom>
          <a:noFill/>
          <a:ln cap="flat" cmpd="sng" w="28575">
            <a:solidFill>
              <a:schemeClr val="dk2"/>
            </a:solidFill>
            <a:prstDash val="solid"/>
            <a:round/>
            <a:headEnd len="med" w="med" type="none"/>
            <a:tailEnd len="med" w="med" type="triangle"/>
          </a:ln>
        </p:spPr>
      </p:cxnSp>
      <p:cxnSp>
        <p:nvCxnSpPr>
          <p:cNvPr id="1072" name="Google Shape;1072;p82"/>
          <p:cNvCxnSpPr/>
          <p:nvPr/>
        </p:nvCxnSpPr>
        <p:spPr>
          <a:xfrm>
            <a:off x="3661050" y="4054100"/>
            <a:ext cx="2674500" cy="0"/>
          </a:xfrm>
          <a:prstGeom prst="straightConnector1">
            <a:avLst/>
          </a:prstGeom>
          <a:noFill/>
          <a:ln cap="flat" cmpd="sng" w="28575">
            <a:solidFill>
              <a:schemeClr val="dk2"/>
            </a:solidFill>
            <a:prstDash val="solid"/>
            <a:round/>
            <a:headEnd len="med" w="med" type="none"/>
            <a:tailEnd len="med" w="med" type="triangle"/>
          </a:ln>
        </p:spPr>
      </p:cxnSp>
      <p:sp>
        <p:nvSpPr>
          <p:cNvPr id="1073" name="Google Shape;1073;p82"/>
          <p:cNvSpPr txBox="1"/>
          <p:nvPr/>
        </p:nvSpPr>
        <p:spPr>
          <a:xfrm>
            <a:off x="4091775" y="4469775"/>
            <a:ext cx="20133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z = wx + b</a:t>
            </a:r>
            <a:endParaRPr sz="2400">
              <a:latin typeface="Montserrat"/>
              <a:ea typeface="Montserrat"/>
              <a:cs typeface="Montserrat"/>
              <a:sym typeface="Montserrat"/>
            </a:endParaRPr>
          </a:p>
        </p:txBody>
      </p:sp>
      <p:sp>
        <p:nvSpPr>
          <p:cNvPr id="1074" name="Google Shape;1074;p82"/>
          <p:cNvSpPr txBox="1"/>
          <p:nvPr/>
        </p:nvSpPr>
        <p:spPr>
          <a:xfrm>
            <a:off x="1935375" y="2919350"/>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Output</a:t>
            </a:r>
            <a:endParaRPr sz="2400">
              <a:latin typeface="Montserrat"/>
              <a:ea typeface="Montserrat"/>
              <a:cs typeface="Montserrat"/>
              <a:sym typeface="Montserrat"/>
            </a:endParaRPr>
          </a:p>
        </p:txBody>
      </p:sp>
      <p:sp>
        <p:nvSpPr>
          <p:cNvPr id="1075" name="Google Shape;1075;p82"/>
          <p:cNvSpPr txBox="1"/>
          <p:nvPr/>
        </p:nvSpPr>
        <p:spPr>
          <a:xfrm>
            <a:off x="3224650" y="3662725"/>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sp>
        <p:nvSpPr>
          <p:cNvPr id="1076" name="Google Shape;1076;p82"/>
          <p:cNvSpPr txBox="1"/>
          <p:nvPr/>
        </p:nvSpPr>
        <p:spPr>
          <a:xfrm>
            <a:off x="3261850" y="2451313"/>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1</a:t>
            </a:r>
            <a:endParaRPr sz="2400">
              <a:latin typeface="Montserrat"/>
              <a:ea typeface="Montserrat"/>
              <a:cs typeface="Montserrat"/>
              <a:sym typeface="Montserrat"/>
            </a:endParaRPr>
          </a:p>
        </p:txBody>
      </p:sp>
      <p:cxnSp>
        <p:nvCxnSpPr>
          <p:cNvPr id="1077" name="Google Shape;1077;p82"/>
          <p:cNvCxnSpPr/>
          <p:nvPr/>
        </p:nvCxnSpPr>
        <p:spPr>
          <a:xfrm flipH="1" rot="10800000">
            <a:off x="3666075" y="2631625"/>
            <a:ext cx="2634300" cy="1317300"/>
          </a:xfrm>
          <a:prstGeom prst="bentConnector3">
            <a:avLst>
              <a:gd fmla="val 50000" name="adj1"/>
            </a:avLst>
          </a:prstGeom>
          <a:noFill/>
          <a:ln cap="flat" cmpd="sng" w="38100">
            <a:solidFill>
              <a:srgbClr val="1155CC"/>
            </a:solidFill>
            <a:prstDash val="solid"/>
            <a:round/>
            <a:headEnd len="med" w="med" type="none"/>
            <a:tailEnd len="med" w="med" type="none"/>
          </a:ln>
        </p:spPr>
      </p:cxnSp>
      <p:sp>
        <p:nvSpPr>
          <p:cNvPr id="1078" name="Google Shape;1078;p82"/>
          <p:cNvSpPr txBox="1"/>
          <p:nvPr/>
        </p:nvSpPr>
        <p:spPr>
          <a:xfrm>
            <a:off x="4799400" y="3948925"/>
            <a:ext cx="4494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cxnSp>
        <p:nvCxnSpPr>
          <p:cNvPr id="1079" name="Google Shape;1079;p82"/>
          <p:cNvCxnSpPr/>
          <p:nvPr/>
        </p:nvCxnSpPr>
        <p:spPr>
          <a:xfrm flipH="1" rot="10800000">
            <a:off x="3681075" y="2646725"/>
            <a:ext cx="2614200" cy="1312200"/>
          </a:xfrm>
          <a:prstGeom prst="curvedConnector3">
            <a:avLst>
              <a:gd fmla="val 50000" name="adj1"/>
            </a:avLst>
          </a:prstGeom>
          <a:noFill/>
          <a:ln cap="flat" cmpd="sng" w="38100">
            <a:solidFill>
              <a:srgbClr val="CC0000"/>
            </a:solidFill>
            <a:prstDash val="solid"/>
            <a:round/>
            <a:headEnd len="med" w="med" type="none"/>
            <a:tailEnd len="med" w="med" type="none"/>
          </a:ln>
        </p:spPr>
      </p:cxnSp>
      <p:pic>
        <p:nvPicPr>
          <p:cNvPr id="1080" name="Google Shape;1080;p82"/>
          <p:cNvPicPr preferRelativeResize="0"/>
          <p:nvPr/>
        </p:nvPicPr>
        <p:blipFill>
          <a:blip r:embed="rId4">
            <a:alphaModFix/>
          </a:blip>
          <a:stretch>
            <a:fillRect/>
          </a:stretch>
        </p:blipFill>
        <p:spPr>
          <a:xfrm>
            <a:off x="6662367" y="2476574"/>
            <a:ext cx="2387959" cy="859475"/>
          </a:xfrm>
          <a:prstGeom prst="rect">
            <a:avLst/>
          </a:prstGeom>
          <a:noFill/>
          <a:ln>
            <a:noFill/>
          </a:ln>
        </p:spPr>
      </p:pic>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4" name="Shape 1084"/>
        <p:cNvGrpSpPr/>
        <p:nvPr/>
      </p:nvGrpSpPr>
      <p:grpSpPr>
        <a:xfrm>
          <a:off x="0" y="0"/>
          <a:ext cx="0" cy="0"/>
          <a:chOff x="0" y="0"/>
          <a:chExt cx="0" cy="0"/>
        </a:xfrm>
      </p:grpSpPr>
      <p:sp>
        <p:nvSpPr>
          <p:cNvPr id="1085" name="Google Shape;1085;p8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086" name="Google Shape;1086;p83"/>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discuss a few more activation functions that we’ll encounter!</a:t>
            </a:r>
            <a:endParaRPr sz="3000">
              <a:solidFill>
                <a:srgbClr val="434343"/>
              </a:solidFill>
              <a:latin typeface="Montserrat"/>
              <a:ea typeface="Montserrat"/>
              <a:cs typeface="Montserrat"/>
              <a:sym typeface="Montserrat"/>
            </a:endParaRPr>
          </a:p>
        </p:txBody>
      </p:sp>
      <p:pic>
        <p:nvPicPr>
          <p:cNvPr descr="watermark.jpg" id="1087" name="Google Shape;1087;p8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88" name="Google Shape;1088;p8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cxnSp>
        <p:nvCxnSpPr>
          <p:cNvPr id="1089" name="Google Shape;1089;p83"/>
          <p:cNvCxnSpPr/>
          <p:nvPr/>
        </p:nvCxnSpPr>
        <p:spPr>
          <a:xfrm rot="10800000">
            <a:off x="3666075" y="2306300"/>
            <a:ext cx="0" cy="1747800"/>
          </a:xfrm>
          <a:prstGeom prst="straightConnector1">
            <a:avLst/>
          </a:prstGeom>
          <a:noFill/>
          <a:ln cap="flat" cmpd="sng" w="28575">
            <a:solidFill>
              <a:schemeClr val="dk2"/>
            </a:solidFill>
            <a:prstDash val="solid"/>
            <a:round/>
            <a:headEnd len="med" w="med" type="none"/>
            <a:tailEnd len="med" w="med" type="triangle"/>
          </a:ln>
        </p:spPr>
      </p:cxnSp>
      <p:cxnSp>
        <p:nvCxnSpPr>
          <p:cNvPr id="1090" name="Google Shape;1090;p83"/>
          <p:cNvCxnSpPr/>
          <p:nvPr/>
        </p:nvCxnSpPr>
        <p:spPr>
          <a:xfrm>
            <a:off x="3661050" y="4054100"/>
            <a:ext cx="2674500" cy="0"/>
          </a:xfrm>
          <a:prstGeom prst="straightConnector1">
            <a:avLst/>
          </a:prstGeom>
          <a:noFill/>
          <a:ln cap="flat" cmpd="sng" w="28575">
            <a:solidFill>
              <a:schemeClr val="dk2"/>
            </a:solidFill>
            <a:prstDash val="solid"/>
            <a:round/>
            <a:headEnd len="med" w="med" type="none"/>
            <a:tailEnd len="med" w="med" type="triangle"/>
          </a:ln>
        </p:spPr>
      </p:cxnSp>
      <p:sp>
        <p:nvSpPr>
          <p:cNvPr id="1091" name="Google Shape;1091;p83"/>
          <p:cNvSpPr txBox="1"/>
          <p:nvPr/>
        </p:nvSpPr>
        <p:spPr>
          <a:xfrm>
            <a:off x="4091775" y="4469775"/>
            <a:ext cx="20133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z = wx + b</a:t>
            </a:r>
            <a:endParaRPr sz="2400">
              <a:latin typeface="Montserrat"/>
              <a:ea typeface="Montserrat"/>
              <a:cs typeface="Montserrat"/>
              <a:sym typeface="Montserrat"/>
            </a:endParaRPr>
          </a:p>
        </p:txBody>
      </p:sp>
      <p:sp>
        <p:nvSpPr>
          <p:cNvPr id="1092" name="Google Shape;1092;p83"/>
          <p:cNvSpPr txBox="1"/>
          <p:nvPr/>
        </p:nvSpPr>
        <p:spPr>
          <a:xfrm>
            <a:off x="1935375" y="2919350"/>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Output</a:t>
            </a:r>
            <a:endParaRPr sz="2400">
              <a:latin typeface="Montserrat"/>
              <a:ea typeface="Montserrat"/>
              <a:cs typeface="Montserrat"/>
              <a:sym typeface="Montserrat"/>
            </a:endParaRPr>
          </a:p>
        </p:txBody>
      </p:sp>
      <p:sp>
        <p:nvSpPr>
          <p:cNvPr id="1093" name="Google Shape;1093;p83"/>
          <p:cNvSpPr txBox="1"/>
          <p:nvPr/>
        </p:nvSpPr>
        <p:spPr>
          <a:xfrm>
            <a:off x="3224650" y="3662725"/>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sp>
        <p:nvSpPr>
          <p:cNvPr id="1094" name="Google Shape;1094;p83"/>
          <p:cNvSpPr txBox="1"/>
          <p:nvPr/>
        </p:nvSpPr>
        <p:spPr>
          <a:xfrm>
            <a:off x="3261850" y="2451313"/>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1</a:t>
            </a:r>
            <a:endParaRPr sz="2400">
              <a:latin typeface="Montserrat"/>
              <a:ea typeface="Montserrat"/>
              <a:cs typeface="Montserrat"/>
              <a:sym typeface="Montserrat"/>
            </a:endParaRPr>
          </a:p>
        </p:txBody>
      </p:sp>
      <p:sp>
        <p:nvSpPr>
          <p:cNvPr id="1095" name="Google Shape;1095;p83"/>
          <p:cNvSpPr txBox="1"/>
          <p:nvPr/>
        </p:nvSpPr>
        <p:spPr>
          <a:xfrm>
            <a:off x="4799400" y="3948925"/>
            <a:ext cx="4494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9" name="Shape 1099"/>
        <p:cNvGrpSpPr/>
        <p:nvPr/>
      </p:nvGrpSpPr>
      <p:grpSpPr>
        <a:xfrm>
          <a:off x="0" y="0"/>
          <a:ext cx="0" cy="0"/>
          <a:chOff x="0" y="0"/>
          <a:chExt cx="0" cy="0"/>
        </a:xfrm>
      </p:grpSpPr>
      <p:sp>
        <p:nvSpPr>
          <p:cNvPr id="1100" name="Google Shape;1100;p8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101" name="Google Shape;1101;p84"/>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Hyperbolic Tangent: tanh(z)</a:t>
            </a:r>
            <a:endParaRPr sz="3000">
              <a:solidFill>
                <a:srgbClr val="434343"/>
              </a:solidFill>
              <a:latin typeface="Montserrat"/>
              <a:ea typeface="Montserrat"/>
              <a:cs typeface="Montserrat"/>
              <a:sym typeface="Montserrat"/>
            </a:endParaRPr>
          </a:p>
        </p:txBody>
      </p:sp>
      <p:pic>
        <p:nvPicPr>
          <p:cNvPr descr="watermark.jpg" id="1102" name="Google Shape;1102;p8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03" name="Google Shape;1103;p8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cxnSp>
        <p:nvCxnSpPr>
          <p:cNvPr id="1104" name="Google Shape;1104;p84"/>
          <p:cNvCxnSpPr/>
          <p:nvPr/>
        </p:nvCxnSpPr>
        <p:spPr>
          <a:xfrm rot="10800000">
            <a:off x="3666075" y="2306300"/>
            <a:ext cx="0" cy="1747800"/>
          </a:xfrm>
          <a:prstGeom prst="straightConnector1">
            <a:avLst/>
          </a:prstGeom>
          <a:noFill/>
          <a:ln cap="flat" cmpd="sng" w="28575">
            <a:solidFill>
              <a:schemeClr val="dk2"/>
            </a:solidFill>
            <a:prstDash val="solid"/>
            <a:round/>
            <a:headEnd len="med" w="med" type="none"/>
            <a:tailEnd len="med" w="med" type="triangle"/>
          </a:ln>
        </p:spPr>
      </p:cxnSp>
      <p:cxnSp>
        <p:nvCxnSpPr>
          <p:cNvPr id="1105" name="Google Shape;1105;p84"/>
          <p:cNvCxnSpPr/>
          <p:nvPr/>
        </p:nvCxnSpPr>
        <p:spPr>
          <a:xfrm>
            <a:off x="3661050" y="4054100"/>
            <a:ext cx="2674500" cy="0"/>
          </a:xfrm>
          <a:prstGeom prst="straightConnector1">
            <a:avLst/>
          </a:prstGeom>
          <a:noFill/>
          <a:ln cap="flat" cmpd="sng" w="28575">
            <a:solidFill>
              <a:schemeClr val="dk2"/>
            </a:solidFill>
            <a:prstDash val="solid"/>
            <a:round/>
            <a:headEnd len="med" w="med" type="none"/>
            <a:tailEnd len="med" w="med" type="triangle"/>
          </a:ln>
        </p:spPr>
      </p:cxnSp>
      <p:sp>
        <p:nvSpPr>
          <p:cNvPr id="1106" name="Google Shape;1106;p84"/>
          <p:cNvSpPr txBox="1"/>
          <p:nvPr/>
        </p:nvSpPr>
        <p:spPr>
          <a:xfrm>
            <a:off x="1935375" y="2919350"/>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Output</a:t>
            </a:r>
            <a:endParaRPr sz="2400">
              <a:latin typeface="Montserrat"/>
              <a:ea typeface="Montserrat"/>
              <a:cs typeface="Montserrat"/>
              <a:sym typeface="Montserrat"/>
            </a:endParaRPr>
          </a:p>
        </p:txBody>
      </p:sp>
      <p:sp>
        <p:nvSpPr>
          <p:cNvPr id="1107" name="Google Shape;1107;p84"/>
          <p:cNvSpPr txBox="1"/>
          <p:nvPr/>
        </p:nvSpPr>
        <p:spPr>
          <a:xfrm>
            <a:off x="3224650" y="3662725"/>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-1</a:t>
            </a:r>
            <a:endParaRPr sz="2400">
              <a:latin typeface="Montserrat"/>
              <a:ea typeface="Montserrat"/>
              <a:cs typeface="Montserrat"/>
              <a:sym typeface="Montserrat"/>
            </a:endParaRPr>
          </a:p>
        </p:txBody>
      </p:sp>
      <p:sp>
        <p:nvSpPr>
          <p:cNvPr id="1108" name="Google Shape;1108;p84"/>
          <p:cNvSpPr txBox="1"/>
          <p:nvPr/>
        </p:nvSpPr>
        <p:spPr>
          <a:xfrm>
            <a:off x="3261850" y="2451313"/>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1</a:t>
            </a:r>
            <a:endParaRPr sz="2400">
              <a:latin typeface="Montserrat"/>
              <a:ea typeface="Montserrat"/>
              <a:cs typeface="Montserrat"/>
              <a:sym typeface="Montserrat"/>
            </a:endParaRPr>
          </a:p>
        </p:txBody>
      </p:sp>
      <p:sp>
        <p:nvSpPr>
          <p:cNvPr id="1109" name="Google Shape;1109;p84"/>
          <p:cNvSpPr txBox="1"/>
          <p:nvPr/>
        </p:nvSpPr>
        <p:spPr>
          <a:xfrm>
            <a:off x="4799400" y="3948925"/>
            <a:ext cx="4494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pic>
        <p:nvPicPr>
          <p:cNvPr id="1110" name="Google Shape;1110;p84"/>
          <p:cNvPicPr preferRelativeResize="0"/>
          <p:nvPr/>
        </p:nvPicPr>
        <p:blipFill rotWithShape="1">
          <a:blip r:embed="rId4">
            <a:alphaModFix/>
          </a:blip>
          <a:srcRect b="30709" l="0" r="64970" t="0"/>
          <a:stretch/>
        </p:blipFill>
        <p:spPr>
          <a:xfrm>
            <a:off x="6856775" y="3114375"/>
            <a:ext cx="1975449" cy="1355400"/>
          </a:xfrm>
          <a:prstGeom prst="rect">
            <a:avLst/>
          </a:prstGeom>
          <a:noFill/>
          <a:ln>
            <a:noFill/>
          </a:ln>
        </p:spPr>
      </p:pic>
      <p:pic>
        <p:nvPicPr>
          <p:cNvPr id="1111" name="Google Shape;1111;p84"/>
          <p:cNvPicPr preferRelativeResize="0"/>
          <p:nvPr/>
        </p:nvPicPr>
        <p:blipFill rotWithShape="1">
          <a:blip r:embed="rId4">
            <a:alphaModFix/>
          </a:blip>
          <a:srcRect b="68414" l="55417" r="8882" t="0"/>
          <a:stretch/>
        </p:blipFill>
        <p:spPr>
          <a:xfrm>
            <a:off x="6818925" y="2350750"/>
            <a:ext cx="2013300" cy="617850"/>
          </a:xfrm>
          <a:prstGeom prst="rect">
            <a:avLst/>
          </a:prstGeom>
          <a:noFill/>
          <a:ln>
            <a:noFill/>
          </a:ln>
        </p:spPr>
      </p:pic>
      <p:cxnSp>
        <p:nvCxnSpPr>
          <p:cNvPr id="1112" name="Google Shape;1112;p84"/>
          <p:cNvCxnSpPr/>
          <p:nvPr/>
        </p:nvCxnSpPr>
        <p:spPr>
          <a:xfrm flipH="1" rot="10800000">
            <a:off x="3681075" y="2646725"/>
            <a:ext cx="2614200" cy="1312200"/>
          </a:xfrm>
          <a:prstGeom prst="curvedConnector3">
            <a:avLst>
              <a:gd fmla="val 50000" name="adj1"/>
            </a:avLst>
          </a:prstGeom>
          <a:noFill/>
          <a:ln cap="flat" cmpd="sng" w="38100">
            <a:solidFill>
              <a:srgbClr val="CC0000"/>
            </a:solidFill>
            <a:prstDash val="solid"/>
            <a:round/>
            <a:headEnd len="med" w="med" type="none"/>
            <a:tailEnd len="med" w="med" type="none"/>
          </a:ln>
        </p:spPr>
      </p:cxn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6" name="Shape 1116"/>
        <p:cNvGrpSpPr/>
        <p:nvPr/>
      </p:nvGrpSpPr>
      <p:grpSpPr>
        <a:xfrm>
          <a:off x="0" y="0"/>
          <a:ext cx="0" cy="0"/>
          <a:chOff x="0" y="0"/>
          <a:chExt cx="0" cy="0"/>
        </a:xfrm>
      </p:grpSpPr>
      <p:sp>
        <p:nvSpPr>
          <p:cNvPr id="1117" name="Google Shape;1117;p8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118" name="Google Shape;1118;p85"/>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Hyperbolic Tangent: tanh(z) </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Outputs between -1 and 1 instead of 0 to 1</a:t>
            </a:r>
            <a:endParaRPr sz="3000">
              <a:solidFill>
                <a:srgbClr val="434343"/>
              </a:solidFill>
              <a:latin typeface="Montserrat"/>
              <a:ea typeface="Montserrat"/>
              <a:cs typeface="Montserrat"/>
              <a:sym typeface="Montserrat"/>
            </a:endParaRPr>
          </a:p>
        </p:txBody>
      </p:sp>
      <p:pic>
        <p:nvPicPr>
          <p:cNvPr descr="watermark.jpg" id="1119" name="Google Shape;1119;p8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20" name="Google Shape;1120;p8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cxnSp>
        <p:nvCxnSpPr>
          <p:cNvPr id="1121" name="Google Shape;1121;p85"/>
          <p:cNvCxnSpPr/>
          <p:nvPr/>
        </p:nvCxnSpPr>
        <p:spPr>
          <a:xfrm rot="10800000">
            <a:off x="3666075" y="2306300"/>
            <a:ext cx="0" cy="1747800"/>
          </a:xfrm>
          <a:prstGeom prst="straightConnector1">
            <a:avLst/>
          </a:prstGeom>
          <a:noFill/>
          <a:ln cap="flat" cmpd="sng" w="28575">
            <a:solidFill>
              <a:schemeClr val="dk2"/>
            </a:solidFill>
            <a:prstDash val="solid"/>
            <a:round/>
            <a:headEnd len="med" w="med" type="none"/>
            <a:tailEnd len="med" w="med" type="triangle"/>
          </a:ln>
        </p:spPr>
      </p:cxnSp>
      <p:cxnSp>
        <p:nvCxnSpPr>
          <p:cNvPr id="1122" name="Google Shape;1122;p85"/>
          <p:cNvCxnSpPr/>
          <p:nvPr/>
        </p:nvCxnSpPr>
        <p:spPr>
          <a:xfrm>
            <a:off x="3661050" y="4054100"/>
            <a:ext cx="2674500" cy="0"/>
          </a:xfrm>
          <a:prstGeom prst="straightConnector1">
            <a:avLst/>
          </a:prstGeom>
          <a:noFill/>
          <a:ln cap="flat" cmpd="sng" w="28575">
            <a:solidFill>
              <a:schemeClr val="dk2"/>
            </a:solidFill>
            <a:prstDash val="solid"/>
            <a:round/>
            <a:headEnd len="med" w="med" type="none"/>
            <a:tailEnd len="med" w="med" type="triangle"/>
          </a:ln>
        </p:spPr>
      </p:cxnSp>
      <p:sp>
        <p:nvSpPr>
          <p:cNvPr id="1123" name="Google Shape;1123;p85"/>
          <p:cNvSpPr txBox="1"/>
          <p:nvPr/>
        </p:nvSpPr>
        <p:spPr>
          <a:xfrm>
            <a:off x="1935375" y="2919350"/>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Output</a:t>
            </a:r>
            <a:endParaRPr sz="2400">
              <a:latin typeface="Montserrat"/>
              <a:ea typeface="Montserrat"/>
              <a:cs typeface="Montserrat"/>
              <a:sym typeface="Montserrat"/>
            </a:endParaRPr>
          </a:p>
        </p:txBody>
      </p:sp>
      <p:sp>
        <p:nvSpPr>
          <p:cNvPr id="1124" name="Google Shape;1124;p85"/>
          <p:cNvSpPr txBox="1"/>
          <p:nvPr/>
        </p:nvSpPr>
        <p:spPr>
          <a:xfrm>
            <a:off x="3224650" y="3662725"/>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-1</a:t>
            </a:r>
            <a:endParaRPr sz="2400">
              <a:latin typeface="Montserrat"/>
              <a:ea typeface="Montserrat"/>
              <a:cs typeface="Montserrat"/>
              <a:sym typeface="Montserrat"/>
            </a:endParaRPr>
          </a:p>
        </p:txBody>
      </p:sp>
      <p:sp>
        <p:nvSpPr>
          <p:cNvPr id="1125" name="Google Shape;1125;p85"/>
          <p:cNvSpPr txBox="1"/>
          <p:nvPr/>
        </p:nvSpPr>
        <p:spPr>
          <a:xfrm>
            <a:off x="3261850" y="2451313"/>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1</a:t>
            </a:r>
            <a:endParaRPr sz="2400">
              <a:latin typeface="Montserrat"/>
              <a:ea typeface="Montserrat"/>
              <a:cs typeface="Montserrat"/>
              <a:sym typeface="Montserrat"/>
            </a:endParaRPr>
          </a:p>
        </p:txBody>
      </p:sp>
      <p:sp>
        <p:nvSpPr>
          <p:cNvPr id="1126" name="Google Shape;1126;p85"/>
          <p:cNvSpPr txBox="1"/>
          <p:nvPr/>
        </p:nvSpPr>
        <p:spPr>
          <a:xfrm>
            <a:off x="4799400" y="3948925"/>
            <a:ext cx="4494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pic>
        <p:nvPicPr>
          <p:cNvPr id="1127" name="Google Shape;1127;p85"/>
          <p:cNvPicPr preferRelativeResize="0"/>
          <p:nvPr/>
        </p:nvPicPr>
        <p:blipFill rotWithShape="1">
          <a:blip r:embed="rId4">
            <a:alphaModFix/>
          </a:blip>
          <a:srcRect b="30709" l="0" r="64970" t="0"/>
          <a:stretch/>
        </p:blipFill>
        <p:spPr>
          <a:xfrm>
            <a:off x="6856775" y="3114375"/>
            <a:ext cx="1975449" cy="1355400"/>
          </a:xfrm>
          <a:prstGeom prst="rect">
            <a:avLst/>
          </a:prstGeom>
          <a:noFill/>
          <a:ln>
            <a:noFill/>
          </a:ln>
        </p:spPr>
      </p:pic>
      <p:pic>
        <p:nvPicPr>
          <p:cNvPr id="1128" name="Google Shape;1128;p85"/>
          <p:cNvPicPr preferRelativeResize="0"/>
          <p:nvPr/>
        </p:nvPicPr>
        <p:blipFill rotWithShape="1">
          <a:blip r:embed="rId4">
            <a:alphaModFix/>
          </a:blip>
          <a:srcRect b="68414" l="55417" r="8882" t="0"/>
          <a:stretch/>
        </p:blipFill>
        <p:spPr>
          <a:xfrm>
            <a:off x="6818925" y="2350750"/>
            <a:ext cx="2013300" cy="617850"/>
          </a:xfrm>
          <a:prstGeom prst="rect">
            <a:avLst/>
          </a:prstGeom>
          <a:noFill/>
          <a:ln>
            <a:noFill/>
          </a:ln>
        </p:spPr>
      </p:pic>
      <p:cxnSp>
        <p:nvCxnSpPr>
          <p:cNvPr id="1129" name="Google Shape;1129;p85"/>
          <p:cNvCxnSpPr/>
          <p:nvPr/>
        </p:nvCxnSpPr>
        <p:spPr>
          <a:xfrm flipH="1" rot="10800000">
            <a:off x="3681075" y="2646725"/>
            <a:ext cx="2614200" cy="1312200"/>
          </a:xfrm>
          <a:prstGeom prst="curvedConnector3">
            <a:avLst>
              <a:gd fmla="val 50000" name="adj1"/>
            </a:avLst>
          </a:prstGeom>
          <a:noFill/>
          <a:ln cap="flat" cmpd="sng" w="38100">
            <a:solidFill>
              <a:srgbClr val="CC0000"/>
            </a:solidFill>
            <a:prstDash val="solid"/>
            <a:round/>
            <a:headEnd len="med" w="med" type="none"/>
            <a:tailEnd len="med" w="med" type="none"/>
          </a:ln>
        </p:spPr>
      </p:cxn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3" name="Shape 1133"/>
        <p:cNvGrpSpPr/>
        <p:nvPr/>
      </p:nvGrpSpPr>
      <p:grpSpPr>
        <a:xfrm>
          <a:off x="0" y="0"/>
          <a:ext cx="0" cy="0"/>
          <a:chOff x="0" y="0"/>
          <a:chExt cx="0" cy="0"/>
        </a:xfrm>
      </p:grpSpPr>
      <p:sp>
        <p:nvSpPr>
          <p:cNvPr id="1134" name="Google Shape;1134;p8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135" name="Google Shape;1135;p86"/>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Rectified Linear Unit (ReLU): This is actually a relatively simple function: max(0,z)</a:t>
            </a:r>
            <a:endParaRPr sz="3000">
              <a:solidFill>
                <a:srgbClr val="434343"/>
              </a:solidFill>
              <a:latin typeface="Montserrat"/>
              <a:ea typeface="Montserrat"/>
              <a:cs typeface="Montserrat"/>
              <a:sym typeface="Montserrat"/>
            </a:endParaRPr>
          </a:p>
        </p:txBody>
      </p:sp>
      <p:pic>
        <p:nvPicPr>
          <p:cNvPr descr="watermark.jpg" id="1136" name="Google Shape;1136;p8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37" name="Google Shape;1137;p8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cxnSp>
        <p:nvCxnSpPr>
          <p:cNvPr id="1138" name="Google Shape;1138;p86"/>
          <p:cNvCxnSpPr/>
          <p:nvPr/>
        </p:nvCxnSpPr>
        <p:spPr>
          <a:xfrm rot="10800000">
            <a:off x="4988175" y="2336350"/>
            <a:ext cx="0" cy="1747800"/>
          </a:xfrm>
          <a:prstGeom prst="straightConnector1">
            <a:avLst/>
          </a:prstGeom>
          <a:noFill/>
          <a:ln cap="flat" cmpd="sng" w="28575">
            <a:solidFill>
              <a:schemeClr val="dk2"/>
            </a:solidFill>
            <a:prstDash val="solid"/>
            <a:round/>
            <a:headEnd len="med" w="med" type="none"/>
            <a:tailEnd len="med" w="med" type="triangle"/>
          </a:ln>
        </p:spPr>
      </p:cxnSp>
      <p:cxnSp>
        <p:nvCxnSpPr>
          <p:cNvPr id="1139" name="Google Shape;1139;p86"/>
          <p:cNvCxnSpPr/>
          <p:nvPr/>
        </p:nvCxnSpPr>
        <p:spPr>
          <a:xfrm>
            <a:off x="3661050" y="4054100"/>
            <a:ext cx="2674500" cy="0"/>
          </a:xfrm>
          <a:prstGeom prst="straightConnector1">
            <a:avLst/>
          </a:prstGeom>
          <a:noFill/>
          <a:ln cap="flat" cmpd="sng" w="28575">
            <a:solidFill>
              <a:schemeClr val="dk2"/>
            </a:solidFill>
            <a:prstDash val="solid"/>
            <a:round/>
            <a:headEnd len="med" w="med" type="none"/>
            <a:tailEnd len="med" w="med" type="triangle"/>
          </a:ln>
        </p:spPr>
      </p:cxnSp>
      <p:sp>
        <p:nvSpPr>
          <p:cNvPr id="1140" name="Google Shape;1140;p86"/>
          <p:cNvSpPr txBox="1"/>
          <p:nvPr/>
        </p:nvSpPr>
        <p:spPr>
          <a:xfrm>
            <a:off x="4091775" y="4469775"/>
            <a:ext cx="20133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z = wx + b</a:t>
            </a:r>
            <a:endParaRPr sz="2400">
              <a:latin typeface="Montserrat"/>
              <a:ea typeface="Montserrat"/>
              <a:cs typeface="Montserrat"/>
              <a:sym typeface="Montserrat"/>
            </a:endParaRPr>
          </a:p>
        </p:txBody>
      </p:sp>
      <p:sp>
        <p:nvSpPr>
          <p:cNvPr id="1141" name="Google Shape;1141;p86"/>
          <p:cNvSpPr txBox="1"/>
          <p:nvPr/>
        </p:nvSpPr>
        <p:spPr>
          <a:xfrm>
            <a:off x="2239625" y="2922225"/>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Output</a:t>
            </a:r>
            <a:endParaRPr sz="2400">
              <a:latin typeface="Montserrat"/>
              <a:ea typeface="Montserrat"/>
              <a:cs typeface="Montserrat"/>
              <a:sym typeface="Montserrat"/>
            </a:endParaRPr>
          </a:p>
        </p:txBody>
      </p:sp>
      <p:sp>
        <p:nvSpPr>
          <p:cNvPr id="1142" name="Google Shape;1142;p86"/>
          <p:cNvSpPr txBox="1"/>
          <p:nvPr/>
        </p:nvSpPr>
        <p:spPr>
          <a:xfrm>
            <a:off x="4799400" y="3948925"/>
            <a:ext cx="4494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sp>
        <p:nvSpPr>
          <p:cNvPr id="1143" name="Google Shape;1143;p86"/>
          <p:cNvSpPr/>
          <p:nvPr/>
        </p:nvSpPr>
        <p:spPr>
          <a:xfrm>
            <a:off x="3691100" y="2922225"/>
            <a:ext cx="2559225" cy="1086775"/>
          </a:xfrm>
          <a:custGeom>
            <a:rect b="b" l="l" r="r" t="t"/>
            <a:pathLst>
              <a:path extrusionOk="0" h="43471" w="102369">
                <a:moveTo>
                  <a:pt x="0" y="43471"/>
                </a:moveTo>
                <a:lnTo>
                  <a:pt x="52286" y="43071"/>
                </a:lnTo>
                <a:lnTo>
                  <a:pt x="102369" y="0"/>
                </a:lnTo>
              </a:path>
            </a:pathLst>
          </a:custGeom>
          <a:noFill/>
          <a:ln cap="flat" cmpd="sng" w="38100">
            <a:solidFill>
              <a:srgbClr val="990000"/>
            </a:solidFill>
            <a:prstDash val="solid"/>
            <a:round/>
            <a:headEnd len="med" w="med" type="none"/>
            <a:tailEnd len="med" w="med" type="triangle"/>
          </a:ln>
        </p:spPr>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7" name="Shape 1147"/>
        <p:cNvGrpSpPr/>
        <p:nvPr/>
      </p:nvGrpSpPr>
      <p:grpSpPr>
        <a:xfrm>
          <a:off x="0" y="0"/>
          <a:ext cx="0" cy="0"/>
          <a:chOff x="0" y="0"/>
          <a:chExt cx="0" cy="0"/>
        </a:xfrm>
      </p:grpSpPr>
      <p:sp>
        <p:nvSpPr>
          <p:cNvPr id="1148" name="Google Shape;1148;p8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149" name="Google Shape;1149;p87"/>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ReLu has been found to have very good performance, especially when dealing with the issue of </a:t>
            </a:r>
            <a:r>
              <a:rPr b="1" lang="en" sz="3000">
                <a:solidFill>
                  <a:srgbClr val="434343"/>
                </a:solidFill>
                <a:latin typeface="Montserrat"/>
                <a:ea typeface="Montserrat"/>
                <a:cs typeface="Montserrat"/>
                <a:sym typeface="Montserrat"/>
              </a:rPr>
              <a:t>vanishing gradient</a:t>
            </a:r>
            <a:r>
              <a:rPr lang="en" sz="3000">
                <a:solidFill>
                  <a:srgbClr val="434343"/>
                </a:solidFill>
                <a:latin typeface="Montserrat"/>
                <a:ea typeface="Montserrat"/>
                <a:cs typeface="Montserrat"/>
                <a:sym typeface="Montserrat"/>
              </a:rPr>
              <a:t>.</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We’ll often default to ReLu due to its overall good performance.</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1150" name="Google Shape;1150;p8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51" name="Google Shape;1151;p8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5" name="Shape 1155"/>
        <p:cNvGrpSpPr/>
        <p:nvPr/>
      </p:nvGrpSpPr>
      <p:grpSpPr>
        <a:xfrm>
          <a:off x="0" y="0"/>
          <a:ext cx="0" cy="0"/>
          <a:chOff x="0" y="0"/>
          <a:chExt cx="0" cy="0"/>
        </a:xfrm>
      </p:grpSpPr>
      <p:sp>
        <p:nvSpPr>
          <p:cNvPr id="1156" name="Google Shape;1156;p8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157" name="Google Shape;1157;p88"/>
          <p:cNvSpPr txBox="1"/>
          <p:nvPr>
            <p:ph idx="1" type="body"/>
          </p:nvPr>
        </p:nvSpPr>
        <p:spPr>
          <a:xfrm>
            <a:off x="0" y="1152475"/>
            <a:ext cx="91440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For a full list of possible activation functions check out:</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en.wikipedia.org/wiki/Activation_function</a:t>
            </a:r>
            <a:endParaRPr b="1"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1158" name="Google Shape;1158;p8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59" name="Google Shape;1159;p8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3" name="Shape 1163"/>
        <p:cNvGrpSpPr/>
        <p:nvPr/>
      </p:nvGrpSpPr>
      <p:grpSpPr>
        <a:xfrm>
          <a:off x="0" y="0"/>
          <a:ext cx="0" cy="0"/>
          <a:chOff x="0" y="0"/>
          <a:chExt cx="0" cy="0"/>
        </a:xfrm>
      </p:grpSpPr>
      <p:sp>
        <p:nvSpPr>
          <p:cNvPr id="1164" name="Google Shape;1164;p89"/>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Multi-Class </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Activation Functions</a:t>
            </a:r>
            <a:endParaRPr b="1">
              <a:latin typeface="Montserrat"/>
              <a:ea typeface="Montserrat"/>
              <a:cs typeface="Montserrat"/>
              <a:sym typeface="Montserrat"/>
            </a:endParaRPr>
          </a:p>
        </p:txBody>
      </p:sp>
      <p:sp>
        <p:nvSpPr>
          <p:cNvPr id="1165" name="Google Shape;1165;p89"/>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1166" name="Google Shape;1166;p8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67" name="Google Shape;1167;p8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1" name="Shape 1171"/>
        <p:cNvGrpSpPr/>
        <p:nvPr/>
      </p:nvGrpSpPr>
      <p:grpSpPr>
        <a:xfrm>
          <a:off x="0" y="0"/>
          <a:ext cx="0" cy="0"/>
          <a:chOff x="0" y="0"/>
          <a:chExt cx="0" cy="0"/>
        </a:xfrm>
      </p:grpSpPr>
      <p:sp>
        <p:nvSpPr>
          <p:cNvPr id="1172" name="Google Shape;1172;p9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173" name="Google Shape;1173;p90"/>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Notice all these activation functions make sense for  a single output, either a continuous label or trying to predict a binary classification (either a 0 or 1).</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But what should we do if we have a multi-class situation?</a:t>
            </a:r>
            <a:endParaRPr sz="3000">
              <a:solidFill>
                <a:srgbClr val="434343"/>
              </a:solidFill>
              <a:latin typeface="Montserrat"/>
              <a:ea typeface="Montserrat"/>
              <a:cs typeface="Montserrat"/>
              <a:sym typeface="Montserrat"/>
            </a:endParaRPr>
          </a:p>
        </p:txBody>
      </p:sp>
      <p:pic>
        <p:nvPicPr>
          <p:cNvPr descr="watermark.jpg" id="1174" name="Google Shape;1174;p9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75" name="Google Shape;1175;p9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9" name="Shape 1179"/>
        <p:cNvGrpSpPr/>
        <p:nvPr/>
      </p:nvGrpSpPr>
      <p:grpSpPr>
        <a:xfrm>
          <a:off x="0" y="0"/>
          <a:ext cx="0" cy="0"/>
          <a:chOff x="0" y="0"/>
          <a:chExt cx="0" cy="0"/>
        </a:xfrm>
      </p:grpSpPr>
      <p:sp>
        <p:nvSpPr>
          <p:cNvPr id="1180" name="Google Shape;1180;p9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181" name="Google Shape;1181;p91"/>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There are 2 main types of multi-class situations</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Non-Exclusive Classes</a:t>
            </a:r>
            <a:endParaRPr sz="3000">
              <a:solidFill>
                <a:srgbClr val="434343"/>
              </a:solidFill>
              <a:latin typeface="Montserrat"/>
              <a:ea typeface="Montserrat"/>
              <a:cs typeface="Montserrat"/>
              <a:sym typeface="Montserrat"/>
            </a:endParaRPr>
          </a:p>
          <a:p>
            <a:pPr indent="-419100" lvl="2"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 data point can have multiple classes/categories assigned to it</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Mutually Exclusive Classes</a:t>
            </a:r>
            <a:endParaRPr sz="3000">
              <a:solidFill>
                <a:srgbClr val="434343"/>
              </a:solidFill>
              <a:latin typeface="Montserrat"/>
              <a:ea typeface="Montserrat"/>
              <a:cs typeface="Montserrat"/>
              <a:sym typeface="Montserrat"/>
            </a:endParaRPr>
          </a:p>
          <a:p>
            <a:pPr indent="-419100" lvl="2"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Only one class per data point.</a:t>
            </a:r>
            <a:endParaRPr sz="3000">
              <a:solidFill>
                <a:srgbClr val="434343"/>
              </a:solidFill>
              <a:latin typeface="Montserrat"/>
              <a:ea typeface="Montserrat"/>
              <a:cs typeface="Montserrat"/>
              <a:sym typeface="Montserrat"/>
            </a:endParaRPr>
          </a:p>
        </p:txBody>
      </p:sp>
      <p:pic>
        <p:nvPicPr>
          <p:cNvPr descr="watermark.jpg" id="1182" name="Google Shape;1182;p9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83" name="Google Shape;1183;p9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Google Shape;109;p2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110" name="Google Shape;110;p20"/>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As we learn about more complex models, we’ll also introduce concepts, such as: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Activation Functions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Gradient Descent</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BackPropagation</a:t>
            </a:r>
            <a:endParaRPr sz="2900">
              <a:solidFill>
                <a:srgbClr val="434343"/>
              </a:solidFill>
              <a:latin typeface="Montserrat"/>
              <a:ea typeface="Montserrat"/>
              <a:cs typeface="Montserrat"/>
              <a:sym typeface="Montserrat"/>
            </a:endParaRPr>
          </a:p>
        </p:txBody>
      </p:sp>
      <p:pic>
        <p:nvPicPr>
          <p:cNvPr descr="watermark.jpg" id="111" name="Google Shape;111;p2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2" name="Google Shape;112;p2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7" name="Shape 1187"/>
        <p:cNvGrpSpPr/>
        <p:nvPr/>
      </p:nvGrpSpPr>
      <p:grpSpPr>
        <a:xfrm>
          <a:off x="0" y="0"/>
          <a:ext cx="0" cy="0"/>
          <a:chOff x="0" y="0"/>
          <a:chExt cx="0" cy="0"/>
        </a:xfrm>
      </p:grpSpPr>
      <p:sp>
        <p:nvSpPr>
          <p:cNvPr id="1188" name="Google Shape;1188;p9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189" name="Google Shape;1189;p92"/>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Non-Exclusive Classes</a:t>
            </a:r>
            <a:endParaRPr sz="3000">
              <a:solidFill>
                <a:srgbClr val="434343"/>
              </a:solidFill>
              <a:latin typeface="Montserrat"/>
              <a:ea typeface="Montserrat"/>
              <a:cs typeface="Montserrat"/>
              <a:sym typeface="Montserrat"/>
            </a:endParaRPr>
          </a:p>
          <a:p>
            <a:pPr indent="-419100" lvl="2"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 data point can have multiple classes/categories assigned to it</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Photos can have multiple tags (e.g. beach, family, vacation, etc…)</a:t>
            </a:r>
            <a:endParaRPr sz="3000">
              <a:solidFill>
                <a:srgbClr val="434343"/>
              </a:solidFill>
              <a:latin typeface="Montserrat"/>
              <a:ea typeface="Montserrat"/>
              <a:cs typeface="Montserrat"/>
              <a:sym typeface="Montserrat"/>
            </a:endParaRPr>
          </a:p>
        </p:txBody>
      </p:sp>
      <p:pic>
        <p:nvPicPr>
          <p:cNvPr descr="watermark.jpg" id="1190" name="Google Shape;1190;p9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91" name="Google Shape;1191;p9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5" name="Shape 1195"/>
        <p:cNvGrpSpPr/>
        <p:nvPr/>
      </p:nvGrpSpPr>
      <p:grpSpPr>
        <a:xfrm>
          <a:off x="0" y="0"/>
          <a:ext cx="0" cy="0"/>
          <a:chOff x="0" y="0"/>
          <a:chExt cx="0" cy="0"/>
        </a:xfrm>
      </p:grpSpPr>
      <p:sp>
        <p:nvSpPr>
          <p:cNvPr id="1196" name="Google Shape;1196;p9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197" name="Google Shape;1197;p93"/>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Mutually Exclusive Classes</a:t>
            </a:r>
            <a:endParaRPr sz="3000">
              <a:solidFill>
                <a:srgbClr val="434343"/>
              </a:solidFill>
              <a:latin typeface="Montserrat"/>
              <a:ea typeface="Montserrat"/>
              <a:cs typeface="Montserrat"/>
              <a:sym typeface="Montserrat"/>
            </a:endParaRPr>
          </a:p>
          <a:p>
            <a:pPr indent="-419100" lvl="2"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 data point can only have one class/category assigned to it</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Photos can be categorized as being in grayscale (black and white) or full color photos. A photo can not be both at the same time.</a:t>
            </a:r>
            <a:endParaRPr sz="3000">
              <a:solidFill>
                <a:srgbClr val="434343"/>
              </a:solidFill>
              <a:latin typeface="Montserrat"/>
              <a:ea typeface="Montserrat"/>
              <a:cs typeface="Montserrat"/>
              <a:sym typeface="Montserrat"/>
            </a:endParaRPr>
          </a:p>
        </p:txBody>
      </p:sp>
      <p:pic>
        <p:nvPicPr>
          <p:cNvPr descr="watermark.jpg" id="1198" name="Google Shape;1198;p9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99" name="Google Shape;1199;p9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3" name="Shape 1203"/>
        <p:cNvGrpSpPr/>
        <p:nvPr/>
      </p:nvGrpSpPr>
      <p:grpSpPr>
        <a:xfrm>
          <a:off x="0" y="0"/>
          <a:ext cx="0" cy="0"/>
          <a:chOff x="0" y="0"/>
          <a:chExt cx="0" cy="0"/>
        </a:xfrm>
      </p:grpSpPr>
      <p:sp>
        <p:nvSpPr>
          <p:cNvPr id="1204" name="Google Shape;1204;p9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205" name="Google Shape;1205;p94"/>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Organizing Multiple Classes</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easiest way to organize multiple classes is to simply have 1 output node per class.</a:t>
            </a:r>
            <a:endParaRPr sz="3000">
              <a:solidFill>
                <a:srgbClr val="434343"/>
              </a:solidFill>
              <a:latin typeface="Montserrat"/>
              <a:ea typeface="Montserrat"/>
              <a:cs typeface="Montserrat"/>
              <a:sym typeface="Montserrat"/>
            </a:endParaRPr>
          </a:p>
        </p:txBody>
      </p:sp>
      <p:pic>
        <p:nvPicPr>
          <p:cNvPr descr="watermark.jpg" id="1206" name="Google Shape;1206;p9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07" name="Google Shape;1207;p9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1" name="Shape 1211"/>
        <p:cNvGrpSpPr/>
        <p:nvPr/>
      </p:nvGrpSpPr>
      <p:grpSpPr>
        <a:xfrm>
          <a:off x="0" y="0"/>
          <a:ext cx="0" cy="0"/>
          <a:chOff x="0" y="0"/>
          <a:chExt cx="0" cy="0"/>
        </a:xfrm>
      </p:grpSpPr>
      <p:sp>
        <p:nvSpPr>
          <p:cNvPr id="1212" name="Google Shape;1212;p9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1213" name="Google Shape;1213;p9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Previously we thought of the last output layer as a single node. </a:t>
            </a:r>
            <a:endParaRPr sz="2900">
              <a:solidFill>
                <a:srgbClr val="434343"/>
              </a:solidFill>
              <a:latin typeface="Montserrat"/>
              <a:ea typeface="Montserrat"/>
              <a:cs typeface="Montserrat"/>
              <a:sym typeface="Montserrat"/>
            </a:endParaRPr>
          </a:p>
        </p:txBody>
      </p:sp>
      <p:pic>
        <p:nvPicPr>
          <p:cNvPr descr="watermark.jpg" id="1214" name="Google Shape;1214;p9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15" name="Google Shape;1215;p9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216" name="Google Shape;1216;p95"/>
          <p:cNvSpPr/>
          <p:nvPr/>
        </p:nvSpPr>
        <p:spPr>
          <a:xfrm>
            <a:off x="2638913" y="2873650"/>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7" name="Google Shape;1217;p95"/>
          <p:cNvSpPr/>
          <p:nvPr/>
        </p:nvSpPr>
        <p:spPr>
          <a:xfrm>
            <a:off x="2638913" y="3567889"/>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8" name="Google Shape;1218;p95"/>
          <p:cNvSpPr/>
          <p:nvPr/>
        </p:nvSpPr>
        <p:spPr>
          <a:xfrm>
            <a:off x="2638913" y="4307368"/>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9" name="Google Shape;1219;p95"/>
          <p:cNvSpPr/>
          <p:nvPr/>
        </p:nvSpPr>
        <p:spPr>
          <a:xfrm>
            <a:off x="3767538" y="32343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0" name="Google Shape;1220;p95"/>
          <p:cNvSpPr/>
          <p:nvPr/>
        </p:nvSpPr>
        <p:spPr>
          <a:xfrm>
            <a:off x="3767538" y="38992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1" name="Google Shape;1221;p95"/>
          <p:cNvSpPr/>
          <p:nvPr/>
        </p:nvSpPr>
        <p:spPr>
          <a:xfrm>
            <a:off x="4773971" y="274357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2" name="Google Shape;1222;p95"/>
          <p:cNvSpPr/>
          <p:nvPr/>
        </p:nvSpPr>
        <p:spPr>
          <a:xfrm>
            <a:off x="4773971" y="3614213"/>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3" name="Google Shape;1223;p95"/>
          <p:cNvSpPr/>
          <p:nvPr/>
        </p:nvSpPr>
        <p:spPr>
          <a:xfrm>
            <a:off x="4773971" y="4539150"/>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4" name="Google Shape;1224;p95"/>
          <p:cNvSpPr/>
          <p:nvPr/>
        </p:nvSpPr>
        <p:spPr>
          <a:xfrm>
            <a:off x="5966585" y="3614213"/>
            <a:ext cx="538500" cy="538500"/>
          </a:xfrm>
          <a:prstGeom prst="ellipse">
            <a:avLst/>
          </a:prstGeom>
          <a:solidFill>
            <a:srgbClr val="F4CCCC"/>
          </a:solidFill>
          <a:ln cap="flat" cmpd="sng" w="28575">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225" name="Google Shape;1225;p95"/>
          <p:cNvCxnSpPr>
            <a:stCxn id="1216" idx="6"/>
            <a:endCxn id="1219" idx="2"/>
          </p:cNvCxnSpPr>
          <p:nvPr/>
        </p:nvCxnSpPr>
        <p:spPr>
          <a:xfrm>
            <a:off x="3177413" y="3142900"/>
            <a:ext cx="590100" cy="360600"/>
          </a:xfrm>
          <a:prstGeom prst="straightConnector1">
            <a:avLst/>
          </a:prstGeom>
          <a:noFill/>
          <a:ln cap="flat" cmpd="sng" w="28575">
            <a:solidFill>
              <a:srgbClr val="595959"/>
            </a:solidFill>
            <a:prstDash val="solid"/>
            <a:round/>
            <a:headEnd len="med" w="med" type="none"/>
            <a:tailEnd len="med" w="med" type="triangle"/>
          </a:ln>
        </p:spPr>
      </p:cxnSp>
      <p:cxnSp>
        <p:nvCxnSpPr>
          <p:cNvPr id="1226" name="Google Shape;1226;p95"/>
          <p:cNvCxnSpPr>
            <a:endCxn id="1220" idx="2"/>
          </p:cNvCxnSpPr>
          <p:nvPr/>
        </p:nvCxnSpPr>
        <p:spPr>
          <a:xfrm>
            <a:off x="3177438" y="3162927"/>
            <a:ext cx="590100" cy="1005600"/>
          </a:xfrm>
          <a:prstGeom prst="straightConnector1">
            <a:avLst/>
          </a:prstGeom>
          <a:noFill/>
          <a:ln cap="flat" cmpd="sng" w="28575">
            <a:solidFill>
              <a:srgbClr val="595959"/>
            </a:solidFill>
            <a:prstDash val="solid"/>
            <a:round/>
            <a:headEnd len="med" w="med" type="none"/>
            <a:tailEnd len="med" w="med" type="triangle"/>
          </a:ln>
        </p:spPr>
      </p:cxnSp>
      <p:cxnSp>
        <p:nvCxnSpPr>
          <p:cNvPr id="1227" name="Google Shape;1227;p95"/>
          <p:cNvCxnSpPr>
            <a:stCxn id="1219" idx="6"/>
            <a:endCxn id="1222" idx="2"/>
          </p:cNvCxnSpPr>
          <p:nvPr/>
        </p:nvCxnSpPr>
        <p:spPr>
          <a:xfrm>
            <a:off x="4306038" y="3503628"/>
            <a:ext cx="468000" cy="379800"/>
          </a:xfrm>
          <a:prstGeom prst="straightConnector1">
            <a:avLst/>
          </a:prstGeom>
          <a:noFill/>
          <a:ln cap="flat" cmpd="sng" w="28575">
            <a:solidFill>
              <a:srgbClr val="595959"/>
            </a:solidFill>
            <a:prstDash val="solid"/>
            <a:round/>
            <a:headEnd len="med" w="med" type="none"/>
            <a:tailEnd len="med" w="med" type="triangle"/>
          </a:ln>
        </p:spPr>
      </p:cxnSp>
      <p:cxnSp>
        <p:nvCxnSpPr>
          <p:cNvPr id="1228" name="Google Shape;1228;p95"/>
          <p:cNvCxnSpPr>
            <a:stCxn id="1219" idx="6"/>
            <a:endCxn id="1221" idx="2"/>
          </p:cNvCxnSpPr>
          <p:nvPr/>
        </p:nvCxnSpPr>
        <p:spPr>
          <a:xfrm flipH="1" rot="10800000">
            <a:off x="4306038" y="3012828"/>
            <a:ext cx="468000" cy="490800"/>
          </a:xfrm>
          <a:prstGeom prst="straightConnector1">
            <a:avLst/>
          </a:prstGeom>
          <a:noFill/>
          <a:ln cap="flat" cmpd="sng" w="28575">
            <a:solidFill>
              <a:srgbClr val="595959"/>
            </a:solidFill>
            <a:prstDash val="solid"/>
            <a:round/>
            <a:headEnd len="med" w="med" type="none"/>
            <a:tailEnd len="med" w="med" type="triangle"/>
          </a:ln>
        </p:spPr>
      </p:cxnSp>
      <p:cxnSp>
        <p:nvCxnSpPr>
          <p:cNvPr id="1229" name="Google Shape;1229;p95"/>
          <p:cNvCxnSpPr>
            <a:stCxn id="1219" idx="6"/>
            <a:endCxn id="1223" idx="1"/>
          </p:cNvCxnSpPr>
          <p:nvPr/>
        </p:nvCxnSpPr>
        <p:spPr>
          <a:xfrm>
            <a:off x="4306038" y="3503628"/>
            <a:ext cx="546900" cy="1114500"/>
          </a:xfrm>
          <a:prstGeom prst="straightConnector1">
            <a:avLst/>
          </a:prstGeom>
          <a:noFill/>
          <a:ln cap="flat" cmpd="sng" w="28575">
            <a:solidFill>
              <a:srgbClr val="595959"/>
            </a:solidFill>
            <a:prstDash val="solid"/>
            <a:round/>
            <a:headEnd len="med" w="med" type="none"/>
            <a:tailEnd len="med" w="med" type="triangle"/>
          </a:ln>
        </p:spPr>
      </p:cxnSp>
      <p:cxnSp>
        <p:nvCxnSpPr>
          <p:cNvPr id="1230" name="Google Shape;1230;p95"/>
          <p:cNvCxnSpPr>
            <a:endCxn id="1224" idx="2"/>
          </p:cNvCxnSpPr>
          <p:nvPr/>
        </p:nvCxnSpPr>
        <p:spPr>
          <a:xfrm>
            <a:off x="5312585" y="3012863"/>
            <a:ext cx="654000" cy="870600"/>
          </a:xfrm>
          <a:prstGeom prst="straightConnector1">
            <a:avLst/>
          </a:prstGeom>
          <a:noFill/>
          <a:ln cap="flat" cmpd="sng" w="28575">
            <a:solidFill>
              <a:srgbClr val="595959"/>
            </a:solidFill>
            <a:prstDash val="solid"/>
            <a:round/>
            <a:headEnd len="med" w="med" type="none"/>
            <a:tailEnd len="med" w="med" type="triangle"/>
          </a:ln>
        </p:spPr>
      </p:cxnSp>
      <p:cxnSp>
        <p:nvCxnSpPr>
          <p:cNvPr id="1231" name="Google Shape;1231;p95"/>
          <p:cNvCxnSpPr>
            <a:endCxn id="1224" idx="2"/>
          </p:cNvCxnSpPr>
          <p:nvPr/>
        </p:nvCxnSpPr>
        <p:spPr>
          <a:xfrm>
            <a:off x="5312585" y="3880463"/>
            <a:ext cx="654000" cy="3000"/>
          </a:xfrm>
          <a:prstGeom prst="straightConnector1">
            <a:avLst/>
          </a:prstGeom>
          <a:noFill/>
          <a:ln cap="flat" cmpd="sng" w="28575">
            <a:solidFill>
              <a:srgbClr val="595959"/>
            </a:solidFill>
            <a:prstDash val="solid"/>
            <a:round/>
            <a:headEnd len="med" w="med" type="none"/>
            <a:tailEnd len="med" w="med" type="triangle"/>
          </a:ln>
        </p:spPr>
      </p:cxnSp>
      <p:cxnSp>
        <p:nvCxnSpPr>
          <p:cNvPr id="1232" name="Google Shape;1232;p95"/>
          <p:cNvCxnSpPr>
            <a:endCxn id="1224" idx="2"/>
          </p:cNvCxnSpPr>
          <p:nvPr/>
        </p:nvCxnSpPr>
        <p:spPr>
          <a:xfrm flipH="1" rot="10800000">
            <a:off x="5344685" y="3883463"/>
            <a:ext cx="621900" cy="924900"/>
          </a:xfrm>
          <a:prstGeom prst="straightConnector1">
            <a:avLst/>
          </a:prstGeom>
          <a:noFill/>
          <a:ln cap="flat" cmpd="sng" w="28575">
            <a:solidFill>
              <a:srgbClr val="595959"/>
            </a:solidFill>
            <a:prstDash val="solid"/>
            <a:round/>
            <a:headEnd len="med" w="med" type="none"/>
            <a:tailEnd len="med" w="med" type="triangle"/>
          </a:ln>
        </p:spPr>
      </p:cxnSp>
      <p:cxnSp>
        <p:nvCxnSpPr>
          <p:cNvPr id="1233" name="Google Shape;1233;p95"/>
          <p:cNvCxnSpPr>
            <a:stCxn id="1220" idx="6"/>
            <a:endCxn id="1221" idx="2"/>
          </p:cNvCxnSpPr>
          <p:nvPr/>
        </p:nvCxnSpPr>
        <p:spPr>
          <a:xfrm flipH="1" rot="10800000">
            <a:off x="4306038" y="3012927"/>
            <a:ext cx="468000" cy="1155600"/>
          </a:xfrm>
          <a:prstGeom prst="straightConnector1">
            <a:avLst/>
          </a:prstGeom>
          <a:noFill/>
          <a:ln cap="flat" cmpd="sng" w="28575">
            <a:solidFill>
              <a:srgbClr val="595959"/>
            </a:solidFill>
            <a:prstDash val="solid"/>
            <a:round/>
            <a:headEnd len="med" w="med" type="none"/>
            <a:tailEnd len="med" w="med" type="triangle"/>
          </a:ln>
        </p:spPr>
      </p:cxnSp>
      <p:cxnSp>
        <p:nvCxnSpPr>
          <p:cNvPr id="1234" name="Google Shape;1234;p95"/>
          <p:cNvCxnSpPr>
            <a:stCxn id="1220" idx="6"/>
            <a:endCxn id="1223" idx="2"/>
          </p:cNvCxnSpPr>
          <p:nvPr/>
        </p:nvCxnSpPr>
        <p:spPr>
          <a:xfrm>
            <a:off x="4306038" y="4168527"/>
            <a:ext cx="468000" cy="639900"/>
          </a:xfrm>
          <a:prstGeom prst="straightConnector1">
            <a:avLst/>
          </a:prstGeom>
          <a:noFill/>
          <a:ln cap="flat" cmpd="sng" w="28575">
            <a:solidFill>
              <a:srgbClr val="595959"/>
            </a:solidFill>
            <a:prstDash val="solid"/>
            <a:round/>
            <a:headEnd len="med" w="med" type="none"/>
            <a:tailEnd len="med" w="med" type="triangle"/>
          </a:ln>
        </p:spPr>
      </p:cxnSp>
      <p:cxnSp>
        <p:nvCxnSpPr>
          <p:cNvPr id="1235" name="Google Shape;1235;p95"/>
          <p:cNvCxnSpPr>
            <a:endCxn id="1222" idx="2"/>
          </p:cNvCxnSpPr>
          <p:nvPr/>
        </p:nvCxnSpPr>
        <p:spPr>
          <a:xfrm flipH="1" rot="10800000">
            <a:off x="4306271" y="3883463"/>
            <a:ext cx="467700" cy="302400"/>
          </a:xfrm>
          <a:prstGeom prst="straightConnector1">
            <a:avLst/>
          </a:prstGeom>
          <a:noFill/>
          <a:ln cap="flat" cmpd="sng" w="28575">
            <a:solidFill>
              <a:srgbClr val="595959"/>
            </a:solidFill>
            <a:prstDash val="solid"/>
            <a:round/>
            <a:headEnd len="med" w="med" type="none"/>
            <a:tailEnd len="med" w="med" type="triangle"/>
          </a:ln>
        </p:spPr>
      </p:cxnSp>
      <p:cxnSp>
        <p:nvCxnSpPr>
          <p:cNvPr id="1236" name="Google Shape;1236;p95"/>
          <p:cNvCxnSpPr>
            <a:endCxn id="1219" idx="2"/>
          </p:cNvCxnSpPr>
          <p:nvPr/>
        </p:nvCxnSpPr>
        <p:spPr>
          <a:xfrm flipH="1" rot="10800000">
            <a:off x="3177438" y="3503628"/>
            <a:ext cx="590100" cy="349800"/>
          </a:xfrm>
          <a:prstGeom prst="straightConnector1">
            <a:avLst/>
          </a:prstGeom>
          <a:noFill/>
          <a:ln cap="flat" cmpd="sng" w="28575">
            <a:solidFill>
              <a:srgbClr val="595959"/>
            </a:solidFill>
            <a:prstDash val="solid"/>
            <a:round/>
            <a:headEnd len="med" w="med" type="none"/>
            <a:tailEnd len="med" w="med" type="triangle"/>
          </a:ln>
        </p:spPr>
      </p:cxnSp>
      <p:cxnSp>
        <p:nvCxnSpPr>
          <p:cNvPr id="1237" name="Google Shape;1237;p95"/>
          <p:cNvCxnSpPr>
            <a:endCxn id="1220" idx="2"/>
          </p:cNvCxnSpPr>
          <p:nvPr/>
        </p:nvCxnSpPr>
        <p:spPr>
          <a:xfrm>
            <a:off x="3177438" y="3853527"/>
            <a:ext cx="590100" cy="315000"/>
          </a:xfrm>
          <a:prstGeom prst="straightConnector1">
            <a:avLst/>
          </a:prstGeom>
          <a:noFill/>
          <a:ln cap="flat" cmpd="sng" w="28575">
            <a:solidFill>
              <a:srgbClr val="595959"/>
            </a:solidFill>
            <a:prstDash val="solid"/>
            <a:round/>
            <a:headEnd len="med" w="med" type="none"/>
            <a:tailEnd len="med" w="med" type="triangle"/>
          </a:ln>
        </p:spPr>
      </p:cxnSp>
      <p:cxnSp>
        <p:nvCxnSpPr>
          <p:cNvPr id="1238" name="Google Shape;1238;p95"/>
          <p:cNvCxnSpPr>
            <a:endCxn id="1219" idx="2"/>
          </p:cNvCxnSpPr>
          <p:nvPr/>
        </p:nvCxnSpPr>
        <p:spPr>
          <a:xfrm flipH="1" rot="10800000">
            <a:off x="3200838" y="3503628"/>
            <a:ext cx="566700" cy="1060500"/>
          </a:xfrm>
          <a:prstGeom prst="straightConnector1">
            <a:avLst/>
          </a:prstGeom>
          <a:noFill/>
          <a:ln cap="flat" cmpd="sng" w="28575">
            <a:solidFill>
              <a:srgbClr val="595959"/>
            </a:solidFill>
            <a:prstDash val="solid"/>
            <a:round/>
            <a:headEnd len="med" w="med" type="none"/>
            <a:tailEnd len="med" w="med" type="triangle"/>
          </a:ln>
        </p:spPr>
      </p:cxnSp>
      <p:cxnSp>
        <p:nvCxnSpPr>
          <p:cNvPr id="1239" name="Google Shape;1239;p95"/>
          <p:cNvCxnSpPr>
            <a:endCxn id="1220" idx="2"/>
          </p:cNvCxnSpPr>
          <p:nvPr/>
        </p:nvCxnSpPr>
        <p:spPr>
          <a:xfrm flipH="1" rot="10800000">
            <a:off x="3200838" y="4168527"/>
            <a:ext cx="566700" cy="395700"/>
          </a:xfrm>
          <a:prstGeom prst="straightConnector1">
            <a:avLst/>
          </a:prstGeom>
          <a:noFill/>
          <a:ln cap="flat" cmpd="sng" w="28575">
            <a:solidFill>
              <a:srgbClr val="595959"/>
            </a:solidFill>
            <a:prstDash val="solid"/>
            <a:round/>
            <a:headEnd len="med" w="med" type="none"/>
            <a:tailEnd len="med" w="med" type="triangle"/>
          </a:ln>
        </p:spPr>
      </p:cxnSp>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3" name="Shape 1243"/>
        <p:cNvGrpSpPr/>
        <p:nvPr/>
      </p:nvGrpSpPr>
      <p:grpSpPr>
        <a:xfrm>
          <a:off x="0" y="0"/>
          <a:ext cx="0" cy="0"/>
          <a:chOff x="0" y="0"/>
          <a:chExt cx="0" cy="0"/>
        </a:xfrm>
      </p:grpSpPr>
      <p:sp>
        <p:nvSpPr>
          <p:cNvPr id="1244" name="Google Shape;1244;p9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1245" name="Google Shape;1245;p96"/>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This single node could output a continuous regression value or binary classification (0 or 1).</a:t>
            </a:r>
            <a:endParaRPr sz="2900">
              <a:solidFill>
                <a:srgbClr val="434343"/>
              </a:solidFill>
              <a:latin typeface="Montserrat"/>
              <a:ea typeface="Montserrat"/>
              <a:cs typeface="Montserrat"/>
              <a:sym typeface="Montserrat"/>
            </a:endParaRPr>
          </a:p>
        </p:txBody>
      </p:sp>
      <p:pic>
        <p:nvPicPr>
          <p:cNvPr descr="watermark.jpg" id="1246" name="Google Shape;1246;p9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47" name="Google Shape;1247;p9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248" name="Google Shape;1248;p96"/>
          <p:cNvSpPr/>
          <p:nvPr/>
        </p:nvSpPr>
        <p:spPr>
          <a:xfrm>
            <a:off x="2638913" y="2873650"/>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9" name="Google Shape;1249;p96"/>
          <p:cNvSpPr/>
          <p:nvPr/>
        </p:nvSpPr>
        <p:spPr>
          <a:xfrm>
            <a:off x="2638913" y="3567889"/>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0" name="Google Shape;1250;p96"/>
          <p:cNvSpPr/>
          <p:nvPr/>
        </p:nvSpPr>
        <p:spPr>
          <a:xfrm>
            <a:off x="2638913" y="4307368"/>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1" name="Google Shape;1251;p96"/>
          <p:cNvSpPr/>
          <p:nvPr/>
        </p:nvSpPr>
        <p:spPr>
          <a:xfrm>
            <a:off x="3767538" y="32343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2" name="Google Shape;1252;p96"/>
          <p:cNvSpPr/>
          <p:nvPr/>
        </p:nvSpPr>
        <p:spPr>
          <a:xfrm>
            <a:off x="3767538" y="38992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3" name="Google Shape;1253;p96"/>
          <p:cNvSpPr/>
          <p:nvPr/>
        </p:nvSpPr>
        <p:spPr>
          <a:xfrm>
            <a:off x="4773971" y="274357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4" name="Google Shape;1254;p96"/>
          <p:cNvSpPr/>
          <p:nvPr/>
        </p:nvSpPr>
        <p:spPr>
          <a:xfrm>
            <a:off x="4773971" y="3614213"/>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5" name="Google Shape;1255;p96"/>
          <p:cNvSpPr/>
          <p:nvPr/>
        </p:nvSpPr>
        <p:spPr>
          <a:xfrm>
            <a:off x="4773971" y="4539150"/>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6" name="Google Shape;1256;p96"/>
          <p:cNvSpPr/>
          <p:nvPr/>
        </p:nvSpPr>
        <p:spPr>
          <a:xfrm>
            <a:off x="5966585" y="3614213"/>
            <a:ext cx="538500" cy="538500"/>
          </a:xfrm>
          <a:prstGeom prst="ellipse">
            <a:avLst/>
          </a:prstGeom>
          <a:solidFill>
            <a:srgbClr val="F4CCCC"/>
          </a:solidFill>
          <a:ln cap="flat" cmpd="sng" w="28575">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257" name="Google Shape;1257;p96"/>
          <p:cNvCxnSpPr>
            <a:stCxn id="1248" idx="6"/>
            <a:endCxn id="1251" idx="2"/>
          </p:cNvCxnSpPr>
          <p:nvPr/>
        </p:nvCxnSpPr>
        <p:spPr>
          <a:xfrm>
            <a:off x="3177413" y="3142900"/>
            <a:ext cx="590100" cy="360600"/>
          </a:xfrm>
          <a:prstGeom prst="straightConnector1">
            <a:avLst/>
          </a:prstGeom>
          <a:noFill/>
          <a:ln cap="flat" cmpd="sng" w="28575">
            <a:solidFill>
              <a:srgbClr val="595959"/>
            </a:solidFill>
            <a:prstDash val="solid"/>
            <a:round/>
            <a:headEnd len="med" w="med" type="none"/>
            <a:tailEnd len="med" w="med" type="triangle"/>
          </a:ln>
        </p:spPr>
      </p:cxnSp>
      <p:cxnSp>
        <p:nvCxnSpPr>
          <p:cNvPr id="1258" name="Google Shape;1258;p96"/>
          <p:cNvCxnSpPr>
            <a:endCxn id="1252" idx="2"/>
          </p:cNvCxnSpPr>
          <p:nvPr/>
        </p:nvCxnSpPr>
        <p:spPr>
          <a:xfrm>
            <a:off x="3177438" y="3162927"/>
            <a:ext cx="590100" cy="1005600"/>
          </a:xfrm>
          <a:prstGeom prst="straightConnector1">
            <a:avLst/>
          </a:prstGeom>
          <a:noFill/>
          <a:ln cap="flat" cmpd="sng" w="28575">
            <a:solidFill>
              <a:srgbClr val="595959"/>
            </a:solidFill>
            <a:prstDash val="solid"/>
            <a:round/>
            <a:headEnd len="med" w="med" type="none"/>
            <a:tailEnd len="med" w="med" type="triangle"/>
          </a:ln>
        </p:spPr>
      </p:cxnSp>
      <p:cxnSp>
        <p:nvCxnSpPr>
          <p:cNvPr id="1259" name="Google Shape;1259;p96"/>
          <p:cNvCxnSpPr>
            <a:stCxn id="1251" idx="6"/>
            <a:endCxn id="1254" idx="2"/>
          </p:cNvCxnSpPr>
          <p:nvPr/>
        </p:nvCxnSpPr>
        <p:spPr>
          <a:xfrm>
            <a:off x="4306038" y="3503628"/>
            <a:ext cx="468000" cy="379800"/>
          </a:xfrm>
          <a:prstGeom prst="straightConnector1">
            <a:avLst/>
          </a:prstGeom>
          <a:noFill/>
          <a:ln cap="flat" cmpd="sng" w="28575">
            <a:solidFill>
              <a:srgbClr val="595959"/>
            </a:solidFill>
            <a:prstDash val="solid"/>
            <a:round/>
            <a:headEnd len="med" w="med" type="none"/>
            <a:tailEnd len="med" w="med" type="triangle"/>
          </a:ln>
        </p:spPr>
      </p:cxnSp>
      <p:cxnSp>
        <p:nvCxnSpPr>
          <p:cNvPr id="1260" name="Google Shape;1260;p96"/>
          <p:cNvCxnSpPr>
            <a:stCxn id="1251" idx="6"/>
            <a:endCxn id="1253" idx="2"/>
          </p:cNvCxnSpPr>
          <p:nvPr/>
        </p:nvCxnSpPr>
        <p:spPr>
          <a:xfrm flipH="1" rot="10800000">
            <a:off x="4306038" y="3012828"/>
            <a:ext cx="468000" cy="490800"/>
          </a:xfrm>
          <a:prstGeom prst="straightConnector1">
            <a:avLst/>
          </a:prstGeom>
          <a:noFill/>
          <a:ln cap="flat" cmpd="sng" w="28575">
            <a:solidFill>
              <a:srgbClr val="595959"/>
            </a:solidFill>
            <a:prstDash val="solid"/>
            <a:round/>
            <a:headEnd len="med" w="med" type="none"/>
            <a:tailEnd len="med" w="med" type="triangle"/>
          </a:ln>
        </p:spPr>
      </p:cxnSp>
      <p:cxnSp>
        <p:nvCxnSpPr>
          <p:cNvPr id="1261" name="Google Shape;1261;p96"/>
          <p:cNvCxnSpPr>
            <a:stCxn id="1251" idx="6"/>
            <a:endCxn id="1255" idx="1"/>
          </p:cNvCxnSpPr>
          <p:nvPr/>
        </p:nvCxnSpPr>
        <p:spPr>
          <a:xfrm>
            <a:off x="4306038" y="3503628"/>
            <a:ext cx="546900" cy="1114500"/>
          </a:xfrm>
          <a:prstGeom prst="straightConnector1">
            <a:avLst/>
          </a:prstGeom>
          <a:noFill/>
          <a:ln cap="flat" cmpd="sng" w="28575">
            <a:solidFill>
              <a:srgbClr val="595959"/>
            </a:solidFill>
            <a:prstDash val="solid"/>
            <a:round/>
            <a:headEnd len="med" w="med" type="none"/>
            <a:tailEnd len="med" w="med" type="triangle"/>
          </a:ln>
        </p:spPr>
      </p:cxnSp>
      <p:cxnSp>
        <p:nvCxnSpPr>
          <p:cNvPr id="1262" name="Google Shape;1262;p96"/>
          <p:cNvCxnSpPr>
            <a:endCxn id="1256" idx="2"/>
          </p:cNvCxnSpPr>
          <p:nvPr/>
        </p:nvCxnSpPr>
        <p:spPr>
          <a:xfrm>
            <a:off x="5312585" y="3012863"/>
            <a:ext cx="654000" cy="870600"/>
          </a:xfrm>
          <a:prstGeom prst="straightConnector1">
            <a:avLst/>
          </a:prstGeom>
          <a:noFill/>
          <a:ln cap="flat" cmpd="sng" w="28575">
            <a:solidFill>
              <a:srgbClr val="595959"/>
            </a:solidFill>
            <a:prstDash val="solid"/>
            <a:round/>
            <a:headEnd len="med" w="med" type="none"/>
            <a:tailEnd len="med" w="med" type="triangle"/>
          </a:ln>
        </p:spPr>
      </p:cxnSp>
      <p:cxnSp>
        <p:nvCxnSpPr>
          <p:cNvPr id="1263" name="Google Shape;1263;p96"/>
          <p:cNvCxnSpPr>
            <a:endCxn id="1256" idx="2"/>
          </p:cNvCxnSpPr>
          <p:nvPr/>
        </p:nvCxnSpPr>
        <p:spPr>
          <a:xfrm>
            <a:off x="5312585" y="3880463"/>
            <a:ext cx="654000" cy="3000"/>
          </a:xfrm>
          <a:prstGeom prst="straightConnector1">
            <a:avLst/>
          </a:prstGeom>
          <a:noFill/>
          <a:ln cap="flat" cmpd="sng" w="28575">
            <a:solidFill>
              <a:srgbClr val="595959"/>
            </a:solidFill>
            <a:prstDash val="solid"/>
            <a:round/>
            <a:headEnd len="med" w="med" type="none"/>
            <a:tailEnd len="med" w="med" type="triangle"/>
          </a:ln>
        </p:spPr>
      </p:cxnSp>
      <p:cxnSp>
        <p:nvCxnSpPr>
          <p:cNvPr id="1264" name="Google Shape;1264;p96"/>
          <p:cNvCxnSpPr>
            <a:endCxn id="1256" idx="2"/>
          </p:cNvCxnSpPr>
          <p:nvPr/>
        </p:nvCxnSpPr>
        <p:spPr>
          <a:xfrm flipH="1" rot="10800000">
            <a:off x="5344685" y="3883463"/>
            <a:ext cx="621900" cy="924900"/>
          </a:xfrm>
          <a:prstGeom prst="straightConnector1">
            <a:avLst/>
          </a:prstGeom>
          <a:noFill/>
          <a:ln cap="flat" cmpd="sng" w="28575">
            <a:solidFill>
              <a:srgbClr val="595959"/>
            </a:solidFill>
            <a:prstDash val="solid"/>
            <a:round/>
            <a:headEnd len="med" w="med" type="none"/>
            <a:tailEnd len="med" w="med" type="triangle"/>
          </a:ln>
        </p:spPr>
      </p:cxnSp>
      <p:cxnSp>
        <p:nvCxnSpPr>
          <p:cNvPr id="1265" name="Google Shape;1265;p96"/>
          <p:cNvCxnSpPr>
            <a:stCxn id="1252" idx="6"/>
            <a:endCxn id="1253" idx="2"/>
          </p:cNvCxnSpPr>
          <p:nvPr/>
        </p:nvCxnSpPr>
        <p:spPr>
          <a:xfrm flipH="1" rot="10800000">
            <a:off x="4306038" y="3012927"/>
            <a:ext cx="468000" cy="1155600"/>
          </a:xfrm>
          <a:prstGeom prst="straightConnector1">
            <a:avLst/>
          </a:prstGeom>
          <a:noFill/>
          <a:ln cap="flat" cmpd="sng" w="28575">
            <a:solidFill>
              <a:srgbClr val="595959"/>
            </a:solidFill>
            <a:prstDash val="solid"/>
            <a:round/>
            <a:headEnd len="med" w="med" type="none"/>
            <a:tailEnd len="med" w="med" type="triangle"/>
          </a:ln>
        </p:spPr>
      </p:cxnSp>
      <p:cxnSp>
        <p:nvCxnSpPr>
          <p:cNvPr id="1266" name="Google Shape;1266;p96"/>
          <p:cNvCxnSpPr>
            <a:stCxn id="1252" idx="6"/>
            <a:endCxn id="1255" idx="2"/>
          </p:cNvCxnSpPr>
          <p:nvPr/>
        </p:nvCxnSpPr>
        <p:spPr>
          <a:xfrm>
            <a:off x="4306038" y="4168527"/>
            <a:ext cx="468000" cy="639900"/>
          </a:xfrm>
          <a:prstGeom prst="straightConnector1">
            <a:avLst/>
          </a:prstGeom>
          <a:noFill/>
          <a:ln cap="flat" cmpd="sng" w="28575">
            <a:solidFill>
              <a:srgbClr val="595959"/>
            </a:solidFill>
            <a:prstDash val="solid"/>
            <a:round/>
            <a:headEnd len="med" w="med" type="none"/>
            <a:tailEnd len="med" w="med" type="triangle"/>
          </a:ln>
        </p:spPr>
      </p:cxnSp>
      <p:cxnSp>
        <p:nvCxnSpPr>
          <p:cNvPr id="1267" name="Google Shape;1267;p96"/>
          <p:cNvCxnSpPr>
            <a:endCxn id="1254" idx="2"/>
          </p:cNvCxnSpPr>
          <p:nvPr/>
        </p:nvCxnSpPr>
        <p:spPr>
          <a:xfrm flipH="1" rot="10800000">
            <a:off x="4306271" y="3883463"/>
            <a:ext cx="467700" cy="302400"/>
          </a:xfrm>
          <a:prstGeom prst="straightConnector1">
            <a:avLst/>
          </a:prstGeom>
          <a:noFill/>
          <a:ln cap="flat" cmpd="sng" w="28575">
            <a:solidFill>
              <a:srgbClr val="595959"/>
            </a:solidFill>
            <a:prstDash val="solid"/>
            <a:round/>
            <a:headEnd len="med" w="med" type="none"/>
            <a:tailEnd len="med" w="med" type="triangle"/>
          </a:ln>
        </p:spPr>
      </p:cxnSp>
      <p:cxnSp>
        <p:nvCxnSpPr>
          <p:cNvPr id="1268" name="Google Shape;1268;p96"/>
          <p:cNvCxnSpPr>
            <a:endCxn id="1251" idx="2"/>
          </p:cNvCxnSpPr>
          <p:nvPr/>
        </p:nvCxnSpPr>
        <p:spPr>
          <a:xfrm flipH="1" rot="10800000">
            <a:off x="3177438" y="3503628"/>
            <a:ext cx="590100" cy="349800"/>
          </a:xfrm>
          <a:prstGeom prst="straightConnector1">
            <a:avLst/>
          </a:prstGeom>
          <a:noFill/>
          <a:ln cap="flat" cmpd="sng" w="28575">
            <a:solidFill>
              <a:srgbClr val="595959"/>
            </a:solidFill>
            <a:prstDash val="solid"/>
            <a:round/>
            <a:headEnd len="med" w="med" type="none"/>
            <a:tailEnd len="med" w="med" type="triangle"/>
          </a:ln>
        </p:spPr>
      </p:cxnSp>
      <p:cxnSp>
        <p:nvCxnSpPr>
          <p:cNvPr id="1269" name="Google Shape;1269;p96"/>
          <p:cNvCxnSpPr>
            <a:endCxn id="1252" idx="2"/>
          </p:cNvCxnSpPr>
          <p:nvPr/>
        </p:nvCxnSpPr>
        <p:spPr>
          <a:xfrm>
            <a:off x="3177438" y="3853527"/>
            <a:ext cx="590100" cy="315000"/>
          </a:xfrm>
          <a:prstGeom prst="straightConnector1">
            <a:avLst/>
          </a:prstGeom>
          <a:noFill/>
          <a:ln cap="flat" cmpd="sng" w="28575">
            <a:solidFill>
              <a:srgbClr val="595959"/>
            </a:solidFill>
            <a:prstDash val="solid"/>
            <a:round/>
            <a:headEnd len="med" w="med" type="none"/>
            <a:tailEnd len="med" w="med" type="triangle"/>
          </a:ln>
        </p:spPr>
      </p:cxnSp>
      <p:cxnSp>
        <p:nvCxnSpPr>
          <p:cNvPr id="1270" name="Google Shape;1270;p96"/>
          <p:cNvCxnSpPr>
            <a:endCxn id="1251" idx="2"/>
          </p:cNvCxnSpPr>
          <p:nvPr/>
        </p:nvCxnSpPr>
        <p:spPr>
          <a:xfrm flipH="1" rot="10800000">
            <a:off x="3200838" y="3503628"/>
            <a:ext cx="566700" cy="1060500"/>
          </a:xfrm>
          <a:prstGeom prst="straightConnector1">
            <a:avLst/>
          </a:prstGeom>
          <a:noFill/>
          <a:ln cap="flat" cmpd="sng" w="28575">
            <a:solidFill>
              <a:srgbClr val="595959"/>
            </a:solidFill>
            <a:prstDash val="solid"/>
            <a:round/>
            <a:headEnd len="med" w="med" type="none"/>
            <a:tailEnd len="med" w="med" type="triangle"/>
          </a:ln>
        </p:spPr>
      </p:cxnSp>
      <p:cxnSp>
        <p:nvCxnSpPr>
          <p:cNvPr id="1271" name="Google Shape;1271;p96"/>
          <p:cNvCxnSpPr>
            <a:endCxn id="1252" idx="2"/>
          </p:cNvCxnSpPr>
          <p:nvPr/>
        </p:nvCxnSpPr>
        <p:spPr>
          <a:xfrm flipH="1" rot="10800000">
            <a:off x="3200838" y="4168527"/>
            <a:ext cx="566700" cy="395700"/>
          </a:xfrm>
          <a:prstGeom prst="straightConnector1">
            <a:avLst/>
          </a:prstGeom>
          <a:noFill/>
          <a:ln cap="flat" cmpd="sng" w="28575">
            <a:solidFill>
              <a:srgbClr val="595959"/>
            </a:solidFill>
            <a:prstDash val="solid"/>
            <a:round/>
            <a:headEnd len="med" w="med" type="none"/>
            <a:tailEnd len="med" w="med" type="triangle"/>
          </a:ln>
        </p:spPr>
      </p:cxnSp>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5" name="Shape 1275"/>
        <p:cNvGrpSpPr/>
        <p:nvPr/>
      </p:nvGrpSpPr>
      <p:grpSpPr>
        <a:xfrm>
          <a:off x="0" y="0"/>
          <a:ext cx="0" cy="0"/>
          <a:chOff x="0" y="0"/>
          <a:chExt cx="0" cy="0"/>
        </a:xfrm>
      </p:grpSpPr>
      <p:sp>
        <p:nvSpPr>
          <p:cNvPr id="1276" name="Google Shape;1276;p9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1277" name="Google Shape;1277;p9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expand this output layer to work for the case of multi-classification.</a:t>
            </a:r>
            <a:endParaRPr sz="2900">
              <a:solidFill>
                <a:srgbClr val="434343"/>
              </a:solidFill>
              <a:latin typeface="Montserrat"/>
              <a:ea typeface="Montserrat"/>
              <a:cs typeface="Montserrat"/>
              <a:sym typeface="Montserrat"/>
            </a:endParaRPr>
          </a:p>
        </p:txBody>
      </p:sp>
      <p:pic>
        <p:nvPicPr>
          <p:cNvPr descr="watermark.jpg" id="1278" name="Google Shape;1278;p9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79" name="Google Shape;1279;p9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280" name="Google Shape;1280;p97"/>
          <p:cNvSpPr/>
          <p:nvPr/>
        </p:nvSpPr>
        <p:spPr>
          <a:xfrm>
            <a:off x="2638913" y="2873650"/>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1" name="Google Shape;1281;p97"/>
          <p:cNvSpPr/>
          <p:nvPr/>
        </p:nvSpPr>
        <p:spPr>
          <a:xfrm>
            <a:off x="2638913" y="3567889"/>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2" name="Google Shape;1282;p97"/>
          <p:cNvSpPr/>
          <p:nvPr/>
        </p:nvSpPr>
        <p:spPr>
          <a:xfrm>
            <a:off x="2638913" y="4307368"/>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3" name="Google Shape;1283;p97"/>
          <p:cNvSpPr/>
          <p:nvPr/>
        </p:nvSpPr>
        <p:spPr>
          <a:xfrm>
            <a:off x="3767538" y="32343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4" name="Google Shape;1284;p97"/>
          <p:cNvSpPr/>
          <p:nvPr/>
        </p:nvSpPr>
        <p:spPr>
          <a:xfrm>
            <a:off x="3767538" y="38992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5" name="Google Shape;1285;p97"/>
          <p:cNvSpPr/>
          <p:nvPr/>
        </p:nvSpPr>
        <p:spPr>
          <a:xfrm>
            <a:off x="4773971" y="274357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6" name="Google Shape;1286;p97"/>
          <p:cNvSpPr/>
          <p:nvPr/>
        </p:nvSpPr>
        <p:spPr>
          <a:xfrm>
            <a:off x="4773971" y="3614213"/>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7" name="Google Shape;1287;p97"/>
          <p:cNvSpPr/>
          <p:nvPr/>
        </p:nvSpPr>
        <p:spPr>
          <a:xfrm>
            <a:off x="4773971" y="4539150"/>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8" name="Google Shape;1288;p97"/>
          <p:cNvSpPr/>
          <p:nvPr/>
        </p:nvSpPr>
        <p:spPr>
          <a:xfrm>
            <a:off x="5966585" y="3614213"/>
            <a:ext cx="538500" cy="538500"/>
          </a:xfrm>
          <a:prstGeom prst="ellipse">
            <a:avLst/>
          </a:prstGeom>
          <a:solidFill>
            <a:srgbClr val="F4CCCC"/>
          </a:solidFill>
          <a:ln cap="flat" cmpd="sng" w="28575">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289" name="Google Shape;1289;p97"/>
          <p:cNvCxnSpPr>
            <a:stCxn id="1280" idx="6"/>
            <a:endCxn id="1283" idx="2"/>
          </p:cNvCxnSpPr>
          <p:nvPr/>
        </p:nvCxnSpPr>
        <p:spPr>
          <a:xfrm>
            <a:off x="3177413" y="3142900"/>
            <a:ext cx="590100" cy="360600"/>
          </a:xfrm>
          <a:prstGeom prst="straightConnector1">
            <a:avLst/>
          </a:prstGeom>
          <a:noFill/>
          <a:ln cap="flat" cmpd="sng" w="28575">
            <a:solidFill>
              <a:srgbClr val="595959"/>
            </a:solidFill>
            <a:prstDash val="solid"/>
            <a:round/>
            <a:headEnd len="med" w="med" type="none"/>
            <a:tailEnd len="med" w="med" type="triangle"/>
          </a:ln>
        </p:spPr>
      </p:cxnSp>
      <p:cxnSp>
        <p:nvCxnSpPr>
          <p:cNvPr id="1290" name="Google Shape;1290;p97"/>
          <p:cNvCxnSpPr>
            <a:endCxn id="1284" idx="2"/>
          </p:cNvCxnSpPr>
          <p:nvPr/>
        </p:nvCxnSpPr>
        <p:spPr>
          <a:xfrm>
            <a:off x="3177438" y="3162927"/>
            <a:ext cx="590100" cy="1005600"/>
          </a:xfrm>
          <a:prstGeom prst="straightConnector1">
            <a:avLst/>
          </a:prstGeom>
          <a:noFill/>
          <a:ln cap="flat" cmpd="sng" w="28575">
            <a:solidFill>
              <a:srgbClr val="595959"/>
            </a:solidFill>
            <a:prstDash val="solid"/>
            <a:round/>
            <a:headEnd len="med" w="med" type="none"/>
            <a:tailEnd len="med" w="med" type="triangle"/>
          </a:ln>
        </p:spPr>
      </p:cxnSp>
      <p:cxnSp>
        <p:nvCxnSpPr>
          <p:cNvPr id="1291" name="Google Shape;1291;p97"/>
          <p:cNvCxnSpPr>
            <a:stCxn id="1283" idx="6"/>
            <a:endCxn id="1286" idx="2"/>
          </p:cNvCxnSpPr>
          <p:nvPr/>
        </p:nvCxnSpPr>
        <p:spPr>
          <a:xfrm>
            <a:off x="4306038" y="3503628"/>
            <a:ext cx="468000" cy="379800"/>
          </a:xfrm>
          <a:prstGeom prst="straightConnector1">
            <a:avLst/>
          </a:prstGeom>
          <a:noFill/>
          <a:ln cap="flat" cmpd="sng" w="28575">
            <a:solidFill>
              <a:srgbClr val="595959"/>
            </a:solidFill>
            <a:prstDash val="solid"/>
            <a:round/>
            <a:headEnd len="med" w="med" type="none"/>
            <a:tailEnd len="med" w="med" type="triangle"/>
          </a:ln>
        </p:spPr>
      </p:cxnSp>
      <p:cxnSp>
        <p:nvCxnSpPr>
          <p:cNvPr id="1292" name="Google Shape;1292;p97"/>
          <p:cNvCxnSpPr>
            <a:stCxn id="1283" idx="6"/>
            <a:endCxn id="1285" idx="2"/>
          </p:cNvCxnSpPr>
          <p:nvPr/>
        </p:nvCxnSpPr>
        <p:spPr>
          <a:xfrm flipH="1" rot="10800000">
            <a:off x="4306038" y="3012828"/>
            <a:ext cx="468000" cy="490800"/>
          </a:xfrm>
          <a:prstGeom prst="straightConnector1">
            <a:avLst/>
          </a:prstGeom>
          <a:noFill/>
          <a:ln cap="flat" cmpd="sng" w="28575">
            <a:solidFill>
              <a:srgbClr val="595959"/>
            </a:solidFill>
            <a:prstDash val="solid"/>
            <a:round/>
            <a:headEnd len="med" w="med" type="none"/>
            <a:tailEnd len="med" w="med" type="triangle"/>
          </a:ln>
        </p:spPr>
      </p:cxnSp>
      <p:cxnSp>
        <p:nvCxnSpPr>
          <p:cNvPr id="1293" name="Google Shape;1293;p97"/>
          <p:cNvCxnSpPr>
            <a:stCxn id="1283" idx="6"/>
            <a:endCxn id="1287" idx="1"/>
          </p:cNvCxnSpPr>
          <p:nvPr/>
        </p:nvCxnSpPr>
        <p:spPr>
          <a:xfrm>
            <a:off x="4306038" y="3503628"/>
            <a:ext cx="546900" cy="1114500"/>
          </a:xfrm>
          <a:prstGeom prst="straightConnector1">
            <a:avLst/>
          </a:prstGeom>
          <a:noFill/>
          <a:ln cap="flat" cmpd="sng" w="28575">
            <a:solidFill>
              <a:srgbClr val="595959"/>
            </a:solidFill>
            <a:prstDash val="solid"/>
            <a:round/>
            <a:headEnd len="med" w="med" type="none"/>
            <a:tailEnd len="med" w="med" type="triangle"/>
          </a:ln>
        </p:spPr>
      </p:cxnSp>
      <p:cxnSp>
        <p:nvCxnSpPr>
          <p:cNvPr id="1294" name="Google Shape;1294;p97"/>
          <p:cNvCxnSpPr>
            <a:endCxn id="1288" idx="2"/>
          </p:cNvCxnSpPr>
          <p:nvPr/>
        </p:nvCxnSpPr>
        <p:spPr>
          <a:xfrm>
            <a:off x="5312585" y="3012863"/>
            <a:ext cx="654000" cy="870600"/>
          </a:xfrm>
          <a:prstGeom prst="straightConnector1">
            <a:avLst/>
          </a:prstGeom>
          <a:noFill/>
          <a:ln cap="flat" cmpd="sng" w="28575">
            <a:solidFill>
              <a:srgbClr val="595959"/>
            </a:solidFill>
            <a:prstDash val="solid"/>
            <a:round/>
            <a:headEnd len="med" w="med" type="none"/>
            <a:tailEnd len="med" w="med" type="triangle"/>
          </a:ln>
        </p:spPr>
      </p:cxnSp>
      <p:cxnSp>
        <p:nvCxnSpPr>
          <p:cNvPr id="1295" name="Google Shape;1295;p97"/>
          <p:cNvCxnSpPr>
            <a:endCxn id="1288" idx="2"/>
          </p:cNvCxnSpPr>
          <p:nvPr/>
        </p:nvCxnSpPr>
        <p:spPr>
          <a:xfrm>
            <a:off x="5312585" y="3880463"/>
            <a:ext cx="654000" cy="3000"/>
          </a:xfrm>
          <a:prstGeom prst="straightConnector1">
            <a:avLst/>
          </a:prstGeom>
          <a:noFill/>
          <a:ln cap="flat" cmpd="sng" w="28575">
            <a:solidFill>
              <a:srgbClr val="595959"/>
            </a:solidFill>
            <a:prstDash val="solid"/>
            <a:round/>
            <a:headEnd len="med" w="med" type="none"/>
            <a:tailEnd len="med" w="med" type="triangle"/>
          </a:ln>
        </p:spPr>
      </p:cxnSp>
      <p:cxnSp>
        <p:nvCxnSpPr>
          <p:cNvPr id="1296" name="Google Shape;1296;p97"/>
          <p:cNvCxnSpPr>
            <a:endCxn id="1288" idx="2"/>
          </p:cNvCxnSpPr>
          <p:nvPr/>
        </p:nvCxnSpPr>
        <p:spPr>
          <a:xfrm flipH="1" rot="10800000">
            <a:off x="5344685" y="3883463"/>
            <a:ext cx="621900" cy="924900"/>
          </a:xfrm>
          <a:prstGeom prst="straightConnector1">
            <a:avLst/>
          </a:prstGeom>
          <a:noFill/>
          <a:ln cap="flat" cmpd="sng" w="28575">
            <a:solidFill>
              <a:srgbClr val="595959"/>
            </a:solidFill>
            <a:prstDash val="solid"/>
            <a:round/>
            <a:headEnd len="med" w="med" type="none"/>
            <a:tailEnd len="med" w="med" type="triangle"/>
          </a:ln>
        </p:spPr>
      </p:cxnSp>
      <p:cxnSp>
        <p:nvCxnSpPr>
          <p:cNvPr id="1297" name="Google Shape;1297;p97"/>
          <p:cNvCxnSpPr>
            <a:stCxn id="1284" idx="6"/>
            <a:endCxn id="1285" idx="2"/>
          </p:cNvCxnSpPr>
          <p:nvPr/>
        </p:nvCxnSpPr>
        <p:spPr>
          <a:xfrm flipH="1" rot="10800000">
            <a:off x="4306038" y="3012927"/>
            <a:ext cx="468000" cy="1155600"/>
          </a:xfrm>
          <a:prstGeom prst="straightConnector1">
            <a:avLst/>
          </a:prstGeom>
          <a:noFill/>
          <a:ln cap="flat" cmpd="sng" w="28575">
            <a:solidFill>
              <a:srgbClr val="595959"/>
            </a:solidFill>
            <a:prstDash val="solid"/>
            <a:round/>
            <a:headEnd len="med" w="med" type="none"/>
            <a:tailEnd len="med" w="med" type="triangle"/>
          </a:ln>
        </p:spPr>
      </p:cxnSp>
      <p:cxnSp>
        <p:nvCxnSpPr>
          <p:cNvPr id="1298" name="Google Shape;1298;p97"/>
          <p:cNvCxnSpPr>
            <a:stCxn id="1284" idx="6"/>
            <a:endCxn id="1287" idx="2"/>
          </p:cNvCxnSpPr>
          <p:nvPr/>
        </p:nvCxnSpPr>
        <p:spPr>
          <a:xfrm>
            <a:off x="4306038" y="4168527"/>
            <a:ext cx="468000" cy="639900"/>
          </a:xfrm>
          <a:prstGeom prst="straightConnector1">
            <a:avLst/>
          </a:prstGeom>
          <a:noFill/>
          <a:ln cap="flat" cmpd="sng" w="28575">
            <a:solidFill>
              <a:srgbClr val="595959"/>
            </a:solidFill>
            <a:prstDash val="solid"/>
            <a:round/>
            <a:headEnd len="med" w="med" type="none"/>
            <a:tailEnd len="med" w="med" type="triangle"/>
          </a:ln>
        </p:spPr>
      </p:cxnSp>
      <p:cxnSp>
        <p:nvCxnSpPr>
          <p:cNvPr id="1299" name="Google Shape;1299;p97"/>
          <p:cNvCxnSpPr>
            <a:endCxn id="1286" idx="2"/>
          </p:cNvCxnSpPr>
          <p:nvPr/>
        </p:nvCxnSpPr>
        <p:spPr>
          <a:xfrm flipH="1" rot="10800000">
            <a:off x="4306271" y="3883463"/>
            <a:ext cx="467700" cy="302400"/>
          </a:xfrm>
          <a:prstGeom prst="straightConnector1">
            <a:avLst/>
          </a:prstGeom>
          <a:noFill/>
          <a:ln cap="flat" cmpd="sng" w="28575">
            <a:solidFill>
              <a:srgbClr val="595959"/>
            </a:solidFill>
            <a:prstDash val="solid"/>
            <a:round/>
            <a:headEnd len="med" w="med" type="none"/>
            <a:tailEnd len="med" w="med" type="triangle"/>
          </a:ln>
        </p:spPr>
      </p:cxnSp>
      <p:cxnSp>
        <p:nvCxnSpPr>
          <p:cNvPr id="1300" name="Google Shape;1300;p97"/>
          <p:cNvCxnSpPr>
            <a:endCxn id="1283" idx="2"/>
          </p:cNvCxnSpPr>
          <p:nvPr/>
        </p:nvCxnSpPr>
        <p:spPr>
          <a:xfrm flipH="1" rot="10800000">
            <a:off x="3177438" y="3503628"/>
            <a:ext cx="590100" cy="349800"/>
          </a:xfrm>
          <a:prstGeom prst="straightConnector1">
            <a:avLst/>
          </a:prstGeom>
          <a:noFill/>
          <a:ln cap="flat" cmpd="sng" w="28575">
            <a:solidFill>
              <a:srgbClr val="595959"/>
            </a:solidFill>
            <a:prstDash val="solid"/>
            <a:round/>
            <a:headEnd len="med" w="med" type="none"/>
            <a:tailEnd len="med" w="med" type="triangle"/>
          </a:ln>
        </p:spPr>
      </p:cxnSp>
      <p:cxnSp>
        <p:nvCxnSpPr>
          <p:cNvPr id="1301" name="Google Shape;1301;p97"/>
          <p:cNvCxnSpPr>
            <a:endCxn id="1284" idx="2"/>
          </p:cNvCxnSpPr>
          <p:nvPr/>
        </p:nvCxnSpPr>
        <p:spPr>
          <a:xfrm>
            <a:off x="3177438" y="3853527"/>
            <a:ext cx="590100" cy="315000"/>
          </a:xfrm>
          <a:prstGeom prst="straightConnector1">
            <a:avLst/>
          </a:prstGeom>
          <a:noFill/>
          <a:ln cap="flat" cmpd="sng" w="28575">
            <a:solidFill>
              <a:srgbClr val="595959"/>
            </a:solidFill>
            <a:prstDash val="solid"/>
            <a:round/>
            <a:headEnd len="med" w="med" type="none"/>
            <a:tailEnd len="med" w="med" type="triangle"/>
          </a:ln>
        </p:spPr>
      </p:cxnSp>
      <p:cxnSp>
        <p:nvCxnSpPr>
          <p:cNvPr id="1302" name="Google Shape;1302;p97"/>
          <p:cNvCxnSpPr>
            <a:endCxn id="1283" idx="2"/>
          </p:cNvCxnSpPr>
          <p:nvPr/>
        </p:nvCxnSpPr>
        <p:spPr>
          <a:xfrm flipH="1" rot="10800000">
            <a:off x="3200838" y="3503628"/>
            <a:ext cx="566700" cy="1060500"/>
          </a:xfrm>
          <a:prstGeom prst="straightConnector1">
            <a:avLst/>
          </a:prstGeom>
          <a:noFill/>
          <a:ln cap="flat" cmpd="sng" w="28575">
            <a:solidFill>
              <a:srgbClr val="595959"/>
            </a:solidFill>
            <a:prstDash val="solid"/>
            <a:round/>
            <a:headEnd len="med" w="med" type="none"/>
            <a:tailEnd len="med" w="med" type="triangle"/>
          </a:ln>
        </p:spPr>
      </p:cxnSp>
      <p:cxnSp>
        <p:nvCxnSpPr>
          <p:cNvPr id="1303" name="Google Shape;1303;p97"/>
          <p:cNvCxnSpPr>
            <a:endCxn id="1284" idx="2"/>
          </p:cNvCxnSpPr>
          <p:nvPr/>
        </p:nvCxnSpPr>
        <p:spPr>
          <a:xfrm flipH="1" rot="10800000">
            <a:off x="3200838" y="4168527"/>
            <a:ext cx="566700" cy="395700"/>
          </a:xfrm>
          <a:prstGeom prst="straightConnector1">
            <a:avLst/>
          </a:prstGeom>
          <a:noFill/>
          <a:ln cap="flat" cmpd="sng" w="28575">
            <a:solidFill>
              <a:srgbClr val="595959"/>
            </a:solidFill>
            <a:prstDash val="solid"/>
            <a:round/>
            <a:headEnd len="med" w="med" type="none"/>
            <a:tailEnd len="med" w="med" type="triangle"/>
          </a:ln>
        </p:spPr>
      </p:cxnSp>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7" name="Shape 1307"/>
        <p:cNvGrpSpPr/>
        <p:nvPr/>
      </p:nvGrpSpPr>
      <p:grpSpPr>
        <a:xfrm>
          <a:off x="0" y="0"/>
          <a:ext cx="0" cy="0"/>
          <a:chOff x="0" y="0"/>
          <a:chExt cx="0" cy="0"/>
        </a:xfrm>
      </p:grpSpPr>
      <p:sp>
        <p:nvSpPr>
          <p:cNvPr id="1308" name="Google Shape;1308;p9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Multiclass Classification</a:t>
            </a:r>
            <a:endParaRPr>
              <a:latin typeface="Montserrat"/>
              <a:ea typeface="Montserrat"/>
              <a:cs typeface="Montserrat"/>
              <a:sym typeface="Montserrat"/>
            </a:endParaRPr>
          </a:p>
        </p:txBody>
      </p:sp>
      <p:sp>
        <p:nvSpPr>
          <p:cNvPr id="1309" name="Google Shape;1309;p98"/>
          <p:cNvSpPr txBox="1"/>
          <p:nvPr>
            <p:ph idx="1" type="body"/>
          </p:nvPr>
        </p:nvSpPr>
        <p:spPr>
          <a:xfrm>
            <a:off x="311700" y="1152475"/>
            <a:ext cx="8684100" cy="7215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Organizing for Multiple Classes</a:t>
            </a:r>
            <a:endParaRPr sz="2900">
              <a:solidFill>
                <a:srgbClr val="434343"/>
              </a:solidFill>
              <a:latin typeface="Montserrat"/>
              <a:ea typeface="Montserrat"/>
              <a:cs typeface="Montserrat"/>
              <a:sym typeface="Montserrat"/>
            </a:endParaRPr>
          </a:p>
        </p:txBody>
      </p:sp>
      <p:pic>
        <p:nvPicPr>
          <p:cNvPr descr="watermark.jpg" id="1310" name="Google Shape;1310;p9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11" name="Google Shape;1311;p9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312" name="Google Shape;1312;p98"/>
          <p:cNvSpPr/>
          <p:nvPr/>
        </p:nvSpPr>
        <p:spPr>
          <a:xfrm>
            <a:off x="4296846" y="203742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3" name="Google Shape;1313;p98"/>
          <p:cNvSpPr/>
          <p:nvPr/>
        </p:nvSpPr>
        <p:spPr>
          <a:xfrm>
            <a:off x="4296846" y="2908063"/>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4" name="Google Shape;1314;p98"/>
          <p:cNvSpPr/>
          <p:nvPr/>
        </p:nvSpPr>
        <p:spPr>
          <a:xfrm>
            <a:off x="4302746" y="412372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315" name="Google Shape;1315;p98"/>
          <p:cNvCxnSpPr>
            <a:stCxn id="1316" idx="6"/>
            <a:endCxn id="1313" idx="2"/>
          </p:cNvCxnSpPr>
          <p:nvPr/>
        </p:nvCxnSpPr>
        <p:spPr>
          <a:xfrm>
            <a:off x="2416446" y="2787913"/>
            <a:ext cx="1880400" cy="389400"/>
          </a:xfrm>
          <a:prstGeom prst="straightConnector1">
            <a:avLst/>
          </a:prstGeom>
          <a:noFill/>
          <a:ln cap="flat" cmpd="sng" w="28575">
            <a:solidFill>
              <a:srgbClr val="595959"/>
            </a:solidFill>
            <a:prstDash val="solid"/>
            <a:round/>
            <a:headEnd len="med" w="med" type="none"/>
            <a:tailEnd len="med" w="med" type="triangle"/>
          </a:ln>
        </p:spPr>
      </p:cxnSp>
      <p:cxnSp>
        <p:nvCxnSpPr>
          <p:cNvPr id="1317" name="Google Shape;1317;p98"/>
          <p:cNvCxnSpPr>
            <a:stCxn id="1316" idx="6"/>
            <a:endCxn id="1312" idx="2"/>
          </p:cNvCxnSpPr>
          <p:nvPr/>
        </p:nvCxnSpPr>
        <p:spPr>
          <a:xfrm flipH="1" rot="10800000">
            <a:off x="2416446" y="2306675"/>
            <a:ext cx="1880400" cy="481200"/>
          </a:xfrm>
          <a:prstGeom prst="straightConnector1">
            <a:avLst/>
          </a:prstGeom>
          <a:noFill/>
          <a:ln cap="flat" cmpd="sng" w="28575">
            <a:solidFill>
              <a:srgbClr val="595959"/>
            </a:solidFill>
            <a:prstDash val="solid"/>
            <a:round/>
            <a:headEnd len="med" w="med" type="none"/>
            <a:tailEnd len="med" w="med" type="triangle"/>
          </a:ln>
        </p:spPr>
      </p:cxnSp>
      <p:cxnSp>
        <p:nvCxnSpPr>
          <p:cNvPr id="1318" name="Google Shape;1318;p98"/>
          <p:cNvCxnSpPr>
            <a:stCxn id="1319" idx="5"/>
            <a:endCxn id="1314" idx="1"/>
          </p:cNvCxnSpPr>
          <p:nvPr/>
        </p:nvCxnSpPr>
        <p:spPr>
          <a:xfrm>
            <a:off x="2833702" y="2978316"/>
            <a:ext cx="1548000" cy="1224300"/>
          </a:xfrm>
          <a:prstGeom prst="straightConnector1">
            <a:avLst/>
          </a:prstGeom>
          <a:noFill/>
          <a:ln cap="flat" cmpd="sng" w="28575">
            <a:solidFill>
              <a:srgbClr val="595959"/>
            </a:solidFill>
            <a:prstDash val="solid"/>
            <a:round/>
            <a:headEnd len="med" w="med" type="none"/>
            <a:tailEnd len="med" w="med" type="triangle"/>
          </a:ln>
        </p:spPr>
      </p:cxnSp>
      <p:cxnSp>
        <p:nvCxnSpPr>
          <p:cNvPr id="1320" name="Google Shape;1320;p98"/>
          <p:cNvCxnSpPr/>
          <p:nvPr/>
        </p:nvCxnSpPr>
        <p:spPr>
          <a:xfrm flipH="1" rot="10800000">
            <a:off x="4835460" y="2299813"/>
            <a:ext cx="680100" cy="6900"/>
          </a:xfrm>
          <a:prstGeom prst="straightConnector1">
            <a:avLst/>
          </a:prstGeom>
          <a:noFill/>
          <a:ln cap="flat" cmpd="sng" w="28575">
            <a:solidFill>
              <a:srgbClr val="595959"/>
            </a:solidFill>
            <a:prstDash val="solid"/>
            <a:round/>
            <a:headEnd len="med" w="med" type="none"/>
            <a:tailEnd len="med" w="med" type="triangle"/>
          </a:ln>
        </p:spPr>
      </p:cxnSp>
      <p:cxnSp>
        <p:nvCxnSpPr>
          <p:cNvPr id="1321" name="Google Shape;1321;p98"/>
          <p:cNvCxnSpPr/>
          <p:nvPr/>
        </p:nvCxnSpPr>
        <p:spPr>
          <a:xfrm>
            <a:off x="4835460" y="3174313"/>
            <a:ext cx="654000" cy="3000"/>
          </a:xfrm>
          <a:prstGeom prst="straightConnector1">
            <a:avLst/>
          </a:prstGeom>
          <a:noFill/>
          <a:ln cap="flat" cmpd="sng" w="28575">
            <a:solidFill>
              <a:srgbClr val="595959"/>
            </a:solidFill>
            <a:prstDash val="solid"/>
            <a:round/>
            <a:headEnd len="med" w="med" type="none"/>
            <a:tailEnd len="med" w="med" type="triangle"/>
          </a:ln>
        </p:spPr>
      </p:cxnSp>
      <p:cxnSp>
        <p:nvCxnSpPr>
          <p:cNvPr id="1322" name="Google Shape;1322;p98"/>
          <p:cNvCxnSpPr/>
          <p:nvPr/>
        </p:nvCxnSpPr>
        <p:spPr>
          <a:xfrm>
            <a:off x="4818060" y="4392963"/>
            <a:ext cx="714900" cy="0"/>
          </a:xfrm>
          <a:prstGeom prst="straightConnector1">
            <a:avLst/>
          </a:prstGeom>
          <a:noFill/>
          <a:ln cap="flat" cmpd="sng" w="28575">
            <a:solidFill>
              <a:srgbClr val="595959"/>
            </a:solidFill>
            <a:prstDash val="solid"/>
            <a:round/>
            <a:headEnd len="med" w="med" type="none"/>
            <a:tailEnd len="med" w="med" type="triangle"/>
          </a:ln>
        </p:spPr>
      </p:cxnSp>
      <p:cxnSp>
        <p:nvCxnSpPr>
          <p:cNvPr id="1323" name="Google Shape;1323;p98"/>
          <p:cNvCxnSpPr>
            <a:stCxn id="1324" idx="6"/>
            <a:endCxn id="1312" idx="2"/>
          </p:cNvCxnSpPr>
          <p:nvPr/>
        </p:nvCxnSpPr>
        <p:spPr>
          <a:xfrm flipH="1" rot="10800000">
            <a:off x="2416446" y="2306675"/>
            <a:ext cx="1880400" cy="1146300"/>
          </a:xfrm>
          <a:prstGeom prst="straightConnector1">
            <a:avLst/>
          </a:prstGeom>
          <a:noFill/>
          <a:ln cap="flat" cmpd="sng" w="28575">
            <a:solidFill>
              <a:srgbClr val="595959"/>
            </a:solidFill>
            <a:prstDash val="solid"/>
            <a:round/>
            <a:headEnd len="med" w="med" type="none"/>
            <a:tailEnd len="med" w="med" type="triangle"/>
          </a:ln>
        </p:spPr>
      </p:cxnSp>
      <p:cxnSp>
        <p:nvCxnSpPr>
          <p:cNvPr id="1325" name="Google Shape;1325;p98"/>
          <p:cNvCxnSpPr>
            <a:stCxn id="1326" idx="5"/>
            <a:endCxn id="1314" idx="2"/>
          </p:cNvCxnSpPr>
          <p:nvPr/>
        </p:nvCxnSpPr>
        <p:spPr>
          <a:xfrm>
            <a:off x="2833702" y="3643215"/>
            <a:ext cx="1469100" cy="749700"/>
          </a:xfrm>
          <a:prstGeom prst="straightConnector1">
            <a:avLst/>
          </a:prstGeom>
          <a:noFill/>
          <a:ln cap="flat" cmpd="sng" w="28575">
            <a:solidFill>
              <a:srgbClr val="595959"/>
            </a:solidFill>
            <a:prstDash val="solid"/>
            <a:round/>
            <a:headEnd len="med" w="med" type="none"/>
            <a:tailEnd len="med" w="med" type="triangle"/>
          </a:ln>
        </p:spPr>
      </p:cxnSp>
      <p:cxnSp>
        <p:nvCxnSpPr>
          <p:cNvPr id="1327" name="Google Shape;1327;p98"/>
          <p:cNvCxnSpPr>
            <a:stCxn id="1324" idx="6"/>
            <a:endCxn id="1313" idx="2"/>
          </p:cNvCxnSpPr>
          <p:nvPr/>
        </p:nvCxnSpPr>
        <p:spPr>
          <a:xfrm flipH="1" rot="10800000">
            <a:off x="2416446" y="3177313"/>
            <a:ext cx="1880400" cy="275400"/>
          </a:xfrm>
          <a:prstGeom prst="straightConnector1">
            <a:avLst/>
          </a:prstGeom>
          <a:noFill/>
          <a:ln cap="flat" cmpd="sng" w="28575">
            <a:solidFill>
              <a:srgbClr val="595959"/>
            </a:solidFill>
            <a:prstDash val="solid"/>
            <a:round/>
            <a:headEnd len="med" w="med" type="none"/>
            <a:tailEnd len="med" w="med" type="triangle"/>
          </a:ln>
        </p:spPr>
      </p:cxnSp>
      <p:sp>
        <p:nvSpPr>
          <p:cNvPr id="1319" name="Google Shape;1319;p98"/>
          <p:cNvSpPr/>
          <p:nvPr/>
        </p:nvSpPr>
        <p:spPr>
          <a:xfrm>
            <a:off x="2374063" y="25186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6" name="Google Shape;1326;p98"/>
          <p:cNvSpPr/>
          <p:nvPr/>
        </p:nvSpPr>
        <p:spPr>
          <a:xfrm>
            <a:off x="2374063" y="31835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8" name="Google Shape;1328;p98"/>
          <p:cNvSpPr/>
          <p:nvPr/>
        </p:nvSpPr>
        <p:spPr>
          <a:xfrm>
            <a:off x="62088" y="2157950"/>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9" name="Google Shape;1329;p98"/>
          <p:cNvSpPr/>
          <p:nvPr/>
        </p:nvSpPr>
        <p:spPr>
          <a:xfrm>
            <a:off x="62088" y="2852189"/>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0" name="Google Shape;1330;p98"/>
          <p:cNvSpPr/>
          <p:nvPr/>
        </p:nvSpPr>
        <p:spPr>
          <a:xfrm>
            <a:off x="62088" y="3591668"/>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1" name="Google Shape;1331;p98"/>
          <p:cNvSpPr/>
          <p:nvPr/>
        </p:nvSpPr>
        <p:spPr>
          <a:xfrm>
            <a:off x="1190713" y="25186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2" name="Google Shape;1332;p98"/>
          <p:cNvSpPr/>
          <p:nvPr/>
        </p:nvSpPr>
        <p:spPr>
          <a:xfrm>
            <a:off x="1190713" y="31835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333" name="Google Shape;1333;p98"/>
          <p:cNvCxnSpPr>
            <a:stCxn id="1328" idx="6"/>
            <a:endCxn id="1331" idx="2"/>
          </p:cNvCxnSpPr>
          <p:nvPr/>
        </p:nvCxnSpPr>
        <p:spPr>
          <a:xfrm>
            <a:off x="600588" y="2427200"/>
            <a:ext cx="590100" cy="360600"/>
          </a:xfrm>
          <a:prstGeom prst="straightConnector1">
            <a:avLst/>
          </a:prstGeom>
          <a:noFill/>
          <a:ln cap="flat" cmpd="sng" w="28575">
            <a:solidFill>
              <a:srgbClr val="595959"/>
            </a:solidFill>
            <a:prstDash val="solid"/>
            <a:round/>
            <a:headEnd len="med" w="med" type="none"/>
            <a:tailEnd len="med" w="med" type="triangle"/>
          </a:ln>
        </p:spPr>
      </p:cxnSp>
      <p:cxnSp>
        <p:nvCxnSpPr>
          <p:cNvPr id="1334" name="Google Shape;1334;p98"/>
          <p:cNvCxnSpPr>
            <a:endCxn id="1332" idx="2"/>
          </p:cNvCxnSpPr>
          <p:nvPr/>
        </p:nvCxnSpPr>
        <p:spPr>
          <a:xfrm>
            <a:off x="600613" y="2447227"/>
            <a:ext cx="590100" cy="1005600"/>
          </a:xfrm>
          <a:prstGeom prst="straightConnector1">
            <a:avLst/>
          </a:prstGeom>
          <a:noFill/>
          <a:ln cap="flat" cmpd="sng" w="28575">
            <a:solidFill>
              <a:srgbClr val="595959"/>
            </a:solidFill>
            <a:prstDash val="solid"/>
            <a:round/>
            <a:headEnd len="med" w="med" type="none"/>
            <a:tailEnd len="med" w="med" type="triangle"/>
          </a:ln>
        </p:spPr>
      </p:cxnSp>
      <p:cxnSp>
        <p:nvCxnSpPr>
          <p:cNvPr id="1335" name="Google Shape;1335;p98"/>
          <p:cNvCxnSpPr>
            <a:endCxn id="1331" idx="2"/>
          </p:cNvCxnSpPr>
          <p:nvPr/>
        </p:nvCxnSpPr>
        <p:spPr>
          <a:xfrm flipH="1" rot="10800000">
            <a:off x="600613" y="2787928"/>
            <a:ext cx="590100" cy="349800"/>
          </a:xfrm>
          <a:prstGeom prst="straightConnector1">
            <a:avLst/>
          </a:prstGeom>
          <a:noFill/>
          <a:ln cap="flat" cmpd="sng" w="28575">
            <a:solidFill>
              <a:srgbClr val="595959"/>
            </a:solidFill>
            <a:prstDash val="solid"/>
            <a:round/>
            <a:headEnd len="med" w="med" type="none"/>
            <a:tailEnd len="med" w="med" type="triangle"/>
          </a:ln>
        </p:spPr>
      </p:cxnSp>
      <p:cxnSp>
        <p:nvCxnSpPr>
          <p:cNvPr id="1336" name="Google Shape;1336;p98"/>
          <p:cNvCxnSpPr>
            <a:endCxn id="1332" idx="2"/>
          </p:cNvCxnSpPr>
          <p:nvPr/>
        </p:nvCxnSpPr>
        <p:spPr>
          <a:xfrm>
            <a:off x="600613" y="3137827"/>
            <a:ext cx="590100" cy="315000"/>
          </a:xfrm>
          <a:prstGeom prst="straightConnector1">
            <a:avLst/>
          </a:prstGeom>
          <a:noFill/>
          <a:ln cap="flat" cmpd="sng" w="28575">
            <a:solidFill>
              <a:srgbClr val="595959"/>
            </a:solidFill>
            <a:prstDash val="solid"/>
            <a:round/>
            <a:headEnd len="med" w="med" type="none"/>
            <a:tailEnd len="med" w="med" type="triangle"/>
          </a:ln>
        </p:spPr>
      </p:cxnSp>
      <p:cxnSp>
        <p:nvCxnSpPr>
          <p:cNvPr id="1337" name="Google Shape;1337;p98"/>
          <p:cNvCxnSpPr>
            <a:endCxn id="1331" idx="2"/>
          </p:cNvCxnSpPr>
          <p:nvPr/>
        </p:nvCxnSpPr>
        <p:spPr>
          <a:xfrm flipH="1" rot="10800000">
            <a:off x="624013" y="2787928"/>
            <a:ext cx="566700" cy="1060500"/>
          </a:xfrm>
          <a:prstGeom prst="straightConnector1">
            <a:avLst/>
          </a:prstGeom>
          <a:noFill/>
          <a:ln cap="flat" cmpd="sng" w="28575">
            <a:solidFill>
              <a:srgbClr val="595959"/>
            </a:solidFill>
            <a:prstDash val="solid"/>
            <a:round/>
            <a:headEnd len="med" w="med" type="none"/>
            <a:tailEnd len="med" w="med" type="triangle"/>
          </a:ln>
        </p:spPr>
      </p:cxnSp>
      <p:cxnSp>
        <p:nvCxnSpPr>
          <p:cNvPr id="1338" name="Google Shape;1338;p98"/>
          <p:cNvCxnSpPr>
            <a:endCxn id="1332" idx="2"/>
          </p:cNvCxnSpPr>
          <p:nvPr/>
        </p:nvCxnSpPr>
        <p:spPr>
          <a:xfrm flipH="1" rot="10800000">
            <a:off x="624013" y="3452827"/>
            <a:ext cx="566700" cy="395700"/>
          </a:xfrm>
          <a:prstGeom prst="straightConnector1">
            <a:avLst/>
          </a:prstGeom>
          <a:noFill/>
          <a:ln cap="flat" cmpd="sng" w="28575">
            <a:solidFill>
              <a:srgbClr val="595959"/>
            </a:solidFill>
            <a:prstDash val="solid"/>
            <a:round/>
            <a:headEnd len="med" w="med" type="none"/>
            <a:tailEnd len="med" w="med" type="triangle"/>
          </a:ln>
        </p:spPr>
      </p:cxnSp>
      <p:sp>
        <p:nvSpPr>
          <p:cNvPr id="1339" name="Google Shape;1339;p98"/>
          <p:cNvSpPr/>
          <p:nvPr/>
        </p:nvSpPr>
        <p:spPr>
          <a:xfrm>
            <a:off x="1813100" y="2986850"/>
            <a:ext cx="538500" cy="275400"/>
          </a:xfrm>
          <a:prstGeom prst="rightArrow">
            <a:avLst>
              <a:gd fmla="val 50000" name="adj1"/>
              <a:gd fmla="val 50000" name="adj2"/>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0" name="Google Shape;1340;p98"/>
          <p:cNvSpPr txBox="1"/>
          <p:nvPr>
            <p:ph idx="1" type="body"/>
          </p:nvPr>
        </p:nvSpPr>
        <p:spPr>
          <a:xfrm>
            <a:off x="1190700" y="372010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Hidden Layers</a:t>
            </a:r>
            <a:endParaRPr>
              <a:solidFill>
                <a:srgbClr val="434343"/>
              </a:solidFill>
              <a:latin typeface="Montserrat"/>
              <a:ea typeface="Montserrat"/>
              <a:cs typeface="Montserrat"/>
              <a:sym typeface="Montserrat"/>
            </a:endParaRPr>
          </a:p>
        </p:txBody>
      </p:sp>
      <p:sp>
        <p:nvSpPr>
          <p:cNvPr id="1341" name="Google Shape;1341;p98"/>
          <p:cNvSpPr/>
          <p:nvPr/>
        </p:nvSpPr>
        <p:spPr>
          <a:xfrm>
            <a:off x="4505261" y="3515975"/>
            <a:ext cx="133500" cy="133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2" name="Google Shape;1342;p98"/>
          <p:cNvSpPr/>
          <p:nvPr/>
        </p:nvSpPr>
        <p:spPr>
          <a:xfrm>
            <a:off x="4505261" y="3718406"/>
            <a:ext cx="133500" cy="133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3" name="Google Shape;1343;p98"/>
          <p:cNvSpPr/>
          <p:nvPr/>
        </p:nvSpPr>
        <p:spPr>
          <a:xfrm>
            <a:off x="4505261" y="3920836"/>
            <a:ext cx="133500" cy="133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7" name="Shape 1347"/>
        <p:cNvGrpSpPr/>
        <p:nvPr/>
      </p:nvGrpSpPr>
      <p:grpSpPr>
        <a:xfrm>
          <a:off x="0" y="0"/>
          <a:ext cx="0" cy="0"/>
          <a:chOff x="0" y="0"/>
          <a:chExt cx="0" cy="0"/>
        </a:xfrm>
      </p:grpSpPr>
      <p:sp>
        <p:nvSpPr>
          <p:cNvPr id="1348" name="Google Shape;1348;p9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Multiclass Classification</a:t>
            </a:r>
            <a:endParaRPr>
              <a:latin typeface="Montserrat"/>
              <a:ea typeface="Montserrat"/>
              <a:cs typeface="Montserrat"/>
              <a:sym typeface="Montserrat"/>
            </a:endParaRPr>
          </a:p>
        </p:txBody>
      </p:sp>
      <p:sp>
        <p:nvSpPr>
          <p:cNvPr id="1349" name="Google Shape;1349;p99"/>
          <p:cNvSpPr txBox="1"/>
          <p:nvPr>
            <p:ph idx="1" type="body"/>
          </p:nvPr>
        </p:nvSpPr>
        <p:spPr>
          <a:xfrm>
            <a:off x="311700" y="1152475"/>
            <a:ext cx="8684100" cy="7215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Organizing for Multiple Classes</a:t>
            </a:r>
            <a:endParaRPr sz="2900">
              <a:solidFill>
                <a:srgbClr val="434343"/>
              </a:solidFill>
              <a:latin typeface="Montserrat"/>
              <a:ea typeface="Montserrat"/>
              <a:cs typeface="Montserrat"/>
              <a:sym typeface="Montserrat"/>
            </a:endParaRPr>
          </a:p>
        </p:txBody>
      </p:sp>
      <p:pic>
        <p:nvPicPr>
          <p:cNvPr descr="watermark.jpg" id="1350" name="Google Shape;1350;p9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51" name="Google Shape;1351;p9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352" name="Google Shape;1352;p99"/>
          <p:cNvSpPr/>
          <p:nvPr/>
        </p:nvSpPr>
        <p:spPr>
          <a:xfrm>
            <a:off x="4296846" y="203742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3" name="Google Shape;1353;p99"/>
          <p:cNvSpPr/>
          <p:nvPr/>
        </p:nvSpPr>
        <p:spPr>
          <a:xfrm>
            <a:off x="4296846" y="2908063"/>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4" name="Google Shape;1354;p99"/>
          <p:cNvSpPr/>
          <p:nvPr/>
        </p:nvSpPr>
        <p:spPr>
          <a:xfrm>
            <a:off x="4302746" y="412372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355" name="Google Shape;1355;p99"/>
          <p:cNvCxnSpPr>
            <a:stCxn id="1356" idx="6"/>
            <a:endCxn id="1353" idx="2"/>
          </p:cNvCxnSpPr>
          <p:nvPr/>
        </p:nvCxnSpPr>
        <p:spPr>
          <a:xfrm>
            <a:off x="2416446" y="2787913"/>
            <a:ext cx="1880400" cy="389400"/>
          </a:xfrm>
          <a:prstGeom prst="straightConnector1">
            <a:avLst/>
          </a:prstGeom>
          <a:noFill/>
          <a:ln cap="flat" cmpd="sng" w="28575">
            <a:solidFill>
              <a:srgbClr val="595959"/>
            </a:solidFill>
            <a:prstDash val="solid"/>
            <a:round/>
            <a:headEnd len="med" w="med" type="none"/>
            <a:tailEnd len="med" w="med" type="triangle"/>
          </a:ln>
        </p:spPr>
      </p:cxnSp>
      <p:cxnSp>
        <p:nvCxnSpPr>
          <p:cNvPr id="1357" name="Google Shape;1357;p99"/>
          <p:cNvCxnSpPr>
            <a:stCxn id="1356" idx="6"/>
            <a:endCxn id="1352" idx="2"/>
          </p:cNvCxnSpPr>
          <p:nvPr/>
        </p:nvCxnSpPr>
        <p:spPr>
          <a:xfrm flipH="1" rot="10800000">
            <a:off x="2416446" y="2306675"/>
            <a:ext cx="1880400" cy="481200"/>
          </a:xfrm>
          <a:prstGeom prst="straightConnector1">
            <a:avLst/>
          </a:prstGeom>
          <a:noFill/>
          <a:ln cap="flat" cmpd="sng" w="28575">
            <a:solidFill>
              <a:srgbClr val="595959"/>
            </a:solidFill>
            <a:prstDash val="solid"/>
            <a:round/>
            <a:headEnd len="med" w="med" type="none"/>
            <a:tailEnd len="med" w="med" type="triangle"/>
          </a:ln>
        </p:spPr>
      </p:cxnSp>
      <p:cxnSp>
        <p:nvCxnSpPr>
          <p:cNvPr id="1358" name="Google Shape;1358;p99"/>
          <p:cNvCxnSpPr>
            <a:stCxn id="1359" idx="5"/>
            <a:endCxn id="1354" idx="1"/>
          </p:cNvCxnSpPr>
          <p:nvPr/>
        </p:nvCxnSpPr>
        <p:spPr>
          <a:xfrm>
            <a:off x="2833702" y="2978316"/>
            <a:ext cx="1548000" cy="1224300"/>
          </a:xfrm>
          <a:prstGeom prst="straightConnector1">
            <a:avLst/>
          </a:prstGeom>
          <a:noFill/>
          <a:ln cap="flat" cmpd="sng" w="28575">
            <a:solidFill>
              <a:srgbClr val="595959"/>
            </a:solidFill>
            <a:prstDash val="solid"/>
            <a:round/>
            <a:headEnd len="med" w="med" type="none"/>
            <a:tailEnd len="med" w="med" type="triangle"/>
          </a:ln>
        </p:spPr>
      </p:cxnSp>
      <p:cxnSp>
        <p:nvCxnSpPr>
          <p:cNvPr id="1360" name="Google Shape;1360;p99"/>
          <p:cNvCxnSpPr/>
          <p:nvPr/>
        </p:nvCxnSpPr>
        <p:spPr>
          <a:xfrm flipH="1" rot="10800000">
            <a:off x="4835460" y="2299813"/>
            <a:ext cx="680100" cy="6900"/>
          </a:xfrm>
          <a:prstGeom prst="straightConnector1">
            <a:avLst/>
          </a:prstGeom>
          <a:noFill/>
          <a:ln cap="flat" cmpd="sng" w="28575">
            <a:solidFill>
              <a:srgbClr val="595959"/>
            </a:solidFill>
            <a:prstDash val="solid"/>
            <a:round/>
            <a:headEnd len="med" w="med" type="none"/>
            <a:tailEnd len="med" w="med" type="triangle"/>
          </a:ln>
        </p:spPr>
      </p:cxnSp>
      <p:cxnSp>
        <p:nvCxnSpPr>
          <p:cNvPr id="1361" name="Google Shape;1361;p99"/>
          <p:cNvCxnSpPr/>
          <p:nvPr/>
        </p:nvCxnSpPr>
        <p:spPr>
          <a:xfrm>
            <a:off x="4835460" y="3174313"/>
            <a:ext cx="654000" cy="3000"/>
          </a:xfrm>
          <a:prstGeom prst="straightConnector1">
            <a:avLst/>
          </a:prstGeom>
          <a:noFill/>
          <a:ln cap="flat" cmpd="sng" w="28575">
            <a:solidFill>
              <a:srgbClr val="595959"/>
            </a:solidFill>
            <a:prstDash val="solid"/>
            <a:round/>
            <a:headEnd len="med" w="med" type="none"/>
            <a:tailEnd len="med" w="med" type="triangle"/>
          </a:ln>
        </p:spPr>
      </p:cxnSp>
      <p:cxnSp>
        <p:nvCxnSpPr>
          <p:cNvPr id="1362" name="Google Shape;1362;p99"/>
          <p:cNvCxnSpPr/>
          <p:nvPr/>
        </p:nvCxnSpPr>
        <p:spPr>
          <a:xfrm>
            <a:off x="4818060" y="4392963"/>
            <a:ext cx="714900" cy="0"/>
          </a:xfrm>
          <a:prstGeom prst="straightConnector1">
            <a:avLst/>
          </a:prstGeom>
          <a:noFill/>
          <a:ln cap="flat" cmpd="sng" w="28575">
            <a:solidFill>
              <a:srgbClr val="595959"/>
            </a:solidFill>
            <a:prstDash val="solid"/>
            <a:round/>
            <a:headEnd len="med" w="med" type="none"/>
            <a:tailEnd len="med" w="med" type="triangle"/>
          </a:ln>
        </p:spPr>
      </p:cxnSp>
      <p:cxnSp>
        <p:nvCxnSpPr>
          <p:cNvPr id="1363" name="Google Shape;1363;p99"/>
          <p:cNvCxnSpPr>
            <a:stCxn id="1364" idx="6"/>
            <a:endCxn id="1352" idx="2"/>
          </p:cNvCxnSpPr>
          <p:nvPr/>
        </p:nvCxnSpPr>
        <p:spPr>
          <a:xfrm flipH="1" rot="10800000">
            <a:off x="2416446" y="2306675"/>
            <a:ext cx="1880400" cy="1146300"/>
          </a:xfrm>
          <a:prstGeom prst="straightConnector1">
            <a:avLst/>
          </a:prstGeom>
          <a:noFill/>
          <a:ln cap="flat" cmpd="sng" w="28575">
            <a:solidFill>
              <a:srgbClr val="595959"/>
            </a:solidFill>
            <a:prstDash val="solid"/>
            <a:round/>
            <a:headEnd len="med" w="med" type="none"/>
            <a:tailEnd len="med" w="med" type="triangle"/>
          </a:ln>
        </p:spPr>
      </p:cxnSp>
      <p:cxnSp>
        <p:nvCxnSpPr>
          <p:cNvPr id="1365" name="Google Shape;1365;p99"/>
          <p:cNvCxnSpPr>
            <a:stCxn id="1366" idx="5"/>
            <a:endCxn id="1354" idx="2"/>
          </p:cNvCxnSpPr>
          <p:nvPr/>
        </p:nvCxnSpPr>
        <p:spPr>
          <a:xfrm>
            <a:off x="2833702" y="3643215"/>
            <a:ext cx="1469100" cy="749700"/>
          </a:xfrm>
          <a:prstGeom prst="straightConnector1">
            <a:avLst/>
          </a:prstGeom>
          <a:noFill/>
          <a:ln cap="flat" cmpd="sng" w="28575">
            <a:solidFill>
              <a:srgbClr val="595959"/>
            </a:solidFill>
            <a:prstDash val="solid"/>
            <a:round/>
            <a:headEnd len="med" w="med" type="none"/>
            <a:tailEnd len="med" w="med" type="triangle"/>
          </a:ln>
        </p:spPr>
      </p:cxnSp>
      <p:cxnSp>
        <p:nvCxnSpPr>
          <p:cNvPr id="1367" name="Google Shape;1367;p99"/>
          <p:cNvCxnSpPr>
            <a:stCxn id="1364" idx="6"/>
            <a:endCxn id="1353" idx="2"/>
          </p:cNvCxnSpPr>
          <p:nvPr/>
        </p:nvCxnSpPr>
        <p:spPr>
          <a:xfrm flipH="1" rot="10800000">
            <a:off x="2416446" y="3177313"/>
            <a:ext cx="1880400" cy="275400"/>
          </a:xfrm>
          <a:prstGeom prst="straightConnector1">
            <a:avLst/>
          </a:prstGeom>
          <a:noFill/>
          <a:ln cap="flat" cmpd="sng" w="28575">
            <a:solidFill>
              <a:srgbClr val="595959"/>
            </a:solidFill>
            <a:prstDash val="solid"/>
            <a:round/>
            <a:headEnd len="med" w="med" type="none"/>
            <a:tailEnd len="med" w="med" type="triangle"/>
          </a:ln>
        </p:spPr>
      </p:cxnSp>
      <p:sp>
        <p:nvSpPr>
          <p:cNvPr id="1359" name="Google Shape;1359;p99"/>
          <p:cNvSpPr/>
          <p:nvPr/>
        </p:nvSpPr>
        <p:spPr>
          <a:xfrm>
            <a:off x="2374063" y="25186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6" name="Google Shape;1366;p99"/>
          <p:cNvSpPr/>
          <p:nvPr/>
        </p:nvSpPr>
        <p:spPr>
          <a:xfrm>
            <a:off x="2374063" y="31835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8" name="Google Shape;1368;p99"/>
          <p:cNvSpPr/>
          <p:nvPr/>
        </p:nvSpPr>
        <p:spPr>
          <a:xfrm>
            <a:off x="62088" y="2157950"/>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9" name="Google Shape;1369;p99"/>
          <p:cNvSpPr/>
          <p:nvPr/>
        </p:nvSpPr>
        <p:spPr>
          <a:xfrm>
            <a:off x="62088" y="2852189"/>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0" name="Google Shape;1370;p99"/>
          <p:cNvSpPr/>
          <p:nvPr/>
        </p:nvSpPr>
        <p:spPr>
          <a:xfrm>
            <a:off x="62088" y="3591668"/>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1" name="Google Shape;1371;p99"/>
          <p:cNvSpPr/>
          <p:nvPr/>
        </p:nvSpPr>
        <p:spPr>
          <a:xfrm>
            <a:off x="1190713" y="25186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2" name="Google Shape;1372;p99"/>
          <p:cNvSpPr/>
          <p:nvPr/>
        </p:nvSpPr>
        <p:spPr>
          <a:xfrm>
            <a:off x="1190713" y="31835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373" name="Google Shape;1373;p99"/>
          <p:cNvCxnSpPr>
            <a:stCxn id="1368" idx="6"/>
            <a:endCxn id="1371" idx="2"/>
          </p:cNvCxnSpPr>
          <p:nvPr/>
        </p:nvCxnSpPr>
        <p:spPr>
          <a:xfrm>
            <a:off x="600588" y="2427200"/>
            <a:ext cx="590100" cy="360600"/>
          </a:xfrm>
          <a:prstGeom prst="straightConnector1">
            <a:avLst/>
          </a:prstGeom>
          <a:noFill/>
          <a:ln cap="flat" cmpd="sng" w="28575">
            <a:solidFill>
              <a:srgbClr val="595959"/>
            </a:solidFill>
            <a:prstDash val="solid"/>
            <a:round/>
            <a:headEnd len="med" w="med" type="none"/>
            <a:tailEnd len="med" w="med" type="triangle"/>
          </a:ln>
        </p:spPr>
      </p:cxnSp>
      <p:cxnSp>
        <p:nvCxnSpPr>
          <p:cNvPr id="1374" name="Google Shape;1374;p99"/>
          <p:cNvCxnSpPr>
            <a:endCxn id="1372" idx="2"/>
          </p:cNvCxnSpPr>
          <p:nvPr/>
        </p:nvCxnSpPr>
        <p:spPr>
          <a:xfrm>
            <a:off x="600613" y="2447227"/>
            <a:ext cx="590100" cy="1005600"/>
          </a:xfrm>
          <a:prstGeom prst="straightConnector1">
            <a:avLst/>
          </a:prstGeom>
          <a:noFill/>
          <a:ln cap="flat" cmpd="sng" w="28575">
            <a:solidFill>
              <a:srgbClr val="595959"/>
            </a:solidFill>
            <a:prstDash val="solid"/>
            <a:round/>
            <a:headEnd len="med" w="med" type="none"/>
            <a:tailEnd len="med" w="med" type="triangle"/>
          </a:ln>
        </p:spPr>
      </p:cxnSp>
      <p:cxnSp>
        <p:nvCxnSpPr>
          <p:cNvPr id="1375" name="Google Shape;1375;p99"/>
          <p:cNvCxnSpPr>
            <a:endCxn id="1371" idx="2"/>
          </p:cNvCxnSpPr>
          <p:nvPr/>
        </p:nvCxnSpPr>
        <p:spPr>
          <a:xfrm flipH="1" rot="10800000">
            <a:off x="600613" y="2787928"/>
            <a:ext cx="590100" cy="349800"/>
          </a:xfrm>
          <a:prstGeom prst="straightConnector1">
            <a:avLst/>
          </a:prstGeom>
          <a:noFill/>
          <a:ln cap="flat" cmpd="sng" w="28575">
            <a:solidFill>
              <a:srgbClr val="595959"/>
            </a:solidFill>
            <a:prstDash val="solid"/>
            <a:round/>
            <a:headEnd len="med" w="med" type="none"/>
            <a:tailEnd len="med" w="med" type="triangle"/>
          </a:ln>
        </p:spPr>
      </p:cxnSp>
      <p:cxnSp>
        <p:nvCxnSpPr>
          <p:cNvPr id="1376" name="Google Shape;1376;p99"/>
          <p:cNvCxnSpPr>
            <a:endCxn id="1372" idx="2"/>
          </p:cNvCxnSpPr>
          <p:nvPr/>
        </p:nvCxnSpPr>
        <p:spPr>
          <a:xfrm>
            <a:off x="600613" y="3137827"/>
            <a:ext cx="590100" cy="315000"/>
          </a:xfrm>
          <a:prstGeom prst="straightConnector1">
            <a:avLst/>
          </a:prstGeom>
          <a:noFill/>
          <a:ln cap="flat" cmpd="sng" w="28575">
            <a:solidFill>
              <a:srgbClr val="595959"/>
            </a:solidFill>
            <a:prstDash val="solid"/>
            <a:round/>
            <a:headEnd len="med" w="med" type="none"/>
            <a:tailEnd len="med" w="med" type="triangle"/>
          </a:ln>
        </p:spPr>
      </p:cxnSp>
      <p:cxnSp>
        <p:nvCxnSpPr>
          <p:cNvPr id="1377" name="Google Shape;1377;p99"/>
          <p:cNvCxnSpPr>
            <a:endCxn id="1371" idx="2"/>
          </p:cNvCxnSpPr>
          <p:nvPr/>
        </p:nvCxnSpPr>
        <p:spPr>
          <a:xfrm flipH="1" rot="10800000">
            <a:off x="624013" y="2787928"/>
            <a:ext cx="566700" cy="1060500"/>
          </a:xfrm>
          <a:prstGeom prst="straightConnector1">
            <a:avLst/>
          </a:prstGeom>
          <a:noFill/>
          <a:ln cap="flat" cmpd="sng" w="28575">
            <a:solidFill>
              <a:srgbClr val="595959"/>
            </a:solidFill>
            <a:prstDash val="solid"/>
            <a:round/>
            <a:headEnd len="med" w="med" type="none"/>
            <a:tailEnd len="med" w="med" type="triangle"/>
          </a:ln>
        </p:spPr>
      </p:cxnSp>
      <p:cxnSp>
        <p:nvCxnSpPr>
          <p:cNvPr id="1378" name="Google Shape;1378;p99"/>
          <p:cNvCxnSpPr>
            <a:endCxn id="1372" idx="2"/>
          </p:cNvCxnSpPr>
          <p:nvPr/>
        </p:nvCxnSpPr>
        <p:spPr>
          <a:xfrm flipH="1" rot="10800000">
            <a:off x="624013" y="3452827"/>
            <a:ext cx="566700" cy="395700"/>
          </a:xfrm>
          <a:prstGeom prst="straightConnector1">
            <a:avLst/>
          </a:prstGeom>
          <a:noFill/>
          <a:ln cap="flat" cmpd="sng" w="28575">
            <a:solidFill>
              <a:srgbClr val="595959"/>
            </a:solidFill>
            <a:prstDash val="solid"/>
            <a:round/>
            <a:headEnd len="med" w="med" type="none"/>
            <a:tailEnd len="med" w="med" type="triangle"/>
          </a:ln>
        </p:spPr>
      </p:cxnSp>
      <p:sp>
        <p:nvSpPr>
          <p:cNvPr id="1379" name="Google Shape;1379;p99"/>
          <p:cNvSpPr/>
          <p:nvPr/>
        </p:nvSpPr>
        <p:spPr>
          <a:xfrm>
            <a:off x="1813100" y="2986850"/>
            <a:ext cx="538500" cy="275400"/>
          </a:xfrm>
          <a:prstGeom prst="rightArrow">
            <a:avLst>
              <a:gd fmla="val 50000" name="adj1"/>
              <a:gd fmla="val 50000" name="adj2"/>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0" name="Google Shape;1380;p99"/>
          <p:cNvSpPr txBox="1"/>
          <p:nvPr>
            <p:ph idx="1" type="body"/>
          </p:nvPr>
        </p:nvSpPr>
        <p:spPr>
          <a:xfrm>
            <a:off x="1190700" y="372010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Hidden Layers</a:t>
            </a:r>
            <a:endParaRPr>
              <a:solidFill>
                <a:srgbClr val="434343"/>
              </a:solidFill>
              <a:latin typeface="Montserrat"/>
              <a:ea typeface="Montserrat"/>
              <a:cs typeface="Montserrat"/>
              <a:sym typeface="Montserrat"/>
            </a:endParaRPr>
          </a:p>
        </p:txBody>
      </p:sp>
      <p:sp>
        <p:nvSpPr>
          <p:cNvPr id="1381" name="Google Shape;1381;p99"/>
          <p:cNvSpPr/>
          <p:nvPr/>
        </p:nvSpPr>
        <p:spPr>
          <a:xfrm>
            <a:off x="4505261" y="3515975"/>
            <a:ext cx="133500" cy="133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2" name="Google Shape;1382;p99"/>
          <p:cNvSpPr/>
          <p:nvPr/>
        </p:nvSpPr>
        <p:spPr>
          <a:xfrm>
            <a:off x="4505261" y="3718406"/>
            <a:ext cx="133500" cy="133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3" name="Google Shape;1383;p99"/>
          <p:cNvSpPr/>
          <p:nvPr/>
        </p:nvSpPr>
        <p:spPr>
          <a:xfrm>
            <a:off x="4505261" y="3920836"/>
            <a:ext cx="133500" cy="133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4" name="Google Shape;1384;p99"/>
          <p:cNvSpPr txBox="1"/>
          <p:nvPr>
            <p:ph idx="1" type="body"/>
          </p:nvPr>
        </p:nvSpPr>
        <p:spPr>
          <a:xfrm>
            <a:off x="5515650" y="2034025"/>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Class One</a:t>
            </a:r>
            <a:endParaRPr>
              <a:solidFill>
                <a:srgbClr val="434343"/>
              </a:solidFill>
              <a:latin typeface="Montserrat"/>
              <a:ea typeface="Montserrat"/>
              <a:cs typeface="Montserrat"/>
              <a:sym typeface="Montserrat"/>
            </a:endParaRPr>
          </a:p>
        </p:txBody>
      </p:sp>
      <p:sp>
        <p:nvSpPr>
          <p:cNvPr id="1385" name="Google Shape;1385;p99"/>
          <p:cNvSpPr txBox="1"/>
          <p:nvPr>
            <p:ph idx="1" type="body"/>
          </p:nvPr>
        </p:nvSpPr>
        <p:spPr>
          <a:xfrm>
            <a:off x="5489550" y="2908075"/>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Class Two</a:t>
            </a:r>
            <a:endParaRPr>
              <a:solidFill>
                <a:srgbClr val="434343"/>
              </a:solidFill>
              <a:latin typeface="Montserrat"/>
              <a:ea typeface="Montserrat"/>
              <a:cs typeface="Montserrat"/>
              <a:sym typeface="Montserrat"/>
            </a:endParaRPr>
          </a:p>
        </p:txBody>
      </p:sp>
      <p:sp>
        <p:nvSpPr>
          <p:cNvPr id="1386" name="Google Shape;1386;p99"/>
          <p:cNvSpPr txBox="1"/>
          <p:nvPr>
            <p:ph idx="1" type="body"/>
          </p:nvPr>
        </p:nvSpPr>
        <p:spPr>
          <a:xfrm>
            <a:off x="5515650" y="4123725"/>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Class </a:t>
            </a:r>
            <a:r>
              <a:rPr b="1" lang="en">
                <a:solidFill>
                  <a:srgbClr val="434343"/>
                </a:solidFill>
                <a:latin typeface="Montserrat"/>
                <a:ea typeface="Montserrat"/>
                <a:cs typeface="Montserrat"/>
                <a:sym typeface="Montserrat"/>
              </a:rPr>
              <a:t>N</a:t>
            </a:r>
            <a:endParaRPr b="1">
              <a:solidFill>
                <a:srgbClr val="434343"/>
              </a:solidFill>
              <a:latin typeface="Montserrat"/>
              <a:ea typeface="Montserrat"/>
              <a:cs typeface="Montserrat"/>
              <a:sym typeface="Montserrat"/>
            </a:endParaRPr>
          </a:p>
        </p:txBody>
      </p:sp>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0" name="Shape 1390"/>
        <p:cNvGrpSpPr/>
        <p:nvPr/>
      </p:nvGrpSpPr>
      <p:grpSpPr>
        <a:xfrm>
          <a:off x="0" y="0"/>
          <a:ext cx="0" cy="0"/>
          <a:chOff x="0" y="0"/>
          <a:chExt cx="0" cy="0"/>
        </a:xfrm>
      </p:grpSpPr>
      <p:sp>
        <p:nvSpPr>
          <p:cNvPr id="1391" name="Google Shape;1391;p10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392" name="Google Shape;1392;p100"/>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Organizing Multiple Classes</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means we will need to organize categories for this output layer.</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can’t just have categories like “red”, “blue”, “green”, etc...</a:t>
            </a:r>
            <a:endParaRPr sz="3000">
              <a:solidFill>
                <a:srgbClr val="434343"/>
              </a:solidFill>
              <a:latin typeface="Montserrat"/>
              <a:ea typeface="Montserrat"/>
              <a:cs typeface="Montserrat"/>
              <a:sym typeface="Montserrat"/>
            </a:endParaRPr>
          </a:p>
        </p:txBody>
      </p:sp>
      <p:pic>
        <p:nvPicPr>
          <p:cNvPr descr="watermark.jpg" id="1393" name="Google Shape;1393;p10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94" name="Google Shape;1394;p10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8" name="Shape 1398"/>
        <p:cNvGrpSpPr/>
        <p:nvPr/>
      </p:nvGrpSpPr>
      <p:grpSpPr>
        <a:xfrm>
          <a:off x="0" y="0"/>
          <a:ext cx="0" cy="0"/>
          <a:chOff x="0" y="0"/>
          <a:chExt cx="0" cy="0"/>
        </a:xfrm>
      </p:grpSpPr>
      <p:sp>
        <p:nvSpPr>
          <p:cNvPr id="1399" name="Google Shape;1399;p10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400" name="Google Shape;1400;p101"/>
          <p:cNvSpPr txBox="1"/>
          <p:nvPr>
            <p:ph idx="1" type="body"/>
          </p:nvPr>
        </p:nvSpPr>
        <p:spPr>
          <a:xfrm>
            <a:off x="311700" y="1152475"/>
            <a:ext cx="8832300" cy="33393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Organizing Multiple Classes</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Instead we use </a:t>
            </a:r>
            <a:r>
              <a:rPr b="1" lang="en" sz="3000">
                <a:solidFill>
                  <a:srgbClr val="434343"/>
                </a:solidFill>
                <a:latin typeface="Montserrat"/>
                <a:ea typeface="Montserrat"/>
                <a:cs typeface="Montserrat"/>
                <a:sym typeface="Montserrat"/>
              </a:rPr>
              <a:t>one-hot encoding</a:t>
            </a:r>
            <a:endParaRPr b="1"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take a look at what this looks like for mutually exclusive classes.</a:t>
            </a:r>
            <a:endParaRPr sz="3000">
              <a:solidFill>
                <a:srgbClr val="434343"/>
              </a:solidFill>
              <a:latin typeface="Montserrat"/>
              <a:ea typeface="Montserrat"/>
              <a:cs typeface="Montserrat"/>
              <a:sym typeface="Montserrat"/>
            </a:endParaRPr>
          </a:p>
        </p:txBody>
      </p:sp>
      <p:pic>
        <p:nvPicPr>
          <p:cNvPr descr="watermark.jpg" id="1401" name="Google Shape;1401;p10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402" name="Google Shape;1402;p10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Google Shape;117;p2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118" name="Google Shape;118;p21"/>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If the whole idea behind deep learning is to have computers artificially mimic biological natural intelligence, we should probably build a general understanding of how biological neurons work!</a:t>
            </a:r>
            <a:endParaRPr sz="2900">
              <a:solidFill>
                <a:srgbClr val="434343"/>
              </a:solidFill>
              <a:latin typeface="Montserrat"/>
              <a:ea typeface="Montserrat"/>
              <a:cs typeface="Montserrat"/>
              <a:sym typeface="Montserrat"/>
            </a:endParaRPr>
          </a:p>
        </p:txBody>
      </p:sp>
      <p:pic>
        <p:nvPicPr>
          <p:cNvPr descr="watermark.jpg" id="119" name="Google Shape;119;p2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0" name="Google Shape;120;p2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6" name="Shape 1406"/>
        <p:cNvGrpSpPr/>
        <p:nvPr/>
      </p:nvGrpSpPr>
      <p:grpSpPr>
        <a:xfrm>
          <a:off x="0" y="0"/>
          <a:ext cx="0" cy="0"/>
          <a:chOff x="0" y="0"/>
          <a:chExt cx="0" cy="0"/>
        </a:xfrm>
      </p:grpSpPr>
      <p:sp>
        <p:nvSpPr>
          <p:cNvPr id="1407" name="Google Shape;1407;p10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408" name="Google Shape;1408;p102"/>
          <p:cNvSpPr txBox="1"/>
          <p:nvPr>
            <p:ph idx="1" type="body"/>
          </p:nvPr>
        </p:nvSpPr>
        <p:spPr>
          <a:xfrm>
            <a:off x="311700" y="1152475"/>
            <a:ext cx="8832300" cy="33393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Mutually Exclusive Classes</a:t>
            </a:r>
            <a:endParaRPr sz="3000">
              <a:solidFill>
                <a:srgbClr val="434343"/>
              </a:solidFill>
              <a:latin typeface="Montserrat"/>
              <a:ea typeface="Montserrat"/>
              <a:cs typeface="Montserrat"/>
              <a:sym typeface="Montserrat"/>
            </a:endParaRPr>
          </a:p>
        </p:txBody>
      </p:sp>
      <p:pic>
        <p:nvPicPr>
          <p:cNvPr descr="watermark.jpg" id="1409" name="Google Shape;1409;p10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410" name="Google Shape;1410;p10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1411" name="Google Shape;1411;p102"/>
          <p:cNvGraphicFramePr/>
          <p:nvPr/>
        </p:nvGraphicFramePr>
        <p:xfrm>
          <a:off x="152400" y="2172350"/>
          <a:ext cx="3000000" cy="3000000"/>
        </p:xfrm>
        <a:graphic>
          <a:graphicData uri="http://schemas.openxmlformats.org/drawingml/2006/table">
            <a:tbl>
              <a:tblPr>
                <a:noFill/>
                <a:tableStyleId>{F0E36AEF-2DA1-4024-ABD9-1AF354C539BB}</a:tableStyleId>
              </a:tblPr>
              <a:tblGrid>
                <a:gridCol w="1665650"/>
                <a:gridCol w="16656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Data Point 1</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RED</a:t>
                      </a:r>
                      <a:endParaRPr b="1">
                        <a:latin typeface="Montserrat"/>
                        <a:ea typeface="Montserrat"/>
                        <a:cs typeface="Montserrat"/>
                        <a:sym typeface="Montserrat"/>
                      </a:endParaRPr>
                    </a:p>
                  </a:txBody>
                  <a:tcPr marT="91425" marB="91425" marR="91425" marL="91425">
                    <a:solidFill>
                      <a:srgbClr val="F4CCCC"/>
                    </a:solidFill>
                  </a:tcPr>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Data Point 2</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GREEN</a:t>
                      </a:r>
                      <a:endParaRPr b="1">
                        <a:latin typeface="Montserrat"/>
                        <a:ea typeface="Montserrat"/>
                        <a:cs typeface="Montserrat"/>
                        <a:sym typeface="Montserrat"/>
                      </a:endParaRPr>
                    </a:p>
                  </a:txBody>
                  <a:tcPr marT="91425" marB="91425" marR="91425" marL="91425">
                    <a:solidFill>
                      <a:srgbClr val="B6D7A8"/>
                    </a:solidFill>
                  </a:tcPr>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Data Point 3</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BLUE</a:t>
                      </a:r>
                      <a:endParaRPr b="1">
                        <a:latin typeface="Montserrat"/>
                        <a:ea typeface="Montserrat"/>
                        <a:cs typeface="Montserrat"/>
                        <a:sym typeface="Montserrat"/>
                      </a:endParaRPr>
                    </a:p>
                  </a:txBody>
                  <a:tcPr marT="91425" marB="91425" marR="91425" marL="91425">
                    <a:solidFill>
                      <a:srgbClr val="9FC5E8"/>
                    </a:solidFill>
                  </a:tcPr>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a:t>
                      </a:r>
                      <a:endParaRPr b="1">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Clr>
                          <a:schemeClr val="dk1"/>
                        </a:buClr>
                        <a:buSzPts val="1100"/>
                        <a:buFont typeface="Arial"/>
                        <a:buNone/>
                      </a:pPr>
                      <a:r>
                        <a:rPr b="1" lang="en">
                          <a:solidFill>
                            <a:schemeClr val="dk1"/>
                          </a:solidFill>
                          <a:latin typeface="Montserrat"/>
                          <a:ea typeface="Montserrat"/>
                          <a:cs typeface="Montserrat"/>
                          <a:sym typeface="Montserrat"/>
                        </a:rPr>
                        <a:t>Data Point N</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RED</a:t>
                      </a:r>
                      <a:endParaRPr b="1">
                        <a:latin typeface="Montserrat"/>
                        <a:ea typeface="Montserrat"/>
                        <a:cs typeface="Montserrat"/>
                        <a:sym typeface="Montserrat"/>
                      </a:endParaRPr>
                    </a:p>
                  </a:txBody>
                  <a:tcPr marT="91425" marB="91425" marR="91425" marL="91425">
                    <a:solidFill>
                      <a:srgbClr val="F4CCCC"/>
                    </a:solidFill>
                  </a:tcPr>
                </a:tc>
              </a:tr>
            </a:tbl>
          </a:graphicData>
        </a:graphic>
      </p:graphicFrame>
      <p:sp>
        <p:nvSpPr>
          <p:cNvPr id="1412" name="Google Shape;1412;p102"/>
          <p:cNvSpPr txBox="1"/>
          <p:nvPr/>
        </p:nvSpPr>
        <p:spPr>
          <a:xfrm>
            <a:off x="7748650" y="2929600"/>
            <a:ext cx="5496600" cy="64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6" name="Shape 1416"/>
        <p:cNvGrpSpPr/>
        <p:nvPr/>
      </p:nvGrpSpPr>
      <p:grpSpPr>
        <a:xfrm>
          <a:off x="0" y="0"/>
          <a:ext cx="0" cy="0"/>
          <a:chOff x="0" y="0"/>
          <a:chExt cx="0" cy="0"/>
        </a:xfrm>
      </p:grpSpPr>
      <p:sp>
        <p:nvSpPr>
          <p:cNvPr id="1417" name="Google Shape;1417;p10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418" name="Google Shape;1418;p103"/>
          <p:cNvSpPr txBox="1"/>
          <p:nvPr>
            <p:ph idx="1" type="body"/>
          </p:nvPr>
        </p:nvSpPr>
        <p:spPr>
          <a:xfrm>
            <a:off x="311700" y="1152475"/>
            <a:ext cx="8832300" cy="33393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Mutually Exclusive Classes</a:t>
            </a:r>
            <a:endParaRPr sz="3000">
              <a:solidFill>
                <a:srgbClr val="434343"/>
              </a:solidFill>
              <a:latin typeface="Montserrat"/>
              <a:ea typeface="Montserrat"/>
              <a:cs typeface="Montserrat"/>
              <a:sym typeface="Montserrat"/>
            </a:endParaRPr>
          </a:p>
        </p:txBody>
      </p:sp>
      <p:pic>
        <p:nvPicPr>
          <p:cNvPr descr="watermark.jpg" id="1419" name="Google Shape;1419;p10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420" name="Google Shape;1420;p10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421" name="Google Shape;1421;p103"/>
          <p:cNvSpPr txBox="1"/>
          <p:nvPr/>
        </p:nvSpPr>
        <p:spPr>
          <a:xfrm>
            <a:off x="7748650" y="2929600"/>
            <a:ext cx="5496600" cy="64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graphicFrame>
        <p:nvGraphicFramePr>
          <p:cNvPr id="1422" name="Google Shape;1422;p103"/>
          <p:cNvGraphicFramePr/>
          <p:nvPr/>
        </p:nvGraphicFramePr>
        <p:xfrm>
          <a:off x="4335100" y="1894900"/>
          <a:ext cx="3000000" cy="3000000"/>
        </p:xfrm>
        <a:graphic>
          <a:graphicData uri="http://schemas.openxmlformats.org/drawingml/2006/table">
            <a:tbl>
              <a:tblPr>
                <a:noFill/>
                <a:tableStyleId>{F0E36AEF-2DA1-4024-ABD9-1AF354C539BB}</a:tableStyleId>
              </a:tblPr>
              <a:tblGrid>
                <a:gridCol w="1419700"/>
                <a:gridCol w="904400"/>
                <a:gridCol w="1162050"/>
                <a:gridCol w="1162050"/>
              </a:tblGrid>
              <a:tr h="411100">
                <a:tc>
                  <a:txBody>
                    <a:bodyPr/>
                    <a:lstStyle/>
                    <a:p>
                      <a:pPr indent="0" lvl="0" marL="0" rtl="0" algn="l">
                        <a:spcBef>
                          <a:spcPts val="0"/>
                        </a:spcBef>
                        <a:spcAft>
                          <a:spcPts val="0"/>
                        </a:spcAft>
                        <a:buNone/>
                      </a:pPr>
                      <a:r>
                        <a:t/>
                      </a:r>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Clr>
                          <a:schemeClr val="dk1"/>
                        </a:buClr>
                        <a:buSzPts val="1100"/>
                        <a:buFont typeface="Arial"/>
                        <a:buNone/>
                      </a:pPr>
                      <a:r>
                        <a:rPr b="1" lang="en">
                          <a:solidFill>
                            <a:schemeClr val="dk1"/>
                          </a:solidFill>
                          <a:latin typeface="Montserrat"/>
                          <a:ea typeface="Montserrat"/>
                          <a:cs typeface="Montserrat"/>
                          <a:sym typeface="Montserrat"/>
                        </a:rPr>
                        <a:t>RED</a:t>
                      </a:r>
                      <a:endParaRPr b="1">
                        <a:latin typeface="Montserrat"/>
                        <a:ea typeface="Montserrat"/>
                        <a:cs typeface="Montserrat"/>
                        <a:sym typeface="Montserrat"/>
                      </a:endParaRPr>
                    </a:p>
                  </a:txBody>
                  <a:tcPr marT="91425" marB="91425" marR="91425" marL="91425">
                    <a:solidFill>
                      <a:srgbClr val="F4CCCC"/>
                    </a:solidFill>
                  </a:tcPr>
                </a:tc>
                <a:tc>
                  <a:txBody>
                    <a:bodyPr/>
                    <a:lstStyle/>
                    <a:p>
                      <a:pPr indent="0" lvl="0" marL="0" rtl="0" algn="ctr">
                        <a:spcBef>
                          <a:spcPts val="0"/>
                        </a:spcBef>
                        <a:spcAft>
                          <a:spcPts val="0"/>
                        </a:spcAft>
                        <a:buNone/>
                      </a:pPr>
                      <a:r>
                        <a:rPr b="1" lang="en">
                          <a:solidFill>
                            <a:schemeClr val="dk1"/>
                          </a:solidFill>
                          <a:latin typeface="Montserrat"/>
                          <a:ea typeface="Montserrat"/>
                          <a:cs typeface="Montserrat"/>
                          <a:sym typeface="Montserrat"/>
                        </a:rPr>
                        <a:t>GREEN</a:t>
                      </a:r>
                      <a:endParaRPr b="1">
                        <a:latin typeface="Montserrat"/>
                        <a:ea typeface="Montserrat"/>
                        <a:cs typeface="Montserrat"/>
                        <a:sym typeface="Montserrat"/>
                      </a:endParaRPr>
                    </a:p>
                  </a:txBody>
                  <a:tcPr marT="91425" marB="91425" marR="91425" marL="91425">
                    <a:solidFill>
                      <a:srgbClr val="B6D7A8"/>
                    </a:solidFill>
                  </a:tcPr>
                </a:tc>
                <a:tc>
                  <a:txBody>
                    <a:bodyPr/>
                    <a:lstStyle/>
                    <a:p>
                      <a:pPr indent="0" lvl="0" marL="0" rtl="0" algn="ctr">
                        <a:spcBef>
                          <a:spcPts val="0"/>
                        </a:spcBef>
                        <a:spcAft>
                          <a:spcPts val="0"/>
                        </a:spcAft>
                        <a:buClr>
                          <a:schemeClr val="dk1"/>
                        </a:buClr>
                        <a:buSzPts val="1100"/>
                        <a:buFont typeface="Arial"/>
                        <a:buNone/>
                      </a:pPr>
                      <a:r>
                        <a:rPr b="1" lang="en">
                          <a:solidFill>
                            <a:schemeClr val="dk1"/>
                          </a:solidFill>
                          <a:latin typeface="Montserrat"/>
                          <a:ea typeface="Montserrat"/>
                          <a:cs typeface="Montserrat"/>
                          <a:sym typeface="Montserrat"/>
                        </a:rPr>
                        <a:t>BLUE</a:t>
                      </a:r>
                      <a:endParaRPr b="1">
                        <a:solidFill>
                          <a:schemeClr val="dk1"/>
                        </a:solidFill>
                        <a:latin typeface="Montserrat"/>
                        <a:ea typeface="Montserrat"/>
                        <a:cs typeface="Montserrat"/>
                        <a:sym typeface="Montserrat"/>
                      </a:endParaRPr>
                    </a:p>
                  </a:txBody>
                  <a:tcPr marT="91425" marB="91425" marR="91425" marL="91425">
                    <a:solidFill>
                      <a:srgbClr val="A4C2F4"/>
                    </a:solidFill>
                  </a:tcPr>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Data Point 1</a:t>
                      </a:r>
                      <a:endParaRPr b="1">
                        <a:latin typeface="Montserrat"/>
                        <a:ea typeface="Montserrat"/>
                        <a:cs typeface="Montserrat"/>
                        <a:sym typeface="Montserra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latin typeface="Montserrat"/>
                          <a:ea typeface="Montserrat"/>
                          <a:cs typeface="Montserrat"/>
                          <a:sym typeface="Montserrat"/>
                        </a:rPr>
                        <a:t>1</a:t>
                      </a:r>
                      <a:endParaRPr b="1">
                        <a:latin typeface="Montserrat"/>
                        <a:ea typeface="Montserrat"/>
                        <a:cs typeface="Montserrat"/>
                        <a:sym typeface="Montserrat"/>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Data Point 2</a:t>
                      </a:r>
                      <a:endParaRPr b="1">
                        <a:latin typeface="Montserrat"/>
                        <a:ea typeface="Montserrat"/>
                        <a:cs typeface="Montserrat"/>
                        <a:sym typeface="Montserra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b="1" lang="en">
                          <a:latin typeface="Montserrat"/>
                          <a:ea typeface="Montserrat"/>
                          <a:cs typeface="Montserrat"/>
                          <a:sym typeface="Montserrat"/>
                        </a:rPr>
                        <a:t>1</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Data Point 3</a:t>
                      </a:r>
                      <a:endParaRPr b="1">
                        <a:latin typeface="Montserrat"/>
                        <a:ea typeface="Montserrat"/>
                        <a:cs typeface="Montserrat"/>
                        <a:sym typeface="Montserrat"/>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1</a:t>
                      </a:r>
                      <a:endParaRPr b="1">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b="1" lang="en">
                          <a:latin typeface="Montserrat"/>
                          <a:ea typeface="Montserrat"/>
                          <a:cs typeface="Montserrat"/>
                          <a:sym typeface="Montserrat"/>
                        </a:rPr>
                        <a:t>...</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a:t>
                      </a:r>
                      <a:endParaRPr b="1">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None/>
                      </a:pPr>
                      <a:r>
                        <a:rPr b="1" lang="en">
                          <a:solidFill>
                            <a:schemeClr val="dk1"/>
                          </a:solidFill>
                          <a:latin typeface="Montserrat"/>
                          <a:ea typeface="Montserrat"/>
                          <a:cs typeface="Montserrat"/>
                          <a:sym typeface="Montserrat"/>
                        </a:rPr>
                        <a:t>Data Point N</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1</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tc>
              </a:tr>
            </a:tbl>
          </a:graphicData>
        </a:graphic>
      </p:graphicFrame>
      <p:graphicFrame>
        <p:nvGraphicFramePr>
          <p:cNvPr id="1423" name="Google Shape;1423;p103"/>
          <p:cNvGraphicFramePr/>
          <p:nvPr/>
        </p:nvGraphicFramePr>
        <p:xfrm>
          <a:off x="152400" y="2172350"/>
          <a:ext cx="3000000" cy="3000000"/>
        </p:xfrm>
        <a:graphic>
          <a:graphicData uri="http://schemas.openxmlformats.org/drawingml/2006/table">
            <a:tbl>
              <a:tblPr>
                <a:noFill/>
                <a:tableStyleId>{F0E36AEF-2DA1-4024-ABD9-1AF354C539BB}</a:tableStyleId>
              </a:tblPr>
              <a:tblGrid>
                <a:gridCol w="1665650"/>
                <a:gridCol w="16656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Data Point 1</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RED</a:t>
                      </a:r>
                      <a:endParaRPr b="1">
                        <a:latin typeface="Montserrat"/>
                        <a:ea typeface="Montserrat"/>
                        <a:cs typeface="Montserrat"/>
                        <a:sym typeface="Montserrat"/>
                      </a:endParaRPr>
                    </a:p>
                  </a:txBody>
                  <a:tcPr marT="91425" marB="91425" marR="91425" marL="91425">
                    <a:solidFill>
                      <a:srgbClr val="F4CCCC"/>
                    </a:solidFill>
                  </a:tcPr>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Data Point 2</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GREEN</a:t>
                      </a:r>
                      <a:endParaRPr b="1">
                        <a:latin typeface="Montserrat"/>
                        <a:ea typeface="Montserrat"/>
                        <a:cs typeface="Montserrat"/>
                        <a:sym typeface="Montserrat"/>
                      </a:endParaRPr>
                    </a:p>
                  </a:txBody>
                  <a:tcPr marT="91425" marB="91425" marR="91425" marL="91425">
                    <a:solidFill>
                      <a:srgbClr val="B6D7A8"/>
                    </a:solidFill>
                  </a:tcPr>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Data Point 3</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BLUE</a:t>
                      </a:r>
                      <a:endParaRPr b="1">
                        <a:latin typeface="Montserrat"/>
                        <a:ea typeface="Montserrat"/>
                        <a:cs typeface="Montserrat"/>
                        <a:sym typeface="Montserrat"/>
                      </a:endParaRPr>
                    </a:p>
                  </a:txBody>
                  <a:tcPr marT="91425" marB="91425" marR="91425" marL="91425">
                    <a:solidFill>
                      <a:srgbClr val="9FC5E8"/>
                    </a:solidFill>
                  </a:tcPr>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a:t>
                      </a:r>
                      <a:endParaRPr b="1">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None/>
                      </a:pPr>
                      <a:r>
                        <a:rPr b="1" lang="en">
                          <a:solidFill>
                            <a:schemeClr val="dk1"/>
                          </a:solidFill>
                          <a:latin typeface="Montserrat"/>
                          <a:ea typeface="Montserrat"/>
                          <a:cs typeface="Montserrat"/>
                          <a:sym typeface="Montserrat"/>
                        </a:rPr>
                        <a:t>Data Point N</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RED</a:t>
                      </a:r>
                      <a:endParaRPr b="1">
                        <a:latin typeface="Montserrat"/>
                        <a:ea typeface="Montserrat"/>
                        <a:cs typeface="Montserrat"/>
                        <a:sym typeface="Montserrat"/>
                      </a:endParaRPr>
                    </a:p>
                  </a:txBody>
                  <a:tcPr marT="91425" marB="91425" marR="91425" marL="91425">
                    <a:solidFill>
                      <a:srgbClr val="F4CCCC"/>
                    </a:solidFill>
                  </a:tcPr>
                </a:tc>
              </a:tr>
            </a:tbl>
          </a:graphicData>
        </a:graphic>
      </p:graphicFrame>
      <p:cxnSp>
        <p:nvCxnSpPr>
          <p:cNvPr id="1424" name="Google Shape;1424;p103"/>
          <p:cNvCxnSpPr/>
          <p:nvPr/>
        </p:nvCxnSpPr>
        <p:spPr>
          <a:xfrm>
            <a:off x="3607125" y="3196800"/>
            <a:ext cx="591600" cy="0"/>
          </a:xfrm>
          <a:prstGeom prst="straightConnector1">
            <a:avLst/>
          </a:prstGeom>
          <a:noFill/>
          <a:ln cap="flat" cmpd="sng" w="38100">
            <a:solidFill>
              <a:schemeClr val="dk2"/>
            </a:solidFill>
            <a:prstDash val="solid"/>
            <a:round/>
            <a:headEnd len="med" w="med" type="none"/>
            <a:tailEnd len="med" w="med" type="triangle"/>
          </a:ln>
        </p:spPr>
      </p:cxnSp>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8" name="Shape 1428"/>
        <p:cNvGrpSpPr/>
        <p:nvPr/>
      </p:nvGrpSpPr>
      <p:grpSpPr>
        <a:xfrm>
          <a:off x="0" y="0"/>
          <a:ext cx="0" cy="0"/>
          <a:chOff x="0" y="0"/>
          <a:chExt cx="0" cy="0"/>
        </a:xfrm>
      </p:grpSpPr>
      <p:sp>
        <p:nvSpPr>
          <p:cNvPr id="1429" name="Google Shape;1429;p10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430" name="Google Shape;1430;p104"/>
          <p:cNvSpPr txBox="1"/>
          <p:nvPr>
            <p:ph idx="1" type="body"/>
          </p:nvPr>
        </p:nvSpPr>
        <p:spPr>
          <a:xfrm>
            <a:off x="311700" y="1152475"/>
            <a:ext cx="8832300" cy="33393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Non-Exclusive Classes</a:t>
            </a:r>
            <a:endParaRPr sz="3000">
              <a:solidFill>
                <a:srgbClr val="434343"/>
              </a:solidFill>
              <a:latin typeface="Montserrat"/>
              <a:ea typeface="Montserrat"/>
              <a:cs typeface="Montserrat"/>
              <a:sym typeface="Montserrat"/>
            </a:endParaRPr>
          </a:p>
        </p:txBody>
      </p:sp>
      <p:pic>
        <p:nvPicPr>
          <p:cNvPr descr="watermark.jpg" id="1431" name="Google Shape;1431;p10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432" name="Google Shape;1432;p10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433" name="Google Shape;1433;p104"/>
          <p:cNvSpPr txBox="1"/>
          <p:nvPr/>
        </p:nvSpPr>
        <p:spPr>
          <a:xfrm>
            <a:off x="7748650" y="2929600"/>
            <a:ext cx="5496600" cy="64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graphicFrame>
        <p:nvGraphicFramePr>
          <p:cNvPr id="1434" name="Google Shape;1434;p104"/>
          <p:cNvGraphicFramePr/>
          <p:nvPr/>
        </p:nvGraphicFramePr>
        <p:xfrm>
          <a:off x="4335100" y="1894900"/>
          <a:ext cx="3000000" cy="3000000"/>
        </p:xfrm>
        <a:graphic>
          <a:graphicData uri="http://schemas.openxmlformats.org/drawingml/2006/table">
            <a:tbl>
              <a:tblPr>
                <a:noFill/>
                <a:tableStyleId>{F0E36AEF-2DA1-4024-ABD9-1AF354C539BB}</a:tableStyleId>
              </a:tblPr>
              <a:tblGrid>
                <a:gridCol w="1419700"/>
                <a:gridCol w="904400"/>
                <a:gridCol w="1162050"/>
                <a:gridCol w="1162050"/>
              </a:tblGrid>
              <a:tr h="411100">
                <a:tc>
                  <a:txBody>
                    <a:bodyPr/>
                    <a:lstStyle/>
                    <a:p>
                      <a:pPr indent="0" lvl="0" marL="0" rtl="0" algn="l">
                        <a:spcBef>
                          <a:spcPts val="0"/>
                        </a:spcBef>
                        <a:spcAft>
                          <a:spcPts val="0"/>
                        </a:spcAft>
                        <a:buNone/>
                      </a:pPr>
                      <a:r>
                        <a:t/>
                      </a:r>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solidFill>
                            <a:schemeClr val="dk1"/>
                          </a:solidFill>
                          <a:latin typeface="Montserrat"/>
                          <a:ea typeface="Montserrat"/>
                          <a:cs typeface="Montserrat"/>
                          <a:sym typeface="Montserrat"/>
                        </a:rPr>
                        <a:t>A</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solidFill>
                            <a:schemeClr val="dk1"/>
                          </a:solidFill>
                          <a:latin typeface="Montserrat"/>
                          <a:ea typeface="Montserrat"/>
                          <a:cs typeface="Montserrat"/>
                          <a:sym typeface="Montserrat"/>
                        </a:rPr>
                        <a:t>B</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solidFill>
                            <a:schemeClr val="dk1"/>
                          </a:solidFill>
                          <a:latin typeface="Montserrat"/>
                          <a:ea typeface="Montserrat"/>
                          <a:cs typeface="Montserrat"/>
                          <a:sym typeface="Montserrat"/>
                        </a:rPr>
                        <a:t>C</a:t>
                      </a:r>
                      <a:endParaRPr b="1">
                        <a:solidFill>
                          <a:schemeClr val="dk1"/>
                        </a:solidFill>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Data Point 1</a:t>
                      </a:r>
                      <a:endParaRPr b="1">
                        <a:latin typeface="Montserrat"/>
                        <a:ea typeface="Montserrat"/>
                        <a:cs typeface="Montserrat"/>
                        <a:sym typeface="Montserra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latin typeface="Montserrat"/>
                          <a:ea typeface="Montserrat"/>
                          <a:cs typeface="Montserrat"/>
                          <a:sym typeface="Montserrat"/>
                        </a:rPr>
                        <a:t>1</a:t>
                      </a:r>
                      <a:endParaRPr b="1">
                        <a:latin typeface="Montserrat"/>
                        <a:ea typeface="Montserrat"/>
                        <a:cs typeface="Montserrat"/>
                        <a:sym typeface="Montserrat"/>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b="1" lang="en">
                          <a:latin typeface="Montserrat"/>
                          <a:ea typeface="Montserrat"/>
                          <a:cs typeface="Montserrat"/>
                          <a:sym typeface="Montserrat"/>
                        </a:rPr>
                        <a:t>1</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Data Point 2</a:t>
                      </a:r>
                      <a:endParaRPr b="1">
                        <a:latin typeface="Montserrat"/>
                        <a:ea typeface="Montserrat"/>
                        <a:cs typeface="Montserrat"/>
                        <a:sym typeface="Montserra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latin typeface="Montserrat"/>
                          <a:ea typeface="Montserrat"/>
                          <a:cs typeface="Montserrat"/>
                          <a:sym typeface="Montserrat"/>
                        </a:rPr>
                        <a:t>1</a:t>
                      </a:r>
                      <a:endParaRPr b="1">
                        <a:latin typeface="Montserrat"/>
                        <a:ea typeface="Montserrat"/>
                        <a:cs typeface="Montserrat"/>
                        <a:sym typeface="Montserrat"/>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Data Point 3</a:t>
                      </a:r>
                      <a:endParaRPr b="1">
                        <a:latin typeface="Montserrat"/>
                        <a:ea typeface="Montserrat"/>
                        <a:cs typeface="Montserrat"/>
                        <a:sym typeface="Montserrat"/>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1</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1</a:t>
                      </a:r>
                      <a:endParaRPr b="1">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b="1" lang="en">
                          <a:latin typeface="Montserrat"/>
                          <a:ea typeface="Montserrat"/>
                          <a:cs typeface="Montserrat"/>
                          <a:sym typeface="Montserrat"/>
                        </a:rPr>
                        <a:t>...</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a:t>
                      </a:r>
                      <a:endParaRPr b="1">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None/>
                      </a:pPr>
                      <a:r>
                        <a:rPr b="1" lang="en">
                          <a:solidFill>
                            <a:schemeClr val="dk1"/>
                          </a:solidFill>
                          <a:latin typeface="Montserrat"/>
                          <a:ea typeface="Montserrat"/>
                          <a:cs typeface="Montserrat"/>
                          <a:sym typeface="Montserrat"/>
                        </a:rPr>
                        <a:t>Data Point N</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1</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tc>
              </a:tr>
            </a:tbl>
          </a:graphicData>
        </a:graphic>
      </p:graphicFrame>
      <p:graphicFrame>
        <p:nvGraphicFramePr>
          <p:cNvPr id="1435" name="Google Shape;1435;p104"/>
          <p:cNvGraphicFramePr/>
          <p:nvPr/>
        </p:nvGraphicFramePr>
        <p:xfrm>
          <a:off x="152400" y="2172350"/>
          <a:ext cx="3000000" cy="3000000"/>
        </p:xfrm>
        <a:graphic>
          <a:graphicData uri="http://schemas.openxmlformats.org/drawingml/2006/table">
            <a:tbl>
              <a:tblPr>
                <a:noFill/>
                <a:tableStyleId>{F0E36AEF-2DA1-4024-ABD9-1AF354C539BB}</a:tableStyleId>
              </a:tblPr>
              <a:tblGrid>
                <a:gridCol w="1665650"/>
                <a:gridCol w="16656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Data Point 1</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A,B</a:t>
                      </a:r>
                      <a:endParaRPr b="1">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Data Point 2</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A</a:t>
                      </a:r>
                      <a:endParaRPr b="1">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Data Point 3</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C,B</a:t>
                      </a:r>
                      <a:endParaRPr b="1">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a:t>
                      </a:r>
                      <a:endParaRPr b="1">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None/>
                      </a:pPr>
                      <a:r>
                        <a:rPr b="1" lang="en">
                          <a:solidFill>
                            <a:schemeClr val="dk1"/>
                          </a:solidFill>
                          <a:latin typeface="Montserrat"/>
                          <a:ea typeface="Montserrat"/>
                          <a:cs typeface="Montserrat"/>
                          <a:sym typeface="Montserrat"/>
                        </a:rPr>
                        <a:t>Data Point N</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B</a:t>
                      </a:r>
                      <a:endParaRPr b="1">
                        <a:latin typeface="Montserrat"/>
                        <a:ea typeface="Montserrat"/>
                        <a:cs typeface="Montserrat"/>
                        <a:sym typeface="Montserrat"/>
                      </a:endParaRPr>
                    </a:p>
                  </a:txBody>
                  <a:tcPr marT="91425" marB="91425" marR="91425" marL="91425"/>
                </a:tc>
              </a:tr>
            </a:tbl>
          </a:graphicData>
        </a:graphic>
      </p:graphicFrame>
      <p:cxnSp>
        <p:nvCxnSpPr>
          <p:cNvPr id="1436" name="Google Shape;1436;p104"/>
          <p:cNvCxnSpPr/>
          <p:nvPr/>
        </p:nvCxnSpPr>
        <p:spPr>
          <a:xfrm>
            <a:off x="3607125" y="3196800"/>
            <a:ext cx="591600" cy="0"/>
          </a:xfrm>
          <a:prstGeom prst="straightConnector1">
            <a:avLst/>
          </a:prstGeom>
          <a:noFill/>
          <a:ln cap="flat" cmpd="sng" w="38100">
            <a:solidFill>
              <a:schemeClr val="dk2"/>
            </a:solidFill>
            <a:prstDash val="solid"/>
            <a:round/>
            <a:headEnd len="med" w="med" type="none"/>
            <a:tailEnd len="med" w="med" type="triangle"/>
          </a:ln>
        </p:spPr>
      </p:cxnSp>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0" name="Shape 1440"/>
        <p:cNvGrpSpPr/>
        <p:nvPr/>
      </p:nvGrpSpPr>
      <p:grpSpPr>
        <a:xfrm>
          <a:off x="0" y="0"/>
          <a:ext cx="0" cy="0"/>
          <a:chOff x="0" y="0"/>
          <a:chExt cx="0" cy="0"/>
        </a:xfrm>
      </p:grpSpPr>
      <p:sp>
        <p:nvSpPr>
          <p:cNvPr id="1441" name="Google Shape;1441;p10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442" name="Google Shape;1442;p105"/>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Now that we have our data correctly organized, we just need to choose the correct classification activation function that the last output layer should have.</a:t>
            </a:r>
            <a:endParaRPr sz="3000">
              <a:solidFill>
                <a:srgbClr val="434343"/>
              </a:solidFill>
              <a:latin typeface="Montserrat"/>
              <a:ea typeface="Montserrat"/>
              <a:cs typeface="Montserrat"/>
              <a:sym typeface="Montserrat"/>
            </a:endParaRPr>
          </a:p>
        </p:txBody>
      </p:sp>
      <p:pic>
        <p:nvPicPr>
          <p:cNvPr descr="watermark.jpg" id="1443" name="Google Shape;1443;p10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444" name="Google Shape;1444;p10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8" name="Shape 1448"/>
        <p:cNvGrpSpPr/>
        <p:nvPr/>
      </p:nvGrpSpPr>
      <p:grpSpPr>
        <a:xfrm>
          <a:off x="0" y="0"/>
          <a:ext cx="0" cy="0"/>
          <a:chOff x="0" y="0"/>
          <a:chExt cx="0" cy="0"/>
        </a:xfrm>
      </p:grpSpPr>
      <p:sp>
        <p:nvSpPr>
          <p:cNvPr id="1449" name="Google Shape;1449;p10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450" name="Google Shape;1450;p106"/>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Non-exclusive</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Sigmoid function</a:t>
            </a:r>
            <a:endParaRPr sz="3000">
              <a:solidFill>
                <a:srgbClr val="434343"/>
              </a:solidFill>
              <a:latin typeface="Montserrat"/>
              <a:ea typeface="Montserrat"/>
              <a:cs typeface="Montserrat"/>
              <a:sym typeface="Montserrat"/>
            </a:endParaRPr>
          </a:p>
          <a:p>
            <a:pPr indent="-419100" lvl="2"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Each neuron will output a value between 0 and 1, indicating the probability of having that class assigned to it.</a:t>
            </a:r>
            <a:endParaRPr sz="3000">
              <a:solidFill>
                <a:srgbClr val="434343"/>
              </a:solidFill>
              <a:latin typeface="Montserrat"/>
              <a:ea typeface="Montserrat"/>
              <a:cs typeface="Montserrat"/>
              <a:sym typeface="Montserrat"/>
            </a:endParaRPr>
          </a:p>
        </p:txBody>
      </p:sp>
      <p:pic>
        <p:nvPicPr>
          <p:cNvPr descr="watermark.jpg" id="1451" name="Google Shape;1451;p10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452" name="Google Shape;1452;p10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6" name="Shape 1456"/>
        <p:cNvGrpSpPr/>
        <p:nvPr/>
      </p:nvGrpSpPr>
      <p:grpSpPr>
        <a:xfrm>
          <a:off x="0" y="0"/>
          <a:ext cx="0" cy="0"/>
          <a:chOff x="0" y="0"/>
          <a:chExt cx="0" cy="0"/>
        </a:xfrm>
      </p:grpSpPr>
      <p:sp>
        <p:nvSpPr>
          <p:cNvPr id="1457" name="Google Shape;1457;p10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Multiclass Classification</a:t>
            </a:r>
            <a:endParaRPr>
              <a:latin typeface="Montserrat"/>
              <a:ea typeface="Montserrat"/>
              <a:cs typeface="Montserrat"/>
              <a:sym typeface="Montserrat"/>
            </a:endParaRPr>
          </a:p>
        </p:txBody>
      </p:sp>
      <p:sp>
        <p:nvSpPr>
          <p:cNvPr id="1458" name="Google Shape;1458;p107"/>
          <p:cNvSpPr txBox="1"/>
          <p:nvPr>
            <p:ph idx="1" type="body"/>
          </p:nvPr>
        </p:nvSpPr>
        <p:spPr>
          <a:xfrm>
            <a:off x="311700" y="1152475"/>
            <a:ext cx="8684100" cy="7215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Sigmoid Function for Non-Exclusive Classes</a:t>
            </a:r>
            <a:endParaRPr sz="2900">
              <a:solidFill>
                <a:srgbClr val="434343"/>
              </a:solidFill>
              <a:latin typeface="Montserrat"/>
              <a:ea typeface="Montserrat"/>
              <a:cs typeface="Montserrat"/>
              <a:sym typeface="Montserrat"/>
            </a:endParaRPr>
          </a:p>
        </p:txBody>
      </p:sp>
      <p:pic>
        <p:nvPicPr>
          <p:cNvPr descr="watermark.jpg" id="1459" name="Google Shape;1459;p10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460" name="Google Shape;1460;p10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461" name="Google Shape;1461;p107"/>
          <p:cNvSpPr/>
          <p:nvPr/>
        </p:nvSpPr>
        <p:spPr>
          <a:xfrm>
            <a:off x="4296846" y="203742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2" name="Google Shape;1462;p107"/>
          <p:cNvSpPr/>
          <p:nvPr/>
        </p:nvSpPr>
        <p:spPr>
          <a:xfrm>
            <a:off x="4296846" y="2908063"/>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3" name="Google Shape;1463;p107"/>
          <p:cNvSpPr/>
          <p:nvPr/>
        </p:nvSpPr>
        <p:spPr>
          <a:xfrm>
            <a:off x="4302746" y="412372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464" name="Google Shape;1464;p107"/>
          <p:cNvCxnSpPr>
            <a:stCxn id="1465" idx="6"/>
            <a:endCxn id="1462" idx="2"/>
          </p:cNvCxnSpPr>
          <p:nvPr/>
        </p:nvCxnSpPr>
        <p:spPr>
          <a:xfrm>
            <a:off x="2416446" y="2787913"/>
            <a:ext cx="1880400" cy="389400"/>
          </a:xfrm>
          <a:prstGeom prst="straightConnector1">
            <a:avLst/>
          </a:prstGeom>
          <a:noFill/>
          <a:ln cap="flat" cmpd="sng" w="28575">
            <a:solidFill>
              <a:srgbClr val="595959"/>
            </a:solidFill>
            <a:prstDash val="solid"/>
            <a:round/>
            <a:headEnd len="med" w="med" type="none"/>
            <a:tailEnd len="med" w="med" type="triangle"/>
          </a:ln>
        </p:spPr>
      </p:cxnSp>
      <p:cxnSp>
        <p:nvCxnSpPr>
          <p:cNvPr id="1466" name="Google Shape;1466;p107"/>
          <p:cNvCxnSpPr>
            <a:stCxn id="1465" idx="6"/>
            <a:endCxn id="1461" idx="2"/>
          </p:cNvCxnSpPr>
          <p:nvPr/>
        </p:nvCxnSpPr>
        <p:spPr>
          <a:xfrm flipH="1" rot="10800000">
            <a:off x="2416446" y="2306675"/>
            <a:ext cx="1880400" cy="481200"/>
          </a:xfrm>
          <a:prstGeom prst="straightConnector1">
            <a:avLst/>
          </a:prstGeom>
          <a:noFill/>
          <a:ln cap="flat" cmpd="sng" w="28575">
            <a:solidFill>
              <a:srgbClr val="595959"/>
            </a:solidFill>
            <a:prstDash val="solid"/>
            <a:round/>
            <a:headEnd len="med" w="med" type="none"/>
            <a:tailEnd len="med" w="med" type="triangle"/>
          </a:ln>
        </p:spPr>
      </p:cxnSp>
      <p:cxnSp>
        <p:nvCxnSpPr>
          <p:cNvPr id="1467" name="Google Shape;1467;p107"/>
          <p:cNvCxnSpPr>
            <a:stCxn id="1468" idx="5"/>
            <a:endCxn id="1463" idx="1"/>
          </p:cNvCxnSpPr>
          <p:nvPr/>
        </p:nvCxnSpPr>
        <p:spPr>
          <a:xfrm>
            <a:off x="2833702" y="2978316"/>
            <a:ext cx="1548000" cy="1224300"/>
          </a:xfrm>
          <a:prstGeom prst="straightConnector1">
            <a:avLst/>
          </a:prstGeom>
          <a:noFill/>
          <a:ln cap="flat" cmpd="sng" w="28575">
            <a:solidFill>
              <a:srgbClr val="595959"/>
            </a:solidFill>
            <a:prstDash val="solid"/>
            <a:round/>
            <a:headEnd len="med" w="med" type="none"/>
            <a:tailEnd len="med" w="med" type="triangle"/>
          </a:ln>
        </p:spPr>
      </p:cxnSp>
      <p:cxnSp>
        <p:nvCxnSpPr>
          <p:cNvPr id="1469" name="Google Shape;1469;p107"/>
          <p:cNvCxnSpPr/>
          <p:nvPr/>
        </p:nvCxnSpPr>
        <p:spPr>
          <a:xfrm flipH="1" rot="10800000">
            <a:off x="4835460" y="2299813"/>
            <a:ext cx="680100" cy="6900"/>
          </a:xfrm>
          <a:prstGeom prst="straightConnector1">
            <a:avLst/>
          </a:prstGeom>
          <a:noFill/>
          <a:ln cap="flat" cmpd="sng" w="28575">
            <a:solidFill>
              <a:srgbClr val="595959"/>
            </a:solidFill>
            <a:prstDash val="solid"/>
            <a:round/>
            <a:headEnd len="med" w="med" type="none"/>
            <a:tailEnd len="med" w="med" type="triangle"/>
          </a:ln>
        </p:spPr>
      </p:cxnSp>
      <p:cxnSp>
        <p:nvCxnSpPr>
          <p:cNvPr id="1470" name="Google Shape;1470;p107"/>
          <p:cNvCxnSpPr/>
          <p:nvPr/>
        </p:nvCxnSpPr>
        <p:spPr>
          <a:xfrm>
            <a:off x="4835460" y="3174313"/>
            <a:ext cx="654000" cy="3000"/>
          </a:xfrm>
          <a:prstGeom prst="straightConnector1">
            <a:avLst/>
          </a:prstGeom>
          <a:noFill/>
          <a:ln cap="flat" cmpd="sng" w="28575">
            <a:solidFill>
              <a:srgbClr val="595959"/>
            </a:solidFill>
            <a:prstDash val="solid"/>
            <a:round/>
            <a:headEnd len="med" w="med" type="none"/>
            <a:tailEnd len="med" w="med" type="triangle"/>
          </a:ln>
        </p:spPr>
      </p:cxnSp>
      <p:cxnSp>
        <p:nvCxnSpPr>
          <p:cNvPr id="1471" name="Google Shape;1471;p107"/>
          <p:cNvCxnSpPr/>
          <p:nvPr/>
        </p:nvCxnSpPr>
        <p:spPr>
          <a:xfrm>
            <a:off x="4818060" y="4392963"/>
            <a:ext cx="714900" cy="0"/>
          </a:xfrm>
          <a:prstGeom prst="straightConnector1">
            <a:avLst/>
          </a:prstGeom>
          <a:noFill/>
          <a:ln cap="flat" cmpd="sng" w="28575">
            <a:solidFill>
              <a:srgbClr val="595959"/>
            </a:solidFill>
            <a:prstDash val="solid"/>
            <a:round/>
            <a:headEnd len="med" w="med" type="none"/>
            <a:tailEnd len="med" w="med" type="triangle"/>
          </a:ln>
        </p:spPr>
      </p:cxnSp>
      <p:cxnSp>
        <p:nvCxnSpPr>
          <p:cNvPr id="1472" name="Google Shape;1472;p107"/>
          <p:cNvCxnSpPr>
            <a:stCxn id="1473" idx="6"/>
            <a:endCxn id="1461" idx="2"/>
          </p:cNvCxnSpPr>
          <p:nvPr/>
        </p:nvCxnSpPr>
        <p:spPr>
          <a:xfrm flipH="1" rot="10800000">
            <a:off x="2416446" y="2306675"/>
            <a:ext cx="1880400" cy="1146300"/>
          </a:xfrm>
          <a:prstGeom prst="straightConnector1">
            <a:avLst/>
          </a:prstGeom>
          <a:noFill/>
          <a:ln cap="flat" cmpd="sng" w="28575">
            <a:solidFill>
              <a:srgbClr val="595959"/>
            </a:solidFill>
            <a:prstDash val="solid"/>
            <a:round/>
            <a:headEnd len="med" w="med" type="none"/>
            <a:tailEnd len="med" w="med" type="triangle"/>
          </a:ln>
        </p:spPr>
      </p:cxnSp>
      <p:cxnSp>
        <p:nvCxnSpPr>
          <p:cNvPr id="1474" name="Google Shape;1474;p107"/>
          <p:cNvCxnSpPr>
            <a:stCxn id="1475" idx="5"/>
            <a:endCxn id="1463" idx="2"/>
          </p:cNvCxnSpPr>
          <p:nvPr/>
        </p:nvCxnSpPr>
        <p:spPr>
          <a:xfrm>
            <a:off x="2833702" y="3643215"/>
            <a:ext cx="1469100" cy="749700"/>
          </a:xfrm>
          <a:prstGeom prst="straightConnector1">
            <a:avLst/>
          </a:prstGeom>
          <a:noFill/>
          <a:ln cap="flat" cmpd="sng" w="28575">
            <a:solidFill>
              <a:srgbClr val="595959"/>
            </a:solidFill>
            <a:prstDash val="solid"/>
            <a:round/>
            <a:headEnd len="med" w="med" type="none"/>
            <a:tailEnd len="med" w="med" type="triangle"/>
          </a:ln>
        </p:spPr>
      </p:cxnSp>
      <p:cxnSp>
        <p:nvCxnSpPr>
          <p:cNvPr id="1476" name="Google Shape;1476;p107"/>
          <p:cNvCxnSpPr>
            <a:stCxn id="1473" idx="6"/>
            <a:endCxn id="1462" idx="2"/>
          </p:cNvCxnSpPr>
          <p:nvPr/>
        </p:nvCxnSpPr>
        <p:spPr>
          <a:xfrm flipH="1" rot="10800000">
            <a:off x="2416446" y="3177313"/>
            <a:ext cx="1880400" cy="275400"/>
          </a:xfrm>
          <a:prstGeom prst="straightConnector1">
            <a:avLst/>
          </a:prstGeom>
          <a:noFill/>
          <a:ln cap="flat" cmpd="sng" w="28575">
            <a:solidFill>
              <a:srgbClr val="595959"/>
            </a:solidFill>
            <a:prstDash val="solid"/>
            <a:round/>
            <a:headEnd len="med" w="med" type="none"/>
            <a:tailEnd len="med" w="med" type="triangle"/>
          </a:ln>
        </p:spPr>
      </p:cxnSp>
      <p:sp>
        <p:nvSpPr>
          <p:cNvPr id="1468" name="Google Shape;1468;p107"/>
          <p:cNvSpPr/>
          <p:nvPr/>
        </p:nvSpPr>
        <p:spPr>
          <a:xfrm>
            <a:off x="2374063" y="25186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5" name="Google Shape;1475;p107"/>
          <p:cNvSpPr/>
          <p:nvPr/>
        </p:nvSpPr>
        <p:spPr>
          <a:xfrm>
            <a:off x="2374063" y="31835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7" name="Google Shape;1477;p107"/>
          <p:cNvSpPr/>
          <p:nvPr/>
        </p:nvSpPr>
        <p:spPr>
          <a:xfrm>
            <a:off x="62088" y="2157950"/>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8" name="Google Shape;1478;p107"/>
          <p:cNvSpPr/>
          <p:nvPr/>
        </p:nvSpPr>
        <p:spPr>
          <a:xfrm>
            <a:off x="62088" y="2852189"/>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9" name="Google Shape;1479;p107"/>
          <p:cNvSpPr/>
          <p:nvPr/>
        </p:nvSpPr>
        <p:spPr>
          <a:xfrm>
            <a:off x="62088" y="3591668"/>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0" name="Google Shape;1480;p107"/>
          <p:cNvSpPr/>
          <p:nvPr/>
        </p:nvSpPr>
        <p:spPr>
          <a:xfrm>
            <a:off x="1190713" y="25186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1" name="Google Shape;1481;p107"/>
          <p:cNvSpPr/>
          <p:nvPr/>
        </p:nvSpPr>
        <p:spPr>
          <a:xfrm>
            <a:off x="1190713" y="31835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482" name="Google Shape;1482;p107"/>
          <p:cNvCxnSpPr>
            <a:stCxn id="1477" idx="6"/>
            <a:endCxn id="1480" idx="2"/>
          </p:cNvCxnSpPr>
          <p:nvPr/>
        </p:nvCxnSpPr>
        <p:spPr>
          <a:xfrm>
            <a:off x="600588" y="2427200"/>
            <a:ext cx="590100" cy="360600"/>
          </a:xfrm>
          <a:prstGeom prst="straightConnector1">
            <a:avLst/>
          </a:prstGeom>
          <a:noFill/>
          <a:ln cap="flat" cmpd="sng" w="28575">
            <a:solidFill>
              <a:srgbClr val="595959"/>
            </a:solidFill>
            <a:prstDash val="solid"/>
            <a:round/>
            <a:headEnd len="med" w="med" type="none"/>
            <a:tailEnd len="med" w="med" type="triangle"/>
          </a:ln>
        </p:spPr>
      </p:cxnSp>
      <p:cxnSp>
        <p:nvCxnSpPr>
          <p:cNvPr id="1483" name="Google Shape;1483;p107"/>
          <p:cNvCxnSpPr>
            <a:endCxn id="1481" idx="2"/>
          </p:cNvCxnSpPr>
          <p:nvPr/>
        </p:nvCxnSpPr>
        <p:spPr>
          <a:xfrm>
            <a:off x="600613" y="2447227"/>
            <a:ext cx="590100" cy="1005600"/>
          </a:xfrm>
          <a:prstGeom prst="straightConnector1">
            <a:avLst/>
          </a:prstGeom>
          <a:noFill/>
          <a:ln cap="flat" cmpd="sng" w="28575">
            <a:solidFill>
              <a:srgbClr val="595959"/>
            </a:solidFill>
            <a:prstDash val="solid"/>
            <a:round/>
            <a:headEnd len="med" w="med" type="none"/>
            <a:tailEnd len="med" w="med" type="triangle"/>
          </a:ln>
        </p:spPr>
      </p:cxnSp>
      <p:cxnSp>
        <p:nvCxnSpPr>
          <p:cNvPr id="1484" name="Google Shape;1484;p107"/>
          <p:cNvCxnSpPr>
            <a:endCxn id="1480" idx="2"/>
          </p:cNvCxnSpPr>
          <p:nvPr/>
        </p:nvCxnSpPr>
        <p:spPr>
          <a:xfrm flipH="1" rot="10800000">
            <a:off x="600613" y="2787928"/>
            <a:ext cx="590100" cy="349800"/>
          </a:xfrm>
          <a:prstGeom prst="straightConnector1">
            <a:avLst/>
          </a:prstGeom>
          <a:noFill/>
          <a:ln cap="flat" cmpd="sng" w="28575">
            <a:solidFill>
              <a:srgbClr val="595959"/>
            </a:solidFill>
            <a:prstDash val="solid"/>
            <a:round/>
            <a:headEnd len="med" w="med" type="none"/>
            <a:tailEnd len="med" w="med" type="triangle"/>
          </a:ln>
        </p:spPr>
      </p:cxnSp>
      <p:cxnSp>
        <p:nvCxnSpPr>
          <p:cNvPr id="1485" name="Google Shape;1485;p107"/>
          <p:cNvCxnSpPr>
            <a:endCxn id="1481" idx="2"/>
          </p:cNvCxnSpPr>
          <p:nvPr/>
        </p:nvCxnSpPr>
        <p:spPr>
          <a:xfrm>
            <a:off x="600613" y="3137827"/>
            <a:ext cx="590100" cy="315000"/>
          </a:xfrm>
          <a:prstGeom prst="straightConnector1">
            <a:avLst/>
          </a:prstGeom>
          <a:noFill/>
          <a:ln cap="flat" cmpd="sng" w="28575">
            <a:solidFill>
              <a:srgbClr val="595959"/>
            </a:solidFill>
            <a:prstDash val="solid"/>
            <a:round/>
            <a:headEnd len="med" w="med" type="none"/>
            <a:tailEnd len="med" w="med" type="triangle"/>
          </a:ln>
        </p:spPr>
      </p:cxnSp>
      <p:cxnSp>
        <p:nvCxnSpPr>
          <p:cNvPr id="1486" name="Google Shape;1486;p107"/>
          <p:cNvCxnSpPr>
            <a:endCxn id="1480" idx="2"/>
          </p:cNvCxnSpPr>
          <p:nvPr/>
        </p:nvCxnSpPr>
        <p:spPr>
          <a:xfrm flipH="1" rot="10800000">
            <a:off x="624013" y="2787928"/>
            <a:ext cx="566700" cy="1060500"/>
          </a:xfrm>
          <a:prstGeom prst="straightConnector1">
            <a:avLst/>
          </a:prstGeom>
          <a:noFill/>
          <a:ln cap="flat" cmpd="sng" w="28575">
            <a:solidFill>
              <a:srgbClr val="595959"/>
            </a:solidFill>
            <a:prstDash val="solid"/>
            <a:round/>
            <a:headEnd len="med" w="med" type="none"/>
            <a:tailEnd len="med" w="med" type="triangle"/>
          </a:ln>
        </p:spPr>
      </p:cxnSp>
      <p:cxnSp>
        <p:nvCxnSpPr>
          <p:cNvPr id="1487" name="Google Shape;1487;p107"/>
          <p:cNvCxnSpPr>
            <a:endCxn id="1481" idx="2"/>
          </p:cNvCxnSpPr>
          <p:nvPr/>
        </p:nvCxnSpPr>
        <p:spPr>
          <a:xfrm flipH="1" rot="10800000">
            <a:off x="624013" y="3452827"/>
            <a:ext cx="566700" cy="395700"/>
          </a:xfrm>
          <a:prstGeom prst="straightConnector1">
            <a:avLst/>
          </a:prstGeom>
          <a:noFill/>
          <a:ln cap="flat" cmpd="sng" w="28575">
            <a:solidFill>
              <a:srgbClr val="595959"/>
            </a:solidFill>
            <a:prstDash val="solid"/>
            <a:round/>
            <a:headEnd len="med" w="med" type="none"/>
            <a:tailEnd len="med" w="med" type="triangle"/>
          </a:ln>
        </p:spPr>
      </p:cxnSp>
      <p:sp>
        <p:nvSpPr>
          <p:cNvPr id="1488" name="Google Shape;1488;p107"/>
          <p:cNvSpPr/>
          <p:nvPr/>
        </p:nvSpPr>
        <p:spPr>
          <a:xfrm>
            <a:off x="1813100" y="2986850"/>
            <a:ext cx="538500" cy="275400"/>
          </a:xfrm>
          <a:prstGeom prst="rightArrow">
            <a:avLst>
              <a:gd fmla="val 50000" name="adj1"/>
              <a:gd fmla="val 50000" name="adj2"/>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9" name="Google Shape;1489;p107"/>
          <p:cNvSpPr txBox="1"/>
          <p:nvPr>
            <p:ph idx="1" type="body"/>
          </p:nvPr>
        </p:nvSpPr>
        <p:spPr>
          <a:xfrm>
            <a:off x="1190700" y="372010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Hidden Layers</a:t>
            </a:r>
            <a:endParaRPr>
              <a:solidFill>
                <a:srgbClr val="434343"/>
              </a:solidFill>
              <a:latin typeface="Montserrat"/>
              <a:ea typeface="Montserrat"/>
              <a:cs typeface="Montserrat"/>
              <a:sym typeface="Montserrat"/>
            </a:endParaRPr>
          </a:p>
        </p:txBody>
      </p:sp>
      <p:sp>
        <p:nvSpPr>
          <p:cNvPr id="1490" name="Google Shape;1490;p107"/>
          <p:cNvSpPr/>
          <p:nvPr/>
        </p:nvSpPr>
        <p:spPr>
          <a:xfrm>
            <a:off x="4505261" y="3515975"/>
            <a:ext cx="133500" cy="133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1" name="Google Shape;1491;p107"/>
          <p:cNvSpPr/>
          <p:nvPr/>
        </p:nvSpPr>
        <p:spPr>
          <a:xfrm>
            <a:off x="4505261" y="3718406"/>
            <a:ext cx="133500" cy="133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2" name="Google Shape;1492;p107"/>
          <p:cNvSpPr/>
          <p:nvPr/>
        </p:nvSpPr>
        <p:spPr>
          <a:xfrm>
            <a:off x="4505261" y="3920836"/>
            <a:ext cx="133500" cy="133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3" name="Google Shape;1493;p107"/>
          <p:cNvSpPr txBox="1"/>
          <p:nvPr>
            <p:ph idx="1" type="body"/>
          </p:nvPr>
        </p:nvSpPr>
        <p:spPr>
          <a:xfrm>
            <a:off x="5515650" y="2034025"/>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Class One</a:t>
            </a:r>
            <a:endParaRPr>
              <a:solidFill>
                <a:srgbClr val="434343"/>
              </a:solidFill>
              <a:latin typeface="Montserrat"/>
              <a:ea typeface="Montserrat"/>
              <a:cs typeface="Montserrat"/>
              <a:sym typeface="Montserrat"/>
            </a:endParaRPr>
          </a:p>
        </p:txBody>
      </p:sp>
      <p:sp>
        <p:nvSpPr>
          <p:cNvPr id="1494" name="Google Shape;1494;p107"/>
          <p:cNvSpPr txBox="1"/>
          <p:nvPr>
            <p:ph idx="1" type="body"/>
          </p:nvPr>
        </p:nvSpPr>
        <p:spPr>
          <a:xfrm>
            <a:off x="5489550" y="2908075"/>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Class Two</a:t>
            </a:r>
            <a:endParaRPr>
              <a:solidFill>
                <a:srgbClr val="434343"/>
              </a:solidFill>
              <a:latin typeface="Montserrat"/>
              <a:ea typeface="Montserrat"/>
              <a:cs typeface="Montserrat"/>
              <a:sym typeface="Montserrat"/>
            </a:endParaRPr>
          </a:p>
        </p:txBody>
      </p:sp>
      <p:sp>
        <p:nvSpPr>
          <p:cNvPr id="1495" name="Google Shape;1495;p107"/>
          <p:cNvSpPr txBox="1"/>
          <p:nvPr>
            <p:ph idx="1" type="body"/>
          </p:nvPr>
        </p:nvSpPr>
        <p:spPr>
          <a:xfrm>
            <a:off x="5515650" y="4123725"/>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Class </a:t>
            </a:r>
            <a:r>
              <a:rPr b="1" lang="en">
                <a:solidFill>
                  <a:srgbClr val="434343"/>
                </a:solidFill>
                <a:latin typeface="Montserrat"/>
                <a:ea typeface="Montserrat"/>
                <a:cs typeface="Montserrat"/>
                <a:sym typeface="Montserrat"/>
              </a:rPr>
              <a:t>N</a:t>
            </a:r>
            <a:endParaRPr b="1">
              <a:solidFill>
                <a:srgbClr val="434343"/>
              </a:solidFill>
              <a:latin typeface="Montserrat"/>
              <a:ea typeface="Montserrat"/>
              <a:cs typeface="Montserrat"/>
              <a:sym typeface="Montserrat"/>
            </a:endParaRPr>
          </a:p>
        </p:txBody>
      </p:sp>
    </p:spTree>
  </p:cSld>
  <p:clrMapOvr>
    <a:masterClrMapping/>
  </p:clrMapOvr>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9" name="Shape 1499"/>
        <p:cNvGrpSpPr/>
        <p:nvPr/>
      </p:nvGrpSpPr>
      <p:grpSpPr>
        <a:xfrm>
          <a:off x="0" y="0"/>
          <a:ext cx="0" cy="0"/>
          <a:chOff x="0" y="0"/>
          <a:chExt cx="0" cy="0"/>
        </a:xfrm>
      </p:grpSpPr>
      <p:sp>
        <p:nvSpPr>
          <p:cNvPr id="1500" name="Google Shape;1500;p10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Multiclass Classification</a:t>
            </a:r>
            <a:endParaRPr>
              <a:latin typeface="Montserrat"/>
              <a:ea typeface="Montserrat"/>
              <a:cs typeface="Montserrat"/>
              <a:sym typeface="Montserrat"/>
            </a:endParaRPr>
          </a:p>
        </p:txBody>
      </p:sp>
      <p:sp>
        <p:nvSpPr>
          <p:cNvPr id="1501" name="Google Shape;1501;p108"/>
          <p:cNvSpPr txBox="1"/>
          <p:nvPr>
            <p:ph idx="1" type="body"/>
          </p:nvPr>
        </p:nvSpPr>
        <p:spPr>
          <a:xfrm>
            <a:off x="311700" y="1152475"/>
            <a:ext cx="8684100" cy="7215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Sigmoid Function for Non-Exclusive Classes</a:t>
            </a:r>
            <a:endParaRPr sz="2900">
              <a:solidFill>
                <a:srgbClr val="434343"/>
              </a:solidFill>
              <a:latin typeface="Montserrat"/>
              <a:ea typeface="Montserrat"/>
              <a:cs typeface="Montserrat"/>
              <a:sym typeface="Montserrat"/>
            </a:endParaRPr>
          </a:p>
        </p:txBody>
      </p:sp>
      <p:pic>
        <p:nvPicPr>
          <p:cNvPr descr="watermark.jpg" id="1502" name="Google Shape;1502;p10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503" name="Google Shape;1503;p10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504" name="Google Shape;1504;p108"/>
          <p:cNvSpPr/>
          <p:nvPr/>
        </p:nvSpPr>
        <p:spPr>
          <a:xfrm>
            <a:off x="4296846" y="203742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5" name="Google Shape;1505;p108"/>
          <p:cNvSpPr/>
          <p:nvPr/>
        </p:nvSpPr>
        <p:spPr>
          <a:xfrm>
            <a:off x="4296846" y="2908063"/>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6" name="Google Shape;1506;p108"/>
          <p:cNvSpPr/>
          <p:nvPr/>
        </p:nvSpPr>
        <p:spPr>
          <a:xfrm>
            <a:off x="4302746" y="412372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507" name="Google Shape;1507;p108"/>
          <p:cNvCxnSpPr>
            <a:stCxn id="1508" idx="6"/>
            <a:endCxn id="1505" idx="2"/>
          </p:cNvCxnSpPr>
          <p:nvPr/>
        </p:nvCxnSpPr>
        <p:spPr>
          <a:xfrm>
            <a:off x="2416446" y="2787913"/>
            <a:ext cx="1880400" cy="389400"/>
          </a:xfrm>
          <a:prstGeom prst="straightConnector1">
            <a:avLst/>
          </a:prstGeom>
          <a:noFill/>
          <a:ln cap="flat" cmpd="sng" w="28575">
            <a:solidFill>
              <a:srgbClr val="595959"/>
            </a:solidFill>
            <a:prstDash val="solid"/>
            <a:round/>
            <a:headEnd len="med" w="med" type="none"/>
            <a:tailEnd len="med" w="med" type="triangle"/>
          </a:ln>
        </p:spPr>
      </p:cxnSp>
      <p:cxnSp>
        <p:nvCxnSpPr>
          <p:cNvPr id="1509" name="Google Shape;1509;p108"/>
          <p:cNvCxnSpPr>
            <a:stCxn id="1508" idx="6"/>
            <a:endCxn id="1504" idx="2"/>
          </p:cNvCxnSpPr>
          <p:nvPr/>
        </p:nvCxnSpPr>
        <p:spPr>
          <a:xfrm flipH="1" rot="10800000">
            <a:off x="2416446" y="2306675"/>
            <a:ext cx="1880400" cy="481200"/>
          </a:xfrm>
          <a:prstGeom prst="straightConnector1">
            <a:avLst/>
          </a:prstGeom>
          <a:noFill/>
          <a:ln cap="flat" cmpd="sng" w="28575">
            <a:solidFill>
              <a:srgbClr val="595959"/>
            </a:solidFill>
            <a:prstDash val="solid"/>
            <a:round/>
            <a:headEnd len="med" w="med" type="none"/>
            <a:tailEnd len="med" w="med" type="triangle"/>
          </a:ln>
        </p:spPr>
      </p:cxnSp>
      <p:cxnSp>
        <p:nvCxnSpPr>
          <p:cNvPr id="1510" name="Google Shape;1510;p108"/>
          <p:cNvCxnSpPr>
            <a:stCxn id="1511" idx="5"/>
            <a:endCxn id="1506" idx="1"/>
          </p:cNvCxnSpPr>
          <p:nvPr/>
        </p:nvCxnSpPr>
        <p:spPr>
          <a:xfrm>
            <a:off x="2833702" y="2978316"/>
            <a:ext cx="1548000" cy="1224300"/>
          </a:xfrm>
          <a:prstGeom prst="straightConnector1">
            <a:avLst/>
          </a:prstGeom>
          <a:noFill/>
          <a:ln cap="flat" cmpd="sng" w="28575">
            <a:solidFill>
              <a:srgbClr val="595959"/>
            </a:solidFill>
            <a:prstDash val="solid"/>
            <a:round/>
            <a:headEnd len="med" w="med" type="none"/>
            <a:tailEnd len="med" w="med" type="triangle"/>
          </a:ln>
        </p:spPr>
      </p:cxnSp>
      <p:cxnSp>
        <p:nvCxnSpPr>
          <p:cNvPr id="1512" name="Google Shape;1512;p108"/>
          <p:cNvCxnSpPr/>
          <p:nvPr/>
        </p:nvCxnSpPr>
        <p:spPr>
          <a:xfrm flipH="1" rot="10800000">
            <a:off x="4835460" y="2299813"/>
            <a:ext cx="680100" cy="6900"/>
          </a:xfrm>
          <a:prstGeom prst="straightConnector1">
            <a:avLst/>
          </a:prstGeom>
          <a:noFill/>
          <a:ln cap="flat" cmpd="sng" w="28575">
            <a:solidFill>
              <a:srgbClr val="595959"/>
            </a:solidFill>
            <a:prstDash val="solid"/>
            <a:round/>
            <a:headEnd len="med" w="med" type="none"/>
            <a:tailEnd len="med" w="med" type="triangle"/>
          </a:ln>
        </p:spPr>
      </p:cxnSp>
      <p:cxnSp>
        <p:nvCxnSpPr>
          <p:cNvPr id="1513" name="Google Shape;1513;p108"/>
          <p:cNvCxnSpPr/>
          <p:nvPr/>
        </p:nvCxnSpPr>
        <p:spPr>
          <a:xfrm>
            <a:off x="4835460" y="3174313"/>
            <a:ext cx="654000" cy="3000"/>
          </a:xfrm>
          <a:prstGeom prst="straightConnector1">
            <a:avLst/>
          </a:prstGeom>
          <a:noFill/>
          <a:ln cap="flat" cmpd="sng" w="28575">
            <a:solidFill>
              <a:srgbClr val="595959"/>
            </a:solidFill>
            <a:prstDash val="solid"/>
            <a:round/>
            <a:headEnd len="med" w="med" type="none"/>
            <a:tailEnd len="med" w="med" type="triangle"/>
          </a:ln>
        </p:spPr>
      </p:cxnSp>
      <p:cxnSp>
        <p:nvCxnSpPr>
          <p:cNvPr id="1514" name="Google Shape;1514;p108"/>
          <p:cNvCxnSpPr/>
          <p:nvPr/>
        </p:nvCxnSpPr>
        <p:spPr>
          <a:xfrm>
            <a:off x="4818060" y="4392963"/>
            <a:ext cx="714900" cy="0"/>
          </a:xfrm>
          <a:prstGeom prst="straightConnector1">
            <a:avLst/>
          </a:prstGeom>
          <a:noFill/>
          <a:ln cap="flat" cmpd="sng" w="28575">
            <a:solidFill>
              <a:srgbClr val="595959"/>
            </a:solidFill>
            <a:prstDash val="solid"/>
            <a:round/>
            <a:headEnd len="med" w="med" type="none"/>
            <a:tailEnd len="med" w="med" type="triangle"/>
          </a:ln>
        </p:spPr>
      </p:cxnSp>
      <p:cxnSp>
        <p:nvCxnSpPr>
          <p:cNvPr id="1515" name="Google Shape;1515;p108"/>
          <p:cNvCxnSpPr>
            <a:stCxn id="1516" idx="6"/>
            <a:endCxn id="1504" idx="2"/>
          </p:cNvCxnSpPr>
          <p:nvPr/>
        </p:nvCxnSpPr>
        <p:spPr>
          <a:xfrm flipH="1" rot="10800000">
            <a:off x="2416446" y="2306675"/>
            <a:ext cx="1880400" cy="1146300"/>
          </a:xfrm>
          <a:prstGeom prst="straightConnector1">
            <a:avLst/>
          </a:prstGeom>
          <a:noFill/>
          <a:ln cap="flat" cmpd="sng" w="28575">
            <a:solidFill>
              <a:srgbClr val="595959"/>
            </a:solidFill>
            <a:prstDash val="solid"/>
            <a:round/>
            <a:headEnd len="med" w="med" type="none"/>
            <a:tailEnd len="med" w="med" type="triangle"/>
          </a:ln>
        </p:spPr>
      </p:cxnSp>
      <p:cxnSp>
        <p:nvCxnSpPr>
          <p:cNvPr id="1517" name="Google Shape;1517;p108"/>
          <p:cNvCxnSpPr>
            <a:stCxn id="1518" idx="5"/>
            <a:endCxn id="1506" idx="2"/>
          </p:cNvCxnSpPr>
          <p:nvPr/>
        </p:nvCxnSpPr>
        <p:spPr>
          <a:xfrm>
            <a:off x="2833702" y="3643215"/>
            <a:ext cx="1469100" cy="749700"/>
          </a:xfrm>
          <a:prstGeom prst="straightConnector1">
            <a:avLst/>
          </a:prstGeom>
          <a:noFill/>
          <a:ln cap="flat" cmpd="sng" w="28575">
            <a:solidFill>
              <a:srgbClr val="595959"/>
            </a:solidFill>
            <a:prstDash val="solid"/>
            <a:round/>
            <a:headEnd len="med" w="med" type="none"/>
            <a:tailEnd len="med" w="med" type="triangle"/>
          </a:ln>
        </p:spPr>
      </p:cxnSp>
      <p:cxnSp>
        <p:nvCxnSpPr>
          <p:cNvPr id="1519" name="Google Shape;1519;p108"/>
          <p:cNvCxnSpPr>
            <a:stCxn id="1516" idx="6"/>
            <a:endCxn id="1505" idx="2"/>
          </p:cNvCxnSpPr>
          <p:nvPr/>
        </p:nvCxnSpPr>
        <p:spPr>
          <a:xfrm flipH="1" rot="10800000">
            <a:off x="2416446" y="3177313"/>
            <a:ext cx="1880400" cy="275400"/>
          </a:xfrm>
          <a:prstGeom prst="straightConnector1">
            <a:avLst/>
          </a:prstGeom>
          <a:noFill/>
          <a:ln cap="flat" cmpd="sng" w="28575">
            <a:solidFill>
              <a:srgbClr val="595959"/>
            </a:solidFill>
            <a:prstDash val="solid"/>
            <a:round/>
            <a:headEnd len="med" w="med" type="none"/>
            <a:tailEnd len="med" w="med" type="triangle"/>
          </a:ln>
        </p:spPr>
      </p:cxnSp>
      <p:sp>
        <p:nvSpPr>
          <p:cNvPr id="1511" name="Google Shape;1511;p108"/>
          <p:cNvSpPr/>
          <p:nvPr/>
        </p:nvSpPr>
        <p:spPr>
          <a:xfrm>
            <a:off x="2374063" y="25186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8" name="Google Shape;1518;p108"/>
          <p:cNvSpPr/>
          <p:nvPr/>
        </p:nvSpPr>
        <p:spPr>
          <a:xfrm>
            <a:off x="2374063" y="31835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0" name="Google Shape;1520;p108"/>
          <p:cNvSpPr/>
          <p:nvPr/>
        </p:nvSpPr>
        <p:spPr>
          <a:xfrm>
            <a:off x="62088" y="2157950"/>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1" name="Google Shape;1521;p108"/>
          <p:cNvSpPr/>
          <p:nvPr/>
        </p:nvSpPr>
        <p:spPr>
          <a:xfrm>
            <a:off x="62088" y="2852189"/>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2" name="Google Shape;1522;p108"/>
          <p:cNvSpPr/>
          <p:nvPr/>
        </p:nvSpPr>
        <p:spPr>
          <a:xfrm>
            <a:off x="62088" y="3591668"/>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3" name="Google Shape;1523;p108"/>
          <p:cNvSpPr/>
          <p:nvPr/>
        </p:nvSpPr>
        <p:spPr>
          <a:xfrm>
            <a:off x="1190713" y="25186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4" name="Google Shape;1524;p108"/>
          <p:cNvSpPr/>
          <p:nvPr/>
        </p:nvSpPr>
        <p:spPr>
          <a:xfrm>
            <a:off x="1190713" y="31835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525" name="Google Shape;1525;p108"/>
          <p:cNvCxnSpPr>
            <a:stCxn id="1520" idx="6"/>
            <a:endCxn id="1523" idx="2"/>
          </p:cNvCxnSpPr>
          <p:nvPr/>
        </p:nvCxnSpPr>
        <p:spPr>
          <a:xfrm>
            <a:off x="600588" y="2427200"/>
            <a:ext cx="590100" cy="360600"/>
          </a:xfrm>
          <a:prstGeom prst="straightConnector1">
            <a:avLst/>
          </a:prstGeom>
          <a:noFill/>
          <a:ln cap="flat" cmpd="sng" w="28575">
            <a:solidFill>
              <a:srgbClr val="595959"/>
            </a:solidFill>
            <a:prstDash val="solid"/>
            <a:round/>
            <a:headEnd len="med" w="med" type="none"/>
            <a:tailEnd len="med" w="med" type="triangle"/>
          </a:ln>
        </p:spPr>
      </p:cxnSp>
      <p:cxnSp>
        <p:nvCxnSpPr>
          <p:cNvPr id="1526" name="Google Shape;1526;p108"/>
          <p:cNvCxnSpPr>
            <a:endCxn id="1524" idx="2"/>
          </p:cNvCxnSpPr>
          <p:nvPr/>
        </p:nvCxnSpPr>
        <p:spPr>
          <a:xfrm>
            <a:off x="600613" y="2447227"/>
            <a:ext cx="590100" cy="1005600"/>
          </a:xfrm>
          <a:prstGeom prst="straightConnector1">
            <a:avLst/>
          </a:prstGeom>
          <a:noFill/>
          <a:ln cap="flat" cmpd="sng" w="28575">
            <a:solidFill>
              <a:srgbClr val="595959"/>
            </a:solidFill>
            <a:prstDash val="solid"/>
            <a:round/>
            <a:headEnd len="med" w="med" type="none"/>
            <a:tailEnd len="med" w="med" type="triangle"/>
          </a:ln>
        </p:spPr>
      </p:cxnSp>
      <p:cxnSp>
        <p:nvCxnSpPr>
          <p:cNvPr id="1527" name="Google Shape;1527;p108"/>
          <p:cNvCxnSpPr>
            <a:endCxn id="1523" idx="2"/>
          </p:cNvCxnSpPr>
          <p:nvPr/>
        </p:nvCxnSpPr>
        <p:spPr>
          <a:xfrm flipH="1" rot="10800000">
            <a:off x="600613" y="2787928"/>
            <a:ext cx="590100" cy="349800"/>
          </a:xfrm>
          <a:prstGeom prst="straightConnector1">
            <a:avLst/>
          </a:prstGeom>
          <a:noFill/>
          <a:ln cap="flat" cmpd="sng" w="28575">
            <a:solidFill>
              <a:srgbClr val="595959"/>
            </a:solidFill>
            <a:prstDash val="solid"/>
            <a:round/>
            <a:headEnd len="med" w="med" type="none"/>
            <a:tailEnd len="med" w="med" type="triangle"/>
          </a:ln>
        </p:spPr>
      </p:cxnSp>
      <p:cxnSp>
        <p:nvCxnSpPr>
          <p:cNvPr id="1528" name="Google Shape;1528;p108"/>
          <p:cNvCxnSpPr>
            <a:endCxn id="1524" idx="2"/>
          </p:cNvCxnSpPr>
          <p:nvPr/>
        </p:nvCxnSpPr>
        <p:spPr>
          <a:xfrm>
            <a:off x="600613" y="3137827"/>
            <a:ext cx="590100" cy="315000"/>
          </a:xfrm>
          <a:prstGeom prst="straightConnector1">
            <a:avLst/>
          </a:prstGeom>
          <a:noFill/>
          <a:ln cap="flat" cmpd="sng" w="28575">
            <a:solidFill>
              <a:srgbClr val="595959"/>
            </a:solidFill>
            <a:prstDash val="solid"/>
            <a:round/>
            <a:headEnd len="med" w="med" type="none"/>
            <a:tailEnd len="med" w="med" type="triangle"/>
          </a:ln>
        </p:spPr>
      </p:cxnSp>
      <p:cxnSp>
        <p:nvCxnSpPr>
          <p:cNvPr id="1529" name="Google Shape;1529;p108"/>
          <p:cNvCxnSpPr>
            <a:endCxn id="1523" idx="2"/>
          </p:cNvCxnSpPr>
          <p:nvPr/>
        </p:nvCxnSpPr>
        <p:spPr>
          <a:xfrm flipH="1" rot="10800000">
            <a:off x="624013" y="2787928"/>
            <a:ext cx="566700" cy="1060500"/>
          </a:xfrm>
          <a:prstGeom prst="straightConnector1">
            <a:avLst/>
          </a:prstGeom>
          <a:noFill/>
          <a:ln cap="flat" cmpd="sng" w="28575">
            <a:solidFill>
              <a:srgbClr val="595959"/>
            </a:solidFill>
            <a:prstDash val="solid"/>
            <a:round/>
            <a:headEnd len="med" w="med" type="none"/>
            <a:tailEnd len="med" w="med" type="triangle"/>
          </a:ln>
        </p:spPr>
      </p:cxnSp>
      <p:cxnSp>
        <p:nvCxnSpPr>
          <p:cNvPr id="1530" name="Google Shape;1530;p108"/>
          <p:cNvCxnSpPr>
            <a:endCxn id="1524" idx="2"/>
          </p:cNvCxnSpPr>
          <p:nvPr/>
        </p:nvCxnSpPr>
        <p:spPr>
          <a:xfrm flipH="1" rot="10800000">
            <a:off x="624013" y="3452827"/>
            <a:ext cx="566700" cy="395700"/>
          </a:xfrm>
          <a:prstGeom prst="straightConnector1">
            <a:avLst/>
          </a:prstGeom>
          <a:noFill/>
          <a:ln cap="flat" cmpd="sng" w="28575">
            <a:solidFill>
              <a:srgbClr val="595959"/>
            </a:solidFill>
            <a:prstDash val="solid"/>
            <a:round/>
            <a:headEnd len="med" w="med" type="none"/>
            <a:tailEnd len="med" w="med" type="triangle"/>
          </a:ln>
        </p:spPr>
      </p:cxnSp>
      <p:sp>
        <p:nvSpPr>
          <p:cNvPr id="1531" name="Google Shape;1531;p108"/>
          <p:cNvSpPr/>
          <p:nvPr/>
        </p:nvSpPr>
        <p:spPr>
          <a:xfrm>
            <a:off x="1813100" y="2986850"/>
            <a:ext cx="538500" cy="275400"/>
          </a:xfrm>
          <a:prstGeom prst="rightArrow">
            <a:avLst>
              <a:gd fmla="val 50000" name="adj1"/>
              <a:gd fmla="val 50000" name="adj2"/>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2" name="Google Shape;1532;p108"/>
          <p:cNvSpPr txBox="1"/>
          <p:nvPr>
            <p:ph idx="1" type="body"/>
          </p:nvPr>
        </p:nvSpPr>
        <p:spPr>
          <a:xfrm>
            <a:off x="1190700" y="372010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Hidden Layers</a:t>
            </a:r>
            <a:endParaRPr>
              <a:solidFill>
                <a:srgbClr val="434343"/>
              </a:solidFill>
              <a:latin typeface="Montserrat"/>
              <a:ea typeface="Montserrat"/>
              <a:cs typeface="Montserrat"/>
              <a:sym typeface="Montserrat"/>
            </a:endParaRPr>
          </a:p>
        </p:txBody>
      </p:sp>
      <p:sp>
        <p:nvSpPr>
          <p:cNvPr id="1533" name="Google Shape;1533;p108"/>
          <p:cNvSpPr/>
          <p:nvPr/>
        </p:nvSpPr>
        <p:spPr>
          <a:xfrm>
            <a:off x="4505261" y="3515975"/>
            <a:ext cx="133500" cy="133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4" name="Google Shape;1534;p108"/>
          <p:cNvSpPr/>
          <p:nvPr/>
        </p:nvSpPr>
        <p:spPr>
          <a:xfrm>
            <a:off x="4505261" y="3718406"/>
            <a:ext cx="133500" cy="133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5" name="Google Shape;1535;p108"/>
          <p:cNvSpPr/>
          <p:nvPr/>
        </p:nvSpPr>
        <p:spPr>
          <a:xfrm>
            <a:off x="4505261" y="3920836"/>
            <a:ext cx="133500" cy="133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6" name="Google Shape;1536;p108"/>
          <p:cNvSpPr txBox="1"/>
          <p:nvPr>
            <p:ph idx="1" type="body"/>
          </p:nvPr>
        </p:nvSpPr>
        <p:spPr>
          <a:xfrm>
            <a:off x="5515650" y="2034025"/>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Class One</a:t>
            </a:r>
            <a:endParaRPr>
              <a:solidFill>
                <a:srgbClr val="434343"/>
              </a:solidFill>
              <a:latin typeface="Montserrat"/>
              <a:ea typeface="Montserrat"/>
              <a:cs typeface="Montserrat"/>
              <a:sym typeface="Montserrat"/>
            </a:endParaRPr>
          </a:p>
        </p:txBody>
      </p:sp>
      <p:sp>
        <p:nvSpPr>
          <p:cNvPr id="1537" name="Google Shape;1537;p108"/>
          <p:cNvSpPr txBox="1"/>
          <p:nvPr>
            <p:ph idx="1" type="body"/>
          </p:nvPr>
        </p:nvSpPr>
        <p:spPr>
          <a:xfrm>
            <a:off x="5489550" y="2908075"/>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Class Two</a:t>
            </a:r>
            <a:endParaRPr>
              <a:solidFill>
                <a:srgbClr val="434343"/>
              </a:solidFill>
              <a:latin typeface="Montserrat"/>
              <a:ea typeface="Montserrat"/>
              <a:cs typeface="Montserrat"/>
              <a:sym typeface="Montserrat"/>
            </a:endParaRPr>
          </a:p>
        </p:txBody>
      </p:sp>
      <p:sp>
        <p:nvSpPr>
          <p:cNvPr id="1538" name="Google Shape;1538;p108"/>
          <p:cNvSpPr txBox="1"/>
          <p:nvPr>
            <p:ph idx="1" type="body"/>
          </p:nvPr>
        </p:nvSpPr>
        <p:spPr>
          <a:xfrm>
            <a:off x="5515650" y="4123725"/>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Class </a:t>
            </a:r>
            <a:r>
              <a:rPr b="1" lang="en">
                <a:solidFill>
                  <a:srgbClr val="434343"/>
                </a:solidFill>
                <a:latin typeface="Montserrat"/>
                <a:ea typeface="Montserrat"/>
                <a:cs typeface="Montserrat"/>
                <a:sym typeface="Montserrat"/>
              </a:rPr>
              <a:t>N</a:t>
            </a:r>
            <a:endParaRPr b="1">
              <a:solidFill>
                <a:srgbClr val="434343"/>
              </a:solidFill>
              <a:latin typeface="Montserrat"/>
              <a:ea typeface="Montserrat"/>
              <a:cs typeface="Montserrat"/>
              <a:sym typeface="Montserrat"/>
            </a:endParaRPr>
          </a:p>
        </p:txBody>
      </p:sp>
      <p:cxnSp>
        <p:nvCxnSpPr>
          <p:cNvPr id="1539" name="Google Shape;1539;p108"/>
          <p:cNvCxnSpPr/>
          <p:nvPr/>
        </p:nvCxnSpPr>
        <p:spPr>
          <a:xfrm flipH="1" rot="10800000">
            <a:off x="6936224" y="1967164"/>
            <a:ext cx="783300" cy="466500"/>
          </a:xfrm>
          <a:prstGeom prst="curvedConnector3">
            <a:avLst>
              <a:gd fmla="val 50000" name="adj1"/>
            </a:avLst>
          </a:prstGeom>
          <a:noFill/>
          <a:ln cap="flat" cmpd="sng" w="28575">
            <a:solidFill>
              <a:srgbClr val="980000"/>
            </a:solidFill>
            <a:prstDash val="solid"/>
            <a:round/>
            <a:headEnd len="med" w="med" type="none"/>
            <a:tailEnd len="med" w="med" type="none"/>
          </a:ln>
        </p:spPr>
      </p:cxnSp>
      <p:sp>
        <p:nvSpPr>
          <p:cNvPr id="1540" name="Google Shape;1540;p108"/>
          <p:cNvSpPr txBox="1"/>
          <p:nvPr>
            <p:ph idx="1" type="body"/>
          </p:nvPr>
        </p:nvSpPr>
        <p:spPr>
          <a:xfrm>
            <a:off x="6700859" y="2210833"/>
            <a:ext cx="270600" cy="3651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CC0000"/>
                </a:solidFill>
                <a:latin typeface="Montserrat"/>
                <a:ea typeface="Montserrat"/>
                <a:cs typeface="Montserrat"/>
                <a:sym typeface="Montserrat"/>
              </a:rPr>
              <a:t>0</a:t>
            </a:r>
            <a:endParaRPr b="1">
              <a:solidFill>
                <a:srgbClr val="CC0000"/>
              </a:solidFill>
              <a:latin typeface="Montserrat"/>
              <a:ea typeface="Montserrat"/>
              <a:cs typeface="Montserrat"/>
              <a:sym typeface="Montserrat"/>
            </a:endParaRPr>
          </a:p>
        </p:txBody>
      </p:sp>
      <p:sp>
        <p:nvSpPr>
          <p:cNvPr id="1541" name="Google Shape;1541;p108"/>
          <p:cNvSpPr txBox="1"/>
          <p:nvPr>
            <p:ph idx="1" type="body"/>
          </p:nvPr>
        </p:nvSpPr>
        <p:spPr>
          <a:xfrm>
            <a:off x="7671952" y="1716374"/>
            <a:ext cx="270600" cy="3651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CC0000"/>
                </a:solidFill>
                <a:latin typeface="Montserrat"/>
                <a:ea typeface="Montserrat"/>
                <a:cs typeface="Montserrat"/>
                <a:sym typeface="Montserrat"/>
              </a:rPr>
              <a:t>1</a:t>
            </a:r>
            <a:endParaRPr b="1">
              <a:solidFill>
                <a:srgbClr val="CC0000"/>
              </a:solidFill>
              <a:latin typeface="Montserrat"/>
              <a:ea typeface="Montserrat"/>
              <a:cs typeface="Montserrat"/>
              <a:sym typeface="Montserrat"/>
            </a:endParaRPr>
          </a:p>
        </p:txBody>
      </p:sp>
      <p:cxnSp>
        <p:nvCxnSpPr>
          <p:cNvPr id="1542" name="Google Shape;1542;p108"/>
          <p:cNvCxnSpPr/>
          <p:nvPr/>
        </p:nvCxnSpPr>
        <p:spPr>
          <a:xfrm flipH="1" rot="10800000">
            <a:off x="6942399" y="2983364"/>
            <a:ext cx="783300" cy="466500"/>
          </a:xfrm>
          <a:prstGeom prst="curvedConnector3">
            <a:avLst>
              <a:gd fmla="val 50000" name="adj1"/>
            </a:avLst>
          </a:prstGeom>
          <a:noFill/>
          <a:ln cap="flat" cmpd="sng" w="28575">
            <a:solidFill>
              <a:srgbClr val="980000"/>
            </a:solidFill>
            <a:prstDash val="solid"/>
            <a:round/>
            <a:headEnd len="med" w="med" type="none"/>
            <a:tailEnd len="med" w="med" type="none"/>
          </a:ln>
        </p:spPr>
      </p:cxnSp>
      <p:sp>
        <p:nvSpPr>
          <p:cNvPr id="1543" name="Google Shape;1543;p108"/>
          <p:cNvSpPr txBox="1"/>
          <p:nvPr>
            <p:ph idx="1" type="body"/>
          </p:nvPr>
        </p:nvSpPr>
        <p:spPr>
          <a:xfrm>
            <a:off x="6707034" y="3227033"/>
            <a:ext cx="270600" cy="3651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CC0000"/>
                </a:solidFill>
                <a:latin typeface="Montserrat"/>
                <a:ea typeface="Montserrat"/>
                <a:cs typeface="Montserrat"/>
                <a:sym typeface="Montserrat"/>
              </a:rPr>
              <a:t>0</a:t>
            </a:r>
            <a:endParaRPr b="1">
              <a:solidFill>
                <a:srgbClr val="CC0000"/>
              </a:solidFill>
              <a:latin typeface="Montserrat"/>
              <a:ea typeface="Montserrat"/>
              <a:cs typeface="Montserrat"/>
              <a:sym typeface="Montserrat"/>
            </a:endParaRPr>
          </a:p>
        </p:txBody>
      </p:sp>
      <p:sp>
        <p:nvSpPr>
          <p:cNvPr id="1544" name="Google Shape;1544;p108"/>
          <p:cNvSpPr txBox="1"/>
          <p:nvPr>
            <p:ph idx="1" type="body"/>
          </p:nvPr>
        </p:nvSpPr>
        <p:spPr>
          <a:xfrm>
            <a:off x="7678127" y="2732574"/>
            <a:ext cx="270600" cy="3651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CC0000"/>
                </a:solidFill>
                <a:latin typeface="Montserrat"/>
                <a:ea typeface="Montserrat"/>
                <a:cs typeface="Montserrat"/>
                <a:sym typeface="Montserrat"/>
              </a:rPr>
              <a:t>1</a:t>
            </a:r>
            <a:endParaRPr b="1">
              <a:solidFill>
                <a:srgbClr val="CC0000"/>
              </a:solidFill>
              <a:latin typeface="Montserrat"/>
              <a:ea typeface="Montserrat"/>
              <a:cs typeface="Montserrat"/>
              <a:sym typeface="Montserrat"/>
            </a:endParaRPr>
          </a:p>
        </p:txBody>
      </p:sp>
      <p:cxnSp>
        <p:nvCxnSpPr>
          <p:cNvPr id="1545" name="Google Shape;1545;p108"/>
          <p:cNvCxnSpPr/>
          <p:nvPr/>
        </p:nvCxnSpPr>
        <p:spPr>
          <a:xfrm flipH="1" rot="10800000">
            <a:off x="6948574" y="4171764"/>
            <a:ext cx="783300" cy="466500"/>
          </a:xfrm>
          <a:prstGeom prst="curvedConnector3">
            <a:avLst>
              <a:gd fmla="val 50000" name="adj1"/>
            </a:avLst>
          </a:prstGeom>
          <a:noFill/>
          <a:ln cap="flat" cmpd="sng" w="28575">
            <a:solidFill>
              <a:srgbClr val="980000"/>
            </a:solidFill>
            <a:prstDash val="solid"/>
            <a:round/>
            <a:headEnd len="med" w="med" type="none"/>
            <a:tailEnd len="med" w="med" type="none"/>
          </a:ln>
        </p:spPr>
      </p:cxnSp>
      <p:sp>
        <p:nvSpPr>
          <p:cNvPr id="1546" name="Google Shape;1546;p108"/>
          <p:cNvSpPr txBox="1"/>
          <p:nvPr>
            <p:ph idx="1" type="body"/>
          </p:nvPr>
        </p:nvSpPr>
        <p:spPr>
          <a:xfrm>
            <a:off x="6713209" y="4415433"/>
            <a:ext cx="270600" cy="3651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CC0000"/>
                </a:solidFill>
                <a:latin typeface="Montserrat"/>
                <a:ea typeface="Montserrat"/>
                <a:cs typeface="Montserrat"/>
                <a:sym typeface="Montserrat"/>
              </a:rPr>
              <a:t>0</a:t>
            </a:r>
            <a:endParaRPr b="1">
              <a:solidFill>
                <a:srgbClr val="CC0000"/>
              </a:solidFill>
              <a:latin typeface="Montserrat"/>
              <a:ea typeface="Montserrat"/>
              <a:cs typeface="Montserrat"/>
              <a:sym typeface="Montserrat"/>
            </a:endParaRPr>
          </a:p>
        </p:txBody>
      </p:sp>
      <p:sp>
        <p:nvSpPr>
          <p:cNvPr id="1547" name="Google Shape;1547;p108"/>
          <p:cNvSpPr txBox="1"/>
          <p:nvPr>
            <p:ph idx="1" type="body"/>
          </p:nvPr>
        </p:nvSpPr>
        <p:spPr>
          <a:xfrm>
            <a:off x="7684302" y="3920974"/>
            <a:ext cx="270600" cy="3651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CC0000"/>
                </a:solidFill>
                <a:latin typeface="Montserrat"/>
                <a:ea typeface="Montserrat"/>
                <a:cs typeface="Montserrat"/>
                <a:sym typeface="Montserrat"/>
              </a:rPr>
              <a:t>1</a:t>
            </a:r>
            <a:endParaRPr b="1">
              <a:solidFill>
                <a:srgbClr val="CC0000"/>
              </a:solidFill>
              <a:latin typeface="Montserrat"/>
              <a:ea typeface="Montserrat"/>
              <a:cs typeface="Montserrat"/>
              <a:sym typeface="Montserrat"/>
            </a:endParaRPr>
          </a:p>
        </p:txBody>
      </p:sp>
      <p:sp>
        <p:nvSpPr>
          <p:cNvPr id="1548" name="Google Shape;1548;p108"/>
          <p:cNvSpPr/>
          <p:nvPr/>
        </p:nvSpPr>
        <p:spPr>
          <a:xfrm>
            <a:off x="8006300" y="2157950"/>
            <a:ext cx="295800" cy="2100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9" name="Google Shape;1549;p108"/>
          <p:cNvSpPr/>
          <p:nvPr/>
        </p:nvSpPr>
        <p:spPr>
          <a:xfrm>
            <a:off x="7973300" y="3072325"/>
            <a:ext cx="295800" cy="2100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0" name="Google Shape;1550;p108"/>
          <p:cNvSpPr/>
          <p:nvPr/>
        </p:nvSpPr>
        <p:spPr>
          <a:xfrm>
            <a:off x="7973300" y="4287975"/>
            <a:ext cx="295800" cy="2100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1" name="Google Shape;1551;p108"/>
          <p:cNvSpPr txBox="1"/>
          <p:nvPr>
            <p:ph idx="1" type="body"/>
          </p:nvPr>
        </p:nvSpPr>
        <p:spPr>
          <a:xfrm>
            <a:off x="8341800" y="2029698"/>
            <a:ext cx="654000" cy="466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0.8</a:t>
            </a:r>
            <a:endParaRPr>
              <a:solidFill>
                <a:srgbClr val="434343"/>
              </a:solidFill>
              <a:latin typeface="Montserrat"/>
              <a:ea typeface="Montserrat"/>
              <a:cs typeface="Montserrat"/>
              <a:sym typeface="Montserrat"/>
            </a:endParaRPr>
          </a:p>
        </p:txBody>
      </p:sp>
      <p:sp>
        <p:nvSpPr>
          <p:cNvPr id="1552" name="Google Shape;1552;p108"/>
          <p:cNvSpPr txBox="1"/>
          <p:nvPr>
            <p:ph idx="1" type="body"/>
          </p:nvPr>
        </p:nvSpPr>
        <p:spPr>
          <a:xfrm>
            <a:off x="8341800" y="2983373"/>
            <a:ext cx="654000" cy="466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0.2</a:t>
            </a:r>
            <a:endParaRPr>
              <a:solidFill>
                <a:srgbClr val="434343"/>
              </a:solidFill>
              <a:latin typeface="Montserrat"/>
              <a:ea typeface="Montserrat"/>
              <a:cs typeface="Montserrat"/>
              <a:sym typeface="Montserrat"/>
            </a:endParaRPr>
          </a:p>
        </p:txBody>
      </p:sp>
      <p:sp>
        <p:nvSpPr>
          <p:cNvPr id="1553" name="Google Shape;1553;p108"/>
          <p:cNvSpPr txBox="1"/>
          <p:nvPr>
            <p:ph idx="1" type="body"/>
          </p:nvPr>
        </p:nvSpPr>
        <p:spPr>
          <a:xfrm>
            <a:off x="8341800" y="4171773"/>
            <a:ext cx="654000" cy="466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0.3</a:t>
            </a:r>
            <a:endParaRPr>
              <a:solidFill>
                <a:srgbClr val="434343"/>
              </a:solidFill>
              <a:latin typeface="Montserrat"/>
              <a:ea typeface="Montserrat"/>
              <a:cs typeface="Montserrat"/>
              <a:sym typeface="Montserrat"/>
            </a:endParaRPr>
          </a:p>
        </p:txBody>
      </p:sp>
    </p:spTree>
  </p:cSld>
  <p:clrMapOvr>
    <a:masterClrMapping/>
  </p:clrMapOvr>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7" name="Shape 1557"/>
        <p:cNvGrpSpPr/>
        <p:nvPr/>
      </p:nvGrpSpPr>
      <p:grpSpPr>
        <a:xfrm>
          <a:off x="0" y="0"/>
          <a:ext cx="0" cy="0"/>
          <a:chOff x="0" y="0"/>
          <a:chExt cx="0" cy="0"/>
        </a:xfrm>
      </p:grpSpPr>
      <p:sp>
        <p:nvSpPr>
          <p:cNvPr id="1558" name="Google Shape;1558;p10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Multiclass Classification</a:t>
            </a:r>
            <a:endParaRPr>
              <a:latin typeface="Montserrat"/>
              <a:ea typeface="Montserrat"/>
              <a:cs typeface="Montserrat"/>
              <a:sym typeface="Montserrat"/>
            </a:endParaRPr>
          </a:p>
        </p:txBody>
      </p:sp>
      <p:sp>
        <p:nvSpPr>
          <p:cNvPr id="1559" name="Google Shape;1559;p109"/>
          <p:cNvSpPr txBox="1"/>
          <p:nvPr>
            <p:ph idx="1" type="body"/>
          </p:nvPr>
        </p:nvSpPr>
        <p:spPr>
          <a:xfrm>
            <a:off x="311700" y="1152475"/>
            <a:ext cx="8684100" cy="7215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Sigmoid Function for Non-Exclusive Classes</a:t>
            </a:r>
            <a:endParaRPr sz="2900">
              <a:solidFill>
                <a:srgbClr val="434343"/>
              </a:solidFill>
              <a:latin typeface="Montserrat"/>
              <a:ea typeface="Montserrat"/>
              <a:cs typeface="Montserrat"/>
              <a:sym typeface="Montserrat"/>
            </a:endParaRPr>
          </a:p>
        </p:txBody>
      </p:sp>
      <p:pic>
        <p:nvPicPr>
          <p:cNvPr descr="watermark.jpg" id="1560" name="Google Shape;1560;p10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561" name="Google Shape;1561;p10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562" name="Google Shape;1562;p109"/>
          <p:cNvSpPr/>
          <p:nvPr/>
        </p:nvSpPr>
        <p:spPr>
          <a:xfrm>
            <a:off x="4296846" y="203742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3" name="Google Shape;1563;p109"/>
          <p:cNvSpPr/>
          <p:nvPr/>
        </p:nvSpPr>
        <p:spPr>
          <a:xfrm>
            <a:off x="4296846" y="2908063"/>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4" name="Google Shape;1564;p109"/>
          <p:cNvSpPr/>
          <p:nvPr/>
        </p:nvSpPr>
        <p:spPr>
          <a:xfrm>
            <a:off x="4302746" y="412372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565" name="Google Shape;1565;p109"/>
          <p:cNvCxnSpPr>
            <a:stCxn id="1566" idx="6"/>
            <a:endCxn id="1563" idx="2"/>
          </p:cNvCxnSpPr>
          <p:nvPr/>
        </p:nvCxnSpPr>
        <p:spPr>
          <a:xfrm>
            <a:off x="2416446" y="2787913"/>
            <a:ext cx="1880400" cy="389400"/>
          </a:xfrm>
          <a:prstGeom prst="straightConnector1">
            <a:avLst/>
          </a:prstGeom>
          <a:noFill/>
          <a:ln cap="flat" cmpd="sng" w="28575">
            <a:solidFill>
              <a:srgbClr val="595959"/>
            </a:solidFill>
            <a:prstDash val="solid"/>
            <a:round/>
            <a:headEnd len="med" w="med" type="none"/>
            <a:tailEnd len="med" w="med" type="triangle"/>
          </a:ln>
        </p:spPr>
      </p:cxnSp>
      <p:cxnSp>
        <p:nvCxnSpPr>
          <p:cNvPr id="1567" name="Google Shape;1567;p109"/>
          <p:cNvCxnSpPr>
            <a:stCxn id="1566" idx="6"/>
            <a:endCxn id="1562" idx="2"/>
          </p:cNvCxnSpPr>
          <p:nvPr/>
        </p:nvCxnSpPr>
        <p:spPr>
          <a:xfrm flipH="1" rot="10800000">
            <a:off x="2416446" y="2306675"/>
            <a:ext cx="1880400" cy="481200"/>
          </a:xfrm>
          <a:prstGeom prst="straightConnector1">
            <a:avLst/>
          </a:prstGeom>
          <a:noFill/>
          <a:ln cap="flat" cmpd="sng" w="28575">
            <a:solidFill>
              <a:srgbClr val="595959"/>
            </a:solidFill>
            <a:prstDash val="solid"/>
            <a:round/>
            <a:headEnd len="med" w="med" type="none"/>
            <a:tailEnd len="med" w="med" type="triangle"/>
          </a:ln>
        </p:spPr>
      </p:cxnSp>
      <p:cxnSp>
        <p:nvCxnSpPr>
          <p:cNvPr id="1568" name="Google Shape;1568;p109"/>
          <p:cNvCxnSpPr>
            <a:stCxn id="1569" idx="5"/>
            <a:endCxn id="1564" idx="1"/>
          </p:cNvCxnSpPr>
          <p:nvPr/>
        </p:nvCxnSpPr>
        <p:spPr>
          <a:xfrm>
            <a:off x="2833702" y="2978316"/>
            <a:ext cx="1548000" cy="1224300"/>
          </a:xfrm>
          <a:prstGeom prst="straightConnector1">
            <a:avLst/>
          </a:prstGeom>
          <a:noFill/>
          <a:ln cap="flat" cmpd="sng" w="28575">
            <a:solidFill>
              <a:srgbClr val="595959"/>
            </a:solidFill>
            <a:prstDash val="solid"/>
            <a:round/>
            <a:headEnd len="med" w="med" type="none"/>
            <a:tailEnd len="med" w="med" type="triangle"/>
          </a:ln>
        </p:spPr>
      </p:cxnSp>
      <p:cxnSp>
        <p:nvCxnSpPr>
          <p:cNvPr id="1570" name="Google Shape;1570;p109"/>
          <p:cNvCxnSpPr/>
          <p:nvPr/>
        </p:nvCxnSpPr>
        <p:spPr>
          <a:xfrm flipH="1" rot="10800000">
            <a:off x="4835460" y="2299813"/>
            <a:ext cx="680100" cy="6900"/>
          </a:xfrm>
          <a:prstGeom prst="straightConnector1">
            <a:avLst/>
          </a:prstGeom>
          <a:noFill/>
          <a:ln cap="flat" cmpd="sng" w="28575">
            <a:solidFill>
              <a:srgbClr val="595959"/>
            </a:solidFill>
            <a:prstDash val="solid"/>
            <a:round/>
            <a:headEnd len="med" w="med" type="none"/>
            <a:tailEnd len="med" w="med" type="triangle"/>
          </a:ln>
        </p:spPr>
      </p:cxnSp>
      <p:cxnSp>
        <p:nvCxnSpPr>
          <p:cNvPr id="1571" name="Google Shape;1571;p109"/>
          <p:cNvCxnSpPr/>
          <p:nvPr/>
        </p:nvCxnSpPr>
        <p:spPr>
          <a:xfrm>
            <a:off x="4835460" y="3174313"/>
            <a:ext cx="654000" cy="3000"/>
          </a:xfrm>
          <a:prstGeom prst="straightConnector1">
            <a:avLst/>
          </a:prstGeom>
          <a:noFill/>
          <a:ln cap="flat" cmpd="sng" w="28575">
            <a:solidFill>
              <a:srgbClr val="595959"/>
            </a:solidFill>
            <a:prstDash val="solid"/>
            <a:round/>
            <a:headEnd len="med" w="med" type="none"/>
            <a:tailEnd len="med" w="med" type="triangle"/>
          </a:ln>
        </p:spPr>
      </p:cxnSp>
      <p:cxnSp>
        <p:nvCxnSpPr>
          <p:cNvPr id="1572" name="Google Shape;1572;p109"/>
          <p:cNvCxnSpPr/>
          <p:nvPr/>
        </p:nvCxnSpPr>
        <p:spPr>
          <a:xfrm>
            <a:off x="4818060" y="4392963"/>
            <a:ext cx="714900" cy="0"/>
          </a:xfrm>
          <a:prstGeom prst="straightConnector1">
            <a:avLst/>
          </a:prstGeom>
          <a:noFill/>
          <a:ln cap="flat" cmpd="sng" w="28575">
            <a:solidFill>
              <a:srgbClr val="595959"/>
            </a:solidFill>
            <a:prstDash val="solid"/>
            <a:round/>
            <a:headEnd len="med" w="med" type="none"/>
            <a:tailEnd len="med" w="med" type="triangle"/>
          </a:ln>
        </p:spPr>
      </p:cxnSp>
      <p:cxnSp>
        <p:nvCxnSpPr>
          <p:cNvPr id="1573" name="Google Shape;1573;p109"/>
          <p:cNvCxnSpPr>
            <a:stCxn id="1574" idx="6"/>
            <a:endCxn id="1562" idx="2"/>
          </p:cNvCxnSpPr>
          <p:nvPr/>
        </p:nvCxnSpPr>
        <p:spPr>
          <a:xfrm flipH="1" rot="10800000">
            <a:off x="2416446" y="2306675"/>
            <a:ext cx="1880400" cy="1146300"/>
          </a:xfrm>
          <a:prstGeom prst="straightConnector1">
            <a:avLst/>
          </a:prstGeom>
          <a:noFill/>
          <a:ln cap="flat" cmpd="sng" w="28575">
            <a:solidFill>
              <a:srgbClr val="595959"/>
            </a:solidFill>
            <a:prstDash val="solid"/>
            <a:round/>
            <a:headEnd len="med" w="med" type="none"/>
            <a:tailEnd len="med" w="med" type="triangle"/>
          </a:ln>
        </p:spPr>
      </p:cxnSp>
      <p:cxnSp>
        <p:nvCxnSpPr>
          <p:cNvPr id="1575" name="Google Shape;1575;p109"/>
          <p:cNvCxnSpPr>
            <a:stCxn id="1576" idx="5"/>
            <a:endCxn id="1564" idx="2"/>
          </p:cNvCxnSpPr>
          <p:nvPr/>
        </p:nvCxnSpPr>
        <p:spPr>
          <a:xfrm>
            <a:off x="2833702" y="3643215"/>
            <a:ext cx="1469100" cy="749700"/>
          </a:xfrm>
          <a:prstGeom prst="straightConnector1">
            <a:avLst/>
          </a:prstGeom>
          <a:noFill/>
          <a:ln cap="flat" cmpd="sng" w="28575">
            <a:solidFill>
              <a:srgbClr val="595959"/>
            </a:solidFill>
            <a:prstDash val="solid"/>
            <a:round/>
            <a:headEnd len="med" w="med" type="none"/>
            <a:tailEnd len="med" w="med" type="triangle"/>
          </a:ln>
        </p:spPr>
      </p:cxnSp>
      <p:cxnSp>
        <p:nvCxnSpPr>
          <p:cNvPr id="1577" name="Google Shape;1577;p109"/>
          <p:cNvCxnSpPr>
            <a:stCxn id="1574" idx="6"/>
            <a:endCxn id="1563" idx="2"/>
          </p:cNvCxnSpPr>
          <p:nvPr/>
        </p:nvCxnSpPr>
        <p:spPr>
          <a:xfrm flipH="1" rot="10800000">
            <a:off x="2416446" y="3177313"/>
            <a:ext cx="1880400" cy="275400"/>
          </a:xfrm>
          <a:prstGeom prst="straightConnector1">
            <a:avLst/>
          </a:prstGeom>
          <a:noFill/>
          <a:ln cap="flat" cmpd="sng" w="28575">
            <a:solidFill>
              <a:srgbClr val="595959"/>
            </a:solidFill>
            <a:prstDash val="solid"/>
            <a:round/>
            <a:headEnd len="med" w="med" type="none"/>
            <a:tailEnd len="med" w="med" type="triangle"/>
          </a:ln>
        </p:spPr>
      </p:cxnSp>
      <p:sp>
        <p:nvSpPr>
          <p:cNvPr id="1569" name="Google Shape;1569;p109"/>
          <p:cNvSpPr/>
          <p:nvPr/>
        </p:nvSpPr>
        <p:spPr>
          <a:xfrm>
            <a:off x="2374063" y="25186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6" name="Google Shape;1576;p109"/>
          <p:cNvSpPr/>
          <p:nvPr/>
        </p:nvSpPr>
        <p:spPr>
          <a:xfrm>
            <a:off x="2374063" y="31835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8" name="Google Shape;1578;p109"/>
          <p:cNvSpPr/>
          <p:nvPr/>
        </p:nvSpPr>
        <p:spPr>
          <a:xfrm>
            <a:off x="62088" y="2157950"/>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9" name="Google Shape;1579;p109"/>
          <p:cNvSpPr/>
          <p:nvPr/>
        </p:nvSpPr>
        <p:spPr>
          <a:xfrm>
            <a:off x="62088" y="2852189"/>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0" name="Google Shape;1580;p109"/>
          <p:cNvSpPr/>
          <p:nvPr/>
        </p:nvSpPr>
        <p:spPr>
          <a:xfrm>
            <a:off x="62088" y="3591668"/>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1" name="Google Shape;1581;p109"/>
          <p:cNvSpPr/>
          <p:nvPr/>
        </p:nvSpPr>
        <p:spPr>
          <a:xfrm>
            <a:off x="1190713" y="25186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2" name="Google Shape;1582;p109"/>
          <p:cNvSpPr/>
          <p:nvPr/>
        </p:nvSpPr>
        <p:spPr>
          <a:xfrm>
            <a:off x="1190713" y="31835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583" name="Google Shape;1583;p109"/>
          <p:cNvCxnSpPr>
            <a:stCxn id="1578" idx="6"/>
            <a:endCxn id="1581" idx="2"/>
          </p:cNvCxnSpPr>
          <p:nvPr/>
        </p:nvCxnSpPr>
        <p:spPr>
          <a:xfrm>
            <a:off x="600588" y="2427200"/>
            <a:ext cx="590100" cy="360600"/>
          </a:xfrm>
          <a:prstGeom prst="straightConnector1">
            <a:avLst/>
          </a:prstGeom>
          <a:noFill/>
          <a:ln cap="flat" cmpd="sng" w="28575">
            <a:solidFill>
              <a:srgbClr val="595959"/>
            </a:solidFill>
            <a:prstDash val="solid"/>
            <a:round/>
            <a:headEnd len="med" w="med" type="none"/>
            <a:tailEnd len="med" w="med" type="triangle"/>
          </a:ln>
        </p:spPr>
      </p:cxnSp>
      <p:cxnSp>
        <p:nvCxnSpPr>
          <p:cNvPr id="1584" name="Google Shape;1584;p109"/>
          <p:cNvCxnSpPr>
            <a:endCxn id="1582" idx="2"/>
          </p:cNvCxnSpPr>
          <p:nvPr/>
        </p:nvCxnSpPr>
        <p:spPr>
          <a:xfrm>
            <a:off x="600613" y="2447227"/>
            <a:ext cx="590100" cy="1005600"/>
          </a:xfrm>
          <a:prstGeom prst="straightConnector1">
            <a:avLst/>
          </a:prstGeom>
          <a:noFill/>
          <a:ln cap="flat" cmpd="sng" w="28575">
            <a:solidFill>
              <a:srgbClr val="595959"/>
            </a:solidFill>
            <a:prstDash val="solid"/>
            <a:round/>
            <a:headEnd len="med" w="med" type="none"/>
            <a:tailEnd len="med" w="med" type="triangle"/>
          </a:ln>
        </p:spPr>
      </p:cxnSp>
      <p:cxnSp>
        <p:nvCxnSpPr>
          <p:cNvPr id="1585" name="Google Shape;1585;p109"/>
          <p:cNvCxnSpPr>
            <a:endCxn id="1581" idx="2"/>
          </p:cNvCxnSpPr>
          <p:nvPr/>
        </p:nvCxnSpPr>
        <p:spPr>
          <a:xfrm flipH="1" rot="10800000">
            <a:off x="600613" y="2787928"/>
            <a:ext cx="590100" cy="349800"/>
          </a:xfrm>
          <a:prstGeom prst="straightConnector1">
            <a:avLst/>
          </a:prstGeom>
          <a:noFill/>
          <a:ln cap="flat" cmpd="sng" w="28575">
            <a:solidFill>
              <a:srgbClr val="595959"/>
            </a:solidFill>
            <a:prstDash val="solid"/>
            <a:round/>
            <a:headEnd len="med" w="med" type="none"/>
            <a:tailEnd len="med" w="med" type="triangle"/>
          </a:ln>
        </p:spPr>
      </p:cxnSp>
      <p:cxnSp>
        <p:nvCxnSpPr>
          <p:cNvPr id="1586" name="Google Shape;1586;p109"/>
          <p:cNvCxnSpPr>
            <a:endCxn id="1582" idx="2"/>
          </p:cNvCxnSpPr>
          <p:nvPr/>
        </p:nvCxnSpPr>
        <p:spPr>
          <a:xfrm>
            <a:off x="600613" y="3137827"/>
            <a:ext cx="590100" cy="315000"/>
          </a:xfrm>
          <a:prstGeom prst="straightConnector1">
            <a:avLst/>
          </a:prstGeom>
          <a:noFill/>
          <a:ln cap="flat" cmpd="sng" w="28575">
            <a:solidFill>
              <a:srgbClr val="595959"/>
            </a:solidFill>
            <a:prstDash val="solid"/>
            <a:round/>
            <a:headEnd len="med" w="med" type="none"/>
            <a:tailEnd len="med" w="med" type="triangle"/>
          </a:ln>
        </p:spPr>
      </p:cxnSp>
      <p:cxnSp>
        <p:nvCxnSpPr>
          <p:cNvPr id="1587" name="Google Shape;1587;p109"/>
          <p:cNvCxnSpPr>
            <a:endCxn id="1581" idx="2"/>
          </p:cNvCxnSpPr>
          <p:nvPr/>
        </p:nvCxnSpPr>
        <p:spPr>
          <a:xfrm flipH="1" rot="10800000">
            <a:off x="624013" y="2787928"/>
            <a:ext cx="566700" cy="1060500"/>
          </a:xfrm>
          <a:prstGeom prst="straightConnector1">
            <a:avLst/>
          </a:prstGeom>
          <a:noFill/>
          <a:ln cap="flat" cmpd="sng" w="28575">
            <a:solidFill>
              <a:srgbClr val="595959"/>
            </a:solidFill>
            <a:prstDash val="solid"/>
            <a:round/>
            <a:headEnd len="med" w="med" type="none"/>
            <a:tailEnd len="med" w="med" type="triangle"/>
          </a:ln>
        </p:spPr>
      </p:cxnSp>
      <p:cxnSp>
        <p:nvCxnSpPr>
          <p:cNvPr id="1588" name="Google Shape;1588;p109"/>
          <p:cNvCxnSpPr>
            <a:endCxn id="1582" idx="2"/>
          </p:cNvCxnSpPr>
          <p:nvPr/>
        </p:nvCxnSpPr>
        <p:spPr>
          <a:xfrm flipH="1" rot="10800000">
            <a:off x="624013" y="3452827"/>
            <a:ext cx="566700" cy="395700"/>
          </a:xfrm>
          <a:prstGeom prst="straightConnector1">
            <a:avLst/>
          </a:prstGeom>
          <a:noFill/>
          <a:ln cap="flat" cmpd="sng" w="28575">
            <a:solidFill>
              <a:srgbClr val="595959"/>
            </a:solidFill>
            <a:prstDash val="solid"/>
            <a:round/>
            <a:headEnd len="med" w="med" type="none"/>
            <a:tailEnd len="med" w="med" type="triangle"/>
          </a:ln>
        </p:spPr>
      </p:cxnSp>
      <p:sp>
        <p:nvSpPr>
          <p:cNvPr id="1589" name="Google Shape;1589;p109"/>
          <p:cNvSpPr/>
          <p:nvPr/>
        </p:nvSpPr>
        <p:spPr>
          <a:xfrm>
            <a:off x="1813100" y="2986850"/>
            <a:ext cx="538500" cy="275400"/>
          </a:xfrm>
          <a:prstGeom prst="rightArrow">
            <a:avLst>
              <a:gd fmla="val 50000" name="adj1"/>
              <a:gd fmla="val 50000" name="adj2"/>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0" name="Google Shape;1590;p109"/>
          <p:cNvSpPr txBox="1"/>
          <p:nvPr>
            <p:ph idx="1" type="body"/>
          </p:nvPr>
        </p:nvSpPr>
        <p:spPr>
          <a:xfrm>
            <a:off x="1190700" y="372010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Hidden Layers</a:t>
            </a:r>
            <a:endParaRPr>
              <a:solidFill>
                <a:srgbClr val="434343"/>
              </a:solidFill>
              <a:latin typeface="Montserrat"/>
              <a:ea typeface="Montserrat"/>
              <a:cs typeface="Montserrat"/>
              <a:sym typeface="Montserrat"/>
            </a:endParaRPr>
          </a:p>
        </p:txBody>
      </p:sp>
      <p:sp>
        <p:nvSpPr>
          <p:cNvPr id="1591" name="Google Shape;1591;p109"/>
          <p:cNvSpPr/>
          <p:nvPr/>
        </p:nvSpPr>
        <p:spPr>
          <a:xfrm>
            <a:off x="4505261" y="3515975"/>
            <a:ext cx="133500" cy="133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2" name="Google Shape;1592;p109"/>
          <p:cNvSpPr/>
          <p:nvPr/>
        </p:nvSpPr>
        <p:spPr>
          <a:xfrm>
            <a:off x="4505261" y="3718406"/>
            <a:ext cx="133500" cy="133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3" name="Google Shape;1593;p109"/>
          <p:cNvSpPr/>
          <p:nvPr/>
        </p:nvSpPr>
        <p:spPr>
          <a:xfrm>
            <a:off x="4505261" y="3920836"/>
            <a:ext cx="133500" cy="133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4" name="Google Shape;1594;p109"/>
          <p:cNvSpPr txBox="1"/>
          <p:nvPr>
            <p:ph idx="1" type="body"/>
          </p:nvPr>
        </p:nvSpPr>
        <p:spPr>
          <a:xfrm>
            <a:off x="5515650" y="2034025"/>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Class One</a:t>
            </a:r>
            <a:endParaRPr>
              <a:solidFill>
                <a:srgbClr val="434343"/>
              </a:solidFill>
              <a:latin typeface="Montserrat"/>
              <a:ea typeface="Montserrat"/>
              <a:cs typeface="Montserrat"/>
              <a:sym typeface="Montserrat"/>
            </a:endParaRPr>
          </a:p>
        </p:txBody>
      </p:sp>
      <p:sp>
        <p:nvSpPr>
          <p:cNvPr id="1595" name="Google Shape;1595;p109"/>
          <p:cNvSpPr txBox="1"/>
          <p:nvPr>
            <p:ph idx="1" type="body"/>
          </p:nvPr>
        </p:nvSpPr>
        <p:spPr>
          <a:xfrm>
            <a:off x="5489550" y="2908075"/>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Class Two</a:t>
            </a:r>
            <a:endParaRPr>
              <a:solidFill>
                <a:srgbClr val="434343"/>
              </a:solidFill>
              <a:latin typeface="Montserrat"/>
              <a:ea typeface="Montserrat"/>
              <a:cs typeface="Montserrat"/>
              <a:sym typeface="Montserrat"/>
            </a:endParaRPr>
          </a:p>
        </p:txBody>
      </p:sp>
      <p:sp>
        <p:nvSpPr>
          <p:cNvPr id="1596" name="Google Shape;1596;p109"/>
          <p:cNvSpPr txBox="1"/>
          <p:nvPr>
            <p:ph idx="1" type="body"/>
          </p:nvPr>
        </p:nvSpPr>
        <p:spPr>
          <a:xfrm>
            <a:off x="5515650" y="4123725"/>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Class </a:t>
            </a:r>
            <a:r>
              <a:rPr b="1" lang="en">
                <a:solidFill>
                  <a:srgbClr val="434343"/>
                </a:solidFill>
                <a:latin typeface="Montserrat"/>
                <a:ea typeface="Montserrat"/>
                <a:cs typeface="Montserrat"/>
                <a:sym typeface="Montserrat"/>
              </a:rPr>
              <a:t>N</a:t>
            </a:r>
            <a:endParaRPr b="1">
              <a:solidFill>
                <a:srgbClr val="434343"/>
              </a:solidFill>
              <a:latin typeface="Montserrat"/>
              <a:ea typeface="Montserrat"/>
              <a:cs typeface="Montserrat"/>
              <a:sym typeface="Montserrat"/>
            </a:endParaRPr>
          </a:p>
        </p:txBody>
      </p:sp>
      <p:cxnSp>
        <p:nvCxnSpPr>
          <p:cNvPr id="1597" name="Google Shape;1597;p109"/>
          <p:cNvCxnSpPr/>
          <p:nvPr/>
        </p:nvCxnSpPr>
        <p:spPr>
          <a:xfrm flipH="1" rot="10800000">
            <a:off x="6936224" y="1967164"/>
            <a:ext cx="783300" cy="466500"/>
          </a:xfrm>
          <a:prstGeom prst="curvedConnector3">
            <a:avLst>
              <a:gd fmla="val 50000" name="adj1"/>
            </a:avLst>
          </a:prstGeom>
          <a:noFill/>
          <a:ln cap="flat" cmpd="sng" w="28575">
            <a:solidFill>
              <a:srgbClr val="980000"/>
            </a:solidFill>
            <a:prstDash val="solid"/>
            <a:round/>
            <a:headEnd len="med" w="med" type="none"/>
            <a:tailEnd len="med" w="med" type="none"/>
          </a:ln>
        </p:spPr>
      </p:cxnSp>
      <p:sp>
        <p:nvSpPr>
          <p:cNvPr id="1598" name="Google Shape;1598;p109"/>
          <p:cNvSpPr txBox="1"/>
          <p:nvPr>
            <p:ph idx="1" type="body"/>
          </p:nvPr>
        </p:nvSpPr>
        <p:spPr>
          <a:xfrm>
            <a:off x="6700859" y="2210833"/>
            <a:ext cx="270600" cy="3651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CC0000"/>
                </a:solidFill>
                <a:latin typeface="Montserrat"/>
                <a:ea typeface="Montserrat"/>
                <a:cs typeface="Montserrat"/>
                <a:sym typeface="Montserrat"/>
              </a:rPr>
              <a:t>0</a:t>
            </a:r>
            <a:endParaRPr b="1">
              <a:solidFill>
                <a:srgbClr val="CC0000"/>
              </a:solidFill>
              <a:latin typeface="Montserrat"/>
              <a:ea typeface="Montserrat"/>
              <a:cs typeface="Montserrat"/>
              <a:sym typeface="Montserrat"/>
            </a:endParaRPr>
          </a:p>
        </p:txBody>
      </p:sp>
      <p:sp>
        <p:nvSpPr>
          <p:cNvPr id="1599" name="Google Shape;1599;p109"/>
          <p:cNvSpPr txBox="1"/>
          <p:nvPr>
            <p:ph idx="1" type="body"/>
          </p:nvPr>
        </p:nvSpPr>
        <p:spPr>
          <a:xfrm>
            <a:off x="7671952" y="1716374"/>
            <a:ext cx="270600" cy="3651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CC0000"/>
                </a:solidFill>
                <a:latin typeface="Montserrat"/>
                <a:ea typeface="Montserrat"/>
                <a:cs typeface="Montserrat"/>
                <a:sym typeface="Montserrat"/>
              </a:rPr>
              <a:t>1</a:t>
            </a:r>
            <a:endParaRPr b="1">
              <a:solidFill>
                <a:srgbClr val="CC0000"/>
              </a:solidFill>
              <a:latin typeface="Montserrat"/>
              <a:ea typeface="Montserrat"/>
              <a:cs typeface="Montserrat"/>
              <a:sym typeface="Montserrat"/>
            </a:endParaRPr>
          </a:p>
        </p:txBody>
      </p:sp>
      <p:cxnSp>
        <p:nvCxnSpPr>
          <p:cNvPr id="1600" name="Google Shape;1600;p109"/>
          <p:cNvCxnSpPr/>
          <p:nvPr/>
        </p:nvCxnSpPr>
        <p:spPr>
          <a:xfrm flipH="1" rot="10800000">
            <a:off x="6942399" y="2983364"/>
            <a:ext cx="783300" cy="466500"/>
          </a:xfrm>
          <a:prstGeom prst="curvedConnector3">
            <a:avLst>
              <a:gd fmla="val 50000" name="adj1"/>
            </a:avLst>
          </a:prstGeom>
          <a:noFill/>
          <a:ln cap="flat" cmpd="sng" w="28575">
            <a:solidFill>
              <a:srgbClr val="980000"/>
            </a:solidFill>
            <a:prstDash val="solid"/>
            <a:round/>
            <a:headEnd len="med" w="med" type="none"/>
            <a:tailEnd len="med" w="med" type="none"/>
          </a:ln>
        </p:spPr>
      </p:cxnSp>
      <p:sp>
        <p:nvSpPr>
          <p:cNvPr id="1601" name="Google Shape;1601;p109"/>
          <p:cNvSpPr txBox="1"/>
          <p:nvPr>
            <p:ph idx="1" type="body"/>
          </p:nvPr>
        </p:nvSpPr>
        <p:spPr>
          <a:xfrm>
            <a:off x="6707034" y="3227033"/>
            <a:ext cx="270600" cy="3651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CC0000"/>
                </a:solidFill>
                <a:latin typeface="Montserrat"/>
                <a:ea typeface="Montserrat"/>
                <a:cs typeface="Montserrat"/>
                <a:sym typeface="Montserrat"/>
              </a:rPr>
              <a:t>0</a:t>
            </a:r>
            <a:endParaRPr b="1">
              <a:solidFill>
                <a:srgbClr val="CC0000"/>
              </a:solidFill>
              <a:latin typeface="Montserrat"/>
              <a:ea typeface="Montserrat"/>
              <a:cs typeface="Montserrat"/>
              <a:sym typeface="Montserrat"/>
            </a:endParaRPr>
          </a:p>
        </p:txBody>
      </p:sp>
      <p:sp>
        <p:nvSpPr>
          <p:cNvPr id="1602" name="Google Shape;1602;p109"/>
          <p:cNvSpPr txBox="1"/>
          <p:nvPr>
            <p:ph idx="1" type="body"/>
          </p:nvPr>
        </p:nvSpPr>
        <p:spPr>
          <a:xfrm>
            <a:off x="7678127" y="2732574"/>
            <a:ext cx="270600" cy="3651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CC0000"/>
                </a:solidFill>
                <a:latin typeface="Montserrat"/>
                <a:ea typeface="Montserrat"/>
                <a:cs typeface="Montserrat"/>
                <a:sym typeface="Montserrat"/>
              </a:rPr>
              <a:t>1</a:t>
            </a:r>
            <a:endParaRPr b="1">
              <a:solidFill>
                <a:srgbClr val="CC0000"/>
              </a:solidFill>
              <a:latin typeface="Montserrat"/>
              <a:ea typeface="Montserrat"/>
              <a:cs typeface="Montserrat"/>
              <a:sym typeface="Montserrat"/>
            </a:endParaRPr>
          </a:p>
        </p:txBody>
      </p:sp>
      <p:cxnSp>
        <p:nvCxnSpPr>
          <p:cNvPr id="1603" name="Google Shape;1603;p109"/>
          <p:cNvCxnSpPr/>
          <p:nvPr/>
        </p:nvCxnSpPr>
        <p:spPr>
          <a:xfrm flipH="1" rot="10800000">
            <a:off x="6948574" y="4171764"/>
            <a:ext cx="783300" cy="466500"/>
          </a:xfrm>
          <a:prstGeom prst="curvedConnector3">
            <a:avLst>
              <a:gd fmla="val 50000" name="adj1"/>
            </a:avLst>
          </a:prstGeom>
          <a:noFill/>
          <a:ln cap="flat" cmpd="sng" w="28575">
            <a:solidFill>
              <a:srgbClr val="980000"/>
            </a:solidFill>
            <a:prstDash val="solid"/>
            <a:round/>
            <a:headEnd len="med" w="med" type="none"/>
            <a:tailEnd len="med" w="med" type="none"/>
          </a:ln>
        </p:spPr>
      </p:cxnSp>
      <p:sp>
        <p:nvSpPr>
          <p:cNvPr id="1604" name="Google Shape;1604;p109"/>
          <p:cNvSpPr txBox="1"/>
          <p:nvPr>
            <p:ph idx="1" type="body"/>
          </p:nvPr>
        </p:nvSpPr>
        <p:spPr>
          <a:xfrm>
            <a:off x="6713209" y="4415433"/>
            <a:ext cx="270600" cy="3651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CC0000"/>
                </a:solidFill>
                <a:latin typeface="Montserrat"/>
                <a:ea typeface="Montserrat"/>
                <a:cs typeface="Montserrat"/>
                <a:sym typeface="Montserrat"/>
              </a:rPr>
              <a:t>0</a:t>
            </a:r>
            <a:endParaRPr b="1">
              <a:solidFill>
                <a:srgbClr val="CC0000"/>
              </a:solidFill>
              <a:latin typeface="Montserrat"/>
              <a:ea typeface="Montserrat"/>
              <a:cs typeface="Montserrat"/>
              <a:sym typeface="Montserrat"/>
            </a:endParaRPr>
          </a:p>
        </p:txBody>
      </p:sp>
      <p:sp>
        <p:nvSpPr>
          <p:cNvPr id="1605" name="Google Shape;1605;p109"/>
          <p:cNvSpPr txBox="1"/>
          <p:nvPr>
            <p:ph idx="1" type="body"/>
          </p:nvPr>
        </p:nvSpPr>
        <p:spPr>
          <a:xfrm>
            <a:off x="7684302" y="3920974"/>
            <a:ext cx="270600" cy="3651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CC0000"/>
                </a:solidFill>
                <a:latin typeface="Montserrat"/>
                <a:ea typeface="Montserrat"/>
                <a:cs typeface="Montserrat"/>
                <a:sym typeface="Montserrat"/>
              </a:rPr>
              <a:t>1</a:t>
            </a:r>
            <a:endParaRPr b="1">
              <a:solidFill>
                <a:srgbClr val="CC0000"/>
              </a:solidFill>
              <a:latin typeface="Montserrat"/>
              <a:ea typeface="Montserrat"/>
              <a:cs typeface="Montserrat"/>
              <a:sym typeface="Montserrat"/>
            </a:endParaRPr>
          </a:p>
        </p:txBody>
      </p:sp>
      <p:sp>
        <p:nvSpPr>
          <p:cNvPr id="1606" name="Google Shape;1606;p109"/>
          <p:cNvSpPr/>
          <p:nvPr/>
        </p:nvSpPr>
        <p:spPr>
          <a:xfrm>
            <a:off x="8006300" y="2157950"/>
            <a:ext cx="295800" cy="2100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7" name="Google Shape;1607;p109"/>
          <p:cNvSpPr/>
          <p:nvPr/>
        </p:nvSpPr>
        <p:spPr>
          <a:xfrm>
            <a:off x="7973300" y="3072325"/>
            <a:ext cx="295800" cy="2100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8" name="Google Shape;1608;p109"/>
          <p:cNvSpPr/>
          <p:nvPr/>
        </p:nvSpPr>
        <p:spPr>
          <a:xfrm>
            <a:off x="7973300" y="4287975"/>
            <a:ext cx="295800" cy="2100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9" name="Google Shape;1609;p109"/>
          <p:cNvSpPr txBox="1"/>
          <p:nvPr>
            <p:ph idx="1" type="body"/>
          </p:nvPr>
        </p:nvSpPr>
        <p:spPr>
          <a:xfrm>
            <a:off x="8341800" y="2029698"/>
            <a:ext cx="654000" cy="466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0.8</a:t>
            </a:r>
            <a:endParaRPr>
              <a:solidFill>
                <a:srgbClr val="434343"/>
              </a:solidFill>
              <a:latin typeface="Montserrat"/>
              <a:ea typeface="Montserrat"/>
              <a:cs typeface="Montserrat"/>
              <a:sym typeface="Montserrat"/>
            </a:endParaRPr>
          </a:p>
        </p:txBody>
      </p:sp>
      <p:sp>
        <p:nvSpPr>
          <p:cNvPr id="1610" name="Google Shape;1610;p109"/>
          <p:cNvSpPr txBox="1"/>
          <p:nvPr>
            <p:ph idx="1" type="body"/>
          </p:nvPr>
        </p:nvSpPr>
        <p:spPr>
          <a:xfrm>
            <a:off x="8341800" y="2983373"/>
            <a:ext cx="654000" cy="466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0.6</a:t>
            </a:r>
            <a:endParaRPr>
              <a:solidFill>
                <a:srgbClr val="434343"/>
              </a:solidFill>
              <a:latin typeface="Montserrat"/>
              <a:ea typeface="Montserrat"/>
              <a:cs typeface="Montserrat"/>
              <a:sym typeface="Montserrat"/>
            </a:endParaRPr>
          </a:p>
        </p:txBody>
      </p:sp>
      <p:sp>
        <p:nvSpPr>
          <p:cNvPr id="1611" name="Google Shape;1611;p109"/>
          <p:cNvSpPr txBox="1"/>
          <p:nvPr>
            <p:ph idx="1" type="body"/>
          </p:nvPr>
        </p:nvSpPr>
        <p:spPr>
          <a:xfrm>
            <a:off x="8341800" y="4171773"/>
            <a:ext cx="654000" cy="466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0.2</a:t>
            </a:r>
            <a:endParaRPr>
              <a:solidFill>
                <a:srgbClr val="434343"/>
              </a:solidFill>
              <a:latin typeface="Montserrat"/>
              <a:ea typeface="Montserrat"/>
              <a:cs typeface="Montserrat"/>
              <a:sym typeface="Montserrat"/>
            </a:endParaRPr>
          </a:p>
        </p:txBody>
      </p:sp>
    </p:spTree>
  </p:cSld>
  <p:clrMapOvr>
    <a:masterClrMapping/>
  </p:clrMapOvr>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5" name="Shape 1615"/>
        <p:cNvGrpSpPr/>
        <p:nvPr/>
      </p:nvGrpSpPr>
      <p:grpSpPr>
        <a:xfrm>
          <a:off x="0" y="0"/>
          <a:ext cx="0" cy="0"/>
          <a:chOff x="0" y="0"/>
          <a:chExt cx="0" cy="0"/>
        </a:xfrm>
      </p:grpSpPr>
      <p:sp>
        <p:nvSpPr>
          <p:cNvPr id="1616" name="Google Shape;1616;p11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617" name="Google Shape;1617;p110"/>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Non-exclusive</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Sigmoid function</a:t>
            </a:r>
            <a:endParaRPr sz="3000">
              <a:solidFill>
                <a:srgbClr val="434343"/>
              </a:solidFill>
              <a:latin typeface="Montserrat"/>
              <a:ea typeface="Montserrat"/>
              <a:cs typeface="Montserrat"/>
              <a:sym typeface="Montserrat"/>
            </a:endParaRPr>
          </a:p>
          <a:p>
            <a:pPr indent="-419100" lvl="2"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Keep in mind this allows each neuron to output independent of the other classes, allowing for a single data point fed into the function to have multiple classes assigned to it.</a:t>
            </a:r>
            <a:endParaRPr sz="3000">
              <a:solidFill>
                <a:srgbClr val="434343"/>
              </a:solidFill>
              <a:latin typeface="Montserrat"/>
              <a:ea typeface="Montserrat"/>
              <a:cs typeface="Montserrat"/>
              <a:sym typeface="Montserrat"/>
            </a:endParaRPr>
          </a:p>
        </p:txBody>
      </p:sp>
      <p:pic>
        <p:nvPicPr>
          <p:cNvPr descr="watermark.jpg" id="1618" name="Google Shape;1618;p11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619" name="Google Shape;1619;p11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3" name="Shape 1623"/>
        <p:cNvGrpSpPr/>
        <p:nvPr/>
      </p:nvGrpSpPr>
      <p:grpSpPr>
        <a:xfrm>
          <a:off x="0" y="0"/>
          <a:ext cx="0" cy="0"/>
          <a:chOff x="0" y="0"/>
          <a:chExt cx="0" cy="0"/>
        </a:xfrm>
      </p:grpSpPr>
      <p:sp>
        <p:nvSpPr>
          <p:cNvPr id="1624" name="Google Shape;1624;p11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625" name="Google Shape;1625;p111"/>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Mutually Exclusive Classes</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But what do we do when each data point can only have a single class assigned to it?</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can use the </a:t>
            </a:r>
            <a:r>
              <a:rPr b="1" lang="en" sz="3000">
                <a:solidFill>
                  <a:srgbClr val="434343"/>
                </a:solidFill>
                <a:latin typeface="Montserrat"/>
                <a:ea typeface="Montserrat"/>
                <a:cs typeface="Montserrat"/>
                <a:sym typeface="Montserrat"/>
              </a:rPr>
              <a:t>softmax function</a:t>
            </a:r>
            <a:r>
              <a:rPr lang="en" sz="3000">
                <a:solidFill>
                  <a:srgbClr val="434343"/>
                </a:solidFill>
                <a:latin typeface="Montserrat"/>
                <a:ea typeface="Montserrat"/>
                <a:cs typeface="Montserrat"/>
                <a:sym typeface="Montserrat"/>
              </a:rPr>
              <a:t> for this!</a:t>
            </a:r>
            <a:endParaRPr sz="3000">
              <a:solidFill>
                <a:srgbClr val="434343"/>
              </a:solidFill>
              <a:latin typeface="Montserrat"/>
              <a:ea typeface="Montserrat"/>
              <a:cs typeface="Montserrat"/>
              <a:sym typeface="Montserrat"/>
            </a:endParaRPr>
          </a:p>
        </p:txBody>
      </p:sp>
      <p:pic>
        <p:nvPicPr>
          <p:cNvPr descr="watermark.jpg" id="1626" name="Google Shape;1626;p11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627" name="Google Shape;1627;p11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