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4630400" cy="8229600"/>
  <p:notesSz cx="8229600" cy="14630400"/>
  <p:embeddedFontLst>
    <p:embeddedFont>
      <p:font typeface="MuseoModern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VsB3VdPF1V6xkWJiZXbR3MOZm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23" Type="http://schemas.openxmlformats.org/officeDocument/2006/relationships/customXml" Target="../customXml/item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/>
          <p:nvPr/>
        </p:nvSpPr>
        <p:spPr>
          <a:xfrm>
            <a:off x="6319599" y="1480661"/>
            <a:ext cx="7477601" cy="287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6036"/>
              <a:buFont typeface="MuseoModerno"/>
              <a:buNone/>
            </a:pPr>
            <a:r>
              <a:rPr lang="en-US" sz="6036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Analysis on Unemployment in India</a:t>
            </a:r>
            <a:endParaRPr sz="603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6319599" y="4688562"/>
            <a:ext cx="7477601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 Unemployment remains a persistent challenge in India, with complex socioeconomic factors shaping its dynamics. This data visualization analysis aims to uncover key trends, insights, and potential interventions to address this critical issue.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3195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8675" y="435173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5" y="0"/>
            <a:ext cx="3821075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38"/>
              <a:buFont typeface="MuseoModerno"/>
              <a:buNone/>
            </a:pPr>
            <a:r>
              <a:rPr lang="en-US" sz="4338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Overview of Unemployment Trends in India</a:t>
            </a:r>
            <a:endParaRPr sz="433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4800719" y="2315170"/>
            <a:ext cx="27503" cy="5306854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062299" y="2721352"/>
            <a:ext cx="771168" cy="27503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736902" y="2528649"/>
            <a:ext cx="155019" cy="41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03"/>
              <a:buFont typeface="MuseoModerno"/>
              <a:buNone/>
            </a:pPr>
            <a:r>
              <a:rPr lang="en-US" sz="2603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1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6026348" y="2535436"/>
            <a:ext cx="3821073" cy="34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69"/>
              <a:buFont typeface="MuseoModerno"/>
              <a:buNone/>
            </a:pPr>
            <a:r>
              <a:rPr lang="en-US" sz="2169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Rising Unemployment Rates</a:t>
            </a:r>
            <a:endParaRPr sz="21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5833467" y="3326816"/>
            <a:ext cx="7777758" cy="70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35"/>
              <a:buFont typeface="Arial"/>
              <a:buNone/>
            </a:pPr>
            <a:r>
              <a:rPr lang="en-US" sz="1735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Unemployment rates in India have shown an upward trend in recent years, with significant variations across demographics and regions.</a:t>
            </a:r>
            <a:endParaRPr sz="17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5062299" y="4563725"/>
            <a:ext cx="771168" cy="27503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22495" y="4371023"/>
            <a:ext cx="183713" cy="41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03"/>
              <a:buFont typeface="MuseoModerno"/>
              <a:buNone/>
            </a:pPr>
            <a:r>
              <a:rPr lang="en-US" sz="2603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2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69"/>
              <a:buFont typeface="MuseoModerno"/>
              <a:buNone/>
            </a:pPr>
            <a:r>
              <a:rPr lang="en-US" sz="2169" b="0" i="0" u="none" strike="noStrike" cap="none" dirty="0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Demographic Shifts</a:t>
            </a:r>
            <a:endParaRPr sz="216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5840432" y="5073120"/>
            <a:ext cx="7777758" cy="70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35"/>
              <a:buFont typeface="Arial"/>
              <a:buNone/>
            </a:pPr>
            <a:r>
              <a:rPr lang="en-US" sz="1735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India's young and growing population faces unique employment challenges, particularly for youth and women seeking to enter the workforce.</a:t>
            </a:r>
            <a:endParaRPr sz="17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5062299" y="6406098"/>
            <a:ext cx="771168" cy="27503"/>
          </a:xfrm>
          <a:prstGeom prst="rect">
            <a:avLst/>
          </a:prstGeom>
          <a:solidFill>
            <a:srgbClr val="325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4721543" y="6213396"/>
            <a:ext cx="185738" cy="41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7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03"/>
              <a:buFont typeface="MuseoModerno"/>
              <a:buNone/>
            </a:pPr>
            <a:r>
              <a:rPr lang="en-US" sz="2603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3</a:t>
            </a:r>
            <a:endParaRPr sz="260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026348" y="6220182"/>
            <a:ext cx="2754511" cy="34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69"/>
              <a:buFont typeface="MuseoModerno"/>
              <a:buNone/>
            </a:pPr>
            <a:r>
              <a:rPr lang="en-US" sz="2169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Sectoral Imbalances</a:t>
            </a:r>
            <a:endParaRPr sz="21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5799191" y="6865255"/>
            <a:ext cx="7777758" cy="70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35"/>
              <a:buFont typeface="Arial"/>
              <a:buNone/>
            </a:pPr>
            <a:r>
              <a:rPr lang="en-US" sz="1735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The uneven distribution of employment opportunities across industries and sectors has contributed to persistent unemployment in the country.</a:t>
            </a:r>
            <a:endParaRPr sz="17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2037993" y="1695926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lang="en-US" sz="437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Key Factors Influencing Unemployment Rates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2037993" y="3640098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Economic Policies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2037993" y="4209455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Government policies and initiatives aimed at job creation, skills development, and industrial growth can significantly impact unemployment rates.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5743932" y="3640098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 dirty="0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Demographic Shifts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5743932" y="4370511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Changes in the age, gender, and educational composition of the workforce can lead to misalignments between supply and demand.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9449872" y="3640098"/>
            <a:ext cx="3156347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Technological Disruption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9449872" y="4556641"/>
            <a:ext cx="315634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The rapid advancement of automation and artificial intelligence has the potential to displace workers in certain sectors.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2037993" y="1096208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lang="en-US" sz="437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Analyzing Unemployment Data by Demographic Characteristics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2037993" y="292929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2260163" y="3151465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Gender Disparities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2260163" y="3631883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Examining the differences in unemployment rates between men and women, and identifying factors contributing to these gaps.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7426285" y="292929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648456" y="3151465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Age-based Trends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7648456" y="3631883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Analyzing how unemployment affects different age groups, such as youth, prime working-age adults, and older workers.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2037993" y="5309771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2279214" y="5211098"/>
            <a:ext cx="3202781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 dirty="0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Educational Attainment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260163" y="5845016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Investigating the relationship between educational levels and employment opportunities, and the challenges faced by various skill groups.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7465820" y="514242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7648456" y="5134504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 dirty="0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Regional Variations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7648456" y="5845016"/>
            <a:ext cx="4721781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Identifying geographic variations in unemployment rates and exploring the underlying socioeconomic factors driving these differences.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037993" y="912138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lang="en-US" sz="437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Visualizing Unemployment Patterns Across Regions and States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7993" y="2745224"/>
            <a:ext cx="3295888" cy="203692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/>
          <p:nvPr/>
        </p:nvSpPr>
        <p:spPr>
          <a:xfrm>
            <a:off x="2037993" y="5059799"/>
            <a:ext cx="3285292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Geographical Disparities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2037993" y="5540216"/>
            <a:ext cx="3295888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Leveraging interactive maps to illustrate the uneven distribution of unemployment across different states and regions in India.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7137" y="2745224"/>
            <a:ext cx="3296007" cy="2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/>
          <p:nvPr/>
        </p:nvSpPr>
        <p:spPr>
          <a:xfrm>
            <a:off x="5667137" y="5059918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Sectoral Trends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5667137" y="5540335"/>
            <a:ext cx="329600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Utilizing data visualizations to highlight the variations in unemployment rates across different industries and economic sectors.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96400" y="2745224"/>
            <a:ext cx="3296007" cy="2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>
            <a:off x="9296400" y="5059918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Urban-Rural Divide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9296400" y="5540335"/>
            <a:ext cx="3296007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Exploring the differences in unemployment patterns between urban and rural areas, and identifying the unique challenges faced by each.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" y="0"/>
            <a:ext cx="3657600" cy="823079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50"/>
              <a:buFont typeface="MuseoModerno"/>
              <a:buNone/>
            </a:pPr>
            <a:r>
              <a:rPr lang="en-US" sz="4350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Identifying Trends and Insights from the Data</a:t>
            </a:r>
            <a:endParaRPr sz="4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6156" y="2320052"/>
            <a:ext cx="1104781" cy="1767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75"/>
              <a:buFont typeface="MuseoModerno"/>
              <a:buNone/>
            </a:pPr>
            <a:r>
              <a:rPr lang="en-US" sz="2175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Trend Analysis</a:t>
            </a:r>
            <a:endParaRPr sz="21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5922288" y="3018711"/>
            <a:ext cx="7879556" cy="70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40"/>
              <a:buFont typeface="Arial"/>
              <a:buNone/>
            </a:pPr>
            <a:r>
              <a:rPr lang="en-US" sz="174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Examining long-term patterns and shifts in unemployment rates to identify key drivers and potential turning points.</a:t>
            </a:r>
            <a:endParaRPr sz="17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6156" y="4087773"/>
            <a:ext cx="1104781" cy="1767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75"/>
              <a:buFont typeface="MuseoModerno"/>
              <a:buNone/>
            </a:pPr>
            <a:r>
              <a:rPr lang="en-US" sz="2175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Correlation Analysis</a:t>
            </a:r>
            <a:endParaRPr sz="21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5922288" y="5107901"/>
            <a:ext cx="7879556" cy="70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40"/>
              <a:buFont typeface="Arial"/>
              <a:buNone/>
            </a:pPr>
            <a:r>
              <a:rPr lang="en-US" sz="174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Exploring the relationships between unemployment and various economic, social, and demographic factors to uncover underlying dynamics.</a:t>
            </a:r>
            <a:endParaRPr sz="17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7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86156" y="5855494"/>
            <a:ext cx="1104781" cy="1767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75"/>
              <a:buFont typeface="MuseoModerno"/>
              <a:buNone/>
            </a:pPr>
            <a:r>
              <a:rPr lang="en-US" sz="2175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Anomaly Detection</a:t>
            </a:r>
            <a:endParaRPr sz="21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40"/>
              <a:buFont typeface="Arial"/>
              <a:buNone/>
            </a:pPr>
            <a:r>
              <a:rPr lang="en-US" sz="174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Identifying unusual or unexpected patterns in the data that may require further investigation or targeted interventions.</a:t>
            </a:r>
            <a:endParaRPr sz="17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037993" y="1290638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4374"/>
              <a:buFont typeface="MuseoModerno"/>
              <a:buNone/>
            </a:pPr>
            <a:r>
              <a:rPr lang="en-US" sz="437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Methodology for Project Implementation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2037993" y="329731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2209800" y="3338989"/>
            <a:ext cx="156329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lang="en-US" sz="262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1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2760107" y="3373636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Data Collection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2760107" y="3854053"/>
            <a:ext cx="4444008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Gathering comprehensive data from reliable sources on unemployment trends, demographics, and regional variations.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7426285" y="329731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7583567" y="3338989"/>
            <a:ext cx="18538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lang="en-US" sz="262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2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148399" y="3373636"/>
            <a:ext cx="4418886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 dirty="0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Data Cleaning and Preprocessing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8123277" y="4114800"/>
            <a:ext cx="4444008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Ensuring the data is accurate, consistent, and ready for analysis by addressing missing values and outliers.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194203" y="5357693"/>
            <a:ext cx="187404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lang="en-US" sz="262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3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2760107" y="5392341"/>
            <a:ext cx="3529013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Exploratory Data Analysis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2760107" y="6211610"/>
            <a:ext cx="4444008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Identifying patterns, trends, and relationships within the data to uncover insights and guide further investigation.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7568922" y="5357693"/>
            <a:ext cx="21467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624"/>
              <a:buFont typeface="MuseoModerno"/>
              <a:buNone/>
            </a:pPr>
            <a:r>
              <a:rPr lang="en-US" sz="2624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4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8148399" y="5392341"/>
            <a:ext cx="3290292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124E73"/>
              </a:buClr>
              <a:buSzPts val="2187"/>
              <a:buFont typeface="MuseoModerno"/>
              <a:buNone/>
            </a:pPr>
            <a:r>
              <a:rPr lang="en-US" sz="2187" b="0" i="0" u="none" strike="noStrike" cap="none">
                <a:solidFill>
                  <a:srgbClr val="124E73"/>
                </a:solidFill>
                <a:latin typeface="MuseoModerno"/>
                <a:ea typeface="MuseoModerno"/>
                <a:cs typeface="MuseoModerno"/>
                <a:sym typeface="MuseoModerno"/>
              </a:rPr>
              <a:t>Visualization Techniques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8135838" y="6150073"/>
            <a:ext cx="4444008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4150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2B4150"/>
                </a:solidFill>
                <a:latin typeface="Arial"/>
                <a:ea typeface="Arial"/>
                <a:cs typeface="Arial"/>
                <a:sym typeface="Arial"/>
              </a:rPr>
              <a:t>Employing a variety of visualization tools and methods to effectively communicate the findings and their implications.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20DF40C6F65F4098F976BA7502D449" ma:contentTypeVersion="5" ma:contentTypeDescription="Create a new document." ma:contentTypeScope="" ma:versionID="c2fdca0add985c5642f71c94a6731ef2">
  <xsd:schema xmlns:xsd="http://www.w3.org/2001/XMLSchema" xmlns:xs="http://www.w3.org/2001/XMLSchema" xmlns:p="http://schemas.microsoft.com/office/2006/metadata/properties" xmlns:ns2="1f3a8491-0559-4632-b8a4-b68c0a91343e" targetNamespace="http://schemas.microsoft.com/office/2006/metadata/properties" ma:root="true" ma:fieldsID="06029c61cf1996688d82d0b4cd340d01" ns2:_="">
    <xsd:import namespace="1f3a8491-0559-4632-b8a4-b68c0a91343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a8491-0559-4632-b8a4-b68c0a91343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DE1DCB-D228-4BB3-B6F0-BF2FBD6BE813}"/>
</file>

<file path=customXml/itemProps2.xml><?xml version="1.0" encoding="utf-8"?>
<ds:datastoreItem xmlns:ds="http://schemas.openxmlformats.org/officeDocument/2006/customXml" ds:itemID="{26180699-E8BE-4069-9C20-83EE8148BBD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Custom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MuseoModerno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PptxGenJS</dc:creator>
  <cp:lastModifiedBy>chandan bn</cp:lastModifiedBy>
  <cp:revision>1</cp:revision>
  <dcterms:created xsi:type="dcterms:W3CDTF">2024-05-16T06:54:02Z</dcterms:created>
  <dcterms:modified xsi:type="dcterms:W3CDTF">2024-05-19T17:18:28Z</dcterms:modified>
</cp:coreProperties>
</file>