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21"/>
  </p:notesMasterIdLst>
  <p:sldIdLst>
    <p:sldId id="292" r:id="rId3"/>
    <p:sldId id="257" r:id="rId4"/>
    <p:sldId id="261" r:id="rId5"/>
    <p:sldId id="290" r:id="rId6"/>
    <p:sldId id="266" r:id="rId7"/>
    <p:sldId id="263" r:id="rId8"/>
    <p:sldId id="272" r:id="rId9"/>
    <p:sldId id="264" r:id="rId10"/>
    <p:sldId id="278" r:id="rId11"/>
    <p:sldId id="273" r:id="rId12"/>
    <p:sldId id="274" r:id="rId13"/>
    <p:sldId id="287" r:id="rId14"/>
    <p:sldId id="276" r:id="rId15"/>
    <p:sldId id="288" r:id="rId16"/>
    <p:sldId id="289" r:id="rId17"/>
    <p:sldId id="293" r:id="rId18"/>
    <p:sldId id="294" r:id="rId19"/>
    <p:sldId id="29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14"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pPr/>
              <a:t>7/13/2020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6D49308-4A5B-43AF-822E-3DC71A19908F}" type="datetimeFigureOut">
              <a:rPr lang="en-IN" smtClean="0"/>
              <a:pPr/>
              <a:t>13-07-2020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ABB327-BA93-468A-AC55-13C6308E39FA}"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6D49308-4A5B-43AF-822E-3DC71A19908F}" type="datetimeFigureOut">
              <a:rPr lang="en-IN" smtClean="0"/>
              <a:pPr/>
              <a:t>13-07-2020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ABB327-BA93-468A-AC55-13C6308E39FA}"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6D49308-4A5B-43AF-822E-3DC71A19908F}" type="datetimeFigureOut">
              <a:rPr lang="en-IN" smtClean="0"/>
              <a:pPr/>
              <a:t>13-07-2020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ABB327-BA93-468A-AC55-13C6308E39FA}" type="slidenum">
              <a:rPr lang="en-IN" smtClean="0"/>
              <a:pPr/>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6D49308-4A5B-43AF-822E-3DC71A19908F}" type="datetimeFigureOut">
              <a:rPr lang="en-IN" smtClean="0"/>
              <a:pPr/>
              <a:t>13-07-2020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ABB327-BA93-468A-AC55-13C6308E39FA}" type="slidenum">
              <a:rPr lang="en-IN" smtClean="0"/>
              <a:pPr/>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6D49308-4A5B-43AF-822E-3DC71A19908F}" type="datetimeFigureOut">
              <a:rPr lang="en-IN" smtClean="0"/>
              <a:pPr/>
              <a:t>13-07-2020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ABB327-BA93-468A-AC55-13C6308E39FA}" type="slidenum">
              <a:rPr lang="en-IN" smtClean="0"/>
              <a:pPr/>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D49308-4A5B-43AF-822E-3DC71A19908F}" type="datetimeFigureOut">
              <a:rPr lang="en-IN" smtClean="0"/>
              <a:pPr/>
              <a:t>13-07-2020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ABB327-BA93-468A-AC55-13C6308E39FA}" type="slidenum">
              <a:rPr lang="en-IN" smtClean="0"/>
              <a:pPr/>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6D49308-4A5B-43AF-822E-3DC71A19908F}" type="datetimeFigureOut">
              <a:rPr lang="en-IN" smtClean="0"/>
              <a:pPr/>
              <a:t>13-07-2020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ABB327-BA93-468A-AC55-13C6308E39FA}" type="slidenum">
              <a:rPr lang="en-IN" smtClean="0"/>
              <a:pPr/>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86D49308-4A5B-43AF-822E-3DC71A19908F}" type="datetimeFigureOut">
              <a:rPr lang="en-IN" smtClean="0"/>
              <a:pPr/>
              <a:t>13-07-2020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DABB327-BA93-468A-AC55-13C6308E39FA}" type="slidenum">
              <a:rPr lang="en-IN" smtClean="0"/>
              <a:pPr/>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86D49308-4A5B-43AF-822E-3DC71A19908F}" type="datetimeFigureOut">
              <a:rPr lang="en-IN" smtClean="0"/>
              <a:pPr/>
              <a:t>13-07-2020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DABB327-BA93-468A-AC55-13C6308E39FA}" type="slidenum">
              <a:rPr lang="en-IN" smtClean="0"/>
              <a:pPr/>
              <a:t>‹#›</a:t>
            </a:fld>
            <a:endParaRPr lang="en-I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D49308-4A5B-43AF-822E-3DC71A19908F}" type="datetimeFigureOut">
              <a:rPr lang="en-IN" smtClean="0"/>
              <a:pPr/>
              <a:t>13-07-2020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DABB327-BA93-468A-AC55-13C6308E39FA}" type="slidenum">
              <a:rPr lang="en-IN" smtClean="0"/>
              <a:pPr/>
              <a:t>‹#›</a:t>
            </a:fld>
            <a:endParaRPr lang="en-I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D49308-4A5B-43AF-822E-3DC71A19908F}" type="datetimeFigureOut">
              <a:rPr lang="en-IN" smtClean="0"/>
              <a:pPr/>
              <a:t>13-07-2020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ABB327-BA93-468A-AC55-13C6308E39FA}"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6D49308-4A5B-43AF-822E-3DC71A19908F}" type="datetimeFigureOut">
              <a:rPr lang="en-IN" smtClean="0"/>
              <a:pPr/>
              <a:t>13-07-2020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ABB327-BA93-468A-AC55-13C6308E39FA}" type="slidenum">
              <a:rPr lang="en-IN" smtClean="0"/>
              <a:pPr/>
              <a:t>‹#›</a:t>
            </a:fld>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D49308-4A5B-43AF-822E-3DC71A19908F}" type="datetimeFigureOut">
              <a:rPr lang="en-IN" smtClean="0"/>
              <a:pPr/>
              <a:t>13-07-2020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ABB327-BA93-468A-AC55-13C6308E39FA}" type="slidenum">
              <a:rPr lang="en-IN" smtClean="0"/>
              <a:pPr/>
              <a:t>‹#›</a:t>
            </a:fld>
            <a:endParaRPr lang="en-I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6D49308-4A5B-43AF-822E-3DC71A19908F}" type="datetimeFigureOut">
              <a:rPr lang="en-IN" smtClean="0"/>
              <a:pPr/>
              <a:t>13-07-2020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ABB327-BA93-468A-AC55-13C6308E39FA}" type="slidenum">
              <a:rPr lang="en-IN" smtClean="0"/>
              <a:pPr/>
              <a:t>‹#›</a:t>
            </a:fld>
            <a:endParaRPr lang="en-I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6D49308-4A5B-43AF-822E-3DC71A19908F}" type="datetimeFigureOut">
              <a:rPr lang="en-IN" smtClean="0"/>
              <a:pPr/>
              <a:t>13-07-2020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ABB327-BA93-468A-AC55-13C6308E39FA}"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D49308-4A5B-43AF-822E-3DC71A19908F}" type="datetimeFigureOut">
              <a:rPr lang="en-IN" smtClean="0"/>
              <a:pPr/>
              <a:t>13-07-2020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ABB327-BA93-468A-AC55-13C6308E39FA}"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6D49308-4A5B-43AF-822E-3DC71A19908F}" type="datetimeFigureOut">
              <a:rPr lang="en-IN" smtClean="0"/>
              <a:pPr/>
              <a:t>13-07-2020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ABB327-BA93-468A-AC55-13C6308E39FA}"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86D49308-4A5B-43AF-822E-3DC71A19908F}" type="datetimeFigureOut">
              <a:rPr lang="en-IN" smtClean="0"/>
              <a:pPr/>
              <a:t>13-07-2020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DABB327-BA93-468A-AC55-13C6308E39FA}"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86D49308-4A5B-43AF-822E-3DC71A19908F}" type="datetimeFigureOut">
              <a:rPr lang="en-IN" smtClean="0"/>
              <a:pPr/>
              <a:t>13-07-2020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DABB327-BA93-468A-AC55-13C6308E39FA}"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D49308-4A5B-43AF-822E-3DC71A19908F}" type="datetimeFigureOut">
              <a:rPr lang="en-IN" smtClean="0"/>
              <a:pPr/>
              <a:t>13-07-2020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DABB327-BA93-468A-AC55-13C6308E39FA}"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D49308-4A5B-43AF-822E-3DC71A19908F}" type="datetimeFigureOut">
              <a:rPr lang="en-IN" smtClean="0"/>
              <a:pPr/>
              <a:t>13-07-2020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ABB327-BA93-468A-AC55-13C6308E39FA}"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D49308-4A5B-43AF-822E-3DC71A19908F}" type="datetimeFigureOut">
              <a:rPr lang="en-IN" smtClean="0"/>
              <a:pPr/>
              <a:t>13-07-2020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ABB327-BA93-468A-AC55-13C6308E39FA}"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ECF40"/>
            </a:gs>
            <a:gs pos="100000">
              <a:srgbClr val="846C21"/>
            </a:gs>
          </a:gsLst>
          <a:lin ang="0" scaled="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D49308-4A5B-43AF-822E-3DC71A19908F}" type="datetimeFigureOut">
              <a:rPr lang="en-IN" smtClean="0"/>
              <a:pPr/>
              <a:t>13-07-2020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ABB327-BA93-468A-AC55-13C6308E39FA}"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ECF40"/>
            </a:gs>
            <a:gs pos="100000">
              <a:srgbClr val="846C21"/>
            </a:gs>
          </a:gsLst>
          <a:lin ang="0" scaled="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D49308-4A5B-43AF-822E-3DC71A19908F}" type="datetimeFigureOut">
              <a:rPr lang="en-IN" smtClean="0"/>
              <a:pPr/>
              <a:t>13-07-2020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ABB327-BA93-468A-AC55-13C6308E39FA}"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5.xml"/><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5.xml"/><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IN" altLang="en-US" dirty="0"/>
          </a:p>
          <a:p>
            <a:pPr marL="0" indent="0" algn="ctr">
              <a:buNone/>
            </a:pPr>
            <a:r>
              <a:rPr lang="en-IN" altLang="en-US" sz="6000" dirty="0" err="1">
                <a:ln/>
                <a:solidFill>
                  <a:schemeClr val="tx1"/>
                </a:solidFill>
                <a:effectLst>
                  <a:outerShdw blurRad="38100" dist="19050" dir="2700000" algn="tl" rotWithShape="0">
                    <a:schemeClr val="dk1">
                      <a:alpha val="40000"/>
                    </a:schemeClr>
                  </a:outerShdw>
                </a:effectLst>
              </a:rPr>
              <a:t>AirFare</a:t>
            </a:r>
            <a:r>
              <a:rPr lang="en-IN" altLang="en-US" sz="6000" dirty="0">
                <a:ln/>
                <a:solidFill>
                  <a:schemeClr val="tx1"/>
                </a:solidFill>
                <a:effectLst>
                  <a:outerShdw blurRad="38100" dist="19050" dir="2700000" algn="tl" rotWithShape="0">
                    <a:schemeClr val="dk1">
                      <a:alpha val="40000"/>
                    </a:schemeClr>
                  </a:outerShdw>
                </a:effectLst>
              </a:rPr>
              <a:t> Prediction Analysis</a:t>
            </a:r>
            <a:endParaRPr lang="en-IN" altLang="en-US" dirty="0">
              <a:ln/>
              <a:solidFill>
                <a:schemeClr val="tx1"/>
              </a:solidFill>
              <a:effectLst>
                <a:outerShdw blurRad="38100" dist="19050" dir="2700000" algn="tl" rotWithShape="0">
                  <a:schemeClr val="dk1">
                    <a:alpha val="40000"/>
                  </a:schemeClr>
                </a:outerShdw>
              </a:effectLst>
            </a:endParaRPr>
          </a:p>
          <a:p>
            <a:pPr marL="0" indent="0" algn="ctr">
              <a:buNone/>
            </a:pPr>
            <a:endParaRPr lang="en-IN" altLang="en-US" dirty="0">
              <a:ln/>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911225"/>
            <a:ext cx="10515600" cy="4351338"/>
          </a:xfrm>
        </p:spPr>
        <p:txBody>
          <a:bodyPr>
            <a:normAutofit/>
          </a:bodyPr>
          <a:lstStyle/>
          <a:p>
            <a:pPr marL="0" indent="0" algn="ctr">
              <a:lnSpc>
                <a:spcPct val="370000"/>
              </a:lnSpc>
              <a:buNone/>
            </a:pPr>
            <a:r>
              <a:rPr lang="en-IN" altLang="en-US" sz="5400">
                <a:ln/>
                <a:solidFill>
                  <a:schemeClr val="tx1"/>
                </a:solidFill>
                <a:effectLst>
                  <a:outerShdw blurRad="38100" dist="19050" dir="2700000" algn="tl" rotWithShape="0">
                    <a:schemeClr val="dk1">
                      <a:alpha val="40000"/>
                    </a:schemeClr>
                  </a:outerShdw>
                </a:effectLst>
              </a:rPr>
              <a:t>Model Building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75" y="365125"/>
            <a:ext cx="6762115" cy="1057910"/>
          </a:xfrm>
        </p:spPr>
        <p:txBody>
          <a:bodyPr/>
          <a:lstStyle/>
          <a:p>
            <a:pPr algn="ctr"/>
            <a:r>
              <a:rPr lang="en-IN" altLang="en-US" b="1"/>
              <a:t>Domestic</a:t>
            </a:r>
          </a:p>
        </p:txBody>
      </p:sp>
      <p:pic>
        <p:nvPicPr>
          <p:cNvPr id="4" name="Content Placeholder 3"/>
          <p:cNvPicPr>
            <a:picLocks noGrp="1" noChangeAspect="1"/>
          </p:cNvPicPr>
          <p:nvPr>
            <p:ph sz="half" idx="1"/>
          </p:nvPr>
        </p:nvPicPr>
        <p:blipFill>
          <a:blip r:embed="rId2"/>
          <a:stretch>
            <a:fillRect/>
          </a:stretch>
        </p:blipFill>
        <p:spPr>
          <a:xfrm>
            <a:off x="7911465" y="1239520"/>
            <a:ext cx="4051935" cy="2573655"/>
          </a:xfrm>
          <a:prstGeom prst="rect">
            <a:avLst/>
          </a:prstGeom>
        </p:spPr>
      </p:pic>
      <p:pic>
        <p:nvPicPr>
          <p:cNvPr id="5" name="Content Placeholder 4"/>
          <p:cNvPicPr>
            <a:picLocks noGrp="1" noChangeAspect="1"/>
          </p:cNvPicPr>
          <p:nvPr>
            <p:ph sz="half" idx="2"/>
          </p:nvPr>
        </p:nvPicPr>
        <p:blipFill>
          <a:blip r:embed="rId3"/>
          <a:stretch>
            <a:fillRect/>
          </a:stretch>
        </p:blipFill>
        <p:spPr>
          <a:xfrm>
            <a:off x="8148320" y="4207510"/>
            <a:ext cx="3815080" cy="2638425"/>
          </a:xfrm>
          <a:prstGeom prst="rect">
            <a:avLst/>
          </a:prstGeom>
        </p:spPr>
      </p:pic>
      <p:sp>
        <p:nvSpPr>
          <p:cNvPr id="7" name="Text Box 6"/>
          <p:cNvSpPr txBox="1"/>
          <p:nvPr/>
        </p:nvSpPr>
        <p:spPr>
          <a:xfrm>
            <a:off x="1097915" y="1894840"/>
            <a:ext cx="6813550" cy="1753235"/>
          </a:xfrm>
          <a:prstGeom prst="rect">
            <a:avLst/>
          </a:prstGeom>
          <a:noFill/>
        </p:spPr>
        <p:txBody>
          <a:bodyPr wrap="square" rtlCol="0">
            <a:spAutoFit/>
          </a:bodyPr>
          <a:lstStyle/>
          <a:p>
            <a:pPr indent="0">
              <a:buFont typeface="Wingdings" panose="05000000000000000000" charset="0"/>
              <a:buNone/>
            </a:pPr>
            <a:endParaRPr lang="en-IN" altLang="en-US"/>
          </a:p>
          <a:p>
            <a:pPr indent="0">
              <a:buFont typeface="Wingdings" panose="05000000000000000000" charset="0"/>
              <a:buChar char="§"/>
            </a:pPr>
            <a:r>
              <a:rPr lang="en-IN" altLang="en-US"/>
              <a:t> Total number of records </a:t>
            </a:r>
            <a:r>
              <a:rPr lang="en-IN" altLang="en-US">
                <a:sym typeface="+mn-ea"/>
              </a:rPr>
              <a:t>with ItinteraryType as</a:t>
            </a:r>
            <a:r>
              <a:rPr lang="en-IN" altLang="en-US"/>
              <a:t> Domestic and Product type Air  = 1,41234</a:t>
            </a:r>
          </a:p>
          <a:p>
            <a:pPr indent="0">
              <a:buFont typeface="Wingdings" panose="05000000000000000000" charset="0"/>
              <a:buNone/>
            </a:pPr>
            <a:endParaRPr lang="en-IN" altLang="en-US"/>
          </a:p>
          <a:p>
            <a:pPr indent="0">
              <a:buFont typeface="Wingdings" panose="05000000000000000000" charset="0"/>
              <a:buChar char="§"/>
            </a:pPr>
            <a:r>
              <a:rPr lang="en-IN" altLang="en-US"/>
              <a:t> Data is Non-stationary</a:t>
            </a:r>
          </a:p>
          <a:p>
            <a:pPr indent="0">
              <a:buFont typeface="Wingdings" panose="05000000000000000000" charset="0"/>
              <a:buNone/>
            </a:pPr>
            <a:endParaRPr lang="en-IN" altLang="en-US"/>
          </a:p>
        </p:txBody>
      </p:sp>
      <p:sp>
        <p:nvSpPr>
          <p:cNvPr id="8" name="Text Box 7"/>
          <p:cNvSpPr txBox="1"/>
          <p:nvPr/>
        </p:nvSpPr>
        <p:spPr>
          <a:xfrm>
            <a:off x="1006475" y="4316730"/>
            <a:ext cx="6813550" cy="1198880"/>
          </a:xfrm>
          <a:prstGeom prst="rect">
            <a:avLst/>
          </a:prstGeom>
          <a:noFill/>
        </p:spPr>
        <p:txBody>
          <a:bodyPr wrap="square" rtlCol="0">
            <a:spAutoFit/>
          </a:bodyPr>
          <a:lstStyle/>
          <a:p>
            <a:pPr indent="0">
              <a:buFont typeface="Wingdings" panose="05000000000000000000" charset="0"/>
              <a:buNone/>
            </a:pPr>
            <a:endParaRPr lang="en-IN" altLang="en-US"/>
          </a:p>
          <a:p>
            <a:pPr marL="285750" indent="-285750">
              <a:buFont typeface="Wingdings" panose="05000000000000000000" charset="0"/>
              <a:buChar char="§"/>
            </a:pPr>
            <a:r>
              <a:rPr lang="en-IN" altLang="en-US"/>
              <a:t>Number of records after computing the daily average = 436</a:t>
            </a:r>
          </a:p>
          <a:p>
            <a:pPr marL="285750" indent="-285750">
              <a:buFont typeface="Wingdings" panose="05000000000000000000" charset="0"/>
              <a:buChar char="§"/>
            </a:pPr>
            <a:endParaRPr lang="en-IN" altLang="en-US"/>
          </a:p>
          <a:p>
            <a:pPr marL="285750" indent="-285750">
              <a:buFont typeface="Wingdings" panose="05000000000000000000" charset="0"/>
              <a:buChar char="§"/>
            </a:pPr>
            <a:r>
              <a:rPr lang="en-IN" altLang="en-US"/>
              <a:t>Data is stationary as per DF test</a:t>
            </a:r>
          </a:p>
        </p:txBody>
      </p:sp>
      <p:sp>
        <p:nvSpPr>
          <p:cNvPr id="10" name="Text Box 9"/>
          <p:cNvSpPr txBox="1"/>
          <p:nvPr/>
        </p:nvSpPr>
        <p:spPr>
          <a:xfrm>
            <a:off x="8516620" y="3878580"/>
            <a:ext cx="3359150" cy="368300"/>
          </a:xfrm>
          <a:prstGeom prst="rect">
            <a:avLst/>
          </a:prstGeom>
          <a:noFill/>
        </p:spPr>
        <p:txBody>
          <a:bodyPr wrap="square" rtlCol="0">
            <a:spAutoFit/>
            <a:scene3d>
              <a:camera prst="orthographicFront"/>
              <a:lightRig rig="threePt" dir="t"/>
            </a:scene3d>
          </a:bodyPr>
          <a:lstStyle/>
          <a:p>
            <a:r>
              <a:rPr lang="en-IN" altLang="en-US">
                <a:ln/>
                <a:solidFill>
                  <a:schemeClr val="tx1"/>
                </a:solidFill>
                <a:effectLst>
                  <a:outerShdw blurRad="38100" dist="19050" dir="2700000" algn="tl" rotWithShape="0">
                    <a:schemeClr val="dk1">
                      <a:alpha val="40000"/>
                    </a:schemeClr>
                  </a:outerShdw>
                </a:effectLst>
              </a:rPr>
              <a:t>Netfare based on daily Average</a:t>
            </a:r>
          </a:p>
        </p:txBody>
      </p:sp>
      <p:sp>
        <p:nvSpPr>
          <p:cNvPr id="12" name="Text Box 11"/>
          <p:cNvSpPr txBox="1"/>
          <p:nvPr/>
        </p:nvSpPr>
        <p:spPr>
          <a:xfrm>
            <a:off x="8484870" y="908050"/>
            <a:ext cx="3296285" cy="368300"/>
          </a:xfrm>
          <a:prstGeom prst="rect">
            <a:avLst/>
          </a:prstGeom>
          <a:noFill/>
        </p:spPr>
        <p:txBody>
          <a:bodyPr wrap="square" rtlCol="0">
            <a:spAutoFit/>
            <a:scene3d>
              <a:camera prst="orthographicFront"/>
              <a:lightRig rig="threePt" dir="t"/>
            </a:scene3d>
          </a:bodyPr>
          <a:lstStyle/>
          <a:p>
            <a:r>
              <a:rPr lang="en-IN" altLang="en-US">
                <a:ln/>
                <a:solidFill>
                  <a:schemeClr val="tx1"/>
                </a:solidFill>
                <a:effectLst>
                  <a:outerShdw blurRad="38100" dist="19050" dir="2700000" algn="tl" rotWithShape="0">
                    <a:schemeClr val="dk1">
                      <a:alpha val="40000"/>
                    </a:schemeClr>
                  </a:outerShdw>
                </a:effectLst>
              </a:rPr>
              <a:t>Netfare for all records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36230" y="984885"/>
            <a:ext cx="3343910" cy="749300"/>
          </a:xfrm>
        </p:spPr>
        <p:txBody>
          <a:bodyPr>
            <a:normAutofit/>
          </a:bodyPr>
          <a:lstStyle/>
          <a:p>
            <a:r>
              <a:rPr lang="en-IN" sz="3200" dirty="0">
                <a:ln/>
                <a:solidFill>
                  <a:schemeClr val="tx1"/>
                </a:solidFill>
                <a:effectLst>
                  <a:outerShdw blurRad="38100" dist="19050" dir="2700000" algn="tl" rotWithShape="0">
                    <a:schemeClr val="dk1">
                      <a:alpha val="40000"/>
                    </a:schemeClr>
                  </a:outerShdw>
                </a:effectLst>
              </a:rPr>
              <a:t>SARIMAX</a:t>
            </a:r>
          </a:p>
        </p:txBody>
      </p:sp>
      <p:pic>
        <p:nvPicPr>
          <p:cNvPr id="4" name="Content Placeholder 3"/>
          <p:cNvPicPr>
            <a:picLocks noGrp="1" noChangeAspect="1"/>
          </p:cNvPicPr>
          <p:nvPr>
            <p:ph sz="half" idx="1"/>
          </p:nvPr>
        </p:nvPicPr>
        <p:blipFill>
          <a:blip r:embed="rId2"/>
          <a:stretch>
            <a:fillRect/>
          </a:stretch>
        </p:blipFill>
        <p:spPr>
          <a:xfrm>
            <a:off x="393065" y="1511935"/>
            <a:ext cx="5181600" cy="2140585"/>
          </a:xfrm>
          <a:prstGeom prst="rect">
            <a:avLst/>
          </a:prstGeom>
        </p:spPr>
      </p:pic>
      <p:pic>
        <p:nvPicPr>
          <p:cNvPr id="3" name="Content Placeholder 2"/>
          <p:cNvPicPr>
            <a:picLocks noGrp="1" noChangeAspect="1"/>
          </p:cNvPicPr>
          <p:nvPr>
            <p:ph sz="half" idx="2"/>
          </p:nvPr>
        </p:nvPicPr>
        <p:blipFill>
          <a:blip r:embed="rId3"/>
          <a:stretch>
            <a:fillRect/>
          </a:stretch>
        </p:blipFill>
        <p:spPr>
          <a:xfrm>
            <a:off x="6250305" y="1494790"/>
            <a:ext cx="5181600" cy="2174875"/>
          </a:xfrm>
          <a:prstGeom prst="rect">
            <a:avLst/>
          </a:prstGeom>
        </p:spPr>
      </p:pic>
      <p:sp>
        <p:nvSpPr>
          <p:cNvPr id="5" name="Text Box 4"/>
          <p:cNvSpPr txBox="1"/>
          <p:nvPr/>
        </p:nvSpPr>
        <p:spPr>
          <a:xfrm>
            <a:off x="7092950" y="3628390"/>
            <a:ext cx="4100195" cy="368300"/>
          </a:xfrm>
          <a:prstGeom prst="rect">
            <a:avLst/>
          </a:prstGeom>
          <a:noFill/>
        </p:spPr>
        <p:txBody>
          <a:bodyPr wrap="square" rtlCol="0">
            <a:spAutoFit/>
          </a:bodyPr>
          <a:lstStyle/>
          <a:p>
            <a:r>
              <a:rPr lang="en-IN" altLang="en-US"/>
              <a:t>RMSE - 358 , MAE - 311</a:t>
            </a:r>
          </a:p>
        </p:txBody>
      </p:sp>
      <p:sp>
        <p:nvSpPr>
          <p:cNvPr id="6" name="Title 1"/>
          <p:cNvSpPr>
            <a:spLocks noGrp="1"/>
          </p:cNvSpPr>
          <p:nvPr/>
        </p:nvSpPr>
        <p:spPr>
          <a:xfrm>
            <a:off x="1311910" y="1009015"/>
            <a:ext cx="3343910" cy="7493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dirty="0">
                <a:ln/>
                <a:solidFill>
                  <a:schemeClr val="tx1"/>
                </a:solidFill>
                <a:effectLst>
                  <a:outerShdw blurRad="38100" dist="19050" dir="2700000" algn="tl" rotWithShape="0">
                    <a:schemeClr val="dk1">
                      <a:alpha val="40000"/>
                    </a:schemeClr>
                  </a:outerShdw>
                </a:effectLst>
              </a:rPr>
              <a:t>ARIMA</a:t>
            </a:r>
          </a:p>
        </p:txBody>
      </p:sp>
      <p:sp>
        <p:nvSpPr>
          <p:cNvPr id="7" name="Text Box 6"/>
          <p:cNvSpPr txBox="1"/>
          <p:nvPr/>
        </p:nvSpPr>
        <p:spPr>
          <a:xfrm>
            <a:off x="1285240" y="3611880"/>
            <a:ext cx="4100195" cy="368300"/>
          </a:xfrm>
          <a:prstGeom prst="rect">
            <a:avLst/>
          </a:prstGeom>
          <a:noFill/>
        </p:spPr>
        <p:txBody>
          <a:bodyPr wrap="square" rtlCol="0">
            <a:spAutoFit/>
          </a:bodyPr>
          <a:lstStyle/>
          <a:p>
            <a:r>
              <a:rPr lang="en-IN" altLang="en-US"/>
              <a:t>RMSE - 322 , MAE - 276</a:t>
            </a:r>
          </a:p>
        </p:txBody>
      </p:sp>
      <p:sp>
        <p:nvSpPr>
          <p:cNvPr id="9" name="Title 1"/>
          <p:cNvSpPr>
            <a:spLocks noGrp="1"/>
          </p:cNvSpPr>
          <p:nvPr/>
        </p:nvSpPr>
        <p:spPr>
          <a:xfrm>
            <a:off x="5845175" y="3956050"/>
            <a:ext cx="3229610" cy="461645"/>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dirty="0">
                <a:ln/>
                <a:solidFill>
                  <a:schemeClr val="tx1"/>
                </a:solidFill>
                <a:effectLst>
                  <a:outerShdw blurRad="38100" dist="19050" dir="2700000" algn="tl" rotWithShape="0">
                    <a:schemeClr val="dk1">
                      <a:alpha val="40000"/>
                    </a:schemeClr>
                  </a:outerShdw>
                </a:effectLst>
              </a:rPr>
              <a:t>LSTM</a:t>
            </a:r>
          </a:p>
        </p:txBody>
      </p:sp>
      <p:sp>
        <p:nvSpPr>
          <p:cNvPr id="10" name="Text Box 9"/>
          <p:cNvSpPr txBox="1"/>
          <p:nvPr/>
        </p:nvSpPr>
        <p:spPr>
          <a:xfrm>
            <a:off x="1581150" y="5585460"/>
            <a:ext cx="4100195" cy="645160"/>
          </a:xfrm>
          <a:prstGeom prst="rect">
            <a:avLst/>
          </a:prstGeom>
          <a:noFill/>
        </p:spPr>
        <p:txBody>
          <a:bodyPr wrap="square" rtlCol="0">
            <a:spAutoFit/>
          </a:bodyPr>
          <a:lstStyle/>
          <a:p>
            <a:r>
              <a:rPr lang="en-IN" altLang="en-US"/>
              <a:t>RMSE - 326 , MAE - </a:t>
            </a:r>
            <a:r>
              <a:rPr lang="en-IN">
                <a:sym typeface="+mn-ea"/>
              </a:rPr>
              <a:t>293</a:t>
            </a:r>
            <a:endParaRPr lang="en-IN" dirty="0"/>
          </a:p>
          <a:p>
            <a:endParaRPr lang="en-IN" altLang="en-US"/>
          </a:p>
        </p:txBody>
      </p:sp>
      <p:sp>
        <p:nvSpPr>
          <p:cNvPr id="11" name="Title 1"/>
          <p:cNvSpPr>
            <a:spLocks noGrp="1"/>
          </p:cNvSpPr>
          <p:nvPr/>
        </p:nvSpPr>
        <p:spPr>
          <a:xfrm>
            <a:off x="2380615" y="365125"/>
            <a:ext cx="6762115" cy="105791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altLang="en-US" b="1"/>
              <a:t>Domestic</a:t>
            </a:r>
          </a:p>
        </p:txBody>
      </p:sp>
      <p:pic>
        <p:nvPicPr>
          <p:cNvPr id="12" name="Picture 11"/>
          <p:cNvPicPr>
            <a:picLocks noChangeAspect="1"/>
          </p:cNvPicPr>
          <p:nvPr/>
        </p:nvPicPr>
        <p:blipFill>
          <a:blip r:embed="rId4"/>
          <a:stretch>
            <a:fillRect/>
          </a:stretch>
        </p:blipFill>
        <p:spPr>
          <a:xfrm>
            <a:off x="3634740" y="4301490"/>
            <a:ext cx="6397625" cy="258254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295275" y="389890"/>
            <a:ext cx="10515600" cy="1325563"/>
          </a:xfrm>
        </p:spPr>
        <p:txBody>
          <a:bodyPr/>
          <a:lstStyle/>
          <a:p>
            <a:pPr algn="ctr"/>
            <a:r>
              <a:rPr lang="en-IN" altLang="en-US" b="1"/>
              <a:t>International</a:t>
            </a:r>
          </a:p>
        </p:txBody>
      </p:sp>
      <p:pic>
        <p:nvPicPr>
          <p:cNvPr id="5" name="Content Placeholder 4"/>
          <p:cNvPicPr>
            <a:picLocks noGrp="1" noChangeAspect="1"/>
          </p:cNvPicPr>
          <p:nvPr>
            <p:ph sz="half" idx="1"/>
          </p:nvPr>
        </p:nvPicPr>
        <p:blipFill>
          <a:blip r:embed="rId2"/>
          <a:stretch>
            <a:fillRect/>
          </a:stretch>
        </p:blipFill>
        <p:spPr>
          <a:xfrm>
            <a:off x="6687185" y="1447165"/>
            <a:ext cx="4123690" cy="2687320"/>
          </a:xfrm>
          <a:prstGeom prst="rect">
            <a:avLst/>
          </a:prstGeom>
        </p:spPr>
      </p:pic>
      <p:pic>
        <p:nvPicPr>
          <p:cNvPr id="9" name="Content Placeholder 8"/>
          <p:cNvPicPr>
            <a:picLocks noGrp="1" noChangeAspect="1"/>
          </p:cNvPicPr>
          <p:nvPr>
            <p:ph sz="half" idx="2"/>
          </p:nvPr>
        </p:nvPicPr>
        <p:blipFill>
          <a:blip r:embed="rId3"/>
          <a:stretch>
            <a:fillRect/>
          </a:stretch>
        </p:blipFill>
        <p:spPr>
          <a:xfrm>
            <a:off x="6748145" y="4273550"/>
            <a:ext cx="4123690" cy="2565400"/>
          </a:xfrm>
          <a:prstGeom prst="rect">
            <a:avLst/>
          </a:prstGeom>
        </p:spPr>
      </p:pic>
      <p:sp>
        <p:nvSpPr>
          <p:cNvPr id="11" name="Text Box 10"/>
          <p:cNvSpPr txBox="1"/>
          <p:nvPr/>
        </p:nvSpPr>
        <p:spPr>
          <a:xfrm>
            <a:off x="981075" y="2201545"/>
            <a:ext cx="5675630" cy="922020"/>
          </a:xfrm>
          <a:prstGeom prst="rect">
            <a:avLst/>
          </a:prstGeom>
          <a:noFill/>
        </p:spPr>
        <p:txBody>
          <a:bodyPr wrap="square" rtlCol="0">
            <a:spAutoFit/>
          </a:bodyPr>
          <a:lstStyle/>
          <a:p>
            <a:pPr marL="285750" indent="-285750">
              <a:buFont typeface="Wingdings" panose="05000000000000000000" charset="0"/>
              <a:buChar char="§"/>
            </a:pPr>
            <a:r>
              <a:rPr lang="en-IN" altLang="en-US"/>
              <a:t>There are 20,458 records with ItinteraryType as Intl </a:t>
            </a:r>
            <a:r>
              <a:rPr lang="en-IN" altLang="en-US">
                <a:sym typeface="+mn-ea"/>
              </a:rPr>
              <a:t>and Product type Air =20,458</a:t>
            </a:r>
          </a:p>
          <a:p>
            <a:pPr marL="285750" indent="-285750">
              <a:buFont typeface="Wingdings" panose="05000000000000000000" charset="0"/>
              <a:buChar char="§"/>
            </a:pPr>
            <a:r>
              <a:rPr lang="en-IN" altLang="en-US"/>
              <a:t>Data is stationary</a:t>
            </a:r>
          </a:p>
        </p:txBody>
      </p:sp>
      <p:sp>
        <p:nvSpPr>
          <p:cNvPr id="13" name="Text Box 12"/>
          <p:cNvSpPr txBox="1"/>
          <p:nvPr/>
        </p:nvSpPr>
        <p:spPr>
          <a:xfrm>
            <a:off x="7646670" y="1149350"/>
            <a:ext cx="3296285" cy="368300"/>
          </a:xfrm>
          <a:prstGeom prst="rect">
            <a:avLst/>
          </a:prstGeom>
          <a:noFill/>
        </p:spPr>
        <p:txBody>
          <a:bodyPr wrap="square" rtlCol="0">
            <a:spAutoFit/>
          </a:bodyPr>
          <a:lstStyle/>
          <a:p>
            <a:r>
              <a:rPr lang="en-IN" altLang="en-US">
                <a:ln/>
                <a:solidFill>
                  <a:schemeClr val="tx1"/>
                </a:solidFill>
                <a:effectLst>
                  <a:outerShdw blurRad="38100" dist="19050" dir="2700000" algn="tl" rotWithShape="0">
                    <a:schemeClr val="dk1">
                      <a:alpha val="40000"/>
                    </a:schemeClr>
                  </a:outerShdw>
                </a:effectLst>
              </a:rPr>
              <a:t>Netfare for all records</a:t>
            </a:r>
          </a:p>
        </p:txBody>
      </p:sp>
      <p:sp>
        <p:nvSpPr>
          <p:cNvPr id="14" name="Text Box 13"/>
          <p:cNvSpPr txBox="1"/>
          <p:nvPr/>
        </p:nvSpPr>
        <p:spPr>
          <a:xfrm>
            <a:off x="7510780" y="4039870"/>
            <a:ext cx="3359150" cy="368300"/>
          </a:xfrm>
          <a:prstGeom prst="rect">
            <a:avLst/>
          </a:prstGeom>
          <a:noFill/>
        </p:spPr>
        <p:txBody>
          <a:bodyPr wrap="square" rtlCol="0">
            <a:spAutoFit/>
          </a:bodyPr>
          <a:lstStyle/>
          <a:p>
            <a:r>
              <a:rPr lang="en-IN" altLang="en-US">
                <a:ln/>
                <a:solidFill>
                  <a:schemeClr val="tx1"/>
                </a:solidFill>
                <a:effectLst>
                  <a:outerShdw blurRad="38100" dist="19050" dir="2700000" algn="tl" rotWithShape="0">
                    <a:schemeClr val="dk1">
                      <a:alpha val="40000"/>
                    </a:schemeClr>
                  </a:outerShdw>
                </a:effectLst>
              </a:rPr>
              <a:t>Netfare based on daily Average</a:t>
            </a:r>
          </a:p>
        </p:txBody>
      </p:sp>
      <p:sp>
        <p:nvSpPr>
          <p:cNvPr id="16" name="Text Box 15"/>
          <p:cNvSpPr txBox="1"/>
          <p:nvPr/>
        </p:nvSpPr>
        <p:spPr>
          <a:xfrm>
            <a:off x="1184275" y="4665345"/>
            <a:ext cx="5113655" cy="1198880"/>
          </a:xfrm>
          <a:prstGeom prst="rect">
            <a:avLst/>
          </a:prstGeom>
          <a:noFill/>
        </p:spPr>
        <p:txBody>
          <a:bodyPr wrap="square" rtlCol="0">
            <a:spAutoFit/>
          </a:bodyPr>
          <a:lstStyle/>
          <a:p>
            <a:pPr marL="285750" indent="-285750">
              <a:buFont typeface="Wingdings" panose="05000000000000000000" charset="0"/>
              <a:buChar char="§"/>
            </a:pPr>
            <a:r>
              <a:rPr lang="en-IN" altLang="en-US">
                <a:sym typeface="+mn-ea"/>
              </a:rPr>
              <a:t>Number of records after computing the daily average = 405</a:t>
            </a:r>
          </a:p>
          <a:p>
            <a:pPr marL="285750" indent="-285750">
              <a:buFont typeface="Wingdings" panose="05000000000000000000" charset="0"/>
              <a:buChar char="§"/>
            </a:pPr>
            <a:r>
              <a:rPr lang="en-IN" altLang="en-US">
                <a:sym typeface="+mn-ea"/>
              </a:rPr>
              <a:t>Data is stationary as per DF test</a:t>
            </a:r>
            <a:endParaRPr lang="en-IN" altLang="en-US"/>
          </a:p>
          <a:p>
            <a:pPr marL="285750" indent="-285750"/>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3"/>
          <p:cNvPicPr>
            <a:picLocks noGrp="1" noChangeAspect="1"/>
          </p:cNvPicPr>
          <p:nvPr>
            <p:ph sz="half" idx="1"/>
          </p:nvPr>
        </p:nvPicPr>
        <p:blipFill>
          <a:blip r:embed="rId2"/>
          <a:stretch>
            <a:fillRect/>
          </a:stretch>
        </p:blipFill>
        <p:spPr>
          <a:xfrm>
            <a:off x="808990" y="1210310"/>
            <a:ext cx="5554980" cy="2388870"/>
          </a:xfrm>
          <a:prstGeom prst="rect">
            <a:avLst/>
          </a:prstGeom>
        </p:spPr>
      </p:pic>
      <p:sp>
        <p:nvSpPr>
          <p:cNvPr id="6" name="Title 1"/>
          <p:cNvSpPr>
            <a:spLocks noGrp="1"/>
          </p:cNvSpPr>
          <p:nvPr/>
        </p:nvSpPr>
        <p:spPr>
          <a:xfrm>
            <a:off x="8441690" y="681355"/>
            <a:ext cx="3343910" cy="7493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dirty="0">
                <a:ln/>
                <a:solidFill>
                  <a:schemeClr val="tx1"/>
                </a:solidFill>
                <a:effectLst>
                  <a:outerShdw blurRad="38100" dist="19050" dir="2700000" algn="tl" rotWithShape="0">
                    <a:schemeClr val="dk1">
                      <a:alpha val="40000"/>
                    </a:schemeClr>
                  </a:outerShdw>
                </a:effectLst>
              </a:rPr>
              <a:t>Holt Winter</a:t>
            </a:r>
          </a:p>
        </p:txBody>
      </p:sp>
      <p:sp>
        <p:nvSpPr>
          <p:cNvPr id="8" name="Title 1"/>
          <p:cNvSpPr>
            <a:spLocks noGrp="1"/>
          </p:cNvSpPr>
          <p:nvPr/>
        </p:nvSpPr>
        <p:spPr>
          <a:xfrm>
            <a:off x="2683510" y="678815"/>
            <a:ext cx="3343910" cy="7493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dirty="0">
                <a:ln/>
                <a:solidFill>
                  <a:schemeClr val="tx1"/>
                </a:solidFill>
                <a:effectLst>
                  <a:outerShdw blurRad="38100" dist="19050" dir="2700000" algn="tl" rotWithShape="0">
                    <a:schemeClr val="dk1">
                      <a:alpha val="40000"/>
                    </a:schemeClr>
                  </a:outerShdw>
                </a:effectLst>
              </a:rPr>
              <a:t>LSTM</a:t>
            </a:r>
          </a:p>
        </p:txBody>
      </p:sp>
      <p:sp>
        <p:nvSpPr>
          <p:cNvPr id="9" name="Text Box 8"/>
          <p:cNvSpPr txBox="1"/>
          <p:nvPr/>
        </p:nvSpPr>
        <p:spPr>
          <a:xfrm>
            <a:off x="1014730" y="3676650"/>
            <a:ext cx="4584065" cy="368300"/>
          </a:xfrm>
          <a:prstGeom prst="rect">
            <a:avLst/>
          </a:prstGeom>
          <a:noFill/>
        </p:spPr>
        <p:txBody>
          <a:bodyPr wrap="square" rtlCol="0">
            <a:spAutoFit/>
          </a:bodyPr>
          <a:lstStyle/>
          <a:p>
            <a:r>
              <a:rPr lang="en-IN" altLang="en-US"/>
              <a:t>RMSE - 3858, MAE - 3082</a:t>
            </a:r>
          </a:p>
        </p:txBody>
      </p:sp>
      <p:sp>
        <p:nvSpPr>
          <p:cNvPr id="10" name="Text Box 9"/>
          <p:cNvSpPr txBox="1"/>
          <p:nvPr/>
        </p:nvSpPr>
        <p:spPr>
          <a:xfrm>
            <a:off x="7244080" y="3553460"/>
            <a:ext cx="3211830" cy="645160"/>
          </a:xfrm>
          <a:prstGeom prst="rect">
            <a:avLst/>
          </a:prstGeom>
          <a:noFill/>
        </p:spPr>
        <p:txBody>
          <a:bodyPr wrap="square" rtlCol="0">
            <a:spAutoFit/>
          </a:bodyPr>
          <a:lstStyle/>
          <a:p>
            <a:r>
              <a:rPr lang="en-IN" altLang="en-US">
                <a:sym typeface="+mn-ea"/>
              </a:rPr>
              <a:t> RMSE = </a:t>
            </a:r>
            <a:r>
              <a:rPr lang="en-IN" dirty="0">
                <a:sym typeface="+mn-ea"/>
              </a:rPr>
              <a:t>5077</a:t>
            </a:r>
            <a:r>
              <a:rPr lang="en-IN" altLang="en-US">
                <a:sym typeface="+mn-ea"/>
              </a:rPr>
              <a:t> , MAE = </a:t>
            </a:r>
            <a:r>
              <a:rPr lang="en-IN" dirty="0">
                <a:sym typeface="+mn-ea"/>
              </a:rPr>
              <a:t>4881</a:t>
            </a:r>
            <a:endParaRPr lang="en-IN" dirty="0"/>
          </a:p>
          <a:p>
            <a:endParaRPr lang="en-IN" altLang="en-US"/>
          </a:p>
        </p:txBody>
      </p:sp>
      <p:sp>
        <p:nvSpPr>
          <p:cNvPr id="13" name="Title 12"/>
          <p:cNvSpPr>
            <a:spLocks noGrp="1"/>
          </p:cNvSpPr>
          <p:nvPr>
            <p:ph type="title"/>
          </p:nvPr>
        </p:nvSpPr>
        <p:spPr>
          <a:xfrm>
            <a:off x="237490" y="-137795"/>
            <a:ext cx="10515600" cy="1325563"/>
          </a:xfrm>
        </p:spPr>
        <p:txBody>
          <a:bodyPr/>
          <a:lstStyle/>
          <a:p>
            <a:pPr algn="ctr"/>
            <a:r>
              <a:rPr lang="en-IN" altLang="en-US" b="1"/>
              <a:t>International</a:t>
            </a:r>
          </a:p>
        </p:txBody>
      </p:sp>
      <p:sp>
        <p:nvSpPr>
          <p:cNvPr id="14" name="Title 1"/>
          <p:cNvSpPr>
            <a:spLocks noGrp="1"/>
          </p:cNvSpPr>
          <p:nvPr/>
        </p:nvSpPr>
        <p:spPr>
          <a:xfrm>
            <a:off x="3048000" y="4422775"/>
            <a:ext cx="3343910" cy="749300"/>
          </a:xfrm>
          <a:prstGeom prst="rect">
            <a:avLst/>
          </a:prstGeom>
        </p:spPr>
        <p:txBody>
          <a:bodyPr vert="horz" lIns="91440" tIns="45720" rIns="91440" bIns="45720" rtlCol="0" anchor="ctr">
            <a:normAutofit/>
            <a:scene3d>
              <a:camera prst="orthographicFront"/>
              <a:lightRig rig="threePt" dir="t"/>
            </a:scene3d>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dirty="0">
                <a:ln/>
                <a:solidFill>
                  <a:schemeClr val="tx1"/>
                </a:solidFill>
                <a:effectLst>
                  <a:outerShdw blurRad="38100" dist="19050" dir="2700000" algn="tl" rotWithShape="0">
                    <a:schemeClr val="dk1">
                      <a:alpha val="40000"/>
                    </a:schemeClr>
                  </a:outerShdw>
                </a:effectLst>
              </a:rPr>
              <a:t>ARIMA</a:t>
            </a:r>
          </a:p>
        </p:txBody>
      </p:sp>
      <p:sp>
        <p:nvSpPr>
          <p:cNvPr id="15" name="Text Box 14"/>
          <p:cNvSpPr txBox="1"/>
          <p:nvPr/>
        </p:nvSpPr>
        <p:spPr>
          <a:xfrm>
            <a:off x="1926590" y="4999355"/>
            <a:ext cx="2702560" cy="368300"/>
          </a:xfrm>
          <a:prstGeom prst="rect">
            <a:avLst/>
          </a:prstGeom>
          <a:noFill/>
        </p:spPr>
        <p:txBody>
          <a:bodyPr wrap="square" rtlCol="0">
            <a:spAutoFit/>
          </a:bodyPr>
          <a:lstStyle/>
          <a:p>
            <a:r>
              <a:rPr lang="en-IN" altLang="en-US"/>
              <a:t>RMSE-</a:t>
            </a:r>
            <a:r>
              <a:rPr lang="en-IN" dirty="0">
                <a:sym typeface="+mn-ea"/>
              </a:rPr>
              <a:t>3762 , MAE -2993</a:t>
            </a:r>
            <a:endParaRPr lang="en-IN" altLang="en-US"/>
          </a:p>
        </p:txBody>
      </p:sp>
      <p:pic>
        <p:nvPicPr>
          <p:cNvPr id="17" name="Picture 16"/>
          <p:cNvPicPr>
            <a:picLocks noChangeAspect="1"/>
          </p:cNvPicPr>
          <p:nvPr/>
        </p:nvPicPr>
        <p:blipFill>
          <a:blip r:embed="rId3"/>
          <a:stretch>
            <a:fillRect/>
          </a:stretch>
        </p:blipFill>
        <p:spPr>
          <a:xfrm>
            <a:off x="6391910" y="1233170"/>
            <a:ext cx="5565775" cy="2342515"/>
          </a:xfrm>
          <a:prstGeom prst="rect">
            <a:avLst/>
          </a:prstGeom>
        </p:spPr>
      </p:pic>
      <p:pic>
        <p:nvPicPr>
          <p:cNvPr id="18" name="Picture 17"/>
          <p:cNvPicPr>
            <a:picLocks noChangeAspect="1"/>
          </p:cNvPicPr>
          <p:nvPr/>
        </p:nvPicPr>
        <p:blipFill>
          <a:blip r:embed="rId4"/>
          <a:stretch>
            <a:fillRect/>
          </a:stretch>
        </p:blipFill>
        <p:spPr>
          <a:xfrm>
            <a:off x="4354195" y="3656965"/>
            <a:ext cx="5284470" cy="273113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sz="half" idx="1"/>
          </p:nvPr>
        </p:nvGraphicFramePr>
        <p:xfrm>
          <a:off x="838200" y="1825625"/>
          <a:ext cx="5181600" cy="4221480"/>
        </p:xfrm>
        <a:graphic>
          <a:graphicData uri="http://schemas.openxmlformats.org/drawingml/2006/table">
            <a:tbl>
              <a:tblPr firstRow="1" bandRow="1">
                <a:tableStyleId>{5940675A-B579-460E-94D1-54222C63F5DA}</a:tableStyleId>
              </a:tblPr>
              <a:tblGrid>
                <a:gridCol w="1252855">
                  <a:extLst>
                    <a:ext uri="{9D8B030D-6E8A-4147-A177-3AD203B41FA5}">
                      <a16:colId xmlns:a16="http://schemas.microsoft.com/office/drawing/2014/main" xmlns="" val="20000"/>
                    </a:ext>
                  </a:extLst>
                </a:gridCol>
                <a:gridCol w="1897380">
                  <a:extLst>
                    <a:ext uri="{9D8B030D-6E8A-4147-A177-3AD203B41FA5}">
                      <a16:colId xmlns:a16="http://schemas.microsoft.com/office/drawing/2014/main" xmlns="" val="20001"/>
                    </a:ext>
                  </a:extLst>
                </a:gridCol>
                <a:gridCol w="2031365">
                  <a:extLst>
                    <a:ext uri="{9D8B030D-6E8A-4147-A177-3AD203B41FA5}">
                      <a16:colId xmlns:a16="http://schemas.microsoft.com/office/drawing/2014/main" xmlns="" val="20002"/>
                    </a:ext>
                  </a:extLst>
                </a:gridCol>
              </a:tblGrid>
              <a:tr h="749935">
                <a:tc>
                  <a:txBody>
                    <a:bodyPr/>
                    <a:lstStyle/>
                    <a:p>
                      <a:pPr indent="0">
                        <a:buNone/>
                      </a:pPr>
                      <a:endParaRPr lang="en-US" sz="10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7DAF1"/>
                    </a:solidFill>
                  </a:tcPr>
                </a:tc>
                <a:tc>
                  <a:txBody>
                    <a:bodyPr/>
                    <a:lstStyle/>
                    <a:p>
                      <a:pPr indent="0">
                        <a:buNone/>
                      </a:pPr>
                      <a:r>
                        <a:rPr lang="en-US" sz="1000" b="1">
                          <a:latin typeface="Calibri" panose="020F0502020204030204" charset="0"/>
                          <a:cs typeface="Calibri" panose="020F0502020204030204" charset="0"/>
                        </a:rPr>
                        <a:t>INTERNATIONAL(405 records)</a:t>
                      </a:r>
                      <a:endParaRPr lang="en-US" sz="1000" b="1">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7DAF1"/>
                    </a:solidFill>
                  </a:tcPr>
                </a:tc>
                <a:tc>
                  <a:txBody>
                    <a:bodyPr/>
                    <a:lstStyle/>
                    <a:p>
                      <a:pPr indent="0">
                        <a:buNone/>
                      </a:pPr>
                      <a:r>
                        <a:rPr lang="en-US" sz="1000" b="1">
                          <a:latin typeface="Calibri" panose="020F0502020204030204" charset="0"/>
                          <a:cs typeface="Calibri" panose="020F0502020204030204" charset="0"/>
                        </a:rPr>
                        <a:t>DOMESTICS( 436 records)</a:t>
                      </a:r>
                      <a:endParaRPr lang="en-US" sz="1000" b="1">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7DAF1"/>
                    </a:solidFill>
                  </a:tcPr>
                </a:tc>
                <a:extLst>
                  <a:ext uri="{0D108BD9-81ED-4DB2-BD59-A6C34878D82A}">
                    <a16:rowId xmlns:a16="http://schemas.microsoft.com/office/drawing/2014/main" xmlns="" val="10000"/>
                  </a:ext>
                </a:extLst>
              </a:tr>
              <a:tr h="978535">
                <a:tc>
                  <a:txBody>
                    <a:bodyPr/>
                    <a:lstStyle/>
                    <a:p>
                      <a:pPr indent="0" algn="ctr">
                        <a:lnSpc>
                          <a:spcPct val="160000"/>
                        </a:lnSpc>
                        <a:buNone/>
                      </a:pPr>
                      <a:r>
                        <a:rPr lang="en-US" sz="1000" b="1">
                          <a:highlight>
                            <a:srgbClr val="FFFF00"/>
                          </a:highlight>
                          <a:latin typeface="Calibri" panose="020F0502020204030204" charset="0"/>
                          <a:cs typeface="Calibri" panose="020F0502020204030204" charset="0"/>
                        </a:rPr>
                        <a:t>  ARIMA</a:t>
                      </a:r>
                      <a:endParaRPr lang="en-US" sz="1000" b="1">
                        <a:highlight>
                          <a:srgbClr val="FFFF00"/>
                        </a:highlight>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160000"/>
                        </a:lnSpc>
                        <a:buNone/>
                      </a:pPr>
                      <a:r>
                        <a:rPr lang="en-US" sz="1000" b="1">
                          <a:highlight>
                            <a:srgbClr val="FFFF00"/>
                          </a:highlight>
                          <a:latin typeface="Calibri" panose="020F0502020204030204" charset="0"/>
                          <a:cs typeface="Calibri" panose="020F0502020204030204" charset="0"/>
                        </a:rPr>
                        <a:t> MAE: 2993</a:t>
                      </a:r>
                    </a:p>
                    <a:p>
                      <a:pPr indent="0" algn="ctr">
                        <a:lnSpc>
                          <a:spcPct val="160000"/>
                        </a:lnSpc>
                        <a:buNone/>
                      </a:pPr>
                      <a:r>
                        <a:rPr lang="en-US" sz="1000" b="1">
                          <a:highlight>
                            <a:srgbClr val="FFFF00"/>
                          </a:highlight>
                          <a:latin typeface="Calibri" panose="020F0502020204030204" charset="0"/>
                          <a:cs typeface="Calibri" panose="020F0502020204030204" charset="0"/>
                        </a:rPr>
                        <a:t>RMSE: 3762</a:t>
                      </a:r>
                      <a:endParaRPr lang="en-US" sz="1000" b="1">
                        <a:highlight>
                          <a:srgbClr val="FFFF00"/>
                        </a:highlight>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160000"/>
                        </a:lnSpc>
                        <a:buNone/>
                      </a:pPr>
                      <a:r>
                        <a:rPr lang="en-US" sz="1000" b="1">
                          <a:highlight>
                            <a:srgbClr val="FFFF00"/>
                          </a:highlight>
                          <a:latin typeface="Calibri" panose="020F0502020204030204" charset="0"/>
                          <a:cs typeface="Calibri" panose="020F0502020204030204" charset="0"/>
                        </a:rPr>
                        <a:t> MAE: 276</a:t>
                      </a:r>
                    </a:p>
                    <a:p>
                      <a:pPr indent="0" algn="ctr">
                        <a:lnSpc>
                          <a:spcPct val="160000"/>
                        </a:lnSpc>
                        <a:buNone/>
                      </a:pPr>
                      <a:r>
                        <a:rPr lang="en-US" sz="1000" b="1">
                          <a:highlight>
                            <a:srgbClr val="FFFF00"/>
                          </a:highlight>
                          <a:latin typeface="Calibri" panose="020F0502020204030204" charset="0"/>
                          <a:cs typeface="Calibri" panose="020F0502020204030204" charset="0"/>
                        </a:rPr>
                        <a:t>RMSE: 322</a:t>
                      </a:r>
                      <a:endParaRPr lang="en-US" sz="1000" b="1">
                        <a:highlight>
                          <a:srgbClr val="FFFF00"/>
                        </a:highlight>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831215">
                <a:tc>
                  <a:txBody>
                    <a:bodyPr/>
                    <a:lstStyle/>
                    <a:p>
                      <a:pPr indent="0" algn="ctr">
                        <a:lnSpc>
                          <a:spcPct val="160000"/>
                        </a:lnSpc>
                        <a:buNone/>
                      </a:pPr>
                      <a:r>
                        <a:rPr lang="en-US" sz="1000" b="1">
                          <a:latin typeface="Calibri" panose="020F0502020204030204" charset="0"/>
                          <a:cs typeface="Calibri" panose="020F0502020204030204" charset="0"/>
                        </a:rPr>
                        <a:t>AUTO ARIMA</a:t>
                      </a:r>
                      <a:endParaRPr lang="en-US" sz="1000" b="1">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160000"/>
                        </a:lnSpc>
                        <a:buNone/>
                      </a:pPr>
                      <a:r>
                        <a:rPr lang="en-US" sz="1000" b="1">
                          <a:latin typeface="Calibri" panose="020F0502020204030204" charset="0"/>
                          <a:cs typeface="Calibri" panose="020F0502020204030204" charset="0"/>
                        </a:rPr>
                        <a:t>MAE: 5243</a:t>
                      </a:r>
                    </a:p>
                    <a:p>
                      <a:pPr indent="0" algn="ctr">
                        <a:lnSpc>
                          <a:spcPct val="160000"/>
                        </a:lnSpc>
                        <a:buNone/>
                      </a:pPr>
                      <a:r>
                        <a:rPr lang="en-US" sz="1000" b="1">
                          <a:latin typeface="Calibri" panose="020F0502020204030204" charset="0"/>
                          <a:cs typeface="Calibri" panose="020F0502020204030204" charset="0"/>
                        </a:rPr>
                        <a:t>RMSE: 6164</a:t>
                      </a:r>
                      <a:endParaRPr lang="en-US" sz="1000" b="1">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160000"/>
                        </a:lnSpc>
                        <a:buNone/>
                      </a:pPr>
                      <a:r>
                        <a:rPr lang="en-US" sz="1000" b="1">
                          <a:latin typeface="Calibri" panose="020F0502020204030204" charset="0"/>
                          <a:cs typeface="Calibri" panose="020F0502020204030204" charset="0"/>
                        </a:rPr>
                        <a:t>MAE: 311</a:t>
                      </a:r>
                    </a:p>
                    <a:p>
                      <a:pPr indent="0" algn="ctr">
                        <a:lnSpc>
                          <a:spcPct val="160000"/>
                        </a:lnSpc>
                        <a:buNone/>
                      </a:pPr>
                      <a:r>
                        <a:rPr lang="en-US" sz="1000" b="1">
                          <a:latin typeface="Calibri" panose="020F0502020204030204" charset="0"/>
                          <a:cs typeface="Calibri" panose="020F0502020204030204" charset="0"/>
                        </a:rPr>
                        <a:t>RMSE: 358</a:t>
                      </a:r>
                      <a:endParaRPr lang="en-US" sz="1000" b="1">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829945">
                <a:tc>
                  <a:txBody>
                    <a:bodyPr/>
                    <a:lstStyle/>
                    <a:p>
                      <a:pPr indent="0" algn="ctr">
                        <a:lnSpc>
                          <a:spcPct val="160000"/>
                        </a:lnSpc>
                        <a:buNone/>
                      </a:pPr>
                      <a:r>
                        <a:rPr lang="en-US" sz="1000" b="1">
                          <a:latin typeface="Calibri" panose="020F0502020204030204" charset="0"/>
                          <a:cs typeface="Calibri" panose="020F0502020204030204" charset="0"/>
                        </a:rPr>
                        <a:t>SARIMA</a:t>
                      </a:r>
                      <a:endParaRPr lang="en-US" sz="1000" b="1">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160000"/>
                        </a:lnSpc>
                        <a:buNone/>
                      </a:pPr>
                      <a:r>
                        <a:rPr lang="en-US" sz="1000" b="1">
                          <a:latin typeface="Calibri" panose="020F0502020204030204" charset="0"/>
                          <a:cs typeface="Calibri" panose="020F0502020204030204" charset="0"/>
                        </a:rPr>
                        <a:t>MAE: 5064</a:t>
                      </a:r>
                    </a:p>
                    <a:p>
                      <a:pPr indent="0" algn="ctr">
                        <a:lnSpc>
                          <a:spcPct val="160000"/>
                        </a:lnSpc>
                        <a:buNone/>
                      </a:pPr>
                      <a:r>
                        <a:rPr lang="en-US" sz="1000" b="1">
                          <a:latin typeface="Calibri" panose="020F0502020204030204" charset="0"/>
                          <a:cs typeface="Calibri" panose="020F0502020204030204" charset="0"/>
                        </a:rPr>
                        <a:t>RMSE:6014</a:t>
                      </a:r>
                      <a:endParaRPr lang="en-US" sz="1000" b="1">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160000"/>
                        </a:lnSpc>
                        <a:buNone/>
                      </a:pPr>
                      <a:r>
                        <a:rPr lang="en-US" sz="1000" b="1">
                          <a:latin typeface="Calibri" panose="020F0502020204030204" charset="0"/>
                          <a:cs typeface="Calibri" panose="020F0502020204030204" charset="0"/>
                        </a:rPr>
                        <a:t>MAE: 311</a:t>
                      </a:r>
                    </a:p>
                    <a:p>
                      <a:pPr indent="0" algn="ctr">
                        <a:lnSpc>
                          <a:spcPct val="160000"/>
                        </a:lnSpc>
                        <a:buNone/>
                      </a:pPr>
                      <a:r>
                        <a:rPr lang="en-US" sz="1000" b="1">
                          <a:latin typeface="Calibri" panose="020F0502020204030204" charset="0"/>
                          <a:cs typeface="Calibri" panose="020F0502020204030204" charset="0"/>
                        </a:rPr>
                        <a:t>RMSE: 358</a:t>
                      </a:r>
                      <a:endParaRPr lang="en-US" sz="1000" b="1">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831850">
                <a:tc>
                  <a:txBody>
                    <a:bodyPr/>
                    <a:lstStyle/>
                    <a:p>
                      <a:pPr indent="0" algn="ctr">
                        <a:lnSpc>
                          <a:spcPct val="160000"/>
                        </a:lnSpc>
                        <a:buNone/>
                      </a:pPr>
                      <a:r>
                        <a:rPr lang="en-US" sz="1000" b="1">
                          <a:latin typeface="Calibri" panose="020F0502020204030204" charset="0"/>
                          <a:cs typeface="Calibri" panose="020F0502020204030204" charset="0"/>
                        </a:rPr>
                        <a:t>LSTM</a:t>
                      </a:r>
                      <a:endParaRPr lang="en-US" sz="1000" b="1">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160000"/>
                        </a:lnSpc>
                        <a:buNone/>
                      </a:pPr>
                      <a:r>
                        <a:rPr lang="en-US" sz="1000" b="1">
                          <a:latin typeface="Calibri" panose="020F0502020204030204" charset="0"/>
                          <a:cs typeface="Calibri" panose="020F0502020204030204" charset="0"/>
                        </a:rPr>
                        <a:t>MAE: 3</a:t>
                      </a:r>
                      <a:r>
                        <a:rPr lang="en-IN" altLang="en-US" sz="1000" b="1">
                          <a:latin typeface="Calibri" panose="020F0502020204030204" charset="0"/>
                          <a:cs typeface="Calibri" panose="020F0502020204030204" charset="0"/>
                        </a:rPr>
                        <a:t>082</a:t>
                      </a:r>
                    </a:p>
                    <a:p>
                      <a:pPr indent="0" algn="ctr">
                        <a:lnSpc>
                          <a:spcPct val="160000"/>
                        </a:lnSpc>
                        <a:buNone/>
                      </a:pPr>
                      <a:r>
                        <a:rPr lang="en-US" sz="1000" b="1">
                          <a:latin typeface="Calibri" panose="020F0502020204030204" charset="0"/>
                          <a:cs typeface="Calibri" panose="020F0502020204030204" charset="0"/>
                        </a:rPr>
                        <a:t>RMSE: 3</a:t>
                      </a:r>
                      <a:r>
                        <a:rPr lang="en-IN" altLang="en-US" sz="1000" b="1">
                          <a:latin typeface="Calibri" panose="020F0502020204030204" charset="0"/>
                          <a:cs typeface="Calibri" panose="020F0502020204030204" charset="0"/>
                        </a:rPr>
                        <a:t>858</a:t>
                      </a:r>
                      <a:endParaRPr lang="en-IN" altLang="en-US" sz="1000" b="1">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160000"/>
                        </a:lnSpc>
                        <a:buNone/>
                      </a:pPr>
                      <a:r>
                        <a:rPr lang="en-US" sz="1000" b="1">
                          <a:latin typeface="Calibri" panose="020F0502020204030204" charset="0"/>
                          <a:cs typeface="Calibri" panose="020F0502020204030204" charset="0"/>
                        </a:rPr>
                        <a:t>MAE: 464</a:t>
                      </a:r>
                    </a:p>
                    <a:p>
                      <a:pPr indent="0" algn="ctr">
                        <a:lnSpc>
                          <a:spcPct val="160000"/>
                        </a:lnSpc>
                        <a:buNone/>
                      </a:pPr>
                      <a:r>
                        <a:rPr lang="en-US" sz="1000" b="1">
                          <a:latin typeface="Calibri" panose="020F0502020204030204" charset="0"/>
                          <a:cs typeface="Calibri" panose="020F0502020204030204" charset="0"/>
                        </a:rPr>
                        <a:t>RMSE:465</a:t>
                      </a:r>
                      <a:endParaRPr lang="en-US" sz="1000" b="1">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bl>
          </a:graphicData>
        </a:graphic>
      </p:graphicFrame>
      <p:graphicFrame>
        <p:nvGraphicFramePr>
          <p:cNvPr id="11" name="Content Placeholder 10"/>
          <p:cNvGraphicFramePr>
            <a:graphicFrameLocks noGrp="1"/>
          </p:cNvGraphicFramePr>
          <p:nvPr>
            <p:ph sz="half" idx="2"/>
          </p:nvPr>
        </p:nvGraphicFramePr>
        <p:xfrm>
          <a:off x="6704330" y="1325245"/>
          <a:ext cx="4391025" cy="5314315"/>
        </p:xfrm>
        <a:graphic>
          <a:graphicData uri="http://schemas.openxmlformats.org/drawingml/2006/table">
            <a:tbl>
              <a:tblPr firstRow="1" bandRow="1">
                <a:tableStyleId>{5940675A-B579-460E-94D1-54222C63F5DA}</a:tableStyleId>
              </a:tblPr>
              <a:tblGrid>
                <a:gridCol w="1476375">
                  <a:extLst>
                    <a:ext uri="{9D8B030D-6E8A-4147-A177-3AD203B41FA5}">
                      <a16:colId xmlns:a16="http://schemas.microsoft.com/office/drawing/2014/main" xmlns="" val="20000"/>
                    </a:ext>
                  </a:extLst>
                </a:gridCol>
                <a:gridCol w="1477645">
                  <a:extLst>
                    <a:ext uri="{9D8B030D-6E8A-4147-A177-3AD203B41FA5}">
                      <a16:colId xmlns:a16="http://schemas.microsoft.com/office/drawing/2014/main" xmlns="" val="20001"/>
                    </a:ext>
                  </a:extLst>
                </a:gridCol>
                <a:gridCol w="1437005">
                  <a:extLst>
                    <a:ext uri="{9D8B030D-6E8A-4147-A177-3AD203B41FA5}">
                      <a16:colId xmlns:a16="http://schemas.microsoft.com/office/drawing/2014/main" xmlns="" val="20002"/>
                    </a:ext>
                  </a:extLst>
                </a:gridCol>
              </a:tblGrid>
              <a:tr h="537210">
                <a:tc>
                  <a:txBody>
                    <a:bodyPr/>
                    <a:lstStyle/>
                    <a:p>
                      <a:pPr indent="0">
                        <a:buNone/>
                      </a:pPr>
                      <a:endParaRPr lang="en-US" sz="1200" b="1">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200" b="1">
                          <a:latin typeface="Calibri" panose="020F0502020204030204" charset="0"/>
                          <a:cs typeface="Calibri" panose="020F0502020204030204" charset="0"/>
                        </a:rPr>
                        <a:t>INTERNATIONAL(405 records)</a:t>
                      </a:r>
                      <a:endParaRPr lang="en-US" sz="1200" b="1">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200" b="1">
                          <a:latin typeface="Calibri" panose="020F0502020204030204" charset="0"/>
                          <a:cs typeface="Calibri" panose="020F0502020204030204" charset="0"/>
                        </a:rPr>
                        <a:t>DOMESTICS( 436 records)</a:t>
                      </a:r>
                      <a:endParaRPr lang="en-US" sz="1200" b="1">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792480">
                <a:tc>
                  <a:txBody>
                    <a:bodyPr/>
                    <a:lstStyle/>
                    <a:p>
                      <a:pPr indent="0">
                        <a:buNone/>
                      </a:pPr>
                      <a:r>
                        <a:rPr lang="en-US" sz="1000" b="1">
                          <a:latin typeface="Calibri" panose="020F0502020204030204" charset="0"/>
                          <a:cs typeface="Calibri" panose="020F0502020204030204" charset="0"/>
                        </a:rPr>
                        <a:t>  RANDOM FOREST REGRESSOR</a:t>
                      </a:r>
                      <a:endParaRPr lang="en-US" sz="1000" b="1">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1">
                          <a:latin typeface="Calibri" panose="020F0502020204030204" charset="0"/>
                          <a:cs typeface="Calibri" panose="020F0502020204030204" charset="0"/>
                        </a:rPr>
                        <a:t> MAE: 6028</a:t>
                      </a:r>
                    </a:p>
                    <a:p>
                      <a:pPr indent="0">
                        <a:buNone/>
                      </a:pPr>
                      <a:r>
                        <a:rPr lang="en-US" sz="1000" b="1">
                          <a:latin typeface="Calibri" panose="020F0502020204030204" charset="0"/>
                          <a:cs typeface="Calibri" panose="020F0502020204030204" charset="0"/>
                        </a:rPr>
                        <a:t> </a:t>
                      </a:r>
                      <a:r>
                        <a:rPr lang="en-IN" altLang="en-US" sz="1000" b="1">
                          <a:latin typeface="Calibri" panose="020F0502020204030204" charset="0"/>
                          <a:cs typeface="Calibri" panose="020F0502020204030204" charset="0"/>
                        </a:rPr>
                        <a:t>RMSE :</a:t>
                      </a:r>
                      <a:r>
                        <a:rPr lang="en-US" sz="1000" b="1">
                          <a:latin typeface="Calibri" panose="020F0502020204030204" charset="0"/>
                          <a:cs typeface="Calibri" panose="020F0502020204030204" charset="0"/>
                        </a:rPr>
                        <a:t>8188</a:t>
                      </a:r>
                      <a:endParaRPr lang="en-US" sz="1000" b="1">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1">
                          <a:latin typeface="Calibri" panose="020F0502020204030204" charset="0"/>
                          <a:cs typeface="Calibri" panose="020F0502020204030204" charset="0"/>
                        </a:rPr>
                        <a:t> MAE: 363</a:t>
                      </a:r>
                    </a:p>
                    <a:p>
                      <a:pPr indent="0">
                        <a:buNone/>
                      </a:pPr>
                      <a:r>
                        <a:rPr lang="en-IN" altLang="en-US" sz="1000" b="1">
                          <a:latin typeface="Calibri" panose="020F0502020204030204" charset="0"/>
                          <a:cs typeface="Calibri" panose="020F0502020204030204" charset="0"/>
                        </a:rPr>
                        <a:t>R</a:t>
                      </a:r>
                      <a:r>
                        <a:rPr lang="en-US" sz="1000" b="1">
                          <a:latin typeface="Calibri" panose="020F0502020204030204" charset="0"/>
                          <a:cs typeface="Calibri" panose="020F0502020204030204" charset="0"/>
                        </a:rPr>
                        <a:t>MSE:465</a:t>
                      </a:r>
                      <a:endParaRPr lang="en-US" sz="1000" b="1">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643890">
                <a:tc>
                  <a:txBody>
                    <a:bodyPr/>
                    <a:lstStyle/>
                    <a:p>
                      <a:pPr indent="0">
                        <a:buNone/>
                      </a:pPr>
                      <a:r>
                        <a:rPr lang="en-US" sz="1000" b="1">
                          <a:latin typeface="Calibri" panose="020F0502020204030204" charset="0"/>
                          <a:cs typeface="Calibri" panose="020F0502020204030204" charset="0"/>
                        </a:rPr>
                        <a:t>LINEAR REGRESSION</a:t>
                      </a:r>
                      <a:endParaRPr lang="en-US" sz="1000" b="1">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1">
                          <a:latin typeface="Calibri" panose="020F0502020204030204" charset="0"/>
                          <a:cs typeface="Calibri" panose="020F0502020204030204" charset="0"/>
                        </a:rPr>
                        <a:t>MAE: 5969</a:t>
                      </a:r>
                    </a:p>
                    <a:p>
                      <a:pPr indent="0">
                        <a:buNone/>
                      </a:pPr>
                      <a:r>
                        <a:rPr lang="en-US" sz="1000" b="1">
                          <a:latin typeface="Calibri" panose="020F0502020204030204" charset="0"/>
                          <a:cs typeface="Calibri" panose="020F0502020204030204" charset="0"/>
                        </a:rPr>
                        <a:t>RMSE: 793</a:t>
                      </a:r>
                      <a:r>
                        <a:rPr lang="en-IN" altLang="en-US" sz="1000" b="1">
                          <a:latin typeface="Calibri" panose="020F0502020204030204" charset="0"/>
                          <a:cs typeface="Calibri" panose="020F0502020204030204" charset="0"/>
                        </a:rPr>
                        <a:t>1</a:t>
                      </a:r>
                      <a:endParaRPr lang="en-US" sz="1000" b="1">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1">
                          <a:latin typeface="Calibri" panose="020F0502020204030204" charset="0"/>
                          <a:cs typeface="Calibri" panose="020F0502020204030204" charset="0"/>
                        </a:rPr>
                        <a:t>MAE: 41</a:t>
                      </a:r>
                      <a:r>
                        <a:rPr lang="en-IN" altLang="en-US" sz="1000" b="1">
                          <a:latin typeface="Calibri" panose="020F0502020204030204" charset="0"/>
                          <a:cs typeface="Calibri" panose="020F0502020204030204" charset="0"/>
                        </a:rPr>
                        <a:t>2</a:t>
                      </a:r>
                    </a:p>
                    <a:p>
                      <a:pPr indent="0">
                        <a:buNone/>
                      </a:pPr>
                      <a:r>
                        <a:rPr lang="en-US" sz="1000" b="1">
                          <a:latin typeface="Calibri" panose="020F0502020204030204" charset="0"/>
                          <a:cs typeface="Calibri" panose="020F0502020204030204" charset="0"/>
                        </a:rPr>
                        <a:t>RMSE: 529</a:t>
                      </a:r>
                      <a:endParaRPr lang="en-US" sz="1000" b="1">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528955">
                <a:tc>
                  <a:txBody>
                    <a:bodyPr/>
                    <a:lstStyle/>
                    <a:p>
                      <a:pPr indent="0">
                        <a:buNone/>
                      </a:pPr>
                      <a:r>
                        <a:rPr lang="en-US" sz="1000" b="1">
                          <a:latin typeface="Calibri" panose="020F0502020204030204" charset="0"/>
                          <a:cs typeface="Calibri" panose="020F0502020204030204" charset="0"/>
                        </a:rPr>
                        <a:t>LASSO REGRESSION</a:t>
                      </a:r>
                      <a:endParaRPr lang="en-US" sz="1000" b="1">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1">
                          <a:latin typeface="Calibri" panose="020F0502020204030204" charset="0"/>
                          <a:cs typeface="Calibri" panose="020F0502020204030204" charset="0"/>
                        </a:rPr>
                        <a:t>MAE: 5972</a:t>
                      </a:r>
                    </a:p>
                    <a:p>
                      <a:pPr indent="0">
                        <a:buNone/>
                      </a:pPr>
                      <a:r>
                        <a:rPr lang="en-US" sz="1000" b="1">
                          <a:latin typeface="Calibri" panose="020F0502020204030204" charset="0"/>
                          <a:cs typeface="Calibri" panose="020F0502020204030204" charset="0"/>
                        </a:rPr>
                        <a:t>RMSE: 7923</a:t>
                      </a:r>
                      <a:endParaRPr lang="en-US" sz="1000" b="1">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1">
                          <a:latin typeface="Calibri" panose="020F0502020204030204" charset="0"/>
                          <a:cs typeface="Calibri" panose="020F0502020204030204" charset="0"/>
                        </a:rPr>
                        <a:t>MAE: 412</a:t>
                      </a:r>
                    </a:p>
                    <a:p>
                      <a:pPr indent="0">
                        <a:buNone/>
                      </a:pPr>
                      <a:r>
                        <a:rPr lang="en-US" sz="1000" b="1">
                          <a:latin typeface="Calibri" panose="020F0502020204030204" charset="0"/>
                          <a:cs typeface="Calibri" panose="020F0502020204030204" charset="0"/>
                        </a:rPr>
                        <a:t>RMSE: 52</a:t>
                      </a:r>
                      <a:r>
                        <a:rPr lang="en-IN" altLang="en-US" sz="1000" b="1">
                          <a:latin typeface="Calibri" panose="020F0502020204030204" charset="0"/>
                          <a:cs typeface="Calibri" panose="020F0502020204030204" charset="0"/>
                        </a:rPr>
                        <a:t>7</a:t>
                      </a:r>
                      <a:endParaRPr lang="en-US" sz="1000" b="1">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629285">
                <a:tc>
                  <a:txBody>
                    <a:bodyPr/>
                    <a:lstStyle/>
                    <a:p>
                      <a:pPr indent="0">
                        <a:buNone/>
                      </a:pPr>
                      <a:r>
                        <a:rPr lang="en-US" sz="1000" b="1">
                          <a:latin typeface="Calibri" panose="020F0502020204030204" charset="0"/>
                          <a:cs typeface="Calibri" panose="020F0502020204030204" charset="0"/>
                        </a:rPr>
                        <a:t>DECISION TREE REGRESSION</a:t>
                      </a:r>
                      <a:endParaRPr lang="en-US" sz="1000" b="1">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1">
                          <a:latin typeface="Calibri" panose="020F0502020204030204" charset="0"/>
                          <a:cs typeface="Calibri" panose="020F0502020204030204" charset="0"/>
                        </a:rPr>
                        <a:t>MAE: 6252</a:t>
                      </a:r>
                    </a:p>
                    <a:p>
                      <a:pPr indent="0">
                        <a:buNone/>
                      </a:pPr>
                      <a:r>
                        <a:rPr lang="en-US" sz="1000" b="1">
                          <a:latin typeface="Calibri" panose="020F0502020204030204" charset="0"/>
                          <a:cs typeface="Calibri" panose="020F0502020204030204" charset="0"/>
                        </a:rPr>
                        <a:t>RMSE: 8317</a:t>
                      </a:r>
                      <a:endParaRPr lang="en-US" sz="1000" b="1">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1">
                          <a:latin typeface="Calibri" panose="020F0502020204030204" charset="0"/>
                          <a:cs typeface="Calibri" panose="020F0502020204030204" charset="0"/>
                        </a:rPr>
                        <a:t>MAE: 417</a:t>
                      </a:r>
                    </a:p>
                    <a:p>
                      <a:pPr indent="0">
                        <a:buNone/>
                      </a:pPr>
                      <a:r>
                        <a:rPr lang="en-US" sz="1000" b="1">
                          <a:latin typeface="Calibri" panose="020F0502020204030204" charset="0"/>
                          <a:cs typeface="Calibri" panose="020F0502020204030204" charset="0"/>
                        </a:rPr>
                        <a:t>RMSE: 52</a:t>
                      </a:r>
                      <a:r>
                        <a:rPr lang="en-IN" altLang="en-US" sz="1000" b="1">
                          <a:latin typeface="Calibri" panose="020F0502020204030204" charset="0"/>
                          <a:cs typeface="Calibri" panose="020F0502020204030204" charset="0"/>
                        </a:rPr>
                        <a:t>6</a:t>
                      </a:r>
                      <a:endParaRPr lang="en-US" sz="1000" b="1">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600710">
                <a:tc>
                  <a:txBody>
                    <a:bodyPr/>
                    <a:lstStyle/>
                    <a:p>
                      <a:pPr indent="0">
                        <a:buNone/>
                      </a:pPr>
                      <a:r>
                        <a:rPr lang="en-US" sz="1000" b="1">
                          <a:latin typeface="Calibri" panose="020F0502020204030204" charset="0"/>
                          <a:cs typeface="Calibri" panose="020F0502020204030204" charset="0"/>
                        </a:rPr>
                        <a:t>XGBOOST</a:t>
                      </a:r>
                      <a:endParaRPr lang="en-US" sz="1000" b="1">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1">
                          <a:latin typeface="Calibri" panose="020F0502020204030204" charset="0"/>
                          <a:cs typeface="Calibri" panose="020F0502020204030204" charset="0"/>
                        </a:rPr>
                        <a:t>MAE: 654</a:t>
                      </a:r>
                      <a:r>
                        <a:rPr lang="en-IN" altLang="en-US" sz="1000" b="1">
                          <a:latin typeface="Calibri" panose="020F0502020204030204" charset="0"/>
                          <a:cs typeface="Calibri" panose="020F0502020204030204" charset="0"/>
                        </a:rPr>
                        <a:t>2</a:t>
                      </a:r>
                    </a:p>
                    <a:p>
                      <a:pPr indent="0">
                        <a:buNone/>
                      </a:pPr>
                      <a:r>
                        <a:rPr lang="en-US" sz="1000" b="1">
                          <a:latin typeface="Calibri" panose="020F0502020204030204" charset="0"/>
                          <a:cs typeface="Calibri" panose="020F0502020204030204" charset="0"/>
                        </a:rPr>
                        <a:t>RMSE: 9023</a:t>
                      </a:r>
                      <a:endParaRPr lang="en-US" sz="1000" b="1">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1">
                          <a:latin typeface="Calibri" panose="020F0502020204030204" charset="0"/>
                          <a:cs typeface="Calibri" panose="020F0502020204030204" charset="0"/>
                        </a:rPr>
                        <a:t>MAE: 443</a:t>
                      </a:r>
                    </a:p>
                    <a:p>
                      <a:pPr indent="0">
                        <a:buNone/>
                      </a:pPr>
                      <a:r>
                        <a:rPr lang="en-US" sz="1000" b="1">
                          <a:latin typeface="Calibri" panose="020F0502020204030204" charset="0"/>
                          <a:cs typeface="Calibri" panose="020F0502020204030204" charset="0"/>
                        </a:rPr>
                        <a:t>RMSE: 558</a:t>
                      </a:r>
                      <a:endParaRPr lang="en-US" sz="1000" b="1">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506730">
                <a:tc>
                  <a:txBody>
                    <a:bodyPr/>
                    <a:lstStyle/>
                    <a:p>
                      <a:pPr indent="0">
                        <a:buNone/>
                      </a:pPr>
                      <a:r>
                        <a:rPr lang="en-US" sz="1000" b="1">
                          <a:latin typeface="Calibri" panose="020F0502020204030204" charset="0"/>
                          <a:cs typeface="Calibri" panose="020F0502020204030204" charset="0"/>
                        </a:rPr>
                        <a:t>KNN</a:t>
                      </a:r>
                      <a:endParaRPr lang="en-US" sz="1000" b="1">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1">
                          <a:latin typeface="Calibri" panose="020F0502020204030204" charset="0"/>
                          <a:cs typeface="Calibri" panose="020F0502020204030204" charset="0"/>
                        </a:rPr>
                        <a:t>MAE: 8245</a:t>
                      </a:r>
                    </a:p>
                    <a:p>
                      <a:pPr indent="0">
                        <a:buNone/>
                      </a:pPr>
                      <a:r>
                        <a:rPr lang="en-US" sz="1000" b="1">
                          <a:latin typeface="Calibri" panose="020F0502020204030204" charset="0"/>
                          <a:cs typeface="Calibri" panose="020F0502020204030204" charset="0"/>
                        </a:rPr>
                        <a:t>RMSE: 10987</a:t>
                      </a:r>
                      <a:endParaRPr lang="en-US" sz="1000" b="1">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1">
                          <a:latin typeface="Calibri" panose="020F0502020204030204" charset="0"/>
                          <a:cs typeface="Calibri" panose="020F0502020204030204" charset="0"/>
                        </a:rPr>
                        <a:t>MAE: 536</a:t>
                      </a:r>
                    </a:p>
                    <a:p>
                      <a:pPr indent="0">
                        <a:buNone/>
                      </a:pPr>
                      <a:r>
                        <a:rPr lang="en-US" sz="1000" b="1">
                          <a:latin typeface="Calibri" panose="020F0502020204030204" charset="0"/>
                          <a:cs typeface="Calibri" panose="020F0502020204030204" charset="0"/>
                        </a:rPr>
                        <a:t>RMSE: 685</a:t>
                      </a:r>
                      <a:endParaRPr lang="en-US" sz="1000" b="1">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1075055">
                <a:tc>
                  <a:txBody>
                    <a:bodyPr/>
                    <a:lstStyle/>
                    <a:p>
                      <a:pPr indent="0">
                        <a:buNone/>
                      </a:pPr>
                      <a:r>
                        <a:rPr lang="en-US" sz="1000" b="1">
                          <a:latin typeface="Calibri" panose="020F0502020204030204" charset="0"/>
                          <a:cs typeface="Calibri" panose="020F0502020204030204" charset="0"/>
                        </a:rPr>
                        <a:t>ANN</a:t>
                      </a:r>
                      <a:endParaRPr lang="en-US" sz="1000" b="1">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1">
                          <a:latin typeface="Calibri" panose="020F0502020204030204" charset="0"/>
                          <a:cs typeface="Calibri" panose="020F0502020204030204" charset="0"/>
                        </a:rPr>
                        <a:t>MAE: 7204</a:t>
                      </a:r>
                    </a:p>
                    <a:p>
                      <a:pPr indent="0">
                        <a:buNone/>
                      </a:pPr>
                      <a:r>
                        <a:rPr lang="en-US" sz="1000" b="1">
                          <a:latin typeface="Calibri" panose="020F0502020204030204" charset="0"/>
                          <a:cs typeface="Calibri" panose="020F0502020204030204" charset="0"/>
                        </a:rPr>
                        <a:t>RMSE: 951</a:t>
                      </a:r>
                      <a:r>
                        <a:rPr lang="en-IN" altLang="en-US" sz="1000" b="1">
                          <a:latin typeface="Calibri" panose="020F0502020204030204" charset="0"/>
                          <a:cs typeface="Calibri" panose="020F0502020204030204" charset="0"/>
                        </a:rPr>
                        <a:t>5</a:t>
                      </a:r>
                      <a:endParaRPr lang="en-US" sz="1000" b="1">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1">
                          <a:latin typeface="Calibri" panose="020F0502020204030204" charset="0"/>
                          <a:cs typeface="Calibri" panose="020F0502020204030204" charset="0"/>
                        </a:rPr>
                        <a:t>MAE: 4</a:t>
                      </a:r>
                      <a:r>
                        <a:rPr lang="en-IN" altLang="en-US" sz="1000" b="1">
                          <a:latin typeface="Calibri" panose="020F0502020204030204" charset="0"/>
                          <a:cs typeface="Calibri" panose="020F0502020204030204" charset="0"/>
                        </a:rPr>
                        <a:t>60</a:t>
                      </a:r>
                    </a:p>
                    <a:p>
                      <a:pPr indent="0">
                        <a:buNone/>
                      </a:pPr>
                      <a:r>
                        <a:rPr lang="en-US" sz="1000" b="1">
                          <a:latin typeface="Calibri" panose="020F0502020204030204" charset="0"/>
                          <a:cs typeface="Calibri" panose="020F0502020204030204" charset="0"/>
                        </a:rPr>
                        <a:t>RMSE: 587</a:t>
                      </a:r>
                      <a:r>
                        <a:rPr lang="en-IN" altLang="en-US" sz="1000" b="1">
                          <a:latin typeface="Calibri" panose="020F0502020204030204" charset="0"/>
                          <a:cs typeface="Calibri" panose="020F0502020204030204" charset="0"/>
                        </a:rPr>
                        <a:t>fs</a:t>
                      </a:r>
                      <a:endParaRPr lang="en-IN" altLang="en-US" sz="1000" b="1">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bl>
          </a:graphicData>
        </a:graphic>
      </p:graphicFrame>
      <p:sp>
        <p:nvSpPr>
          <p:cNvPr id="13" name="Text Box 12"/>
          <p:cNvSpPr txBox="1"/>
          <p:nvPr/>
        </p:nvSpPr>
        <p:spPr>
          <a:xfrm>
            <a:off x="6936740" y="732155"/>
            <a:ext cx="4169410" cy="645160"/>
          </a:xfrm>
          <a:prstGeom prst="rect">
            <a:avLst/>
          </a:prstGeom>
          <a:noFill/>
        </p:spPr>
        <p:txBody>
          <a:bodyPr wrap="square" rtlCol="0">
            <a:spAutoFit/>
          </a:bodyPr>
          <a:lstStyle/>
          <a:p>
            <a:r>
              <a:rPr lang="en-IN" altLang="en-US">
                <a:ln/>
                <a:solidFill>
                  <a:schemeClr val="tx1"/>
                </a:solidFill>
                <a:effectLst>
                  <a:outerShdw blurRad="38100" dist="19050" dir="2700000" algn="tl" rotWithShape="0">
                    <a:schemeClr val="dk1">
                      <a:alpha val="40000"/>
                    </a:schemeClr>
                  </a:outerShdw>
                </a:effectLst>
              </a:rPr>
              <a:t>Accuracy Matrix using Model Based Techniques :</a:t>
            </a:r>
          </a:p>
        </p:txBody>
      </p:sp>
      <p:sp>
        <p:nvSpPr>
          <p:cNvPr id="14" name="Text Box 13"/>
          <p:cNvSpPr txBox="1"/>
          <p:nvPr/>
        </p:nvSpPr>
        <p:spPr>
          <a:xfrm>
            <a:off x="1344295" y="1075055"/>
            <a:ext cx="4169410" cy="645160"/>
          </a:xfrm>
          <a:prstGeom prst="rect">
            <a:avLst/>
          </a:prstGeom>
          <a:noFill/>
        </p:spPr>
        <p:txBody>
          <a:bodyPr wrap="square" rtlCol="0">
            <a:spAutoFit/>
          </a:bodyPr>
          <a:lstStyle/>
          <a:p>
            <a:r>
              <a:rPr lang="en-IN" altLang="en-US">
                <a:ln/>
                <a:solidFill>
                  <a:schemeClr val="tx1"/>
                </a:solidFill>
                <a:effectLst>
                  <a:outerShdw blurRad="38100" dist="19050" dir="2700000" algn="tl" rotWithShape="0">
                    <a:schemeClr val="dk1">
                      <a:alpha val="40000"/>
                    </a:schemeClr>
                  </a:outerShdw>
                </a:effectLst>
              </a:rPr>
              <a:t>Accuracy Matrix using Forecasting Techniques :</a:t>
            </a:r>
          </a:p>
        </p:txBody>
      </p:sp>
      <p:graphicFrame>
        <p:nvGraphicFramePr>
          <p:cNvPr id="15" name="Table 14"/>
          <p:cNvGraphicFramePr/>
          <p:nvPr/>
        </p:nvGraphicFramePr>
        <p:xfrm>
          <a:off x="838200" y="6047105"/>
          <a:ext cx="5181600" cy="769620"/>
        </p:xfrm>
        <a:graphic>
          <a:graphicData uri="http://schemas.openxmlformats.org/drawingml/2006/table">
            <a:tbl>
              <a:tblPr firstRow="1" bandRow="1">
                <a:tableStyleId>{5940675A-B579-460E-94D1-54222C63F5DA}</a:tableStyleId>
              </a:tblPr>
              <a:tblGrid>
                <a:gridCol w="1252855">
                  <a:extLst>
                    <a:ext uri="{9D8B030D-6E8A-4147-A177-3AD203B41FA5}">
                      <a16:colId xmlns:a16="http://schemas.microsoft.com/office/drawing/2014/main" xmlns="" val="20000"/>
                    </a:ext>
                  </a:extLst>
                </a:gridCol>
                <a:gridCol w="1897380">
                  <a:extLst>
                    <a:ext uri="{9D8B030D-6E8A-4147-A177-3AD203B41FA5}">
                      <a16:colId xmlns:a16="http://schemas.microsoft.com/office/drawing/2014/main" xmlns="" val="20001"/>
                    </a:ext>
                  </a:extLst>
                </a:gridCol>
                <a:gridCol w="2031365">
                  <a:extLst>
                    <a:ext uri="{9D8B030D-6E8A-4147-A177-3AD203B41FA5}">
                      <a16:colId xmlns:a16="http://schemas.microsoft.com/office/drawing/2014/main" xmlns="" val="20002"/>
                    </a:ext>
                  </a:extLst>
                </a:gridCol>
              </a:tblGrid>
              <a:tr h="769620">
                <a:tc>
                  <a:txBody>
                    <a:bodyPr/>
                    <a:lstStyle/>
                    <a:p>
                      <a:pPr indent="0" algn="ctr">
                        <a:lnSpc>
                          <a:spcPct val="170000"/>
                        </a:lnSpc>
                        <a:buNone/>
                      </a:pPr>
                      <a:r>
                        <a:rPr lang="en-IN" altLang="en-US" sz="1000" b="1">
                          <a:latin typeface="Calibri" panose="020F0502020204030204" charset="0"/>
                          <a:ea typeface="Calibri" panose="020F0502020204030204" charset="0"/>
                          <a:cs typeface="Calibri" panose="020F0502020204030204" charset="0"/>
                        </a:rPr>
                        <a:t>Holt Winter</a:t>
                      </a: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170000"/>
                        </a:lnSpc>
                        <a:buNone/>
                      </a:pPr>
                      <a:r>
                        <a:rPr lang="en-US" sz="1000" b="1">
                          <a:latin typeface="Calibri" panose="020F0502020204030204" charset="0"/>
                          <a:cs typeface="Calibri" panose="020F0502020204030204" charset="0"/>
                        </a:rPr>
                        <a:t>MAE:</a:t>
                      </a:r>
                      <a:r>
                        <a:rPr lang="en-IN" altLang="en-US" sz="1000" b="1">
                          <a:latin typeface="Calibri" panose="020F0502020204030204" charset="0"/>
                          <a:cs typeface="Calibri" panose="020F0502020204030204" charset="0"/>
                        </a:rPr>
                        <a:t>5077</a:t>
                      </a:r>
                    </a:p>
                    <a:p>
                      <a:pPr indent="0" algn="ctr">
                        <a:lnSpc>
                          <a:spcPct val="170000"/>
                        </a:lnSpc>
                        <a:buNone/>
                      </a:pPr>
                      <a:r>
                        <a:rPr lang="en-US" sz="1000" b="1">
                          <a:latin typeface="Calibri" panose="020F0502020204030204" charset="0"/>
                          <a:cs typeface="Calibri" panose="020F0502020204030204" charset="0"/>
                        </a:rPr>
                        <a:t>RMSE:</a:t>
                      </a:r>
                      <a:r>
                        <a:rPr lang="en-IN" altLang="en-US" sz="1000" b="1">
                          <a:latin typeface="Calibri" panose="020F0502020204030204" charset="0"/>
                          <a:cs typeface="Calibri" panose="020F0502020204030204" charset="0"/>
                        </a:rPr>
                        <a:t>4881</a:t>
                      </a:r>
                      <a:r>
                        <a:rPr lang="en-US" sz="1000" b="1">
                          <a:latin typeface="Calibri" panose="020F0502020204030204" charset="0"/>
                          <a:cs typeface="Calibri" panose="020F0502020204030204" charset="0"/>
                        </a:rPr>
                        <a:t> </a:t>
                      </a:r>
                      <a:endParaRPr lang="en-US" sz="1000" b="1">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170000"/>
                        </a:lnSpc>
                        <a:buNone/>
                      </a:pPr>
                      <a:r>
                        <a:rPr lang="en-US" sz="1000" b="1">
                          <a:latin typeface="Calibri" panose="020F0502020204030204" charset="0"/>
                          <a:cs typeface="Calibri" panose="020F0502020204030204" charset="0"/>
                        </a:rPr>
                        <a:t>MAE:RMSE:</a:t>
                      </a:r>
                      <a:endParaRPr lang="en-US" sz="1000" b="1">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74AC8C-A83C-4F82-88FB-CEC043B7A357}"/>
              </a:ext>
            </a:extLst>
          </p:cNvPr>
          <p:cNvSpPr>
            <a:spLocks noGrp="1"/>
          </p:cNvSpPr>
          <p:nvPr>
            <p:ph type="title"/>
          </p:nvPr>
        </p:nvSpPr>
        <p:spPr/>
        <p:txBody>
          <a:bodyPr>
            <a:normAutofit/>
          </a:bodyPr>
          <a:lstStyle/>
          <a:p>
            <a:pPr algn="ctr"/>
            <a:r>
              <a:rPr lang="en-IN" sz="6000" b="1" u="sng" dirty="0">
                <a:solidFill>
                  <a:schemeClr val="accent1">
                    <a:lumMod val="75000"/>
                  </a:schemeClr>
                </a:solidFill>
              </a:rPr>
              <a:t>Deployment</a:t>
            </a:r>
          </a:p>
        </p:txBody>
      </p:sp>
      <p:pic>
        <p:nvPicPr>
          <p:cNvPr id="5" name="Content Placeholder 4">
            <a:extLst>
              <a:ext uri="{FF2B5EF4-FFF2-40B4-BE49-F238E27FC236}">
                <a16:creationId xmlns:a16="http://schemas.microsoft.com/office/drawing/2014/main" xmlns="" id="{C4CB00E9-A804-454E-B80E-27679F755A4F}"/>
              </a:ext>
            </a:extLst>
          </p:cNvPr>
          <p:cNvPicPr>
            <a:picLocks noGrp="1" noChangeAspect="1"/>
          </p:cNvPicPr>
          <p:nvPr>
            <p:ph sz="half" idx="1"/>
          </p:nvPr>
        </p:nvPicPr>
        <p:blipFill>
          <a:blip r:embed="rId2"/>
          <a:stretch>
            <a:fillRect/>
          </a:stretch>
        </p:blipFill>
        <p:spPr>
          <a:xfrm>
            <a:off x="838200" y="1400175"/>
            <a:ext cx="10515599" cy="5229225"/>
          </a:xfrm>
          <a:prstGeom prst="rect">
            <a:avLst/>
          </a:prstGeom>
        </p:spPr>
      </p:pic>
    </p:spTree>
    <p:extLst>
      <p:ext uri="{BB962C8B-B14F-4D97-AF65-F5344CB8AC3E}">
        <p14:creationId xmlns:p14="http://schemas.microsoft.com/office/powerpoint/2010/main" xmlns="" val="28271163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4566FA-725F-45FA-B6C4-4C952ED853DB}"/>
              </a:ext>
            </a:extLst>
          </p:cNvPr>
          <p:cNvSpPr>
            <a:spLocks noGrp="1"/>
          </p:cNvSpPr>
          <p:nvPr>
            <p:ph type="title"/>
          </p:nvPr>
        </p:nvSpPr>
        <p:spPr/>
        <p:txBody>
          <a:bodyPr/>
          <a:lstStyle/>
          <a:p>
            <a:r>
              <a:rPr lang="en-IN" dirty="0"/>
              <a:t>   </a:t>
            </a:r>
            <a:r>
              <a:rPr lang="en-IN" b="1" u="sng" dirty="0">
                <a:solidFill>
                  <a:schemeClr val="accent6">
                    <a:lumMod val="75000"/>
                  </a:schemeClr>
                </a:solidFill>
              </a:rPr>
              <a:t>Domestic </a:t>
            </a:r>
            <a:r>
              <a:rPr lang="en-IN" dirty="0"/>
              <a:t>                              </a:t>
            </a:r>
            <a:r>
              <a:rPr lang="en-IN" b="1" u="sng" dirty="0">
                <a:solidFill>
                  <a:schemeClr val="accent6">
                    <a:lumMod val="75000"/>
                  </a:schemeClr>
                </a:solidFill>
              </a:rPr>
              <a:t>International</a:t>
            </a:r>
          </a:p>
        </p:txBody>
      </p:sp>
      <p:pic>
        <p:nvPicPr>
          <p:cNvPr id="5" name="Content Placeholder 4">
            <a:extLst>
              <a:ext uri="{FF2B5EF4-FFF2-40B4-BE49-F238E27FC236}">
                <a16:creationId xmlns:a16="http://schemas.microsoft.com/office/drawing/2014/main" xmlns="" id="{3A9A3627-042D-4769-894D-AB21F3E5F446}"/>
              </a:ext>
            </a:extLst>
          </p:cNvPr>
          <p:cNvPicPr>
            <a:picLocks noGrp="1" noChangeAspect="1"/>
          </p:cNvPicPr>
          <p:nvPr>
            <p:ph sz="half" idx="1"/>
          </p:nvPr>
        </p:nvPicPr>
        <p:blipFill>
          <a:blip r:embed="rId2"/>
          <a:stretch>
            <a:fillRect/>
          </a:stretch>
        </p:blipFill>
        <p:spPr>
          <a:xfrm>
            <a:off x="484052" y="1690688"/>
            <a:ext cx="5297623" cy="4351338"/>
          </a:xfrm>
          <a:prstGeom prst="rect">
            <a:avLst/>
          </a:prstGeom>
        </p:spPr>
      </p:pic>
      <p:pic>
        <p:nvPicPr>
          <p:cNvPr id="6" name="Content Placeholder 5">
            <a:extLst>
              <a:ext uri="{FF2B5EF4-FFF2-40B4-BE49-F238E27FC236}">
                <a16:creationId xmlns:a16="http://schemas.microsoft.com/office/drawing/2014/main" xmlns="" id="{F031980D-2D87-48C8-8970-AB17E6D5CACA}"/>
              </a:ext>
            </a:extLst>
          </p:cNvPr>
          <p:cNvPicPr>
            <a:picLocks noGrp="1" noChangeAspect="1"/>
          </p:cNvPicPr>
          <p:nvPr>
            <p:ph sz="half" idx="2"/>
          </p:nvPr>
        </p:nvPicPr>
        <p:blipFill>
          <a:blip r:embed="rId3"/>
          <a:stretch>
            <a:fillRect/>
          </a:stretch>
        </p:blipFill>
        <p:spPr>
          <a:xfrm>
            <a:off x="6310676" y="1690688"/>
            <a:ext cx="5397272" cy="4351338"/>
          </a:xfrm>
          <a:prstGeom prst="rect">
            <a:avLst/>
          </a:prstGeom>
        </p:spPr>
      </p:pic>
    </p:spTree>
    <p:extLst>
      <p:ext uri="{BB962C8B-B14F-4D97-AF65-F5344CB8AC3E}">
        <p14:creationId xmlns:p14="http://schemas.microsoft.com/office/powerpoint/2010/main" xmlns="" val="18113850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3198495" y="1623695"/>
            <a:ext cx="5031105" cy="3785652"/>
          </a:xfrm>
          <a:prstGeom prst="rect">
            <a:avLst/>
          </a:prstGeom>
          <a:noFill/>
        </p:spPr>
        <p:txBody>
          <a:bodyPr wrap="square" rtlCol="0">
            <a:spAutoFit/>
          </a:bodyPr>
          <a:lstStyle/>
          <a:p>
            <a:endParaRPr lang="en-IN" altLang="en-US" sz="6000" dirty="0" smtClean="0">
              <a:ln/>
              <a:solidFill>
                <a:schemeClr val="tx1"/>
              </a:solidFill>
              <a:effectLst>
                <a:outerShdw blurRad="38100" dist="19050" dir="2700000" algn="tl" rotWithShape="0">
                  <a:schemeClr val="dk1">
                    <a:alpha val="40000"/>
                  </a:schemeClr>
                </a:outerShdw>
              </a:effectLst>
            </a:endParaRPr>
          </a:p>
          <a:p>
            <a:endParaRPr lang="en-IN" altLang="en-US" sz="6000" dirty="0" smtClean="0">
              <a:ln/>
              <a:effectLst>
                <a:outerShdw blurRad="38100" dist="19050" dir="2700000" algn="tl" rotWithShape="0">
                  <a:schemeClr val="dk1">
                    <a:alpha val="40000"/>
                  </a:schemeClr>
                </a:outerShdw>
              </a:effectLst>
            </a:endParaRPr>
          </a:p>
          <a:p>
            <a:r>
              <a:rPr lang="en-IN" altLang="en-US" sz="6000" dirty="0" smtClean="0">
                <a:ln/>
                <a:solidFill>
                  <a:schemeClr val="tx1"/>
                </a:solidFill>
                <a:effectLst>
                  <a:outerShdw blurRad="38100" dist="19050" dir="2700000" algn="tl" rotWithShape="0">
                    <a:schemeClr val="dk1">
                      <a:alpha val="40000"/>
                    </a:schemeClr>
                  </a:outerShdw>
                </a:effectLst>
              </a:rPr>
              <a:t>	Thank </a:t>
            </a:r>
            <a:r>
              <a:rPr lang="en-IN" altLang="en-US" sz="6000" dirty="0">
                <a:ln/>
                <a:solidFill>
                  <a:schemeClr val="tx1"/>
                </a:solidFill>
                <a:effectLst>
                  <a:outerShdw blurRad="38100" dist="19050" dir="2700000" algn="tl" rotWithShape="0">
                    <a:schemeClr val="dk1">
                      <a:alpha val="40000"/>
                    </a:schemeClr>
                  </a:outerShdw>
                </a:effectLst>
              </a:rPr>
              <a:t>You!!!</a:t>
            </a:r>
          </a:p>
          <a:p>
            <a:endParaRPr lang="en-IN" altLang="en-US" sz="6000" dirty="0">
              <a:ln w="22225">
                <a:solidFill>
                  <a:schemeClr val="accent2"/>
                </a:solidFill>
                <a:prstDash val="solid"/>
              </a:ln>
              <a:solidFill>
                <a:schemeClr val="accent2">
                  <a:lumMod val="40000"/>
                  <a:lumOff val="60000"/>
                </a:schemeClr>
              </a:solidFill>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ln/>
                <a:solidFill>
                  <a:schemeClr val="tx1"/>
                </a:solidFill>
                <a:effectLst>
                  <a:outerShdw blurRad="38100" dist="19050" dir="2700000" algn="tl" rotWithShape="0">
                    <a:schemeClr val="dk1">
                      <a:alpha val="40000"/>
                    </a:schemeClr>
                  </a:outerShdw>
                </a:effectLst>
              </a:rPr>
              <a:t>Exploratory Data Analysis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20094" y="2014560"/>
            <a:ext cx="6019800" cy="874596"/>
          </a:xfrm>
          <a:solidFill>
            <a:schemeClr val="accent4">
              <a:lumMod val="20000"/>
              <a:lumOff val="80000"/>
            </a:schemeClr>
          </a:solidFill>
        </p:spPr>
        <p:txBody>
          <a:bodyPr>
            <a:normAutofit/>
          </a:bodyPr>
          <a:lstStyle/>
          <a:p>
            <a:pPr marL="0" indent="0">
              <a:buNone/>
            </a:pPr>
            <a:r>
              <a:rPr lang="en-US" sz="1800" b="1" dirty="0"/>
              <a:t>It is observed that index no 180141 and 180143 contains all the null values, So we drop these rows</a:t>
            </a:r>
          </a:p>
        </p:txBody>
      </p:sp>
      <p:sp>
        <p:nvSpPr>
          <p:cNvPr id="5" name="Rectangle 4"/>
          <p:cNvSpPr/>
          <p:nvPr/>
        </p:nvSpPr>
        <p:spPr>
          <a:xfrm>
            <a:off x="6492240" y="3204728"/>
            <a:ext cx="5318760" cy="1338828"/>
          </a:xfrm>
          <a:prstGeom prst="rect">
            <a:avLst/>
          </a:prstGeom>
          <a:solidFill>
            <a:schemeClr val="accent4">
              <a:lumMod val="20000"/>
              <a:lumOff val="80000"/>
            </a:schemeClr>
          </a:solidFill>
        </p:spPr>
        <p:txBody>
          <a:bodyPr wrap="square">
            <a:spAutoFit/>
          </a:bodyPr>
          <a:lstStyle/>
          <a:p>
            <a:pPr>
              <a:lnSpc>
                <a:spcPct val="90000"/>
              </a:lnSpc>
              <a:spcBef>
                <a:spcPts val="1000"/>
              </a:spcBef>
            </a:pPr>
            <a:r>
              <a:rPr lang="en-US" b="1" dirty="0"/>
              <a:t>Since the </a:t>
            </a:r>
            <a:r>
              <a:rPr lang="en-US" b="1" dirty="0" err="1"/>
              <a:t>Netfare</a:t>
            </a:r>
            <a:r>
              <a:rPr lang="en-US" b="1" dirty="0"/>
              <a:t> of all the charges product type is zero and  there is no mention of itinerary type, international or domestic. These variables are not giving any weightage to our data, Hence we eliminate them</a:t>
            </a:r>
          </a:p>
        </p:txBody>
      </p:sp>
      <p:pic>
        <p:nvPicPr>
          <p:cNvPr id="6" name="Picture 5"/>
          <p:cNvPicPr>
            <a:picLocks noChangeAspect="1"/>
          </p:cNvPicPr>
          <p:nvPr/>
        </p:nvPicPr>
        <p:blipFill>
          <a:blip r:embed="rId2"/>
          <a:stretch>
            <a:fillRect/>
          </a:stretch>
        </p:blipFill>
        <p:spPr>
          <a:xfrm>
            <a:off x="632980" y="1519156"/>
            <a:ext cx="2371725" cy="2020055"/>
          </a:xfrm>
          <a:prstGeom prst="rect">
            <a:avLst/>
          </a:prstGeom>
        </p:spPr>
      </p:pic>
      <p:sp>
        <p:nvSpPr>
          <p:cNvPr id="7" name="Arrow: Right 6"/>
          <p:cNvSpPr/>
          <p:nvPr/>
        </p:nvSpPr>
        <p:spPr>
          <a:xfrm>
            <a:off x="3742632" y="2277852"/>
            <a:ext cx="670560" cy="348012"/>
          </a:xfrm>
          <a:prstGeom prst="rightArrow">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p:cNvPicPr>
            <a:picLocks noChangeAspect="1"/>
          </p:cNvPicPr>
          <p:nvPr/>
        </p:nvPicPr>
        <p:blipFill>
          <a:blip r:embed="rId3"/>
          <a:stretch>
            <a:fillRect/>
          </a:stretch>
        </p:blipFill>
        <p:spPr>
          <a:xfrm>
            <a:off x="632980" y="3652568"/>
            <a:ext cx="5111115" cy="1333500"/>
          </a:xfrm>
          <a:prstGeom prst="rect">
            <a:avLst/>
          </a:prstGeom>
        </p:spPr>
      </p:pic>
      <p:sp>
        <p:nvSpPr>
          <p:cNvPr id="9" name="Arrow: Right 8"/>
          <p:cNvSpPr/>
          <p:nvPr/>
        </p:nvSpPr>
        <p:spPr>
          <a:xfrm>
            <a:off x="5821680" y="3700136"/>
            <a:ext cx="670560" cy="348012"/>
          </a:xfrm>
          <a:prstGeom prst="rightArrow">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p:cNvPicPr>
            <a:picLocks noChangeAspect="1"/>
          </p:cNvPicPr>
          <p:nvPr/>
        </p:nvPicPr>
        <p:blipFill>
          <a:blip r:embed="rId4"/>
          <a:stretch>
            <a:fillRect/>
          </a:stretch>
        </p:blipFill>
        <p:spPr>
          <a:xfrm>
            <a:off x="708659" y="5523398"/>
            <a:ext cx="3495675" cy="638175"/>
          </a:xfrm>
          <a:prstGeom prst="rect">
            <a:avLst/>
          </a:prstGeom>
        </p:spPr>
      </p:pic>
      <p:sp>
        <p:nvSpPr>
          <p:cNvPr id="11" name="Rectangle 10"/>
          <p:cNvSpPr/>
          <p:nvPr/>
        </p:nvSpPr>
        <p:spPr>
          <a:xfrm>
            <a:off x="5963920" y="5013325"/>
            <a:ext cx="5519420" cy="1719580"/>
          </a:xfrm>
          <a:prstGeom prst="rect">
            <a:avLst/>
          </a:prstGeom>
          <a:solidFill>
            <a:schemeClr val="accent4">
              <a:lumMod val="20000"/>
              <a:lumOff val="80000"/>
            </a:schemeClr>
          </a:solidFill>
        </p:spPr>
        <p:txBody>
          <a:bodyPr wrap="square">
            <a:spAutoFit/>
          </a:bodyPr>
          <a:lstStyle/>
          <a:p>
            <a:pPr>
              <a:lnSpc>
                <a:spcPct val="90000"/>
              </a:lnSpc>
              <a:spcBef>
                <a:spcPts val="1000"/>
              </a:spcBef>
            </a:pPr>
            <a:r>
              <a:rPr lang="en-US" b="1" dirty="0"/>
              <a:t>It is seen that out of 60889 null values – </a:t>
            </a:r>
          </a:p>
          <a:p>
            <a:pPr>
              <a:lnSpc>
                <a:spcPct val="90000"/>
              </a:lnSpc>
              <a:spcBef>
                <a:spcPts val="1000"/>
              </a:spcBef>
            </a:pPr>
            <a:r>
              <a:rPr lang="en-US" b="1" dirty="0"/>
              <a:t>Payment product type  - 55394</a:t>
            </a:r>
          </a:p>
          <a:p>
            <a:pPr>
              <a:lnSpc>
                <a:spcPct val="90000"/>
              </a:lnSpc>
              <a:spcBef>
                <a:spcPts val="1000"/>
              </a:spcBef>
            </a:pPr>
            <a:r>
              <a:rPr lang="en-US" b="1" dirty="0"/>
              <a:t>Refund product type – 5495</a:t>
            </a:r>
          </a:p>
          <a:p>
            <a:pPr>
              <a:lnSpc>
                <a:spcPct val="90000"/>
              </a:lnSpc>
              <a:spcBef>
                <a:spcPts val="1000"/>
              </a:spcBef>
            </a:pPr>
            <a:r>
              <a:rPr lang="en-US" b="1" dirty="0"/>
              <a:t>Thus it is advisable to remove the rows with product type refund and payment</a:t>
            </a:r>
          </a:p>
        </p:txBody>
      </p:sp>
      <p:sp>
        <p:nvSpPr>
          <p:cNvPr id="12" name="Arrow: Right 11"/>
          <p:cNvSpPr/>
          <p:nvPr/>
        </p:nvSpPr>
        <p:spPr>
          <a:xfrm>
            <a:off x="4507229" y="5669946"/>
            <a:ext cx="670560" cy="348012"/>
          </a:xfrm>
          <a:prstGeom prst="rightArrow">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itle 1"/>
          <p:cNvSpPr txBox="1"/>
          <p:nvPr/>
        </p:nvSpPr>
        <p:spPr>
          <a:xfrm>
            <a:off x="2773680" y="365126"/>
            <a:ext cx="5257800" cy="71354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b="1" dirty="0"/>
              <a:t>Data Inspection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noChangeAspect="1"/>
          </p:cNvGraphicFramePr>
          <p:nvPr>
            <p:ph sz="half" idx="1"/>
          </p:nvPr>
        </p:nvGraphicFramePr>
        <p:xfrm>
          <a:off x="1103630" y="471805"/>
          <a:ext cx="9530715" cy="5518150"/>
        </p:xfrm>
        <a:graphic>
          <a:graphicData uri="http://schemas.openxmlformats.org/presentationml/2006/ole">
            <p:oleObj spid="_x0000_s1027" r:id="rId3" imgW="531360" imgH="226800" progId="PBrush">
              <p:embed/>
            </p:oleObj>
          </a:graphicData>
        </a:graphic>
      </p:graphicFrame>
      <p:sp>
        <p:nvSpPr>
          <p:cNvPr id="7" name="Text Box 6"/>
          <p:cNvSpPr txBox="1"/>
          <p:nvPr/>
        </p:nvSpPr>
        <p:spPr>
          <a:xfrm>
            <a:off x="443865" y="5984240"/>
            <a:ext cx="11147425" cy="922020"/>
          </a:xfrm>
          <a:prstGeom prst="rect">
            <a:avLst/>
          </a:prstGeom>
          <a:noFill/>
        </p:spPr>
        <p:txBody>
          <a:bodyPr wrap="square" rtlCol="0">
            <a:spAutoFit/>
          </a:bodyPr>
          <a:lstStyle/>
          <a:p>
            <a:r>
              <a:rPr lang="en-IN" altLang="en-US"/>
              <a:t>Since Other product types other than Air has not shown any significant correlation with Netfare , we decided to go with Model builiding with Product type Air and Intinerary type. We have taken approach to build 2 seperate models for Domestic and International</a:t>
            </a:r>
          </a:p>
        </p:txBody>
      </p:sp>
      <p:sp>
        <p:nvSpPr>
          <p:cNvPr id="8" name="Title 7"/>
          <p:cNvSpPr>
            <a:spLocks noGrp="1"/>
          </p:cNvSpPr>
          <p:nvPr>
            <p:ph type="title"/>
          </p:nvPr>
        </p:nvSpPr>
        <p:spPr>
          <a:xfrm>
            <a:off x="2910840" y="-153035"/>
            <a:ext cx="5410200" cy="823595"/>
          </a:xfrm>
        </p:spPr>
        <p:txBody>
          <a:bodyPr/>
          <a:lstStyle/>
          <a:p>
            <a:pPr algn="ctr"/>
            <a:r>
              <a:rPr lang="en-IN" b="1" dirty="0"/>
              <a:t>EDA – Product type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9400" y="365125"/>
            <a:ext cx="5410200" cy="823595"/>
          </a:xfrm>
        </p:spPr>
        <p:txBody>
          <a:bodyPr/>
          <a:lstStyle/>
          <a:p>
            <a:pPr algn="ctr"/>
            <a:r>
              <a:rPr lang="en-IN" b="1" dirty="0"/>
              <a:t>EDA – Product type</a:t>
            </a:r>
          </a:p>
        </p:txBody>
      </p:sp>
      <p:sp>
        <p:nvSpPr>
          <p:cNvPr id="3" name="Content Placeholder 2"/>
          <p:cNvSpPr>
            <a:spLocks noGrp="1"/>
          </p:cNvSpPr>
          <p:nvPr>
            <p:ph idx="1"/>
          </p:nvPr>
        </p:nvSpPr>
        <p:spPr>
          <a:xfrm>
            <a:off x="838200" y="1432560"/>
            <a:ext cx="10515600" cy="4744403"/>
          </a:xfrm>
        </p:spPr>
        <p:txBody>
          <a:bodyPr>
            <a:normAutofit/>
          </a:bodyPr>
          <a:lstStyle/>
          <a:p>
            <a:r>
              <a:rPr lang="en-IN" sz="2000" dirty="0"/>
              <a:t>It is observed that fluctuations are significant only for product type – air. Refund and Charges show slight fluctuation however the corresponding </a:t>
            </a:r>
            <a:r>
              <a:rPr lang="en-IN" sz="2000" dirty="0" err="1"/>
              <a:t>netfare</a:t>
            </a:r>
            <a:r>
              <a:rPr lang="en-IN" sz="2000" dirty="0"/>
              <a:t> value is 0 &amp; correlation is very low. Hence it is recommended to consider only air product type.</a:t>
            </a:r>
          </a:p>
        </p:txBody>
      </p:sp>
      <p:pic>
        <p:nvPicPr>
          <p:cNvPr id="4" name="Content Placeholder 3"/>
          <p:cNvPicPr>
            <a:picLocks noChangeAspect="1"/>
          </p:cNvPicPr>
          <p:nvPr/>
        </p:nvPicPr>
        <p:blipFill>
          <a:blip r:embed="rId2" cstate="print"/>
          <a:stretch>
            <a:fillRect/>
          </a:stretch>
        </p:blipFill>
        <p:spPr>
          <a:xfrm>
            <a:off x="427122" y="2614223"/>
            <a:ext cx="3760317" cy="1771797"/>
          </a:xfrm>
          <a:prstGeom prst="rect">
            <a:avLst/>
          </a:prstGeom>
        </p:spPr>
      </p:pic>
      <p:pic>
        <p:nvPicPr>
          <p:cNvPr id="5" name="Picture 4"/>
          <p:cNvPicPr>
            <a:picLocks noChangeAspect="1"/>
          </p:cNvPicPr>
          <p:nvPr/>
        </p:nvPicPr>
        <p:blipFill>
          <a:blip r:embed="rId3" cstate="print"/>
          <a:stretch>
            <a:fillRect/>
          </a:stretch>
        </p:blipFill>
        <p:spPr>
          <a:xfrm>
            <a:off x="4392184" y="2623662"/>
            <a:ext cx="3760317" cy="1783790"/>
          </a:xfrm>
          <a:prstGeom prst="rect">
            <a:avLst/>
          </a:prstGeom>
        </p:spPr>
      </p:pic>
      <p:pic>
        <p:nvPicPr>
          <p:cNvPr id="6" name="Picture 5"/>
          <p:cNvPicPr>
            <a:picLocks noChangeAspect="1"/>
          </p:cNvPicPr>
          <p:nvPr/>
        </p:nvPicPr>
        <p:blipFill>
          <a:blip r:embed="rId4"/>
          <a:stretch>
            <a:fillRect/>
          </a:stretch>
        </p:blipFill>
        <p:spPr>
          <a:xfrm>
            <a:off x="429142" y="4844303"/>
            <a:ext cx="3758297" cy="1790943"/>
          </a:xfrm>
          <a:prstGeom prst="rect">
            <a:avLst/>
          </a:prstGeom>
        </p:spPr>
      </p:pic>
      <p:pic>
        <p:nvPicPr>
          <p:cNvPr id="7" name="Picture 6"/>
          <p:cNvPicPr>
            <a:picLocks noChangeAspect="1"/>
          </p:cNvPicPr>
          <p:nvPr/>
        </p:nvPicPr>
        <p:blipFill>
          <a:blip r:embed="rId5"/>
          <a:stretch>
            <a:fillRect/>
          </a:stretch>
        </p:blipFill>
        <p:spPr>
          <a:xfrm>
            <a:off x="4265472" y="4844303"/>
            <a:ext cx="3965856" cy="1882781"/>
          </a:xfrm>
          <a:prstGeom prst="rect">
            <a:avLst/>
          </a:prstGeom>
        </p:spPr>
      </p:pic>
      <p:pic>
        <p:nvPicPr>
          <p:cNvPr id="8" name="Picture 7"/>
          <p:cNvPicPr>
            <a:picLocks noChangeAspect="1"/>
          </p:cNvPicPr>
          <p:nvPr/>
        </p:nvPicPr>
        <p:blipFill>
          <a:blip r:embed="rId6" cstate="print"/>
          <a:stretch>
            <a:fillRect/>
          </a:stretch>
        </p:blipFill>
        <p:spPr>
          <a:xfrm>
            <a:off x="8235283" y="2584176"/>
            <a:ext cx="3471202" cy="168964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EDA -  Air and Domestic</a:t>
            </a:r>
          </a:p>
        </p:txBody>
      </p:sp>
      <p:sp>
        <p:nvSpPr>
          <p:cNvPr id="3" name="Content Placeholder 2"/>
          <p:cNvSpPr>
            <a:spLocks noGrp="1"/>
          </p:cNvSpPr>
          <p:nvPr>
            <p:ph idx="1"/>
          </p:nvPr>
        </p:nvSpPr>
        <p:spPr>
          <a:xfrm>
            <a:off x="838200" y="1825625"/>
            <a:ext cx="6033655" cy="3874135"/>
          </a:xfrm>
        </p:spPr>
        <p:txBody>
          <a:bodyPr>
            <a:normAutofit/>
          </a:bodyPr>
          <a:lstStyle/>
          <a:p>
            <a:r>
              <a:rPr lang="en-IN" sz="2000" dirty="0"/>
              <a:t>As per Shapiro Wilk test, the distribution is not gaussian</a:t>
            </a:r>
          </a:p>
          <a:p>
            <a:r>
              <a:rPr lang="en-US" sz="2000" dirty="0"/>
              <a:t>Highest Air travel - May ,less air travel in June – August due to monsoon season, picks up from September during the festive season</a:t>
            </a:r>
          </a:p>
          <a:p>
            <a:r>
              <a:rPr lang="en-US" sz="2000" dirty="0"/>
              <a:t>High volume of travel during 1-5</a:t>
            </a:r>
            <a:r>
              <a:rPr lang="en-US" sz="2000" baseline="30000" dirty="0"/>
              <a:t>th</a:t>
            </a:r>
            <a:r>
              <a:rPr lang="en-US" sz="2000" dirty="0"/>
              <a:t> of the month, Less travel observed during Saturday and Sunday</a:t>
            </a:r>
          </a:p>
          <a:p>
            <a:r>
              <a:rPr lang="en-US" sz="2000" dirty="0"/>
              <a:t>Increase in counts in the daytime starting from 7am in the morning until 9 pm</a:t>
            </a:r>
          </a:p>
          <a:p>
            <a:endParaRPr lang="en-IN" dirty="0"/>
          </a:p>
        </p:txBody>
      </p:sp>
      <p:pic>
        <p:nvPicPr>
          <p:cNvPr id="4" name="Picture 3"/>
          <p:cNvPicPr>
            <a:picLocks noChangeAspect="1"/>
          </p:cNvPicPr>
          <p:nvPr/>
        </p:nvPicPr>
        <p:blipFill>
          <a:blip r:embed="rId2"/>
          <a:stretch>
            <a:fillRect/>
          </a:stretch>
        </p:blipFill>
        <p:spPr>
          <a:xfrm>
            <a:off x="9500533" y="2625049"/>
            <a:ext cx="2049559" cy="1377643"/>
          </a:xfrm>
          <a:prstGeom prst="rect">
            <a:avLst/>
          </a:prstGeom>
        </p:spPr>
      </p:pic>
      <p:pic>
        <p:nvPicPr>
          <p:cNvPr id="5" name="Picture 4"/>
          <p:cNvPicPr>
            <a:picLocks noChangeAspect="1"/>
          </p:cNvPicPr>
          <p:nvPr/>
        </p:nvPicPr>
        <p:blipFill>
          <a:blip r:embed="rId3"/>
          <a:stretch>
            <a:fillRect/>
          </a:stretch>
        </p:blipFill>
        <p:spPr>
          <a:xfrm>
            <a:off x="7161415" y="3648098"/>
            <a:ext cx="2049558" cy="1356326"/>
          </a:xfrm>
          <a:prstGeom prst="rect">
            <a:avLst/>
          </a:prstGeom>
        </p:spPr>
      </p:pic>
      <p:pic>
        <p:nvPicPr>
          <p:cNvPr id="6" name="Picture 5"/>
          <p:cNvPicPr>
            <a:picLocks noChangeAspect="1"/>
          </p:cNvPicPr>
          <p:nvPr/>
        </p:nvPicPr>
        <p:blipFill>
          <a:blip r:embed="rId4"/>
          <a:stretch>
            <a:fillRect/>
          </a:stretch>
        </p:blipFill>
        <p:spPr>
          <a:xfrm>
            <a:off x="7063269" y="1635377"/>
            <a:ext cx="2049559" cy="1359270"/>
          </a:xfrm>
          <a:prstGeom prst="rect">
            <a:avLst/>
          </a:prstGeom>
        </p:spPr>
      </p:pic>
      <p:sp>
        <p:nvSpPr>
          <p:cNvPr id="7" name="Rectangle 6"/>
          <p:cNvSpPr/>
          <p:nvPr/>
        </p:nvSpPr>
        <p:spPr>
          <a:xfrm>
            <a:off x="576349" y="5399104"/>
            <a:ext cx="11399520" cy="954107"/>
          </a:xfrm>
          <a:prstGeom prst="rect">
            <a:avLst/>
          </a:prstGeom>
          <a:solidFill>
            <a:schemeClr val="accent4">
              <a:lumMod val="20000"/>
              <a:lumOff val="80000"/>
            </a:schemeClr>
          </a:solidFill>
        </p:spPr>
        <p:txBody>
          <a:bodyPr wrap="square">
            <a:spAutoFit/>
          </a:bodyPr>
          <a:lstStyle/>
          <a:p>
            <a:r>
              <a:rPr lang="en-US" sz="2800" b="1" dirty="0"/>
              <a:t>Similar trends observed when checked with avg fare which implies that price increases as the no of travelers increases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sym typeface="+mn-ea"/>
              </a:rPr>
              <a:t>EDA -  Air and Domestic</a:t>
            </a:r>
            <a:endParaRPr lang="en-IN" altLang="en-US" b="1"/>
          </a:p>
        </p:txBody>
      </p:sp>
      <p:pic>
        <p:nvPicPr>
          <p:cNvPr id="4" name="Content Placeholder 3"/>
          <p:cNvPicPr>
            <a:picLocks noGrp="1" noChangeAspect="1"/>
          </p:cNvPicPr>
          <p:nvPr>
            <p:ph sz="half" idx="1"/>
          </p:nvPr>
        </p:nvPicPr>
        <p:blipFill>
          <a:blip r:embed="rId2"/>
          <a:stretch>
            <a:fillRect/>
          </a:stretch>
        </p:blipFill>
        <p:spPr>
          <a:xfrm>
            <a:off x="6276975" y="1510030"/>
            <a:ext cx="4623435" cy="2643505"/>
          </a:xfrm>
          <a:prstGeom prst="rect">
            <a:avLst/>
          </a:prstGeom>
        </p:spPr>
      </p:pic>
      <p:pic>
        <p:nvPicPr>
          <p:cNvPr id="5" name="Content Placeholder 4"/>
          <p:cNvPicPr>
            <a:picLocks noGrp="1" noChangeAspect="1"/>
          </p:cNvPicPr>
          <p:nvPr>
            <p:ph sz="half" idx="2"/>
          </p:nvPr>
        </p:nvPicPr>
        <p:blipFill>
          <a:blip r:embed="rId3"/>
          <a:stretch>
            <a:fillRect/>
          </a:stretch>
        </p:blipFill>
        <p:spPr>
          <a:xfrm>
            <a:off x="837565" y="4153535"/>
            <a:ext cx="4401820" cy="2533650"/>
          </a:xfrm>
          <a:prstGeom prst="rect">
            <a:avLst/>
          </a:prstGeom>
        </p:spPr>
      </p:pic>
      <p:sp>
        <p:nvSpPr>
          <p:cNvPr id="7" name="Text Box 6"/>
          <p:cNvSpPr txBox="1"/>
          <p:nvPr/>
        </p:nvSpPr>
        <p:spPr>
          <a:xfrm>
            <a:off x="838200" y="1811655"/>
            <a:ext cx="5139055" cy="1753235"/>
          </a:xfrm>
          <a:prstGeom prst="rect">
            <a:avLst/>
          </a:prstGeom>
          <a:noFill/>
        </p:spPr>
        <p:txBody>
          <a:bodyPr wrap="square" rtlCol="0">
            <a:spAutoFit/>
          </a:bodyPr>
          <a:lstStyle/>
          <a:p>
            <a:pPr marL="285750" indent="-285750">
              <a:buFont typeface="Wingdings" panose="05000000000000000000" charset="0"/>
              <a:buChar char="§"/>
            </a:pPr>
            <a:r>
              <a:rPr lang="en-IN" altLang="en-US"/>
              <a:t>Boxplot based on days shows almost similar Avg Netfare with lot of outliers</a:t>
            </a:r>
          </a:p>
          <a:p>
            <a:pPr marL="285750" indent="-285750">
              <a:buFont typeface="Wingdings" panose="05000000000000000000" charset="0"/>
              <a:buChar char="§"/>
            </a:pPr>
            <a:r>
              <a:rPr lang="en-IN" altLang="en-US"/>
              <a:t>We can also see some negative values </a:t>
            </a:r>
          </a:p>
          <a:p>
            <a:pPr marL="285750" indent="-285750">
              <a:buFont typeface="Wingdings" panose="05000000000000000000" charset="0"/>
              <a:buChar char="§"/>
            </a:pPr>
            <a:r>
              <a:rPr lang="en-IN" altLang="en-US"/>
              <a:t>Highest Average Netfare is recorded on Day 15 = 5191</a:t>
            </a:r>
          </a:p>
          <a:p>
            <a:r>
              <a:rPr lang="en-IN" altLang="en-US"/>
              <a:t>      Lowest Netfare is recorded on Day 25 =4371</a:t>
            </a:r>
          </a:p>
        </p:txBody>
      </p:sp>
      <p:sp>
        <p:nvSpPr>
          <p:cNvPr id="8" name="Text Box 7"/>
          <p:cNvSpPr txBox="1"/>
          <p:nvPr/>
        </p:nvSpPr>
        <p:spPr>
          <a:xfrm>
            <a:off x="5977255" y="4461510"/>
            <a:ext cx="5596255" cy="1476375"/>
          </a:xfrm>
          <a:prstGeom prst="rect">
            <a:avLst/>
          </a:prstGeom>
          <a:noFill/>
        </p:spPr>
        <p:txBody>
          <a:bodyPr wrap="square" rtlCol="0">
            <a:spAutoFit/>
          </a:bodyPr>
          <a:lstStyle/>
          <a:p>
            <a:pPr marL="285750" indent="-285750">
              <a:buFont typeface="Wingdings" panose="05000000000000000000" charset="0"/>
              <a:buChar char="§"/>
            </a:pPr>
            <a:r>
              <a:rPr lang="en-IN" altLang="en-US"/>
              <a:t>Monthwise Average Netfare plot shows high Netfare recorded during vacations and festivals i.e </a:t>
            </a:r>
          </a:p>
          <a:p>
            <a:pPr indent="0">
              <a:buFont typeface="Wingdings" panose="05000000000000000000" charset="0"/>
              <a:buNone/>
            </a:pPr>
            <a:r>
              <a:rPr lang="en-IN" altLang="en-US"/>
              <a:t>      in the </a:t>
            </a:r>
            <a:r>
              <a:rPr lang="en-IN" altLang="en-US" b="1"/>
              <a:t>Month of April = 5208</a:t>
            </a:r>
            <a:r>
              <a:rPr lang="en-IN" altLang="en-US"/>
              <a:t> and </a:t>
            </a:r>
            <a:r>
              <a:rPr lang="en-IN" altLang="en-US" b="1"/>
              <a:t>November = 5080</a:t>
            </a:r>
          </a:p>
          <a:p>
            <a:pPr marL="285750" indent="-285750">
              <a:buFont typeface="Wingdings" panose="05000000000000000000" charset="0"/>
              <a:buChar char="§"/>
            </a:pPr>
            <a:r>
              <a:rPr lang="en-IN" altLang="en-US"/>
              <a:t>Lowest Netfare recorded during July clearly the monsoon</a:t>
            </a:r>
            <a:r>
              <a:rPr lang="en-IN" altLang="en-US" b="1"/>
              <a:t> season = 3978</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EDA – Air and International</a:t>
            </a:r>
          </a:p>
        </p:txBody>
      </p:sp>
      <p:sp>
        <p:nvSpPr>
          <p:cNvPr id="3" name="Content Placeholder 2"/>
          <p:cNvSpPr>
            <a:spLocks noGrp="1"/>
          </p:cNvSpPr>
          <p:nvPr>
            <p:ph idx="1"/>
          </p:nvPr>
        </p:nvSpPr>
        <p:spPr>
          <a:xfrm>
            <a:off x="838200" y="2087879"/>
            <a:ext cx="6269182" cy="4089083"/>
          </a:xfrm>
        </p:spPr>
        <p:txBody>
          <a:bodyPr>
            <a:normAutofit lnSpcReduction="10000"/>
          </a:bodyPr>
          <a:lstStyle/>
          <a:p>
            <a:r>
              <a:rPr lang="en-US" sz="2200" dirty="0"/>
              <a:t>Avg </a:t>
            </a:r>
            <a:r>
              <a:rPr lang="en-US" sz="2200" dirty="0" err="1"/>
              <a:t>Netfare</a:t>
            </a:r>
            <a:r>
              <a:rPr lang="en-US" sz="2200" dirty="0"/>
              <a:t> is higher on 12th and lower on 2nd day of the month. Higher volume during 1-5</a:t>
            </a:r>
            <a:r>
              <a:rPr lang="en-US" sz="2200" baseline="30000" dirty="0"/>
              <a:t>th</a:t>
            </a:r>
            <a:r>
              <a:rPr lang="en-US" sz="2200" dirty="0"/>
              <a:t> day</a:t>
            </a:r>
          </a:p>
          <a:p>
            <a:endParaRPr lang="en-US" sz="2200" dirty="0"/>
          </a:p>
          <a:p>
            <a:r>
              <a:rPr lang="en-US" sz="2200" dirty="0" err="1"/>
              <a:t>Netfare</a:t>
            </a:r>
            <a:r>
              <a:rPr lang="en-US" sz="2200" dirty="0"/>
              <a:t> is higher August mainly due to Summer vacations in USA ,UK lies between August and September and lowest in March</a:t>
            </a:r>
          </a:p>
          <a:p>
            <a:endParaRPr lang="en-US" sz="2200" dirty="0"/>
          </a:p>
          <a:p>
            <a:r>
              <a:rPr lang="en-US" sz="2200" dirty="0"/>
              <a:t>Avg </a:t>
            </a:r>
            <a:r>
              <a:rPr lang="en-US" sz="2200" dirty="0" err="1"/>
              <a:t>Netfare</a:t>
            </a:r>
            <a:r>
              <a:rPr lang="en-US" sz="2200" dirty="0"/>
              <a:t> shows a drop at 5am in the morning, post which it again spikes up and high volume in day</a:t>
            </a:r>
          </a:p>
          <a:p>
            <a:r>
              <a:rPr lang="en-US" sz="2200" dirty="0"/>
              <a:t>Avg </a:t>
            </a:r>
            <a:r>
              <a:rPr lang="en-US" sz="2200" dirty="0" err="1"/>
              <a:t>Netfare</a:t>
            </a:r>
            <a:r>
              <a:rPr lang="en-US" sz="2200" dirty="0"/>
              <a:t> is lower over the weekends and low volume as well</a:t>
            </a:r>
          </a:p>
          <a:p>
            <a:endParaRPr lang="en-US" dirty="0"/>
          </a:p>
          <a:p>
            <a:endParaRPr lang="en-IN" dirty="0"/>
          </a:p>
        </p:txBody>
      </p:sp>
      <p:pic>
        <p:nvPicPr>
          <p:cNvPr id="4" name="Picture 3"/>
          <p:cNvPicPr>
            <a:picLocks noChangeAspect="1"/>
          </p:cNvPicPr>
          <p:nvPr/>
        </p:nvPicPr>
        <p:blipFill>
          <a:blip r:embed="rId2" cstate="print"/>
          <a:stretch>
            <a:fillRect/>
          </a:stretch>
        </p:blipFill>
        <p:spPr>
          <a:xfrm>
            <a:off x="7107382" y="2096126"/>
            <a:ext cx="1723126" cy="1105530"/>
          </a:xfrm>
          <a:prstGeom prst="rect">
            <a:avLst/>
          </a:prstGeom>
        </p:spPr>
      </p:pic>
      <p:pic>
        <p:nvPicPr>
          <p:cNvPr id="5" name="Picture 4"/>
          <p:cNvPicPr>
            <a:picLocks noChangeAspect="1"/>
          </p:cNvPicPr>
          <p:nvPr/>
        </p:nvPicPr>
        <p:blipFill>
          <a:blip r:embed="rId3" cstate="print"/>
          <a:stretch>
            <a:fillRect/>
          </a:stretch>
        </p:blipFill>
        <p:spPr>
          <a:xfrm>
            <a:off x="7107382" y="3257088"/>
            <a:ext cx="1723126" cy="1086687"/>
          </a:xfrm>
          <a:prstGeom prst="rect">
            <a:avLst/>
          </a:prstGeom>
        </p:spPr>
      </p:pic>
      <p:pic>
        <p:nvPicPr>
          <p:cNvPr id="6" name="Picture 5"/>
          <p:cNvPicPr>
            <a:picLocks noChangeAspect="1"/>
          </p:cNvPicPr>
          <p:nvPr/>
        </p:nvPicPr>
        <p:blipFill>
          <a:blip r:embed="rId4" cstate="print"/>
          <a:stretch>
            <a:fillRect/>
          </a:stretch>
        </p:blipFill>
        <p:spPr>
          <a:xfrm>
            <a:off x="7107382" y="4399207"/>
            <a:ext cx="1620982" cy="1071887"/>
          </a:xfrm>
          <a:prstGeom prst="rect">
            <a:avLst/>
          </a:prstGeom>
        </p:spPr>
      </p:pic>
      <p:pic>
        <p:nvPicPr>
          <p:cNvPr id="7" name="Picture 6"/>
          <p:cNvPicPr>
            <a:picLocks noChangeAspect="1"/>
          </p:cNvPicPr>
          <p:nvPr/>
        </p:nvPicPr>
        <p:blipFill>
          <a:blip r:embed="rId5" cstate="print"/>
          <a:stretch>
            <a:fillRect/>
          </a:stretch>
        </p:blipFill>
        <p:spPr>
          <a:xfrm>
            <a:off x="7107555" y="5523865"/>
            <a:ext cx="1708150" cy="1105535"/>
          </a:xfrm>
          <a:prstGeom prst="rect">
            <a:avLst/>
          </a:prstGeom>
        </p:spPr>
      </p:pic>
      <p:pic>
        <p:nvPicPr>
          <p:cNvPr id="8" name="Picture 7"/>
          <p:cNvPicPr>
            <a:picLocks noChangeAspect="1"/>
          </p:cNvPicPr>
          <p:nvPr/>
        </p:nvPicPr>
        <p:blipFill>
          <a:blip r:embed="rId6" cstate="print"/>
          <a:stretch>
            <a:fillRect/>
          </a:stretch>
        </p:blipFill>
        <p:spPr>
          <a:xfrm>
            <a:off x="8943566" y="2126586"/>
            <a:ext cx="2113789" cy="956519"/>
          </a:xfrm>
          <a:prstGeom prst="rect">
            <a:avLst/>
          </a:prstGeom>
        </p:spPr>
      </p:pic>
      <p:pic>
        <p:nvPicPr>
          <p:cNvPr id="9" name="Picture 8"/>
          <p:cNvPicPr>
            <a:picLocks noChangeAspect="1"/>
          </p:cNvPicPr>
          <p:nvPr/>
        </p:nvPicPr>
        <p:blipFill>
          <a:blip r:embed="rId7" cstate="print"/>
          <a:stretch>
            <a:fillRect/>
          </a:stretch>
        </p:blipFill>
        <p:spPr>
          <a:xfrm>
            <a:off x="8973185" y="5471160"/>
            <a:ext cx="1696085" cy="1158240"/>
          </a:xfrm>
          <a:prstGeom prst="rect">
            <a:avLst/>
          </a:prstGeom>
        </p:spPr>
      </p:pic>
      <p:pic>
        <p:nvPicPr>
          <p:cNvPr id="10" name="Picture 9"/>
          <p:cNvPicPr>
            <a:picLocks noChangeAspect="1"/>
          </p:cNvPicPr>
          <p:nvPr/>
        </p:nvPicPr>
        <p:blipFill>
          <a:blip r:embed="rId8" cstate="print"/>
          <a:stretch>
            <a:fillRect/>
          </a:stretch>
        </p:blipFill>
        <p:spPr>
          <a:xfrm>
            <a:off x="8943566" y="3249183"/>
            <a:ext cx="1514217" cy="1034099"/>
          </a:xfrm>
          <a:prstGeom prst="rect">
            <a:avLst/>
          </a:prstGeom>
        </p:spPr>
      </p:pic>
      <p:pic>
        <p:nvPicPr>
          <p:cNvPr id="11" name="Picture 10"/>
          <p:cNvPicPr>
            <a:picLocks noChangeAspect="1"/>
          </p:cNvPicPr>
          <p:nvPr/>
        </p:nvPicPr>
        <p:blipFill>
          <a:blip r:embed="rId9" cstate="print"/>
          <a:stretch>
            <a:fillRect/>
          </a:stretch>
        </p:blipFill>
        <p:spPr>
          <a:xfrm>
            <a:off x="8884618" y="4343775"/>
            <a:ext cx="1963491" cy="103543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pPr algn="ctr"/>
            <a:r>
              <a:rPr lang="en-IN" b="1" dirty="0">
                <a:sym typeface="+mn-ea"/>
              </a:rPr>
              <a:t>EDA – Air and International</a:t>
            </a:r>
            <a:r>
              <a:rPr lang="en-IN" b="1" dirty="0"/>
              <a:t/>
            </a:r>
            <a:br>
              <a:rPr lang="en-IN" b="1" dirty="0"/>
            </a:br>
            <a:endParaRPr lang="en-US"/>
          </a:p>
        </p:txBody>
      </p:sp>
      <p:pic>
        <p:nvPicPr>
          <p:cNvPr id="4" name="Content Placeholder 3"/>
          <p:cNvPicPr>
            <a:picLocks noGrp="1" noChangeAspect="1"/>
          </p:cNvPicPr>
          <p:nvPr>
            <p:ph sz="half" idx="1"/>
          </p:nvPr>
        </p:nvPicPr>
        <p:blipFill>
          <a:blip r:embed="rId2"/>
          <a:stretch>
            <a:fillRect/>
          </a:stretch>
        </p:blipFill>
        <p:spPr>
          <a:xfrm>
            <a:off x="6296660" y="1691005"/>
            <a:ext cx="5057140" cy="2849245"/>
          </a:xfrm>
          <a:prstGeom prst="rect">
            <a:avLst/>
          </a:prstGeom>
        </p:spPr>
      </p:pic>
      <p:pic>
        <p:nvPicPr>
          <p:cNvPr id="5" name="Content Placeholder 4"/>
          <p:cNvPicPr>
            <a:picLocks noGrp="1" noChangeAspect="1"/>
          </p:cNvPicPr>
          <p:nvPr>
            <p:ph sz="half" idx="2"/>
          </p:nvPr>
        </p:nvPicPr>
        <p:blipFill>
          <a:blip r:embed="rId3"/>
          <a:stretch>
            <a:fillRect/>
          </a:stretch>
        </p:blipFill>
        <p:spPr>
          <a:xfrm>
            <a:off x="441960" y="4213860"/>
            <a:ext cx="5652770" cy="2544445"/>
          </a:xfrm>
          <a:prstGeom prst="rect">
            <a:avLst/>
          </a:prstGeom>
        </p:spPr>
      </p:pic>
      <p:sp>
        <p:nvSpPr>
          <p:cNvPr id="8" name="Text Box 7"/>
          <p:cNvSpPr txBox="1"/>
          <p:nvPr/>
        </p:nvSpPr>
        <p:spPr>
          <a:xfrm>
            <a:off x="838200" y="2116455"/>
            <a:ext cx="5139055" cy="1753235"/>
          </a:xfrm>
          <a:prstGeom prst="rect">
            <a:avLst/>
          </a:prstGeom>
          <a:noFill/>
        </p:spPr>
        <p:txBody>
          <a:bodyPr wrap="square" rtlCol="0">
            <a:spAutoFit/>
          </a:bodyPr>
          <a:lstStyle/>
          <a:p>
            <a:pPr marL="285750" indent="-285750">
              <a:buFont typeface="Wingdings" panose="05000000000000000000" charset="0"/>
              <a:buChar char="§"/>
            </a:pPr>
            <a:r>
              <a:rPr lang="en-IN" altLang="en-US"/>
              <a:t>Boxplot based on days shows quite a few fluctuations in Avg netfare unlike to Domestic with very few outliers</a:t>
            </a:r>
          </a:p>
          <a:p>
            <a:pPr marL="285750" indent="-285750">
              <a:buFont typeface="Wingdings" panose="05000000000000000000" charset="0"/>
              <a:buChar char="§"/>
            </a:pPr>
            <a:r>
              <a:rPr lang="en-IN" altLang="en-US"/>
              <a:t>Highest Average Netfare is recorded on Day 10 = 36,343</a:t>
            </a:r>
          </a:p>
          <a:p>
            <a:r>
              <a:rPr lang="en-IN" altLang="en-US"/>
              <a:t>      Lowest Netfare is recorded on Day 2 =12,548</a:t>
            </a:r>
          </a:p>
        </p:txBody>
      </p:sp>
      <p:sp>
        <p:nvSpPr>
          <p:cNvPr id="9" name="Text Box 8"/>
          <p:cNvSpPr txBox="1"/>
          <p:nvPr/>
        </p:nvSpPr>
        <p:spPr>
          <a:xfrm>
            <a:off x="6068695" y="4674870"/>
            <a:ext cx="5596255" cy="1198880"/>
          </a:xfrm>
          <a:prstGeom prst="rect">
            <a:avLst/>
          </a:prstGeom>
          <a:noFill/>
        </p:spPr>
        <p:txBody>
          <a:bodyPr wrap="square" rtlCol="0">
            <a:spAutoFit/>
          </a:bodyPr>
          <a:lstStyle/>
          <a:p>
            <a:pPr marL="285750" indent="-285750">
              <a:buFont typeface="Wingdings" panose="05000000000000000000" charset="0"/>
              <a:buChar char="§"/>
            </a:pPr>
            <a:r>
              <a:rPr lang="en-IN" altLang="en-US"/>
              <a:t>Monthwise Average Netfare plot shows high Netfare recorded during vacations  i.e </a:t>
            </a:r>
          </a:p>
          <a:p>
            <a:pPr indent="0">
              <a:buFont typeface="Wingdings" panose="05000000000000000000" charset="0"/>
              <a:buNone/>
            </a:pPr>
            <a:r>
              <a:rPr lang="en-IN" altLang="en-US"/>
              <a:t>      in the </a:t>
            </a:r>
            <a:r>
              <a:rPr lang="en-IN" altLang="en-US" b="1"/>
              <a:t>Month of Sepetmber = 26,770</a:t>
            </a:r>
            <a:r>
              <a:rPr lang="en-IN" altLang="en-US"/>
              <a:t> </a:t>
            </a:r>
          </a:p>
          <a:p>
            <a:pPr marL="285750" indent="-285750">
              <a:buFont typeface="Wingdings" panose="05000000000000000000" charset="0"/>
              <a:buChar char="§"/>
            </a:pPr>
            <a:r>
              <a:rPr lang="en-IN" altLang="en-US"/>
              <a:t>Lowest Netfare recorded during March </a:t>
            </a:r>
            <a:r>
              <a:rPr lang="en-IN" altLang="en-US" b="1"/>
              <a:t> = 15,693</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867</Words>
  <Application>Microsoft Office PowerPoint</Application>
  <PresentationFormat>Custom</PresentationFormat>
  <Paragraphs>145</Paragraphs>
  <Slides>18</Slides>
  <Notes>1</Notes>
  <HiddenSlides>0</HiddenSlides>
  <MMClips>0</MMClips>
  <ScaleCrop>false</ScaleCrop>
  <HeadingPairs>
    <vt:vector size="6" baseType="variant">
      <vt:variant>
        <vt:lpstr>Theme</vt:lpstr>
      </vt:variant>
      <vt:variant>
        <vt:i4>2</vt:i4>
      </vt:variant>
      <vt:variant>
        <vt:lpstr>Embedded OLE Servers</vt:lpstr>
      </vt:variant>
      <vt:variant>
        <vt:i4>0</vt:i4>
      </vt:variant>
      <vt:variant>
        <vt:lpstr>Slide Titles</vt:lpstr>
      </vt:variant>
      <vt:variant>
        <vt:i4>18</vt:i4>
      </vt:variant>
    </vt:vector>
  </HeadingPairs>
  <TitlesOfParts>
    <vt:vector size="20" baseType="lpstr">
      <vt:lpstr>Office Theme</vt:lpstr>
      <vt:lpstr>1_Office Theme</vt:lpstr>
      <vt:lpstr>Slide 1</vt:lpstr>
      <vt:lpstr>Exploratory Data Analysis</vt:lpstr>
      <vt:lpstr>Slide 3</vt:lpstr>
      <vt:lpstr>EDA – Product type</vt:lpstr>
      <vt:lpstr>EDA – Product type</vt:lpstr>
      <vt:lpstr>EDA -  Air and Domestic</vt:lpstr>
      <vt:lpstr>EDA -  Air and Domestic</vt:lpstr>
      <vt:lpstr>EDA – Air and International</vt:lpstr>
      <vt:lpstr>EDA – Air and International </vt:lpstr>
      <vt:lpstr>Slide 10</vt:lpstr>
      <vt:lpstr>Domestic</vt:lpstr>
      <vt:lpstr>SARIMAX</vt:lpstr>
      <vt:lpstr>International</vt:lpstr>
      <vt:lpstr>International</vt:lpstr>
      <vt:lpstr>Slide 15</vt:lpstr>
      <vt:lpstr>Deployment</vt:lpstr>
      <vt:lpstr>   Domestic                               International</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dc:title>
  <dc:creator>pooja kumari</dc:creator>
  <cp:lastModifiedBy>Windows User</cp:lastModifiedBy>
  <cp:revision>37</cp:revision>
  <dcterms:created xsi:type="dcterms:W3CDTF">2020-06-14T07:24:00Z</dcterms:created>
  <dcterms:modified xsi:type="dcterms:W3CDTF">2020-07-13T14:59:43Z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1033-11.2.0.9431</vt:lpwstr>
  </property>
</Properties>
</file>