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72" r:id="rId13"/>
    <p:sldId id="278" r:id="rId14"/>
    <p:sldId id="281" r:id="rId15"/>
    <p:sldId id="270" r:id="rId16"/>
    <p:sldId id="267" r:id="rId17"/>
    <p:sldId id="274" r:id="rId18"/>
    <p:sldId id="277" r:id="rId19"/>
    <p:sldId id="282" r:id="rId20"/>
    <p:sldId id="276" r:id="rId21"/>
    <p:sldId id="268" r:id="rId22"/>
    <p:sldId id="271" r:id="rId23"/>
  </p:sldIdLst>
  <p:sldSz cx="12192000" cy="6858000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3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24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26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880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93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445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543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9988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89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680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6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9374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45EAF-C785-4944-BDF0-70323191051A}" type="datetimeFigureOut">
              <a:rPr lang="en-US" smtClean="0"/>
              <a:pPr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060DE-B8E9-4F2D-8324-2E818BE16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91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hyperlink" Target="https://docs.opencv.org/mast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857" y="255496"/>
            <a:ext cx="11376212" cy="4961963"/>
          </a:xfrm>
        </p:spPr>
        <p:txBody>
          <a:bodyPr anchor="t"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INSTITUTE OF TECHNOLOGY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 R. Road, V. V. Puram, Bengaluru - 560 004</a:t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“Tracking and Counting Vehicles using Machine Learning”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CHANDAN B S D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1BI17CS034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escription: C:\Users\Abhilash\Desktop\thumbnail.aspx.jpg">
            <a:extLst>
              <a:ext uri="{FF2B5EF4-FFF2-40B4-BE49-F238E27FC236}">
                <a16:creationId xmlns:a16="http://schemas.microsoft.com/office/drawing/2014/main" xmlns="" id="{7722660A-95E9-4B9C-8D59-D504960E51A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39" y="853531"/>
            <a:ext cx="930649" cy="9618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783542" y="5405718"/>
            <a:ext cx="255494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Nagamani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D. R.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CS&amp;E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BIT, Bengaluru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8999" y="5405718"/>
            <a:ext cx="3929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Madhusudhana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Chira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technologies</a:t>
            </a:r>
          </a:p>
          <a:p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789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Preprocessing Module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84751"/>
            <a:ext cx="78771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450" y="2819034"/>
            <a:ext cx="63055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686425"/>
            <a:ext cx="86868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Bent-Up Arrow 11"/>
          <p:cNvSpPr/>
          <p:nvPr/>
        </p:nvSpPr>
        <p:spPr>
          <a:xfrm flipV="1">
            <a:off x="7876903" y="1476104"/>
            <a:ext cx="1423850" cy="130628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31234" y="809896"/>
            <a:ext cx="28607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Sequence of Steps: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Read and Preprocess input Feed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Initialize all major placeholders as per requirements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Bent-Up Arrow 13"/>
          <p:cNvSpPr/>
          <p:nvPr/>
        </p:nvSpPr>
        <p:spPr>
          <a:xfrm flipH="1" flipV="1">
            <a:off x="4180114" y="4036421"/>
            <a:ext cx="1685109" cy="1672047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2611959"/>
            <a:ext cx="6096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How is video processed?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Videos are read one frame at a time and requires preprocessing to be applied on each frame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We apply certain limiter to ensure the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 characteristics of video are suitable for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frame extraction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Finally the output must be annotate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before being saved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0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394" y="123078"/>
            <a:ext cx="10648406" cy="51700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Preprocessing Module Contd.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07795"/>
            <a:ext cx="5429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2975" y="1534626"/>
            <a:ext cx="74390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104511"/>
            <a:ext cx="5767753" cy="3753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ent-Up Arrow 7"/>
          <p:cNvSpPr/>
          <p:nvPr/>
        </p:nvSpPr>
        <p:spPr>
          <a:xfrm rot="5400000">
            <a:off x="3265713" y="1528355"/>
            <a:ext cx="1593668" cy="1332409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1436914"/>
            <a:ext cx="4336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Sequence of Steps:</a:t>
            </a:r>
          </a:p>
          <a:p>
            <a:pPr marL="342900" indent="-342900"/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Step1:</a:t>
            </a:r>
            <a:r>
              <a:rPr lang="en-US" dirty="0" smtClean="0">
                <a:solidFill>
                  <a:srgbClr val="FF0000"/>
                </a:solidFill>
              </a:rPr>
              <a:t> Convert Each from RGB to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      Grayscale</a:t>
            </a: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1064" y="2759613"/>
            <a:ext cx="3923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2</a:t>
            </a:r>
            <a:r>
              <a:rPr lang="en-US" dirty="0" smtClean="0">
                <a:solidFill>
                  <a:srgbClr val="FF0000"/>
                </a:solidFill>
              </a:rPr>
              <a:t>: Apply 3 morphological transformation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Closing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Opening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Dilation</a:t>
            </a:r>
          </a:p>
          <a:p>
            <a:pPr marL="800100" lvl="1" indent="-342900"/>
            <a:endParaRPr lang="en-US" i="1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3</a:t>
            </a:r>
            <a:r>
              <a:rPr lang="en-US" dirty="0" smtClean="0">
                <a:solidFill>
                  <a:srgbClr val="FF0000"/>
                </a:solidFill>
              </a:rPr>
              <a:t>: Decide on parameters for  object detection module such as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en-US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Size of car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Baseline </a:t>
            </a:r>
            <a:r>
              <a:rPr lang="en-US" i="1" dirty="0" smtClean="0">
                <a:solidFill>
                  <a:srgbClr val="FF0000"/>
                </a:solidFill>
              </a:rPr>
              <a:t>1 to start tracking cars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 smtClean="0">
                <a:solidFill>
                  <a:srgbClr val="FF0000"/>
                </a:solidFill>
              </a:rPr>
              <a:t>Baseline 2 to determine if the car is moving up the road or down the road.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      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Bent-Up Arrow 10"/>
          <p:cNvSpPr/>
          <p:nvPr/>
        </p:nvSpPr>
        <p:spPr>
          <a:xfrm rot="16200000" flipH="1">
            <a:off x="5724797" y="2792189"/>
            <a:ext cx="1567546" cy="1469568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Detection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25024"/>
            <a:ext cx="81248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8075" y="4019550"/>
            <a:ext cx="8543925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112034" y="849087"/>
            <a:ext cx="40799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1:</a:t>
            </a:r>
            <a:r>
              <a:rPr lang="en-US" dirty="0" smtClean="0">
                <a:solidFill>
                  <a:srgbClr val="FF0000"/>
                </a:solidFill>
              </a:rPr>
              <a:t> Draw the contours around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objects detected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2: </a:t>
            </a:r>
            <a:r>
              <a:rPr lang="en-US" dirty="0" smtClean="0">
                <a:solidFill>
                  <a:srgbClr val="FF0000"/>
                </a:solidFill>
              </a:rPr>
              <a:t>Determine if the object is a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car or not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3:</a:t>
            </a:r>
            <a:r>
              <a:rPr lang="en-US" dirty="0" smtClean="0">
                <a:solidFill>
                  <a:srgbClr val="FF0000"/>
                </a:solidFill>
              </a:rPr>
              <a:t> If yes then compute its centroid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4:</a:t>
            </a:r>
            <a:r>
              <a:rPr lang="en-US" dirty="0" smtClean="0">
                <a:solidFill>
                  <a:srgbClr val="FF0000"/>
                </a:solidFill>
              </a:rPr>
              <a:t> Draw the bounding rectangles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to visualize the detected cars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Bent-Up Arrow 11"/>
          <p:cNvSpPr/>
          <p:nvPr/>
        </p:nvSpPr>
        <p:spPr>
          <a:xfrm rot="5400000">
            <a:off x="1495694" y="3533506"/>
            <a:ext cx="2259876" cy="195942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2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Tracking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Contd.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6785"/>
            <a:ext cx="73723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4295775"/>
            <a:ext cx="80105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ent-Up Arrow 7"/>
          <p:cNvSpPr/>
          <p:nvPr/>
        </p:nvSpPr>
        <p:spPr>
          <a:xfrm rot="5400000">
            <a:off x="1404255" y="2841171"/>
            <a:ext cx="2873828" cy="270401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80514" y="1097280"/>
            <a:ext cx="47592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Sequence of Steps:</a:t>
            </a:r>
          </a:p>
          <a:p>
            <a:pPr marL="342900" indent="-342900"/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1:</a:t>
            </a:r>
            <a:r>
              <a:rPr lang="en-US" dirty="0" smtClean="0">
                <a:solidFill>
                  <a:srgbClr val="FF0000"/>
                </a:solidFill>
              </a:rPr>
              <a:t>  For each detected car assign a unique id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2:</a:t>
            </a:r>
            <a:r>
              <a:rPr lang="en-US" dirty="0" smtClean="0">
                <a:solidFill>
                  <a:srgbClr val="FF0000"/>
                </a:solidFill>
              </a:rPr>
              <a:t>  If there is an id previously assigned then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 update the centroid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 Counting Module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3978"/>
            <a:ext cx="5886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3415" y="3284064"/>
            <a:ext cx="7694369" cy="3573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Bent-Up Arrow 7"/>
          <p:cNvSpPr/>
          <p:nvPr/>
        </p:nvSpPr>
        <p:spPr>
          <a:xfrm rot="5400000">
            <a:off x="1299752" y="3246120"/>
            <a:ext cx="2873828" cy="2704013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95850" y="1058091"/>
            <a:ext cx="6196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Sequence of Steps:</a:t>
            </a:r>
          </a:p>
          <a:p>
            <a:pPr marL="342900" indent="-342900"/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1:</a:t>
            </a:r>
            <a:r>
              <a:rPr lang="en-US" dirty="0" smtClean="0">
                <a:solidFill>
                  <a:srgbClr val="FF0000"/>
                </a:solidFill>
              </a:rPr>
              <a:t>  Find the list of cars id’s in the current frame.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2:</a:t>
            </a:r>
            <a:r>
              <a:rPr lang="en-US" dirty="0" smtClean="0">
                <a:solidFill>
                  <a:srgbClr val="FF0000"/>
                </a:solidFill>
              </a:rPr>
              <a:t>  Use the centroid of these car id’s to determine if the have crossed our baseline and the direction of the motion.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925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Details: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Video Processor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3372"/>
            <a:ext cx="8315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73291" y="1084216"/>
            <a:ext cx="35966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Description</a:t>
            </a:r>
          </a:p>
          <a:p>
            <a:pPr marL="342900" indent="-342900"/>
            <a:endParaRPr lang="en-US" b="1" u="sng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1</a:t>
            </a:r>
            <a:r>
              <a:rPr lang="en-US" dirty="0" smtClean="0">
                <a:solidFill>
                  <a:srgbClr val="FF0000"/>
                </a:solidFill>
              </a:rPr>
              <a:t>: Annotate the real time video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feed to display the following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parameters: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 Cars in Area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Cars Crossed 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Cars Crossed Down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Total Cars Detected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Frame number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Time 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b="1" u="sng" dirty="0" smtClean="0">
                <a:solidFill>
                  <a:srgbClr val="FF0000"/>
                </a:solidFill>
              </a:rPr>
              <a:t>Step 2</a:t>
            </a:r>
            <a:r>
              <a:rPr lang="en-US" dirty="0" smtClean="0">
                <a:solidFill>
                  <a:srgbClr val="FF0000"/>
                </a:solidFill>
              </a:rPr>
              <a:t>: Finally display two windows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1.    One depicting the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  annotated RGB video</a:t>
            </a:r>
          </a:p>
          <a:p>
            <a:pPr marL="342900" indent="-342900"/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2.     The other video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    preprocessed through 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                  </a:t>
            </a:r>
            <a:r>
              <a:rPr lang="en-US" dirty="0" err="1" smtClean="0">
                <a:solidFill>
                  <a:srgbClr val="FF0000"/>
                </a:solidFill>
              </a:rPr>
              <a:t>fgmask</a:t>
            </a:r>
            <a:r>
              <a:rPr lang="en-US" dirty="0" smtClean="0">
                <a:solidFill>
                  <a:srgbClr val="FF0000"/>
                </a:solidFill>
              </a:rPr>
              <a:t> filter</a:t>
            </a:r>
          </a:p>
          <a:p>
            <a:pPr marL="342900" indent="-342900"/>
            <a:r>
              <a:rPr lang="en-US" dirty="0" smtClean="0">
                <a:solidFill>
                  <a:srgbClr val="FF0000"/>
                </a:solidFill>
              </a:rPr>
              <a:t>	  </a:t>
            </a:r>
          </a:p>
          <a:p>
            <a:pPr marL="342900" indent="-342900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3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Unidirectional Traffic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122396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Bi-Directional Traffic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3" y="1552575"/>
            <a:ext cx="121443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4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Better Road Planning and Maintenance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Analysing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collected traffic data along with timestamps can better help in scheduling road maintained.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Smart Traffic Lights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 Quantitative data on the number of vehicles on a road can be important input for automated controlling of traffic lights. </a:t>
            </a:r>
          </a:p>
          <a:p>
            <a:pPr marL="514350" indent="-5143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3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58091"/>
            <a:ext cx="10515600" cy="511887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understanding and importance of libraries such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Understood the fundamentals of computer vision.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scientific computation libraries such as pandas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understanding of the flexibility and advantages of using Python in machine learning operations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132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2965"/>
            <a:ext cx="10515600" cy="6135035"/>
          </a:xfrm>
        </p:spPr>
        <p:txBody>
          <a:bodyPr>
            <a:noAutofit/>
          </a:bodyPr>
          <a:lstStyle/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/ Organization 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Supervisor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Internship Project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/ Technologies Used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Data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/ Implementation 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etails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Applications</a:t>
            </a: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4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82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3223"/>
            <a:ext cx="10515600" cy="48837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end result meets all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objectives set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start of the internship.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solution implemented works well with video feed having the camera positioned parallel to the direction of traffic.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implementation can extend the existing functionality to obtain speed of the vehicle, type of vehicle and also lane discipline.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Official Documentation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https://docs.opencv.org/master/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K.Sreedhar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B.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Panlal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, “Enhancement Of Images Using Morphological Transformations,”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International Journal of Computer Science &amp; Information Technology, 2012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Official Documentation of Pandas: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https://pandas.pydata.org/docs/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Official Documentation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https://numpy.org/doc/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485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83280" y="2586445"/>
            <a:ext cx="5408447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8000" b="1" dirty="0" smtClean="0">
                <a:ln w="11430"/>
                <a:solidFill>
                  <a:schemeClr val="tx1"/>
                </a:solidFill>
              </a:rPr>
              <a:t>Thank You</a:t>
            </a:r>
            <a:endParaRPr lang="en-US" sz="8000" b="1" dirty="0">
              <a:ln w="1143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713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marL="457200" lvl="4"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Company/Organization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Technologies is an IT services company started in the year 2002.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Range of services that includes Cloud Computing, Embedded Systems and Application Software.</a:t>
            </a:r>
          </a:p>
          <a:p>
            <a:pPr>
              <a:lnSpc>
                <a:spcPct val="15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Provider of corporate training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workshops.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6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marL="457200" lvl="4"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Supervisor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Madhusudhana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 Years of experience in embedded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systems, IOT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software development.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team lead 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Chira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Technologies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22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marL="457200" lvl="4"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a system to detect cars in highway video feed.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a system that tracks the detected vehicle throughout its appearance in the video feed.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implement a system that counts the number of cars along with the direction of travel once it crosses a baseline.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78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marL="457200" lvl="4" algn="ctr">
              <a:lnSpc>
                <a:spcPct val="1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Internship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utilized 3 fundamental operations 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Video Pre-Processing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Detection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 Tracking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RAW Video Feed of highway traffic</a:t>
            </a:r>
          </a:p>
          <a:p>
            <a:pPr>
              <a:lnSpc>
                <a:spcPct val="150000"/>
              </a:lnSpc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Processed video with contours drawn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around cars along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visualization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253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Performed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345475"/>
            <a:ext cx="10515600" cy="5113724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Implemented all 7 modules required for the full functioning of the proposed system.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Apply various video preprocessing techniques to extract meaningful information from RAW Footage.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library to implement Video Processing components.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525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/ Technologies Used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9825"/>
            <a:ext cx="10515600" cy="54761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Language: Python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Libraries: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pandas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IDE: Visual Studio Code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C:\Users\thebsdc\Desktop\python-programming-langu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79577"/>
            <a:ext cx="1895707" cy="1895707"/>
          </a:xfrm>
          <a:prstGeom prst="rect">
            <a:avLst/>
          </a:prstGeom>
          <a:noFill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3724" y="4357613"/>
            <a:ext cx="1465455" cy="157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88731" y="4476739"/>
            <a:ext cx="4117123" cy="155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87642" y="4709249"/>
            <a:ext cx="3914426" cy="125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417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613" y="1352550"/>
            <a:ext cx="62007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681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818</Words>
  <Application>Microsoft Office PowerPoint</Application>
  <PresentationFormat>Custom</PresentationFormat>
  <Paragraphs>183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BANGALORE INSTITUTE OF TECHNOLOGY  K. R. Road, V. V. Puram, Bengaluru - 560 004      DEPARTMENT OF COMPUTER SCIENCE AND ENGINEERING  Internship  on  “Tracking and Counting Vehicles using Machine Learning”  Presented by CHANDAN B S D 1BI17CS034  Under the Guidance of  </vt:lpstr>
      <vt:lpstr>AGENDA</vt:lpstr>
      <vt:lpstr>About Company/Organization </vt:lpstr>
      <vt:lpstr>About Supervisor</vt:lpstr>
      <vt:lpstr>Objectives</vt:lpstr>
      <vt:lpstr>Details of Internship Project</vt:lpstr>
      <vt:lpstr>Tasks Performed</vt:lpstr>
      <vt:lpstr>Tools / Technologies Used</vt:lpstr>
      <vt:lpstr>Architecture Diagram</vt:lpstr>
      <vt:lpstr>Implementation Details: Preprocessing Module</vt:lpstr>
      <vt:lpstr>Implementation Details: Preprocessing Module Contd. </vt:lpstr>
      <vt:lpstr>Implementation Details: Car Detection Module</vt:lpstr>
      <vt:lpstr>Implementation Details: Car Tracking Module Contd.</vt:lpstr>
      <vt:lpstr>Implementation Details: Car Counting Module</vt:lpstr>
      <vt:lpstr>Implementation Details: Output Video Processor</vt:lpstr>
      <vt:lpstr>Results: Unidirectional Traffic</vt:lpstr>
      <vt:lpstr>Results: Bi-Directional Traffic</vt:lpstr>
      <vt:lpstr>Application</vt:lpstr>
      <vt:lpstr>Reflection</vt:lpstr>
      <vt:lpstr>Conclusion</vt:lpstr>
      <vt:lpstr>References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Thanuja Narasimahamurthy</dc:creator>
  <cp:lastModifiedBy>thebsdc</cp:lastModifiedBy>
  <cp:revision>101</cp:revision>
  <dcterms:created xsi:type="dcterms:W3CDTF">2020-04-05T14:21:25Z</dcterms:created>
  <dcterms:modified xsi:type="dcterms:W3CDTF">2021-06-07T07:09:10Z</dcterms:modified>
</cp:coreProperties>
</file>