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42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240" y="1769040"/>
            <a:ext cx="5497560" cy="43858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240" y="1769040"/>
            <a:ext cx="549756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89240" y="1769040"/>
            <a:ext cx="5497560" cy="43858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89240" y="1769040"/>
            <a:ext cx="549756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3640" y="301320"/>
            <a:ext cx="906552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Demonstration of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Claim Registration Module screens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23880" y="2286000"/>
            <a:ext cx="9065520" cy="33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1) Accident screen 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2) Claims screen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2.1)  Own Damage selected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2.2)  Property Damage/Bodily Injury selected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3) Service Provider when Insurer selected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4) Notes screen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5) Tasks Screen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6) Attachment Screen 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7) Diary Screen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8) Reserve Screen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8.1) OD Reserve Request selected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8.2) PD Reserve Request Claim Selected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8.3) BI Reserve Request Claim Selected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8.4) LOG Request Selected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72680" y="1554480"/>
            <a:ext cx="9034560" cy="21920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548640" y="870840"/>
            <a:ext cx="795276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2.1.e) Cancellation of Record Section and Footer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1440" y="1737360"/>
            <a:ext cx="9690120" cy="548388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182880" y="548640"/>
            <a:ext cx="950760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2.2) Claims Screen when Property Damage / Bodily  Injury selected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40080" y="1188720"/>
            <a:ext cx="6501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2.2.a) 3</a:t>
            </a:r>
            <a:r>
              <a:rPr b="1" lang="en-US" sz="2200" strike="noStrike" baseline="10100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Party Section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5760" y="1260720"/>
            <a:ext cx="9232560" cy="466164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365760" y="731520"/>
            <a:ext cx="650124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2.2.b) New Claim Entry Section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18520" y="505080"/>
            <a:ext cx="672840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2.2.c) Insurer Matters and Severity Section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48640" y="1280160"/>
            <a:ext cx="9051120" cy="493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74320" y="1295280"/>
            <a:ext cx="9415440" cy="455400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365760" y="822960"/>
            <a:ext cx="850140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2.2.d) Record Creation and  Cancellation of Record Section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82880" y="1407600"/>
            <a:ext cx="9049680" cy="566640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274320" y="365760"/>
            <a:ext cx="56667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3) Service Provider Screen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640080" y="822960"/>
            <a:ext cx="801612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3.1) Grid section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29760" y="365760"/>
            <a:ext cx="908784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3.2) Add 3</a:t>
            </a:r>
            <a:r>
              <a:rPr b="1" lang="en-US" sz="2200" strike="noStrike" baseline="10100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Party / Own Service Provider section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(Input Criteria for Service provider )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3200400"/>
            <a:ext cx="635508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3.3) Add Insurer Section  (Partial Part)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97000" y="1097280"/>
            <a:ext cx="9578520" cy="19202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182880" y="3588840"/>
            <a:ext cx="9692640" cy="37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5040" y="596520"/>
            <a:ext cx="667188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3.3) Add Insurer Section ( Remaining Part)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9966240" cy="621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82880" y="1226880"/>
            <a:ext cx="9781560" cy="63334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36160" y="1280160"/>
            <a:ext cx="8356680" cy="4665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279720" y="137160"/>
            <a:ext cx="468612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4) Notes Screen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262800" y="870840"/>
            <a:ext cx="576972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4.1) Grid and Add Section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19040" y="1325880"/>
            <a:ext cx="9453960" cy="59868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48640" y="1325880"/>
            <a:ext cx="8356680" cy="40896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457200" y="274320"/>
            <a:ext cx="310644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5) Tasks Screen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48640" y="822960"/>
            <a:ext cx="365904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5.1) Grid and Add Section 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95080" y="484200"/>
            <a:ext cx="8908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1) Accident Screen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822960" y="1280160"/>
            <a:ext cx="484308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1.1) Accident screen Header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48640" y="4663440"/>
            <a:ext cx="8683560" cy="228276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822960" y="4114800"/>
            <a:ext cx="740340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1.2) Accident Screen -&gt; Claim Accident Entry Section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411840" y="1615680"/>
            <a:ext cx="9094680" cy="22215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539640" y="3383280"/>
            <a:ext cx="8356680" cy="45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91440" y="1316160"/>
            <a:ext cx="9983520" cy="62802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82880" y="1371600"/>
            <a:ext cx="8592840" cy="30240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274320" y="182880"/>
            <a:ext cx="539244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6) Attachment  Screen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48640" y="688320"/>
            <a:ext cx="365904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6.1) Grid and Add Section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48640" y="914400"/>
            <a:ext cx="411228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7.1) Header and Grid Section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192600" y="274320"/>
            <a:ext cx="39196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7) Diary Screen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91440" y="1249560"/>
            <a:ext cx="9875160" cy="57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5760" y="731520"/>
            <a:ext cx="399600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7.2) Add New Diary Screen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66760" y="1097280"/>
            <a:ext cx="9608760" cy="621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92960" y="182880"/>
            <a:ext cx="39196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8) Reserve Screen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640440" y="1188720"/>
            <a:ext cx="438660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8.1.a) Header and Grid Section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457560" y="678600"/>
            <a:ext cx="621540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8.1) Own Damage Reserve  Request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91440" y="1508760"/>
            <a:ext cx="9985680" cy="58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37160" y="1188720"/>
            <a:ext cx="9644400" cy="63068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365760" y="548640"/>
            <a:ext cx="88671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8.1.b)  OD Claim Reserve Request sections  ( Partial Part ) </a:t>
            </a:r>
            <a:endParaRPr/>
          </a:p>
          <a:p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a) Cost of Repairs,b) Uninsured Losses, c) Other Expenses, d) Report Fees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48640" y="1592640"/>
            <a:ext cx="9232920" cy="535428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681840" y="822960"/>
            <a:ext cx="8551080" cy="8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8.1.b) OD Claim Reserve Request sections  ( Remaining Part )</a:t>
            </a:r>
            <a:endParaRPr/>
          </a:p>
          <a:p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e) 3</a:t>
            </a:r>
            <a:r>
              <a:rPr b="1" lang="en-US" sz="1600" strike="noStrike" baseline="10100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 Party legal Fees, f) Our Legal Fees</a:t>
            </a:r>
            <a:endParaRPr/>
          </a:p>
          <a:p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42200" y="365760"/>
            <a:ext cx="698760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8.2) Bodily Injury(BI) Reserve  Request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82880" y="962280"/>
            <a:ext cx="576036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8.2.a) Header and Grid Section</a:t>
            </a:r>
            <a:endParaRPr/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82880" y="1554480"/>
            <a:ext cx="9783720" cy="55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0" y="1737360"/>
            <a:ext cx="9781560" cy="54838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74320" y="1005840"/>
            <a:ext cx="804420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8.2.b) BI Claim Reserve Request sections  (Partial Part)</a:t>
            </a:r>
            <a:endParaRPr/>
          </a:p>
          <a:p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a) General Damages, b) Medical Expenses, c) Loss of Earnings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8160" y="659160"/>
            <a:ext cx="10036800" cy="711072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182880" y="16560"/>
            <a:ext cx="9690120" cy="8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8.2.b) BI Claim Reserve Request sections  (Remaining Part)</a:t>
            </a:r>
            <a:endParaRPr/>
          </a:p>
          <a:p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d) Transport, e) Other Expenses, f) Report Fees, g) 3</a:t>
            </a:r>
            <a:r>
              <a:rPr b="1" lang="en-US" sz="1600" strike="noStrike" baseline="10100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 Party Legal Fees, I) Our Legal Fees</a:t>
            </a:r>
            <a:endParaRPr/>
          </a:p>
          <a:p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5760" y="182880"/>
            <a:ext cx="795276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8.3) Property Damage(PD) Reserve  Request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84120" y="870840"/>
            <a:ext cx="857664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8.3.a) Header and Grid Section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90440" y="1539360"/>
            <a:ext cx="9776160" cy="550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457200"/>
            <a:ext cx="740340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1.3) Accident Screen -&gt; Accident Details section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005840" y="1097280"/>
            <a:ext cx="7677720" cy="310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91440" y="1188720"/>
            <a:ext cx="9781560" cy="603252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113400" y="365760"/>
            <a:ext cx="829656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8.3.b) PD Claim Reserve Request sections  (Partial Part)</a:t>
            </a:r>
            <a:endParaRPr/>
          </a:p>
          <a:p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a) Cost of Repairs, b) Uninsured Losses, c) Other Expenses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73320" y="1097280"/>
            <a:ext cx="9591120" cy="630684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370800" y="182880"/>
            <a:ext cx="877068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8.3.b) PD Claim Reserve Request sections  (Remaining Part)</a:t>
            </a:r>
            <a:endParaRPr/>
          </a:p>
          <a:p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d) Report Fees, e) 3</a:t>
            </a:r>
            <a:r>
              <a:rPr b="1" lang="en-US" sz="1600" strike="noStrike" baseline="10100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 Party Legal Fees, f) Our Legal Fees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5760" y="365760"/>
            <a:ext cx="63367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8.4) LOG  Request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32000" y="1097280"/>
            <a:ext cx="761436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8.4.a) Header and Grid Section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932652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82880" y="1371600"/>
            <a:ext cx="9324360" cy="575820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249120" y="596520"/>
            <a:ext cx="532620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8.4.b) Add LOG Request section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31520" y="457560"/>
            <a:ext cx="740340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1.4) Accident Screen -&gt; Initial Findings Section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57200" y="1211400"/>
            <a:ext cx="9140760" cy="271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457200" y="4754880"/>
            <a:ext cx="9323640" cy="21913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680760" y="4023360"/>
            <a:ext cx="740340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1.5) Accident Screen -&gt; Vehicle Section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0080" y="473400"/>
            <a:ext cx="740340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1.6) Accident Screen -&gt; Driver Section </a:t>
            </a:r>
            <a:endParaRPr/>
          </a:p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18040" y="1478160"/>
            <a:ext cx="8805600" cy="17190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731520" y="3383280"/>
            <a:ext cx="740340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1.7) Accident Screen -&gt; Footer</a:t>
            </a:r>
            <a:endParaRPr/>
          </a:p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57200" y="4892040"/>
            <a:ext cx="8866440" cy="77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31520" y="851040"/>
            <a:ext cx="90655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2.1) Claims Screen when Own Damage selected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274320" y="392760"/>
            <a:ext cx="941508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2) Claims Screen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732600" y="1280160"/>
            <a:ext cx="740340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2.1.a ) Grid of Claims Screen</a:t>
            </a:r>
            <a:endParaRPr/>
          </a:p>
          <a:p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1440" y="2103120"/>
            <a:ext cx="9983160" cy="520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640" y="301320"/>
            <a:ext cx="906552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71800" y="365760"/>
            <a:ext cx="941832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2.1.b) 3</a:t>
            </a:r>
            <a:r>
              <a:rPr b="1" lang="en-US" sz="2200" strike="noStrike" baseline="10100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Party Claimant Section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280" y="739080"/>
            <a:ext cx="9811800" cy="666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1005840"/>
            <a:ext cx="9872640" cy="511812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424440" y="274320"/>
            <a:ext cx="441936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2.1.C) New Claim Entry Section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6120" y="1097640"/>
            <a:ext cx="9049680" cy="438624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424440" y="548640"/>
            <a:ext cx="643104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2.1.d) Severity and Record Creation Section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