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9" r:id="rId54"/>
    <p:sldId id="310" r:id="rId55"/>
    <p:sldId id="311" r:id="rId56"/>
    <p:sldId id="312" r:id="rId57"/>
    <p:sldId id="313" r:id="rId58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67" y="-8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89240" y="1769040"/>
            <a:ext cx="5497560" cy="43858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89240" y="1769040"/>
            <a:ext cx="5497560" cy="438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89240" y="1769040"/>
            <a:ext cx="5497560" cy="43858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89240" y="1769040"/>
            <a:ext cx="5497560" cy="438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3640" y="301320"/>
            <a:ext cx="9064080" cy="12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Demonstration of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Claim Registration Module screens</a:t>
            </a:r>
            <a:endParaRPr dirty="0"/>
          </a:p>
        </p:txBody>
      </p:sp>
      <p:sp>
        <p:nvSpPr>
          <p:cNvPr id="73" name="CustomShape 2"/>
          <p:cNvSpPr/>
          <p:nvPr/>
        </p:nvSpPr>
        <p:spPr>
          <a:xfrm>
            <a:off x="623880" y="2286000"/>
            <a:ext cx="9064080" cy="337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1) Accident screen </a:t>
            </a:r>
            <a:endParaRPr dirty="0"/>
          </a:p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2) Claims screen</a:t>
            </a:r>
            <a:endParaRPr dirty="0"/>
          </a:p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       2.1)  Own Damage selected</a:t>
            </a:r>
            <a:endParaRPr dirty="0"/>
          </a:p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       2.2)  Property Damage/Bodily Injury selected</a:t>
            </a:r>
            <a:endParaRPr dirty="0"/>
          </a:p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3) Service Provider when Insurer selected</a:t>
            </a:r>
            <a:endParaRPr dirty="0"/>
          </a:p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4) Notes screen</a:t>
            </a:r>
            <a:endParaRPr dirty="0"/>
          </a:p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5) Tasks Screen</a:t>
            </a:r>
            <a:endParaRPr dirty="0"/>
          </a:p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6) Attachment Screen </a:t>
            </a:r>
            <a:endParaRPr dirty="0"/>
          </a:p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7) Diary Screen</a:t>
            </a:r>
            <a:endParaRPr dirty="0"/>
          </a:p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8) Reserve Screen</a:t>
            </a:r>
            <a:endParaRPr dirty="0"/>
          </a:p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        8.1) OD Reserve Request selected</a:t>
            </a:r>
            <a:endParaRPr dirty="0"/>
          </a:p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        8.2) PD Reserve Request Claim Selected</a:t>
            </a:r>
            <a:endParaRPr dirty="0"/>
          </a:p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        8.3) BI Reserve Request Claim Selected</a:t>
            </a:r>
            <a:endParaRPr dirty="0"/>
          </a:p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        8.4) LOG Request Selected  </a:t>
            </a:r>
            <a:endParaRPr lang="en-US" strike="noStrike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9)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 Mandate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Screen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10) Payment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Screen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11) Transaction History Screen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472680" y="1554480"/>
            <a:ext cx="9033120" cy="219060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0" y="870840"/>
            <a:ext cx="7951320" cy="4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2.1.e) Cancellation of Record Section and Footer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91440" y="1737360"/>
            <a:ext cx="9688680" cy="548244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91440" y="186840"/>
            <a:ext cx="9506160" cy="72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2.2) Claims Screen when Property Damage / Bodily  Injury selected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91440" y="1225973"/>
            <a:ext cx="6499800" cy="41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2.2.a) 3</a:t>
            </a:r>
            <a:r>
              <a:rPr lang="en-US" sz="2200" b="1" strike="noStrike" baseline="101000" dirty="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 Party Section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0" y="1260719"/>
            <a:ext cx="9596880" cy="5873505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-7408" y="731520"/>
            <a:ext cx="6499800" cy="4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2.2.b) New Claim Entry Section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6458" y="384147"/>
            <a:ext cx="6726960" cy="4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2.2.c) Insurer Matters and Severity Section</a:t>
            </a:r>
            <a:endParaRPr dirty="0"/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161925" y="1280159"/>
            <a:ext cx="9436395" cy="59302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0" y="1295279"/>
            <a:ext cx="10077450" cy="5686545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34925" y="632640"/>
            <a:ext cx="8499960" cy="72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2.2.d) Record Creation and  Cancellation of Record Section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182880" y="1407599"/>
            <a:ext cx="9048240" cy="5955225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26457" y="121747"/>
            <a:ext cx="6993467" cy="89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dirty="0">
                <a:solidFill>
                  <a:srgbClr val="000000"/>
                </a:solidFill>
                <a:latin typeface="Arial"/>
                <a:ea typeface="DejaVu Sans"/>
              </a:rPr>
              <a:t>3) Service Provider Screen</a:t>
            </a:r>
            <a:endParaRPr sz="3600" dirty="0"/>
          </a:p>
        </p:txBody>
      </p:sp>
      <p:sp>
        <p:nvSpPr>
          <p:cNvPr id="114" name="CustomShape 2"/>
          <p:cNvSpPr/>
          <p:nvPr/>
        </p:nvSpPr>
        <p:spPr>
          <a:xfrm>
            <a:off x="182880" y="866987"/>
            <a:ext cx="8014680" cy="4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3.1) Grid section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-1" y="599441"/>
            <a:ext cx="10296525" cy="4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3.2) Add 3</a:t>
            </a:r>
            <a:r>
              <a:rPr lang="en-US" sz="2200" b="1" strike="noStrike" baseline="101000" dirty="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 Party / Own Service Provider section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DejaVu Sans"/>
              </a:rPr>
              <a:t>(Input Criteria for Service provider )</a:t>
            </a:r>
            <a:endParaRPr dirty="0"/>
          </a:p>
        </p:txBody>
      </p:sp>
      <p:sp>
        <p:nvSpPr>
          <p:cNvPr id="116" name="CustomShape 2"/>
          <p:cNvSpPr/>
          <p:nvPr/>
        </p:nvSpPr>
        <p:spPr>
          <a:xfrm>
            <a:off x="0" y="3200400"/>
            <a:ext cx="6353640" cy="4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3.3) Add Insurer Section  (Partial Part)</a:t>
            </a:r>
            <a:endParaRPr dirty="0"/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297000" y="1097280"/>
            <a:ext cx="9577080" cy="191880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3"/>
          <a:stretch/>
        </p:blipFill>
        <p:spPr>
          <a:xfrm>
            <a:off x="182880" y="3634560"/>
            <a:ext cx="9691560" cy="367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7992" y="596520"/>
            <a:ext cx="6670440" cy="4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3.3) Add Insurer Section ( Remaining Part)</a:t>
            </a:r>
            <a:endParaRPr dirty="0"/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0" y="1188720"/>
            <a:ext cx="9964800" cy="621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8218" y="137160"/>
            <a:ext cx="4684680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dirty="0">
                <a:solidFill>
                  <a:srgbClr val="000000"/>
                </a:solidFill>
                <a:latin typeface="Arial"/>
                <a:ea typeface="DejaVu Sans"/>
              </a:rPr>
              <a:t>4) Notes Screen</a:t>
            </a:r>
            <a:endParaRPr sz="3600" dirty="0"/>
          </a:p>
        </p:txBody>
      </p:sp>
      <p:sp>
        <p:nvSpPr>
          <p:cNvPr id="122" name="CustomShape 2"/>
          <p:cNvSpPr/>
          <p:nvPr/>
        </p:nvSpPr>
        <p:spPr>
          <a:xfrm>
            <a:off x="137160" y="908974"/>
            <a:ext cx="5768280" cy="4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4.1) Grid and Add Section </a:t>
            </a:r>
            <a:endParaRPr dirty="0"/>
          </a:p>
        </p:txBody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137160" y="1417320"/>
            <a:ext cx="9189360" cy="589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0" y="1325880"/>
            <a:ext cx="9871560" cy="5985360"/>
          </a:xfrm>
          <a:prstGeom prst="rect">
            <a:avLst/>
          </a:prstGeom>
          <a:ln>
            <a:noFill/>
          </a:ln>
        </p:spPr>
      </p:pic>
      <p:pic>
        <p:nvPicPr>
          <p:cNvPr id="125" name="Picture 124"/>
          <p:cNvPicPr/>
          <p:nvPr/>
        </p:nvPicPr>
        <p:blipFill>
          <a:blip r:embed="rId3"/>
          <a:stretch/>
        </p:blipFill>
        <p:spPr>
          <a:xfrm>
            <a:off x="238124" y="1325880"/>
            <a:ext cx="8665756" cy="40752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238124" y="99380"/>
            <a:ext cx="3968115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dirty="0">
                <a:solidFill>
                  <a:srgbClr val="000000"/>
                </a:solidFill>
                <a:latin typeface="Arial"/>
                <a:ea typeface="DejaVu Sans"/>
              </a:rPr>
              <a:t>5) Tasks Screen</a:t>
            </a:r>
            <a:endParaRPr sz="3600" dirty="0"/>
          </a:p>
        </p:txBody>
      </p:sp>
      <p:sp>
        <p:nvSpPr>
          <p:cNvPr id="127" name="CustomShape 2"/>
          <p:cNvSpPr/>
          <p:nvPr/>
        </p:nvSpPr>
        <p:spPr>
          <a:xfrm>
            <a:off x="238124" y="833120"/>
            <a:ext cx="3657600" cy="4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5.1) Grid and Add Section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7517" y="332307"/>
            <a:ext cx="890676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1" strike="noStrike" dirty="0">
                <a:solidFill>
                  <a:srgbClr val="000000"/>
                </a:solidFill>
                <a:latin typeface="Arial"/>
                <a:ea typeface="DejaVu Sans"/>
              </a:rPr>
              <a:t>1) Accident Screen</a:t>
            </a:r>
            <a:endParaRPr sz="3600" dirty="0"/>
          </a:p>
        </p:txBody>
      </p:sp>
      <p:sp>
        <p:nvSpPr>
          <p:cNvPr id="75" name="CustomShape 2"/>
          <p:cNvSpPr/>
          <p:nvPr/>
        </p:nvSpPr>
        <p:spPr>
          <a:xfrm>
            <a:off x="9525" y="1256453"/>
            <a:ext cx="4841640" cy="39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1.1) Accident screen Header</a:t>
            </a:r>
            <a:endParaRPr dirty="0"/>
          </a:p>
        </p:txBody>
      </p:sp>
      <p:sp>
        <p:nvSpPr>
          <p:cNvPr id="76" name="CustomShape 3"/>
          <p:cNvSpPr/>
          <p:nvPr/>
        </p:nvSpPr>
        <p:spPr>
          <a:xfrm>
            <a:off x="9525" y="3929093"/>
            <a:ext cx="740196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1.2) Accident Screen -&gt; Claim Accident Entry Section</a:t>
            </a:r>
            <a:endParaRPr dirty="0"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411840" y="1615680"/>
            <a:ext cx="9093240" cy="222012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3"/>
          <a:stretch/>
        </p:blipFill>
        <p:spPr>
          <a:xfrm>
            <a:off x="539640" y="3383280"/>
            <a:ext cx="8355240" cy="45252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4"/>
          <a:stretch/>
        </p:blipFill>
        <p:spPr>
          <a:xfrm>
            <a:off x="365760" y="4572000"/>
            <a:ext cx="9662040" cy="289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4119" y="47413"/>
            <a:ext cx="6220005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dirty="0">
                <a:solidFill>
                  <a:srgbClr val="000000"/>
                </a:solidFill>
                <a:latin typeface="Arial"/>
                <a:ea typeface="DejaVu Sans"/>
              </a:rPr>
              <a:t>6) Attachment  Screen</a:t>
            </a:r>
            <a:endParaRPr sz="3600" dirty="0"/>
          </a:p>
        </p:txBody>
      </p:sp>
      <p:sp>
        <p:nvSpPr>
          <p:cNvPr id="129" name="CustomShape 2"/>
          <p:cNvSpPr/>
          <p:nvPr/>
        </p:nvSpPr>
        <p:spPr>
          <a:xfrm>
            <a:off x="140578" y="750107"/>
            <a:ext cx="3657600" cy="4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6.1) Grid and Add Section </a:t>
            </a:r>
            <a:endParaRPr dirty="0"/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114120" y="1173600"/>
            <a:ext cx="9852840" cy="623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7992" y="887760"/>
            <a:ext cx="4110840" cy="72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7.1) Header and Grid Section</a:t>
            </a:r>
            <a:endParaRPr dirty="0"/>
          </a:p>
        </p:txBody>
      </p:sp>
      <p:sp>
        <p:nvSpPr>
          <p:cNvPr id="132" name="CustomShape 2"/>
          <p:cNvSpPr/>
          <p:nvPr/>
        </p:nvSpPr>
        <p:spPr>
          <a:xfrm>
            <a:off x="17992" y="99380"/>
            <a:ext cx="3918240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dirty="0">
                <a:solidFill>
                  <a:srgbClr val="000000"/>
                </a:solidFill>
                <a:latin typeface="Arial"/>
                <a:ea typeface="DejaVu Sans"/>
              </a:rPr>
              <a:t>7) Diary Screen</a:t>
            </a:r>
            <a:endParaRPr sz="3600" dirty="0"/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91440" y="1249560"/>
            <a:ext cx="9873720" cy="578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-24342" y="691920"/>
            <a:ext cx="3994560" cy="4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7.2) Add New Diary Screen</a:t>
            </a:r>
            <a:endParaRPr dirty="0"/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0" y="1097280"/>
            <a:ext cx="9874080" cy="621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58" y="0"/>
            <a:ext cx="6979365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dirty="0">
                <a:solidFill>
                  <a:srgbClr val="000000"/>
                </a:solidFill>
                <a:latin typeface="Arial"/>
                <a:ea typeface="DejaVu Sans"/>
              </a:rPr>
              <a:t>8) Reserve Screen</a:t>
            </a:r>
            <a:endParaRPr sz="3600" dirty="0"/>
          </a:p>
        </p:txBody>
      </p:sp>
      <p:sp>
        <p:nvSpPr>
          <p:cNvPr id="137" name="CustomShape 2"/>
          <p:cNvSpPr/>
          <p:nvPr/>
        </p:nvSpPr>
        <p:spPr>
          <a:xfrm>
            <a:off x="17992" y="1260880"/>
            <a:ext cx="4385160" cy="4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8.1.a) Header and Grid Section</a:t>
            </a:r>
            <a:endParaRPr dirty="0"/>
          </a:p>
        </p:txBody>
      </p:sp>
      <p:sp>
        <p:nvSpPr>
          <p:cNvPr id="138" name="CustomShape 3"/>
          <p:cNvSpPr/>
          <p:nvPr/>
        </p:nvSpPr>
        <p:spPr>
          <a:xfrm>
            <a:off x="0" y="652693"/>
            <a:ext cx="6478561" cy="84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600" b="1" strike="noStrike" dirty="0">
                <a:solidFill>
                  <a:srgbClr val="000000"/>
                </a:solidFill>
                <a:latin typeface="Arial"/>
                <a:ea typeface="DejaVu Sans"/>
              </a:rPr>
              <a:t>8.1) Own Damage Reserve  Request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dirty="0"/>
          </a:p>
        </p:txBody>
      </p:sp>
      <p:pic>
        <p:nvPicPr>
          <p:cNvPr id="139" name="Picture 138"/>
          <p:cNvPicPr/>
          <p:nvPr/>
        </p:nvPicPr>
        <p:blipFill>
          <a:blip r:embed="rId2"/>
          <a:stretch/>
        </p:blipFill>
        <p:spPr>
          <a:xfrm>
            <a:off x="274320" y="1645920"/>
            <a:ext cx="9600480" cy="55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137160" y="1188720"/>
            <a:ext cx="9642960" cy="630540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9524" y="548640"/>
            <a:ext cx="9770595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8.1.b)  OD Claim Reserve Request sections  ( Partial Part ) </a:t>
            </a:r>
            <a:endParaRPr dirty="0"/>
          </a:p>
          <a:p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DejaVu Sans"/>
              </a:rPr>
              <a:t>       a) Cost of </a:t>
            </a:r>
            <a:r>
              <a:rPr lang="en-US" sz="1600" b="1" strike="noStrike" dirty="0" err="1">
                <a:solidFill>
                  <a:srgbClr val="000000"/>
                </a:solidFill>
                <a:latin typeface="Arial"/>
                <a:ea typeface="DejaVu Sans"/>
              </a:rPr>
              <a:t>Repairs,b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DejaVu Sans"/>
              </a:rPr>
              <a:t>) Uninsured Losses, c) Other Expenses, d) Report Fees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548640" y="1592640"/>
            <a:ext cx="9231480" cy="535284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-1" y="581025"/>
            <a:ext cx="9382125" cy="8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8.1.b) OD Claim Reserve Request sections  ( Remaining Part )</a:t>
            </a:r>
            <a:endParaRPr dirty="0"/>
          </a:p>
          <a:p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600" b="1" strike="noStrike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DejaVu Sans"/>
              </a:rPr>
              <a:t>) 3</a:t>
            </a:r>
            <a:r>
              <a:rPr lang="en-US" sz="1600" b="1" strike="noStrike" baseline="101000" dirty="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DejaVu Sans"/>
              </a:rPr>
              <a:t> Party legal Fees, f) Our Legal Fees</a:t>
            </a:r>
            <a:endParaRPr dirty="0"/>
          </a:p>
          <a:p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146973"/>
            <a:ext cx="6986160" cy="84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600" b="1" strike="noStrike" dirty="0">
                <a:solidFill>
                  <a:srgbClr val="000000"/>
                </a:solidFill>
                <a:latin typeface="Arial"/>
                <a:ea typeface="DejaVu Sans"/>
              </a:rPr>
              <a:t>8.2) Bodily Injury(BI) Reserve  Request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dirty="0"/>
          </a:p>
        </p:txBody>
      </p:sp>
      <p:sp>
        <p:nvSpPr>
          <p:cNvPr id="145" name="CustomShape 2"/>
          <p:cNvSpPr/>
          <p:nvPr/>
        </p:nvSpPr>
        <p:spPr>
          <a:xfrm>
            <a:off x="-7408" y="993227"/>
            <a:ext cx="5758920" cy="4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8.2.a) Header and Grid Section</a:t>
            </a:r>
            <a:endParaRPr dirty="0"/>
          </a:p>
        </p:txBody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365760" y="3102480"/>
            <a:ext cx="9600480" cy="4459680"/>
          </a:xfrm>
          <a:prstGeom prst="rect">
            <a:avLst/>
          </a:prstGeom>
          <a:ln>
            <a:noFill/>
          </a:ln>
        </p:spPr>
      </p:pic>
      <p:pic>
        <p:nvPicPr>
          <p:cNvPr id="147" name="Picture 146"/>
          <p:cNvPicPr/>
          <p:nvPr/>
        </p:nvPicPr>
        <p:blipFill>
          <a:blip r:embed="rId3"/>
          <a:stretch/>
        </p:blipFill>
        <p:spPr>
          <a:xfrm>
            <a:off x="182880" y="1469520"/>
            <a:ext cx="9600480" cy="163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0" y="941917"/>
            <a:ext cx="9780120" cy="6277883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9525" y="218317"/>
            <a:ext cx="8042760" cy="72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8.2.b) BI Claim Reserve Request sections  (Partial Part)</a:t>
            </a:r>
            <a:endParaRPr dirty="0"/>
          </a:p>
          <a:p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DejaVu Sans"/>
              </a:rPr>
              <a:t>a) General Damages, b) Medical Expenses, c) Loss of Earnings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38160" y="659160"/>
            <a:ext cx="10035360" cy="710928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38160" y="33867"/>
            <a:ext cx="9688680" cy="8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8.2.b) BI Claim Reserve Request sections  (Remaining Part)</a:t>
            </a:r>
            <a:endParaRPr dirty="0"/>
          </a:p>
          <a:p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DejaVu Sans"/>
              </a:rPr>
              <a:t>d) Transport, e) Other Expenses, f) Report Fees, g) 3</a:t>
            </a:r>
            <a:r>
              <a:rPr lang="en-US" sz="1600" b="1" strike="noStrike" baseline="101000" dirty="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DejaVu Sans"/>
              </a:rPr>
              <a:t> Party Legal Fees, I) Our Legal Fees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4925" y="231120"/>
            <a:ext cx="7951320" cy="84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600" b="1" strike="noStrike" dirty="0">
                <a:solidFill>
                  <a:srgbClr val="000000"/>
                </a:solidFill>
                <a:latin typeface="Arial"/>
                <a:ea typeface="DejaVu Sans"/>
              </a:rPr>
              <a:t>8.3) Property Damage(PD) Reserve  Request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dirty="0"/>
          </a:p>
        </p:txBody>
      </p:sp>
      <p:sp>
        <p:nvSpPr>
          <p:cNvPr id="153" name="CustomShape 2"/>
          <p:cNvSpPr/>
          <p:nvPr/>
        </p:nvSpPr>
        <p:spPr>
          <a:xfrm>
            <a:off x="34925" y="945813"/>
            <a:ext cx="8575200" cy="4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8.3.a) Header and Grid Section</a:t>
            </a:r>
            <a:endParaRPr dirty="0"/>
          </a:p>
        </p:txBody>
      </p:sp>
      <p:pic>
        <p:nvPicPr>
          <p:cNvPr id="154" name="Picture 153"/>
          <p:cNvPicPr/>
          <p:nvPr/>
        </p:nvPicPr>
        <p:blipFill>
          <a:blip r:embed="rId2"/>
          <a:stretch/>
        </p:blipFill>
        <p:spPr>
          <a:xfrm>
            <a:off x="228600" y="1417320"/>
            <a:ext cx="9372240" cy="187416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3"/>
          <a:stretch/>
        </p:blipFill>
        <p:spPr>
          <a:xfrm>
            <a:off x="274320" y="3627000"/>
            <a:ext cx="9509400" cy="350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386640"/>
            <a:ext cx="740196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1.3) Accident Screen -&gt; Accident Details section</a:t>
            </a:r>
            <a:endParaRPr dirty="0"/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61925" y="1144693"/>
            <a:ext cx="9220200" cy="576093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91440" y="1188720"/>
            <a:ext cx="9780120" cy="603108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91440" y="60960"/>
            <a:ext cx="829512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8.3.b) PD Claim Reserve Request sections  (Partial Part)</a:t>
            </a:r>
            <a:endParaRPr dirty="0"/>
          </a:p>
          <a:p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DejaVu Sans"/>
              </a:rPr>
              <a:t>a) Cost of Repairs, b) Uninsured Losses, c) Other Expenses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373320" y="1097280"/>
            <a:ext cx="9589680" cy="630540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9525" y="182880"/>
            <a:ext cx="8769240" cy="111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8.3.b) PD Claim Reserve Request sections  (Remaining Part)</a:t>
            </a:r>
            <a:endParaRPr dirty="0"/>
          </a:p>
          <a:p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DejaVu Sans"/>
              </a:rPr>
              <a:t>d) Report Fees, e) 3</a:t>
            </a:r>
            <a:r>
              <a:rPr lang="en-US" sz="1600" b="1" strike="noStrike" baseline="101000" dirty="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DejaVu Sans"/>
              </a:rPr>
              <a:t> Party Legal Fees, f) Our Legal Fees</a:t>
            </a:r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358987"/>
            <a:ext cx="6335280" cy="4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dirty="0">
                <a:solidFill>
                  <a:srgbClr val="000000"/>
                </a:solidFill>
                <a:latin typeface="Arial"/>
                <a:ea typeface="DejaVu Sans"/>
              </a:rPr>
              <a:t>8.4) LOG  Request </a:t>
            </a:r>
            <a:endParaRPr sz="3600" dirty="0"/>
          </a:p>
        </p:txBody>
      </p:sp>
      <p:sp>
        <p:nvSpPr>
          <p:cNvPr id="161" name="CustomShape 2"/>
          <p:cNvSpPr/>
          <p:nvPr/>
        </p:nvSpPr>
        <p:spPr>
          <a:xfrm>
            <a:off x="0" y="1149120"/>
            <a:ext cx="7612920" cy="4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8.4.a) Header and Grid Section</a:t>
            </a:r>
            <a:endParaRPr dirty="0"/>
          </a:p>
        </p:txBody>
      </p:sp>
      <p:pic>
        <p:nvPicPr>
          <p:cNvPr id="162" name="Picture 161"/>
          <p:cNvPicPr/>
          <p:nvPr/>
        </p:nvPicPr>
        <p:blipFill>
          <a:blip r:embed="rId2"/>
          <a:stretch/>
        </p:blipFill>
        <p:spPr>
          <a:xfrm>
            <a:off x="274320" y="2926080"/>
            <a:ext cx="9509400" cy="4205880"/>
          </a:xfrm>
          <a:prstGeom prst="rect">
            <a:avLst/>
          </a:prstGeom>
          <a:ln>
            <a:noFill/>
          </a:ln>
        </p:spPr>
      </p:pic>
      <p:pic>
        <p:nvPicPr>
          <p:cNvPr id="163" name="Picture 162"/>
          <p:cNvPicPr/>
          <p:nvPr/>
        </p:nvPicPr>
        <p:blipFill>
          <a:blip r:embed="rId3"/>
          <a:stretch/>
        </p:blipFill>
        <p:spPr>
          <a:xfrm>
            <a:off x="273600" y="1554480"/>
            <a:ext cx="9326520" cy="13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/>
          <p:cNvPicPr/>
          <p:nvPr/>
        </p:nvPicPr>
        <p:blipFill>
          <a:blip r:embed="rId2"/>
          <a:stretch/>
        </p:blipFill>
        <p:spPr>
          <a:xfrm>
            <a:off x="182880" y="1371600"/>
            <a:ext cx="9322920" cy="575676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182880" y="596520"/>
            <a:ext cx="5324760" cy="72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8.4.b) Add LOG Request section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38125" y="504825"/>
            <a:ext cx="8226648" cy="657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dirty="0" smtClean="0">
                <a:latin typeface="Arial"/>
              </a:rPr>
              <a:t>9. Mandate </a:t>
            </a:r>
            <a:r>
              <a:rPr lang="en-US" sz="3600" b="1" strike="noStrike" dirty="0">
                <a:latin typeface="Arial"/>
              </a:rPr>
              <a:t>Mockup Screens</a:t>
            </a:r>
            <a:endParaRPr sz="3600" dirty="0"/>
          </a:p>
        </p:txBody>
      </p:sp>
      <p:sp>
        <p:nvSpPr>
          <p:cNvPr id="73" name="CustomShape 2"/>
          <p:cNvSpPr/>
          <p:nvPr/>
        </p:nvSpPr>
        <p:spPr>
          <a:xfrm>
            <a:off x="247650" y="1724025"/>
            <a:ext cx="6855480" cy="17899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trike="noStrike" dirty="0">
                <a:latin typeface="Arial"/>
              </a:rPr>
              <a:t>1) TPPD Mandate Approval</a:t>
            </a:r>
            <a:endParaRPr dirty="0"/>
          </a:p>
          <a:p>
            <a:endParaRPr dirty="0"/>
          </a:p>
          <a:p>
            <a:r>
              <a:rPr lang="en-US" sz="2400" strike="noStrike" dirty="0">
                <a:latin typeface="Arial"/>
              </a:rPr>
              <a:t>2) TPBI Mandate Approval</a:t>
            </a:r>
            <a:endParaRPr dirty="0"/>
          </a:p>
          <a:p>
            <a:endParaRPr dirty="0"/>
          </a:p>
          <a:p>
            <a:r>
              <a:rPr lang="en-US" sz="2400" strike="noStrike" dirty="0">
                <a:latin typeface="Arial"/>
              </a:rPr>
              <a:t>3) OD Mandate Approval</a:t>
            </a:r>
            <a:endParaRPr dirty="0"/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0" y="7226794"/>
            <a:ext cx="10076105" cy="3154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6653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9525" y="244903"/>
            <a:ext cx="5484672" cy="4869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1" dirty="0" smtClean="0">
                <a:latin typeface="Arial"/>
              </a:rPr>
              <a:t>9.1) </a:t>
            </a:r>
            <a:r>
              <a:rPr lang="en-US" sz="2800" b="1" dirty="0">
                <a:latin typeface="Arial"/>
              </a:rPr>
              <a:t>TPPD Mandate Approval</a:t>
            </a:r>
            <a:endParaRPr dirty="0"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-360" y="7226434"/>
            <a:ext cx="10076105" cy="315492"/>
          </a:xfrm>
          <a:prstGeom prst="rect">
            <a:avLst/>
          </a:prstGeom>
          <a:ln>
            <a:noFill/>
          </a:ln>
        </p:spPr>
      </p:pic>
      <p:sp>
        <p:nvSpPr>
          <p:cNvPr id="78" name="TextShape 2"/>
          <p:cNvSpPr txBox="1"/>
          <p:nvPr/>
        </p:nvSpPr>
        <p:spPr>
          <a:xfrm>
            <a:off x="35983" y="914784"/>
            <a:ext cx="4661971" cy="3464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dirty="0" smtClean="0">
                <a:latin typeface="Arial"/>
              </a:rPr>
              <a:t>9.1.1</a:t>
            </a:r>
            <a:r>
              <a:rPr lang="en-US" sz="2200" b="1" dirty="0">
                <a:latin typeface="Arial"/>
              </a:rPr>
              <a:t>) Header and Grid Section</a:t>
            </a:r>
            <a:endParaRPr sz="22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3" y="1418233"/>
            <a:ext cx="9744646" cy="580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421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37431" y="1034355"/>
            <a:ext cx="9682030" cy="602367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3"/>
          <a:stretch/>
        </p:blipFill>
        <p:spPr>
          <a:xfrm>
            <a:off x="-720" y="7226074"/>
            <a:ext cx="10076105" cy="315492"/>
          </a:xfrm>
          <a:prstGeom prst="rect">
            <a:avLst/>
          </a:prstGeom>
          <a:ln>
            <a:noFill/>
          </a:ln>
        </p:spPr>
      </p:pic>
      <p:sp>
        <p:nvSpPr>
          <p:cNvPr id="81" name="TextShape 1"/>
          <p:cNvSpPr txBox="1"/>
          <p:nvPr/>
        </p:nvSpPr>
        <p:spPr>
          <a:xfrm>
            <a:off x="8615" y="605055"/>
            <a:ext cx="9710846" cy="85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dirty="0" smtClean="0">
                <a:latin typeface="Arial"/>
              </a:rPr>
              <a:t>9.1.2</a:t>
            </a:r>
            <a:r>
              <a:rPr lang="en-US" sz="2200" b="1" dirty="0">
                <a:latin typeface="Arial"/>
              </a:rPr>
              <a:t>) Mandate Details section under TPPD Mandate Approval Frame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307729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0" y="1372176"/>
            <a:ext cx="9986134" cy="5671661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3"/>
          <a:stretch/>
        </p:blipFill>
        <p:spPr>
          <a:xfrm>
            <a:off x="-720" y="7226074"/>
            <a:ext cx="10076105" cy="315492"/>
          </a:xfrm>
          <a:prstGeom prst="rect">
            <a:avLst/>
          </a:prstGeom>
          <a:ln>
            <a:noFill/>
          </a:ln>
        </p:spPr>
      </p:pic>
      <p:sp>
        <p:nvSpPr>
          <p:cNvPr id="84" name="TextShape 1"/>
          <p:cNvSpPr txBox="1"/>
          <p:nvPr/>
        </p:nvSpPr>
        <p:spPr>
          <a:xfrm>
            <a:off x="187262" y="567958"/>
            <a:ext cx="8737663" cy="60253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dirty="0" smtClean="0">
                <a:latin typeface="Arial"/>
              </a:rPr>
              <a:t>9.1.3</a:t>
            </a:r>
            <a:r>
              <a:rPr lang="en-US" sz="2200" b="1" dirty="0">
                <a:latin typeface="Arial"/>
              </a:rPr>
              <a:t>) Supervisor Approval section and Cost of Repairs section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13581341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-720" y="7226074"/>
            <a:ext cx="10076105" cy="315492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/>
          <p:nvPr/>
        </p:nvPicPr>
        <p:blipFill>
          <a:blip r:embed="rId3"/>
          <a:stretch/>
        </p:blipFill>
        <p:spPr>
          <a:xfrm>
            <a:off x="239636" y="1152844"/>
            <a:ext cx="9691435" cy="5945376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37067" y="385001"/>
            <a:ext cx="9040257" cy="34682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dirty="0" smtClean="0">
                <a:latin typeface="Arial"/>
              </a:rPr>
              <a:t>9.1.4) Uninsured Losses , Liability, Other Expenses sections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20279215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-720" y="7226074"/>
            <a:ext cx="10076105" cy="315492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3"/>
          <a:stretch/>
        </p:blipFill>
        <p:spPr>
          <a:xfrm>
            <a:off x="0" y="968086"/>
            <a:ext cx="10004488" cy="6167229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365645" y="202045"/>
            <a:ext cx="7568680" cy="3551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dirty="0" smtClean="0">
                <a:latin typeface="Arial"/>
              </a:rPr>
              <a:t>9.1.5</a:t>
            </a:r>
            <a:r>
              <a:rPr lang="en-US" sz="2200" b="1" dirty="0">
                <a:latin typeface="Arial"/>
              </a:rPr>
              <a:t>) Report Fees , 3</a:t>
            </a:r>
            <a:r>
              <a:rPr lang="en-US" sz="2200" b="1" baseline="101000" dirty="0">
                <a:latin typeface="Arial"/>
              </a:rPr>
              <a:t>rd</a:t>
            </a:r>
            <a:r>
              <a:rPr lang="en-US" sz="2200" b="1" dirty="0">
                <a:latin typeface="Arial"/>
              </a:rPr>
              <a:t> Party Legal Fees sections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2955484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61925" y="457560"/>
            <a:ext cx="740196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1.4) Accident Screen -&gt; Initial Findings Section</a:t>
            </a:r>
            <a:endParaRPr dirty="0"/>
          </a:p>
        </p:txBody>
      </p:sp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154517" y="1211400"/>
            <a:ext cx="9617475" cy="2715840"/>
          </a:xfrm>
          <a:prstGeom prst="rect">
            <a:avLst/>
          </a:prstGeom>
          <a:ln>
            <a:noFill/>
          </a:ln>
        </p:spPr>
      </p:pic>
      <p:pic>
        <p:nvPicPr>
          <p:cNvPr id="84" name="Picture 83"/>
          <p:cNvPicPr/>
          <p:nvPr/>
        </p:nvPicPr>
        <p:blipFill>
          <a:blip r:embed="rId3"/>
          <a:stretch/>
        </p:blipFill>
        <p:spPr>
          <a:xfrm>
            <a:off x="161925" y="4754880"/>
            <a:ext cx="9617475" cy="218988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161924" y="4044240"/>
            <a:ext cx="9610067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1.5) Accident Screen -&gt; Vehicle Section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-720" y="7226074"/>
            <a:ext cx="10076105" cy="315492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94290" y="457392"/>
            <a:ext cx="6253390" cy="34682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dirty="0" smtClean="0">
                <a:latin typeface="Arial"/>
              </a:rPr>
              <a:t>9.1.6</a:t>
            </a:r>
            <a:r>
              <a:rPr lang="en-US" sz="2200" b="1" dirty="0">
                <a:latin typeface="Arial"/>
              </a:rPr>
              <a:t>) Our Legal Fees Section</a:t>
            </a:r>
            <a:endParaRPr sz="2200" b="1" dirty="0"/>
          </a:p>
        </p:txBody>
      </p:sp>
      <p:pic>
        <p:nvPicPr>
          <p:cNvPr id="93" name="Picture 92"/>
          <p:cNvPicPr/>
          <p:nvPr/>
        </p:nvPicPr>
        <p:blipFill>
          <a:blip r:embed="rId3"/>
          <a:stretch/>
        </p:blipFill>
        <p:spPr>
          <a:xfrm>
            <a:off x="9525" y="962025"/>
            <a:ext cx="9872410" cy="58042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67687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-720" y="7226074"/>
            <a:ext cx="10076105" cy="315492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0" y="61586"/>
            <a:ext cx="6029013" cy="4872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1" dirty="0" smtClean="0">
                <a:latin typeface="Arial"/>
              </a:rPr>
              <a:t>9.2</a:t>
            </a:r>
            <a:r>
              <a:rPr lang="en-US" sz="2800" b="1" dirty="0">
                <a:latin typeface="Arial"/>
              </a:rPr>
              <a:t>) TPBI Mandate Approval</a:t>
            </a:r>
            <a:endParaRPr dirty="0"/>
          </a:p>
        </p:txBody>
      </p:sp>
      <p:sp>
        <p:nvSpPr>
          <p:cNvPr id="97" name="TextShape 2"/>
          <p:cNvSpPr txBox="1"/>
          <p:nvPr/>
        </p:nvSpPr>
        <p:spPr>
          <a:xfrm>
            <a:off x="0" y="902699"/>
            <a:ext cx="9415354" cy="34682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dirty="0" smtClean="0">
                <a:latin typeface="Arial"/>
              </a:rPr>
              <a:t>9.2.1</a:t>
            </a:r>
            <a:r>
              <a:rPr lang="en-US" sz="2200" b="1" dirty="0">
                <a:latin typeface="Arial"/>
              </a:rPr>
              <a:t>) Header and Grid Section </a:t>
            </a:r>
            <a:endParaRPr sz="2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" y="1342001"/>
            <a:ext cx="9750528" cy="548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8037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-720" y="7226074"/>
            <a:ext cx="10076105" cy="315492"/>
          </a:xfrm>
          <a:prstGeom prst="rect">
            <a:avLst/>
          </a:prstGeom>
          <a:ln>
            <a:noFill/>
          </a:ln>
        </p:spPr>
      </p:pic>
      <p:pic>
        <p:nvPicPr>
          <p:cNvPr id="99" name="Picture 98"/>
          <p:cNvPicPr/>
          <p:nvPr/>
        </p:nvPicPr>
        <p:blipFill>
          <a:blip r:embed="rId3"/>
          <a:stretch/>
        </p:blipFill>
        <p:spPr>
          <a:xfrm>
            <a:off x="22673" y="962025"/>
            <a:ext cx="10052713" cy="6264049"/>
          </a:xfrm>
          <a:prstGeom prst="rect">
            <a:avLst/>
          </a:prstGeom>
          <a:ln>
            <a:noFill/>
          </a:ln>
        </p:spPr>
      </p:pic>
      <p:sp>
        <p:nvSpPr>
          <p:cNvPr id="100" name="TextShape 1"/>
          <p:cNvSpPr txBox="1"/>
          <p:nvPr/>
        </p:nvSpPr>
        <p:spPr>
          <a:xfrm>
            <a:off x="-720" y="0"/>
            <a:ext cx="10035870" cy="60253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dirty="0" smtClean="0">
                <a:latin typeface="Arial"/>
              </a:rPr>
              <a:t>9.2.2</a:t>
            </a:r>
            <a:r>
              <a:rPr lang="en-US" sz="2200" b="1" dirty="0">
                <a:latin typeface="Arial"/>
              </a:rPr>
              <a:t>) Mandate Details and Supervisor Approval Sections under TPBI Mandate Approval Frame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34862852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-720" y="7226074"/>
            <a:ext cx="10076105" cy="315492"/>
          </a:xfrm>
          <a:prstGeom prst="rect">
            <a:avLst/>
          </a:prstGeom>
          <a:ln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/>
        </p:blipFill>
        <p:spPr>
          <a:xfrm>
            <a:off x="38148" y="823306"/>
            <a:ext cx="9925673" cy="6402768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182822" y="110566"/>
            <a:ext cx="9141120" cy="60253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dirty="0" smtClean="0">
                <a:latin typeface="Arial"/>
              </a:rPr>
              <a:t>9.2.3</a:t>
            </a:r>
            <a:r>
              <a:rPr lang="en-US" sz="2200" b="1" dirty="0">
                <a:latin typeface="Arial"/>
              </a:rPr>
              <a:t>)  General Damages, Medical Expenses and Loss of Earnings Sections under TPBI     Claim Breakdown Frame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1295583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-720" y="7226074"/>
            <a:ext cx="10076105" cy="315492"/>
          </a:xfrm>
          <a:prstGeom prst="rect">
            <a:avLst/>
          </a:prstGeom>
          <a:ln>
            <a:noFill/>
          </a:ln>
        </p:spPr>
      </p:pic>
      <p:pic>
        <p:nvPicPr>
          <p:cNvPr id="105" name="Picture 104"/>
          <p:cNvPicPr/>
          <p:nvPr/>
        </p:nvPicPr>
        <p:blipFill>
          <a:blip r:embed="rId3"/>
          <a:stretch/>
        </p:blipFill>
        <p:spPr>
          <a:xfrm>
            <a:off x="83854" y="731827"/>
            <a:ext cx="9879967" cy="6403488"/>
          </a:xfrm>
          <a:prstGeom prst="rect">
            <a:avLst/>
          </a:prstGeom>
          <a:ln>
            <a:noFill/>
          </a:ln>
        </p:spPr>
      </p:pic>
      <p:sp>
        <p:nvSpPr>
          <p:cNvPr id="106" name="TextShape 1"/>
          <p:cNvSpPr txBox="1"/>
          <p:nvPr/>
        </p:nvSpPr>
        <p:spPr>
          <a:xfrm>
            <a:off x="67659" y="91478"/>
            <a:ext cx="9713340" cy="60289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dirty="0" smtClean="0">
                <a:latin typeface="Arial"/>
              </a:rPr>
              <a:t>9.2.4)  Liability, Other Expenses and Report Fees Sections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1089790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-720" y="7226074"/>
            <a:ext cx="10076105" cy="315492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3"/>
          <a:stretch/>
        </p:blipFill>
        <p:spPr>
          <a:xfrm>
            <a:off x="-33529" y="823306"/>
            <a:ext cx="9997350" cy="6220531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-33529" y="91669"/>
            <a:ext cx="8272653" cy="3551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dirty="0" smtClean="0">
                <a:latin typeface="Arial"/>
              </a:rPr>
              <a:t>9.2.5</a:t>
            </a:r>
            <a:r>
              <a:rPr lang="en-US" sz="2200" b="1" dirty="0">
                <a:latin typeface="Arial"/>
              </a:rPr>
              <a:t>)  3</a:t>
            </a:r>
            <a:r>
              <a:rPr lang="en-US" sz="2200" b="1" baseline="101000" dirty="0">
                <a:latin typeface="Arial"/>
              </a:rPr>
              <a:t>rd</a:t>
            </a:r>
            <a:r>
              <a:rPr lang="en-US" sz="2200" b="1" dirty="0">
                <a:latin typeface="Arial"/>
              </a:rPr>
              <a:t> </a:t>
            </a:r>
            <a:r>
              <a:rPr lang="en-US" sz="2200" b="1" dirty="0" err="1">
                <a:latin typeface="Arial"/>
              </a:rPr>
              <a:t>Prty</a:t>
            </a:r>
            <a:r>
              <a:rPr lang="en-US" sz="2200" b="1" dirty="0">
                <a:latin typeface="Arial"/>
              </a:rPr>
              <a:t> Legal Fees and Our Legal fees Sections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3071890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-720" y="7226074"/>
            <a:ext cx="10076105" cy="315492"/>
          </a:xfrm>
          <a:prstGeom prst="rect">
            <a:avLst/>
          </a:prstGeom>
          <a:ln>
            <a:noFill/>
          </a:ln>
        </p:spPr>
      </p:pic>
      <p:sp>
        <p:nvSpPr>
          <p:cNvPr id="112" name="TextShape 1"/>
          <p:cNvSpPr txBox="1"/>
          <p:nvPr/>
        </p:nvSpPr>
        <p:spPr>
          <a:xfrm>
            <a:off x="9525" y="91477"/>
            <a:ext cx="4705517" cy="4872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1" dirty="0" smtClean="0">
                <a:latin typeface="Arial"/>
              </a:rPr>
              <a:t>9.3</a:t>
            </a:r>
            <a:r>
              <a:rPr lang="en-US" sz="2800" b="1" dirty="0">
                <a:latin typeface="Arial"/>
              </a:rPr>
              <a:t>) OD Mandate Approval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39276" y="598724"/>
            <a:ext cx="5549452" cy="3554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dirty="0" smtClean="0">
                <a:latin typeface="Arial"/>
              </a:rPr>
              <a:t>9.3.1</a:t>
            </a:r>
            <a:r>
              <a:rPr lang="en-US" sz="2200" b="1" dirty="0">
                <a:latin typeface="Arial"/>
              </a:rPr>
              <a:t>)  Header and Grid Details section</a:t>
            </a:r>
            <a:endParaRPr sz="2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6" y="946407"/>
            <a:ext cx="9936110" cy="603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9127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-720" y="7226074"/>
            <a:ext cx="10076105" cy="315492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/>
          <p:nvPr/>
        </p:nvPicPr>
        <p:blipFill>
          <a:blip r:embed="rId3"/>
          <a:stretch/>
        </p:blipFill>
        <p:spPr>
          <a:xfrm>
            <a:off x="91411" y="809625"/>
            <a:ext cx="9872410" cy="6325690"/>
          </a:xfrm>
          <a:prstGeom prst="rect">
            <a:avLst/>
          </a:prstGeom>
          <a:ln>
            <a:noFill/>
          </a:ln>
        </p:spPr>
      </p:pic>
      <p:sp>
        <p:nvSpPr>
          <p:cNvPr id="116" name="TextShape 1"/>
          <p:cNvSpPr txBox="1"/>
          <p:nvPr/>
        </p:nvSpPr>
        <p:spPr>
          <a:xfrm>
            <a:off x="274234" y="101923"/>
            <a:ext cx="9689587" cy="3554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dirty="0" smtClean="0">
                <a:latin typeface="Arial"/>
              </a:rPr>
              <a:t>9.3.2)  Mandate Details and Supervisor Approval sections under OD Mandate Approval frame 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5136275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-720" y="7226074"/>
            <a:ext cx="10076105" cy="315492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3"/>
          <a:stretch/>
        </p:blipFill>
        <p:spPr>
          <a:xfrm>
            <a:off x="37069" y="1266825"/>
            <a:ext cx="9983974" cy="5959249"/>
          </a:xfrm>
          <a:prstGeom prst="rect">
            <a:avLst/>
          </a:prstGeom>
          <a:ln>
            <a:noFill/>
          </a:ln>
        </p:spPr>
      </p:pic>
      <p:sp>
        <p:nvSpPr>
          <p:cNvPr id="119" name="TextShape 1"/>
          <p:cNvSpPr txBox="1"/>
          <p:nvPr/>
        </p:nvSpPr>
        <p:spPr>
          <a:xfrm>
            <a:off x="136397" y="147004"/>
            <a:ext cx="9827424" cy="60253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dirty="0" smtClean="0">
                <a:latin typeface="Arial"/>
              </a:rPr>
              <a:t>9.3.3</a:t>
            </a:r>
            <a:r>
              <a:rPr lang="en-US" sz="2200" b="1" dirty="0">
                <a:latin typeface="Arial"/>
              </a:rPr>
              <a:t>)  Cost of Repairs, Uninsured Losses , Liability , Other Expenses and Report fees sections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1396976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-720" y="7226074"/>
            <a:ext cx="10076105" cy="315492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3"/>
          <a:stretch/>
        </p:blipFill>
        <p:spPr>
          <a:xfrm>
            <a:off x="53263" y="1038226"/>
            <a:ext cx="9910558" cy="6005612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44986" y="567958"/>
            <a:ext cx="9461779" cy="34682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dirty="0" smtClean="0">
                <a:latin typeface="Arial"/>
              </a:rPr>
              <a:t>9.3.4</a:t>
            </a:r>
            <a:r>
              <a:rPr lang="en-US" sz="2200" b="1" dirty="0">
                <a:latin typeface="Arial"/>
              </a:rPr>
              <a:t>) Our Legal Fees Section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29303347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525" y="352425"/>
            <a:ext cx="740196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1.6) Accident Screen -&gt; Driver Section </a:t>
            </a:r>
            <a:endParaRPr dirty="0"/>
          </a:p>
          <a:p>
            <a:endParaRPr dirty="0"/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44449" y="1118825"/>
            <a:ext cx="9871075" cy="17175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44449" y="3018081"/>
            <a:ext cx="740196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1.7) Accident Screen -&gt; Footer</a:t>
            </a:r>
            <a:endParaRPr dirty="0"/>
          </a:p>
          <a:p>
            <a:endParaRPr dirty="0"/>
          </a:p>
        </p:txBody>
      </p:sp>
      <p:pic>
        <p:nvPicPr>
          <p:cNvPr id="89" name="Picture 88"/>
          <p:cNvPicPr/>
          <p:nvPr/>
        </p:nvPicPr>
        <p:blipFill>
          <a:blip r:embed="rId3"/>
          <a:stretch/>
        </p:blipFill>
        <p:spPr>
          <a:xfrm>
            <a:off x="44449" y="4134720"/>
            <a:ext cx="8865000" cy="77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" y="960841"/>
            <a:ext cx="9796689" cy="632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Shape 1"/>
          <p:cNvSpPr txBox="1"/>
          <p:nvPr/>
        </p:nvSpPr>
        <p:spPr>
          <a:xfrm>
            <a:off x="238125" y="79987"/>
            <a:ext cx="8607888" cy="60253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dirty="0" smtClean="0"/>
              <a:t>Note: For CO Group user , Supervisor approval and supervisor mandate maximum order sections will be grayed out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5278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925" y="67226"/>
            <a:ext cx="7924800" cy="717331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sz="4000" b="1" u="sng" dirty="0" smtClean="0"/>
              <a:t>10. </a:t>
            </a:r>
            <a:r>
              <a:rPr lang="en-US" sz="4000" b="1" u="sng" dirty="0"/>
              <a:t>Payment Mockup Screen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958" y="1008380"/>
            <a:ext cx="3592305" cy="440333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200" b="1" dirty="0" smtClean="0"/>
              <a:t>10.1 </a:t>
            </a:r>
            <a:r>
              <a:rPr lang="en-US" sz="2200" b="1" dirty="0"/>
              <a:t>Claim Payment Grid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9613"/>
            <a:ext cx="9989030" cy="594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183" y="7207816"/>
            <a:ext cx="10111042" cy="29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4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" y="806704"/>
            <a:ext cx="9741536" cy="642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1161" y="399413"/>
            <a:ext cx="4113281" cy="440333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r>
              <a:rPr lang="en-US" sz="2200" b="1" dirty="0" smtClean="0"/>
              <a:t>10.2 Payment Details Section</a:t>
            </a:r>
            <a:endParaRPr lang="en-US" sz="22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183" y="7207816"/>
            <a:ext cx="10111042" cy="29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5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" y="995513"/>
            <a:ext cx="9657556" cy="219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1549" y="588222"/>
            <a:ext cx="4699146" cy="440333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r>
              <a:rPr lang="en-US" sz="2200" b="1" dirty="0" smtClean="0"/>
              <a:t>10.3 Supervisor Approval Section</a:t>
            </a:r>
            <a:endParaRPr lang="en-US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0" y="3187596"/>
            <a:ext cx="8706654" cy="778887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r>
              <a:rPr lang="en-US" sz="2200" b="1" dirty="0" smtClean="0"/>
              <a:t>10.4 Amount Due Section ( Cost of Repairs, Uninsured Losses, </a:t>
            </a:r>
            <a:endParaRPr lang="en-US" sz="2200" b="1" dirty="0" smtClean="0"/>
          </a:p>
          <a:p>
            <a:r>
              <a:rPr lang="en-US" sz="2200" b="1" dirty="0" smtClean="0"/>
              <a:t>Other </a:t>
            </a:r>
            <a:r>
              <a:rPr lang="en-US" sz="2200" b="1" dirty="0" smtClean="0"/>
              <a:t>Expenses )</a:t>
            </a:r>
            <a:endParaRPr lang="en-US" sz="2200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183" y="7207816"/>
            <a:ext cx="10111042" cy="29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9" y="4314825"/>
            <a:ext cx="9689433" cy="28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958" y="420158"/>
            <a:ext cx="10077450" cy="778887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r>
              <a:rPr lang="en-US" sz="2200" b="1" dirty="0" smtClean="0"/>
              <a:t>10.5 Amount Due Section (Report Fees, 3</a:t>
            </a:r>
            <a:r>
              <a:rPr lang="en-US" sz="2200" b="1" baseline="30000" dirty="0" smtClean="0"/>
              <a:t>rd</a:t>
            </a:r>
            <a:r>
              <a:rPr lang="en-US" sz="2200" b="1" dirty="0" smtClean="0"/>
              <a:t> Party Legal Fees, Our Legal Fees)</a:t>
            </a:r>
            <a:endParaRPr lang="en-US" sz="2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" y="7264539"/>
            <a:ext cx="10111042" cy="29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60" y="6218343"/>
            <a:ext cx="2351405" cy="75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" y="827450"/>
            <a:ext cx="9741534" cy="522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7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5" y="200025"/>
            <a:ext cx="97424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11. Transaction History Screen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" y="1724025"/>
            <a:ext cx="990761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4" y="907911"/>
            <a:ext cx="541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11.1  Transaction history screen ( Part I 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98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" y="962025"/>
            <a:ext cx="9908483" cy="660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967" y="200025"/>
            <a:ext cx="9263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11.2  </a:t>
            </a:r>
            <a:r>
              <a:rPr lang="en-US" b="1" dirty="0"/>
              <a:t>Transaction </a:t>
            </a:r>
            <a:r>
              <a:rPr lang="en-US" b="1" dirty="0" smtClean="0"/>
              <a:t>history Detail </a:t>
            </a:r>
            <a:r>
              <a:rPr lang="en-US" b="1" dirty="0"/>
              <a:t>screen ( Part </a:t>
            </a:r>
            <a:r>
              <a:rPr lang="en-US" b="1" dirty="0" smtClean="0"/>
              <a:t>II ) ( when click on any transaction in part 1 screen , this screen will come 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4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1440" y="851040"/>
            <a:ext cx="906408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2.1) Claims Screen when Own Damage selected</a:t>
            </a:r>
            <a:endParaRPr dirty="0"/>
          </a:p>
        </p:txBody>
      </p:sp>
      <p:sp>
        <p:nvSpPr>
          <p:cNvPr id="91" name="CustomShape 2"/>
          <p:cNvSpPr/>
          <p:nvPr/>
        </p:nvSpPr>
        <p:spPr>
          <a:xfrm>
            <a:off x="58632" y="228473"/>
            <a:ext cx="9413640" cy="33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1" strike="noStrike" dirty="0">
                <a:solidFill>
                  <a:srgbClr val="000000"/>
                </a:solidFill>
                <a:latin typeface="Arial"/>
                <a:ea typeface="DejaVu Sans"/>
              </a:rPr>
              <a:t>2) Claims Screen</a:t>
            </a:r>
            <a:endParaRPr sz="3600" dirty="0"/>
          </a:p>
        </p:txBody>
      </p:sp>
      <p:sp>
        <p:nvSpPr>
          <p:cNvPr id="92" name="CustomShape 3"/>
          <p:cNvSpPr/>
          <p:nvPr/>
        </p:nvSpPr>
        <p:spPr>
          <a:xfrm>
            <a:off x="34925" y="1635480"/>
            <a:ext cx="740196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2.1.a ) Grid of Claims Screen</a:t>
            </a:r>
            <a:endParaRPr dirty="0"/>
          </a:p>
          <a:p>
            <a:endParaRPr dirty="0"/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91440" y="2103120"/>
            <a:ext cx="9981720" cy="520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3640" y="301320"/>
            <a:ext cx="9064080" cy="12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9525" y="389933"/>
            <a:ext cx="941688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2.1.b) 3</a:t>
            </a:r>
            <a:r>
              <a:rPr lang="en-US" sz="2200" b="1" strike="noStrike" baseline="101000" dirty="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 Party Claimant Section</a:t>
            </a:r>
            <a:endParaRPr dirty="0"/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152280" y="739080"/>
            <a:ext cx="9810360" cy="666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0" y="1005840"/>
            <a:ext cx="9871200" cy="511668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0" y="274320"/>
            <a:ext cx="4417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2.1.C) New Claim Entry Section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366120" y="1097640"/>
            <a:ext cx="9048240" cy="438480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0" y="548640"/>
            <a:ext cx="642960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DejaVu Sans"/>
              </a:rPr>
              <a:t>2.1.d) Severity and Record Creation Section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844</Words>
  <Application>Microsoft Office PowerPoint</Application>
  <PresentationFormat>Custom</PresentationFormat>
  <Paragraphs>112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Varun Kumar Gupta</cp:lastModifiedBy>
  <cp:revision>32</cp:revision>
  <dcterms:modified xsi:type="dcterms:W3CDTF">2014-11-28T12:15:18Z</dcterms:modified>
</cp:coreProperties>
</file>