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1600" y="457200"/>
            <a:ext cx="822924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000" strike="noStrike">
                <a:latin typeface="Arial"/>
              </a:rPr>
              <a:t>Mandate Mockup Screens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731520" y="2011680"/>
            <a:ext cx="6857640" cy="17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latin typeface="Arial"/>
              </a:rPr>
              <a:t>1) TPPD Mandate Approval</a:t>
            </a:r>
            <a:endParaRPr/>
          </a:p>
          <a:p>
            <a:endParaRPr/>
          </a:p>
          <a:p>
            <a:r>
              <a:rPr lang="en-US" sz="2400" strike="noStrike">
                <a:latin typeface="Arial"/>
              </a:rPr>
              <a:t>2) TPBI Mandate Approval</a:t>
            </a:r>
            <a:endParaRPr/>
          </a:p>
          <a:p>
            <a:endParaRPr/>
          </a:p>
          <a:p>
            <a:r>
              <a:rPr lang="en-US" sz="2400" strike="noStrike">
                <a:latin typeface="Arial"/>
              </a:rPr>
              <a:t>3) OD Mandate Approval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0" y="7223760"/>
            <a:ext cx="10079280" cy="31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8160" y="822960"/>
            <a:ext cx="9928800" cy="640008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182880" y="110520"/>
            <a:ext cx="914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2.3)  General Damages, Medical Expenses and Loss of Earnings Sections under TPBI     Claim Breakdown Frame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83880" y="731520"/>
            <a:ext cx="9883080" cy="640080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67680" y="91440"/>
            <a:ext cx="97164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2.4)  Liability, Other Expenses and Report Fees Sections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82880" y="822960"/>
            <a:ext cx="9784080" cy="621792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291600" y="274320"/>
            <a:ext cx="5834880" cy="35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2.5)  3</a:t>
            </a:r>
            <a:r>
              <a:rPr lang="en-US" baseline="101000">
                <a:latin typeface="Arial"/>
              </a:rPr>
              <a:t>rd</a:t>
            </a:r>
            <a:r>
              <a:rPr lang="en-US">
                <a:latin typeface="Arial"/>
              </a:rPr>
              <a:t> Prty Legal Fees and Our Legal fees Sections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76320" y="914400"/>
            <a:ext cx="9890640" cy="6035040"/>
          </a:xfrm>
          <a:prstGeom prst="rect">
            <a:avLst/>
          </a:prstGeom>
          <a:ln>
            <a:noFill/>
          </a:ln>
        </p:spPr>
      </p:pic>
      <p:sp>
        <p:nvSpPr>
          <p:cNvPr id="112" name="TextShape 1"/>
          <p:cNvSpPr txBox="1"/>
          <p:nvPr/>
        </p:nvSpPr>
        <p:spPr>
          <a:xfrm>
            <a:off x="139320" y="91440"/>
            <a:ext cx="47070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>
                <a:latin typeface="Arial"/>
              </a:rPr>
              <a:t>3) OD Mandate Approval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182880" y="578520"/>
            <a:ext cx="5551200" cy="3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3.1)  Header and Grid Details section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91440" y="457200"/>
            <a:ext cx="9875520" cy="667512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274320" y="101880"/>
            <a:ext cx="9692640" cy="3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3.2)  Mandate Details and Supervisor Approval sections under OD Mandate Approval frame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7080" y="1005840"/>
            <a:ext cx="9987120" cy="6217200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136440" y="384840"/>
            <a:ext cx="9830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3.3)  Cost of Repairs, Uninsured Losses , Liability , Other Expenses and Report fees sections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3280" y="1463040"/>
            <a:ext cx="9913680" cy="55778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45000" y="567720"/>
            <a:ext cx="94647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3.4) Our Legal Fees Section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74320" y="244800"/>
            <a:ext cx="54864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>
                <a:latin typeface="Arial"/>
              </a:rPr>
              <a:t>1) TPPD Mandate Approval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1440" y="1234440"/>
            <a:ext cx="9875520" cy="5806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-360" y="722340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365760" y="914400"/>
            <a:ext cx="4663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1.1) Header and Grid Section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560" y="1463040"/>
            <a:ext cx="9685080" cy="52653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81" name="TextShape 1"/>
          <p:cNvSpPr txBox="1"/>
          <p:nvPr/>
        </p:nvSpPr>
        <p:spPr>
          <a:xfrm>
            <a:off x="128520" y="476280"/>
            <a:ext cx="79182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1.2) Mandate Details section under TPPD Mandate Approval Frame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0" y="1371600"/>
            <a:ext cx="9989280" cy="5669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182880" y="567720"/>
            <a:ext cx="7223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1.3) Supervisor Approval section and Cost of Repairs section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-108360" y="1152360"/>
            <a:ext cx="10042560" cy="594288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37080" y="384840"/>
            <a:ext cx="7918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1.4) Uninsured Losses , Liability, Other Expenses sections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0" y="967680"/>
            <a:ext cx="10007640" cy="616464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365760" y="201960"/>
            <a:ext cx="6255360" cy="35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1.5) Report Fees , 3</a:t>
            </a:r>
            <a:r>
              <a:rPr lang="en-US" baseline="101000">
                <a:latin typeface="Arial"/>
              </a:rPr>
              <a:t>rd</a:t>
            </a:r>
            <a:r>
              <a:rPr lang="en-US">
                <a:latin typeface="Arial"/>
              </a:rPr>
              <a:t> Party Legal Fees sections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94320" y="457200"/>
            <a:ext cx="62553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1.6) Our Legal Fees Section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0" y="1371600"/>
            <a:ext cx="9875520" cy="53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0" y="914400"/>
            <a:ext cx="10080720" cy="612648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0" y="61560"/>
            <a:ext cx="47070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>
                <a:latin typeface="Arial"/>
              </a:rPr>
              <a:t>2) TPBI Mandate Approval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0" y="548640"/>
            <a:ext cx="9418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2.1) Header and Grid Section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22680" y="525600"/>
            <a:ext cx="10055880" cy="669744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182880" y="178920"/>
            <a:ext cx="9692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2.2) Mandate Details and Supervisor Approval Sections under TPBI Mandate Approval Frame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