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82" y="-8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71600" y="457200"/>
            <a:ext cx="8229240" cy="6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trike="noStrike">
                <a:latin typeface="Arial"/>
              </a:rPr>
              <a:t>Mandate Mockup Screens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731520" y="2011680"/>
            <a:ext cx="6857640" cy="17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trike="noStrike">
                <a:latin typeface="Arial"/>
              </a:rPr>
              <a:t>1) TPPD Mandate Approval</a:t>
            </a:r>
            <a:endParaRPr/>
          </a:p>
          <a:p>
            <a:endParaRPr/>
          </a:p>
          <a:p>
            <a:r>
              <a:rPr lang="en-US" sz="2400" strike="noStrike">
                <a:latin typeface="Arial"/>
              </a:rPr>
              <a:t>2) TPBI Mandate Approval</a:t>
            </a:r>
            <a:endParaRPr/>
          </a:p>
          <a:p>
            <a:endParaRPr/>
          </a:p>
          <a:p>
            <a:r>
              <a:rPr lang="en-US" sz="2400" strike="noStrike">
                <a:latin typeface="Arial"/>
              </a:rPr>
              <a:t>3) OD Mandate Approval</a:t>
            </a:r>
            <a:endParaRPr/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0" y="7223760"/>
            <a:ext cx="10079280" cy="31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/>
        </p:blipFill>
        <p:spPr>
          <a:xfrm>
            <a:off x="38160" y="822960"/>
            <a:ext cx="9928800" cy="640008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182880" y="110520"/>
            <a:ext cx="914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2.3)  General Damages, Medical Expenses and Loss of Earnings Sections under TPBI     Claim Breakdown Frame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105" name="Picture 104"/>
          <p:cNvPicPr/>
          <p:nvPr/>
        </p:nvPicPr>
        <p:blipFill>
          <a:blip r:embed="rId3"/>
          <a:stretch/>
        </p:blipFill>
        <p:spPr>
          <a:xfrm>
            <a:off x="83880" y="731520"/>
            <a:ext cx="9883080" cy="6400800"/>
          </a:xfrm>
          <a:prstGeom prst="rect">
            <a:avLst/>
          </a:prstGeom>
          <a:ln>
            <a:noFill/>
          </a:ln>
        </p:spPr>
      </p:pic>
      <p:sp>
        <p:nvSpPr>
          <p:cNvPr id="106" name="TextShape 1"/>
          <p:cNvSpPr txBox="1"/>
          <p:nvPr/>
        </p:nvSpPr>
        <p:spPr>
          <a:xfrm>
            <a:off x="67680" y="91440"/>
            <a:ext cx="971640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2.4)  Liability, Other Expenses and Report Fees Sections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3"/>
          <a:stretch/>
        </p:blipFill>
        <p:spPr>
          <a:xfrm>
            <a:off x="182880" y="822960"/>
            <a:ext cx="9784080" cy="621792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291600" y="274320"/>
            <a:ext cx="5834880" cy="35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2.5)  3</a:t>
            </a:r>
            <a:r>
              <a:rPr lang="en-US" baseline="101000">
                <a:latin typeface="Arial"/>
              </a:rPr>
              <a:t>rd</a:t>
            </a:r>
            <a:r>
              <a:rPr lang="en-US">
                <a:latin typeface="Arial"/>
              </a:rPr>
              <a:t> Prty Legal Fees and Our Legal fees Sections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sp>
        <p:nvSpPr>
          <p:cNvPr id="112" name="TextShape 1"/>
          <p:cNvSpPr txBox="1"/>
          <p:nvPr/>
        </p:nvSpPr>
        <p:spPr>
          <a:xfrm>
            <a:off x="139320" y="91440"/>
            <a:ext cx="4707000" cy="48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>
                <a:latin typeface="Arial"/>
              </a:rPr>
              <a:t>3) OD Mandate Approval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182880" y="578520"/>
            <a:ext cx="5551200" cy="35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3.1)  Header and Grid Details section</a:t>
            </a: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0" y="946009"/>
            <a:ext cx="9939240" cy="603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3"/>
          <a:stretch/>
        </p:blipFill>
        <p:spPr>
          <a:xfrm>
            <a:off x="91440" y="457200"/>
            <a:ext cx="9875520" cy="6675120"/>
          </a:xfrm>
          <a:prstGeom prst="rect">
            <a:avLst/>
          </a:prstGeom>
          <a:ln>
            <a:noFill/>
          </a:ln>
        </p:spPr>
      </p:pic>
      <p:sp>
        <p:nvSpPr>
          <p:cNvPr id="116" name="TextShape 1"/>
          <p:cNvSpPr txBox="1"/>
          <p:nvPr/>
        </p:nvSpPr>
        <p:spPr>
          <a:xfrm>
            <a:off x="274320" y="101880"/>
            <a:ext cx="9692640" cy="35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3.2)  Mandate Details and Supervisor Approval sections under OD Mandate Approval frame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3"/>
          <a:stretch/>
        </p:blipFill>
        <p:spPr>
          <a:xfrm>
            <a:off x="37080" y="1005840"/>
            <a:ext cx="9987120" cy="6217200"/>
          </a:xfrm>
          <a:prstGeom prst="rect">
            <a:avLst/>
          </a:prstGeom>
          <a:ln>
            <a:noFill/>
          </a:ln>
        </p:spPr>
      </p:pic>
      <p:sp>
        <p:nvSpPr>
          <p:cNvPr id="119" name="TextShape 1"/>
          <p:cNvSpPr txBox="1"/>
          <p:nvPr/>
        </p:nvSpPr>
        <p:spPr>
          <a:xfrm>
            <a:off x="136440" y="384840"/>
            <a:ext cx="9830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3.3)  Cost of Repairs, Uninsured Losses , Liability , Other Expenses and Report fees sections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3"/>
          <a:stretch/>
        </p:blipFill>
        <p:spPr>
          <a:xfrm>
            <a:off x="53280" y="1463040"/>
            <a:ext cx="9913680" cy="557784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45000" y="567720"/>
            <a:ext cx="946476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3.4) Our Legal Fees Section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" y="960437"/>
            <a:ext cx="9799776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Shape 1"/>
          <p:cNvSpPr txBox="1"/>
          <p:nvPr/>
        </p:nvSpPr>
        <p:spPr>
          <a:xfrm>
            <a:off x="468312" y="198437"/>
            <a:ext cx="86106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dirty="0" smtClean="0"/>
              <a:t>Note: For CO Group user , Supervisor approval and supervisor mandate maximum order sections will be grayed out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719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274320" y="244800"/>
            <a:ext cx="548640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>
                <a:latin typeface="Arial"/>
              </a:rPr>
              <a:t>1) TPPD Mandate Approval</a:t>
            </a:r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-360" y="7223400"/>
            <a:ext cx="10079280" cy="315360"/>
          </a:xfrm>
          <a:prstGeom prst="rect">
            <a:avLst/>
          </a:prstGeom>
          <a:ln>
            <a:noFill/>
          </a:ln>
        </p:spPr>
      </p:pic>
      <p:sp>
        <p:nvSpPr>
          <p:cNvPr id="78" name="TextShape 2"/>
          <p:cNvSpPr txBox="1"/>
          <p:nvPr/>
        </p:nvSpPr>
        <p:spPr>
          <a:xfrm>
            <a:off x="365760" y="914400"/>
            <a:ext cx="4663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1.1) Header and Grid Section</a:t>
            </a:r>
            <a:endParaRPr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6" y="1417637"/>
            <a:ext cx="9747716" cy="580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7560" y="1463040"/>
            <a:ext cx="9685080" cy="526536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3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sp>
        <p:nvSpPr>
          <p:cNvPr id="81" name="TextShape 1"/>
          <p:cNvSpPr txBox="1"/>
          <p:nvPr/>
        </p:nvSpPr>
        <p:spPr>
          <a:xfrm>
            <a:off x="128520" y="476280"/>
            <a:ext cx="79182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1.2) Mandate Details section under TPPD Mandate Approval Frame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0" y="1371600"/>
            <a:ext cx="9989280" cy="566928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3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182880" y="567720"/>
            <a:ext cx="72237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1.3) Supervisor Approval section and Cost of Repairs section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3"/>
          <a:stretch/>
        </p:blipFill>
        <p:spPr>
          <a:xfrm>
            <a:off x="239712" y="1152360"/>
            <a:ext cx="9694488" cy="594288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37080" y="384840"/>
            <a:ext cx="791820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1.4) Uninsured Losses , Liability, Other Expenses sections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3"/>
          <a:stretch/>
        </p:blipFill>
        <p:spPr>
          <a:xfrm>
            <a:off x="0" y="967680"/>
            <a:ext cx="10007640" cy="616464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365760" y="201960"/>
            <a:ext cx="6255360" cy="35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1.5) Report Fees , 3</a:t>
            </a:r>
            <a:r>
              <a:rPr lang="en-US" baseline="101000">
                <a:latin typeface="Arial"/>
              </a:rPr>
              <a:t>rd</a:t>
            </a:r>
            <a:r>
              <a:rPr lang="en-US">
                <a:latin typeface="Arial"/>
              </a:rPr>
              <a:t> Party Legal Fees sections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94320" y="457200"/>
            <a:ext cx="625536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1.6) Our Legal Fees Section</a:t>
            </a:r>
            <a:endParaRPr/>
          </a:p>
        </p:txBody>
      </p:sp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0" y="1371600"/>
            <a:ext cx="9875520" cy="539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0" y="61560"/>
            <a:ext cx="4707000" cy="48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>
                <a:latin typeface="Arial"/>
              </a:rPr>
              <a:t>2) TPBI Mandate Approval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0" y="548640"/>
            <a:ext cx="941832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2.1) Header and Grid Section 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" y="1341437"/>
            <a:ext cx="9753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-720" y="7223040"/>
            <a:ext cx="10079280" cy="315360"/>
          </a:xfrm>
          <a:prstGeom prst="rect">
            <a:avLst/>
          </a:prstGeom>
          <a:ln>
            <a:noFill/>
          </a:ln>
        </p:spPr>
      </p:pic>
      <p:pic>
        <p:nvPicPr>
          <p:cNvPr id="99" name="Picture 98"/>
          <p:cNvPicPr/>
          <p:nvPr/>
        </p:nvPicPr>
        <p:blipFill>
          <a:blip r:embed="rId3"/>
          <a:stretch/>
        </p:blipFill>
        <p:spPr>
          <a:xfrm>
            <a:off x="22680" y="525600"/>
            <a:ext cx="10055880" cy="6697440"/>
          </a:xfrm>
          <a:prstGeom prst="rect">
            <a:avLst/>
          </a:prstGeom>
          <a:ln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182880" y="178920"/>
            <a:ext cx="96926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2.2) Mandate Details and Supervisor Approval Sections under TPBI Mandate Approval Frame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204</Words>
  <Application>Microsoft Office PowerPoint</Application>
  <PresentationFormat>Custom</PresentationFormat>
  <Paragraphs>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Kumar Gupta</dc:creator>
  <cp:lastModifiedBy>Varun Kumar Gupta</cp:lastModifiedBy>
  <cp:revision>6</cp:revision>
  <dcterms:modified xsi:type="dcterms:W3CDTF">2014-11-05T12:58:11Z</dcterms:modified>
</cp:coreProperties>
</file>