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EBE26-2C44-49F8-871C-E6EAFF90481A}"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301138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EBE26-2C44-49F8-871C-E6EAFF90481A}"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45405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EBE26-2C44-49F8-871C-E6EAFF90481A}"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644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EBE26-2C44-49F8-871C-E6EAFF90481A}"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133875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EBE26-2C44-49F8-871C-E6EAFF90481A}"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210813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EBE26-2C44-49F8-871C-E6EAFF90481A}"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10784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EBE26-2C44-49F8-871C-E6EAFF90481A}" type="datetimeFigureOut">
              <a:rPr lang="en-US" smtClean="0"/>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117785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EBE26-2C44-49F8-871C-E6EAFF90481A}" type="datetimeFigureOut">
              <a:rPr lang="en-US" smtClean="0"/>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316568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EBE26-2C44-49F8-871C-E6EAFF90481A}" type="datetimeFigureOut">
              <a:rPr lang="en-US" smtClean="0"/>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213100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EBE26-2C44-49F8-871C-E6EAFF90481A}"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59193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EBE26-2C44-49F8-871C-E6EAFF90481A}"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21787-E050-4C22-9961-8BA3A1607EDE}" type="slidenum">
              <a:rPr lang="en-US" smtClean="0"/>
              <a:t>‹#›</a:t>
            </a:fld>
            <a:endParaRPr lang="en-US"/>
          </a:p>
        </p:txBody>
      </p:sp>
    </p:spTree>
    <p:extLst>
      <p:ext uri="{BB962C8B-B14F-4D97-AF65-F5344CB8AC3E}">
        <p14:creationId xmlns:p14="http://schemas.microsoft.com/office/powerpoint/2010/main" val="56307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EBE26-2C44-49F8-871C-E6EAFF90481A}" type="datetimeFigureOut">
              <a:rPr lang="en-US" smtClean="0"/>
              <a:t>4/8/2015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1787-E050-4C22-9961-8BA3A1607EDE}" type="slidenum">
              <a:rPr lang="en-US" smtClean="0"/>
              <a:t>‹#›</a:t>
            </a:fld>
            <a:endParaRPr lang="en-US"/>
          </a:p>
        </p:txBody>
      </p:sp>
    </p:spTree>
    <p:extLst>
      <p:ext uri="{BB962C8B-B14F-4D97-AF65-F5344CB8AC3E}">
        <p14:creationId xmlns:p14="http://schemas.microsoft.com/office/powerpoint/2010/main" val="141259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522" y="1339970"/>
            <a:ext cx="502275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09600" y="152401"/>
            <a:ext cx="7772400" cy="1066800"/>
          </a:xfrm>
        </p:spPr>
        <p:txBody>
          <a:bodyPr/>
          <a:lstStyle/>
          <a:p>
            <a:r>
              <a:rPr lang="en-US" dirty="0" smtClean="0"/>
              <a:t>How To Apply For Reserve</a:t>
            </a:r>
            <a:endParaRPr lang="en-US" dirty="0"/>
          </a:p>
        </p:txBody>
      </p:sp>
      <p:sp>
        <p:nvSpPr>
          <p:cNvPr id="3" name="Subtitle 2"/>
          <p:cNvSpPr>
            <a:spLocks noGrp="1"/>
          </p:cNvSpPr>
          <p:nvPr>
            <p:ph type="subTitle" idx="1"/>
          </p:nvPr>
        </p:nvSpPr>
        <p:spPr>
          <a:xfrm>
            <a:off x="5181600" y="1447800"/>
            <a:ext cx="3733800" cy="5105400"/>
          </a:xfrm>
        </p:spPr>
        <p:txBody>
          <a:bodyPr>
            <a:normAutofit/>
          </a:bodyPr>
          <a:lstStyle/>
          <a:p>
            <a:pPr algn="l"/>
            <a:r>
              <a:rPr lang="en-US" sz="1600" b="1" dirty="0" smtClean="0"/>
              <a:t>Steps:</a:t>
            </a:r>
          </a:p>
          <a:p>
            <a:pPr marL="342900" indent="-342900" algn="l">
              <a:buAutoNum type="arabicPeriod"/>
            </a:pPr>
            <a:r>
              <a:rPr lang="en-US" sz="1600" dirty="0" smtClean="0"/>
              <a:t>User needs to create OD, PD or BI Claims in Claims Tab from any Uploaded TAC Claims or Unreported Claims.</a:t>
            </a:r>
          </a:p>
          <a:p>
            <a:pPr marL="342900" indent="-342900" algn="l">
              <a:buAutoNum type="arabicPeriod"/>
            </a:pPr>
            <a:endParaRPr lang="en-US" sz="1600" dirty="0" smtClean="0"/>
          </a:p>
          <a:p>
            <a:pPr marL="342900" indent="-342900" algn="l">
              <a:buAutoNum type="arabicPeriod"/>
            </a:pPr>
            <a:r>
              <a:rPr lang="en-US" sz="1600" dirty="0" smtClean="0"/>
              <a:t>Reserve Tab will be opened for editing for Claims in the incomplete claims registration section. Mandate and Payment Tab will not be editable.</a:t>
            </a:r>
          </a:p>
          <a:p>
            <a:pPr marL="342900" indent="-342900" algn="l">
              <a:buAutoNum type="arabicPeriod"/>
            </a:pPr>
            <a:endParaRPr lang="en-US" sz="1600" dirty="0" smtClean="0"/>
          </a:p>
          <a:p>
            <a:pPr marL="342900" indent="-342900" algn="l">
              <a:buAutoNum type="arabicPeriod"/>
            </a:pPr>
            <a:endParaRPr lang="en-US" sz="1600" dirty="0"/>
          </a:p>
        </p:txBody>
      </p:sp>
      <p:cxnSp>
        <p:nvCxnSpPr>
          <p:cNvPr id="11" name="Straight Arrow Connector 10"/>
          <p:cNvCxnSpPr/>
          <p:nvPr/>
        </p:nvCxnSpPr>
        <p:spPr>
          <a:xfrm flipH="1">
            <a:off x="1600200" y="2209800"/>
            <a:ext cx="3709358" cy="3048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1167442" y="2286000"/>
            <a:ext cx="342900" cy="381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22" idx="3"/>
          </p:cNvCxnSpPr>
          <p:nvPr/>
        </p:nvCxnSpPr>
        <p:spPr>
          <a:xfrm flipH="1" flipV="1">
            <a:off x="762000" y="2667000"/>
            <a:ext cx="4800600" cy="10668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152400" y="2552700"/>
            <a:ext cx="609600" cy="228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35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1066800"/>
          </a:xfrm>
        </p:spPr>
        <p:txBody>
          <a:bodyPr/>
          <a:lstStyle/>
          <a:p>
            <a:r>
              <a:rPr lang="en-US" dirty="0" smtClean="0"/>
              <a:t>How Reserve Screen Works</a:t>
            </a:r>
            <a:endParaRPr lang="en-US" dirty="0"/>
          </a:p>
        </p:txBody>
      </p:sp>
      <p:sp>
        <p:nvSpPr>
          <p:cNvPr id="3" name="Subtitle 2"/>
          <p:cNvSpPr>
            <a:spLocks noGrp="1"/>
          </p:cNvSpPr>
          <p:nvPr>
            <p:ph type="subTitle" idx="1"/>
          </p:nvPr>
        </p:nvSpPr>
        <p:spPr>
          <a:xfrm>
            <a:off x="5181600" y="1219200"/>
            <a:ext cx="3733800" cy="5105400"/>
          </a:xfrm>
        </p:spPr>
        <p:txBody>
          <a:bodyPr/>
          <a:lstStyle/>
          <a:p>
            <a:pPr algn="l"/>
            <a:r>
              <a:rPr lang="en-US" sz="1600" b="1" dirty="0" smtClean="0"/>
              <a:t>Changes Required:</a:t>
            </a:r>
          </a:p>
          <a:p>
            <a:pPr algn="l"/>
            <a:endParaRPr lang="en-US" sz="1600" b="1" dirty="0" smtClean="0"/>
          </a:p>
          <a:p>
            <a:pPr marL="285750" indent="-285750" algn="l">
              <a:buFont typeface="Arial" pitchFamily="34" charset="0"/>
              <a:buChar char="•"/>
            </a:pPr>
            <a:r>
              <a:rPr lang="en-US" sz="1600" dirty="0" smtClean="0"/>
              <a:t>Remove Assign &amp; Adjust Columns</a:t>
            </a:r>
          </a:p>
          <a:p>
            <a:pPr algn="l"/>
            <a:endParaRPr lang="en-US" sz="1600" dirty="0" smtClean="0"/>
          </a:p>
          <a:p>
            <a:pPr marL="285750" indent="-285750" algn="l">
              <a:buFont typeface="Arial" pitchFamily="34" charset="0"/>
              <a:buChar char="•"/>
            </a:pPr>
            <a:r>
              <a:rPr lang="en-US" sz="1600" dirty="0" smtClean="0"/>
              <a:t>Keep the Select Column and change the Select Button to Edit Button</a:t>
            </a:r>
          </a:p>
          <a:p>
            <a:pPr algn="l"/>
            <a:endParaRPr lang="en-US" sz="1600" dirty="0" smtClean="0"/>
          </a:p>
          <a:p>
            <a:pPr marL="285750" indent="-285750" algn="l">
              <a:buFont typeface="Arial" pitchFamily="34" charset="0"/>
              <a:buChar char="•"/>
            </a:pPr>
            <a:r>
              <a:rPr lang="en-US" sz="1600" dirty="0" smtClean="0"/>
              <a:t>View Reserve History Button on Individual claim so a new column is to be introduced.</a:t>
            </a:r>
          </a:p>
          <a:p>
            <a:pPr marL="285750" indent="-285750" algn="l">
              <a:buFont typeface="Arial" pitchFamily="34" charset="0"/>
              <a:buChar char="•"/>
            </a:pPr>
            <a:endParaRPr lang="en-US" sz="1600" b="1" dirty="0"/>
          </a:p>
          <a:p>
            <a:pPr algn="l"/>
            <a:r>
              <a:rPr lang="en-US" sz="1600" b="1" dirty="0" smtClean="0"/>
              <a:t>Steps:</a:t>
            </a:r>
          </a:p>
          <a:p>
            <a:pPr marL="342900" indent="-342900" algn="l">
              <a:buFont typeface="+mj-lt"/>
              <a:buAutoNum type="arabicPeriod"/>
            </a:pPr>
            <a:r>
              <a:rPr lang="en-US" sz="1600" dirty="0" smtClean="0"/>
              <a:t>Click on the Edit Button and Reserve Fields will appear.</a:t>
            </a:r>
          </a:p>
          <a:p>
            <a:pPr marL="342900" indent="-342900" algn="l">
              <a:buFont typeface="+mj-lt"/>
              <a:buAutoNum type="arabicPeriod"/>
            </a:pPr>
            <a:endParaRPr lang="en-US" sz="1600" dirty="0" smtClean="0"/>
          </a:p>
          <a:p>
            <a:pPr marL="342900" indent="-342900" algn="l">
              <a:buFont typeface="+mj-lt"/>
              <a:buAutoNum type="arabicPeriod"/>
            </a:pPr>
            <a:r>
              <a:rPr lang="en-US" sz="1600" dirty="0" smtClean="0"/>
              <a:t>User can input any values in fields</a:t>
            </a:r>
          </a:p>
          <a:p>
            <a:pPr marL="342900" indent="-342900" algn="l">
              <a:buFont typeface="+mj-lt"/>
              <a:buAutoNum type="arabicPeriod"/>
            </a:pPr>
            <a:endParaRPr lang="en-US" sz="16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149" y="1066800"/>
            <a:ext cx="479444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49600" y="2514600"/>
            <a:ext cx="1447800" cy="304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57600" y="2609850"/>
            <a:ext cx="609600" cy="215444"/>
          </a:xfrm>
          <a:prstGeom prst="rect">
            <a:avLst/>
          </a:prstGeom>
          <a:solidFill>
            <a:srgbClr val="00B0F0"/>
          </a:solidFill>
          <a:ln>
            <a:solidFill>
              <a:schemeClr val="accent1"/>
            </a:solidFill>
          </a:ln>
        </p:spPr>
        <p:txBody>
          <a:bodyPr wrap="square" rtlCol="0">
            <a:spAutoFit/>
          </a:bodyPr>
          <a:lstStyle/>
          <a:p>
            <a:r>
              <a:rPr lang="en-US" sz="800" dirty="0" smtClean="0"/>
              <a:t>EDIT</a:t>
            </a:r>
            <a:endParaRPr lang="en-US" sz="800" dirty="0"/>
          </a:p>
        </p:txBody>
      </p:sp>
      <p:cxnSp>
        <p:nvCxnSpPr>
          <p:cNvPr id="7" name="Straight Arrow Connector 6"/>
          <p:cNvCxnSpPr/>
          <p:nvPr/>
        </p:nvCxnSpPr>
        <p:spPr>
          <a:xfrm flipH="1">
            <a:off x="1600200" y="2743200"/>
            <a:ext cx="20574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114800" y="2717572"/>
            <a:ext cx="1066800" cy="20068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667000" y="3581400"/>
            <a:ext cx="2514600" cy="1981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95800" y="2209800"/>
            <a:ext cx="381000" cy="304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4724400" y="2438400"/>
            <a:ext cx="762000" cy="1371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97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96" y="1257381"/>
            <a:ext cx="5022508" cy="3352637"/>
          </a:xfrm>
          <a:prstGeom prst="rect">
            <a:avLst/>
          </a:prstGeom>
          <a:solidFill>
            <a:schemeClr val="bg1">
              <a:lumMod val="85000"/>
            </a:schemeClr>
          </a:solidFill>
          <a:ln>
            <a:noFill/>
          </a:ln>
          <a:effectLst/>
        </p:spPr>
      </p:pic>
      <p:sp>
        <p:nvSpPr>
          <p:cNvPr id="2" name="Title 1"/>
          <p:cNvSpPr>
            <a:spLocks noGrp="1"/>
          </p:cNvSpPr>
          <p:nvPr>
            <p:ph type="ctrTitle"/>
          </p:nvPr>
        </p:nvSpPr>
        <p:spPr>
          <a:xfrm>
            <a:off x="609600" y="152401"/>
            <a:ext cx="7772400" cy="1066800"/>
          </a:xfrm>
        </p:spPr>
        <p:txBody>
          <a:bodyPr/>
          <a:lstStyle/>
          <a:p>
            <a:r>
              <a:rPr lang="en-US" dirty="0" smtClean="0"/>
              <a:t>How Reserve Screen Works</a:t>
            </a:r>
            <a:endParaRPr lang="en-US" dirty="0"/>
          </a:p>
        </p:txBody>
      </p:sp>
      <p:sp>
        <p:nvSpPr>
          <p:cNvPr id="3" name="Subtitle 2"/>
          <p:cNvSpPr>
            <a:spLocks noGrp="1"/>
          </p:cNvSpPr>
          <p:nvPr>
            <p:ph type="subTitle" idx="1"/>
          </p:nvPr>
        </p:nvSpPr>
        <p:spPr>
          <a:xfrm>
            <a:off x="5181600" y="1219200"/>
            <a:ext cx="3733800" cy="5105400"/>
          </a:xfrm>
        </p:spPr>
        <p:txBody>
          <a:bodyPr/>
          <a:lstStyle/>
          <a:p>
            <a:pPr algn="l"/>
            <a:r>
              <a:rPr lang="en-US" sz="1600" b="1" dirty="0" smtClean="0"/>
              <a:t>Steps:</a:t>
            </a:r>
          </a:p>
          <a:p>
            <a:pPr marL="342900" indent="-342900" algn="l">
              <a:buFont typeface="+mj-lt"/>
              <a:buAutoNum type="arabicPeriod"/>
            </a:pPr>
            <a:r>
              <a:rPr lang="en-US" sz="1400" dirty="0" smtClean="0"/>
              <a:t>If User enters $5,000 in Our Lawyer’s Disbursements Field in the Outstanding Reserve Column and Click on Save:</a:t>
            </a:r>
          </a:p>
          <a:p>
            <a:pPr algn="l"/>
            <a:endParaRPr lang="en-US" sz="1600" dirty="0" smtClean="0"/>
          </a:p>
          <a:p>
            <a:pPr marL="800100" lvl="1" indent="-342900" algn="l">
              <a:buFont typeface="Arial" pitchFamily="34" charset="0"/>
              <a:buChar char="•"/>
            </a:pPr>
            <a:r>
              <a:rPr lang="en-US" sz="1200" dirty="0" smtClean="0"/>
              <a:t>System will block out Our Lawyer’s Disbursements Field in the Outstanding Reserve Column. User cannot edit this field anymore.</a:t>
            </a:r>
          </a:p>
          <a:p>
            <a:pPr lvl="1" algn="l"/>
            <a:endParaRPr lang="en-US" sz="1200" dirty="0" smtClean="0"/>
          </a:p>
          <a:p>
            <a:pPr marL="800100" lvl="1" indent="-342900" algn="l">
              <a:buFont typeface="Arial" pitchFamily="34" charset="0"/>
              <a:buChar char="•"/>
            </a:pPr>
            <a:r>
              <a:rPr lang="en-US" sz="1200" dirty="0" smtClean="0"/>
              <a:t>Our Lawyer’s Disbursements Field in the Reserve Movement will be opened for user to introduce Reserve Movement.</a:t>
            </a:r>
          </a:p>
          <a:p>
            <a:pPr lvl="1" algn="l"/>
            <a:endParaRPr lang="en-US" sz="1200" dirty="0" smtClean="0"/>
          </a:p>
          <a:p>
            <a:pPr marL="800100" lvl="1" indent="-342900" algn="l">
              <a:buFont typeface="Arial" pitchFamily="34" charset="0"/>
              <a:buChar char="•"/>
            </a:pPr>
            <a:r>
              <a:rPr lang="en-US" sz="1200" dirty="0" smtClean="0"/>
              <a:t>The rest of the fields in the Outstanding Reserve can still be edited. Fields with values will be blocked out after user clicks on Save again.</a:t>
            </a:r>
          </a:p>
          <a:p>
            <a:pPr marL="800100" lvl="1" indent="-342900" algn="l">
              <a:buFont typeface="Arial" pitchFamily="34" charset="0"/>
              <a:buChar char="•"/>
            </a:pPr>
            <a:endParaRPr lang="en-US" sz="1200" dirty="0" smtClean="0"/>
          </a:p>
          <a:p>
            <a:pPr algn="l"/>
            <a:r>
              <a:rPr lang="en-US" sz="1600" b="1" dirty="0" smtClean="0"/>
              <a:t>Changes Required:</a:t>
            </a:r>
          </a:p>
          <a:p>
            <a:pPr marL="342900" indent="-342900" algn="l">
              <a:buFont typeface="+mj-lt"/>
              <a:buAutoNum type="arabicPeriod"/>
            </a:pPr>
            <a:r>
              <a:rPr lang="en-US" sz="1400" dirty="0" smtClean="0"/>
              <a:t>Need to remove Finalize button</a:t>
            </a:r>
          </a:p>
        </p:txBody>
      </p:sp>
      <p:sp>
        <p:nvSpPr>
          <p:cNvPr id="4" name="Rectangle 3"/>
          <p:cNvSpPr/>
          <p:nvPr/>
        </p:nvSpPr>
        <p:spPr>
          <a:xfrm>
            <a:off x="2038350" y="2286000"/>
            <a:ext cx="933450" cy="1289278"/>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For Editing</a:t>
            </a:r>
            <a:endParaRPr lang="en-US" dirty="0">
              <a:solidFill>
                <a:schemeClr val="tx1"/>
              </a:solidFill>
            </a:endParaRPr>
          </a:p>
        </p:txBody>
      </p:sp>
      <p:sp>
        <p:nvSpPr>
          <p:cNvPr id="5" name="TextBox 4"/>
          <p:cNvSpPr txBox="1"/>
          <p:nvPr/>
        </p:nvSpPr>
        <p:spPr>
          <a:xfrm>
            <a:off x="2038350" y="3568700"/>
            <a:ext cx="933450" cy="215444"/>
          </a:xfrm>
          <a:prstGeom prst="rect">
            <a:avLst/>
          </a:prstGeom>
          <a:solidFill>
            <a:srgbClr val="00B0F0"/>
          </a:solidFill>
          <a:ln>
            <a:solidFill>
              <a:schemeClr val="accent1"/>
            </a:solidFill>
          </a:ln>
        </p:spPr>
        <p:txBody>
          <a:bodyPr wrap="square" rtlCol="0">
            <a:spAutoFit/>
          </a:bodyPr>
          <a:lstStyle/>
          <a:p>
            <a:r>
              <a:rPr lang="en-US" sz="800" dirty="0" smtClean="0"/>
              <a:t>5000</a:t>
            </a:r>
            <a:endParaRPr lang="en-US" sz="800" dirty="0"/>
          </a:p>
        </p:txBody>
      </p:sp>
      <p:cxnSp>
        <p:nvCxnSpPr>
          <p:cNvPr id="10" name="Straight Arrow Connector 9"/>
          <p:cNvCxnSpPr/>
          <p:nvPr/>
        </p:nvCxnSpPr>
        <p:spPr>
          <a:xfrm flipH="1">
            <a:off x="2971800" y="2057400"/>
            <a:ext cx="2590800" cy="16190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19400" y="2057400"/>
            <a:ext cx="2743200" cy="2057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38350" y="3810000"/>
            <a:ext cx="933450" cy="215444"/>
          </a:xfrm>
          <a:prstGeom prst="rect">
            <a:avLst/>
          </a:prstGeom>
          <a:solidFill>
            <a:srgbClr val="00B0F0"/>
          </a:solidFill>
          <a:ln>
            <a:solidFill>
              <a:schemeClr val="accent1"/>
            </a:solidFill>
          </a:ln>
        </p:spPr>
        <p:txBody>
          <a:bodyPr wrap="square" rtlCol="0">
            <a:spAutoFit/>
          </a:bodyPr>
          <a:lstStyle/>
          <a:p>
            <a:r>
              <a:rPr lang="en-US" sz="800" dirty="0" smtClean="0"/>
              <a:t>5000</a:t>
            </a:r>
            <a:endParaRPr lang="en-US" sz="800" dirty="0"/>
          </a:p>
        </p:txBody>
      </p:sp>
      <p:cxnSp>
        <p:nvCxnSpPr>
          <p:cNvPr id="17" name="Straight Arrow Connector 16"/>
          <p:cNvCxnSpPr/>
          <p:nvPr/>
        </p:nvCxnSpPr>
        <p:spPr>
          <a:xfrm flipH="1" flipV="1">
            <a:off x="3657600" y="3676422"/>
            <a:ext cx="2133600" cy="9547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819400" y="3124200"/>
            <a:ext cx="2819400" cy="1295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200400" y="4191000"/>
            <a:ext cx="1981200" cy="1371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73500" y="3575278"/>
            <a:ext cx="933450" cy="215444"/>
          </a:xfrm>
          <a:prstGeom prst="rect">
            <a:avLst/>
          </a:prstGeom>
          <a:solidFill>
            <a:srgbClr val="00B0F0"/>
          </a:solidFill>
          <a:ln>
            <a:solidFill>
              <a:schemeClr val="accent1"/>
            </a:solidFill>
          </a:ln>
        </p:spPr>
        <p:txBody>
          <a:bodyPr wrap="square" rtlCol="0">
            <a:spAutoFit/>
          </a:bodyPr>
          <a:lstStyle/>
          <a:p>
            <a:r>
              <a:rPr lang="en-US" sz="800" dirty="0" smtClean="0"/>
              <a:t>5000</a:t>
            </a:r>
            <a:endParaRPr lang="en-US" sz="800" dirty="0"/>
          </a:p>
        </p:txBody>
      </p:sp>
    </p:spTree>
    <p:extLst>
      <p:ext uri="{BB962C8B-B14F-4D97-AF65-F5344CB8AC3E}">
        <p14:creationId xmlns:p14="http://schemas.microsoft.com/office/powerpoint/2010/main" val="257219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34" y="1179075"/>
            <a:ext cx="5057015" cy="337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11600" y="3568700"/>
            <a:ext cx="933450" cy="215444"/>
          </a:xfrm>
          <a:prstGeom prst="rect">
            <a:avLst/>
          </a:prstGeom>
          <a:solidFill>
            <a:srgbClr val="00B0F0"/>
          </a:solidFill>
          <a:ln>
            <a:solidFill>
              <a:schemeClr val="accent1"/>
            </a:solidFill>
          </a:ln>
        </p:spPr>
        <p:txBody>
          <a:bodyPr wrap="square" rtlCol="0">
            <a:spAutoFit/>
          </a:bodyPr>
          <a:lstStyle/>
          <a:p>
            <a:r>
              <a:rPr lang="en-US" sz="800" dirty="0"/>
              <a:t>8</a:t>
            </a:r>
            <a:r>
              <a:rPr lang="en-US" sz="800" dirty="0" smtClean="0"/>
              <a:t>000</a:t>
            </a:r>
            <a:endParaRPr lang="en-US" sz="800" dirty="0"/>
          </a:p>
        </p:txBody>
      </p:sp>
      <p:sp>
        <p:nvSpPr>
          <p:cNvPr id="2" name="Title 1"/>
          <p:cNvSpPr>
            <a:spLocks noGrp="1"/>
          </p:cNvSpPr>
          <p:nvPr>
            <p:ph type="ctrTitle"/>
          </p:nvPr>
        </p:nvSpPr>
        <p:spPr>
          <a:xfrm>
            <a:off x="609600" y="152401"/>
            <a:ext cx="7772400" cy="1066800"/>
          </a:xfrm>
        </p:spPr>
        <p:txBody>
          <a:bodyPr/>
          <a:lstStyle/>
          <a:p>
            <a:r>
              <a:rPr lang="en-US" dirty="0" smtClean="0"/>
              <a:t>How Reserve Screen Works</a:t>
            </a:r>
            <a:endParaRPr lang="en-US" dirty="0"/>
          </a:p>
        </p:txBody>
      </p:sp>
      <p:sp>
        <p:nvSpPr>
          <p:cNvPr id="3" name="Subtitle 2"/>
          <p:cNvSpPr>
            <a:spLocks noGrp="1"/>
          </p:cNvSpPr>
          <p:nvPr>
            <p:ph type="subTitle" idx="1"/>
          </p:nvPr>
        </p:nvSpPr>
        <p:spPr>
          <a:xfrm>
            <a:off x="5175249" y="1179075"/>
            <a:ext cx="3733800" cy="5105400"/>
          </a:xfrm>
        </p:spPr>
        <p:txBody>
          <a:bodyPr>
            <a:normAutofit fontScale="92500" lnSpcReduction="20000"/>
          </a:bodyPr>
          <a:lstStyle/>
          <a:p>
            <a:pPr algn="l"/>
            <a:r>
              <a:rPr lang="en-US" sz="1600" b="1" dirty="0" smtClean="0"/>
              <a:t>Steps:</a:t>
            </a:r>
          </a:p>
          <a:p>
            <a:pPr marL="342900" indent="-342900" algn="l">
              <a:buFont typeface="+mj-lt"/>
              <a:buAutoNum type="arabicPeriod"/>
            </a:pPr>
            <a:r>
              <a:rPr lang="en-US" sz="1400" dirty="0" smtClean="0"/>
              <a:t>After Save is clicked. User can still input values in “Survey Fee” in Outstanding Reserve. </a:t>
            </a:r>
          </a:p>
          <a:p>
            <a:pPr marL="342900" indent="-342900" algn="l">
              <a:buFont typeface="+mj-lt"/>
              <a:buAutoNum type="arabicPeriod"/>
            </a:pPr>
            <a:endParaRPr lang="en-US" sz="1400" dirty="0"/>
          </a:p>
          <a:p>
            <a:pPr marL="342900" indent="-342900" algn="l">
              <a:buFont typeface="+mj-lt"/>
              <a:buAutoNum type="arabicPeriod"/>
            </a:pPr>
            <a:r>
              <a:rPr lang="en-US" sz="1400" dirty="0" smtClean="0"/>
              <a:t>After clicking Save again. User can input values in the Reserve Movement to adjust the values in the Outstanding Reserve.</a:t>
            </a:r>
          </a:p>
          <a:p>
            <a:pPr marL="342900" indent="-342900" algn="l">
              <a:buFont typeface="+mj-lt"/>
              <a:buAutoNum type="arabicPeriod"/>
            </a:pPr>
            <a:endParaRPr lang="en-US" sz="1400" dirty="0" smtClean="0"/>
          </a:p>
          <a:p>
            <a:pPr marL="342900" indent="-342900" algn="l">
              <a:buFont typeface="+mj-lt"/>
              <a:buAutoNum type="arabicPeriod"/>
            </a:pPr>
            <a:r>
              <a:rPr lang="en-US" sz="1400" dirty="0" smtClean="0"/>
              <a:t>Note: Values in Outstanding Reserve Column will not change even when there’s values in the Reserve Movement.</a:t>
            </a:r>
          </a:p>
          <a:p>
            <a:pPr marL="342900" indent="-342900" algn="l">
              <a:buFont typeface="+mj-lt"/>
              <a:buAutoNum type="arabicPeriod"/>
            </a:pPr>
            <a:endParaRPr lang="en-US" sz="1400" dirty="0"/>
          </a:p>
          <a:p>
            <a:pPr marL="342900" indent="-342900" algn="l">
              <a:buFont typeface="+mj-lt"/>
              <a:buAutoNum type="arabicPeriod"/>
            </a:pPr>
            <a:r>
              <a:rPr lang="en-US" sz="1400" dirty="0" smtClean="0"/>
              <a:t>Current Reserve Column will show the latest and updated value if there are input in reserve movement column</a:t>
            </a:r>
          </a:p>
          <a:p>
            <a:pPr marL="342900" indent="-342900" algn="l">
              <a:buFont typeface="+mj-lt"/>
              <a:buAutoNum type="arabicPeriod"/>
            </a:pPr>
            <a:endParaRPr lang="en-US" sz="1400" dirty="0"/>
          </a:p>
          <a:p>
            <a:pPr marL="342900" indent="-342900" algn="l">
              <a:buFont typeface="+mj-lt"/>
              <a:buAutoNum type="arabicPeriod"/>
            </a:pPr>
            <a:r>
              <a:rPr lang="en-US" sz="1400" dirty="0" smtClean="0"/>
              <a:t>Once user clicks on Save. Current Reserve will show the updated value and Reserve Movement will be reset to 0. If there are new values in Outstanding Reserve, it will be blocked for editing. User’s inputs for Reserve Movement will also be captured in Reserve History.</a:t>
            </a:r>
          </a:p>
          <a:p>
            <a:pPr marL="342900" indent="-342900" algn="l">
              <a:buFont typeface="+mj-lt"/>
              <a:buAutoNum type="arabicPeriod"/>
            </a:pPr>
            <a:endParaRPr lang="en-US" sz="1400" dirty="0"/>
          </a:p>
          <a:p>
            <a:pPr marL="342900" indent="-342900" algn="l">
              <a:buFont typeface="+mj-lt"/>
              <a:buAutoNum type="arabicPeriod"/>
            </a:pPr>
            <a:r>
              <a:rPr lang="en-US" sz="1400" dirty="0" smtClean="0"/>
              <a:t>After clicking Save, user can still continue to input values in Reserve Movement.</a:t>
            </a:r>
            <a:endParaRPr lang="en-US" sz="1200" dirty="0" smtClean="0"/>
          </a:p>
          <a:p>
            <a:pPr marL="800100" lvl="1" indent="-342900" algn="l">
              <a:buFont typeface="Arial" pitchFamily="34" charset="0"/>
              <a:buChar char="•"/>
            </a:pPr>
            <a:endParaRPr lang="en-US" sz="1200" dirty="0" smtClean="0"/>
          </a:p>
        </p:txBody>
      </p:sp>
      <p:sp>
        <p:nvSpPr>
          <p:cNvPr id="5" name="TextBox 4"/>
          <p:cNvSpPr txBox="1"/>
          <p:nvPr/>
        </p:nvSpPr>
        <p:spPr>
          <a:xfrm>
            <a:off x="2038350" y="3568700"/>
            <a:ext cx="933450" cy="215444"/>
          </a:xfrm>
          <a:prstGeom prst="rect">
            <a:avLst/>
          </a:prstGeom>
          <a:solidFill>
            <a:srgbClr val="00B0F0"/>
          </a:solidFill>
          <a:ln>
            <a:solidFill>
              <a:schemeClr val="accent1"/>
            </a:solidFill>
          </a:ln>
        </p:spPr>
        <p:txBody>
          <a:bodyPr wrap="square" rtlCol="0">
            <a:spAutoFit/>
          </a:bodyPr>
          <a:lstStyle/>
          <a:p>
            <a:r>
              <a:rPr lang="en-US" sz="800" dirty="0" smtClean="0"/>
              <a:t>5000</a:t>
            </a:r>
            <a:endParaRPr lang="en-US" sz="800" dirty="0"/>
          </a:p>
        </p:txBody>
      </p:sp>
      <p:sp>
        <p:nvSpPr>
          <p:cNvPr id="15" name="TextBox 14"/>
          <p:cNvSpPr txBox="1"/>
          <p:nvPr/>
        </p:nvSpPr>
        <p:spPr>
          <a:xfrm>
            <a:off x="2038350" y="3810000"/>
            <a:ext cx="933450" cy="215444"/>
          </a:xfrm>
          <a:prstGeom prst="rect">
            <a:avLst/>
          </a:prstGeom>
          <a:solidFill>
            <a:srgbClr val="00B0F0"/>
          </a:solidFill>
          <a:ln>
            <a:solidFill>
              <a:schemeClr val="accent1"/>
            </a:solidFill>
          </a:ln>
        </p:spPr>
        <p:txBody>
          <a:bodyPr wrap="square" rtlCol="0">
            <a:spAutoFit/>
          </a:bodyPr>
          <a:lstStyle/>
          <a:p>
            <a:r>
              <a:rPr lang="en-US" sz="800" dirty="0" smtClean="0"/>
              <a:t>11000</a:t>
            </a:r>
            <a:endParaRPr lang="en-US" sz="800" dirty="0"/>
          </a:p>
        </p:txBody>
      </p:sp>
      <p:sp>
        <p:nvSpPr>
          <p:cNvPr id="16" name="TextBox 15"/>
          <p:cNvSpPr txBox="1"/>
          <p:nvPr/>
        </p:nvSpPr>
        <p:spPr>
          <a:xfrm>
            <a:off x="2038350" y="2362200"/>
            <a:ext cx="933450" cy="215444"/>
          </a:xfrm>
          <a:prstGeom prst="rect">
            <a:avLst/>
          </a:prstGeom>
          <a:solidFill>
            <a:srgbClr val="00B0F0"/>
          </a:solidFill>
          <a:ln>
            <a:solidFill>
              <a:schemeClr val="accent1"/>
            </a:solidFill>
          </a:ln>
        </p:spPr>
        <p:txBody>
          <a:bodyPr wrap="square" rtlCol="0">
            <a:spAutoFit/>
          </a:bodyPr>
          <a:lstStyle/>
          <a:p>
            <a:r>
              <a:rPr lang="en-US" sz="800" dirty="0"/>
              <a:t>6</a:t>
            </a:r>
            <a:r>
              <a:rPr lang="en-US" sz="800" dirty="0" smtClean="0"/>
              <a:t>000</a:t>
            </a:r>
            <a:endParaRPr lang="en-US" sz="800" dirty="0"/>
          </a:p>
        </p:txBody>
      </p:sp>
      <p:sp>
        <p:nvSpPr>
          <p:cNvPr id="18" name="Rectangle 17"/>
          <p:cNvSpPr/>
          <p:nvPr/>
        </p:nvSpPr>
        <p:spPr>
          <a:xfrm>
            <a:off x="2038350" y="2597150"/>
            <a:ext cx="933450" cy="977900"/>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lumOff val="50000"/>
                  </a:schemeClr>
                </a:solidFill>
              </a:rPr>
              <a:t>Opened for Editing</a:t>
            </a:r>
            <a:endParaRPr lang="en-US" dirty="0">
              <a:solidFill>
                <a:schemeClr val="tx1">
                  <a:lumMod val="50000"/>
                  <a:lumOff val="50000"/>
                </a:schemeClr>
              </a:solidFill>
            </a:endParaRPr>
          </a:p>
        </p:txBody>
      </p:sp>
      <p:sp>
        <p:nvSpPr>
          <p:cNvPr id="19" name="TextBox 18"/>
          <p:cNvSpPr txBox="1"/>
          <p:nvPr/>
        </p:nvSpPr>
        <p:spPr>
          <a:xfrm>
            <a:off x="2978150" y="2362200"/>
            <a:ext cx="933450" cy="215444"/>
          </a:xfrm>
          <a:prstGeom prst="rect">
            <a:avLst/>
          </a:prstGeom>
          <a:solidFill>
            <a:srgbClr val="00B0F0"/>
          </a:solidFill>
          <a:ln>
            <a:solidFill>
              <a:schemeClr val="accent1"/>
            </a:solidFill>
          </a:ln>
        </p:spPr>
        <p:txBody>
          <a:bodyPr wrap="square" rtlCol="0">
            <a:spAutoFit/>
          </a:bodyPr>
          <a:lstStyle/>
          <a:p>
            <a:r>
              <a:rPr lang="en-US" sz="800" dirty="0" smtClean="0"/>
              <a:t>-4000</a:t>
            </a:r>
            <a:endParaRPr lang="en-US" sz="800" dirty="0"/>
          </a:p>
        </p:txBody>
      </p:sp>
      <p:sp>
        <p:nvSpPr>
          <p:cNvPr id="20" name="TextBox 19"/>
          <p:cNvSpPr txBox="1"/>
          <p:nvPr/>
        </p:nvSpPr>
        <p:spPr>
          <a:xfrm>
            <a:off x="3911600" y="2362200"/>
            <a:ext cx="933450" cy="215444"/>
          </a:xfrm>
          <a:prstGeom prst="rect">
            <a:avLst/>
          </a:prstGeom>
          <a:solidFill>
            <a:srgbClr val="00B0F0"/>
          </a:solidFill>
          <a:ln>
            <a:solidFill>
              <a:schemeClr val="accent1"/>
            </a:solidFill>
          </a:ln>
        </p:spPr>
        <p:txBody>
          <a:bodyPr wrap="square" rtlCol="0">
            <a:spAutoFit/>
          </a:bodyPr>
          <a:lstStyle/>
          <a:p>
            <a:r>
              <a:rPr lang="en-US" sz="800" dirty="0"/>
              <a:t>2</a:t>
            </a:r>
            <a:r>
              <a:rPr lang="en-US" sz="800" dirty="0" smtClean="0"/>
              <a:t>000</a:t>
            </a:r>
            <a:endParaRPr lang="en-US" sz="800" dirty="0"/>
          </a:p>
        </p:txBody>
      </p:sp>
      <p:sp>
        <p:nvSpPr>
          <p:cNvPr id="21" name="TextBox 20"/>
          <p:cNvSpPr txBox="1"/>
          <p:nvPr/>
        </p:nvSpPr>
        <p:spPr>
          <a:xfrm>
            <a:off x="2978150" y="3568700"/>
            <a:ext cx="933450" cy="215444"/>
          </a:xfrm>
          <a:prstGeom prst="rect">
            <a:avLst/>
          </a:prstGeom>
          <a:solidFill>
            <a:srgbClr val="00B0F0"/>
          </a:solidFill>
          <a:ln>
            <a:solidFill>
              <a:schemeClr val="accent1"/>
            </a:solidFill>
          </a:ln>
        </p:spPr>
        <p:txBody>
          <a:bodyPr wrap="square" rtlCol="0">
            <a:spAutoFit/>
          </a:bodyPr>
          <a:lstStyle/>
          <a:p>
            <a:r>
              <a:rPr lang="en-US" sz="800" dirty="0"/>
              <a:t>3</a:t>
            </a:r>
            <a:r>
              <a:rPr lang="en-US" sz="800" dirty="0" smtClean="0"/>
              <a:t>000</a:t>
            </a:r>
            <a:endParaRPr lang="en-US" sz="800" dirty="0"/>
          </a:p>
        </p:txBody>
      </p:sp>
      <p:sp>
        <p:nvSpPr>
          <p:cNvPr id="22" name="TextBox 21"/>
          <p:cNvSpPr txBox="1"/>
          <p:nvPr/>
        </p:nvSpPr>
        <p:spPr>
          <a:xfrm>
            <a:off x="3911600" y="3784144"/>
            <a:ext cx="933450" cy="215444"/>
          </a:xfrm>
          <a:prstGeom prst="rect">
            <a:avLst/>
          </a:prstGeom>
          <a:solidFill>
            <a:srgbClr val="00B0F0"/>
          </a:solidFill>
          <a:ln>
            <a:solidFill>
              <a:schemeClr val="accent1"/>
            </a:solidFill>
          </a:ln>
        </p:spPr>
        <p:txBody>
          <a:bodyPr wrap="square" rtlCol="0">
            <a:spAutoFit/>
          </a:bodyPr>
          <a:lstStyle/>
          <a:p>
            <a:r>
              <a:rPr lang="en-US" sz="800" dirty="0" smtClean="0"/>
              <a:t>10000</a:t>
            </a:r>
            <a:endParaRPr lang="en-US" sz="800" dirty="0"/>
          </a:p>
        </p:txBody>
      </p:sp>
      <p:cxnSp>
        <p:nvCxnSpPr>
          <p:cNvPr id="34" name="Straight Arrow Connector 33"/>
          <p:cNvCxnSpPr/>
          <p:nvPr/>
        </p:nvCxnSpPr>
        <p:spPr>
          <a:xfrm flipH="1">
            <a:off x="3406776" y="2286000"/>
            <a:ext cx="2079625" cy="13904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406775" y="2286000"/>
            <a:ext cx="2079626" cy="221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438401" y="2469922"/>
            <a:ext cx="2895600" cy="67003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343400" y="2469922"/>
            <a:ext cx="1143001" cy="134007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34" y="4038144"/>
            <a:ext cx="4072766" cy="271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1909538" y="4953000"/>
            <a:ext cx="490158" cy="215444"/>
          </a:xfrm>
          <a:prstGeom prst="rect">
            <a:avLst/>
          </a:prstGeom>
          <a:solidFill>
            <a:srgbClr val="00B0F0"/>
          </a:solidFill>
          <a:ln>
            <a:solidFill>
              <a:schemeClr val="accent1"/>
            </a:solidFill>
          </a:ln>
        </p:spPr>
        <p:txBody>
          <a:bodyPr wrap="square" rtlCol="0">
            <a:spAutoFit/>
          </a:bodyPr>
          <a:lstStyle/>
          <a:p>
            <a:r>
              <a:rPr lang="en-US" sz="800" dirty="0"/>
              <a:t>6</a:t>
            </a:r>
            <a:r>
              <a:rPr lang="en-US" sz="800" dirty="0" smtClean="0"/>
              <a:t>000</a:t>
            </a:r>
            <a:endParaRPr lang="en-US" sz="800" dirty="0"/>
          </a:p>
        </p:txBody>
      </p:sp>
      <p:sp>
        <p:nvSpPr>
          <p:cNvPr id="35" name="TextBox 34"/>
          <p:cNvSpPr txBox="1"/>
          <p:nvPr/>
        </p:nvSpPr>
        <p:spPr>
          <a:xfrm>
            <a:off x="1858133" y="5943600"/>
            <a:ext cx="528863" cy="215444"/>
          </a:xfrm>
          <a:prstGeom prst="rect">
            <a:avLst/>
          </a:prstGeom>
          <a:solidFill>
            <a:srgbClr val="00B0F0"/>
          </a:solidFill>
          <a:ln>
            <a:solidFill>
              <a:schemeClr val="accent1"/>
            </a:solidFill>
          </a:ln>
        </p:spPr>
        <p:txBody>
          <a:bodyPr wrap="square" rtlCol="0">
            <a:spAutoFit/>
          </a:bodyPr>
          <a:lstStyle/>
          <a:p>
            <a:r>
              <a:rPr lang="en-US" sz="800" dirty="0" smtClean="0"/>
              <a:t>5000</a:t>
            </a:r>
            <a:endParaRPr lang="en-US" sz="800" dirty="0"/>
          </a:p>
        </p:txBody>
      </p:sp>
      <p:sp>
        <p:nvSpPr>
          <p:cNvPr id="36" name="TextBox 35"/>
          <p:cNvSpPr txBox="1"/>
          <p:nvPr/>
        </p:nvSpPr>
        <p:spPr>
          <a:xfrm>
            <a:off x="3406774" y="4953000"/>
            <a:ext cx="504825" cy="215444"/>
          </a:xfrm>
          <a:prstGeom prst="rect">
            <a:avLst/>
          </a:prstGeom>
          <a:solidFill>
            <a:srgbClr val="00B0F0"/>
          </a:solidFill>
          <a:ln>
            <a:solidFill>
              <a:schemeClr val="accent1"/>
            </a:solidFill>
          </a:ln>
        </p:spPr>
        <p:txBody>
          <a:bodyPr wrap="square" rtlCol="0">
            <a:spAutoFit/>
          </a:bodyPr>
          <a:lstStyle/>
          <a:p>
            <a:r>
              <a:rPr lang="en-US" sz="800" dirty="0"/>
              <a:t>2</a:t>
            </a:r>
            <a:r>
              <a:rPr lang="en-US" sz="800" dirty="0" smtClean="0"/>
              <a:t>000</a:t>
            </a:r>
            <a:endParaRPr lang="en-US" sz="800" dirty="0"/>
          </a:p>
        </p:txBody>
      </p:sp>
      <p:sp>
        <p:nvSpPr>
          <p:cNvPr id="37" name="TextBox 36"/>
          <p:cNvSpPr txBox="1"/>
          <p:nvPr/>
        </p:nvSpPr>
        <p:spPr>
          <a:xfrm>
            <a:off x="3406774" y="5943600"/>
            <a:ext cx="504826" cy="215444"/>
          </a:xfrm>
          <a:prstGeom prst="rect">
            <a:avLst/>
          </a:prstGeom>
          <a:solidFill>
            <a:srgbClr val="00B0F0"/>
          </a:solidFill>
          <a:ln>
            <a:solidFill>
              <a:schemeClr val="accent1"/>
            </a:solidFill>
          </a:ln>
        </p:spPr>
        <p:txBody>
          <a:bodyPr wrap="square" rtlCol="0">
            <a:spAutoFit/>
          </a:bodyPr>
          <a:lstStyle/>
          <a:p>
            <a:r>
              <a:rPr lang="en-US" sz="800" dirty="0"/>
              <a:t>8</a:t>
            </a:r>
            <a:r>
              <a:rPr lang="en-US" sz="800" dirty="0" smtClean="0"/>
              <a:t>000</a:t>
            </a:r>
            <a:endParaRPr lang="en-US" sz="800" dirty="0"/>
          </a:p>
        </p:txBody>
      </p:sp>
      <p:sp>
        <p:nvSpPr>
          <p:cNvPr id="38" name="Rectangle 37"/>
          <p:cNvSpPr/>
          <p:nvPr/>
        </p:nvSpPr>
        <p:spPr>
          <a:xfrm>
            <a:off x="1752600" y="5168444"/>
            <a:ext cx="653446" cy="775156"/>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lumMod val="50000"/>
                    <a:lumOff val="50000"/>
                  </a:schemeClr>
                </a:solidFill>
              </a:rPr>
              <a:t>Opened for Editing</a:t>
            </a:r>
            <a:endParaRPr lang="en-US" sz="800" dirty="0">
              <a:solidFill>
                <a:schemeClr val="tx1">
                  <a:lumMod val="50000"/>
                  <a:lumOff val="50000"/>
                </a:schemeClr>
              </a:solidFill>
            </a:endParaRPr>
          </a:p>
        </p:txBody>
      </p:sp>
      <p:sp>
        <p:nvSpPr>
          <p:cNvPr id="39" name="Rectangle 38"/>
          <p:cNvSpPr/>
          <p:nvPr/>
        </p:nvSpPr>
        <p:spPr>
          <a:xfrm>
            <a:off x="2479676" y="4953000"/>
            <a:ext cx="653446" cy="1143000"/>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lumMod val="50000"/>
                    <a:lumOff val="50000"/>
                  </a:schemeClr>
                </a:solidFill>
              </a:rPr>
              <a:t>Reset to 0 and opened for editing for fields with value in Outstanding Reserve</a:t>
            </a:r>
            <a:endParaRPr lang="en-US" sz="800" dirty="0">
              <a:solidFill>
                <a:schemeClr val="tx1">
                  <a:lumMod val="50000"/>
                  <a:lumOff val="50000"/>
                </a:schemeClr>
              </a:solidFill>
            </a:endParaRPr>
          </a:p>
        </p:txBody>
      </p:sp>
      <p:cxnSp>
        <p:nvCxnSpPr>
          <p:cNvPr id="40" name="Straight Arrow Connector 39"/>
          <p:cNvCxnSpPr/>
          <p:nvPr/>
        </p:nvCxnSpPr>
        <p:spPr>
          <a:xfrm flipH="1">
            <a:off x="3352800" y="5029200"/>
            <a:ext cx="2057400" cy="4953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63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1066800"/>
          </a:xfrm>
        </p:spPr>
        <p:txBody>
          <a:bodyPr/>
          <a:lstStyle/>
          <a:p>
            <a:r>
              <a:rPr lang="en-US" dirty="0" smtClean="0"/>
              <a:t>How Mandate Screen Works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1" y="1168856"/>
            <a:ext cx="4965676"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a:spLocks noGrp="1"/>
          </p:cNvSpPr>
          <p:nvPr>
            <p:ph type="subTitle" idx="1"/>
          </p:nvPr>
        </p:nvSpPr>
        <p:spPr>
          <a:xfrm>
            <a:off x="5175249" y="1179075"/>
            <a:ext cx="3733800" cy="5105400"/>
          </a:xfrm>
        </p:spPr>
        <p:txBody>
          <a:bodyPr>
            <a:normAutofit lnSpcReduction="10000"/>
          </a:bodyPr>
          <a:lstStyle/>
          <a:p>
            <a:pPr algn="l"/>
            <a:r>
              <a:rPr lang="en-US" sz="1600" b="1" dirty="0" smtClean="0"/>
              <a:t>Steps:</a:t>
            </a:r>
          </a:p>
          <a:p>
            <a:pPr marL="342900" indent="-342900" algn="l">
              <a:buFont typeface="+mj-lt"/>
              <a:buAutoNum type="arabicPeriod"/>
            </a:pPr>
            <a:r>
              <a:rPr lang="en-US" sz="1400" dirty="0" smtClean="0"/>
              <a:t>As long as user has input values in the Outstanding Reserve and has clicked Save Button. That Claim will flow to Mandate Screen.</a:t>
            </a:r>
          </a:p>
          <a:p>
            <a:pPr marL="342900" indent="-342900" algn="l">
              <a:buFont typeface="+mj-lt"/>
              <a:buAutoNum type="arabicPeriod"/>
            </a:pPr>
            <a:endParaRPr lang="en-US" sz="1400" dirty="0"/>
          </a:p>
          <a:p>
            <a:pPr marL="342900" indent="-342900" algn="l">
              <a:buFont typeface="+mj-lt"/>
              <a:buAutoNum type="arabicPeriod"/>
            </a:pPr>
            <a:r>
              <a:rPr lang="en-US" sz="1400" dirty="0" smtClean="0"/>
              <a:t>User can create Multiple Mandate Requests for a Single Claim.</a:t>
            </a:r>
          </a:p>
          <a:p>
            <a:pPr marL="342900" indent="-342900" algn="l">
              <a:buFont typeface="+mj-lt"/>
              <a:buAutoNum type="arabicPeriod"/>
            </a:pPr>
            <a:endParaRPr lang="en-US" sz="1400" dirty="0"/>
          </a:p>
          <a:p>
            <a:pPr algn="l"/>
            <a:r>
              <a:rPr lang="en-US" sz="1400" b="1" dirty="0" smtClean="0"/>
              <a:t>Changes Required:</a:t>
            </a:r>
          </a:p>
          <a:p>
            <a:pPr algn="l"/>
            <a:endParaRPr lang="en-US" sz="1400" dirty="0"/>
          </a:p>
          <a:p>
            <a:pPr marL="228600" indent="-228600" algn="l">
              <a:buFont typeface="+mj-lt"/>
              <a:buAutoNum type="arabicPeriod"/>
            </a:pPr>
            <a:r>
              <a:rPr lang="en-US" sz="1200" dirty="0" smtClean="0"/>
              <a:t>Introduce +/- Here.</a:t>
            </a:r>
          </a:p>
          <a:p>
            <a:pPr marL="228600" indent="-228600" algn="l">
              <a:buFont typeface="+mj-lt"/>
              <a:buAutoNum type="arabicPeriod"/>
            </a:pPr>
            <a:r>
              <a:rPr lang="en-US" sz="1200" dirty="0" smtClean="0"/>
              <a:t>Remove Assign, Adjust Column</a:t>
            </a:r>
          </a:p>
          <a:p>
            <a:pPr marL="228600" indent="-228600" algn="l">
              <a:buFont typeface="+mj-lt"/>
              <a:buAutoNum type="arabicPeriod"/>
            </a:pPr>
            <a:r>
              <a:rPr lang="en-US" sz="1200" dirty="0" smtClean="0"/>
              <a:t>Change Select Button To Add Mandate Button</a:t>
            </a:r>
          </a:p>
          <a:p>
            <a:pPr marL="228600" indent="-228600" algn="l">
              <a:buFont typeface="+mj-lt"/>
              <a:buAutoNum type="arabicPeriod"/>
            </a:pPr>
            <a:r>
              <a:rPr lang="en-US" sz="1200" dirty="0" smtClean="0"/>
              <a:t>Click on Add Mandate Button will bring out the Mandate Screen for Relevant Claims</a:t>
            </a:r>
          </a:p>
          <a:p>
            <a:pPr marL="228600" indent="-228600" algn="l">
              <a:buFont typeface="+mj-lt"/>
              <a:buAutoNum type="arabicPeriod"/>
            </a:pPr>
            <a:r>
              <a:rPr lang="en-US" sz="1200" dirty="0" smtClean="0"/>
              <a:t>For OD: Populate Claim Quantum from Current Reserve Column. For PD &amp; BI: Populate 3</a:t>
            </a:r>
            <a:r>
              <a:rPr lang="en-US" sz="1200" baseline="30000" dirty="0" smtClean="0"/>
              <a:t>rd</a:t>
            </a:r>
            <a:r>
              <a:rPr lang="en-US" sz="1200" dirty="0" smtClean="0"/>
              <a:t> Party’s Claim Quantum from Current Reserve Column.</a:t>
            </a:r>
          </a:p>
          <a:p>
            <a:pPr marL="228600" indent="-228600" algn="l">
              <a:buFont typeface="+mj-lt"/>
              <a:buAutoNum type="arabicPeriod"/>
            </a:pPr>
            <a:r>
              <a:rPr lang="en-US" sz="1200" dirty="0" smtClean="0"/>
              <a:t>Not Save Function. Only Submit Button. </a:t>
            </a:r>
          </a:p>
          <a:p>
            <a:pPr marL="228600" indent="-228600" algn="l">
              <a:buFont typeface="+mj-lt"/>
              <a:buAutoNum type="arabicPeriod"/>
            </a:pPr>
            <a:r>
              <a:rPr lang="en-US" sz="1200" dirty="0" smtClean="0"/>
              <a:t>Once submitted, Mandate Reference is generated. Format is “MD-1” followed by “MD-2”. Each Claim Type will have its own “MD-” Running Number Series.</a:t>
            </a:r>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800100" lvl="1" indent="-342900" algn="l">
              <a:buFont typeface="Arial" pitchFamily="34" charset="0"/>
              <a:buChar char="•"/>
            </a:pPr>
            <a:endParaRPr lang="en-US" sz="1200" dirty="0" smtClean="0"/>
          </a:p>
        </p:txBody>
      </p:sp>
      <p:sp>
        <p:nvSpPr>
          <p:cNvPr id="9" name="TextBox 8"/>
          <p:cNvSpPr txBox="1"/>
          <p:nvPr/>
        </p:nvSpPr>
        <p:spPr>
          <a:xfrm>
            <a:off x="685800" y="2610762"/>
            <a:ext cx="323850" cy="215444"/>
          </a:xfrm>
          <a:prstGeom prst="rect">
            <a:avLst/>
          </a:prstGeom>
          <a:solidFill>
            <a:srgbClr val="00B0F0"/>
          </a:solidFill>
          <a:ln>
            <a:solidFill>
              <a:schemeClr val="accent1"/>
            </a:solidFill>
          </a:ln>
        </p:spPr>
        <p:txBody>
          <a:bodyPr wrap="square" rtlCol="0">
            <a:spAutoFit/>
          </a:bodyPr>
          <a:lstStyle/>
          <a:p>
            <a:r>
              <a:rPr lang="en-US" sz="800" dirty="0" smtClean="0"/>
              <a:t>+/-</a:t>
            </a:r>
            <a:endParaRPr lang="en-US" sz="800" dirty="0"/>
          </a:p>
        </p:txBody>
      </p:sp>
      <p:sp>
        <p:nvSpPr>
          <p:cNvPr id="10" name="TextBox 9"/>
          <p:cNvSpPr txBox="1"/>
          <p:nvPr/>
        </p:nvSpPr>
        <p:spPr>
          <a:xfrm>
            <a:off x="3581401" y="2712590"/>
            <a:ext cx="619126" cy="338554"/>
          </a:xfrm>
          <a:prstGeom prst="rect">
            <a:avLst/>
          </a:prstGeom>
          <a:solidFill>
            <a:srgbClr val="00B0F0"/>
          </a:solidFill>
          <a:ln>
            <a:solidFill>
              <a:schemeClr val="accent1"/>
            </a:solidFill>
          </a:ln>
        </p:spPr>
        <p:txBody>
          <a:bodyPr wrap="square" rtlCol="0">
            <a:spAutoFit/>
          </a:bodyPr>
          <a:lstStyle/>
          <a:p>
            <a:r>
              <a:rPr lang="en-US" sz="800" dirty="0" smtClean="0"/>
              <a:t>Add Mandate</a:t>
            </a:r>
            <a:endParaRPr lang="en-US" sz="800"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09" y="3740606"/>
            <a:ext cx="4959068"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flipV="1">
            <a:off x="3962400" y="2881868"/>
            <a:ext cx="1295400" cy="1563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524000" y="2921456"/>
            <a:ext cx="2133600" cy="1828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828800" y="4902656"/>
            <a:ext cx="762000" cy="1524000"/>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lumOff val="50000"/>
                  </a:schemeClr>
                </a:solidFill>
              </a:rPr>
              <a:t>Populate from Current Reserve.</a:t>
            </a:r>
          </a:p>
          <a:p>
            <a:pPr algn="ctr"/>
            <a:r>
              <a:rPr lang="en-US" sz="1050" dirty="0" smtClean="0">
                <a:solidFill>
                  <a:schemeClr val="tx1">
                    <a:lumMod val="50000"/>
                    <a:lumOff val="50000"/>
                  </a:schemeClr>
                </a:solidFill>
              </a:rPr>
              <a:t>No editing allowed.</a:t>
            </a:r>
            <a:endParaRPr lang="en-US" sz="1050" dirty="0">
              <a:solidFill>
                <a:schemeClr val="tx1">
                  <a:lumMod val="50000"/>
                  <a:lumOff val="50000"/>
                </a:schemeClr>
              </a:solidFill>
            </a:endParaRPr>
          </a:p>
        </p:txBody>
      </p:sp>
      <p:sp>
        <p:nvSpPr>
          <p:cNvPr id="22" name="Rectangle 21"/>
          <p:cNvSpPr/>
          <p:nvPr/>
        </p:nvSpPr>
        <p:spPr>
          <a:xfrm>
            <a:off x="2654300" y="4902656"/>
            <a:ext cx="1143000" cy="1524000"/>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lumOff val="50000"/>
                  </a:schemeClr>
                </a:solidFill>
              </a:rPr>
              <a:t>Editable by Claim Officer</a:t>
            </a:r>
            <a:endParaRPr lang="en-US" sz="1050" dirty="0">
              <a:solidFill>
                <a:schemeClr val="tx1">
                  <a:lumMod val="50000"/>
                  <a:lumOff val="50000"/>
                </a:schemeClr>
              </a:solidFill>
            </a:endParaRPr>
          </a:p>
        </p:txBody>
      </p:sp>
      <p:sp>
        <p:nvSpPr>
          <p:cNvPr id="23" name="Rectangle 22"/>
          <p:cNvSpPr/>
          <p:nvPr/>
        </p:nvSpPr>
        <p:spPr>
          <a:xfrm>
            <a:off x="3829050" y="4902656"/>
            <a:ext cx="895350" cy="1524000"/>
          </a:xfrm>
          <a:prstGeom prst="rect">
            <a:avLst/>
          </a:prstGeom>
          <a:solidFill>
            <a:srgbClr val="D9D9D9">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lumOff val="50000"/>
                  </a:schemeClr>
                </a:solidFill>
              </a:rPr>
              <a:t>Only Editable by Assigned Supervisor. Not editable by Claim Officer or Support Staff</a:t>
            </a:r>
            <a:endParaRPr lang="en-US" sz="1050" dirty="0">
              <a:solidFill>
                <a:schemeClr val="tx1">
                  <a:lumMod val="50000"/>
                  <a:lumOff val="50000"/>
                </a:schemeClr>
              </a:solidFill>
            </a:endParaRPr>
          </a:p>
        </p:txBody>
      </p:sp>
      <p:sp>
        <p:nvSpPr>
          <p:cNvPr id="24" name="TextBox 23"/>
          <p:cNvSpPr txBox="1"/>
          <p:nvPr/>
        </p:nvSpPr>
        <p:spPr>
          <a:xfrm>
            <a:off x="2187577" y="6426656"/>
            <a:ext cx="619126" cy="215444"/>
          </a:xfrm>
          <a:prstGeom prst="rect">
            <a:avLst/>
          </a:prstGeom>
          <a:solidFill>
            <a:srgbClr val="00B0F0"/>
          </a:solidFill>
          <a:ln>
            <a:solidFill>
              <a:schemeClr val="accent1"/>
            </a:solidFill>
          </a:ln>
        </p:spPr>
        <p:txBody>
          <a:bodyPr wrap="square" rtlCol="0">
            <a:spAutoFit/>
          </a:bodyPr>
          <a:lstStyle/>
          <a:p>
            <a:r>
              <a:rPr lang="en-US" sz="800" dirty="0" smtClean="0"/>
              <a:t>Submit</a:t>
            </a:r>
            <a:endParaRPr lang="en-US" sz="800" dirty="0"/>
          </a:p>
        </p:txBody>
      </p:sp>
      <p:cxnSp>
        <p:nvCxnSpPr>
          <p:cNvPr id="25" name="Straight Arrow Connector 24"/>
          <p:cNvCxnSpPr/>
          <p:nvPr/>
        </p:nvCxnSpPr>
        <p:spPr>
          <a:xfrm flipH="1">
            <a:off x="2654300" y="5257800"/>
            <a:ext cx="2603500" cy="127657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19200" y="2774146"/>
            <a:ext cx="685800" cy="338554"/>
          </a:xfrm>
          <a:prstGeom prst="rect">
            <a:avLst/>
          </a:prstGeom>
          <a:solidFill>
            <a:srgbClr val="00B0F0"/>
          </a:solidFill>
          <a:ln>
            <a:solidFill>
              <a:schemeClr val="accent1"/>
            </a:solidFill>
          </a:ln>
        </p:spPr>
        <p:txBody>
          <a:bodyPr wrap="square" rtlCol="0">
            <a:spAutoFit/>
          </a:bodyPr>
          <a:lstStyle/>
          <a:p>
            <a:r>
              <a:rPr lang="en-US" sz="800" dirty="0" smtClean="0"/>
              <a:t>OD: MD-1</a:t>
            </a:r>
          </a:p>
          <a:p>
            <a:r>
              <a:rPr lang="en-US" sz="800" dirty="0"/>
              <a:t> </a:t>
            </a:r>
            <a:r>
              <a:rPr lang="en-US" sz="800" dirty="0" smtClean="0"/>
              <a:t>       MD-2</a:t>
            </a:r>
            <a:endParaRPr lang="en-US" sz="800" dirty="0"/>
          </a:p>
        </p:txBody>
      </p:sp>
      <p:sp>
        <p:nvSpPr>
          <p:cNvPr id="29" name="TextBox 28"/>
          <p:cNvSpPr txBox="1"/>
          <p:nvPr/>
        </p:nvSpPr>
        <p:spPr>
          <a:xfrm>
            <a:off x="1219200" y="3150056"/>
            <a:ext cx="685800" cy="338554"/>
          </a:xfrm>
          <a:prstGeom prst="rect">
            <a:avLst/>
          </a:prstGeom>
          <a:solidFill>
            <a:srgbClr val="00B0F0"/>
          </a:solidFill>
          <a:ln>
            <a:solidFill>
              <a:schemeClr val="accent1"/>
            </a:solidFill>
          </a:ln>
        </p:spPr>
        <p:txBody>
          <a:bodyPr wrap="square" rtlCol="0">
            <a:spAutoFit/>
          </a:bodyPr>
          <a:lstStyle/>
          <a:p>
            <a:r>
              <a:rPr lang="en-US" sz="800" dirty="0" smtClean="0"/>
              <a:t>PD: MD-1</a:t>
            </a:r>
          </a:p>
          <a:p>
            <a:r>
              <a:rPr lang="en-US" sz="800" dirty="0" smtClean="0"/>
              <a:t>       MD-2</a:t>
            </a:r>
            <a:endParaRPr lang="en-US" sz="800" dirty="0"/>
          </a:p>
        </p:txBody>
      </p:sp>
      <p:cxnSp>
        <p:nvCxnSpPr>
          <p:cNvPr id="31" name="Straight Arrow Connector 30"/>
          <p:cNvCxnSpPr/>
          <p:nvPr/>
        </p:nvCxnSpPr>
        <p:spPr>
          <a:xfrm flipH="1" flipV="1">
            <a:off x="1752600" y="3264356"/>
            <a:ext cx="3429000" cy="214584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066800" y="2769056"/>
            <a:ext cx="4114800" cy="990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1066800"/>
          </a:xfrm>
        </p:spPr>
        <p:txBody>
          <a:bodyPr/>
          <a:lstStyle/>
          <a:p>
            <a:r>
              <a:rPr lang="en-US" dirty="0" smtClean="0"/>
              <a:t>How Payment Screen Works</a:t>
            </a:r>
            <a:endParaRPr lang="en-US" dirty="0"/>
          </a:p>
        </p:txBody>
      </p:sp>
      <p:sp>
        <p:nvSpPr>
          <p:cNvPr id="5" name="Subtitle 2"/>
          <p:cNvSpPr>
            <a:spLocks noGrp="1"/>
          </p:cNvSpPr>
          <p:nvPr>
            <p:ph type="subTitle" idx="1"/>
          </p:nvPr>
        </p:nvSpPr>
        <p:spPr>
          <a:xfrm>
            <a:off x="5175249" y="1179075"/>
            <a:ext cx="3733800" cy="5105400"/>
          </a:xfrm>
        </p:spPr>
        <p:txBody>
          <a:bodyPr>
            <a:normAutofit/>
          </a:bodyPr>
          <a:lstStyle/>
          <a:p>
            <a:pPr algn="l"/>
            <a:r>
              <a:rPr lang="en-US" sz="1600" b="1" dirty="0" smtClean="0"/>
              <a:t>Steps:</a:t>
            </a:r>
          </a:p>
          <a:p>
            <a:pPr marL="342900" indent="-342900" algn="l">
              <a:buFont typeface="+mj-lt"/>
              <a:buAutoNum type="arabicPeriod"/>
            </a:pPr>
            <a:r>
              <a:rPr lang="en-US" sz="1400" dirty="0" smtClean="0"/>
              <a:t>When Supervisor has approved a Mandate Request. That Mandate Request will appear in the Claims Payment Menu for user to raise Payment Request.</a:t>
            </a:r>
          </a:p>
          <a:p>
            <a:pPr marL="342900" indent="-342900" algn="l">
              <a:buFont typeface="+mj-lt"/>
              <a:buAutoNum type="arabicPeriod"/>
            </a:pPr>
            <a:endParaRPr lang="en-US" sz="1400" dirty="0"/>
          </a:p>
          <a:p>
            <a:pPr marL="342900" indent="-342900" algn="l">
              <a:buFont typeface="+mj-lt"/>
              <a:buAutoNum type="arabicPeriod"/>
            </a:pPr>
            <a:r>
              <a:rPr lang="en-US" sz="1400" dirty="0" smtClean="0"/>
              <a:t>User can create Multiple Payment Requests for a Single Approved Mandate.</a:t>
            </a:r>
          </a:p>
          <a:p>
            <a:pPr marL="342900" indent="-342900" algn="l">
              <a:buFont typeface="+mj-lt"/>
              <a:buAutoNum type="arabicPeriod"/>
            </a:pPr>
            <a:endParaRPr lang="en-US" sz="1400" dirty="0"/>
          </a:p>
          <a:p>
            <a:pPr algn="l"/>
            <a:r>
              <a:rPr lang="en-US" sz="1400" b="1" dirty="0" smtClean="0"/>
              <a:t>Changes Required:</a:t>
            </a:r>
          </a:p>
          <a:p>
            <a:pPr algn="l"/>
            <a:endParaRPr lang="en-US" sz="1400" dirty="0"/>
          </a:p>
          <a:p>
            <a:pPr marL="228600" indent="-228600" algn="l">
              <a:buFont typeface="+mj-lt"/>
              <a:buAutoNum type="arabicPeriod"/>
            </a:pPr>
            <a:r>
              <a:rPr lang="en-US" sz="1200" dirty="0" smtClean="0"/>
              <a:t>Introduce +/- for each Approved Mandate.</a:t>
            </a:r>
          </a:p>
          <a:p>
            <a:pPr marL="228600" indent="-228600" algn="l">
              <a:buFont typeface="+mj-lt"/>
              <a:buAutoNum type="arabicPeriod"/>
            </a:pPr>
            <a:r>
              <a:rPr lang="en-US" sz="1200" dirty="0" smtClean="0"/>
              <a:t>Include Add Payment Button</a:t>
            </a:r>
          </a:p>
          <a:p>
            <a:pPr marL="228600" indent="-228600" algn="l">
              <a:buFont typeface="+mj-lt"/>
              <a:buAutoNum type="arabicPeriod"/>
            </a:pPr>
            <a:r>
              <a:rPr lang="en-US" sz="1200" dirty="0" smtClean="0"/>
              <a:t>Click on Add Payment Button will bring out the Payment Screen for Relevant Claims</a:t>
            </a:r>
          </a:p>
          <a:p>
            <a:pPr marL="228600" indent="-228600" algn="l">
              <a:buFont typeface="+mj-lt"/>
              <a:buAutoNum type="arabicPeriod"/>
            </a:pPr>
            <a:endParaRPr lang="en-US" sz="1200" dirty="0" smtClean="0"/>
          </a:p>
          <a:p>
            <a:pPr algn="l"/>
            <a:r>
              <a:rPr lang="en-US" sz="1200" b="1" i="1" dirty="0" smtClean="0"/>
              <a:t>Outstanding From Developers:</a:t>
            </a:r>
          </a:p>
          <a:p>
            <a:pPr algn="l"/>
            <a:endParaRPr lang="en-US" sz="1200" i="1" dirty="0"/>
          </a:p>
          <a:p>
            <a:pPr algn="l"/>
            <a:r>
              <a:rPr lang="en-US" sz="1200" i="1" dirty="0" smtClean="0"/>
              <a:t>Need to see the current Payment Screens for each Claim Type to finish this document. Current Mandate Screens do not have Submit Button.</a:t>
            </a:r>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800100" lvl="1" indent="-342900" algn="l">
              <a:buFont typeface="Arial" pitchFamily="34" charset="0"/>
              <a:buChar char="•"/>
            </a:pPr>
            <a:endParaRPr lang="en-US" sz="1200" dirty="0" smtClean="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0" y="1143000"/>
            <a:ext cx="4999159" cy="333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Arrow Connector 25"/>
          <p:cNvCxnSpPr/>
          <p:nvPr/>
        </p:nvCxnSpPr>
        <p:spPr>
          <a:xfrm flipH="1">
            <a:off x="762000" y="1981200"/>
            <a:ext cx="4648200" cy="76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8600" y="1987550"/>
            <a:ext cx="533400" cy="1905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165100" y="4572000"/>
            <a:ext cx="2921000" cy="1752600"/>
          </a:xfrm>
          <a:prstGeom prst="rect">
            <a:avLst/>
          </a:prstGeom>
          <a:ln>
            <a:solidFill>
              <a:schemeClr val="accent1"/>
            </a:solidFill>
          </a:ln>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800" b="1" u="sng" dirty="0" smtClean="0">
                <a:solidFill>
                  <a:schemeClr val="tx1"/>
                </a:solidFill>
              </a:rPr>
              <a:t>Claim Flow Structure</a:t>
            </a:r>
            <a:endParaRPr lang="en-US" sz="800" u="sng" dirty="0" smtClean="0">
              <a:solidFill>
                <a:schemeClr val="tx1"/>
              </a:solidFill>
            </a:endParaRPr>
          </a:p>
          <a:p>
            <a:pPr algn="l"/>
            <a:r>
              <a:rPr lang="en-US" sz="800" dirty="0" smtClean="0">
                <a:solidFill>
                  <a:schemeClr val="tx1"/>
                </a:solidFill>
              </a:rPr>
              <a:t>(+/-) Own Damage</a:t>
            </a:r>
          </a:p>
          <a:p>
            <a:pPr algn="l"/>
            <a:r>
              <a:rPr lang="en-US" sz="800" dirty="0" smtClean="0">
                <a:solidFill>
                  <a:schemeClr val="tx1"/>
                </a:solidFill>
              </a:rPr>
              <a:t>   (+/-) -- OD-1</a:t>
            </a:r>
          </a:p>
          <a:p>
            <a:pPr algn="l"/>
            <a:r>
              <a:rPr lang="en-US" sz="800" dirty="0">
                <a:solidFill>
                  <a:schemeClr val="tx1"/>
                </a:solidFill>
              </a:rPr>
              <a:t> </a:t>
            </a:r>
            <a:r>
              <a:rPr lang="en-US" sz="800" dirty="0" smtClean="0">
                <a:solidFill>
                  <a:schemeClr val="tx1"/>
                </a:solidFill>
              </a:rPr>
              <a:t>         (+/-) --- MD-1 &lt;&lt;Add Payment Button&gt;&gt;</a:t>
            </a:r>
          </a:p>
          <a:p>
            <a:pPr algn="l"/>
            <a:r>
              <a:rPr lang="en-US" sz="800" dirty="0" smtClean="0">
                <a:solidFill>
                  <a:schemeClr val="tx1"/>
                </a:solidFill>
              </a:rPr>
              <a:t>                       -----PMT-1</a:t>
            </a:r>
          </a:p>
          <a:p>
            <a:pPr algn="l"/>
            <a:r>
              <a:rPr lang="en-US" sz="800" dirty="0" smtClean="0">
                <a:solidFill>
                  <a:schemeClr val="tx1"/>
                </a:solidFill>
              </a:rPr>
              <a:t>                       -----PMT-2</a:t>
            </a:r>
          </a:p>
          <a:p>
            <a:pPr algn="l"/>
            <a:r>
              <a:rPr lang="en-US" sz="800" dirty="0" smtClean="0">
                <a:solidFill>
                  <a:schemeClr val="tx1"/>
                </a:solidFill>
              </a:rPr>
              <a:t>          (+/-) --- MD-2 &lt;&lt;Add Payment Button&gt;&gt;</a:t>
            </a:r>
          </a:p>
          <a:p>
            <a:pPr algn="l"/>
            <a:endParaRPr lang="en-US" sz="800" dirty="0" smtClean="0">
              <a:solidFill>
                <a:schemeClr val="tx1"/>
              </a:solidFill>
            </a:endParaRPr>
          </a:p>
          <a:p>
            <a:pPr algn="l"/>
            <a:endParaRPr lang="en-US" sz="800" dirty="0">
              <a:solidFill>
                <a:schemeClr val="tx1"/>
              </a:solidFill>
            </a:endParaRPr>
          </a:p>
          <a:p>
            <a:pPr algn="l"/>
            <a:r>
              <a:rPr lang="en-US" sz="800" dirty="0" smtClean="0">
                <a:solidFill>
                  <a:schemeClr val="tx1"/>
                </a:solidFill>
              </a:rPr>
              <a:t>(+/-) Property Damage</a:t>
            </a:r>
          </a:p>
          <a:p>
            <a:pPr algn="l"/>
            <a:r>
              <a:rPr lang="en-US" sz="800" dirty="0" smtClean="0">
                <a:solidFill>
                  <a:schemeClr val="tx1"/>
                </a:solidFill>
              </a:rPr>
              <a:t>   (+/-)  -- PD-1</a:t>
            </a:r>
          </a:p>
          <a:p>
            <a:pPr algn="l"/>
            <a:r>
              <a:rPr lang="en-US" sz="800" dirty="0" smtClean="0">
                <a:solidFill>
                  <a:schemeClr val="tx1"/>
                </a:solidFill>
              </a:rPr>
              <a:t>          (+/-) --- MD-1 &lt;&lt;Add Payment Button&gt;&gt;</a:t>
            </a:r>
          </a:p>
          <a:p>
            <a:pPr algn="l"/>
            <a:r>
              <a:rPr lang="en-US" sz="800" dirty="0" smtClean="0">
                <a:solidFill>
                  <a:schemeClr val="tx1"/>
                </a:solidFill>
              </a:rPr>
              <a:t>          (+/-) --- MD-2</a:t>
            </a:r>
          </a:p>
          <a:p>
            <a:pPr algn="l"/>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228600" indent="-228600" algn="l">
              <a:buFont typeface="+mj-lt"/>
              <a:buAutoNum type="arabicPeriod"/>
            </a:pPr>
            <a:endParaRPr lang="en-US" sz="1200" dirty="0" smtClean="0"/>
          </a:p>
          <a:p>
            <a:pPr marL="800100" lvl="1" indent="-342900" algn="l">
              <a:buFont typeface="Arial" pitchFamily="34" charset="0"/>
              <a:buChar char="•"/>
            </a:pPr>
            <a:endParaRPr lang="en-US" sz="1200" dirty="0"/>
          </a:p>
        </p:txBody>
      </p:sp>
      <p:cxnSp>
        <p:nvCxnSpPr>
          <p:cNvPr id="32" name="Straight Arrow Connector 31"/>
          <p:cNvCxnSpPr/>
          <p:nvPr/>
        </p:nvCxnSpPr>
        <p:spPr>
          <a:xfrm flipH="1">
            <a:off x="1143000" y="2362200"/>
            <a:ext cx="685800" cy="2438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85802" y="4038600"/>
            <a:ext cx="4571998" cy="990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905000" y="4191000"/>
            <a:ext cx="3352800" cy="838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070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741</Words>
  <Application>Microsoft Office PowerPoint</Application>
  <PresentationFormat>On-screen Show (4:3)</PresentationFormat>
  <Paragraphs>129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How To Apply For Reserve</vt:lpstr>
      <vt:lpstr>How Reserve Screen Works</vt:lpstr>
      <vt:lpstr>How Reserve Screen Works</vt:lpstr>
      <vt:lpstr>How Reserve Screen Works</vt:lpstr>
      <vt:lpstr>How Mandate Screen Works</vt:lpstr>
      <vt:lpstr>How Payment Screen Works</vt:lpstr>
    </vt:vector>
  </TitlesOfParts>
  <Company>planetonline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Apply For Reserve</dc:title>
  <dc:creator>dexter</dc:creator>
  <cp:lastModifiedBy>Evelyn Yap</cp:lastModifiedBy>
  <cp:revision>22</cp:revision>
  <dcterms:created xsi:type="dcterms:W3CDTF">2015-04-02T03:57:31Z</dcterms:created>
  <dcterms:modified xsi:type="dcterms:W3CDTF">2015-04-08T07:14:27Z</dcterms:modified>
</cp:coreProperties>
</file>