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1.xml" ContentType="application/vnd.openxmlformats-officedocument.presentationml.tags+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9"/>
  </p:notesMasterIdLst>
  <p:sldIdLst>
    <p:sldId id="1873" r:id="rId6"/>
    <p:sldId id="4643" r:id="rId7"/>
    <p:sldId id="1896" r:id="rId8"/>
    <p:sldId id="4647" r:id="rId9"/>
    <p:sldId id="1920" r:id="rId10"/>
    <p:sldId id="1881" r:id="rId11"/>
    <p:sldId id="1949" r:id="rId12"/>
    <p:sldId id="1922" r:id="rId13"/>
    <p:sldId id="1947" r:id="rId14"/>
    <p:sldId id="1948" r:id="rId15"/>
    <p:sldId id="1923" r:id="rId16"/>
    <p:sldId id="1950" r:id="rId17"/>
    <p:sldId id="1951" r:id="rId18"/>
    <p:sldId id="4646" r:id="rId19"/>
    <p:sldId id="1898" r:id="rId20"/>
    <p:sldId id="4644" r:id="rId21"/>
    <p:sldId id="1953" r:id="rId22"/>
    <p:sldId id="1955" r:id="rId23"/>
    <p:sldId id="1956" r:id="rId24"/>
    <p:sldId id="1960" r:id="rId25"/>
    <p:sldId id="1957" r:id="rId26"/>
    <p:sldId id="1959" r:id="rId27"/>
    <p:sldId id="1899" r:id="rId28"/>
    <p:sldId id="4648" r:id="rId29"/>
    <p:sldId id="1925" r:id="rId30"/>
    <p:sldId id="1917" r:id="rId31"/>
    <p:sldId id="1916" r:id="rId32"/>
    <p:sldId id="4645" r:id="rId33"/>
    <p:sldId id="1943" r:id="rId34"/>
    <p:sldId id="1928" r:id="rId35"/>
    <p:sldId id="4641" r:id="rId36"/>
    <p:sldId id="4642"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Blob storage core concepts" id="{A55616BB-9C33-43A5-B2BA-C35B33F7342B}">
          <p14:sldIdLst>
            <p14:sldId id="1896"/>
            <p14:sldId id="4647"/>
            <p14:sldId id="1920"/>
            <p14:sldId id="1881"/>
            <p14:sldId id="1949"/>
            <p14:sldId id="1922"/>
            <p14:sldId id="1947"/>
            <p14:sldId id="1948"/>
            <p14:sldId id="1923"/>
            <p14:sldId id="1950"/>
            <p14:sldId id="1951"/>
            <p14:sldId id="4646"/>
          </p14:sldIdLst>
        </p14:section>
        <p14:section name="Lesson 02: Managing the Azure Blob storage lifecycle" id="{7ED70917-C283-4FE5-9603-AD066D3F3F21}">
          <p14:sldIdLst>
            <p14:sldId id="1898"/>
            <p14:sldId id="4644"/>
            <p14:sldId id="1953"/>
            <p14:sldId id="1955"/>
            <p14:sldId id="1956"/>
            <p14:sldId id="1960"/>
            <p14:sldId id="1957"/>
            <p14:sldId id="1959"/>
          </p14:sldIdLst>
        </p14:section>
        <p14:section name="Lesson 03: Working with Azure Blob storage" id="{88B4FFBC-EC59-4BC9-88C0-5974321FD694}">
          <p14:sldIdLst>
            <p14:sldId id="1899"/>
            <p14:sldId id="4648"/>
            <p14:sldId id="1925"/>
            <p14:sldId id="1917"/>
            <p14:sldId id="1916"/>
            <p14:sldId id="4645"/>
            <p14:sldId id="1943"/>
            <p14:sldId id="1928"/>
          </p14:sldIdLst>
        </p14:section>
        <p14:section name="Lab" id="{C79D5BA9-BB39-4277-90E5-ED2C45C5604B}">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EF844-249C-4CA8-AAC2-89361B2582B0}" v="165" dt="2020-02-05T22:55:02.94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165" autoAdjust="0"/>
  </p:normalViewPr>
  <p:slideViewPr>
    <p:cSldViewPr snapToGrid="0">
      <p:cViewPr varScale="1">
        <p:scale>
          <a:sx n="67" d="100"/>
          <a:sy n="67" d="100"/>
        </p:scale>
        <p:origin x="2322" y="72"/>
      </p:cViewPr>
      <p:guideLst>
        <p:guide orient="horz" pos="2160"/>
        <p:guide pos="3840"/>
      </p:guideLst>
    </p:cSldViewPr>
  </p:slideViewPr>
  <p:outlineViewPr>
    <p:cViewPr>
      <p:scale>
        <a:sx n="33" d="100"/>
        <a:sy n="33" d="100"/>
      </p:scale>
      <p:origin x="0" y="-2196"/>
    </p:cViewPr>
  </p:outlin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00" d="100"/>
          <a:sy n="100" d="100"/>
        </p:scale>
        <p:origin x="2400" y="-8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312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370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Azure Storage offers different storage tiers, which allow you to store Blob storage object data in the most cost-effective manner. The available tiers include:</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Premium storage</a:t>
            </a:r>
            <a:r>
              <a:rPr lang="en-US" sz="1200" b="0" i="0" kern="1200" dirty="0">
                <a:solidFill>
                  <a:schemeClr val="tx1"/>
                </a:solidFill>
                <a:effectLst/>
                <a:latin typeface="Segoe UI Light" pitchFamily="34" charset="0"/>
                <a:ea typeface="+mn-ea"/>
                <a:cs typeface="+mn-cs"/>
              </a:rPr>
              <a:t> is a performance tier optimized for mission-critical high-performance applications. This is currently available only for Block blob storage.</a:t>
            </a:r>
          </a:p>
          <a:p>
            <a:pPr marL="171450" indent="-171450">
              <a:buFont typeface="Arial" panose="020B0604020202020204" pitchFamily="34" charset="0"/>
              <a:buChar char="•"/>
            </a:pPr>
            <a:endParaRPr lang="en-US" sz="1200" b="0" i="1"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following three access tiers are currently available in the </a:t>
            </a:r>
            <a:r>
              <a:rPr lang="en-US" sz="1200" b="0" i="1" kern="1200" dirty="0">
                <a:solidFill>
                  <a:schemeClr val="tx1"/>
                </a:solidFill>
                <a:effectLst/>
                <a:latin typeface="Segoe UI Light" pitchFamily="34" charset="0"/>
                <a:ea typeface="+mn-ea"/>
                <a:cs typeface="+mn-cs"/>
              </a:rPr>
              <a:t>Standard performance tier</a:t>
            </a:r>
            <a:r>
              <a:rPr lang="en-US" sz="1200" b="0" i="0" kern="1200" dirty="0">
                <a:solidFill>
                  <a:schemeClr val="tx1"/>
                </a:solidFill>
                <a:effectLst/>
                <a:latin typeface="Segoe UI Light" pitchFamily="34" charset="0"/>
                <a:ea typeface="+mn-ea"/>
                <a:cs typeface="+mn-cs"/>
              </a:rPr>
              <a:t>, for </a:t>
            </a:r>
            <a:r>
              <a:rPr lang="en-US" sz="1200" b="0" i="1" kern="1200" dirty="0">
                <a:solidFill>
                  <a:schemeClr val="tx1"/>
                </a:solidFill>
                <a:effectLst/>
                <a:latin typeface="Segoe UI Light" pitchFamily="34" charset="0"/>
                <a:ea typeface="+mn-ea"/>
                <a:cs typeface="+mn-cs"/>
              </a:rPr>
              <a:t>GPv2 account </a:t>
            </a:r>
            <a:r>
              <a:rPr lang="en-US" sz="1200" b="0" i="0" kern="1200" dirty="0">
                <a:solidFill>
                  <a:schemeClr val="tx1"/>
                </a:solidFill>
                <a:effectLst/>
                <a:latin typeface="Segoe UI Light" pitchFamily="34" charset="0"/>
                <a:ea typeface="+mn-ea"/>
                <a:cs typeface="+mn-cs"/>
              </a:rPr>
              <a:t>types.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Hot storage</a:t>
            </a:r>
            <a:r>
              <a:rPr lang="en-US" sz="1200" b="0" i="0" kern="1200" dirty="0">
                <a:solidFill>
                  <a:schemeClr val="tx1"/>
                </a:solidFill>
                <a:effectLst/>
                <a:latin typeface="Segoe UI Light" pitchFamily="34" charset="0"/>
                <a:ea typeface="+mn-ea"/>
                <a:cs typeface="+mn-cs"/>
              </a:rPr>
              <a:t> is optimized for storing data that is accessed frequently.</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Cool storage</a:t>
            </a:r>
            <a:r>
              <a:rPr lang="en-US" sz="1200"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Archive storage</a:t>
            </a:r>
            <a:r>
              <a:rPr lang="en-US" sz="1200" b="0" i="0" kern="1200" dirty="0">
                <a:solidFill>
                  <a:schemeClr val="tx1"/>
                </a:solidFill>
                <a:effectLst/>
                <a:latin typeface="Segoe UI Light" pitchFamily="34" charset="0"/>
                <a:ea typeface="+mn-ea"/>
                <a:cs typeface="+mn-cs"/>
              </a:rPr>
              <a:t> is optimized for storing data that’s rarely accessed and is stored for at least 180 days with flexible latency requirements (on the order of hours).</a:t>
            </a:r>
          </a:p>
          <a:p>
            <a:pPr lvl="1"/>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different storage tiers have the following considerations: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Data in the cool storage tier can tolerate slightly lower availability, but it still requires high durability and similar time-to-access and throughput characteristics as hot data. For cool data, a slightly lower availability service-level agreement (SLA) and higher access costs compared with hot data are acceptable tradeoffs for lower storage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only the hot and cool storage tiers at the account level. Currently, you can’t set the archive tier at the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the hot, cool, and archive tiers at the object level.</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52791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(Block blobs only) and the hot access tier have the highest cost per GB per month of data. </a:t>
            </a:r>
          </a:p>
          <a:p>
            <a:endParaRPr lang="en-US" dirty="0"/>
          </a:p>
          <a:p>
            <a:r>
              <a:rPr lang="en-US" dirty="0"/>
              <a:t>The cool and archive access tiers have better price rates for large quantities of data.</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408429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and the hot access tier, have the lowest cost per 10,000 read operations because they’re designed for highly transactional data.</a:t>
            </a:r>
          </a:p>
          <a:p>
            <a:endParaRPr lang="en-US" dirty="0"/>
          </a:p>
          <a:p>
            <a:r>
              <a:rPr lang="en-US" dirty="0"/>
              <a:t>The cool and archive access tiers are price-optimized for storage rather than transactions. The cool and archive tiers have higher costs for large transactional workloads.</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154625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have unique lifecycles. Early in the lifecycle, people access some data often, but the need for access drops drastically as the data ages. Some data stays idle in the cloud and is rarely accessed once stored. Some data expires days or months after creation, while other datasets are actively read and modified throughout their lifetimes.</a:t>
            </a:r>
          </a:p>
          <a:p>
            <a:endParaRPr lang="en-US" dirty="0"/>
          </a:p>
          <a:p>
            <a:r>
              <a:rPr lang="en-US" dirty="0"/>
              <a:t>Azure Blob storage lifecycle management offers a rich, rule-based policy for GPv2 and Blob storage accounts. Use the policy to transition your data to the appropriate access tiers or to expire it at the end of the data's lifecycle.</a:t>
            </a:r>
          </a:p>
          <a:p>
            <a:endParaRPr lang="en-US" dirty="0"/>
          </a:p>
          <a:p>
            <a:r>
              <a:rPr lang="en-US" dirty="0"/>
              <a:t>A lifecycle management policy lets you:</a:t>
            </a:r>
          </a:p>
          <a:p>
            <a:pPr marL="171450" indent="-171450">
              <a:buFont typeface="Arial" panose="020B0604020202020204" pitchFamily="34" charset="0"/>
              <a:buChar char="•"/>
            </a:pPr>
            <a:r>
              <a:rPr lang="en-US" dirty="0"/>
              <a:t>Transition blobs to a cooler storage tier (hot to cool, hot to archive, or cool to archive) to optimize for performance and cost.</a:t>
            </a:r>
          </a:p>
          <a:p>
            <a:pPr marL="171450" indent="-171450">
              <a:buFont typeface="Arial" panose="020B0604020202020204" pitchFamily="34" charset="0"/>
              <a:buChar char="•"/>
            </a:pPr>
            <a:r>
              <a:rPr lang="en-US" dirty="0"/>
              <a:t>Delete blobs at the end of their lifecycles.</a:t>
            </a:r>
          </a:p>
          <a:p>
            <a:pPr marL="171450" indent="-171450">
              <a:buFont typeface="Arial" panose="020B0604020202020204" pitchFamily="34" charset="0"/>
              <a:buChar char="•"/>
            </a:pPr>
            <a:r>
              <a:rPr lang="en-US" dirty="0"/>
              <a:t>Define rules to run once per day at the storage account level.</a:t>
            </a:r>
          </a:p>
          <a:p>
            <a:pPr marL="171450" indent="-171450">
              <a:buFont typeface="Arial" panose="020B0604020202020204" pitchFamily="34" charset="0"/>
              <a:buChar char="•"/>
            </a:pPr>
            <a:r>
              <a:rPr lang="en-US" dirty="0"/>
              <a:t>Apply rules to containers or a subset of blobs by using prefixes as filters.</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66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data gets frequent access during the early stages of the lifecycle but only occasionally after two weeks. Beyond the first month, the dataset is rarely accessed.</a:t>
            </a:r>
          </a:p>
          <a:p>
            <a:endParaRPr lang="en-US" dirty="0"/>
          </a:p>
          <a:p>
            <a:r>
              <a:rPr lang="en-US" dirty="0"/>
              <a:t>In this scenario, hot storage is best during the early stages. Cool storage is most appropriate for occasional access. Archive storage is the best tier option after the data ages more than a month.</a:t>
            </a:r>
          </a:p>
          <a:p>
            <a:endParaRPr lang="en-US" dirty="0"/>
          </a:p>
          <a:p>
            <a:r>
              <a:rPr lang="en-US" dirty="0"/>
              <a:t>By adjusting storage tiers with respect to the age of data, you can design the least expensive storage options for your needs. To achieve this transition, lifecycle management policy rules are available to move aging data to cooler tiers.</a:t>
            </a:r>
          </a:p>
          <a:p>
            <a:endParaRPr lang="en-US" dirty="0"/>
          </a:p>
          <a:p>
            <a:r>
              <a:rPr lang="en-US" sz="1200" b="0" i="0" kern="1200" dirty="0">
                <a:solidFill>
                  <a:schemeClr val="tx1"/>
                </a:solidFill>
                <a:effectLst/>
                <a:latin typeface="+mn-lt"/>
                <a:ea typeface="+mn-ea"/>
                <a:cs typeface="+mn-cs"/>
              </a:rPr>
              <a:t>While a blob is in the archive access tier, it's considered offline and can't be read or modified. To read data in archive storage, you must first change the tier of the blob to hot or cool. This process is known as </a:t>
            </a:r>
            <a:r>
              <a:rPr lang="en-US" sz="1200" b="0" i="1" kern="1200" dirty="0">
                <a:solidFill>
                  <a:schemeClr val="tx1"/>
                </a:solidFill>
                <a:effectLst/>
                <a:latin typeface="+mn-lt"/>
                <a:ea typeface="+mn-ea"/>
                <a:cs typeface="+mn-cs"/>
              </a:rPr>
              <a:t>rehydration</a:t>
            </a:r>
            <a:r>
              <a:rPr lang="en-US" sz="1200" b="0" i="0" kern="1200" dirty="0">
                <a:solidFill>
                  <a:schemeClr val="tx1"/>
                </a:solidFill>
                <a:effectLst/>
                <a:latin typeface="+mn-lt"/>
                <a:ea typeface="+mn-ea"/>
                <a:cs typeface="+mn-cs"/>
              </a:rPr>
              <a:t> and can take hours to complete. Rehydrating several small blobs concurrently might add additional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in Block blob storage at the Premium performance tier doesn't support the hot/cool/archive access tiers. The options for lifecycle management in this scenario is to set policies to delete data after a period of time. Alternatively, the data can be copied to another storage account in the Standard performance tier (GPv2</a:t>
            </a:r>
            <a:r>
              <a:rPr lang="en-US" sz="1200" b="0" i="0" kern="1200">
                <a:solidFill>
                  <a:schemeClr val="tx1"/>
                </a:solidFill>
                <a:effectLst/>
                <a:latin typeface="+mn-lt"/>
                <a:ea typeface="+mn-ea"/>
                <a:cs typeface="+mn-cs"/>
              </a:rPr>
              <a:t>) and managed </a:t>
            </a:r>
            <a:r>
              <a:rPr lang="en-US" sz="1200" b="0" i="0" kern="1200" dirty="0">
                <a:solidFill>
                  <a:schemeClr val="tx1"/>
                </a:solidFill>
                <a:effectLst/>
                <a:latin typeface="+mn-lt"/>
                <a:ea typeface="+mn-ea"/>
                <a:cs typeface="+mn-cs"/>
              </a:rPr>
              <a:t>using the access tiers.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0734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 policy must include at least one rule. You can define up to 100 rules in a policy.</a:t>
            </a:r>
          </a:p>
          <a:p>
            <a:endParaRPr lang="en-US" dirty="0"/>
          </a:p>
          <a:p>
            <a:pPr rtl="0" eaLnBrk="1" fontAlgn="ctr" latinLnBrk="0" hangingPunct="1"/>
            <a:r>
              <a:rPr lang="en-US" sz="12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507118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7990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Azure Storage Blobs client library can be installed by using the </a:t>
            </a:r>
            <a:r>
              <a:rPr lang="en-US" b="1" dirty="0">
                <a:latin typeface="Consolas" panose="020B0609020204030204" pitchFamily="49" charset="0"/>
              </a:rPr>
              <a:t>dotnet add package Azure.Storage.Blobs</a:t>
            </a:r>
            <a:r>
              <a:rPr lang="en-US" dirty="0"/>
              <a:t> </a:t>
            </a:r>
            <a:r>
              <a:rPr lang="en-US"/>
              <a:t>command.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406306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a:t>x-ms-meta-name:string-value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62421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04826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BlobContainerClient</a:t>
            </a:r>
            <a:r>
              <a:rPr lang="en-US" sz="882" b="0" i="0" kern="1200" dirty="0">
                <a:solidFill>
                  <a:schemeClr val="tx1"/>
                </a:solidFill>
                <a:effectLst/>
                <a:latin typeface="Segoe UI Light" pitchFamily="34" charset="0"/>
                <a:ea typeface="+mn-ea"/>
                <a:cs typeface="+mn-cs"/>
              </a:rPr>
              <a:t> allows you to manipulate Azure Storage containers and their blobs.</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SetMetadata</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methods are used to set metadata on a container. Uses </a:t>
            </a:r>
            <a:r>
              <a:rPr lang="en-US" sz="882" b="1" i="0" kern="1200" dirty="0" err="1">
                <a:solidFill>
                  <a:schemeClr val="tx1"/>
                </a:solidFill>
                <a:effectLst/>
                <a:latin typeface="Segoe UI Light" pitchFamily="34" charset="0"/>
                <a:ea typeface="+mn-ea"/>
                <a:cs typeface="+mn-cs"/>
              </a:rPr>
              <a:t>IDictionary</a:t>
            </a:r>
            <a:r>
              <a:rPr lang="en-US" sz="882" b="0" i="0" kern="1200" dirty="0">
                <a:solidFill>
                  <a:schemeClr val="tx1"/>
                </a:solidFill>
                <a:effectLst/>
                <a:latin typeface="Segoe UI Light" pitchFamily="34" charset="0"/>
                <a:ea typeface="+mn-ea"/>
                <a:cs typeface="+mn-cs"/>
              </a:rPr>
              <a:t> to set key/value pairs.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GetProperties</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GetPropertiesAsync</a:t>
            </a:r>
            <a:r>
              <a:rPr lang="en-US" sz="882" b="0" i="0" kern="1200" dirty="0">
                <a:solidFill>
                  <a:schemeClr val="tx1"/>
                </a:solidFill>
                <a:effectLst/>
                <a:latin typeface="Segoe UI Light" pitchFamily="34" charset="0"/>
                <a:ea typeface="+mn-ea"/>
                <a:cs typeface="+mn-cs"/>
              </a:rPr>
              <a:t> methods are used to retrieve both properties and user-defined metadata from containers.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37671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it can be infinite.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After a lock is established on a blob, the owner of the lock has exclusive access to write or update the blob during the duration of the lease. All subsequent clients must wait to perform any updates on the blob until the owner of the locked blob completes the operation.</a:t>
            </a: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0617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7716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preparing to host a web application in Azure that uses a combination of raster and vector graphics.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development group, your team has decided to store any multimedia content in Azure Storage and manage it in an automated fashion by using C# code in .NET.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Before you begin this significant milestone, you’ve decided to take some time to learn the newest version of the .NET SDK that's used to access Storage by creating a simple application to manage and enumerate blobs and containers.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733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5/18/2021 12:02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9557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3708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custDataLst>
      <p:tags r:id="rId1"/>
    </p:custDataLst>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52447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121571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608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64980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3276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430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460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8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7556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7860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33834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562659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13537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746210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35710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48562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1661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6614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703537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1035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973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67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2231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2095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6931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2428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48819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51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700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1136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4781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393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1241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8615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11210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8159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992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69624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614396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66383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4371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15.sv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2.xml"/><Relationship Id="rId1" Type="http://schemas.openxmlformats.org/officeDocument/2006/relationships/tags" Target="../tags/tag30.xml"/><Relationship Id="rId5" Type="http://schemas.openxmlformats.org/officeDocument/2006/relationships/chart" Target="../charts/chart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emf"/><Relationship Id="rId2" Type="http://schemas.openxmlformats.org/officeDocument/2006/relationships/slideLayout" Target="../slideLayouts/slideLayout53.xml"/><Relationship Id="rId1" Type="http://schemas.openxmlformats.org/officeDocument/2006/relationships/tags" Target="../tags/tag3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03: Develop solutions that use blob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3016210"/>
          </a:xfrm>
        </p:spPr>
        <p:txBody>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4448" y="4498594"/>
            <a:ext cx="2003104" cy="1847817"/>
          </a:xfrm>
          <a:prstGeom prst="rect">
            <a:avLst/>
          </a:prstGeom>
        </p:spPr>
      </p:pic>
    </p:spTree>
    <p:custDataLst>
      <p:tags r:id="rId1"/>
    </p:custDataLst>
    <p:extLst>
      <p:ext uri="{BB962C8B-B14F-4D97-AF65-F5344CB8AC3E}">
        <p14:creationId xmlns:p14="http://schemas.microsoft.com/office/powerpoint/2010/main" val="321812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4"/>
          <a:stretch>
            <a:fillRect/>
          </a:stretch>
        </p:blipFill>
        <p:spPr>
          <a:xfrm>
            <a:off x="1524000" y="1115686"/>
            <a:ext cx="9144000" cy="5149741"/>
          </a:xfrm>
          <a:prstGeom prst="rect">
            <a:avLst/>
          </a:prstGeom>
        </p:spPr>
      </p:pic>
    </p:spTree>
    <p:custDataLst>
      <p:tags r:id="rId1"/>
    </p:custDataLst>
    <p:extLst>
      <p:ext uri="{BB962C8B-B14F-4D97-AF65-F5344CB8AC3E}">
        <p14:creationId xmlns:p14="http://schemas.microsoft.com/office/powerpoint/2010/main" val="3315444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EEC-15BD-4AA6-A1A8-ED10A02AFC32}"/>
              </a:ext>
            </a:extLst>
          </p:cNvPr>
          <p:cNvSpPr>
            <a:spLocks noGrp="1"/>
          </p:cNvSpPr>
          <p:nvPr>
            <p:ph type="title"/>
          </p:nvPr>
        </p:nvSpPr>
        <p:spPr/>
        <p:txBody>
          <a:bodyPr/>
          <a:lstStyle/>
          <a:p>
            <a:r>
              <a:rPr lang="en-US" dirty="0"/>
              <a:t>Storage durability options</a:t>
            </a:r>
          </a:p>
        </p:txBody>
      </p:sp>
      <p:grpSp>
        <p:nvGrpSpPr>
          <p:cNvPr id="3" name="Group 2" descr="Illustration depicting three copies of data in a single region.">
            <a:extLst>
              <a:ext uri="{FF2B5EF4-FFF2-40B4-BE49-F238E27FC236}">
                <a16:creationId xmlns:a16="http://schemas.microsoft.com/office/drawing/2014/main"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a:xfrm>
            <a:off x="588263" y="457200"/>
            <a:ext cx="11018520" cy="553998"/>
          </a:xfrm>
        </p:spPr>
        <p:txBody>
          <a:bodyPr/>
          <a:lstStyle/>
          <a:p>
            <a:r>
              <a:rPr lang="en-US" dirty="0"/>
              <a:t>Storage durability options (continued)</a:t>
            </a:r>
          </a:p>
        </p:txBody>
      </p:sp>
      <p:sp>
        <p:nvSpPr>
          <p:cNvPr id="59" name="Rectangle 58">
            <a:extLst>
              <a:ext uri="{FF2B5EF4-FFF2-40B4-BE49-F238E27FC236}">
                <a16:creationId xmlns:a16="http://schemas.microsoft.com/office/drawing/2014/main"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8394927-873E-4AB3-8A77-4AB916888068}"/>
              </a:ext>
            </a:extLst>
          </p:cNvPr>
          <p:cNvCxnSpPr>
            <a:cxnSpLocks/>
          </p:cNvCxnSpPr>
          <p:nvPr/>
        </p:nvCxnSpPr>
        <p:spPr>
          <a:xfrm flipV="1">
            <a:off x="9787633" y="1907845"/>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Create a block blob storage account</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1066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Managing the Azure Blob storage lifecycle</a:t>
            </a:r>
          </a:p>
        </p:txBody>
      </p:sp>
    </p:spTree>
    <p:custDataLst>
      <p:tags r:id="rId1"/>
    </p:custDataLst>
    <p:extLst>
      <p:ext uri="{BB962C8B-B14F-4D97-AF65-F5344CB8AC3E}">
        <p14:creationId xmlns:p14="http://schemas.microsoft.com/office/powerpoint/2010/main" val="25888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D505-69FE-4510-80ED-BBA0E5F07CA6}"/>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id="{25781454-E81B-4257-BCE2-8A967AC4CEA0}"/>
              </a:ext>
            </a:extLst>
          </p:cNvPr>
          <p:cNvSpPr>
            <a:spLocks noGrp="1"/>
          </p:cNvSpPr>
          <p:nvPr>
            <p:ph type="body" sz="quarter" idx="10"/>
          </p:nvPr>
        </p:nvSpPr>
        <p:spPr>
          <a:xfrm>
            <a:off x="584200" y="1435497"/>
            <a:ext cx="11018520" cy="1378839"/>
          </a:xfrm>
        </p:spPr>
        <p:txBody>
          <a:bodyPr/>
          <a:lstStyle/>
          <a:p>
            <a:pPr marL="0" indent="0">
              <a:buNone/>
            </a:pPr>
            <a:r>
              <a:rPr lang="en-US" dirty="0"/>
              <a:t>You can use storage tiers to tune performance and cost to a ratio that’s ideal for your solution</a:t>
            </a:r>
          </a:p>
          <a:p>
            <a:pPr marL="0" indent="0">
              <a:buNone/>
            </a:pPr>
            <a:endParaRPr lang="en-US" dirty="0"/>
          </a:p>
        </p:txBody>
      </p:sp>
      <p:grpSp>
        <p:nvGrpSpPr>
          <p:cNvPr id="20" name="Group 19" descr="The four tiers of Azure Storage accounts are premium, hot, cool, and archive.">
            <a:extLst>
              <a:ext uri="{FF2B5EF4-FFF2-40B4-BE49-F238E27FC236}">
                <a16:creationId xmlns:a16="http://schemas.microsoft.com/office/drawing/2014/main" id="{CD532522-32D4-40B8-9B25-7980CDEABBAB}"/>
              </a:ext>
            </a:extLst>
          </p:cNvPr>
          <p:cNvGrpSpPr/>
          <p:nvPr/>
        </p:nvGrpSpPr>
        <p:grpSpPr>
          <a:xfrm>
            <a:off x="1979137" y="4217829"/>
            <a:ext cx="8168576" cy="2409347"/>
            <a:chOff x="2025383" y="3345626"/>
            <a:chExt cx="8168576" cy="2409347"/>
          </a:xfrm>
        </p:grpSpPr>
        <p:sp>
          <p:nvSpPr>
            <p:cNvPr id="4" name="Archive_F03F">
              <a:extLst>
                <a:ext uri="{FF2B5EF4-FFF2-40B4-BE49-F238E27FC236}">
                  <a16:creationId xmlns:a16="http://schemas.microsoft.com/office/drawing/2014/main" id="{A484BDC7-44E8-406B-8840-72964F19AEE2}"/>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F224ED12-1BC3-497B-A107-1878A2465367}"/>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6" name="Rectangle 5">
              <a:extLst>
                <a:ext uri="{FF2B5EF4-FFF2-40B4-BE49-F238E27FC236}">
                  <a16:creationId xmlns:a16="http://schemas.microsoft.com/office/drawing/2014/main" id="{DE8311A8-51AE-4BAE-8100-6A5FE292A182}"/>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7" name="Rectangle 6">
              <a:extLst>
                <a:ext uri="{FF2B5EF4-FFF2-40B4-BE49-F238E27FC236}">
                  <a16:creationId xmlns:a16="http://schemas.microsoft.com/office/drawing/2014/main" id="{0A1BF913-5E5A-4594-9268-A21262737DFA}"/>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8" name="Temperature_mild">
              <a:extLst>
                <a:ext uri="{FF2B5EF4-FFF2-40B4-BE49-F238E27FC236}">
                  <a16:creationId xmlns:a16="http://schemas.microsoft.com/office/drawing/2014/main" id="{FC3A0D6F-8F7E-4E8D-9105-B1AA06A12AD9}"/>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 name="Temperature_hot">
              <a:extLst>
                <a:ext uri="{FF2B5EF4-FFF2-40B4-BE49-F238E27FC236}">
                  <a16:creationId xmlns:a16="http://schemas.microsoft.com/office/drawing/2014/main" id="{112204ED-B8B1-479B-B0F7-8B58BF3FE65D}"/>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Freeform: Shape 9">
              <a:extLst>
                <a:ext uri="{FF2B5EF4-FFF2-40B4-BE49-F238E27FC236}">
                  <a16:creationId xmlns:a16="http://schemas.microsoft.com/office/drawing/2014/main" id="{BD97FE40-0C46-45D7-8C77-C44ED3FBE34F}"/>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 name="Freeform: Shape 10">
              <a:extLst>
                <a:ext uri="{FF2B5EF4-FFF2-40B4-BE49-F238E27FC236}">
                  <a16:creationId xmlns:a16="http://schemas.microsoft.com/office/drawing/2014/main" id="{0EC4FBC6-5C0D-41C8-B9D2-3DBF8A7F68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2" name="Freeform: Shape 11">
              <a:extLst>
                <a:ext uri="{FF2B5EF4-FFF2-40B4-BE49-F238E27FC236}">
                  <a16:creationId xmlns:a16="http://schemas.microsoft.com/office/drawing/2014/main" id="{0B3C40FC-3A00-4A34-8DE7-02EF749B9F5F}"/>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TextBox 12">
              <a:extLst>
                <a:ext uri="{FF2B5EF4-FFF2-40B4-BE49-F238E27FC236}">
                  <a16:creationId xmlns:a16="http://schemas.microsoft.com/office/drawing/2014/main" id="{71077F64-BAFB-45C9-B366-0F9782E2EE98}"/>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4" name="TextBox 13">
              <a:extLst>
                <a:ext uri="{FF2B5EF4-FFF2-40B4-BE49-F238E27FC236}">
                  <a16:creationId xmlns:a16="http://schemas.microsoft.com/office/drawing/2014/main" id="{A87C0A29-B7EE-412A-B93A-72464BC58F44}"/>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15" name="TextBox 14">
              <a:extLst>
                <a:ext uri="{FF2B5EF4-FFF2-40B4-BE49-F238E27FC236}">
                  <a16:creationId xmlns:a16="http://schemas.microsoft.com/office/drawing/2014/main" id="{DB26BE8C-9389-4117-B017-8761F1691E02}"/>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6" name="Rectangle 15">
              <a:extLst>
                <a:ext uri="{FF2B5EF4-FFF2-40B4-BE49-F238E27FC236}">
                  <a16:creationId xmlns:a16="http://schemas.microsoft.com/office/drawing/2014/main" id="{B3DEB320-C95B-46FD-9335-BBC5AE18F172}"/>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17" name="Freeform: Shape 16">
              <a:extLst>
                <a:ext uri="{FF2B5EF4-FFF2-40B4-BE49-F238E27FC236}">
                  <a16:creationId xmlns:a16="http://schemas.microsoft.com/office/drawing/2014/main" id="{C0927729-C0E0-4854-9F07-6D1A25678A5C}"/>
                </a:ext>
              </a:extLst>
            </p:cNvPr>
            <p:cNvSpPr/>
            <p:nvPr/>
          </p:nvSpPr>
          <p:spPr bwMode="auto">
            <a:xfrm>
              <a:off x="2795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C2E46093-31C0-4497-8BB0-B79781573F1D}"/>
                </a:ext>
              </a:extLst>
            </p:cNvPr>
            <p:cNvSpPr txBox="1"/>
            <p:nvPr/>
          </p:nvSpPr>
          <p:spPr>
            <a:xfrm>
              <a:off x="2025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19" name="Graphic 18" descr="Fire">
              <a:extLst>
                <a:ext uri="{FF2B5EF4-FFF2-40B4-BE49-F238E27FC236}">
                  <a16:creationId xmlns:a16="http://schemas.microsoft.com/office/drawing/2014/main" id="{CDAFD136-213E-4111-891A-9332BF3DE17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0638" y="3345626"/>
              <a:ext cx="577923" cy="577923"/>
            </a:xfrm>
            <a:prstGeom prst="rect">
              <a:avLst/>
            </a:prstGeom>
          </p:spPr>
        </p:pic>
      </p:grpSp>
      <p:sp>
        <p:nvSpPr>
          <p:cNvPr id="21" name="Right Brace 20">
            <a:extLst>
              <a:ext uri="{FF2B5EF4-FFF2-40B4-BE49-F238E27FC236}">
                <a16:creationId xmlns:a16="http://schemas.microsoft.com/office/drawing/2014/main" id="{8179E35C-18F1-4B12-AA39-1CD4167C02E5}"/>
              </a:ext>
            </a:extLst>
          </p:cNvPr>
          <p:cNvSpPr/>
          <p:nvPr/>
        </p:nvSpPr>
        <p:spPr>
          <a:xfrm rot="16200000">
            <a:off x="6980627" y="1573141"/>
            <a:ext cx="493665" cy="4110110"/>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 Placeholder 2">
            <a:extLst>
              <a:ext uri="{FF2B5EF4-FFF2-40B4-BE49-F238E27FC236}">
                <a16:creationId xmlns:a16="http://schemas.microsoft.com/office/drawing/2014/main" id="{20551F02-0410-434F-9B99-FDF144BAD45E}"/>
              </a:ext>
            </a:extLst>
          </p:cNvPr>
          <p:cNvSpPr txBox="1">
            <a:spLocks/>
          </p:cNvSpPr>
          <p:nvPr/>
        </p:nvSpPr>
        <p:spPr>
          <a:xfrm>
            <a:off x="5179574"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sp>
        <p:nvSpPr>
          <p:cNvPr id="23" name="Text Placeholder 2">
            <a:extLst>
              <a:ext uri="{FF2B5EF4-FFF2-40B4-BE49-F238E27FC236}">
                <a16:creationId xmlns:a16="http://schemas.microsoft.com/office/drawing/2014/main" id="{AE08DDFA-24EC-4D8A-8037-54632CDA44DF}"/>
              </a:ext>
            </a:extLst>
          </p:cNvPr>
          <p:cNvSpPr txBox="1">
            <a:spLocks/>
          </p:cNvSpPr>
          <p:nvPr/>
        </p:nvSpPr>
        <p:spPr>
          <a:xfrm>
            <a:off x="1076633"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Performance  tier</a:t>
            </a:r>
          </a:p>
          <a:p>
            <a:pPr marL="0" indent="0">
              <a:buFont typeface="Wingdings" panose="05000000000000000000" pitchFamily="2" charset="2"/>
              <a:buNone/>
            </a:pPr>
            <a:endParaRPr lang="en-US" dirty="0"/>
          </a:p>
        </p:txBody>
      </p:sp>
      <p:cxnSp>
        <p:nvCxnSpPr>
          <p:cNvPr id="26" name="Straight Arrow Connector 25">
            <a:extLst>
              <a:ext uri="{FF2B5EF4-FFF2-40B4-BE49-F238E27FC236}">
                <a16:creationId xmlns:a16="http://schemas.microsoft.com/office/drawing/2014/main" id="{77744B3C-86AA-45F0-90FC-FFF7209BC307}"/>
              </a:ext>
            </a:extLst>
          </p:cNvPr>
          <p:cNvCxnSpPr/>
          <p:nvPr/>
        </p:nvCxnSpPr>
        <p:spPr>
          <a:xfrm>
            <a:off x="3128103" y="3429000"/>
            <a:ext cx="0" cy="673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23338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a:t>
            </a:r>
          </a:p>
        </p:txBody>
      </p:sp>
      <p:grpSp>
        <p:nvGrpSpPr>
          <p:cNvPr id="106" name="Group 105" descr="Illustration of how the premium and hot tiers have higher storage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907621" cy="417807"/>
            </a:xfrm>
            <a:prstGeom prst="rect">
              <a:avLst/>
            </a:prstGeom>
          </p:spPr>
          <p:txBody>
            <a:bodyPr wrap="none">
              <a:spAutoFit/>
            </a:bodyPr>
            <a:lstStyle/>
            <a:p>
              <a:pPr marL="0" marR="0" lvl="0" indent="0" algn="l" defTabSz="914192" rtl="0" eaLnBrk="1" fontAlgn="auto" latinLnBrk="0" hangingPunct="1">
                <a:lnSpc>
                  <a:spcPct val="90000"/>
                </a:lnSpc>
                <a:spcBef>
                  <a:spcPts val="588"/>
                </a:spcBef>
                <a:spcAft>
                  <a:spcPts val="588"/>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GB</a:t>
              </a:r>
              <a:b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month</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Low</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High</a:t>
              </a:r>
            </a:p>
          </p:txBody>
        </p:sp>
      </p:grpSp>
      <p:grpSp>
        <p:nvGrpSpPr>
          <p:cNvPr id="32" name="Group 31" descr="The four tiers (premium, hot, cool, and archive) available for storage accounts">
            <a:extLst>
              <a:ext uri="{FF2B5EF4-FFF2-40B4-BE49-F238E27FC236}">
                <a16:creationId xmlns:a16="http://schemas.microsoft.com/office/drawing/2014/main" id="{AE6985B2-0271-4EE7-B7A4-78EDD5C559E8}"/>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FFAD3E9C-085E-4A89-AA62-686996EA62FF}"/>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B76369A2-27A7-4C10-A48F-D8FEB49E8C3A}"/>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2D311393-478C-4146-A435-DCB78828CBCF}"/>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935DF5E-4113-4BED-875D-24F4F15639E3}"/>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C70AF3A7-AC99-444D-A1EF-87A0682AAB4D}"/>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77471444-6299-4A3A-928C-714490196827}"/>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7AEEAB5B-B9D1-4DF2-87D9-761628E7D71A}"/>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6CFC07AB-0C96-4502-9314-0F8758E627FA}"/>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F0E0C936-1BD4-4EEA-860F-6324A2262BDE}"/>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B57880D6-6FD4-4A72-A70F-D26950D34CF3}"/>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EC90ADCD-8E2D-40EB-86FD-CADC2E8BF75B}"/>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CE45C18A-3DC1-4753-BB26-7C11232169D8}"/>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ECBF7B48-91EC-45B2-A493-66E62F4ABC73}"/>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1DBE5618-5B7E-44F4-9C53-465DB11CDA4C}"/>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4900B475-F0E6-4E34-9AD4-791F74B0D6AE}"/>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1F744525-2A10-4FDE-AC48-A9609C79AE3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27498700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 (continued)</a:t>
            </a:r>
          </a:p>
        </p:txBody>
      </p:sp>
      <p:grpSp>
        <p:nvGrpSpPr>
          <p:cNvPr id="106" name="Group 105" descr="Illustration of how the premium and hot tiers have lower transactional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1075936" cy="417807"/>
            </a:xfrm>
            <a:prstGeom prst="rect">
              <a:avLst/>
            </a:prstGeom>
          </p:spPr>
          <p:txBody>
            <a:bodyPr wrap="none">
              <a:spAutoFit/>
            </a:bodyPr>
            <a:lstStyle/>
            <a:p>
              <a:pPr lvl="0" defTabSz="914192">
                <a:lnSpc>
                  <a:spcPct val="90000"/>
                </a:lnSpc>
                <a:spcBef>
                  <a:spcPts val="588"/>
                </a:spcBef>
                <a:spcAft>
                  <a:spcPts val="588"/>
                </a:spcAft>
                <a:defRPr/>
              </a:pP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Per 10K read </a:t>
              </a:r>
              <a:b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b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operations</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3"/>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High</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Low</a:t>
              </a:r>
            </a:p>
          </p:txBody>
        </p:sp>
      </p:grpSp>
      <p:grpSp>
        <p:nvGrpSpPr>
          <p:cNvPr id="32" name="Group 31" descr="The four tiers (premium, hot, cool, and archive) available for storage accounts.">
            <a:extLst>
              <a:ext uri="{FF2B5EF4-FFF2-40B4-BE49-F238E27FC236}">
                <a16:creationId xmlns:a16="http://schemas.microsoft.com/office/drawing/2014/main" id="{52D4F221-B314-4EA7-B9BA-A9644AB851B7}"/>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665E164F-8F73-4003-8287-924E69727BA4}"/>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6185EC8D-2156-4A9F-AF8F-5654FBB18606}"/>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A26AB3DB-A0D3-4CAF-8907-35C50D082326}"/>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2E427C3-EBF0-43D8-A2AF-5E726998980C}"/>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54E00201-6078-4D94-AA3F-B6E020582A83}"/>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4CBEECC8-50F9-4E3E-B476-778017F1562F}"/>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D6B462AD-99CF-43ED-AA4C-279060C47404}"/>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7A8A8C38-9BAC-42C8-9629-76201E36CA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BF48A14C-5E95-400E-B6A0-BC96AC290FF1}"/>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351BF419-5056-48DF-B9E1-2EE249F0B32A}"/>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1CD20B1A-5C37-46B3-9F92-C07033912F4A}"/>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FFD02CAD-C01D-435C-B70E-F541252D3794}"/>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974BDCED-CFEC-470A-BE02-FF43D51956CF}"/>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3DB5AA5B-5194-4332-B431-5D538BE85190}"/>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056F92AE-683A-406C-BE96-2998E8C067AA}"/>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69D8A779-BFF2-4C0D-988F-57EFCF2EF9F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34858242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970B-F318-4E69-9561-E6156766854F}"/>
              </a:ext>
            </a:extLst>
          </p:cNvPr>
          <p:cNvSpPr>
            <a:spLocks noGrp="1"/>
          </p:cNvSpPr>
          <p:nvPr>
            <p:ph type="title"/>
          </p:nvPr>
        </p:nvSpPr>
        <p:spPr/>
        <p:txBody>
          <a:bodyPr/>
          <a:lstStyle/>
          <a:p>
            <a:r>
              <a:rPr lang="en-US" dirty="0"/>
              <a:t>Lifecycle management</a:t>
            </a:r>
          </a:p>
        </p:txBody>
      </p:sp>
      <p:sp>
        <p:nvSpPr>
          <p:cNvPr id="3" name="Text Placeholder 2">
            <a:extLst>
              <a:ext uri="{FF2B5EF4-FFF2-40B4-BE49-F238E27FC236}">
                <a16:creationId xmlns:a16="http://schemas.microsoft.com/office/drawing/2014/main" id="{98ECFA77-B700-474D-813A-E0783E1CADF8}"/>
              </a:ext>
            </a:extLst>
          </p:cNvPr>
          <p:cNvSpPr>
            <a:spLocks noGrp="1"/>
          </p:cNvSpPr>
          <p:nvPr>
            <p:ph type="body" sz="quarter" idx="10"/>
          </p:nvPr>
        </p:nvSpPr>
        <p:spPr>
          <a:xfrm>
            <a:off x="584200" y="1435497"/>
            <a:ext cx="11018520" cy="2868478"/>
          </a:xfrm>
        </p:spPr>
        <p:txBody>
          <a:bodyPr/>
          <a:lstStyle/>
          <a:p>
            <a:pPr marL="0" indent="0">
              <a:buNone/>
            </a:pPr>
            <a:r>
              <a:rPr lang="en-US" dirty="0"/>
              <a:t>Rule-based automation for data tiering and retention management:</a:t>
            </a:r>
          </a:p>
          <a:p>
            <a:pPr lvl="1"/>
            <a:r>
              <a:rPr lang="en-US" sz="2400" dirty="0"/>
              <a:t>Rules run daily at the storage account</a:t>
            </a:r>
          </a:p>
          <a:p>
            <a:pPr lvl="1"/>
            <a:r>
              <a:rPr lang="en-US" sz="2400" dirty="0"/>
              <a:t>Supports:</a:t>
            </a:r>
          </a:p>
          <a:p>
            <a:pPr lvl="2"/>
            <a:r>
              <a:rPr lang="en-US" sz="2000" dirty="0"/>
              <a:t>General-purpose v2 storage accounts</a:t>
            </a:r>
          </a:p>
          <a:p>
            <a:pPr lvl="2"/>
            <a:r>
              <a:rPr lang="en-US" sz="2000" dirty="0"/>
              <a:t>Blob storage</a:t>
            </a:r>
          </a:p>
          <a:p>
            <a:pPr lvl="2"/>
            <a:r>
              <a:rPr lang="en-US" sz="2000" dirty="0"/>
              <a:t>Premium </a:t>
            </a:r>
            <a:r>
              <a:rPr lang="en-US" sz="2000" dirty="0" err="1"/>
              <a:t>BlockBlob</a:t>
            </a:r>
            <a:r>
              <a:rPr lang="en-US" sz="2000" dirty="0"/>
              <a:t> (only supports deletion for lifecycle management)</a:t>
            </a:r>
          </a:p>
          <a:p>
            <a:pPr lvl="1"/>
            <a:r>
              <a:rPr lang="en-US" sz="2400" dirty="0"/>
              <a:t>Prefix filters enable targeting of containers or sets of blobs</a:t>
            </a:r>
          </a:p>
        </p:txBody>
      </p:sp>
    </p:spTree>
    <p:custDataLst>
      <p:tags r:id="rId1"/>
    </p:custDataLst>
    <p:extLst>
      <p:ext uri="{BB962C8B-B14F-4D97-AF65-F5344CB8AC3E}">
        <p14:creationId xmlns:p14="http://schemas.microsoft.com/office/powerpoint/2010/main" val="64113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CC91-BAB2-4486-B58A-86FA4C9ECAC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5BC4A37-AD60-44A8-817D-1C5E4A69D6CB}"/>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 core concepts</a:t>
            </a:r>
          </a:p>
          <a:p>
            <a:pPr marL="342900" indent="-342900">
              <a:buFont typeface="Arial" panose="020B0604020202020204" pitchFamily="34" charset="0"/>
              <a:buChar char="•"/>
            </a:pPr>
            <a:r>
              <a:rPr lang="en-US" dirty="0"/>
              <a:t>Managing the Azure Blob storage lifecycle</a:t>
            </a:r>
          </a:p>
          <a:p>
            <a:pPr marL="342900" indent="-342900">
              <a:buFont typeface="Arial" panose="020B0604020202020204" pitchFamily="34" charset="0"/>
              <a:buChar char="•"/>
            </a:pPr>
            <a:r>
              <a:rPr lang="en-US" dirty="0"/>
              <a:t>Working with Azure Blob storage</a:t>
            </a:r>
          </a:p>
        </p:txBody>
      </p:sp>
    </p:spTree>
    <p:extLst>
      <p:ext uri="{BB962C8B-B14F-4D97-AF65-F5344CB8AC3E}">
        <p14:creationId xmlns:p14="http://schemas.microsoft.com/office/powerpoint/2010/main" val="24275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F406-8EC6-4D44-A0E8-81A9FE81A58C}"/>
              </a:ext>
            </a:extLst>
          </p:cNvPr>
          <p:cNvSpPr>
            <a:spLocks noGrp="1"/>
          </p:cNvSpPr>
          <p:nvPr>
            <p:ph type="title"/>
          </p:nvPr>
        </p:nvSpPr>
        <p:spPr/>
        <p:txBody>
          <a:bodyPr/>
          <a:lstStyle/>
          <a:p>
            <a:r>
              <a:rPr lang="en-US" dirty="0"/>
              <a:t>Example of lifecycle management flows</a:t>
            </a:r>
          </a:p>
        </p:txBody>
      </p:sp>
      <p:grpSp>
        <p:nvGrpSpPr>
          <p:cNvPr id="3" name="Group 2" descr="Illustration depicting several lifecycle management flows that can exist for a storage account.">
            <a:extLst>
              <a:ext uri="{FF2B5EF4-FFF2-40B4-BE49-F238E27FC236}">
                <a16:creationId xmlns:a16="http://schemas.microsoft.com/office/drawing/2014/main" id="{E016370D-3C3C-4BD8-B4A2-B4D8ABE0F1DF}"/>
              </a:ext>
            </a:extLst>
          </p:cNvPr>
          <p:cNvGrpSpPr/>
          <p:nvPr/>
        </p:nvGrpSpPr>
        <p:grpSpPr>
          <a:xfrm>
            <a:off x="2152069" y="1417732"/>
            <a:ext cx="7887862" cy="5095443"/>
            <a:chOff x="2152069" y="1417732"/>
            <a:chExt cx="7887862" cy="5095443"/>
          </a:xfrm>
        </p:grpSpPr>
        <p:grpSp>
          <p:nvGrpSpPr>
            <p:cNvPr id="21" name="Group 20">
              <a:extLst>
                <a:ext uri="{FF2B5EF4-FFF2-40B4-BE49-F238E27FC236}">
                  <a16:creationId xmlns:a16="http://schemas.microsoft.com/office/drawing/2014/main" id="{169A177F-FF9B-4F7E-AABF-7A3AF7D11EFA}"/>
                </a:ext>
              </a:extLst>
            </p:cNvPr>
            <p:cNvGrpSpPr/>
            <p:nvPr/>
          </p:nvGrpSpPr>
          <p:grpSpPr>
            <a:xfrm>
              <a:off x="3960001" y="1430295"/>
              <a:ext cx="2330044" cy="1316235"/>
              <a:chOff x="4203038" y="3345626"/>
              <a:chExt cx="2330044" cy="1316235"/>
            </a:xfrm>
          </p:grpSpPr>
          <p:sp>
            <p:nvSpPr>
              <p:cNvPr id="5" name="Rectangle 4">
                <a:extLst>
                  <a:ext uri="{FF2B5EF4-FFF2-40B4-BE49-F238E27FC236}">
                    <a16:creationId xmlns:a16="http://schemas.microsoft.com/office/drawing/2014/main" id="{AF4E9EC1-E488-4795-87BB-2AA6F2D2E238}"/>
                  </a:ext>
                </a:extLst>
              </p:cNvPr>
              <p:cNvSpPr/>
              <p:nvPr/>
            </p:nvSpPr>
            <p:spPr bwMode="auto">
              <a:xfrm>
                <a:off x="4203038"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Hot </a:t>
                </a:r>
              </a:p>
            </p:txBody>
          </p:sp>
          <p:sp>
            <p:nvSpPr>
              <p:cNvPr id="9" name="Temperature_hot">
                <a:extLst>
                  <a:ext uri="{FF2B5EF4-FFF2-40B4-BE49-F238E27FC236}">
                    <a16:creationId xmlns:a16="http://schemas.microsoft.com/office/drawing/2014/main" id="{E74B6461-9AB4-4D62-8316-60FFDAA6339D}"/>
                  </a:ext>
                </a:extLst>
              </p:cNvPr>
              <p:cNvSpPr>
                <a:spLocks noChangeAspect="1" noEditPoints="1"/>
              </p:cNvSpPr>
              <p:nvPr/>
            </p:nvSpPr>
            <p:spPr bwMode="auto">
              <a:xfrm>
                <a:off x="5256137"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0" name="Freeform: Shape 9">
                <a:extLst>
                  <a:ext uri="{FF2B5EF4-FFF2-40B4-BE49-F238E27FC236}">
                    <a16:creationId xmlns:a16="http://schemas.microsoft.com/office/drawing/2014/main" id="{87750112-304F-4B54-AD16-E57EEE94A770}"/>
                  </a:ext>
                </a:extLst>
              </p:cNvPr>
              <p:cNvSpPr/>
              <p:nvPr/>
            </p:nvSpPr>
            <p:spPr bwMode="auto">
              <a:xfrm>
                <a:off x="499355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2" name="Group 21">
              <a:extLst>
                <a:ext uri="{FF2B5EF4-FFF2-40B4-BE49-F238E27FC236}">
                  <a16:creationId xmlns:a16="http://schemas.microsoft.com/office/drawing/2014/main" id="{52C1FF17-3A44-487E-879E-BDD14A62AD67}"/>
                </a:ext>
              </a:extLst>
            </p:cNvPr>
            <p:cNvGrpSpPr/>
            <p:nvPr/>
          </p:nvGrpSpPr>
          <p:grpSpPr>
            <a:xfrm>
              <a:off x="6840784" y="1430295"/>
              <a:ext cx="2330044" cy="1316235"/>
              <a:chOff x="6042430" y="3345626"/>
              <a:chExt cx="2330044" cy="1316235"/>
            </a:xfrm>
          </p:grpSpPr>
          <p:sp>
            <p:nvSpPr>
              <p:cNvPr id="6" name="Rectangle 5">
                <a:extLst>
                  <a:ext uri="{FF2B5EF4-FFF2-40B4-BE49-F238E27FC236}">
                    <a16:creationId xmlns:a16="http://schemas.microsoft.com/office/drawing/2014/main" id="{4A5AE65D-4AD8-45DF-8E14-84D9FFA1BC59}"/>
                  </a:ext>
                </a:extLst>
              </p:cNvPr>
              <p:cNvSpPr/>
              <p:nvPr/>
            </p:nvSpPr>
            <p:spPr bwMode="auto">
              <a:xfrm>
                <a:off x="6042430"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Cool</a:t>
                </a:r>
              </a:p>
            </p:txBody>
          </p:sp>
          <p:sp>
            <p:nvSpPr>
              <p:cNvPr id="8" name="Temperature_mild">
                <a:extLst>
                  <a:ext uri="{FF2B5EF4-FFF2-40B4-BE49-F238E27FC236}">
                    <a16:creationId xmlns:a16="http://schemas.microsoft.com/office/drawing/2014/main" id="{F102BA1B-E1B3-4DCB-91D5-FE5BB2AF0043}"/>
                  </a:ext>
                </a:extLst>
              </p:cNvPr>
              <p:cNvSpPr>
                <a:spLocks noChangeAspect="1" noEditPoints="1"/>
              </p:cNvSpPr>
              <p:nvPr/>
            </p:nvSpPr>
            <p:spPr bwMode="auto">
              <a:xfrm>
                <a:off x="709191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1" name="Freeform: Shape 10">
                <a:extLst>
                  <a:ext uri="{FF2B5EF4-FFF2-40B4-BE49-F238E27FC236}">
                    <a16:creationId xmlns:a16="http://schemas.microsoft.com/office/drawing/2014/main" id="{A91CA315-B5EC-406D-9228-55454FC35B8F}"/>
                  </a:ext>
                </a:extLst>
              </p:cNvPr>
              <p:cNvSpPr/>
              <p:nvPr/>
            </p:nvSpPr>
            <p:spPr bwMode="auto">
              <a:xfrm>
                <a:off x="682932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3" name="Group 22">
              <a:extLst>
                <a:ext uri="{FF2B5EF4-FFF2-40B4-BE49-F238E27FC236}">
                  <a16:creationId xmlns:a16="http://schemas.microsoft.com/office/drawing/2014/main" id="{D5F41B01-F91E-41D4-AA5E-8F7D0470EBB1}"/>
                </a:ext>
              </a:extLst>
            </p:cNvPr>
            <p:cNvGrpSpPr/>
            <p:nvPr/>
          </p:nvGrpSpPr>
          <p:grpSpPr>
            <a:xfrm>
              <a:off x="7709887" y="5203199"/>
              <a:ext cx="2330044" cy="1252032"/>
              <a:chOff x="7820209" y="3409829"/>
              <a:chExt cx="2330044" cy="1252032"/>
            </a:xfrm>
          </p:grpSpPr>
          <p:sp>
            <p:nvSpPr>
              <p:cNvPr id="4" name="Archive_F03F">
                <a:extLst>
                  <a:ext uri="{FF2B5EF4-FFF2-40B4-BE49-F238E27FC236}">
                    <a16:creationId xmlns:a16="http://schemas.microsoft.com/office/drawing/2014/main" id="{8A44015C-533F-4DE8-BB77-A0615DB47869}"/>
                  </a:ext>
                </a:extLst>
              </p:cNvPr>
              <p:cNvSpPr>
                <a:spLocks noChangeAspect="1" noEditPoints="1"/>
              </p:cNvSpPr>
              <p:nvPr/>
            </p:nvSpPr>
            <p:spPr bwMode="auto">
              <a:xfrm>
                <a:off x="8685584"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C5BB4AE9-46C6-4D18-A7DD-2C260582D8D4}"/>
                  </a:ext>
                </a:extLst>
              </p:cNvPr>
              <p:cNvSpPr/>
              <p:nvPr/>
            </p:nvSpPr>
            <p:spPr bwMode="auto">
              <a:xfrm>
                <a:off x="7820209"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Archive</a:t>
                </a:r>
                <a:endPar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12" name="Freeform: Shape 11">
                <a:extLst>
                  <a:ext uri="{FF2B5EF4-FFF2-40B4-BE49-F238E27FC236}">
                    <a16:creationId xmlns:a16="http://schemas.microsoft.com/office/drawing/2014/main" id="{3C4BCF35-DE4A-454A-9720-B46FE153121A}"/>
                  </a:ext>
                </a:extLst>
              </p:cNvPr>
              <p:cNvSpPr/>
              <p:nvPr/>
            </p:nvSpPr>
            <p:spPr bwMode="auto">
              <a:xfrm>
                <a:off x="8607107"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0" name="Group 19">
              <a:extLst>
                <a:ext uri="{FF2B5EF4-FFF2-40B4-BE49-F238E27FC236}">
                  <a16:creationId xmlns:a16="http://schemas.microsoft.com/office/drawing/2014/main" id="{509F1AD4-7494-4981-8A55-E5218D8B9C4D}"/>
                </a:ext>
              </a:extLst>
            </p:cNvPr>
            <p:cNvGrpSpPr/>
            <p:nvPr/>
          </p:nvGrpSpPr>
          <p:grpSpPr>
            <a:xfrm>
              <a:off x="4668828" y="5196940"/>
              <a:ext cx="2376171" cy="1316235"/>
              <a:chOff x="2597053" y="4293825"/>
              <a:chExt cx="2376171" cy="1316235"/>
            </a:xfrm>
          </p:grpSpPr>
          <p:sp>
            <p:nvSpPr>
              <p:cNvPr id="16" name="Rectangle 15">
                <a:extLst>
                  <a:ext uri="{FF2B5EF4-FFF2-40B4-BE49-F238E27FC236}">
                    <a16:creationId xmlns:a16="http://schemas.microsoft.com/office/drawing/2014/main" id="{92BCA1D0-4AB0-4347-B776-CA80133C429F}"/>
                  </a:ext>
                </a:extLst>
              </p:cNvPr>
              <p:cNvSpPr/>
              <p:nvPr/>
            </p:nvSpPr>
            <p:spPr bwMode="auto">
              <a:xfrm>
                <a:off x="2597053" y="5012782"/>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Premium </a:t>
                </a:r>
              </a:p>
            </p:txBody>
          </p:sp>
          <p:sp>
            <p:nvSpPr>
              <p:cNvPr id="17" name="Freeform: Shape 16">
                <a:extLst>
                  <a:ext uri="{FF2B5EF4-FFF2-40B4-BE49-F238E27FC236}">
                    <a16:creationId xmlns:a16="http://schemas.microsoft.com/office/drawing/2014/main" id="{02D212E8-C75C-424A-8EEC-CCDE7DFF3734}"/>
                  </a:ext>
                </a:extLst>
              </p:cNvPr>
              <p:cNvSpPr/>
              <p:nvPr/>
            </p:nvSpPr>
            <p:spPr bwMode="auto">
              <a:xfrm>
                <a:off x="3421556" y="5060037"/>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pic>
            <p:nvPicPr>
              <p:cNvPr id="19" name="Graphic 18" descr="Fire">
                <a:extLst>
                  <a:ext uri="{FF2B5EF4-FFF2-40B4-BE49-F238E27FC236}">
                    <a16:creationId xmlns:a16="http://schemas.microsoft.com/office/drawing/2014/main" id="{F5835EAE-8833-4BE0-92B4-37E20CE39B9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9238" y="4293825"/>
                <a:ext cx="577923" cy="577923"/>
              </a:xfrm>
              <a:prstGeom prst="rect">
                <a:avLst/>
              </a:prstGeom>
            </p:spPr>
          </p:pic>
        </p:grpSp>
        <p:pic>
          <p:nvPicPr>
            <p:cNvPr id="26" name="Graphic 25">
              <a:extLst>
                <a:ext uri="{FF2B5EF4-FFF2-40B4-BE49-F238E27FC236}">
                  <a16:creationId xmlns:a16="http://schemas.microsoft.com/office/drawing/2014/main" id="{F1C9CBE5-D8C6-4861-BD94-D409392E7B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2069" y="3924075"/>
              <a:ext cx="660152" cy="731520"/>
            </a:xfrm>
            <a:prstGeom prst="rect">
              <a:avLst/>
            </a:prstGeom>
          </p:spPr>
        </p:pic>
        <p:sp>
          <p:nvSpPr>
            <p:cNvPr id="30" name="Arrow: Left-Right 29">
              <a:extLst>
                <a:ext uri="{FF2B5EF4-FFF2-40B4-BE49-F238E27FC236}">
                  <a16:creationId xmlns:a16="http://schemas.microsoft.com/office/drawing/2014/main" id="{3E0C3A72-FDFE-499E-B517-DD23711D4466}"/>
                </a:ext>
              </a:extLst>
            </p:cNvPr>
            <p:cNvSpPr/>
            <p:nvPr/>
          </p:nvSpPr>
          <p:spPr bwMode="auto">
            <a:xfrm>
              <a:off x="5493331" y="1417732"/>
              <a:ext cx="210312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cool</a:t>
              </a:r>
            </a:p>
          </p:txBody>
        </p:sp>
        <p:sp>
          <p:nvSpPr>
            <p:cNvPr id="31" name="Arrow: Left-Right 30">
              <a:extLst>
                <a:ext uri="{FF2B5EF4-FFF2-40B4-BE49-F238E27FC236}">
                  <a16:creationId xmlns:a16="http://schemas.microsoft.com/office/drawing/2014/main" id="{4719030D-1E5B-4EDE-9947-E84DE670348E}"/>
                </a:ext>
              </a:extLst>
            </p:cNvPr>
            <p:cNvSpPr/>
            <p:nvPr/>
          </p:nvSpPr>
          <p:spPr bwMode="auto">
            <a:xfrm rot="4500000">
              <a:off x="7333378" y="3446665"/>
              <a:ext cx="246888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Cool to archive</a:t>
              </a:r>
            </a:p>
          </p:txBody>
        </p:sp>
        <p:sp>
          <p:nvSpPr>
            <p:cNvPr id="32" name="Arrow: Left-Right 31">
              <a:extLst>
                <a:ext uri="{FF2B5EF4-FFF2-40B4-BE49-F238E27FC236}">
                  <a16:creationId xmlns:a16="http://schemas.microsoft.com/office/drawing/2014/main" id="{FCF292B0-E509-404E-8288-42C47CC2B82F}"/>
                </a:ext>
              </a:extLst>
            </p:cNvPr>
            <p:cNvSpPr/>
            <p:nvPr/>
          </p:nvSpPr>
          <p:spPr bwMode="auto">
            <a:xfrm rot="2738520">
              <a:off x="5129140" y="3491354"/>
              <a:ext cx="374904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archive</a:t>
              </a:r>
            </a:p>
          </p:txBody>
        </p:sp>
        <p:sp>
          <p:nvSpPr>
            <p:cNvPr id="33" name="Arrow: Left-Right 32">
              <a:extLst>
                <a:ext uri="{FF2B5EF4-FFF2-40B4-BE49-F238E27FC236}">
                  <a16:creationId xmlns:a16="http://schemas.microsoft.com/office/drawing/2014/main" id="{03489F36-7F1C-4AA6-928D-2D6E00DBAF72}"/>
                </a:ext>
              </a:extLst>
            </p:cNvPr>
            <p:cNvSpPr/>
            <p:nvPr/>
          </p:nvSpPr>
          <p:spPr bwMode="auto">
            <a:xfrm rot="18900000">
              <a:off x="2538139" y="2853158"/>
              <a:ext cx="265176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
        <p:nvSpPr>
          <p:cNvPr id="27" name="Arrow: Left-Right 26">
            <a:extLst>
              <a:ext uri="{FF2B5EF4-FFF2-40B4-BE49-F238E27FC236}">
                <a16:creationId xmlns:a16="http://schemas.microsoft.com/office/drawing/2014/main" id="{DE441F15-912A-409B-9C52-DA0F6F005CFA}"/>
              </a:ext>
            </a:extLst>
          </p:cNvPr>
          <p:cNvSpPr/>
          <p:nvPr/>
        </p:nvSpPr>
        <p:spPr bwMode="auto">
          <a:xfrm rot="1404752">
            <a:off x="2696071" y="4869095"/>
            <a:ext cx="2651760" cy="731520"/>
          </a:xfrm>
          <a:prstGeom prst="leftRightArrow">
            <a:avLst>
              <a:gd name="adj1" fmla="val 50000"/>
              <a:gd name="adj2" fmla="val 50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spTree>
    <p:custDataLst>
      <p:tags r:id="rId1"/>
    </p:custDataLst>
    <p:extLst>
      <p:ext uri="{BB962C8B-B14F-4D97-AF65-F5344CB8AC3E}">
        <p14:creationId xmlns:p14="http://schemas.microsoft.com/office/powerpoint/2010/main" val="1838201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BEEC-7160-4356-9DDB-34732D243C08}"/>
              </a:ext>
            </a:extLst>
          </p:cNvPr>
          <p:cNvSpPr>
            <a:spLocks noGrp="1"/>
          </p:cNvSpPr>
          <p:nvPr>
            <p:ph type="title"/>
          </p:nvPr>
        </p:nvSpPr>
        <p:spPr/>
        <p:txBody>
          <a:bodyPr/>
          <a:lstStyle/>
          <a:p>
            <a:r>
              <a:rPr lang="en-US" dirty="0"/>
              <a:t>Policy example</a:t>
            </a:r>
          </a:p>
        </p:txBody>
      </p:sp>
      <p:sp>
        <p:nvSpPr>
          <p:cNvPr id="4" name="Text Placeholder 3">
            <a:extLst>
              <a:ext uri="{FF2B5EF4-FFF2-40B4-BE49-F238E27FC236}">
                <a16:creationId xmlns:a16="http://schemas.microsoft.com/office/drawing/2014/main" id="{BF6B41C2-F692-4A44-BAFA-EA47D8D9E05B}"/>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"rules"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"rule1"</a:t>
            </a:r>
            <a:r>
              <a:rPr lang="en-US" sz="1800" dirty="0">
                <a:solidFill>
                  <a:srgbClr val="000000"/>
                </a:solidFill>
              </a:rPr>
              <a:t>,</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"rule2"</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endParaRPr lang="en-US" sz="1800" dirty="0"/>
          </a:p>
        </p:txBody>
      </p:sp>
      <p:graphicFrame>
        <p:nvGraphicFramePr>
          <p:cNvPr id="6" name="Table 5">
            <a:extLst>
              <a:ext uri="{FF2B5EF4-FFF2-40B4-BE49-F238E27FC236}">
                <a16:creationId xmlns:a16="http://schemas.microsoft.com/office/drawing/2014/main" id="{54564EB0-B062-4A62-9972-A347451A70B6}"/>
              </a:ext>
            </a:extLst>
          </p:cNvPr>
          <p:cNvGraphicFramePr>
            <a:graphicFrameLocks noGrp="1"/>
          </p:cNvGraphicFramePr>
          <p:nvPr>
            <p:extLst>
              <p:ext uri="{D42A27DB-BD31-4B8C-83A1-F6EECF244321}">
                <p14:modId xmlns:p14="http://schemas.microsoft.com/office/powerpoint/2010/main" val="2956167575"/>
              </p:ext>
            </p:extLst>
          </p:nvPr>
        </p:nvGraphicFramePr>
        <p:xfrm>
          <a:off x="5453742" y="1305378"/>
          <a:ext cx="6083982" cy="2199350"/>
        </p:xfrm>
        <a:graphic>
          <a:graphicData uri="http://schemas.openxmlformats.org/drawingml/2006/table">
            <a:tbl>
              <a:tblPr firstRow="1" firstCol="1">
                <a:tableStyleId>{F2DE63D5-997A-4646-A377-4702673A728D}</a:tableStyleId>
              </a:tblPr>
              <a:tblGrid>
                <a:gridCol w="2288178">
                  <a:extLst>
                    <a:ext uri="{9D8B030D-6E8A-4147-A177-3AD203B41FA5}">
                      <a16:colId xmlns:a16="http://schemas.microsoft.com/office/drawing/2014/main" val="3196811669"/>
                    </a:ext>
                  </a:extLst>
                </a:gridCol>
                <a:gridCol w="2418080">
                  <a:extLst>
                    <a:ext uri="{9D8B030D-6E8A-4147-A177-3AD203B41FA5}">
                      <a16:colId xmlns:a16="http://schemas.microsoft.com/office/drawing/2014/main" val="2611657579"/>
                    </a:ext>
                  </a:extLst>
                </a:gridCol>
                <a:gridCol w="1377724">
                  <a:extLst>
                    <a:ext uri="{9D8B030D-6E8A-4147-A177-3AD203B41FA5}">
                      <a16:colId xmlns:a16="http://schemas.microsoft.com/office/drawing/2014/main"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647672330"/>
                  </a:ext>
                </a:extLst>
              </a:tr>
            </a:tbl>
          </a:graphicData>
        </a:graphic>
      </p:graphicFrame>
    </p:spTree>
    <p:custDataLst>
      <p:tags r:id="rId1"/>
    </p:custDataLst>
    <p:extLst>
      <p:ext uri="{BB962C8B-B14F-4D97-AF65-F5344CB8AC3E}">
        <p14:creationId xmlns:p14="http://schemas.microsoft.com/office/powerpoint/2010/main" val="18993450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Adding a policy to Azure Blob storage</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559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Working with Azure Blob storage</a:t>
            </a:r>
          </a:p>
        </p:txBody>
      </p:sp>
    </p:spTree>
    <p:custDataLst>
      <p:tags r:id="rId1"/>
    </p:custDataLst>
    <p:extLst>
      <p:ext uri="{BB962C8B-B14F-4D97-AF65-F5344CB8AC3E}">
        <p14:creationId xmlns:p14="http://schemas.microsoft.com/office/powerpoint/2010/main" val="24027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3CB78-E07D-4771-9936-F436D8A93188}"/>
              </a:ext>
            </a:extLst>
          </p:cNvPr>
          <p:cNvSpPr>
            <a:spLocks noGrp="1"/>
          </p:cNvSpPr>
          <p:nvPr>
            <p:ph type="title"/>
          </p:nvPr>
        </p:nvSpPr>
        <p:spPr>
          <a:xfrm>
            <a:off x="588263" y="457200"/>
            <a:ext cx="11018520" cy="553998"/>
          </a:xfrm>
        </p:spPr>
        <p:txBody>
          <a:bodyPr/>
          <a:lstStyle/>
          <a:p>
            <a:r>
              <a:rPr lang="en-US" dirty="0"/>
              <a:t>Azure Storage Blobs client library for .NET v12</a:t>
            </a:r>
          </a:p>
        </p:txBody>
      </p:sp>
      <p:sp>
        <p:nvSpPr>
          <p:cNvPr id="4" name="Text Placeholder 3">
            <a:extLst>
              <a:ext uri="{FF2B5EF4-FFF2-40B4-BE49-F238E27FC236}">
                <a16:creationId xmlns:a16="http://schemas.microsoft.com/office/drawing/2014/main" id="{A583CF40-B1B8-4048-929B-FB5EFC18F935}"/>
              </a:ext>
            </a:extLst>
          </p:cNvPr>
          <p:cNvSpPr>
            <a:spLocks noGrp="1"/>
          </p:cNvSpPr>
          <p:nvPr>
            <p:ph type="body" sz="quarter" idx="10"/>
          </p:nvPr>
        </p:nvSpPr>
        <p:spPr>
          <a:xfrm>
            <a:off x="584200" y="1435497"/>
            <a:ext cx="11018520" cy="2616101"/>
          </a:xfrm>
        </p:spPr>
        <p:txBody>
          <a:bodyPr/>
          <a:lstStyle/>
          <a:p>
            <a:pPr>
              <a:spcAft>
                <a:spcPts val="1200"/>
              </a:spcAft>
            </a:pPr>
            <a:r>
              <a:rPr lang="en-US" dirty="0">
                <a:latin typeface="+mn-lt"/>
              </a:rPr>
              <a:t>Blob storage offers three types of resources:</a:t>
            </a:r>
          </a:p>
          <a:p>
            <a:pPr lvl="1">
              <a:spcAft>
                <a:spcPts val="1200"/>
              </a:spcAft>
            </a:pPr>
            <a:r>
              <a:rPr lang="en-US" b="1" dirty="0">
                <a:latin typeface="+mn-lt"/>
              </a:rPr>
              <a:t>Storage account</a:t>
            </a:r>
            <a:r>
              <a:rPr lang="en-US" dirty="0">
                <a:latin typeface="+mn-lt"/>
              </a:rPr>
              <a:t>: The </a:t>
            </a:r>
            <a:r>
              <a:rPr lang="en-US" dirty="0" err="1">
                <a:solidFill>
                  <a:srgbClr val="267F99"/>
                </a:solidFill>
                <a:latin typeface="Consolas" panose="020B0609020204030204" pitchFamily="49" charset="0"/>
              </a:rPr>
              <a:t>BlobServiceClient</a:t>
            </a:r>
            <a:r>
              <a:rPr lang="en-US" dirty="0">
                <a:latin typeface="+mn-lt"/>
              </a:rPr>
              <a:t> class represents your Azure storage account. Use this class to authorize access to Blob storage using your account access keys.</a:t>
            </a:r>
          </a:p>
          <a:p>
            <a:pPr lvl="1">
              <a:spcAft>
                <a:spcPts val="1200"/>
              </a:spcAft>
            </a:pPr>
            <a:r>
              <a:rPr lang="en-US" b="1" dirty="0">
                <a:latin typeface="+mn-lt"/>
              </a:rPr>
              <a:t>Container</a:t>
            </a:r>
            <a:r>
              <a:rPr lang="en-US" dirty="0">
                <a:latin typeface="+mn-lt"/>
              </a:rPr>
              <a:t>: The </a:t>
            </a:r>
            <a:r>
              <a:rPr lang="en-US" dirty="0" err="1">
                <a:solidFill>
                  <a:srgbClr val="267F99"/>
                </a:solidFill>
                <a:latin typeface="Consolas" panose="020B0609020204030204" pitchFamily="49" charset="0"/>
              </a:rPr>
              <a:t>BlobContainerClient</a:t>
            </a:r>
            <a:r>
              <a:rPr lang="en-US" dirty="0">
                <a:latin typeface="+mn-lt"/>
              </a:rPr>
              <a:t> class allows you to manipulate Azure Storage containers and their blobs.</a:t>
            </a:r>
          </a:p>
          <a:p>
            <a:pPr lvl="1">
              <a:spcAft>
                <a:spcPts val="1200"/>
              </a:spcAft>
            </a:pPr>
            <a:r>
              <a:rPr lang="en-US" b="1" dirty="0">
                <a:latin typeface="+mn-lt"/>
              </a:rPr>
              <a:t>Blob</a:t>
            </a:r>
            <a:r>
              <a:rPr lang="en-US" dirty="0">
                <a:latin typeface="+mn-lt"/>
              </a:rPr>
              <a:t>: The </a:t>
            </a:r>
            <a:r>
              <a:rPr lang="en-US" dirty="0" err="1">
                <a:solidFill>
                  <a:srgbClr val="267F99"/>
                </a:solidFill>
                <a:latin typeface="Consolas" panose="020B0609020204030204" pitchFamily="49" charset="0"/>
              </a:rPr>
              <a:t>BlobClient</a:t>
            </a:r>
            <a:r>
              <a:rPr lang="en-US" dirty="0">
                <a:latin typeface="+mn-lt"/>
              </a:rPr>
              <a:t> class allows you to manipulate Azure Storage blobs.</a:t>
            </a:r>
          </a:p>
        </p:txBody>
      </p:sp>
    </p:spTree>
    <p:extLst>
      <p:ext uri="{BB962C8B-B14F-4D97-AF65-F5344CB8AC3E}">
        <p14:creationId xmlns:p14="http://schemas.microsoft.com/office/powerpoint/2010/main" val="41186371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x-ms-meta-* </a:t>
            </a:r>
            <a:r>
              <a:rPr lang="en-US" dirty="0">
                <a:latin typeface="Segoe UI" panose="020B0502040204020203" pitchFamily="34" charset="0"/>
                <a:cs typeface="Segoe UI" panose="020B0502040204020203" pitchFamily="34" charset="0"/>
              </a:rPr>
              <a:t>prefix:</a:t>
            </a:r>
          </a:p>
          <a:p>
            <a:pPr marL="428625" lvl="2" indent="0">
              <a:buNone/>
            </a:pPr>
            <a:r>
              <a:rPr lang="en-US" sz="2000" dirty="0">
                <a:latin typeface="Consolas" panose="020B0609020204030204" pitchFamily="49" charset="0"/>
              </a:rPr>
              <a:t>x-ms-meta-name:string-value</a:t>
            </a:r>
          </a:p>
        </p:txBody>
      </p:sp>
    </p:spTree>
    <p:custDataLst>
      <p:tags r:id="rId1"/>
    </p:custDataLst>
    <p:extLst>
      <p:ext uri="{BB962C8B-B14F-4D97-AF65-F5344CB8AC3E}">
        <p14:creationId xmlns:p14="http://schemas.microsoft.com/office/powerpoint/2010/main" val="24632752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nvGraphicFramePr>
        <p:xfrm>
          <a:off x="588263" y="1397001"/>
          <a:ext cx="11018520" cy="4890019"/>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72313"/>
                  </a:ext>
                </a:extLst>
              </a:tr>
            </a:tbl>
          </a:graphicData>
        </a:graphic>
      </p:graphicFrame>
    </p:spTree>
    <p:custDataLst>
      <p:tags r:id="rId1"/>
    </p:custDataLst>
    <p:extLst>
      <p:ext uri="{BB962C8B-B14F-4D97-AF65-F5344CB8AC3E}">
        <p14:creationId xmlns:p14="http://schemas.microsoft.com/office/powerpoint/2010/main" val="41187697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Manage blob properties and metadata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9"/>
            <a:ext cx="11018520" cy="5264150"/>
          </a:xfrm>
        </p:spPr>
        <p:txBody>
          <a:bodyPr/>
          <a:lstStyle/>
          <a:p>
            <a:r>
              <a:rPr lang="en-US" sz="2000" b="0" dirty="0" err="1">
                <a:solidFill>
                  <a:srgbClr val="267F99"/>
                </a:solidFill>
                <a:effectLst/>
                <a:latin typeface="Consolas" panose="020B0609020204030204" pitchFamily="49" charset="0"/>
              </a:rPr>
              <a:t>BlobContainerClient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a:solidFill>
                  <a:srgbClr val="000000"/>
                </a:solidFill>
                <a:effectLst/>
                <a:latin typeface="Consolas" panose="020B0609020204030204" pitchFamily="49" charset="0"/>
              </a:rPr>
              <a:t> = </a:t>
            </a:r>
          </a:p>
          <a:p>
            <a:r>
              <a:rPr lang="en-US" sz="2000" dirty="0">
                <a:solidFill>
                  <a:srgbClr val="000000"/>
                </a:solidFill>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blobServiceClient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CreateBlobContainerAsync</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containerName</a:t>
            </a:r>
            <a:r>
              <a:rPr lang="en-US" sz="2000" b="0" dirty="0">
                <a:solidFill>
                  <a:srgbClr val="000000"/>
                </a:solidFill>
                <a:effectLst/>
                <a:latin typeface="Consolas" panose="020B0609020204030204" pitchFamily="49" charset="0"/>
              </a:rPr>
              <a:t>);</a:t>
            </a:r>
          </a:p>
          <a:p>
            <a:endParaRPr lang="en-US" sz="2000" b="0" dirty="0">
              <a:solidFill>
                <a:srgbClr val="0000FF"/>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SetMetadataAsync</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GetPropertiesAsync</a:t>
            </a:r>
            <a:r>
              <a:rPr lang="en-US" sz="2000" b="0" dirty="0">
                <a:solidFill>
                  <a:srgbClr val="000000"/>
                </a:solidFill>
                <a:effectLst/>
                <a:latin typeface="Consolas" panose="020B0609020204030204" pitchFamily="49" charset="0"/>
              </a:rPr>
              <a:t>();</a:t>
            </a:r>
          </a:p>
          <a:p>
            <a:endParaRPr lang="en-US" sz="2000" dirty="0">
              <a:solidFill>
                <a:srgbClr val="000000"/>
              </a:solidFill>
            </a:endParaRPr>
          </a:p>
          <a:p>
            <a:r>
              <a:rPr lang="en-US" sz="2000" b="0" dirty="0">
                <a:solidFill>
                  <a:srgbClr val="008000"/>
                </a:solidFill>
                <a:effectLst/>
                <a:latin typeface="Consolas" panose="020B0609020204030204" pitchFamily="49" charset="0"/>
              </a:rPr>
              <a:t>// Example code to show how to access returned properties and metadata</a:t>
            </a:r>
            <a:endParaRPr lang="en-US" sz="2000" b="0" dirty="0">
              <a:solidFill>
                <a:srgbClr val="000000"/>
              </a:solidFill>
              <a:effectLst/>
              <a:latin typeface="Consolas" panose="020B0609020204030204" pitchFamily="49" charset="0"/>
            </a:endParaRPr>
          </a:p>
          <a:p>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$"Container last modified {</a:t>
            </a:r>
            <a:r>
              <a:rPr lang="en-US" sz="2000" b="0" dirty="0" err="1">
                <a:solidFill>
                  <a:srgbClr val="001080"/>
                </a:solidFill>
                <a:effectLst/>
                <a:latin typeface="Consolas" panose="020B0609020204030204" pitchFamily="49" charset="0"/>
              </a:rPr>
              <a:t>properties</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LastModified</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AF00DB"/>
                </a:solidFill>
                <a:effectLst/>
                <a:latin typeface="Consolas" panose="020B0609020204030204" pitchFamily="49" charset="0"/>
              </a:rPr>
              <a:t>foreach</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var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properties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endParaRPr lang="en-US" sz="2000" b="0" dirty="0">
              <a:solidFill>
                <a:srgbClr val="000000"/>
              </a:solidFill>
              <a:effectLst/>
              <a:latin typeface="Consolas" panose="020B0609020204030204" pitchFamily="49" charset="0"/>
            </a:endParaRPr>
          </a:p>
          <a:p>
            <a:endParaRPr lang="en-US" sz="2000" dirty="0">
              <a:solidFill>
                <a:srgbClr val="267F99"/>
              </a:solidFill>
            </a:endParaRPr>
          </a:p>
          <a:p>
            <a:endParaRPr lang="en-US" sz="2000" dirty="0">
              <a:solidFill>
                <a:srgbClr val="267F99"/>
              </a:solidFill>
            </a:endParaRPr>
          </a:p>
        </p:txBody>
      </p:sp>
    </p:spTree>
    <p:custDataLst>
      <p:tags r:id="rId1"/>
    </p:custDataLst>
    <p:extLst>
      <p:ext uri="{BB962C8B-B14F-4D97-AF65-F5344CB8AC3E}">
        <p14:creationId xmlns:p14="http://schemas.microsoft.com/office/powerpoint/2010/main" val="1484464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Demonstration: Using the Azure Blob storage client library for .NET v12</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21815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FAE9-1424-4C38-9925-E59226962AEF}"/>
              </a:ext>
            </a:extLst>
          </p:cNvPr>
          <p:cNvSpPr>
            <a:spLocks noGrp="1"/>
          </p:cNvSpPr>
          <p:nvPr>
            <p:ph type="title"/>
          </p:nvPr>
        </p:nvSpPr>
        <p:spPr/>
        <p:txBody>
          <a:bodyPr/>
          <a:lstStyle/>
          <a:p>
            <a:r>
              <a:rPr lang="en-US" dirty="0"/>
              <a:t>Exclusive access for modifying a blob</a:t>
            </a:r>
          </a:p>
        </p:txBody>
      </p:sp>
      <p:grpSp>
        <p:nvGrpSpPr>
          <p:cNvPr id="16" name="Group 15" descr="This diagram depicts the first client getting a lease on the blob and subsequent clients not being able to modify the blob throughout the lease duration.">
            <a:extLst>
              <a:ext uri="{FF2B5EF4-FFF2-40B4-BE49-F238E27FC236}">
                <a16:creationId xmlns:a16="http://schemas.microsoft.com/office/drawing/2014/main" id="{14E2FE4B-C5A0-4B1C-AE54-4AE0D847B986}"/>
              </a:ext>
            </a:extLst>
          </p:cNvPr>
          <p:cNvGrpSpPr/>
          <p:nvPr/>
        </p:nvGrpSpPr>
        <p:grpSpPr>
          <a:xfrm>
            <a:off x="1269043" y="1905000"/>
            <a:ext cx="9288037" cy="3657600"/>
            <a:chOff x="1269043" y="1905000"/>
            <a:chExt cx="9288037" cy="3657600"/>
          </a:xfrm>
        </p:grpSpPr>
        <p:sp>
          <p:nvSpPr>
            <p:cNvPr id="5" name="Rounded Rectangle 5">
              <a:extLst>
                <a:ext uri="{FF2B5EF4-FFF2-40B4-BE49-F238E27FC236}">
                  <a16:creationId xmlns:a16="http://schemas.microsoft.com/office/drawing/2014/main" id="{01CB6DA3-B73A-4151-9D3A-5D6B97FA1054}"/>
                </a:ext>
              </a:extLst>
            </p:cNvPr>
            <p:cNvSpPr/>
            <p:nvPr/>
          </p:nvSpPr>
          <p:spPr>
            <a:xfrm>
              <a:off x="1269043" y="1905000"/>
              <a:ext cx="3354696" cy="3657600"/>
            </a:xfrm>
            <a:prstGeom prst="roundRect">
              <a:avLst>
                <a:gd name="adj" fmla="val 14633"/>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sp>
          <p:nvSpPr>
            <p:cNvPr id="6" name="TextBox 5">
              <a:extLst>
                <a:ext uri="{FF2B5EF4-FFF2-40B4-BE49-F238E27FC236}">
                  <a16:creationId xmlns:a16="http://schemas.microsoft.com/office/drawing/2014/main" id="{448E4DE1-34BD-43F3-B9C8-599F9006CA2B}"/>
                </a:ext>
              </a:extLst>
            </p:cNvPr>
            <p:cNvSpPr txBox="1"/>
            <p:nvPr/>
          </p:nvSpPr>
          <p:spPr>
            <a:xfrm>
              <a:off x="2457523" y="4572546"/>
              <a:ext cx="982962" cy="461665"/>
            </a:xfrm>
            <a:prstGeom prst="rect">
              <a:avLst/>
            </a:prstGeom>
            <a:noFill/>
          </p:spPr>
          <p:txBody>
            <a:bodyPr wrap="none" rtlCol="0">
              <a:spAutoFit/>
            </a:bodyPr>
            <a:lstStyle/>
            <a:p>
              <a:pPr algn="ctr"/>
              <a:r>
                <a:rPr lang="en-US" sz="2400" b="1" dirty="0">
                  <a:latin typeface="Segoe UI" panose="020B0502040204020203" pitchFamily="34" charset="0"/>
                  <a:cs typeface="Segoe UI" panose="020B0502040204020203" pitchFamily="34" charset="0"/>
                </a:rPr>
                <a:t>Blobs</a:t>
              </a:r>
            </a:p>
          </p:txBody>
        </p:sp>
        <p:pic>
          <p:nvPicPr>
            <p:cNvPr id="9" name="Picture 8">
              <a:extLst>
                <a:ext uri="{FF2B5EF4-FFF2-40B4-BE49-F238E27FC236}">
                  <a16:creationId xmlns:a16="http://schemas.microsoft.com/office/drawing/2014/main" id="{BEA3E3FE-3200-454E-9244-86BB756098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1985" y="2265394"/>
              <a:ext cx="1267745" cy="803719"/>
            </a:xfrm>
            <a:prstGeom prst="rect">
              <a:avLst/>
            </a:prstGeom>
          </p:spPr>
        </p:pic>
        <p:cxnSp>
          <p:nvCxnSpPr>
            <p:cNvPr id="10" name="Straight Arrow Connector 9">
              <a:extLst>
                <a:ext uri="{FF2B5EF4-FFF2-40B4-BE49-F238E27FC236}">
                  <a16:creationId xmlns:a16="http://schemas.microsoft.com/office/drawing/2014/main" id="{9D193608-DC7F-4F04-AC33-C0A55116A1AC}"/>
                </a:ext>
              </a:extLst>
            </p:cNvPr>
            <p:cNvCxnSpPr>
              <a:cxnSpLocks/>
            </p:cNvCxnSpPr>
            <p:nvPr/>
          </p:nvCxnSpPr>
          <p:spPr>
            <a:xfrm>
              <a:off x="4552950" y="2667253"/>
              <a:ext cx="3079035" cy="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F36DE3D-7873-4CB6-A19F-7F144AC834E2}"/>
                </a:ext>
              </a:extLst>
            </p:cNvPr>
            <p:cNvSpPr/>
            <p:nvPr/>
          </p:nvSpPr>
          <p:spPr>
            <a:xfrm>
              <a:off x="5570427" y="2436421"/>
              <a:ext cx="974947" cy="461665"/>
            </a:xfrm>
            <a:prstGeom prst="rect">
              <a:avLst/>
            </a:prstGeom>
            <a:solidFill>
              <a:schemeClr val="bg1"/>
            </a:solidFill>
          </p:spPr>
          <p:txBody>
            <a:bodyPr wrap="none">
              <a:spAutoFit/>
            </a:bodyPr>
            <a:lstStyle/>
            <a:p>
              <a:pPr algn="ctr"/>
              <a:r>
                <a:rPr lang="en-IN" sz="2400" b="1" dirty="0">
                  <a:gradFill>
                    <a:gsLst>
                      <a:gs pos="2917">
                        <a:schemeClr val="tx1"/>
                      </a:gs>
                      <a:gs pos="30000">
                        <a:schemeClr val="tx1"/>
                      </a:gs>
                    </a:gsLst>
                    <a:lin ang="5400000" scaled="0"/>
                  </a:gradFill>
                </a:rPr>
                <a:t>Lease</a:t>
              </a:r>
              <a:endParaRPr lang="en-US" sz="2400" b="1" dirty="0">
                <a:gradFill>
                  <a:gsLst>
                    <a:gs pos="2917">
                      <a:schemeClr val="tx1"/>
                    </a:gs>
                    <a:gs pos="30000">
                      <a:schemeClr val="tx1"/>
                    </a:gs>
                  </a:gsLst>
                  <a:lin ang="5400000" scaled="0"/>
                </a:gradFill>
              </a:endParaRPr>
            </a:p>
          </p:txBody>
        </p:sp>
        <p:pic>
          <p:nvPicPr>
            <p:cNvPr id="12" name="Picture 11">
              <a:extLst>
                <a:ext uri="{FF2B5EF4-FFF2-40B4-BE49-F238E27FC236}">
                  <a16:creationId xmlns:a16="http://schemas.microsoft.com/office/drawing/2014/main" id="{E44A71E9-0B43-417F-9CE8-3680AA4367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9335" y="3275044"/>
              <a:ext cx="1267745" cy="803719"/>
            </a:xfrm>
            <a:prstGeom prst="rect">
              <a:avLst/>
            </a:prstGeom>
          </p:spPr>
        </p:pic>
        <p:cxnSp>
          <p:nvCxnSpPr>
            <p:cNvPr id="14" name="Straight Arrow Connector 13">
              <a:extLst>
                <a:ext uri="{FF2B5EF4-FFF2-40B4-BE49-F238E27FC236}">
                  <a16:creationId xmlns:a16="http://schemas.microsoft.com/office/drawing/2014/main" id="{2A19915A-12E3-41A8-970A-28520FE7A519}"/>
                </a:ext>
              </a:extLst>
            </p:cNvPr>
            <p:cNvCxnSpPr>
              <a:cxnSpLocks/>
            </p:cNvCxnSpPr>
            <p:nvPr/>
          </p:nvCxnSpPr>
          <p:spPr>
            <a:xfrm>
              <a:off x="4857750" y="3676903"/>
              <a:ext cx="4412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04844AE7-0015-4EB8-9AD6-A8CC713E2ECF}"/>
                </a:ext>
              </a:extLst>
            </p:cNvPr>
            <p:cNvSpPr/>
            <p:nvPr/>
          </p:nvSpPr>
          <p:spPr bwMode="auto">
            <a:xfrm>
              <a:off x="4219988" y="336754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33E358C2-2250-4828-87E4-FB24894DC9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285" y="4284694"/>
              <a:ext cx="1267745" cy="803719"/>
            </a:xfrm>
            <a:prstGeom prst="rect">
              <a:avLst/>
            </a:prstGeom>
          </p:spPr>
        </p:pic>
        <p:cxnSp>
          <p:nvCxnSpPr>
            <p:cNvPr id="17" name="Straight Arrow Connector 16">
              <a:extLst>
                <a:ext uri="{FF2B5EF4-FFF2-40B4-BE49-F238E27FC236}">
                  <a16:creationId xmlns:a16="http://schemas.microsoft.com/office/drawing/2014/main" id="{4107C847-3DA3-4553-9F5E-DE0EB92DDBA5}"/>
                </a:ext>
              </a:extLst>
            </p:cNvPr>
            <p:cNvCxnSpPr>
              <a:cxnSpLocks/>
            </p:cNvCxnSpPr>
            <p:nvPr/>
          </p:nvCxnSpPr>
          <p:spPr>
            <a:xfrm>
              <a:off x="4857750" y="4686553"/>
              <a:ext cx="2888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Multiplication Sign 29">
              <a:extLst>
                <a:ext uri="{FF2B5EF4-FFF2-40B4-BE49-F238E27FC236}">
                  <a16:creationId xmlns:a16="http://schemas.microsoft.com/office/drawing/2014/main" id="{DD3D118E-12C5-40A5-8912-CDAD0F64391A}"/>
                </a:ext>
              </a:extLst>
            </p:cNvPr>
            <p:cNvSpPr/>
            <p:nvPr/>
          </p:nvSpPr>
          <p:spPr bwMode="auto">
            <a:xfrm>
              <a:off x="4219988" y="437719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a:extLst>
                <a:ext uri="{FF2B5EF4-FFF2-40B4-BE49-F238E27FC236}">
                  <a16:creationId xmlns:a16="http://schemas.microsoft.com/office/drawing/2014/main" id="{C890FF2F-02A6-41A7-8DE7-26291DFD8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6391" y="2757197"/>
              <a:ext cx="1620000" cy="1620000"/>
            </a:xfrm>
            <a:prstGeom prst="rect">
              <a:avLst/>
            </a:prstGeom>
          </p:spPr>
        </p:pic>
      </p:grpSp>
    </p:spTree>
    <p:custDataLst>
      <p:tags r:id="rId1"/>
    </p:custDataLst>
    <p:extLst>
      <p:ext uri="{BB962C8B-B14F-4D97-AF65-F5344CB8AC3E}">
        <p14:creationId xmlns:p14="http://schemas.microsoft.com/office/powerpoint/2010/main" val="4230837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 core concepts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custDataLst>
      <p:tags r:id="rId1"/>
    </p:custDataLst>
    <p:extLst>
      <p:ext uri="{BB962C8B-B14F-4D97-AF65-F5344CB8AC3E}">
        <p14:creationId xmlns:p14="http://schemas.microsoft.com/office/powerpoint/2010/main" val="12691596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Retrieving Azure Storage resources and metadata by using the .NET SDK</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03: Retrieving Azure Storage resources and metadata by using the .NET SDK</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A 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Azure Storage overview</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1860505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id="{DEFFBB2D-1043-4AEE-9136-46CEEB1F1B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id="{A5346ECE-FCB3-469C-9C72-CBFF69B9F35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514302" y="3580400"/>
            <a:ext cx="1702800" cy="1702800"/>
          </a:xfrm>
          <a:prstGeom prst="rect">
            <a:avLst/>
          </a:prstGeom>
        </p:spPr>
      </p:pic>
    </p:spTree>
    <p:custDataLst>
      <p:tags r:id="rId1"/>
    </p:custDataLst>
    <p:extLst>
      <p:ext uri="{BB962C8B-B14F-4D97-AF65-F5344CB8AC3E}">
        <p14:creationId xmlns:p14="http://schemas.microsoft.com/office/powerpoint/2010/main" val="3042602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a:xfrm>
            <a:off x="588263" y="457200"/>
            <a:ext cx="11018520" cy="553998"/>
          </a:xfrm>
        </p:spPr>
        <p:txBody>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id="{652D7CEE-E3F0-4FC5-A2B8-BCA7690989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custDataLst>
      <p:tags r:id="rId1"/>
    </p:custDataLst>
    <p:extLst>
      <p:ext uri="{BB962C8B-B14F-4D97-AF65-F5344CB8AC3E}">
        <p14:creationId xmlns:p14="http://schemas.microsoft.com/office/powerpoint/2010/main" val="182309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1982081"/>
          </a:xfrm>
        </p:spPr>
        <p:txBody>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id="{652D7CEE-E3F0-4FC5-A2B8-BCA7690989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9347" y="3990732"/>
            <a:ext cx="2299653" cy="2299653"/>
          </a:xfrm>
          <a:prstGeom prst="rect">
            <a:avLst/>
          </a:prstGeom>
        </p:spPr>
      </p:pic>
    </p:spTree>
    <p:custDataLst>
      <p:tags r:id="rId1"/>
    </p:custDataLst>
    <p:extLst>
      <p:ext uri="{BB962C8B-B14F-4D97-AF65-F5344CB8AC3E}">
        <p14:creationId xmlns:p14="http://schemas.microsoft.com/office/powerpoint/2010/main" val="4590867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430887"/>
          </a:xfrm>
        </p:spPr>
        <p:txBody>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custDataLst>
      <p:tags r:id="rId1"/>
    </p:custDataLst>
    <p:extLst>
      <p:ext uri="{BB962C8B-B14F-4D97-AF65-F5344CB8AC3E}">
        <p14:creationId xmlns:p14="http://schemas.microsoft.com/office/powerpoint/2010/main" val="15680263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4FF89E-7D6A-4169-8F0A-B0B94FEF5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CB0622-3ECC-460A-831B-CFF7958FDC0C}">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CEC806F3-866F-4FFC-B4F9-86B7E9B06AB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4793</Words>
  <Application>Microsoft Office PowerPoint</Application>
  <PresentationFormat>Widescreen</PresentationFormat>
  <Paragraphs>491</Paragraphs>
  <Slides>33</Slides>
  <Notes>27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03: Develop solutions that use blob storage</vt:lpstr>
      <vt:lpstr>Topics</vt:lpstr>
      <vt:lpstr>Lesson 01: Azure Blob storage core concepts</vt:lpstr>
      <vt:lpstr>Azure Storage overview</vt:lpstr>
      <vt:lpstr>Azure Blob storage</vt:lpstr>
      <vt:lpstr>Azure Blob storage resource hierarchy</vt:lpstr>
      <vt:lpstr>Blob types</vt:lpstr>
      <vt:lpstr>Block blobs</vt:lpstr>
      <vt:lpstr>Append blobs</vt:lpstr>
      <vt:lpstr>Page blobs</vt:lpstr>
      <vt:lpstr>Blob events</vt:lpstr>
      <vt:lpstr>Storage durability options</vt:lpstr>
      <vt:lpstr>Storage durability options (continued)</vt:lpstr>
      <vt:lpstr>Demonstration: Create a block blob storage account</vt:lpstr>
      <vt:lpstr>Lesson 02: Managing the Azure Blob storage lifecycle</vt:lpstr>
      <vt:lpstr>Storage tiers</vt:lpstr>
      <vt:lpstr>Storage tier pricing</vt:lpstr>
      <vt:lpstr>Storage tier pricing (continued)</vt:lpstr>
      <vt:lpstr>Lifecycle management</vt:lpstr>
      <vt:lpstr>Example of lifecycle management flows</vt:lpstr>
      <vt:lpstr>Policy example</vt:lpstr>
      <vt:lpstr>Demonstration: Adding a policy to Azure Blob storage</vt:lpstr>
      <vt:lpstr>Lesson 03: Working with Azure Blob storage</vt:lpstr>
      <vt:lpstr>Azure Storage Blobs client library for .NET v12</vt:lpstr>
      <vt:lpstr>Managing blob properties and metadata</vt:lpstr>
      <vt:lpstr>Blob container properties</vt:lpstr>
      <vt:lpstr>Manage blob properties and metadata in .NET</vt:lpstr>
      <vt:lpstr>Demonstration: Using the Azure Blob storage client library for .NET v12</vt:lpstr>
      <vt:lpstr>Exclusive access for modifying a blob</vt:lpstr>
      <vt:lpstr>Lease Blob operation</vt:lpstr>
      <vt:lpstr>Lab: Retrieving Azure Storage resources and metadata by using the .NET SDK</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2021-05-18T19:03:45Z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79F19FDC-88EC-4104-BAD6-B4DA4C17F450</vt:lpwstr>
  </property>
  <property fmtid="{D5CDD505-2E9C-101B-9397-08002B2CF9AE}" pid="3" name="ArticulatePath">
    <vt:lpwstr>AZ-204.03</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