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0.xml" ContentType="application/vnd.openxmlformats-officedocument.presentationml.notesSlide+xml"/>
  <Override PartName="/ppt/tags/tag42.xml" ContentType="application/vnd.openxmlformats-officedocument.presentationml.tags+xml"/>
  <Override PartName="/ppt/notesSlides/notesSlide31.xml" ContentType="application/vnd.openxmlformats-officedocument.presentationml.notesSlide+xml"/>
  <Override PartName="/ppt/tags/tag43.xml" ContentType="application/vnd.openxmlformats-officedocument.presentationml.tags+xml"/>
  <Override PartName="/ppt/notesSlides/notesSlide32.xml" ContentType="application/vnd.openxmlformats-officedocument.presentationml.notesSlide+xml"/>
  <Override PartName="/ppt/tags/tag44.xml" ContentType="application/vnd.openxmlformats-officedocument.presentationml.tags+xml"/>
  <Override PartName="/ppt/notesSlides/notesSlide33.xml" ContentType="application/vnd.openxmlformats-officedocument.presentationml.notesSlide+xml"/>
  <Override PartName="/ppt/tags/tag45.xml" ContentType="application/vnd.openxmlformats-officedocument.presentationml.tags+xml"/>
  <Override PartName="/ppt/notesSlides/notesSlide34.xml" ContentType="application/vnd.openxmlformats-officedocument.presentationml.notesSlide+xml"/>
  <Override PartName="/ppt/tags/tag46.xml" ContentType="application/vnd.openxmlformats-officedocument.presentationml.tags+xml"/>
  <Override PartName="/ppt/notesSlides/notesSlide35.xml" ContentType="application/vnd.openxmlformats-officedocument.presentationml.notesSlide+xml"/>
  <Override PartName="/ppt/tags/tag47.xml" ContentType="application/vnd.openxmlformats-officedocument.presentationml.tags+xml"/>
  <Override PartName="/ppt/notesSlides/notesSlide3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37.xml" ContentType="application/vnd.openxmlformats-officedocument.presentationml.notesSlide+xml"/>
  <Override PartName="/ppt/tags/tag51.xml" ContentType="application/vnd.openxmlformats-officedocument.presentationml.tags+xml"/>
  <Override PartName="/ppt/notesSlides/notesSlide3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9.xml" ContentType="application/vnd.openxmlformats-officedocument.presentationml.notesSlide+xml"/>
  <Override PartName="/ppt/tags/tag54.xml" ContentType="application/vnd.openxmlformats-officedocument.presentationml.tags+xml"/>
  <Override PartName="/ppt/notesSlides/notesSlide40.xml" ContentType="application/vnd.openxmlformats-officedocument.presentationml.notesSlide+xml"/>
  <Override PartName="/ppt/tags/tag55.xml" ContentType="application/vnd.openxmlformats-officedocument.presentationml.tags+xml"/>
  <Override PartName="/ppt/notesSlides/notesSlide41.xml" ContentType="application/vnd.openxmlformats-officedocument.presentationml.notesSlide+xml"/>
  <Override PartName="/ppt/tags/tag56.xml" ContentType="application/vnd.openxmlformats-officedocument.presentationml.tags+xml"/>
  <Override PartName="/ppt/notesSlides/notesSlide42.xml" ContentType="application/vnd.openxmlformats-officedocument.presentationml.notesSlide+xml"/>
  <Override PartName="/ppt/tags/tag57.xml" ContentType="application/vnd.openxmlformats-officedocument.presentationml.tags+xml"/>
  <Override PartName="/ppt/notesSlides/notesSlide4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44.xml" ContentType="application/vnd.openxmlformats-officedocument.presentationml.notesSlide+xml"/>
  <Override PartName="/ppt/tags/tag60.xml" ContentType="application/vnd.openxmlformats-officedocument.presentationml.tags+xml"/>
  <Override PartName="/ppt/notesSlides/notesSlide4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61.xml" ContentType="application/vnd.openxmlformats-officedocument.presentationml.tags+xml"/>
  <Override PartName="/ppt/notesSlides/notesSlide4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6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68"/>
  </p:notesMasterIdLst>
  <p:sldIdLst>
    <p:sldId id="1873" r:id="rId6"/>
    <p:sldId id="4643" r:id="rId7"/>
    <p:sldId id="1896" r:id="rId8"/>
    <p:sldId id="1949" r:id="rId9"/>
    <p:sldId id="1950" r:id="rId10"/>
    <p:sldId id="1952" r:id="rId11"/>
    <p:sldId id="1953" r:id="rId12"/>
    <p:sldId id="1962" r:id="rId13"/>
    <p:sldId id="1956" r:id="rId14"/>
    <p:sldId id="1951" r:id="rId15"/>
    <p:sldId id="1891" r:id="rId16"/>
    <p:sldId id="1892" r:id="rId17"/>
    <p:sldId id="1905" r:id="rId18"/>
    <p:sldId id="1904" r:id="rId19"/>
    <p:sldId id="1970" r:id="rId20"/>
    <p:sldId id="1971" r:id="rId21"/>
    <p:sldId id="4638" r:id="rId22"/>
    <p:sldId id="4639" r:id="rId23"/>
    <p:sldId id="4644" r:id="rId24"/>
    <p:sldId id="4645" r:id="rId25"/>
    <p:sldId id="4646" r:id="rId26"/>
    <p:sldId id="4647" r:id="rId27"/>
    <p:sldId id="4648" r:id="rId28"/>
    <p:sldId id="1972" r:id="rId29"/>
    <p:sldId id="1874" r:id="rId30"/>
    <p:sldId id="1974" r:id="rId31"/>
    <p:sldId id="1973" r:id="rId32"/>
    <p:sldId id="1954" r:id="rId33"/>
    <p:sldId id="1955" r:id="rId34"/>
    <p:sldId id="1957" r:id="rId35"/>
    <p:sldId id="1958" r:id="rId36"/>
    <p:sldId id="1959" r:id="rId37"/>
    <p:sldId id="1975" r:id="rId38"/>
    <p:sldId id="1976" r:id="rId39"/>
    <p:sldId id="256" r:id="rId40"/>
    <p:sldId id="257" r:id="rId41"/>
    <p:sldId id="258" r:id="rId42"/>
    <p:sldId id="259" r:id="rId43"/>
    <p:sldId id="260" r:id="rId44"/>
    <p:sldId id="1963" r:id="rId45"/>
    <p:sldId id="1960" r:id="rId46"/>
    <p:sldId id="1967" r:id="rId47"/>
    <p:sldId id="1966" r:id="rId48"/>
    <p:sldId id="1968" r:id="rId49"/>
    <p:sldId id="4640" r:id="rId50"/>
    <p:sldId id="1969" r:id="rId51"/>
    <p:sldId id="4651" r:id="rId52"/>
    <p:sldId id="4642" r:id="rId53"/>
    <p:sldId id="4533" r:id="rId54"/>
    <p:sldId id="4537" r:id="rId55"/>
    <p:sldId id="4534" r:id="rId56"/>
    <p:sldId id="1948" r:id="rId57"/>
    <p:sldId id="4536" r:id="rId58"/>
    <p:sldId id="4538" r:id="rId59"/>
    <p:sldId id="4539" r:id="rId60"/>
    <p:sldId id="4540" r:id="rId61"/>
    <p:sldId id="4541" r:id="rId62"/>
    <p:sldId id="4535" r:id="rId63"/>
    <p:sldId id="4542" r:id="rId64"/>
    <p:sldId id="4649" r:id="rId65"/>
    <p:sldId id="4650" r:id="rId66"/>
    <p:sldId id="1872" r:id="rId67"/>
  </p:sldIdLst>
  <p:sldSz cx="12192000" cy="6858000"/>
  <p:notesSz cx="6858000" cy="9144000"/>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Microsoft Identity Platform v2.0" id="{B197ACF1-213D-443E-BEAB-99D0804074B3}">
          <p14:sldIdLst>
            <p14:sldId id="1896"/>
            <p14:sldId id="1949"/>
            <p14:sldId id="1950"/>
            <p14:sldId id="1952"/>
            <p14:sldId id="1953"/>
            <p14:sldId id="1962"/>
            <p14:sldId id="1956"/>
            <p14:sldId id="1951"/>
            <p14:sldId id="1891"/>
            <p14:sldId id="1892"/>
            <p14:sldId id="1905"/>
            <p14:sldId id="1904"/>
            <p14:sldId id="1970"/>
            <p14:sldId id="1971"/>
            <p14:sldId id="4638"/>
            <p14:sldId id="4639"/>
            <p14:sldId id="4644"/>
            <p14:sldId id="4645"/>
            <p14:sldId id="4646"/>
            <p14:sldId id="4647"/>
            <p14:sldId id="4648"/>
            <p14:sldId id="1972"/>
            <p14:sldId id="1874"/>
            <p14:sldId id="1974"/>
          </p14:sldIdLst>
        </p14:section>
        <p14:section name="Lesson 02: Microsoft Authentication Library (MSAL)" id="{510624B3-0990-4E0D-9ABF-8F9B0E51881C}">
          <p14:sldIdLst>
            <p14:sldId id="1973"/>
            <p14:sldId id="1954"/>
            <p14:sldId id="1955"/>
            <p14:sldId id="1957"/>
            <p14:sldId id="1958"/>
            <p14:sldId id="1959"/>
            <p14:sldId id="1975"/>
          </p14:sldIdLst>
        </p14:section>
        <p14:section name="Lesson 03: MIcrosoft Graph" id="{3A51D403-B2E1-4416-8368-AAB63A413EB0}">
          <p14:sldIdLst>
            <p14:sldId id="1976"/>
            <p14:sldId id="256"/>
            <p14:sldId id="257"/>
            <p14:sldId id="258"/>
            <p14:sldId id="259"/>
            <p14:sldId id="260"/>
            <p14:sldId id="1963"/>
            <p14:sldId id="1960"/>
            <p14:sldId id="1967"/>
            <p14:sldId id="1966"/>
            <p14:sldId id="1968"/>
            <p14:sldId id="4640"/>
            <p14:sldId id="1969"/>
            <p14:sldId id="4651"/>
          </p14:sldIdLst>
        </p14:section>
        <p14:section name="Lesson 04: Authorizing data operations in Azure Storage" id="{7A9D2810-5848-4B8B-AE2F-800468BE8409}">
          <p14:sldIdLst>
            <p14:sldId id="4642"/>
            <p14:sldId id="4533"/>
            <p14:sldId id="4537"/>
            <p14:sldId id="4534"/>
            <p14:sldId id="1948"/>
            <p14:sldId id="4536"/>
            <p14:sldId id="4538"/>
            <p14:sldId id="4539"/>
            <p14:sldId id="4540"/>
            <p14:sldId id="4541"/>
            <p14:sldId id="4535"/>
            <p14:sldId id="4542"/>
          </p14:sldIdLst>
        </p14:section>
        <p14:section name="Lab" id="{7C81ACFA-D78B-497C-BB36-09E408BB1CA1}">
          <p14:sldIdLst>
            <p14:sldId id="4649"/>
            <p14:sldId id="4650"/>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98C0A5-A739-4EBC-A720-D3FB89126DAB}" v="213" dt="2020-02-04T16:05:22.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65283" autoAdjust="0"/>
  </p:normalViewPr>
  <p:slideViewPr>
    <p:cSldViewPr snapToGrid="0">
      <p:cViewPr varScale="1">
        <p:scale>
          <a:sx n="68" d="100"/>
          <a:sy n="68" d="100"/>
        </p:scale>
        <p:origin x="2280"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021"/>
    </p:cViewPr>
  </p:sorterViewPr>
  <p:notesViewPr>
    <p:cSldViewPr snapToGrid="0">
      <p:cViewPr varScale="1">
        <p:scale>
          <a:sx n="61" d="100"/>
          <a:sy n="61" d="100"/>
        </p:scale>
        <p:origin x="26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commentAuthors" Target="commentAuthor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42598-DAC3-4279-99E8-3EB1C505144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F3A6225D-1DD4-4506-8264-2AC5C959C40A}">
      <dgm:prSet phldrT="[Text]"/>
      <dgm:spPr/>
      <dgm:t>
        <a:bodyPr/>
        <a:lstStyle/>
        <a:p>
          <a:r>
            <a:rPr lang="en-US" dirty="0"/>
            <a:t>Office 365</a:t>
          </a:r>
        </a:p>
      </dgm:t>
    </dgm:pt>
    <dgm:pt modelId="{D51122AC-937E-4E1C-B055-CE665BE15603}" type="parTrans" cxnId="{DC1E37F1-9358-4756-B3E3-FD4105008DB8}">
      <dgm:prSet/>
      <dgm:spPr/>
      <dgm:t>
        <a:bodyPr/>
        <a:lstStyle/>
        <a:p>
          <a:endParaRPr lang="en-US"/>
        </a:p>
      </dgm:t>
    </dgm:pt>
    <dgm:pt modelId="{0C14C41F-797E-4B8B-82C9-A7D2AE9D30E2}" type="sibTrans" cxnId="{DC1E37F1-9358-4756-B3E3-FD4105008DB8}">
      <dgm:prSet/>
      <dgm:spPr/>
      <dgm:t>
        <a:bodyPr/>
        <a:lstStyle/>
        <a:p>
          <a:endParaRPr lang="en-US"/>
        </a:p>
      </dgm:t>
    </dgm:pt>
    <dgm:pt modelId="{90F6713E-20AB-41C7-89F7-8358154AF6C1}">
      <dgm:prSet phldrT="[Text]"/>
      <dgm:spPr/>
      <dgm:t>
        <a:bodyPr/>
        <a:lstStyle/>
        <a:p>
          <a:r>
            <a:rPr lang="en-US" dirty="0"/>
            <a:t>Activities</a:t>
          </a:r>
        </a:p>
      </dgm:t>
    </dgm:pt>
    <dgm:pt modelId="{0BA39DAD-C49A-4E8A-A7B8-563D12503F13}" type="parTrans" cxnId="{027EED21-6874-4285-8732-A2679FD7B583}">
      <dgm:prSet/>
      <dgm:spPr/>
      <dgm:t>
        <a:bodyPr/>
        <a:lstStyle/>
        <a:p>
          <a:endParaRPr lang="en-US"/>
        </a:p>
      </dgm:t>
    </dgm:pt>
    <dgm:pt modelId="{27F30C22-6DBC-408A-BD5B-A9F60F9BC94C}" type="sibTrans" cxnId="{027EED21-6874-4285-8732-A2679FD7B583}">
      <dgm:prSet/>
      <dgm:spPr/>
      <dgm:t>
        <a:bodyPr/>
        <a:lstStyle/>
        <a:p>
          <a:endParaRPr lang="en-US"/>
        </a:p>
      </dgm:t>
    </dgm:pt>
    <dgm:pt modelId="{579426C5-8394-4427-B555-FF376FCDFD5C}">
      <dgm:prSet phldrT="[Text]"/>
      <dgm:spPr/>
      <dgm:t>
        <a:bodyPr/>
        <a:lstStyle/>
        <a:p>
          <a:r>
            <a:rPr lang="en-US" dirty="0"/>
            <a:t>Business Central</a:t>
          </a:r>
        </a:p>
      </dgm:t>
    </dgm:pt>
    <dgm:pt modelId="{7CB4741A-CF90-46C9-BEEE-A88B5DB54222}" type="parTrans" cxnId="{C332EB8A-5F7A-45FF-9EF1-E2A59B5525EE}">
      <dgm:prSet/>
      <dgm:spPr/>
      <dgm:t>
        <a:bodyPr/>
        <a:lstStyle/>
        <a:p>
          <a:endParaRPr lang="en-US"/>
        </a:p>
      </dgm:t>
    </dgm:pt>
    <dgm:pt modelId="{ED4CED71-4FA7-4409-AEAA-1AD81FE43879}" type="sibTrans" cxnId="{C332EB8A-5F7A-45FF-9EF1-E2A59B5525EE}">
      <dgm:prSet/>
      <dgm:spPr/>
      <dgm:t>
        <a:bodyPr/>
        <a:lstStyle/>
        <a:p>
          <a:endParaRPr lang="en-US"/>
        </a:p>
      </dgm:t>
    </dgm:pt>
    <dgm:pt modelId="{1327F40D-BD68-466C-974D-20C65A380D79}">
      <dgm:prSet phldrT="[Text]"/>
      <dgm:spPr/>
      <dgm:t>
        <a:bodyPr/>
        <a:lstStyle/>
        <a:p>
          <a:r>
            <a:rPr lang="en-US" dirty="0"/>
            <a:t>Enterprise Mobility + Security</a:t>
          </a:r>
        </a:p>
      </dgm:t>
    </dgm:pt>
    <dgm:pt modelId="{D4C5B500-571E-421B-B15C-87431A0EDDC3}" type="parTrans" cxnId="{B3598A99-CDB3-48A0-B241-B0C8F26E4C11}">
      <dgm:prSet/>
      <dgm:spPr/>
      <dgm:t>
        <a:bodyPr/>
        <a:lstStyle/>
        <a:p>
          <a:endParaRPr lang="en-US"/>
        </a:p>
      </dgm:t>
    </dgm:pt>
    <dgm:pt modelId="{BD938E28-2773-4C57-86DD-ED3C09E9400B}" type="sibTrans" cxnId="{B3598A99-CDB3-48A0-B241-B0C8F26E4C11}">
      <dgm:prSet/>
      <dgm:spPr/>
      <dgm:t>
        <a:bodyPr/>
        <a:lstStyle/>
        <a:p>
          <a:endParaRPr lang="en-US"/>
        </a:p>
      </dgm:t>
    </dgm:pt>
    <dgm:pt modelId="{45F9EE48-C3A0-41F7-81B9-2670331C5E17}">
      <dgm:prSet phldrT="[Text]"/>
      <dgm:spPr/>
      <dgm:t>
        <a:bodyPr/>
        <a:lstStyle/>
        <a:p>
          <a:r>
            <a:rPr lang="en-US" dirty="0"/>
            <a:t>Azure AD</a:t>
          </a:r>
        </a:p>
      </dgm:t>
    </dgm:pt>
    <dgm:pt modelId="{017B39AD-4580-41FE-A758-790B8C1DBAC6}" type="parTrans" cxnId="{0F0837E0-D4F0-44C0-95ED-8CF118C662BE}">
      <dgm:prSet/>
      <dgm:spPr/>
      <dgm:t>
        <a:bodyPr/>
        <a:lstStyle/>
        <a:p>
          <a:endParaRPr lang="en-US"/>
        </a:p>
      </dgm:t>
    </dgm:pt>
    <dgm:pt modelId="{C3AF5A44-8665-416B-BAC5-0EB471A91315}" type="sibTrans" cxnId="{0F0837E0-D4F0-44C0-95ED-8CF118C662BE}">
      <dgm:prSet/>
      <dgm:spPr/>
      <dgm:t>
        <a:bodyPr/>
        <a:lstStyle/>
        <a:p>
          <a:endParaRPr lang="en-US"/>
        </a:p>
      </dgm:t>
    </dgm:pt>
    <dgm:pt modelId="{59F8BD57-D3E8-4A41-BE1F-88000FFF8AA6}">
      <dgm:prSet/>
      <dgm:spPr/>
      <dgm:t>
        <a:bodyPr/>
        <a:lstStyle/>
        <a:p>
          <a:r>
            <a:rPr lang="en-US" dirty="0"/>
            <a:t>Users, groups, and organizations</a:t>
          </a:r>
        </a:p>
      </dgm:t>
    </dgm:pt>
    <dgm:pt modelId="{749682B2-A394-4A1E-97D8-4BCB5246AEF9}" type="parTrans" cxnId="{4785BE48-EA20-493C-86DF-A34BE4F45FB1}">
      <dgm:prSet/>
      <dgm:spPr/>
      <dgm:t>
        <a:bodyPr/>
        <a:lstStyle/>
        <a:p>
          <a:endParaRPr lang="en-US"/>
        </a:p>
      </dgm:t>
    </dgm:pt>
    <dgm:pt modelId="{1856859F-F811-4F23-B767-F9706D9C4B6F}" type="sibTrans" cxnId="{4785BE48-EA20-493C-86DF-A34BE4F45FB1}">
      <dgm:prSet/>
      <dgm:spPr/>
      <dgm:t>
        <a:bodyPr/>
        <a:lstStyle/>
        <a:p>
          <a:endParaRPr lang="en-US"/>
        </a:p>
      </dgm:t>
    </dgm:pt>
    <dgm:pt modelId="{F5420944-B062-4F7F-9CE0-93E56ED89812}">
      <dgm:prSet/>
      <dgm:spPr/>
      <dgm:t>
        <a:bodyPr/>
        <a:lstStyle/>
        <a:p>
          <a:r>
            <a:rPr lang="en-US" dirty="0"/>
            <a:t>Outlook</a:t>
          </a:r>
        </a:p>
      </dgm:t>
    </dgm:pt>
    <dgm:pt modelId="{12D32271-DD2F-4098-BF3D-984FE003DD7A}" type="parTrans" cxnId="{B17B9127-3B1F-415A-8800-3CFC2032D44A}">
      <dgm:prSet/>
      <dgm:spPr/>
      <dgm:t>
        <a:bodyPr/>
        <a:lstStyle/>
        <a:p>
          <a:endParaRPr lang="en-US"/>
        </a:p>
      </dgm:t>
    </dgm:pt>
    <dgm:pt modelId="{FF4B00F4-F99B-42AF-A5CC-F1633021A42C}" type="sibTrans" cxnId="{B17B9127-3B1F-415A-8800-3CFC2032D44A}">
      <dgm:prSet/>
      <dgm:spPr/>
      <dgm:t>
        <a:bodyPr/>
        <a:lstStyle/>
        <a:p>
          <a:endParaRPr lang="en-US"/>
        </a:p>
      </dgm:t>
    </dgm:pt>
    <dgm:pt modelId="{C8A2A684-FF51-4A9F-BE44-C76C0AD808E3}">
      <dgm:prSet/>
      <dgm:spPr/>
      <dgm:t>
        <a:bodyPr/>
        <a:lstStyle/>
        <a:p>
          <a:r>
            <a:rPr lang="en-US" dirty="0"/>
            <a:t>SharePoint</a:t>
          </a:r>
        </a:p>
      </dgm:t>
    </dgm:pt>
    <dgm:pt modelId="{21B4907E-3952-475B-ACA9-FA6809DD2B9B}" type="parTrans" cxnId="{73966854-0290-4752-B2F0-025756121FE6}">
      <dgm:prSet/>
      <dgm:spPr/>
      <dgm:t>
        <a:bodyPr/>
        <a:lstStyle/>
        <a:p>
          <a:endParaRPr lang="en-US"/>
        </a:p>
      </dgm:t>
    </dgm:pt>
    <dgm:pt modelId="{F8C403A6-BAD2-4D0B-93A6-185D23F7CF8A}" type="sibTrans" cxnId="{73966854-0290-4752-B2F0-025756121FE6}">
      <dgm:prSet/>
      <dgm:spPr/>
      <dgm:t>
        <a:bodyPr/>
        <a:lstStyle/>
        <a:p>
          <a:endParaRPr lang="en-US"/>
        </a:p>
      </dgm:t>
    </dgm:pt>
    <dgm:pt modelId="{4CEDB212-9971-4224-8062-31CB80EE1C78}">
      <dgm:prSet/>
      <dgm:spPr/>
      <dgm:t>
        <a:bodyPr/>
        <a:lstStyle/>
        <a:p>
          <a:r>
            <a:rPr lang="en-US" dirty="0"/>
            <a:t>OneDrive</a:t>
          </a:r>
        </a:p>
      </dgm:t>
    </dgm:pt>
    <dgm:pt modelId="{E8B981D5-8089-4A96-B1FD-1DFCB5B425B6}" type="parTrans" cxnId="{BAFD0AD9-CBE3-493E-9660-4D8A5B46A12D}">
      <dgm:prSet/>
      <dgm:spPr/>
      <dgm:t>
        <a:bodyPr/>
        <a:lstStyle/>
        <a:p>
          <a:endParaRPr lang="en-US"/>
        </a:p>
      </dgm:t>
    </dgm:pt>
    <dgm:pt modelId="{53DD849F-EEF3-47C9-9081-5CED7FBE1A9E}" type="sibTrans" cxnId="{BAFD0AD9-CBE3-493E-9660-4D8A5B46A12D}">
      <dgm:prSet/>
      <dgm:spPr/>
      <dgm:t>
        <a:bodyPr/>
        <a:lstStyle/>
        <a:p>
          <a:endParaRPr lang="en-US"/>
        </a:p>
      </dgm:t>
    </dgm:pt>
    <dgm:pt modelId="{BB780CE0-A93D-47ED-8CF3-007F70A9DD82}">
      <dgm:prSet/>
      <dgm:spPr/>
      <dgm:t>
        <a:bodyPr/>
        <a:lstStyle/>
        <a:p>
          <a:r>
            <a:rPr lang="en-US" dirty="0"/>
            <a:t>Teams</a:t>
          </a:r>
        </a:p>
      </dgm:t>
    </dgm:pt>
    <dgm:pt modelId="{AA3E3656-2546-474E-A83C-918F6566A77B}" type="parTrans" cxnId="{AD16F2ED-FD2B-410F-A31B-D537ECF5AFF6}">
      <dgm:prSet/>
      <dgm:spPr/>
      <dgm:t>
        <a:bodyPr/>
        <a:lstStyle/>
        <a:p>
          <a:endParaRPr lang="en-US"/>
        </a:p>
      </dgm:t>
    </dgm:pt>
    <dgm:pt modelId="{DC688A78-905D-458F-A58A-4ED6086AC029}" type="sibTrans" cxnId="{AD16F2ED-FD2B-410F-A31B-D537ECF5AFF6}">
      <dgm:prSet/>
      <dgm:spPr/>
      <dgm:t>
        <a:bodyPr/>
        <a:lstStyle/>
        <a:p>
          <a:endParaRPr lang="en-US"/>
        </a:p>
      </dgm:t>
    </dgm:pt>
    <dgm:pt modelId="{8025307A-A80C-42DA-9360-39EAF3CC639E}">
      <dgm:prSet/>
      <dgm:spPr/>
      <dgm:t>
        <a:bodyPr/>
        <a:lstStyle/>
        <a:p>
          <a:r>
            <a:rPr lang="en-US" dirty="0"/>
            <a:t>Planner</a:t>
          </a:r>
        </a:p>
      </dgm:t>
    </dgm:pt>
    <dgm:pt modelId="{B1A8D4FF-4B41-4CC1-8D8E-8EB52B6E4B94}" type="parTrans" cxnId="{88F3FED8-2169-4BC4-A7E6-FCB99FEBBE08}">
      <dgm:prSet/>
      <dgm:spPr/>
      <dgm:t>
        <a:bodyPr/>
        <a:lstStyle/>
        <a:p>
          <a:endParaRPr lang="en-US"/>
        </a:p>
      </dgm:t>
    </dgm:pt>
    <dgm:pt modelId="{7B02D44A-17EA-49BE-8036-B1A3A13E2000}" type="sibTrans" cxnId="{88F3FED8-2169-4BC4-A7E6-FCB99FEBBE08}">
      <dgm:prSet/>
      <dgm:spPr/>
      <dgm:t>
        <a:bodyPr/>
        <a:lstStyle/>
        <a:p>
          <a:endParaRPr lang="en-US"/>
        </a:p>
      </dgm:t>
    </dgm:pt>
    <dgm:pt modelId="{D724E4E4-D682-43A4-AB71-44D5DCEBBA7C}">
      <dgm:prSet/>
      <dgm:spPr/>
      <dgm:t>
        <a:bodyPr/>
        <a:lstStyle/>
        <a:p>
          <a:r>
            <a:rPr lang="en-US" dirty="0"/>
            <a:t>Excel</a:t>
          </a:r>
        </a:p>
      </dgm:t>
    </dgm:pt>
    <dgm:pt modelId="{9FFBA677-4371-4B4E-AD29-A806F9E7C0CF}" type="parTrans" cxnId="{863443E5-D7A2-43EE-A193-FA492C3B6EE9}">
      <dgm:prSet/>
      <dgm:spPr/>
      <dgm:t>
        <a:bodyPr/>
        <a:lstStyle/>
        <a:p>
          <a:endParaRPr lang="en-US"/>
        </a:p>
      </dgm:t>
    </dgm:pt>
    <dgm:pt modelId="{82ED643F-F571-49D2-AEF9-904025917A00}" type="sibTrans" cxnId="{863443E5-D7A2-43EE-A193-FA492C3B6EE9}">
      <dgm:prSet/>
      <dgm:spPr/>
      <dgm:t>
        <a:bodyPr/>
        <a:lstStyle/>
        <a:p>
          <a:endParaRPr lang="en-US"/>
        </a:p>
      </dgm:t>
    </dgm:pt>
    <dgm:pt modelId="{86D5BC3B-4B68-42CB-9F31-CFE0575DF32E}">
      <dgm:prSet/>
      <dgm:spPr/>
      <dgm:t>
        <a:bodyPr/>
        <a:lstStyle/>
        <a:p>
          <a:r>
            <a:rPr lang="en-US" dirty="0"/>
            <a:t>OneNote</a:t>
          </a:r>
        </a:p>
      </dgm:t>
    </dgm:pt>
    <dgm:pt modelId="{F3C68772-CD5D-4E65-BD22-9145DDD4AFFB}" type="parTrans" cxnId="{8EC40ACC-6592-4A94-AB74-BAB9D2991601}">
      <dgm:prSet/>
      <dgm:spPr/>
      <dgm:t>
        <a:bodyPr/>
        <a:lstStyle/>
        <a:p>
          <a:endParaRPr lang="en-US"/>
        </a:p>
      </dgm:t>
    </dgm:pt>
    <dgm:pt modelId="{E6B27DFB-0A5A-4B39-8EA0-7206F25A71AA}" type="sibTrans" cxnId="{8EC40ACC-6592-4A94-AB74-BAB9D2991601}">
      <dgm:prSet/>
      <dgm:spPr/>
      <dgm:t>
        <a:bodyPr/>
        <a:lstStyle/>
        <a:p>
          <a:endParaRPr lang="en-US"/>
        </a:p>
      </dgm:t>
    </dgm:pt>
    <dgm:pt modelId="{5CAFF843-B890-405C-8726-FAE4A99296D0}">
      <dgm:prSet/>
      <dgm:spPr/>
      <dgm:t>
        <a:bodyPr/>
        <a:lstStyle/>
        <a:p>
          <a:r>
            <a:rPr lang="en-US" dirty="0"/>
            <a:t>Windows 10</a:t>
          </a:r>
        </a:p>
      </dgm:t>
    </dgm:pt>
    <dgm:pt modelId="{3FBA1596-6420-4B0E-B11E-F17DC23C3DD2}" type="parTrans" cxnId="{DCF7A88F-105A-449A-A114-C3A4821F9E35}">
      <dgm:prSet/>
      <dgm:spPr/>
      <dgm:t>
        <a:bodyPr/>
        <a:lstStyle/>
        <a:p>
          <a:endParaRPr lang="en-US"/>
        </a:p>
      </dgm:t>
    </dgm:pt>
    <dgm:pt modelId="{A6298BA9-8D64-4934-905E-65BBD5E30EF6}" type="sibTrans" cxnId="{DCF7A88F-105A-449A-A114-C3A4821F9E35}">
      <dgm:prSet/>
      <dgm:spPr/>
      <dgm:t>
        <a:bodyPr/>
        <a:lstStyle/>
        <a:p>
          <a:endParaRPr lang="en-US"/>
        </a:p>
      </dgm:t>
    </dgm:pt>
    <dgm:pt modelId="{7A1FD555-D63F-46A5-9BD2-DDBE88838695}">
      <dgm:prSet/>
      <dgm:spPr/>
      <dgm:t>
        <a:bodyPr/>
        <a:lstStyle/>
        <a:p>
          <a:r>
            <a:rPr lang="en-US" dirty="0"/>
            <a:t>Device relay </a:t>
          </a:r>
        </a:p>
      </dgm:t>
    </dgm:pt>
    <dgm:pt modelId="{7FE210D4-04E8-4A66-B601-1DCA73B31852}" type="parTrans" cxnId="{8E80935E-61B7-476F-B3DE-9AAD2FC451AB}">
      <dgm:prSet/>
      <dgm:spPr/>
      <dgm:t>
        <a:bodyPr/>
        <a:lstStyle/>
        <a:p>
          <a:endParaRPr lang="en-US"/>
        </a:p>
      </dgm:t>
    </dgm:pt>
    <dgm:pt modelId="{D2051069-1833-4E7E-B2E9-EC74DDB73455}" type="sibTrans" cxnId="{8E80935E-61B7-476F-B3DE-9AAD2FC451AB}">
      <dgm:prSet/>
      <dgm:spPr/>
      <dgm:t>
        <a:bodyPr/>
        <a:lstStyle/>
        <a:p>
          <a:endParaRPr lang="en-US"/>
        </a:p>
      </dgm:t>
    </dgm:pt>
    <dgm:pt modelId="{F4F65EED-1A1E-49F4-8CEF-D7F7A2AE4778}">
      <dgm:prSet/>
      <dgm:spPr/>
      <dgm:t>
        <a:bodyPr/>
        <a:lstStyle/>
        <a:p>
          <a:r>
            <a:rPr lang="en-US" dirty="0"/>
            <a:t>Commands</a:t>
          </a:r>
        </a:p>
      </dgm:t>
    </dgm:pt>
    <dgm:pt modelId="{17908CEE-42C2-4641-BE19-C543C6AF84E6}" type="parTrans" cxnId="{C1AF519F-4148-4A1C-B41D-D34C4F412776}">
      <dgm:prSet/>
      <dgm:spPr/>
      <dgm:t>
        <a:bodyPr/>
        <a:lstStyle/>
        <a:p>
          <a:endParaRPr lang="en-US"/>
        </a:p>
      </dgm:t>
    </dgm:pt>
    <dgm:pt modelId="{87F4F105-4DBF-4993-BFEC-661B8157FBF0}" type="sibTrans" cxnId="{C1AF519F-4148-4A1C-B41D-D34C4F412776}">
      <dgm:prSet/>
      <dgm:spPr/>
      <dgm:t>
        <a:bodyPr/>
        <a:lstStyle/>
        <a:p>
          <a:endParaRPr lang="en-US"/>
        </a:p>
      </dgm:t>
    </dgm:pt>
    <dgm:pt modelId="{16BA62AB-2308-47BB-ABB3-B80C54A56E7F}">
      <dgm:prSet/>
      <dgm:spPr/>
      <dgm:t>
        <a:bodyPr/>
        <a:lstStyle/>
        <a:p>
          <a:r>
            <a:rPr lang="en-US" dirty="0"/>
            <a:t>Notifications</a:t>
          </a:r>
        </a:p>
      </dgm:t>
    </dgm:pt>
    <dgm:pt modelId="{5F713648-6F34-4110-BD84-225468BD5648}" type="parTrans" cxnId="{4844B5B8-4C23-453E-928E-BB61C6A7F350}">
      <dgm:prSet/>
      <dgm:spPr/>
      <dgm:t>
        <a:bodyPr/>
        <a:lstStyle/>
        <a:p>
          <a:endParaRPr lang="en-US"/>
        </a:p>
      </dgm:t>
    </dgm:pt>
    <dgm:pt modelId="{3986F347-3E72-4F47-B053-C11523AE8A56}" type="sibTrans" cxnId="{4844B5B8-4C23-453E-928E-BB61C6A7F350}">
      <dgm:prSet/>
      <dgm:spPr/>
      <dgm:t>
        <a:bodyPr/>
        <a:lstStyle/>
        <a:p>
          <a:endParaRPr lang="en-US"/>
        </a:p>
      </dgm:t>
    </dgm:pt>
    <dgm:pt modelId="{A75DD09F-0590-4759-8220-1CBAAE75A382}">
      <dgm:prSet/>
      <dgm:spPr/>
      <dgm:t>
        <a:bodyPr/>
        <a:lstStyle/>
        <a:p>
          <a:r>
            <a:rPr lang="en-US" dirty="0"/>
            <a:t>Dynamics 365</a:t>
          </a:r>
        </a:p>
      </dgm:t>
    </dgm:pt>
    <dgm:pt modelId="{6333E50D-65F4-4788-A3F3-04B20B604EFE}" type="parTrans" cxnId="{23F39115-6EAA-4B3C-9246-1955571FF088}">
      <dgm:prSet/>
      <dgm:spPr/>
      <dgm:t>
        <a:bodyPr/>
        <a:lstStyle/>
        <a:p>
          <a:endParaRPr lang="en-US"/>
        </a:p>
      </dgm:t>
    </dgm:pt>
    <dgm:pt modelId="{3D4B6F29-5243-4694-A11D-8D1414FE05BD}" type="sibTrans" cxnId="{23F39115-6EAA-4B3C-9246-1955571FF088}">
      <dgm:prSet/>
      <dgm:spPr/>
      <dgm:t>
        <a:bodyPr/>
        <a:lstStyle/>
        <a:p>
          <a:endParaRPr lang="en-US"/>
        </a:p>
      </dgm:t>
    </dgm:pt>
    <dgm:pt modelId="{97D7A1E9-0BFC-405C-9ABF-4CA603D68E1C}">
      <dgm:prSet/>
      <dgm:spPr/>
      <dgm:t>
        <a:bodyPr/>
        <a:lstStyle/>
        <a:p>
          <a:r>
            <a:rPr lang="en-US" dirty="0"/>
            <a:t>Intune</a:t>
          </a:r>
        </a:p>
      </dgm:t>
    </dgm:pt>
    <dgm:pt modelId="{B4887150-445A-4770-A980-8A551D1A597E}" type="parTrans" cxnId="{39A577F8-57B9-4B4D-AED9-789D251EA237}">
      <dgm:prSet/>
      <dgm:spPr/>
      <dgm:t>
        <a:bodyPr/>
        <a:lstStyle/>
        <a:p>
          <a:endParaRPr lang="en-US"/>
        </a:p>
      </dgm:t>
    </dgm:pt>
    <dgm:pt modelId="{FE2CCECD-F832-447C-A80D-CA51F92BD211}" type="sibTrans" cxnId="{39A577F8-57B9-4B4D-AED9-789D251EA237}">
      <dgm:prSet/>
      <dgm:spPr/>
      <dgm:t>
        <a:bodyPr/>
        <a:lstStyle/>
        <a:p>
          <a:endParaRPr lang="en-US"/>
        </a:p>
      </dgm:t>
    </dgm:pt>
    <dgm:pt modelId="{1685C84D-3424-44C6-91DF-788002F8899F}">
      <dgm:prSet/>
      <dgm:spPr/>
      <dgm:t>
        <a:bodyPr/>
        <a:lstStyle/>
        <a:p>
          <a:r>
            <a:rPr lang="en-US" dirty="0"/>
            <a:t>Identity Manager</a:t>
          </a:r>
        </a:p>
      </dgm:t>
    </dgm:pt>
    <dgm:pt modelId="{A2CEFE1B-AF5A-4D29-B6DF-CBEE21D88311}" type="parTrans" cxnId="{55FE5322-5EA6-4F9A-84B7-30E961174C09}">
      <dgm:prSet/>
      <dgm:spPr/>
      <dgm:t>
        <a:bodyPr/>
        <a:lstStyle/>
        <a:p>
          <a:endParaRPr lang="en-US"/>
        </a:p>
      </dgm:t>
    </dgm:pt>
    <dgm:pt modelId="{F3EDB937-22F5-45F8-A86F-57549BE2522F}" type="sibTrans" cxnId="{55FE5322-5EA6-4F9A-84B7-30E961174C09}">
      <dgm:prSet/>
      <dgm:spPr/>
      <dgm:t>
        <a:bodyPr/>
        <a:lstStyle/>
        <a:p>
          <a:endParaRPr lang="en-US"/>
        </a:p>
      </dgm:t>
    </dgm:pt>
    <dgm:pt modelId="{5A4A1030-138C-461E-8222-3960A6065D15}">
      <dgm:prSet/>
      <dgm:spPr/>
      <dgm:t>
        <a:bodyPr/>
        <a:lstStyle/>
        <a:p>
          <a:r>
            <a:rPr lang="en-US" dirty="0"/>
            <a:t>Advanced Threat Analytics</a:t>
          </a:r>
        </a:p>
      </dgm:t>
    </dgm:pt>
    <dgm:pt modelId="{F94BD471-B056-46B7-A622-0BAA124F6D1F}" type="parTrans" cxnId="{B36BB8EE-48EE-451A-A0DF-69FC4359DD74}">
      <dgm:prSet/>
      <dgm:spPr/>
      <dgm:t>
        <a:bodyPr/>
        <a:lstStyle/>
        <a:p>
          <a:endParaRPr lang="en-US"/>
        </a:p>
      </dgm:t>
    </dgm:pt>
    <dgm:pt modelId="{0ED8FA27-5920-49A4-B14E-EDF0FC21D286}" type="sibTrans" cxnId="{B36BB8EE-48EE-451A-A0DF-69FC4359DD74}">
      <dgm:prSet/>
      <dgm:spPr/>
      <dgm:t>
        <a:bodyPr/>
        <a:lstStyle/>
        <a:p>
          <a:endParaRPr lang="en-US"/>
        </a:p>
      </dgm:t>
    </dgm:pt>
    <dgm:pt modelId="{17F7B65C-33BD-4AC1-BD41-4B3F6B6918A2}">
      <dgm:prSet/>
      <dgm:spPr/>
      <dgm:t>
        <a:bodyPr/>
        <a:lstStyle/>
        <a:p>
          <a:r>
            <a:rPr lang="en-US" dirty="0"/>
            <a:t>Advanced Threat Protection</a:t>
          </a:r>
        </a:p>
      </dgm:t>
    </dgm:pt>
    <dgm:pt modelId="{75F03D88-91A9-4526-ABCD-1AD1551DA4FF}" type="parTrans" cxnId="{EEA967CF-5436-4FF7-90B9-0A3143329C5A}">
      <dgm:prSet/>
      <dgm:spPr/>
      <dgm:t>
        <a:bodyPr/>
        <a:lstStyle/>
        <a:p>
          <a:endParaRPr lang="en-US"/>
        </a:p>
      </dgm:t>
    </dgm:pt>
    <dgm:pt modelId="{D308E8C6-B406-4B31-B5BC-6C3FA9991CC2}" type="sibTrans" cxnId="{EEA967CF-5436-4FF7-90B9-0A3143329C5A}">
      <dgm:prSet/>
      <dgm:spPr/>
      <dgm:t>
        <a:bodyPr/>
        <a:lstStyle/>
        <a:p>
          <a:endParaRPr lang="en-US"/>
        </a:p>
      </dgm:t>
    </dgm:pt>
    <dgm:pt modelId="{E5A0D9E1-5FE3-4844-B4F7-69F9574DF3E8}" type="pres">
      <dgm:prSet presAssocID="{0D642598-DAC3-4279-99E8-3EB1C505144B}" presName="Name0" presStyleCnt="0">
        <dgm:presLayoutVars>
          <dgm:dir/>
          <dgm:animLvl val="lvl"/>
          <dgm:resizeHandles val="exact"/>
        </dgm:presLayoutVars>
      </dgm:prSet>
      <dgm:spPr/>
    </dgm:pt>
    <dgm:pt modelId="{8F4EFA43-7115-4C24-B1CD-61C63D45E1FA}" type="pres">
      <dgm:prSet presAssocID="{F3A6225D-1DD4-4506-8264-2AC5C959C40A}" presName="composite" presStyleCnt="0"/>
      <dgm:spPr/>
    </dgm:pt>
    <dgm:pt modelId="{A94CFFBC-FA73-4424-999B-862660D26DD2}" type="pres">
      <dgm:prSet presAssocID="{F3A6225D-1DD4-4506-8264-2AC5C959C40A}" presName="parTx" presStyleLbl="alignNode1" presStyleIdx="0" presStyleCnt="4">
        <dgm:presLayoutVars>
          <dgm:chMax val="0"/>
          <dgm:chPref val="0"/>
          <dgm:bulletEnabled val="1"/>
        </dgm:presLayoutVars>
      </dgm:prSet>
      <dgm:spPr/>
    </dgm:pt>
    <dgm:pt modelId="{275D6AB1-2DD3-4DA0-B76E-09090D02EB1F}" type="pres">
      <dgm:prSet presAssocID="{F3A6225D-1DD4-4506-8264-2AC5C959C40A}" presName="desTx" presStyleLbl="alignAccFollowNode1" presStyleIdx="0" presStyleCnt="4">
        <dgm:presLayoutVars>
          <dgm:bulletEnabled val="1"/>
        </dgm:presLayoutVars>
      </dgm:prSet>
      <dgm:spPr/>
    </dgm:pt>
    <dgm:pt modelId="{66A46DD9-7DFE-4710-B17C-204E88A6EF59}" type="pres">
      <dgm:prSet presAssocID="{0C14C41F-797E-4B8B-82C9-A7D2AE9D30E2}" presName="space" presStyleCnt="0"/>
      <dgm:spPr/>
    </dgm:pt>
    <dgm:pt modelId="{851E47D8-5DF1-4D10-A1FF-555454F4EE07}" type="pres">
      <dgm:prSet presAssocID="{5CAFF843-B890-405C-8726-FAE4A99296D0}" presName="composite" presStyleCnt="0"/>
      <dgm:spPr/>
    </dgm:pt>
    <dgm:pt modelId="{51D68B30-D7B8-4339-8A38-B1FA45836D38}" type="pres">
      <dgm:prSet presAssocID="{5CAFF843-B890-405C-8726-FAE4A99296D0}" presName="parTx" presStyleLbl="alignNode1" presStyleIdx="1" presStyleCnt="4">
        <dgm:presLayoutVars>
          <dgm:chMax val="0"/>
          <dgm:chPref val="0"/>
          <dgm:bulletEnabled val="1"/>
        </dgm:presLayoutVars>
      </dgm:prSet>
      <dgm:spPr/>
    </dgm:pt>
    <dgm:pt modelId="{6CA75DEE-11E6-47ED-A45B-E26CBCDE6542}" type="pres">
      <dgm:prSet presAssocID="{5CAFF843-B890-405C-8726-FAE4A99296D0}" presName="desTx" presStyleLbl="alignAccFollowNode1" presStyleIdx="1" presStyleCnt="4">
        <dgm:presLayoutVars>
          <dgm:bulletEnabled val="1"/>
        </dgm:presLayoutVars>
      </dgm:prSet>
      <dgm:spPr/>
    </dgm:pt>
    <dgm:pt modelId="{491D316A-1659-44A7-BA3D-99F0019793ED}" type="pres">
      <dgm:prSet presAssocID="{A6298BA9-8D64-4934-905E-65BBD5E30EF6}" presName="space" presStyleCnt="0"/>
      <dgm:spPr/>
    </dgm:pt>
    <dgm:pt modelId="{2AFE9F05-460B-402B-981D-30B00E596EC7}" type="pres">
      <dgm:prSet presAssocID="{A75DD09F-0590-4759-8220-1CBAAE75A382}" presName="composite" presStyleCnt="0"/>
      <dgm:spPr/>
    </dgm:pt>
    <dgm:pt modelId="{2C10B101-B848-49AD-93A7-34A55B3D66BC}" type="pres">
      <dgm:prSet presAssocID="{A75DD09F-0590-4759-8220-1CBAAE75A382}" presName="parTx" presStyleLbl="alignNode1" presStyleIdx="2" presStyleCnt="4">
        <dgm:presLayoutVars>
          <dgm:chMax val="0"/>
          <dgm:chPref val="0"/>
          <dgm:bulletEnabled val="1"/>
        </dgm:presLayoutVars>
      </dgm:prSet>
      <dgm:spPr/>
    </dgm:pt>
    <dgm:pt modelId="{F123DC03-4AE3-4B16-A73C-52EB1EFC15B0}" type="pres">
      <dgm:prSet presAssocID="{A75DD09F-0590-4759-8220-1CBAAE75A382}" presName="desTx" presStyleLbl="alignAccFollowNode1" presStyleIdx="2" presStyleCnt="4">
        <dgm:presLayoutVars>
          <dgm:bulletEnabled val="1"/>
        </dgm:presLayoutVars>
      </dgm:prSet>
      <dgm:spPr/>
    </dgm:pt>
    <dgm:pt modelId="{D6495A1D-F67D-4C17-8F0D-3C648994164E}" type="pres">
      <dgm:prSet presAssocID="{3D4B6F29-5243-4694-A11D-8D1414FE05BD}" presName="space" presStyleCnt="0"/>
      <dgm:spPr/>
    </dgm:pt>
    <dgm:pt modelId="{43076C03-D0DB-423B-B8E4-5BA218E2CF77}" type="pres">
      <dgm:prSet presAssocID="{1327F40D-BD68-466C-974D-20C65A380D79}" presName="composite" presStyleCnt="0"/>
      <dgm:spPr/>
    </dgm:pt>
    <dgm:pt modelId="{5551190C-07E4-4FE0-99E9-1A379877011B}" type="pres">
      <dgm:prSet presAssocID="{1327F40D-BD68-466C-974D-20C65A380D79}" presName="parTx" presStyleLbl="alignNode1" presStyleIdx="3" presStyleCnt="4">
        <dgm:presLayoutVars>
          <dgm:chMax val="0"/>
          <dgm:chPref val="0"/>
          <dgm:bulletEnabled val="1"/>
        </dgm:presLayoutVars>
      </dgm:prSet>
      <dgm:spPr/>
    </dgm:pt>
    <dgm:pt modelId="{7DCD7087-DCD6-42FE-902B-0D4AC56574F2}" type="pres">
      <dgm:prSet presAssocID="{1327F40D-BD68-466C-974D-20C65A380D79}" presName="desTx" presStyleLbl="alignAccFollowNode1" presStyleIdx="3" presStyleCnt="4">
        <dgm:presLayoutVars>
          <dgm:bulletEnabled val="1"/>
        </dgm:presLayoutVars>
      </dgm:prSet>
      <dgm:spPr/>
    </dgm:pt>
  </dgm:ptLst>
  <dgm:cxnLst>
    <dgm:cxn modelId="{65923E0A-679A-40CE-AECD-F00736808696}" type="presOf" srcId="{BB780CE0-A93D-47ED-8CF3-007F70A9DD82}" destId="{275D6AB1-2DD3-4DA0-B76E-09090D02EB1F}" srcOrd="0" destOrd="4" presId="urn:microsoft.com/office/officeart/2005/8/layout/hList1"/>
    <dgm:cxn modelId="{0E5B6C0C-7830-47E5-9FCA-96528438E509}" type="presOf" srcId="{4CEDB212-9971-4224-8062-31CB80EE1C78}" destId="{275D6AB1-2DD3-4DA0-B76E-09090D02EB1F}" srcOrd="0" destOrd="3" presId="urn:microsoft.com/office/officeart/2005/8/layout/hList1"/>
    <dgm:cxn modelId="{6470F814-6090-4CA8-A1C4-AE0AFDC099A8}" type="presOf" srcId="{97D7A1E9-0BFC-405C-9ABF-4CA603D68E1C}" destId="{7DCD7087-DCD6-42FE-902B-0D4AC56574F2}" srcOrd="0" destOrd="1" presId="urn:microsoft.com/office/officeart/2005/8/layout/hList1"/>
    <dgm:cxn modelId="{23F39115-6EAA-4B3C-9246-1955571FF088}" srcId="{0D642598-DAC3-4279-99E8-3EB1C505144B}" destId="{A75DD09F-0590-4759-8220-1CBAAE75A382}" srcOrd="2" destOrd="0" parTransId="{6333E50D-65F4-4788-A3F3-04B20B604EFE}" sibTransId="{3D4B6F29-5243-4694-A11D-8D1414FE05BD}"/>
    <dgm:cxn modelId="{027EED21-6874-4285-8732-A2679FD7B583}" srcId="{5CAFF843-B890-405C-8726-FAE4A99296D0}" destId="{90F6713E-20AB-41C7-89F7-8358154AF6C1}" srcOrd="0" destOrd="0" parTransId="{0BA39DAD-C49A-4E8A-A7B8-563D12503F13}" sibTransId="{27F30C22-6DBC-408A-BD5B-A9F60F9BC94C}"/>
    <dgm:cxn modelId="{55FE5322-5EA6-4F9A-84B7-30E961174C09}" srcId="{1327F40D-BD68-466C-974D-20C65A380D79}" destId="{1685C84D-3424-44C6-91DF-788002F8899F}" srcOrd="2" destOrd="0" parTransId="{A2CEFE1B-AF5A-4D29-B6DF-CBEE21D88311}" sibTransId="{F3EDB937-22F5-45F8-A86F-57549BE2522F}"/>
    <dgm:cxn modelId="{B17B9127-3B1F-415A-8800-3CFC2032D44A}" srcId="{F3A6225D-1DD4-4506-8264-2AC5C959C40A}" destId="{F5420944-B062-4F7F-9CE0-93E56ED89812}" srcOrd="1" destOrd="0" parTransId="{12D32271-DD2F-4098-BF3D-984FE003DD7A}" sibTransId="{FF4B00F4-F99B-42AF-A5CC-F1633021A42C}"/>
    <dgm:cxn modelId="{8587E62F-CEF2-4E46-8805-814A0585F971}" type="presOf" srcId="{7A1FD555-D63F-46A5-9BD2-DDBE88838695}" destId="{6CA75DEE-11E6-47ED-A45B-E26CBCDE6542}" srcOrd="0" destOrd="1" presId="urn:microsoft.com/office/officeart/2005/8/layout/hList1"/>
    <dgm:cxn modelId="{8E80935E-61B7-476F-B3DE-9AAD2FC451AB}" srcId="{5CAFF843-B890-405C-8726-FAE4A99296D0}" destId="{7A1FD555-D63F-46A5-9BD2-DDBE88838695}" srcOrd="1" destOrd="0" parTransId="{7FE210D4-04E8-4A66-B601-1DCA73B31852}" sibTransId="{D2051069-1833-4E7E-B2E9-EC74DDB73455}"/>
    <dgm:cxn modelId="{D194BB41-B0C9-43E8-8B58-272F5D5DAF60}" type="presOf" srcId="{A75DD09F-0590-4759-8220-1CBAAE75A382}" destId="{2C10B101-B848-49AD-93A7-34A55B3D66BC}" srcOrd="0" destOrd="0" presId="urn:microsoft.com/office/officeart/2005/8/layout/hList1"/>
    <dgm:cxn modelId="{3876D866-100B-42F6-A6AB-80F0457F9DBF}" type="presOf" srcId="{86D5BC3B-4B68-42CB-9F31-CFE0575DF32E}" destId="{275D6AB1-2DD3-4DA0-B76E-09090D02EB1F}" srcOrd="0" destOrd="7" presId="urn:microsoft.com/office/officeart/2005/8/layout/hList1"/>
    <dgm:cxn modelId="{4785BE48-EA20-493C-86DF-A34BE4F45FB1}" srcId="{F3A6225D-1DD4-4506-8264-2AC5C959C40A}" destId="{59F8BD57-D3E8-4A41-BE1F-88000FFF8AA6}" srcOrd="0" destOrd="0" parTransId="{749682B2-A394-4A1E-97D8-4BCB5246AEF9}" sibTransId="{1856859F-F811-4F23-B767-F9706D9C4B6F}"/>
    <dgm:cxn modelId="{11FC5949-06EB-4E35-B7C5-AF29EC8DFACA}" type="presOf" srcId="{579426C5-8394-4427-B555-FF376FCDFD5C}" destId="{F123DC03-4AE3-4B16-A73C-52EB1EFC15B0}" srcOrd="0" destOrd="0" presId="urn:microsoft.com/office/officeart/2005/8/layout/hList1"/>
    <dgm:cxn modelId="{7DA7D46A-1D64-4BBB-A434-000CBE106CB3}" type="presOf" srcId="{90F6713E-20AB-41C7-89F7-8358154AF6C1}" destId="{6CA75DEE-11E6-47ED-A45B-E26CBCDE6542}" srcOrd="0" destOrd="0" presId="urn:microsoft.com/office/officeart/2005/8/layout/hList1"/>
    <dgm:cxn modelId="{33A69A4B-AE49-4BF2-94D8-23B90F1FBF43}" type="presOf" srcId="{8025307A-A80C-42DA-9360-39EAF3CC639E}" destId="{275D6AB1-2DD3-4DA0-B76E-09090D02EB1F}" srcOrd="0" destOrd="5" presId="urn:microsoft.com/office/officeart/2005/8/layout/hList1"/>
    <dgm:cxn modelId="{812AE54F-32A0-491B-AA46-1880E50F204D}" type="presOf" srcId="{5A4A1030-138C-461E-8222-3960A6065D15}" destId="{7DCD7087-DCD6-42FE-902B-0D4AC56574F2}" srcOrd="0" destOrd="3" presId="urn:microsoft.com/office/officeart/2005/8/layout/hList1"/>
    <dgm:cxn modelId="{D7F84152-AFA9-4919-BC02-827C1098F863}" type="presOf" srcId="{F5420944-B062-4F7F-9CE0-93E56ED89812}" destId="{275D6AB1-2DD3-4DA0-B76E-09090D02EB1F}" srcOrd="0" destOrd="1" presId="urn:microsoft.com/office/officeart/2005/8/layout/hList1"/>
    <dgm:cxn modelId="{73966854-0290-4752-B2F0-025756121FE6}" srcId="{F3A6225D-1DD4-4506-8264-2AC5C959C40A}" destId="{C8A2A684-FF51-4A9F-BE44-C76C0AD808E3}" srcOrd="2" destOrd="0" parTransId="{21B4907E-3952-475B-ACA9-FA6809DD2B9B}" sibTransId="{F8C403A6-BAD2-4D0B-93A6-185D23F7CF8A}"/>
    <dgm:cxn modelId="{2044027D-FE2E-4030-8CE2-A9F876319759}" type="presOf" srcId="{F4F65EED-1A1E-49F4-8CEF-D7F7A2AE4778}" destId="{6CA75DEE-11E6-47ED-A45B-E26CBCDE6542}" srcOrd="0" destOrd="2" presId="urn:microsoft.com/office/officeart/2005/8/layout/hList1"/>
    <dgm:cxn modelId="{C332EB8A-5F7A-45FF-9EF1-E2A59B5525EE}" srcId="{A75DD09F-0590-4759-8220-1CBAAE75A382}" destId="{579426C5-8394-4427-B555-FF376FCDFD5C}" srcOrd="0" destOrd="0" parTransId="{7CB4741A-CF90-46C9-BEEE-A88B5DB54222}" sibTransId="{ED4CED71-4FA7-4409-AEAA-1AD81FE43879}"/>
    <dgm:cxn modelId="{020A458B-6FF6-40A1-88F5-453461110594}" type="presOf" srcId="{17F7B65C-33BD-4AC1-BD41-4B3F6B6918A2}" destId="{7DCD7087-DCD6-42FE-902B-0D4AC56574F2}" srcOrd="0" destOrd="4" presId="urn:microsoft.com/office/officeart/2005/8/layout/hList1"/>
    <dgm:cxn modelId="{2BA6A58B-A4B8-42C4-BBF9-9318ED137945}" type="presOf" srcId="{5CAFF843-B890-405C-8726-FAE4A99296D0}" destId="{51D68B30-D7B8-4339-8A38-B1FA45836D38}" srcOrd="0" destOrd="0" presId="urn:microsoft.com/office/officeart/2005/8/layout/hList1"/>
    <dgm:cxn modelId="{DCF7A88F-105A-449A-A114-C3A4821F9E35}" srcId="{0D642598-DAC3-4279-99E8-3EB1C505144B}" destId="{5CAFF843-B890-405C-8726-FAE4A99296D0}" srcOrd="1" destOrd="0" parTransId="{3FBA1596-6420-4B0E-B11E-F17DC23C3DD2}" sibTransId="{A6298BA9-8D64-4934-905E-65BBD5E30EF6}"/>
    <dgm:cxn modelId="{24EFE490-D7DB-4A55-87F7-C37CEC117A29}" type="presOf" srcId="{F3A6225D-1DD4-4506-8264-2AC5C959C40A}" destId="{A94CFFBC-FA73-4424-999B-862660D26DD2}" srcOrd="0" destOrd="0" presId="urn:microsoft.com/office/officeart/2005/8/layout/hList1"/>
    <dgm:cxn modelId="{B3598A99-CDB3-48A0-B241-B0C8F26E4C11}" srcId="{0D642598-DAC3-4279-99E8-3EB1C505144B}" destId="{1327F40D-BD68-466C-974D-20C65A380D79}" srcOrd="3" destOrd="0" parTransId="{D4C5B500-571E-421B-B15C-87431A0EDDC3}" sibTransId="{BD938E28-2773-4C57-86DD-ED3C09E9400B}"/>
    <dgm:cxn modelId="{C1AF519F-4148-4A1C-B41D-D34C4F412776}" srcId="{5CAFF843-B890-405C-8726-FAE4A99296D0}" destId="{F4F65EED-1A1E-49F4-8CEF-D7F7A2AE4778}" srcOrd="2" destOrd="0" parTransId="{17908CEE-42C2-4641-BE19-C543C6AF84E6}" sibTransId="{87F4F105-4DBF-4993-BFEC-661B8157FBF0}"/>
    <dgm:cxn modelId="{85CBA3A3-6456-4D5F-8595-71DE85202D21}" type="presOf" srcId="{16BA62AB-2308-47BB-ABB3-B80C54A56E7F}" destId="{6CA75DEE-11E6-47ED-A45B-E26CBCDE6542}" srcOrd="0" destOrd="3" presId="urn:microsoft.com/office/officeart/2005/8/layout/hList1"/>
    <dgm:cxn modelId="{4844B5B8-4C23-453E-928E-BB61C6A7F350}" srcId="{5CAFF843-B890-405C-8726-FAE4A99296D0}" destId="{16BA62AB-2308-47BB-ABB3-B80C54A56E7F}" srcOrd="3" destOrd="0" parTransId="{5F713648-6F34-4110-BD84-225468BD5648}" sibTransId="{3986F347-3E72-4F47-B053-C11523AE8A56}"/>
    <dgm:cxn modelId="{A0BDA3BA-F69F-42C2-ABBF-F62931406882}" type="presOf" srcId="{45F9EE48-C3A0-41F7-81B9-2670331C5E17}" destId="{7DCD7087-DCD6-42FE-902B-0D4AC56574F2}" srcOrd="0" destOrd="0" presId="urn:microsoft.com/office/officeart/2005/8/layout/hList1"/>
    <dgm:cxn modelId="{DFBB51BD-AE94-48EE-91BA-09643FBF41A1}" type="presOf" srcId="{1685C84D-3424-44C6-91DF-788002F8899F}" destId="{7DCD7087-DCD6-42FE-902B-0D4AC56574F2}" srcOrd="0" destOrd="2" presId="urn:microsoft.com/office/officeart/2005/8/layout/hList1"/>
    <dgm:cxn modelId="{9137F0C2-F61B-41B0-815F-6D535AE5AB3F}" type="presOf" srcId="{0D642598-DAC3-4279-99E8-3EB1C505144B}" destId="{E5A0D9E1-5FE3-4844-B4F7-69F9574DF3E8}" srcOrd="0" destOrd="0" presId="urn:microsoft.com/office/officeart/2005/8/layout/hList1"/>
    <dgm:cxn modelId="{6DDF50C3-0316-44F0-A272-129EF5C20046}" type="presOf" srcId="{D724E4E4-D682-43A4-AB71-44D5DCEBBA7C}" destId="{275D6AB1-2DD3-4DA0-B76E-09090D02EB1F}" srcOrd="0" destOrd="6" presId="urn:microsoft.com/office/officeart/2005/8/layout/hList1"/>
    <dgm:cxn modelId="{DC47FEC4-39BA-440F-A968-854BD53AFDB8}" type="presOf" srcId="{59F8BD57-D3E8-4A41-BE1F-88000FFF8AA6}" destId="{275D6AB1-2DD3-4DA0-B76E-09090D02EB1F}" srcOrd="0" destOrd="0" presId="urn:microsoft.com/office/officeart/2005/8/layout/hList1"/>
    <dgm:cxn modelId="{8EC40ACC-6592-4A94-AB74-BAB9D2991601}" srcId="{F3A6225D-1DD4-4506-8264-2AC5C959C40A}" destId="{86D5BC3B-4B68-42CB-9F31-CFE0575DF32E}" srcOrd="7" destOrd="0" parTransId="{F3C68772-CD5D-4E65-BD22-9145DDD4AFFB}" sibTransId="{E6B27DFB-0A5A-4B39-8EA0-7206F25A71AA}"/>
    <dgm:cxn modelId="{EEA967CF-5436-4FF7-90B9-0A3143329C5A}" srcId="{1327F40D-BD68-466C-974D-20C65A380D79}" destId="{17F7B65C-33BD-4AC1-BD41-4B3F6B6918A2}" srcOrd="4" destOrd="0" parTransId="{75F03D88-91A9-4526-ABCD-1AD1551DA4FF}" sibTransId="{D308E8C6-B406-4B31-B5BC-6C3FA9991CC2}"/>
    <dgm:cxn modelId="{88F3FED8-2169-4BC4-A7E6-FCB99FEBBE08}" srcId="{F3A6225D-1DD4-4506-8264-2AC5C959C40A}" destId="{8025307A-A80C-42DA-9360-39EAF3CC639E}" srcOrd="5" destOrd="0" parTransId="{B1A8D4FF-4B41-4CC1-8D8E-8EB52B6E4B94}" sibTransId="{7B02D44A-17EA-49BE-8036-B1A3A13E2000}"/>
    <dgm:cxn modelId="{BAFD0AD9-CBE3-493E-9660-4D8A5B46A12D}" srcId="{F3A6225D-1DD4-4506-8264-2AC5C959C40A}" destId="{4CEDB212-9971-4224-8062-31CB80EE1C78}" srcOrd="3" destOrd="0" parTransId="{E8B981D5-8089-4A96-B1FD-1DFCB5B425B6}" sibTransId="{53DD849F-EEF3-47C9-9081-5CED7FBE1A9E}"/>
    <dgm:cxn modelId="{B1BDF3DB-B8F7-45B3-BC50-5A548D118B32}" type="presOf" srcId="{1327F40D-BD68-466C-974D-20C65A380D79}" destId="{5551190C-07E4-4FE0-99E9-1A379877011B}" srcOrd="0" destOrd="0" presId="urn:microsoft.com/office/officeart/2005/8/layout/hList1"/>
    <dgm:cxn modelId="{0F0837E0-D4F0-44C0-95ED-8CF118C662BE}" srcId="{1327F40D-BD68-466C-974D-20C65A380D79}" destId="{45F9EE48-C3A0-41F7-81B9-2670331C5E17}" srcOrd="0" destOrd="0" parTransId="{017B39AD-4580-41FE-A758-790B8C1DBAC6}" sibTransId="{C3AF5A44-8665-416B-BAC5-0EB471A91315}"/>
    <dgm:cxn modelId="{863443E5-D7A2-43EE-A193-FA492C3B6EE9}" srcId="{F3A6225D-1DD4-4506-8264-2AC5C959C40A}" destId="{D724E4E4-D682-43A4-AB71-44D5DCEBBA7C}" srcOrd="6" destOrd="0" parTransId="{9FFBA677-4371-4B4E-AD29-A806F9E7C0CF}" sibTransId="{82ED643F-F571-49D2-AEF9-904025917A00}"/>
    <dgm:cxn modelId="{AD16F2ED-FD2B-410F-A31B-D537ECF5AFF6}" srcId="{F3A6225D-1DD4-4506-8264-2AC5C959C40A}" destId="{BB780CE0-A93D-47ED-8CF3-007F70A9DD82}" srcOrd="4" destOrd="0" parTransId="{AA3E3656-2546-474E-A83C-918F6566A77B}" sibTransId="{DC688A78-905D-458F-A58A-4ED6086AC029}"/>
    <dgm:cxn modelId="{B36BB8EE-48EE-451A-A0DF-69FC4359DD74}" srcId="{1327F40D-BD68-466C-974D-20C65A380D79}" destId="{5A4A1030-138C-461E-8222-3960A6065D15}" srcOrd="3" destOrd="0" parTransId="{F94BD471-B056-46B7-A622-0BAA124F6D1F}" sibTransId="{0ED8FA27-5920-49A4-B14E-EDF0FC21D286}"/>
    <dgm:cxn modelId="{DC1E37F1-9358-4756-B3E3-FD4105008DB8}" srcId="{0D642598-DAC3-4279-99E8-3EB1C505144B}" destId="{F3A6225D-1DD4-4506-8264-2AC5C959C40A}" srcOrd="0" destOrd="0" parTransId="{D51122AC-937E-4E1C-B055-CE665BE15603}" sibTransId="{0C14C41F-797E-4B8B-82C9-A7D2AE9D30E2}"/>
    <dgm:cxn modelId="{39A577F8-57B9-4B4D-AED9-789D251EA237}" srcId="{1327F40D-BD68-466C-974D-20C65A380D79}" destId="{97D7A1E9-0BFC-405C-9ABF-4CA603D68E1C}" srcOrd="1" destOrd="0" parTransId="{B4887150-445A-4770-A980-8A551D1A597E}" sibTransId="{FE2CCECD-F832-447C-A80D-CA51F92BD211}"/>
    <dgm:cxn modelId="{EABDEBFF-A560-4592-BC3D-7A7E5708FA33}" type="presOf" srcId="{C8A2A684-FF51-4A9F-BE44-C76C0AD808E3}" destId="{275D6AB1-2DD3-4DA0-B76E-09090D02EB1F}" srcOrd="0" destOrd="2" presId="urn:microsoft.com/office/officeart/2005/8/layout/hList1"/>
    <dgm:cxn modelId="{CEA29E8E-76C9-472B-9219-E9A023FCF3A1}" type="presParOf" srcId="{E5A0D9E1-5FE3-4844-B4F7-69F9574DF3E8}" destId="{8F4EFA43-7115-4C24-B1CD-61C63D45E1FA}" srcOrd="0" destOrd="0" presId="urn:microsoft.com/office/officeart/2005/8/layout/hList1"/>
    <dgm:cxn modelId="{C44A4FF8-F99C-4A55-A953-4550263FCC5F}" type="presParOf" srcId="{8F4EFA43-7115-4C24-B1CD-61C63D45E1FA}" destId="{A94CFFBC-FA73-4424-999B-862660D26DD2}" srcOrd="0" destOrd="0" presId="urn:microsoft.com/office/officeart/2005/8/layout/hList1"/>
    <dgm:cxn modelId="{F11BDCDE-15DE-424B-8EC9-8E67C38346A1}" type="presParOf" srcId="{8F4EFA43-7115-4C24-B1CD-61C63D45E1FA}" destId="{275D6AB1-2DD3-4DA0-B76E-09090D02EB1F}" srcOrd="1" destOrd="0" presId="urn:microsoft.com/office/officeart/2005/8/layout/hList1"/>
    <dgm:cxn modelId="{F0F4BCCE-D471-476C-B900-A48FE92E65FA}" type="presParOf" srcId="{E5A0D9E1-5FE3-4844-B4F7-69F9574DF3E8}" destId="{66A46DD9-7DFE-4710-B17C-204E88A6EF59}" srcOrd="1" destOrd="0" presId="urn:microsoft.com/office/officeart/2005/8/layout/hList1"/>
    <dgm:cxn modelId="{3B63F292-A9B3-4FF1-917B-96E1710E48BE}" type="presParOf" srcId="{E5A0D9E1-5FE3-4844-B4F7-69F9574DF3E8}" destId="{851E47D8-5DF1-4D10-A1FF-555454F4EE07}" srcOrd="2" destOrd="0" presId="urn:microsoft.com/office/officeart/2005/8/layout/hList1"/>
    <dgm:cxn modelId="{FFC052FA-5AC6-4639-B777-5BDE25D64C94}" type="presParOf" srcId="{851E47D8-5DF1-4D10-A1FF-555454F4EE07}" destId="{51D68B30-D7B8-4339-8A38-B1FA45836D38}" srcOrd="0" destOrd="0" presId="urn:microsoft.com/office/officeart/2005/8/layout/hList1"/>
    <dgm:cxn modelId="{6ED50E41-C413-405A-AB45-C287E65801A4}" type="presParOf" srcId="{851E47D8-5DF1-4D10-A1FF-555454F4EE07}" destId="{6CA75DEE-11E6-47ED-A45B-E26CBCDE6542}" srcOrd="1" destOrd="0" presId="urn:microsoft.com/office/officeart/2005/8/layout/hList1"/>
    <dgm:cxn modelId="{E005E4DF-5BC6-463D-BB9A-C691C7636335}" type="presParOf" srcId="{E5A0D9E1-5FE3-4844-B4F7-69F9574DF3E8}" destId="{491D316A-1659-44A7-BA3D-99F0019793ED}" srcOrd="3" destOrd="0" presId="urn:microsoft.com/office/officeart/2005/8/layout/hList1"/>
    <dgm:cxn modelId="{F4F1FB56-85F4-4171-ABF9-66925417757A}" type="presParOf" srcId="{E5A0D9E1-5FE3-4844-B4F7-69F9574DF3E8}" destId="{2AFE9F05-460B-402B-981D-30B00E596EC7}" srcOrd="4" destOrd="0" presId="urn:microsoft.com/office/officeart/2005/8/layout/hList1"/>
    <dgm:cxn modelId="{CB95AE48-D309-4AAB-A31D-DFA8AF2A2904}" type="presParOf" srcId="{2AFE9F05-460B-402B-981D-30B00E596EC7}" destId="{2C10B101-B848-49AD-93A7-34A55B3D66BC}" srcOrd="0" destOrd="0" presId="urn:microsoft.com/office/officeart/2005/8/layout/hList1"/>
    <dgm:cxn modelId="{F9ACB6A3-436E-48C2-B824-356AE94F4D20}" type="presParOf" srcId="{2AFE9F05-460B-402B-981D-30B00E596EC7}" destId="{F123DC03-4AE3-4B16-A73C-52EB1EFC15B0}" srcOrd="1" destOrd="0" presId="urn:microsoft.com/office/officeart/2005/8/layout/hList1"/>
    <dgm:cxn modelId="{B97C545B-5CDE-42FD-8FAC-40361AE740A5}" type="presParOf" srcId="{E5A0D9E1-5FE3-4844-B4F7-69F9574DF3E8}" destId="{D6495A1D-F67D-4C17-8F0D-3C648994164E}" srcOrd="5" destOrd="0" presId="urn:microsoft.com/office/officeart/2005/8/layout/hList1"/>
    <dgm:cxn modelId="{41457B49-EC09-4FD0-8708-5A267B6BC893}" type="presParOf" srcId="{E5A0D9E1-5FE3-4844-B4F7-69F9574DF3E8}" destId="{43076C03-D0DB-423B-B8E4-5BA218E2CF77}" srcOrd="6" destOrd="0" presId="urn:microsoft.com/office/officeart/2005/8/layout/hList1"/>
    <dgm:cxn modelId="{DA9BBD42-D812-4E5A-9548-81F0E5EA1A3B}" type="presParOf" srcId="{43076C03-D0DB-423B-B8E4-5BA218E2CF77}" destId="{5551190C-07E4-4FE0-99E9-1A379877011B}" srcOrd="0" destOrd="0" presId="urn:microsoft.com/office/officeart/2005/8/layout/hList1"/>
    <dgm:cxn modelId="{87AD7A40-E4D5-4DF5-BF49-0BE3DAE2DFEE}" type="presParOf" srcId="{43076C03-D0DB-423B-B8E4-5BA218E2CF77}" destId="{7DCD7087-DCD6-42FE-902B-0D4AC56574F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CFFBC-FA73-4424-999B-862660D26DD2}">
      <dsp:nvSpPr>
        <dsp:cNvPr id="0" name=""/>
        <dsp:cNvSpPr/>
      </dsp:nvSpPr>
      <dsp:spPr>
        <a:xfrm>
          <a:off x="4142" y="50322"/>
          <a:ext cx="2491003" cy="62817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Office 365</a:t>
          </a:r>
        </a:p>
      </dsp:txBody>
      <dsp:txXfrm>
        <a:off x="4142" y="50322"/>
        <a:ext cx="2491003" cy="628175"/>
      </dsp:txXfrm>
    </dsp:sp>
    <dsp:sp modelId="{275D6AB1-2DD3-4DA0-B76E-09090D02EB1F}">
      <dsp:nvSpPr>
        <dsp:cNvPr id="0" name=""/>
        <dsp:cNvSpPr/>
      </dsp:nvSpPr>
      <dsp:spPr>
        <a:xfrm>
          <a:off x="4142" y="678498"/>
          <a:ext cx="2491003" cy="2723040"/>
        </a:xfrm>
        <a:prstGeom prst="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Users, groups, and organizations</a:t>
          </a:r>
        </a:p>
        <a:p>
          <a:pPr marL="171450" lvl="1" indent="-171450" algn="l" defTabSz="711200">
            <a:lnSpc>
              <a:spcPct val="90000"/>
            </a:lnSpc>
            <a:spcBef>
              <a:spcPct val="0"/>
            </a:spcBef>
            <a:spcAft>
              <a:spcPct val="15000"/>
            </a:spcAft>
            <a:buChar char="•"/>
          </a:pPr>
          <a:r>
            <a:rPr lang="en-US" sz="1600" kern="1200" dirty="0"/>
            <a:t>Outlook</a:t>
          </a:r>
        </a:p>
        <a:p>
          <a:pPr marL="171450" lvl="1" indent="-171450" algn="l" defTabSz="711200">
            <a:lnSpc>
              <a:spcPct val="90000"/>
            </a:lnSpc>
            <a:spcBef>
              <a:spcPct val="0"/>
            </a:spcBef>
            <a:spcAft>
              <a:spcPct val="15000"/>
            </a:spcAft>
            <a:buChar char="•"/>
          </a:pPr>
          <a:r>
            <a:rPr lang="en-US" sz="1600" kern="1200" dirty="0"/>
            <a:t>SharePoint</a:t>
          </a:r>
        </a:p>
        <a:p>
          <a:pPr marL="171450" lvl="1" indent="-171450" algn="l" defTabSz="711200">
            <a:lnSpc>
              <a:spcPct val="90000"/>
            </a:lnSpc>
            <a:spcBef>
              <a:spcPct val="0"/>
            </a:spcBef>
            <a:spcAft>
              <a:spcPct val="15000"/>
            </a:spcAft>
            <a:buChar char="•"/>
          </a:pPr>
          <a:r>
            <a:rPr lang="en-US" sz="1600" kern="1200" dirty="0"/>
            <a:t>OneDrive</a:t>
          </a:r>
        </a:p>
        <a:p>
          <a:pPr marL="171450" lvl="1" indent="-171450" algn="l" defTabSz="711200">
            <a:lnSpc>
              <a:spcPct val="90000"/>
            </a:lnSpc>
            <a:spcBef>
              <a:spcPct val="0"/>
            </a:spcBef>
            <a:spcAft>
              <a:spcPct val="15000"/>
            </a:spcAft>
            <a:buChar char="•"/>
          </a:pPr>
          <a:r>
            <a:rPr lang="en-US" sz="1600" kern="1200" dirty="0"/>
            <a:t>Teams</a:t>
          </a:r>
        </a:p>
        <a:p>
          <a:pPr marL="171450" lvl="1" indent="-171450" algn="l" defTabSz="711200">
            <a:lnSpc>
              <a:spcPct val="90000"/>
            </a:lnSpc>
            <a:spcBef>
              <a:spcPct val="0"/>
            </a:spcBef>
            <a:spcAft>
              <a:spcPct val="15000"/>
            </a:spcAft>
            <a:buChar char="•"/>
          </a:pPr>
          <a:r>
            <a:rPr lang="en-US" sz="1600" kern="1200" dirty="0"/>
            <a:t>Planner</a:t>
          </a:r>
        </a:p>
        <a:p>
          <a:pPr marL="171450" lvl="1" indent="-171450" algn="l" defTabSz="711200">
            <a:lnSpc>
              <a:spcPct val="90000"/>
            </a:lnSpc>
            <a:spcBef>
              <a:spcPct val="0"/>
            </a:spcBef>
            <a:spcAft>
              <a:spcPct val="15000"/>
            </a:spcAft>
            <a:buChar char="•"/>
          </a:pPr>
          <a:r>
            <a:rPr lang="en-US" sz="1600" kern="1200" dirty="0"/>
            <a:t>Excel</a:t>
          </a:r>
        </a:p>
        <a:p>
          <a:pPr marL="171450" lvl="1" indent="-171450" algn="l" defTabSz="711200">
            <a:lnSpc>
              <a:spcPct val="90000"/>
            </a:lnSpc>
            <a:spcBef>
              <a:spcPct val="0"/>
            </a:spcBef>
            <a:spcAft>
              <a:spcPct val="15000"/>
            </a:spcAft>
            <a:buChar char="•"/>
          </a:pPr>
          <a:r>
            <a:rPr lang="en-US" sz="1600" kern="1200" dirty="0"/>
            <a:t>OneNote</a:t>
          </a:r>
        </a:p>
      </dsp:txBody>
      <dsp:txXfrm>
        <a:off x="4142" y="678498"/>
        <a:ext cx="2491003" cy="2723040"/>
      </dsp:txXfrm>
    </dsp:sp>
    <dsp:sp modelId="{51D68B30-D7B8-4339-8A38-B1FA45836D38}">
      <dsp:nvSpPr>
        <dsp:cNvPr id="0" name=""/>
        <dsp:cNvSpPr/>
      </dsp:nvSpPr>
      <dsp:spPr>
        <a:xfrm>
          <a:off x="2843886" y="50322"/>
          <a:ext cx="2491003" cy="628175"/>
        </a:xfrm>
        <a:prstGeom prst="rect">
          <a:avLst/>
        </a:prstGeom>
        <a:solidFill>
          <a:schemeClr val="accent2">
            <a:hueOff val="-1920077"/>
            <a:satOff val="-7617"/>
            <a:lumOff val="3921"/>
            <a:alphaOff val="0"/>
          </a:schemeClr>
        </a:solidFill>
        <a:ln w="10795" cap="flat" cmpd="sng" algn="ctr">
          <a:solidFill>
            <a:schemeClr val="accent2">
              <a:hueOff val="-1920077"/>
              <a:satOff val="-7617"/>
              <a:lumOff val="39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Windows 10</a:t>
          </a:r>
        </a:p>
      </dsp:txBody>
      <dsp:txXfrm>
        <a:off x="2843886" y="50322"/>
        <a:ext cx="2491003" cy="628175"/>
      </dsp:txXfrm>
    </dsp:sp>
    <dsp:sp modelId="{6CA75DEE-11E6-47ED-A45B-E26CBCDE6542}">
      <dsp:nvSpPr>
        <dsp:cNvPr id="0" name=""/>
        <dsp:cNvSpPr/>
      </dsp:nvSpPr>
      <dsp:spPr>
        <a:xfrm>
          <a:off x="2843886" y="678498"/>
          <a:ext cx="2491003" cy="2723040"/>
        </a:xfrm>
        <a:prstGeom prst="rect">
          <a:avLst/>
        </a:prstGeom>
        <a:solidFill>
          <a:schemeClr val="accent2">
            <a:tint val="40000"/>
            <a:alpha val="90000"/>
            <a:hueOff val="-2181143"/>
            <a:satOff val="2559"/>
            <a:lumOff val="475"/>
            <a:alphaOff val="0"/>
          </a:schemeClr>
        </a:solidFill>
        <a:ln w="10795" cap="flat" cmpd="sng" algn="ctr">
          <a:solidFill>
            <a:schemeClr val="accent2">
              <a:tint val="40000"/>
              <a:alpha val="90000"/>
              <a:hueOff val="-2181143"/>
              <a:satOff val="2559"/>
              <a:lumOff val="4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Activities</a:t>
          </a:r>
        </a:p>
        <a:p>
          <a:pPr marL="171450" lvl="1" indent="-171450" algn="l" defTabSz="711200">
            <a:lnSpc>
              <a:spcPct val="90000"/>
            </a:lnSpc>
            <a:spcBef>
              <a:spcPct val="0"/>
            </a:spcBef>
            <a:spcAft>
              <a:spcPct val="15000"/>
            </a:spcAft>
            <a:buChar char="•"/>
          </a:pPr>
          <a:r>
            <a:rPr lang="en-US" sz="1600" kern="1200" dirty="0"/>
            <a:t>Device relay </a:t>
          </a:r>
        </a:p>
        <a:p>
          <a:pPr marL="171450" lvl="1" indent="-171450" algn="l" defTabSz="711200">
            <a:lnSpc>
              <a:spcPct val="90000"/>
            </a:lnSpc>
            <a:spcBef>
              <a:spcPct val="0"/>
            </a:spcBef>
            <a:spcAft>
              <a:spcPct val="15000"/>
            </a:spcAft>
            <a:buChar char="•"/>
          </a:pPr>
          <a:r>
            <a:rPr lang="en-US" sz="1600" kern="1200" dirty="0"/>
            <a:t>Commands</a:t>
          </a:r>
        </a:p>
        <a:p>
          <a:pPr marL="171450" lvl="1" indent="-171450" algn="l" defTabSz="711200">
            <a:lnSpc>
              <a:spcPct val="90000"/>
            </a:lnSpc>
            <a:spcBef>
              <a:spcPct val="0"/>
            </a:spcBef>
            <a:spcAft>
              <a:spcPct val="15000"/>
            </a:spcAft>
            <a:buChar char="•"/>
          </a:pPr>
          <a:r>
            <a:rPr lang="en-US" sz="1600" kern="1200" dirty="0"/>
            <a:t>Notifications</a:t>
          </a:r>
        </a:p>
      </dsp:txBody>
      <dsp:txXfrm>
        <a:off x="2843886" y="678498"/>
        <a:ext cx="2491003" cy="2723040"/>
      </dsp:txXfrm>
    </dsp:sp>
    <dsp:sp modelId="{2C10B101-B848-49AD-93A7-34A55B3D66BC}">
      <dsp:nvSpPr>
        <dsp:cNvPr id="0" name=""/>
        <dsp:cNvSpPr/>
      </dsp:nvSpPr>
      <dsp:spPr>
        <a:xfrm>
          <a:off x="5683630" y="50322"/>
          <a:ext cx="2491003" cy="628175"/>
        </a:xfrm>
        <a:prstGeom prst="rect">
          <a:avLst/>
        </a:prstGeom>
        <a:solidFill>
          <a:schemeClr val="accent2">
            <a:hueOff val="-3840154"/>
            <a:satOff val="-15235"/>
            <a:lumOff val="7843"/>
            <a:alphaOff val="0"/>
          </a:schemeClr>
        </a:solidFill>
        <a:ln w="10795" cap="flat" cmpd="sng" algn="ctr">
          <a:solidFill>
            <a:schemeClr val="accent2">
              <a:hueOff val="-3840154"/>
              <a:satOff val="-15235"/>
              <a:lumOff val="78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Dynamics 365</a:t>
          </a:r>
        </a:p>
      </dsp:txBody>
      <dsp:txXfrm>
        <a:off x="5683630" y="50322"/>
        <a:ext cx="2491003" cy="628175"/>
      </dsp:txXfrm>
    </dsp:sp>
    <dsp:sp modelId="{F123DC03-4AE3-4B16-A73C-52EB1EFC15B0}">
      <dsp:nvSpPr>
        <dsp:cNvPr id="0" name=""/>
        <dsp:cNvSpPr/>
      </dsp:nvSpPr>
      <dsp:spPr>
        <a:xfrm>
          <a:off x="5683630" y="678498"/>
          <a:ext cx="2491003" cy="2723040"/>
        </a:xfrm>
        <a:prstGeom prst="rect">
          <a:avLst/>
        </a:prstGeom>
        <a:solidFill>
          <a:schemeClr val="accent2">
            <a:tint val="40000"/>
            <a:alpha val="90000"/>
            <a:hueOff val="-4362285"/>
            <a:satOff val="5119"/>
            <a:lumOff val="950"/>
            <a:alphaOff val="0"/>
          </a:schemeClr>
        </a:solidFill>
        <a:ln w="10795" cap="flat" cmpd="sng" algn="ctr">
          <a:solidFill>
            <a:schemeClr val="accent2">
              <a:tint val="40000"/>
              <a:alpha val="90000"/>
              <a:hueOff val="-4362285"/>
              <a:satOff val="5119"/>
              <a:lumOff val="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Business Central</a:t>
          </a:r>
        </a:p>
      </dsp:txBody>
      <dsp:txXfrm>
        <a:off x="5683630" y="678498"/>
        <a:ext cx="2491003" cy="2723040"/>
      </dsp:txXfrm>
    </dsp:sp>
    <dsp:sp modelId="{5551190C-07E4-4FE0-99E9-1A379877011B}">
      <dsp:nvSpPr>
        <dsp:cNvPr id="0" name=""/>
        <dsp:cNvSpPr/>
      </dsp:nvSpPr>
      <dsp:spPr>
        <a:xfrm>
          <a:off x="8523373" y="50322"/>
          <a:ext cx="2491003" cy="628175"/>
        </a:xfrm>
        <a:prstGeom prst="rect">
          <a:avLst/>
        </a:prstGeom>
        <a:solidFill>
          <a:schemeClr val="accent2">
            <a:hueOff val="-5760231"/>
            <a:satOff val="-22852"/>
            <a:lumOff val="11764"/>
            <a:alphaOff val="0"/>
          </a:schemeClr>
        </a:solidFill>
        <a:ln w="10795" cap="flat" cmpd="sng" algn="ctr">
          <a:solidFill>
            <a:schemeClr val="accent2">
              <a:hueOff val="-5760231"/>
              <a:satOff val="-22852"/>
              <a:lumOff val="117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Mobility + Security</a:t>
          </a:r>
        </a:p>
      </dsp:txBody>
      <dsp:txXfrm>
        <a:off x="8523373" y="50322"/>
        <a:ext cx="2491003" cy="628175"/>
      </dsp:txXfrm>
    </dsp:sp>
    <dsp:sp modelId="{7DCD7087-DCD6-42FE-902B-0D4AC56574F2}">
      <dsp:nvSpPr>
        <dsp:cNvPr id="0" name=""/>
        <dsp:cNvSpPr/>
      </dsp:nvSpPr>
      <dsp:spPr>
        <a:xfrm>
          <a:off x="8523373" y="678498"/>
          <a:ext cx="2491003" cy="2723040"/>
        </a:xfrm>
        <a:prstGeom prst="rect">
          <a:avLst/>
        </a:prstGeom>
        <a:solidFill>
          <a:schemeClr val="accent2">
            <a:tint val="40000"/>
            <a:alpha val="90000"/>
            <a:hueOff val="-6543428"/>
            <a:satOff val="7678"/>
            <a:lumOff val="1425"/>
            <a:alphaOff val="0"/>
          </a:schemeClr>
        </a:solidFill>
        <a:ln w="10795" cap="flat" cmpd="sng" algn="ctr">
          <a:solidFill>
            <a:schemeClr val="accent2">
              <a:tint val="40000"/>
              <a:alpha val="90000"/>
              <a:hueOff val="-6543428"/>
              <a:satOff val="7678"/>
              <a:lumOff val="14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Azure AD</a:t>
          </a:r>
        </a:p>
        <a:p>
          <a:pPr marL="171450" lvl="1" indent="-171450" algn="l" defTabSz="711200">
            <a:lnSpc>
              <a:spcPct val="90000"/>
            </a:lnSpc>
            <a:spcBef>
              <a:spcPct val="0"/>
            </a:spcBef>
            <a:spcAft>
              <a:spcPct val="15000"/>
            </a:spcAft>
            <a:buChar char="•"/>
          </a:pPr>
          <a:r>
            <a:rPr lang="en-US" sz="1600" kern="1200" dirty="0"/>
            <a:t>Intune</a:t>
          </a:r>
        </a:p>
        <a:p>
          <a:pPr marL="171450" lvl="1" indent="-171450" algn="l" defTabSz="711200">
            <a:lnSpc>
              <a:spcPct val="90000"/>
            </a:lnSpc>
            <a:spcBef>
              <a:spcPct val="0"/>
            </a:spcBef>
            <a:spcAft>
              <a:spcPct val="15000"/>
            </a:spcAft>
            <a:buChar char="•"/>
          </a:pPr>
          <a:r>
            <a:rPr lang="en-US" sz="1600" kern="1200" dirty="0"/>
            <a:t>Identity Manager</a:t>
          </a:r>
        </a:p>
        <a:p>
          <a:pPr marL="171450" lvl="1" indent="-171450" algn="l" defTabSz="711200">
            <a:lnSpc>
              <a:spcPct val="90000"/>
            </a:lnSpc>
            <a:spcBef>
              <a:spcPct val="0"/>
            </a:spcBef>
            <a:spcAft>
              <a:spcPct val="15000"/>
            </a:spcAft>
            <a:buChar char="•"/>
          </a:pPr>
          <a:r>
            <a:rPr lang="en-US" sz="1600" kern="1200" dirty="0"/>
            <a:t>Advanced Threat Analytics</a:t>
          </a:r>
        </a:p>
        <a:p>
          <a:pPr marL="171450" lvl="1" indent="-171450" algn="l" defTabSz="711200">
            <a:lnSpc>
              <a:spcPct val="90000"/>
            </a:lnSpc>
            <a:spcBef>
              <a:spcPct val="0"/>
            </a:spcBef>
            <a:spcAft>
              <a:spcPct val="15000"/>
            </a:spcAft>
            <a:buChar char="•"/>
          </a:pPr>
          <a:r>
            <a:rPr lang="en-US" sz="1600" kern="1200" dirty="0"/>
            <a:t>Advanced Threat Protection</a:t>
          </a:r>
        </a:p>
      </dsp:txBody>
      <dsp:txXfrm>
        <a:off x="8523373" y="678498"/>
        <a:ext cx="2491003" cy="27230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5/10/2021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AD application is defined by its one and only application object, which resides in the Azure AD tenant where the application was registered.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access resources that are secured by an Azure AD tenant, the entity that requires access must be represented by a security principal. This is true for both users (user principal) and applications (service principal).</a:t>
            </a:r>
          </a:p>
          <a:p>
            <a:endParaRPr lang="en-US" sz="1200" b="0" i="0" kern="1200" dirty="0">
              <a:solidFill>
                <a:schemeClr val="tx1"/>
              </a:solidFill>
              <a:effectLst/>
              <a:latin typeface="+mn-lt"/>
              <a:ea typeface="+mn-ea"/>
              <a:cs typeface="+mn-cs"/>
            </a:endParaRPr>
          </a:p>
          <a:p>
            <a:r>
              <a:rPr lang="en-US" dirty="0"/>
              <a:t>The security principal defines the access policy and permissions for the user or application in the Azure AD tenant. This enables core features such as authentication of the user or application during sign-in and authorization during resource access.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608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Note</a:t>
            </a:r>
            <a:r>
              <a:rPr lang="en-US" baseline="0" dirty="0"/>
              <a:t> that registering an application is a necessary step, which involves telling Azure AD about the application, including the URL where it’s located, the URL to send replies after authentication, and the </a:t>
            </a:r>
            <a:r>
              <a:rPr lang="en-US" sz="1200" kern="1200" dirty="0">
                <a:solidFill>
                  <a:schemeClr val="tx1"/>
                </a:solidFill>
                <a:effectLst/>
                <a:latin typeface="+mn-lt"/>
                <a:ea typeface="+mn-ea"/>
                <a:cs typeface="+mn-cs"/>
              </a:rPr>
              <a:t>Uniform Resource Identifier (</a:t>
            </a:r>
            <a:r>
              <a:rPr lang="en-US" baseline="0" dirty="0"/>
              <a:t>URI) to identify the application. Azure AD needs to communicate with the application when handling sign-on or exchanging tokens. The information passed between Azure AD and the application includes the following:</a:t>
            </a:r>
          </a:p>
          <a:p>
            <a:pPr marL="171450" indent="-171450">
              <a:buFontTx/>
              <a:buChar char="-"/>
            </a:pPr>
            <a:r>
              <a:rPr lang="en-US" baseline="0" dirty="0"/>
              <a:t>Application ID URI - The identifier for an application. This value is sent to Azure AD during authentication to indicate which application the caller wants a token for. Additionally, this value is included in the token so that the application knows it was the intended target.</a:t>
            </a:r>
          </a:p>
          <a:p>
            <a:pPr marL="171450" indent="-171450">
              <a:buFontTx/>
              <a:buChar char="-"/>
            </a:pPr>
            <a:r>
              <a:rPr lang="en-US" baseline="0" dirty="0"/>
              <a:t>Reply URL and Redirect URI - For a web API or web application, the Reply URL is the location where Azure AD will send the authentication response, including a token if authentication was successful. For a native application, the Redirect URI is a unique identifier to which Azure AD will redirect the user-agent in an OAuth 2.0 request.</a:t>
            </a:r>
          </a:p>
          <a:p>
            <a:pPr marL="171450" indent="-171450">
              <a:buFontTx/>
              <a:buChar char="-"/>
            </a:pPr>
            <a:r>
              <a:rPr lang="en-US" baseline="0" dirty="0"/>
              <a:t>Application ID - The ID for an application, which is generated by Azure AD when the application is registered. When requesting an authorization code or token, the Application ID and Key are sent to Azure AD during authentication.</a:t>
            </a:r>
          </a:p>
          <a:p>
            <a:pPr marL="171450" indent="-171450">
              <a:buFontTx/>
              <a:buChar char="-"/>
            </a:pPr>
            <a:r>
              <a:rPr lang="en-US" baseline="0" dirty="0"/>
              <a:t>Key - The key that’s sent along with an Application ID when authenticating to Azure AD to call a web API.</a:t>
            </a:r>
          </a:p>
          <a:p>
            <a:pPr marL="0" indent="0">
              <a:buFontTx/>
              <a:buNone/>
            </a:pPr>
            <a:r>
              <a:rPr lang="en-US" baseline="0" dirty="0"/>
              <a:t>In addition, Azure AD needs to ensure that the application has the required permissions to access your directory data, other applications in your organization, and other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65283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Some additional considerations exist when developing a multitenant application instead of a single-tenant application. In particular, if </a:t>
            </a:r>
            <a:r>
              <a:rPr lang="en-US" sz="1200" b="0" i="0" kern="1200" dirty="0">
                <a:solidFill>
                  <a:schemeClr val="tx1"/>
                </a:solidFill>
                <a:effectLst/>
                <a:latin typeface="Segoe UI Light" pitchFamily="34" charset="0"/>
                <a:ea typeface="+mn-ea"/>
                <a:cs typeface="+mn-cs"/>
              </a:rPr>
              <a:t>you’re</a:t>
            </a:r>
            <a:r>
              <a:rPr lang="en-US" dirty="0"/>
              <a:t> making an application available to users in multiple directories, you need a mechanism to determine which tenant they’re in. To accomplish this task, Azure AD provides a common authentication endpoint where any multitenant application can direct sign-in requests instead of a tenant-specific endpoint. This endpoint is </a:t>
            </a:r>
            <a:r>
              <a:rPr lang="en-US" b="1" dirty="0"/>
              <a:t>https://login.microsoftonline.com/common </a:t>
            </a:r>
            <a:r>
              <a:rPr lang="en-US" dirty="0"/>
              <a:t>for all directories in Azure AD, while a tenant-specific endpoint might be </a:t>
            </a:r>
            <a:r>
              <a:rPr lang="en-US" b="1" dirty="0"/>
              <a:t>https://login.microsoftonline.com/contoso.onmicrosoft.com</a:t>
            </a:r>
            <a:r>
              <a:rPr lang="en-US" dirty="0"/>
              <a:t>. The common endpoint is especially important to consider when developing your application because you’ll need the necessary logic to handle multiple tenants during sign-in, sign-out, and token validation.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295221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NOTE: With the removal of third-party cookies and greater attention paid to security concerns around the implicit flow, we've moved to recommend the authorization code flow for single-page apps.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Explain</a:t>
            </a:r>
            <a:r>
              <a:rPr lang="en-US" sz="882" b="0" i="0" kern="1200" baseline="0" dirty="0">
                <a:solidFill>
                  <a:schemeClr val="tx1"/>
                </a:solidFill>
                <a:effectLst/>
                <a:latin typeface="Segoe UI Light" pitchFamily="34" charset="0"/>
                <a:ea typeface="+mn-ea"/>
                <a:cs typeface="+mn-cs"/>
              </a:rPr>
              <a:t> that t</a:t>
            </a:r>
            <a:r>
              <a:rPr lang="en-US" sz="882" b="0" i="0" kern="1200" dirty="0">
                <a:solidFill>
                  <a:schemeClr val="tx1"/>
                </a:solidFill>
                <a:effectLst/>
                <a:latin typeface="Segoe UI Light" pitchFamily="34" charset="0"/>
                <a:ea typeface="+mn-ea"/>
                <a:cs typeface="+mn-cs"/>
              </a:rPr>
              <a:t>he quintessential OAuth 2.0 authorization code grant is the authorization grant that uses two separate endpoints. The authorization endpoint is used for the user interaction phase, which results in an authorization code. The token endpoint is then used by the client for exchanging the code for an access token, and often a refresh token as well. Web applications are required to present their own application credentials to the token endpoint, so that the authorization server can authenticate the client.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OAuth 2.0 implicit grant is a variant of other authorization grants. It allows a client to obtain an access token (and </a:t>
            </a:r>
            <a:r>
              <a:rPr lang="en-US" sz="882" b="1" i="0" kern="1200" dirty="0">
                <a:solidFill>
                  <a:schemeClr val="tx1"/>
                </a:solidFill>
                <a:effectLst/>
                <a:latin typeface="Segoe UI Light" pitchFamily="34" charset="0"/>
                <a:ea typeface="+mn-ea"/>
                <a:cs typeface="+mn-cs"/>
              </a:rPr>
              <a:t>id_token</a:t>
            </a:r>
            <a:r>
              <a:rPr lang="en-US" sz="882" b="0" i="0" kern="1200" dirty="0">
                <a:solidFill>
                  <a:schemeClr val="tx1"/>
                </a:solidFill>
                <a:effectLst/>
                <a:latin typeface="Segoe UI Light" pitchFamily="34" charset="0"/>
                <a:ea typeface="+mn-ea"/>
                <a:cs typeface="+mn-cs"/>
              </a:rPr>
              <a:t>, when using OpenId Connect) directly from the authorization endpoint, without contacting the token endpoint or authenticating the client. This variant was designed for JavaScript-based applications running in a web browser: in the original OAuth 2.0 specification, tokens are returned in a URI fragment. That makes the token bits available to the JavaScript code in the client, but it guarantees that they won’t be included in redirects toward the server—returning tokens via browser redirects directly from the authorization endpoint. It also has the advantage of eliminating any requirements for cross-origin calls, which are necessary if the JavaScript application is required to contact the token endpoint.</a:t>
            </a:r>
          </a:p>
          <a:p>
            <a:endParaRPr lang="en-US" dirty="0"/>
          </a:p>
          <a:p>
            <a:r>
              <a:rPr lang="en-US" dirty="0"/>
              <a:t>Point out that </a:t>
            </a:r>
            <a:r>
              <a:rPr lang="en-US" sz="882" b="0" i="0" kern="1200" dirty="0">
                <a:solidFill>
                  <a:schemeClr val="tx1"/>
                </a:solidFill>
                <a:effectLst/>
                <a:latin typeface="Segoe UI Light" pitchFamily="34" charset="0"/>
                <a:ea typeface="+mn-ea"/>
                <a:cs typeface="+mn-cs"/>
              </a:rPr>
              <a:t>the implicit flow provides a convenient mechanism for JavaScript applications to obtain access tokens for a web API, offering numerous advantages in respect to cookies:</a:t>
            </a:r>
          </a:p>
          <a:p>
            <a:pPr marL="171450" indent="-171450">
              <a:buFontTx/>
              <a:buChar char="-"/>
            </a:pPr>
            <a:r>
              <a:rPr lang="en-US" sz="882" b="0" i="0" kern="1200" dirty="0">
                <a:solidFill>
                  <a:schemeClr val="tx1"/>
                </a:solidFill>
                <a:effectLst/>
                <a:latin typeface="Segoe UI Light" pitchFamily="34" charset="0"/>
                <a:ea typeface="+mn-ea"/>
                <a:cs typeface="+mn-cs"/>
              </a:rPr>
              <a:t>Tokens can be reliably obtained without any need for cross-origin calls—mandatory registration of the redirect URI to which tokens are returned guarantees that tokens are not displaced.</a:t>
            </a:r>
          </a:p>
          <a:p>
            <a:pPr marL="171450" indent="-171450">
              <a:buFontTx/>
              <a:buChar char="-"/>
            </a:pPr>
            <a:r>
              <a:rPr lang="en-US" sz="882" b="0" i="0" kern="1200" dirty="0">
                <a:solidFill>
                  <a:schemeClr val="tx1"/>
                </a:solidFill>
                <a:effectLst/>
                <a:latin typeface="Segoe UI Light" pitchFamily="34" charset="0"/>
                <a:ea typeface="+mn-ea"/>
                <a:cs typeface="+mn-cs"/>
              </a:rPr>
              <a:t>JavaScript applications can obtain as many access tokens as they need, for as many web APIs as they target—with no restriction on domains.</a:t>
            </a:r>
          </a:p>
          <a:p>
            <a:pPr marL="171450" indent="-171450">
              <a:buFontTx/>
              <a:buChar char="-"/>
            </a:pPr>
            <a:r>
              <a:rPr lang="en-US" sz="882" b="0" i="0" kern="1200" dirty="0">
                <a:solidFill>
                  <a:schemeClr val="tx1"/>
                </a:solidFill>
                <a:effectLst/>
                <a:latin typeface="Segoe UI Light" pitchFamily="34" charset="0"/>
                <a:ea typeface="+mn-ea"/>
                <a:cs typeface="+mn-cs"/>
              </a:rPr>
              <a:t>HTML5 features like session or local storage grant full control over token caching and lifetime management, whereas cookies management is opaque to the app.</a:t>
            </a:r>
          </a:p>
          <a:p>
            <a:pPr marL="171450" indent="-171450">
              <a:buFontTx/>
              <a:buChar char="-"/>
            </a:pPr>
            <a:r>
              <a:rPr lang="en-US" sz="882" b="0" i="0" kern="1200" dirty="0">
                <a:solidFill>
                  <a:schemeClr val="tx1"/>
                </a:solidFill>
                <a:effectLst/>
                <a:latin typeface="Segoe UI Light" pitchFamily="34" charset="0"/>
                <a:ea typeface="+mn-ea"/>
                <a:cs typeface="+mn-cs"/>
              </a:rPr>
              <a:t>Access tokens aren’t susceptible to cross-site request forgery (CSRF) attacks.</a:t>
            </a:r>
          </a:p>
          <a:p>
            <a:endParaRPr lang="en-US" dirty="0"/>
          </a:p>
          <a:p>
            <a:r>
              <a:rPr lang="en-US" sz="882" b="0" i="0" kern="1200" dirty="0">
                <a:solidFill>
                  <a:schemeClr val="tx1"/>
                </a:solidFill>
                <a:effectLst/>
                <a:latin typeface="Segoe UI Light" pitchFamily="34" charset="0"/>
                <a:ea typeface="+mn-ea"/>
                <a:cs typeface="+mn-cs"/>
              </a:rPr>
              <a:t>The implicit grant flow doesn’t issue refresh tokens, mostly for security reasons. A refresh token isn’t as narrowly scoped as an access token, granting far more power, hence inflicting far more damage in the event that it’s leaked. In the implicit flow, tokens are delivered in the URL, hence the risk of interception is higher than in the authorization code grant.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However, a JavaScript application has another mechanism at its disposal for renewing access tokens without repeatedly prompting the user for credentials. The application can use a hidden iframe to perform new token requests against the authorization endpoint of Azure AD: as long as the browser still has an active session (read: has a session cookie) against the Azure AD domain, the authentication request can successfully occur without any need for user interaction.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model grants the JavaScript application the ability to independently renew access tokens and even acquire new ones for a new API (provided that the user previously consented for them). This avoids the added burden of acquiring, maintaining, and protecting a high-value artifact such as a refresh token. The artifact that makes the silent renewal possible, the Azure AD session cookie, is managed outside of the application. Another advantage of this approach is a user can sign out from Azure AD, using any of the applications signed into Azure AD, running in any of the browser tabs. This results in the deletion of the Azure AD session cookie, and the JavaScript application will automatically lose the ability to renew tokens for the signed-out user.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15975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Demonstrate</a:t>
            </a:r>
            <a:r>
              <a:rPr lang="en-US" baseline="0" dirty="0"/>
              <a:t> registering an app with an Azure AD tenant as you describe the process of authorizing access to Azure AD web applications that use the OAuth 2.0 code grant flow.</a:t>
            </a:r>
          </a:p>
          <a:p>
            <a:pPr marL="228600" indent="-228600">
              <a:buAutoNum type="arabicPeriod"/>
            </a:pPr>
            <a:r>
              <a:rPr lang="en-US" baseline="0" dirty="0"/>
              <a:t>Point out that t</a:t>
            </a:r>
            <a:r>
              <a:rPr lang="en-US" sz="882" b="0" i="0" kern="1200" dirty="0">
                <a:solidFill>
                  <a:schemeClr val="tx1"/>
                </a:solidFill>
                <a:effectLst/>
                <a:latin typeface="Segoe UI Light" pitchFamily="34" charset="0"/>
                <a:ea typeface="+mn-ea"/>
                <a:cs typeface="+mn-cs"/>
              </a:rPr>
              <a:t>he authorization code flow begins with the client directing the user to the </a:t>
            </a:r>
            <a:r>
              <a:rPr lang="en-US" sz="882" b="1" i="0" kern="1200" dirty="0">
                <a:solidFill>
                  <a:schemeClr val="tx1"/>
                </a:solidFill>
                <a:effectLst/>
                <a:latin typeface="Segoe UI Light" pitchFamily="34" charset="0"/>
                <a:ea typeface="+mn-ea"/>
                <a:cs typeface="+mn-cs"/>
              </a:rPr>
              <a:t>/authorize </a:t>
            </a:r>
            <a:r>
              <a:rPr lang="en-US" sz="882" b="0" i="0" kern="1200" dirty="0">
                <a:solidFill>
                  <a:schemeClr val="tx1"/>
                </a:solidFill>
                <a:effectLst/>
                <a:latin typeface="Segoe UI Light" pitchFamily="34" charset="0"/>
                <a:ea typeface="+mn-ea"/>
                <a:cs typeface="+mn-cs"/>
              </a:rPr>
              <a:t>endpoint. In this request, the client indicates the permissions it needs to acquire from the user. You can get the OAuth 2.0 authorization endpoint for your tenant by selecting </a:t>
            </a:r>
            <a:r>
              <a:rPr lang="en-US" sz="882" b="1" i="0" kern="1200" dirty="0">
                <a:solidFill>
                  <a:schemeClr val="tx1"/>
                </a:solidFill>
                <a:effectLst/>
                <a:latin typeface="Segoe UI Light" pitchFamily="34" charset="0"/>
                <a:ea typeface="+mn-ea"/>
                <a:cs typeface="+mn-cs"/>
              </a:rPr>
              <a:t>App registrations &gt; Endpoints </a:t>
            </a:r>
            <a:r>
              <a:rPr lang="en-US" sz="882" b="0" i="0" kern="1200" dirty="0">
                <a:solidFill>
                  <a:schemeClr val="tx1"/>
                </a:solidFill>
                <a:effectLst/>
                <a:latin typeface="Segoe UI Light" pitchFamily="34" charset="0"/>
                <a:ea typeface="+mn-ea"/>
                <a:cs typeface="+mn-cs"/>
              </a:rPr>
              <a:t>in the Azure portal.</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At this point, the user is asked to enter their credentials and consent to the permissions requested by the app in the Azure Portal. After the user authenticates and grants consent, Azure AD sends a response to your app at the </a:t>
            </a:r>
            <a:r>
              <a:rPr lang="en-US" b="1" dirty="0"/>
              <a:t>redirect_uri</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address in your request with the code.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acquired an authorization code and have been granted permission by the user, you can redeem the code for an access token to the desired resource, by sending a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Azure AD returns an access token upon a successful response. To minimize network calls from the client application and their associated latency, the client application should cache access tokens for the token lifetime </a:t>
            </a:r>
            <a:r>
              <a:rPr lang="en-US" sz="900" baseline="0" dirty="0"/>
              <a:t>that’s</a:t>
            </a:r>
            <a:r>
              <a:rPr lang="en-US" sz="882" b="0" i="0" kern="1200" dirty="0">
                <a:solidFill>
                  <a:schemeClr val="tx1"/>
                </a:solidFill>
                <a:effectLst/>
                <a:latin typeface="Segoe UI Light" pitchFamily="34" charset="0"/>
                <a:ea typeface="+mn-ea"/>
                <a:cs typeface="+mn-cs"/>
              </a:rPr>
              <a:t> specified in the OAuth 2.0 response. To determine the token lifetime, use either the </a:t>
            </a:r>
            <a:r>
              <a:rPr lang="en-US" sz="882" b="1" i="0" kern="1200" dirty="0">
                <a:solidFill>
                  <a:schemeClr val="tx1"/>
                </a:solidFill>
                <a:effectLst/>
                <a:latin typeface="Segoe UI Light" pitchFamily="34" charset="0"/>
                <a:ea typeface="+mn-ea"/>
                <a:cs typeface="+mn-cs"/>
              </a:rPr>
              <a:t>expires_in </a:t>
            </a:r>
            <a:r>
              <a:rPr lang="en-US" sz="882" b="0" i="0" kern="1200" dirty="0">
                <a:solidFill>
                  <a:schemeClr val="tx1"/>
                </a:solidFill>
                <a:effectLst/>
                <a:latin typeface="Segoe UI Light" pitchFamily="34" charset="0"/>
                <a:ea typeface="+mn-ea"/>
                <a:cs typeface="+mn-cs"/>
              </a:rPr>
              <a:t>or </a:t>
            </a:r>
            <a:r>
              <a:rPr lang="en-US" sz="882" b="1" i="0" kern="1200" dirty="0">
                <a:solidFill>
                  <a:schemeClr val="tx1"/>
                </a:solidFill>
                <a:effectLst/>
                <a:latin typeface="Segoe UI Light" pitchFamily="34" charset="0"/>
                <a:ea typeface="+mn-ea"/>
                <a:cs typeface="+mn-cs"/>
              </a:rPr>
              <a:t>expires_on </a:t>
            </a:r>
            <a:r>
              <a:rPr lang="en-US" sz="882" b="0" i="0" kern="1200" dirty="0">
                <a:solidFill>
                  <a:schemeClr val="tx1"/>
                </a:solidFill>
                <a:effectLst/>
                <a:latin typeface="Segoe UI Light" pitchFamily="34" charset="0"/>
                <a:ea typeface="+mn-ea"/>
                <a:cs typeface="+mn-cs"/>
              </a:rPr>
              <a:t>parameter values.</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If a web API resource returns an </a:t>
            </a:r>
            <a:r>
              <a:rPr lang="en-US" sz="882" b="1" i="0" kern="1200" dirty="0">
                <a:solidFill>
                  <a:schemeClr val="tx1"/>
                </a:solidFill>
                <a:effectLst/>
                <a:latin typeface="Segoe UI Light" pitchFamily="34" charset="0"/>
                <a:ea typeface="+mn-ea"/>
                <a:cs typeface="+mn-cs"/>
              </a:rPr>
              <a:t>invalid_token </a:t>
            </a:r>
            <a:r>
              <a:rPr lang="en-US" sz="882" b="0" i="0" kern="1200" dirty="0">
                <a:solidFill>
                  <a:schemeClr val="tx1"/>
                </a:solidFill>
                <a:effectLst/>
                <a:latin typeface="Segoe UI Light" pitchFamily="34" charset="0"/>
                <a:ea typeface="+mn-ea"/>
                <a:cs typeface="+mn-cs"/>
              </a:rPr>
              <a:t>error code, this might indicate that the resource has determined that the token is expired. If the client and resource clock times are different (known as a "time skew"), the resource might consider the token to be expired before the token is cleared from the client cache. If this occurs, clear the token from the cache, even if it’s still within its calculated lifetime.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successfully acquired an </a:t>
            </a:r>
            <a:r>
              <a:rPr lang="en-US" b="1" dirty="0"/>
              <a:t>access_token</a:t>
            </a:r>
            <a:r>
              <a:rPr lang="en-US" sz="882" b="0" i="0" kern="1200" dirty="0">
                <a:solidFill>
                  <a:schemeClr val="tx1"/>
                </a:solidFill>
                <a:effectLst/>
                <a:latin typeface="Segoe UI Light" pitchFamily="34" charset="0"/>
                <a:ea typeface="+mn-ea"/>
                <a:cs typeface="+mn-cs"/>
              </a:rPr>
              <a:t>, you can use the token in requests to web APIs by including it in the </a:t>
            </a:r>
            <a:r>
              <a:rPr lang="en-US" dirty="0"/>
              <a:t>Authorization</a:t>
            </a:r>
            <a:r>
              <a:rPr lang="en-US" sz="882" b="0" i="0" kern="1200" dirty="0">
                <a:solidFill>
                  <a:schemeClr val="tx1"/>
                </a:solidFill>
                <a:effectLst/>
                <a:latin typeface="Segoe UI Light" pitchFamily="34" charset="0"/>
                <a:ea typeface="+mn-ea"/>
                <a:cs typeface="+mn-cs"/>
              </a:rPr>
              <a:t> header.</a:t>
            </a:r>
          </a:p>
          <a:p>
            <a:pPr marL="228600" indent="-228600">
              <a:buAutoNum type="arabicPeriod"/>
            </a:pPr>
            <a:r>
              <a:rPr lang="en-US" sz="882" b="0" i="0" kern="1200" dirty="0">
                <a:solidFill>
                  <a:schemeClr val="tx1"/>
                </a:solidFill>
                <a:effectLst/>
                <a:latin typeface="Segoe UI Light" pitchFamily="34" charset="0"/>
                <a:ea typeface="+mn-ea"/>
                <a:cs typeface="+mn-cs"/>
              </a:rPr>
              <a:t>Access Tokens are short lived and must be refreshed after they expire to continue accessing resources. You can refresh the </a:t>
            </a:r>
            <a:r>
              <a:rPr lang="en-US" sz="882" b="1" i="0" kern="1200" dirty="0">
                <a:solidFill>
                  <a:schemeClr val="tx1"/>
                </a:solidFill>
                <a:effectLst/>
                <a:latin typeface="Segoe UI Light" pitchFamily="34" charset="0"/>
                <a:ea typeface="+mn-ea"/>
                <a:cs typeface="+mn-cs"/>
              </a:rPr>
              <a:t>access_token </a:t>
            </a:r>
            <a:r>
              <a:rPr lang="en-US" sz="882" b="0" i="0" kern="1200" dirty="0">
                <a:solidFill>
                  <a:schemeClr val="tx1"/>
                </a:solidFill>
                <a:effectLst/>
                <a:latin typeface="Segoe UI Light" pitchFamily="34" charset="0"/>
                <a:ea typeface="+mn-ea"/>
                <a:cs typeface="+mn-cs"/>
              </a:rPr>
              <a:t>by submitting another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 but this time providing the </a:t>
            </a:r>
            <a:r>
              <a:rPr lang="en-US" sz="882" b="1" i="0" kern="1200" dirty="0">
                <a:solidFill>
                  <a:schemeClr val="tx1"/>
                </a:solidFill>
                <a:effectLst/>
                <a:latin typeface="Segoe UI Light" pitchFamily="34" charset="0"/>
                <a:ea typeface="+mn-ea"/>
                <a:cs typeface="+mn-cs"/>
              </a:rPr>
              <a:t>refresh_token </a:t>
            </a:r>
            <a:r>
              <a:rPr lang="en-US" sz="882" b="0" i="0" kern="1200" dirty="0">
                <a:solidFill>
                  <a:schemeClr val="tx1"/>
                </a:solidFill>
                <a:effectLst/>
                <a:latin typeface="Segoe UI Light" pitchFamily="34" charset="0"/>
                <a:ea typeface="+mn-ea"/>
                <a:cs typeface="+mn-cs"/>
              </a:rPr>
              <a:t>instead of the code. Refresh tokens are valid for all resources that your client has already been given consent to access— thus, a refresh token issued on a request for </a:t>
            </a:r>
            <a:r>
              <a:rPr lang="en-US" sz="882" b="1" i="0" kern="1200" dirty="0">
                <a:solidFill>
                  <a:schemeClr val="tx1"/>
                </a:solidFill>
                <a:effectLst/>
                <a:latin typeface="Segoe UI Light" pitchFamily="34" charset="0"/>
                <a:ea typeface="+mn-ea"/>
                <a:cs typeface="+mn-cs"/>
              </a:rPr>
              <a:t>resource=https://graph.microsoft.com</a:t>
            </a:r>
            <a:r>
              <a:rPr lang="en-US" sz="882" b="0" i="0" kern="1200" dirty="0">
                <a:solidFill>
                  <a:schemeClr val="tx1"/>
                </a:solidFill>
                <a:effectLst/>
                <a:latin typeface="Segoe UI Light" pitchFamily="34" charset="0"/>
                <a:ea typeface="+mn-ea"/>
                <a:cs typeface="+mn-cs"/>
              </a:rPr>
              <a:t> can be used to request a new access token for </a:t>
            </a:r>
            <a:r>
              <a:rPr lang="en-US" sz="882" b="1" i="0" kern="1200" dirty="0">
                <a:solidFill>
                  <a:schemeClr val="tx1"/>
                </a:solidFill>
                <a:effectLst/>
                <a:latin typeface="Segoe UI Light" pitchFamily="34" charset="0"/>
                <a:ea typeface="+mn-ea"/>
                <a:cs typeface="+mn-cs"/>
              </a:rPr>
              <a:t>resource=https://contoso.com/api</a:t>
            </a:r>
            <a:r>
              <a:rPr lang="en-US" sz="882" b="0" i="0" kern="1200" dirty="0">
                <a:solidFill>
                  <a:schemeClr val="tx1"/>
                </a:solidFill>
                <a:effectLst/>
                <a:latin typeface="Segoe UI Light" pitchFamily="34" charset="0"/>
                <a:ea typeface="+mn-ea"/>
                <a:cs typeface="+mn-cs"/>
              </a:rPr>
              <a: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Refresh tokens don’t have specified lifetimes. Typically, the lifetimes of refresh tokens are relatively long. However, in some cases, refresh tokens expire, are revoked, or lack sufficient privileges for the desired action. Your application needs to expect and handle errors returned by the token issuance endpoint correctly. When you receive a response with a refresh token error, discard the current refresh token and request a new authorization code or access token. In particular, when using a refresh token in the authorization code grant flow, if you receive a response with the </a:t>
            </a:r>
            <a:r>
              <a:rPr lang="en-US" sz="882" b="1" i="0" kern="1200" dirty="0">
                <a:solidFill>
                  <a:schemeClr val="tx1"/>
                </a:solidFill>
                <a:effectLst/>
                <a:latin typeface="Segoe UI Light" pitchFamily="34" charset="0"/>
                <a:ea typeface="+mn-ea"/>
                <a:cs typeface="+mn-cs"/>
              </a:rPr>
              <a:t>interaction_required</a:t>
            </a:r>
            <a:r>
              <a:rPr lang="en-US" sz="882" b="0" i="0" kern="1200" dirty="0">
                <a:solidFill>
                  <a:schemeClr val="tx1"/>
                </a:solidFill>
                <a:effectLst/>
                <a:latin typeface="Segoe UI Light" pitchFamily="34" charset="0"/>
                <a:ea typeface="+mn-ea"/>
                <a:cs typeface="+mn-cs"/>
              </a:rPr>
              <a:t> or </a:t>
            </a:r>
            <a:r>
              <a:rPr lang="en-US" sz="882" b="1" i="0" kern="1200" dirty="0">
                <a:solidFill>
                  <a:schemeClr val="tx1"/>
                </a:solidFill>
                <a:effectLst/>
                <a:latin typeface="Segoe UI Light" pitchFamily="34" charset="0"/>
                <a:ea typeface="+mn-ea"/>
                <a:cs typeface="+mn-cs"/>
              </a:rPr>
              <a:t>invalid_grant </a:t>
            </a:r>
            <a:r>
              <a:rPr lang="en-US" sz="882" b="0" i="0" kern="1200" dirty="0">
                <a:solidFill>
                  <a:schemeClr val="tx1"/>
                </a:solidFill>
                <a:effectLst/>
                <a:latin typeface="Segoe UI Light" pitchFamily="34" charset="0"/>
                <a:ea typeface="+mn-ea"/>
                <a:cs typeface="+mn-cs"/>
              </a:rPr>
              <a:t>error codes, discard the refresh token and request a new authorization code.</a:t>
            </a:r>
          </a:p>
          <a:p>
            <a:pPr marL="228600" indent="-228600">
              <a:buAutoNum type="arabicPeriod"/>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61147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sz="882" b="0" i="0" kern="1200" dirty="0">
                <a:solidFill>
                  <a:schemeClr val="tx1"/>
                </a:solidFill>
                <a:effectLst/>
                <a:latin typeface="Segoe UI Light" pitchFamily="34" charset="0"/>
                <a:ea typeface="+mn-ea"/>
                <a:cs typeface="+mn-cs"/>
              </a:rPr>
              <a:t>Explain that OpenID Connect is a simple identity layer built on top of the OAuth 2.0 protocol. OAuth 2.0 defines mechanisms to obtain and use access tokens to access protected resources, but it doesn’t define standard methods to provide identity information. OpenID Connect implements authentication as an extension to the OAuth 2.0 authorization process. It provides information about the end user in the form of an </a:t>
            </a:r>
            <a:r>
              <a:rPr lang="en-US" b="1" dirty="0"/>
              <a:t>id_token</a:t>
            </a:r>
            <a:r>
              <a:rPr lang="en-US" sz="882" b="0" i="0" kern="1200" dirty="0">
                <a:solidFill>
                  <a:schemeClr val="tx1"/>
                </a:solidFill>
                <a:effectLst/>
                <a:latin typeface="Segoe UI Light" pitchFamily="34" charset="0"/>
                <a:ea typeface="+mn-ea"/>
                <a:cs typeface="+mn-cs"/>
              </a:rPr>
              <a:t> that verifies the identity of the user and provides basic profile information about the user.</a:t>
            </a:r>
            <a:endParaRPr lang="en-US" sz="882" kern="1200" dirty="0">
              <a:solidFill>
                <a:schemeClr val="tx1"/>
              </a:solidFill>
              <a:effectLst/>
              <a:latin typeface="Segoe UI Light" pitchFamily="34" charset="0"/>
              <a:ea typeface="+mn-ea"/>
              <a:cs typeface="+mn-cs"/>
            </a:endParaRPr>
          </a:p>
          <a:p>
            <a:pPr marL="0" lvl="0" indent="0">
              <a:buFont typeface="+mj-lt"/>
              <a:buNone/>
            </a:pPr>
            <a:endParaRPr lang="en-US" sz="882" kern="120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Describe authentication flow using Open</a:t>
            </a:r>
            <a:r>
              <a:rPr lang="en-US" sz="882" kern="1200" baseline="0" dirty="0">
                <a:solidFill>
                  <a:schemeClr val="tx1"/>
                </a:solidFill>
                <a:effectLst/>
                <a:latin typeface="Segoe UI Light" pitchFamily="34" charset="0"/>
                <a:ea typeface="+mn-ea"/>
                <a:cs typeface="+mn-cs"/>
              </a:rPr>
              <a:t>ID Connect: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A user running a browser signs in, enters credentials, and consents to permissions.</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/oauth2/authorize endpoint returns </a:t>
            </a:r>
            <a:r>
              <a:rPr lang="en-US" sz="882" b="1" kern="1200" baseline="0" dirty="0">
                <a:solidFill>
                  <a:schemeClr val="tx1"/>
                </a:solidFill>
                <a:effectLst/>
                <a:latin typeface="Segoe UI Light" pitchFamily="34" charset="0"/>
                <a:ea typeface="+mn-ea"/>
                <a:cs typeface="+mn-cs"/>
              </a:rPr>
              <a:t>id_token </a:t>
            </a:r>
            <a:r>
              <a:rPr lang="en-US" sz="882" kern="1200" baseline="0" dirty="0">
                <a:solidFill>
                  <a:schemeClr val="tx1"/>
                </a:solidFill>
                <a:effectLst/>
                <a:latin typeface="Segoe UI Light" pitchFamily="34" charset="0"/>
                <a:ea typeface="+mn-ea"/>
                <a:cs typeface="+mn-cs"/>
              </a:rPr>
              <a:t>an authorization code to the browser.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browser redirects to redirect URI (the web server).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validates </a:t>
            </a:r>
            <a:r>
              <a:rPr lang="en-US" sz="882" b="1" kern="1200" baseline="0" dirty="0">
                <a:solidFill>
                  <a:schemeClr val="tx1"/>
                </a:solidFill>
                <a:effectLst/>
                <a:latin typeface="Segoe UI Light" pitchFamily="34" charset="0"/>
                <a:ea typeface="+mn-ea"/>
                <a:cs typeface="+mn-cs"/>
              </a:rPr>
              <a:t>id_token </a:t>
            </a:r>
            <a:r>
              <a:rPr lang="en-US" sz="882" kern="1200" baseline="0" dirty="0">
                <a:solidFill>
                  <a:schemeClr val="tx1"/>
                </a:solidFill>
                <a:effectLst/>
                <a:latin typeface="Segoe UI Light" pitchFamily="34" charset="0"/>
                <a:ea typeface="+mn-ea"/>
                <a:cs typeface="+mn-cs"/>
              </a:rPr>
              <a:t>and sets a session cookie.</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requests an OAuth bearer token from the /oauth2/token endpoint and provides the authorization code.</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a:t>
            </a:r>
            <a:r>
              <a:rPr lang="en-US" sz="882" kern="1200" baseline="0" dirty="0">
                <a:solidFill>
                  <a:schemeClr val="tx1"/>
                </a:solidFill>
                <a:effectLst/>
                <a:latin typeface="Segoe UI Light" pitchFamily="34" charset="0"/>
                <a:ea typeface="+mn-ea"/>
                <a:cs typeface="+mn-cs"/>
              </a:rPr>
              <a:t> </a:t>
            </a:r>
            <a:r>
              <a:rPr lang="en-US" sz="882" b="1" kern="1200" baseline="0" dirty="0">
                <a:solidFill>
                  <a:schemeClr val="tx1"/>
                </a:solidFill>
                <a:effectLst/>
                <a:latin typeface="Segoe UI Light" pitchFamily="34" charset="0"/>
                <a:ea typeface="+mn-ea"/>
                <a:cs typeface="+mn-cs"/>
              </a:rPr>
              <a:t>/oauth2/token </a:t>
            </a:r>
            <a:r>
              <a:rPr lang="en-US" sz="882" kern="1200" baseline="0" dirty="0">
                <a:solidFill>
                  <a:schemeClr val="tx1"/>
                </a:solidFill>
                <a:effectLst/>
                <a:latin typeface="Segoe UI Light" pitchFamily="34" charset="0"/>
                <a:ea typeface="+mn-ea"/>
                <a:cs typeface="+mn-cs"/>
              </a:rPr>
              <a:t>endpoint returns an access token and a </a:t>
            </a:r>
            <a:r>
              <a:rPr lang="en-US" sz="882" b="1" kern="1200" baseline="0" dirty="0">
                <a:solidFill>
                  <a:schemeClr val="tx1"/>
                </a:solidFill>
                <a:effectLst/>
                <a:latin typeface="Segoe UI Light" pitchFamily="34" charset="0"/>
                <a:ea typeface="+mn-ea"/>
                <a:cs typeface="+mn-cs"/>
              </a:rPr>
              <a:t>refresh_token</a:t>
            </a:r>
            <a:r>
              <a:rPr lang="en-US" sz="882" kern="1200" baseline="0" dirty="0">
                <a:solidFill>
                  <a:schemeClr val="tx1"/>
                </a:solidFill>
                <a:effectLst/>
                <a:latin typeface="Segoe UI Light" pitchFamily="34" charset="0"/>
                <a:ea typeface="+mn-ea"/>
                <a:cs typeface="+mn-cs"/>
              </a:rPr>
              <a: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calls a web API with token in the authorization header.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validates token.</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returns secure data to the web server.</a:t>
            </a:r>
          </a:p>
          <a:p>
            <a:pPr marL="228600" lvl="0" indent="-228600">
              <a:buFont typeface="+mj-lt"/>
              <a:buAutoNum type="arabicPeriod"/>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Point</a:t>
            </a:r>
            <a:r>
              <a:rPr lang="en-US" sz="882" kern="1200" baseline="0" dirty="0">
                <a:solidFill>
                  <a:schemeClr val="tx1"/>
                </a:solidFill>
                <a:effectLst/>
                <a:latin typeface="Segoe UI Light" pitchFamily="34" charset="0"/>
                <a:ea typeface="+mn-ea"/>
                <a:cs typeface="+mn-cs"/>
              </a:rPr>
              <a:t> out that when signing the user out of the app, it isn’t sufficient to clear your app's cookies or otherwise end the session with the user. Instead, it’s also necessary to redirect the user to the </a:t>
            </a:r>
            <a:r>
              <a:rPr lang="en-US" sz="882" b="1" kern="1200" baseline="0" dirty="0">
                <a:solidFill>
                  <a:schemeClr val="tx1"/>
                </a:solidFill>
                <a:effectLst/>
                <a:latin typeface="Segoe UI Light" pitchFamily="34" charset="0"/>
                <a:ea typeface="+mn-ea"/>
                <a:cs typeface="+mn-cs"/>
              </a:rPr>
              <a:t>end_session </a:t>
            </a:r>
            <a:r>
              <a:rPr lang="en-US" sz="882" kern="1200" baseline="0" dirty="0">
                <a:solidFill>
                  <a:schemeClr val="tx1"/>
                </a:solidFill>
                <a:effectLst/>
                <a:latin typeface="Segoe UI Light" pitchFamily="34" charset="0"/>
                <a:ea typeface="+mn-ea"/>
                <a:cs typeface="+mn-cs"/>
              </a:rPr>
              <a:t>endpoint for sign-out. Otherwise, the user will be able to re-authenticate to the app without entering their credentials again, because they will have a valid single sign-on session with the Azure AD endpoint.</a:t>
            </a:r>
          </a:p>
          <a:p>
            <a:r>
              <a:rPr lang="en-US" sz="882" kern="1200" baseline="0" dirty="0">
                <a:solidFill>
                  <a:schemeClr val="tx1"/>
                </a:solidFill>
                <a:effectLst/>
                <a:latin typeface="Segoe UI Light" pitchFamily="34" charset="0"/>
                <a:ea typeface="+mn-ea"/>
                <a:cs typeface="+mn-cs"/>
              </a:rPr>
              <a:t>To accomplish this, </a:t>
            </a:r>
            <a:r>
              <a:rPr lang="en-US" sz="882" b="0" i="0" kern="1200" baseline="0" dirty="0">
                <a:solidFill>
                  <a:schemeClr val="tx1"/>
                </a:solidFill>
                <a:effectLst/>
                <a:latin typeface="Segoe UI Light" pitchFamily="34" charset="0"/>
                <a:ea typeface="+mn-ea"/>
                <a:cs typeface="+mn-cs"/>
              </a:rPr>
              <a:t>y</a:t>
            </a:r>
            <a:r>
              <a:rPr lang="en-US" sz="882" b="0" i="0" kern="1200" dirty="0">
                <a:solidFill>
                  <a:schemeClr val="tx1"/>
                </a:solidFill>
                <a:effectLst/>
                <a:latin typeface="Segoe UI Light" pitchFamily="34" charset="0"/>
                <a:ea typeface="+mn-ea"/>
                <a:cs typeface="+mn-cs"/>
              </a:rPr>
              <a:t>ou can redirect the user to the </a:t>
            </a:r>
            <a:r>
              <a:rPr lang="en-US" sz="882" b="1" i="0" kern="1200" dirty="0">
                <a:solidFill>
                  <a:schemeClr val="tx1"/>
                </a:solidFill>
                <a:effectLst/>
                <a:latin typeface="Segoe UI Light" pitchFamily="34" charset="0"/>
                <a:ea typeface="+mn-ea"/>
                <a:cs typeface="+mn-cs"/>
              </a:rPr>
              <a:t>end_session_endpoint </a:t>
            </a:r>
            <a:r>
              <a:rPr lang="en-US" sz="882" b="0" i="0" kern="1200" dirty="0">
                <a:solidFill>
                  <a:schemeClr val="tx1"/>
                </a:solidFill>
                <a:effectLst/>
                <a:latin typeface="Segoe UI Light" pitchFamily="34" charset="0"/>
                <a:ea typeface="+mn-ea"/>
                <a:cs typeface="+mn-cs"/>
              </a:rPr>
              <a:t>listed in the OpenID Connect metadata document. OpenID Connect describes a metadata document that contains most of the information required for an app to perform sign-in. This includes information such as the URLs to use and the location of the service's public signing keys. The OpenID Connect metadata document is accessible at:</a:t>
            </a:r>
          </a:p>
          <a:p>
            <a:r>
              <a:rPr lang="en-US" sz="882" kern="1200" dirty="0">
                <a:solidFill>
                  <a:schemeClr val="tx1"/>
                </a:solidFill>
                <a:effectLst/>
                <a:latin typeface="Segoe UI Light" pitchFamily="34" charset="0"/>
                <a:ea typeface="+mn-ea"/>
                <a:cs typeface="+mn-cs"/>
              </a:rPr>
              <a:t>https://login.microsoftonline.com/{tenant}/.well-known/openid-configuration</a:t>
            </a:r>
          </a:p>
          <a:p>
            <a:pPr marL="0" lvl="0" indent="0">
              <a:buFont typeface="+mj-lt"/>
              <a:buNone/>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b="0" i="0" kern="1200" dirty="0">
                <a:solidFill>
                  <a:schemeClr val="tx1"/>
                </a:solidFill>
                <a:effectLst/>
                <a:latin typeface="Segoe UI Light" pitchFamily="34" charset="0"/>
                <a:ea typeface="+mn-ea"/>
                <a:cs typeface="+mn-cs"/>
              </a:rPr>
              <a:t>When you redirect the user to the </a:t>
            </a:r>
            <a:r>
              <a:rPr lang="en-US" b="1" dirty="0"/>
              <a:t>end_session_endpoint</a:t>
            </a:r>
            <a:r>
              <a:rPr lang="en-US" sz="882" b="0" i="0" kern="1200" dirty="0">
                <a:solidFill>
                  <a:schemeClr val="tx1"/>
                </a:solidFill>
                <a:effectLst/>
                <a:latin typeface="Segoe UI Light" pitchFamily="34" charset="0"/>
                <a:ea typeface="+mn-ea"/>
                <a:cs typeface="+mn-cs"/>
              </a:rPr>
              <a:t>, Azure AD clears the user's session from the browser. However, the user might still be signed in to other applications that use Azure AD for authentication. To enable those applications to sign out the user simultaneously, Azure AD sends an HTTP GET request to the registered </a:t>
            </a:r>
            <a:r>
              <a:rPr lang="en-US" b="1" dirty="0"/>
              <a:t>LogoutUrl</a:t>
            </a:r>
            <a:r>
              <a:rPr lang="en-US" sz="882" b="0" i="0" kern="1200" dirty="0">
                <a:solidFill>
                  <a:schemeClr val="tx1"/>
                </a:solidFill>
                <a:effectLst/>
                <a:latin typeface="Segoe UI Light" pitchFamily="34" charset="0"/>
                <a:ea typeface="+mn-ea"/>
                <a:cs typeface="+mn-cs"/>
              </a:rPr>
              <a:t> of all the applications that the user is currently signed in to. Applications must respond to this request by clearing any session that identifies the user and returning a </a:t>
            </a:r>
            <a:r>
              <a:rPr lang="en-US" dirty="0"/>
              <a:t>200</a:t>
            </a:r>
            <a:r>
              <a:rPr lang="en-US" sz="882" b="0" i="0" kern="1200" dirty="0">
                <a:solidFill>
                  <a:schemeClr val="tx1"/>
                </a:solidFill>
                <a:effectLst/>
                <a:latin typeface="Segoe UI Light" pitchFamily="34" charset="0"/>
                <a:ea typeface="+mn-ea"/>
                <a:cs typeface="+mn-cs"/>
              </a:rPr>
              <a:t> response. If you wish to support single sign-out in your application, you must implement such a </a:t>
            </a:r>
            <a:r>
              <a:rPr lang="en-US" b="1" dirty="0"/>
              <a:t>LogoutUrl</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in your application's code.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09729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a:t>
            </a:r>
            <a:r>
              <a:rPr lang="en-US" sz="882" b="0" i="0" kern="1200" baseline="0" dirty="0">
                <a:solidFill>
                  <a:schemeClr val="tx1"/>
                </a:solidFill>
                <a:effectLst/>
                <a:latin typeface="Segoe UI Light" pitchFamily="34" charset="0"/>
                <a:ea typeface="+mn-ea"/>
                <a:cs typeface="+mn-cs"/>
              </a:rPr>
              <a:t> t</a:t>
            </a:r>
            <a:r>
              <a:rPr lang="en-US" sz="882" b="0" i="0" kern="1200" dirty="0">
                <a:solidFill>
                  <a:schemeClr val="tx1"/>
                </a:solidFill>
                <a:effectLst/>
                <a:latin typeface="Segoe UI Light" pitchFamily="34" charset="0"/>
                <a:ea typeface="+mn-ea"/>
                <a:cs typeface="+mn-cs"/>
              </a:rPr>
              <a:t>he OAuth 2.0 Client Credentials Grant Flow permits a web service (serving the role of a </a:t>
            </a:r>
            <a:r>
              <a:rPr lang="en-US" sz="882" b="0" i="1" kern="1200" dirty="0">
                <a:solidFill>
                  <a:schemeClr val="tx1"/>
                </a:solidFill>
                <a:effectLst/>
                <a:latin typeface="Segoe UI Light" pitchFamily="34" charset="0"/>
                <a:ea typeface="+mn-ea"/>
                <a:cs typeface="+mn-cs"/>
              </a:rPr>
              <a:t>confidential client</a:t>
            </a:r>
            <a:r>
              <a:rPr lang="en-US" sz="882" b="0" i="0" kern="1200" dirty="0">
                <a:solidFill>
                  <a:schemeClr val="tx1"/>
                </a:solidFill>
                <a:effectLst/>
                <a:latin typeface="Segoe UI Light" pitchFamily="34" charset="0"/>
                <a:ea typeface="+mn-ea"/>
                <a:cs typeface="+mn-cs"/>
              </a:rPr>
              <a:t>) to use its own credentials instead of impersonating a user, to authenticate when calling another web service. In this scenario, the client is typically a middle-tier web service, a daemon service, or a website. For a higher level of assurance, Azure AD also allows the calling service to use a certificate (instead of a shared secret) as a credential.</a:t>
            </a:r>
          </a:p>
          <a:p>
            <a:r>
              <a:rPr lang="en-US" sz="882" b="0" i="0" kern="1200" dirty="0">
                <a:solidFill>
                  <a:schemeClr val="tx1"/>
                </a:solidFill>
                <a:effectLst/>
                <a:latin typeface="Segoe UI Light" pitchFamily="34" charset="0"/>
                <a:ea typeface="+mn-ea"/>
                <a:cs typeface="+mn-cs"/>
              </a:rPr>
              <a:t>The slide illustrates how the client credentials grant flow works in Azure AD.</a:t>
            </a:r>
          </a:p>
          <a:p>
            <a:pPr marL="228600" indent="-228600">
              <a:buAutoNum type="arabicPeriod"/>
            </a:pPr>
            <a:r>
              <a:rPr lang="en-US" sz="882" b="0" i="0" kern="1200" dirty="0">
                <a:solidFill>
                  <a:schemeClr val="tx1"/>
                </a:solidFill>
                <a:effectLst/>
                <a:latin typeface="Segoe UI Light" pitchFamily="34" charset="0"/>
                <a:ea typeface="+mn-ea"/>
                <a:cs typeface="+mn-cs"/>
              </a:rPr>
              <a:t>The client application authenticates to the Azure AD token issuance endpoint and requests an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Azure AD token issuance endpoint issues the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access token is used to authenticate to the secured resource.</a:t>
            </a:r>
          </a:p>
          <a:p>
            <a:pPr marL="228600" indent="-228600">
              <a:buAutoNum type="arabicPeriod"/>
            </a:pPr>
            <a:r>
              <a:rPr lang="en-US" sz="882" b="0" i="0" kern="1200" dirty="0">
                <a:solidFill>
                  <a:schemeClr val="tx1"/>
                </a:solidFill>
                <a:effectLst/>
                <a:latin typeface="Segoe UI Light" pitchFamily="34" charset="0"/>
                <a:ea typeface="+mn-ea"/>
                <a:cs typeface="+mn-cs"/>
              </a:rPr>
              <a:t>Data from the secured resource is returned to the client application.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10742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how your client is built, it can use one or several of the authentication flows that the Microsoft identity platform supports. These flows can produce a variety of tokens, such as ID tokens, refresh tokens, and access tokens, in addition to authorization codes, and they require different tokens to make them work.</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3782196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MSAL supports the ability to prompt a user interactively, typically by using a browser, to sign in to a website with their credentials and obtain a token.</a:t>
            </a:r>
          </a:p>
          <a:p>
            <a:endParaRPr lang="en-US" dirty="0"/>
          </a:p>
          <a:p>
            <a:r>
              <a:rPr lang="en-US" dirty="0"/>
              <a:t>Steps:</a:t>
            </a:r>
          </a:p>
          <a:p>
            <a:pPr marL="228600" indent="-228600">
              <a:buFont typeface="+mj-lt"/>
              <a:buAutoNum type="arabicPeriod"/>
            </a:pPr>
            <a:r>
              <a:rPr lang="en-US" dirty="0"/>
              <a:t>The application redirects the user to the Azure AD sign-in portal, and the user acquires a token interactively from Azure AD.</a:t>
            </a:r>
          </a:p>
          <a:p>
            <a:pPr marL="228600" indent="-228600">
              <a:buFont typeface="+mj-lt"/>
              <a:buAutoNum type="arabicPeriod"/>
            </a:pPr>
            <a:r>
              <a:rPr lang="en-US" dirty="0"/>
              <a:t>The application uses the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3802248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flow, an application invokes a service or web API, which in turn must call another service or web API. The idea is to propagate the delegated user identity and permissions through the request chain. For the middle-tier service to make authenticated requests to the downstream service, it must secure an access token from the Microsoft identity platform on behalf of the user.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dirty="0"/>
              <a:t>The application redirects the user to the Azure AD sign-in portal, and the user acquires a token interactively from Azure AD.</a:t>
            </a:r>
          </a:p>
          <a:p>
            <a:pPr marL="228600" indent="-228600">
              <a:buFont typeface="+mj-lt"/>
              <a:buAutoNum type="arabicPeriod"/>
            </a:pPr>
            <a:r>
              <a:rPr lang="en-US" dirty="0"/>
              <a:t>The application uses the token to access another tier of the application (the service tier).</a:t>
            </a:r>
          </a:p>
          <a:p>
            <a:pPr marL="228600" indent="-228600">
              <a:buFont typeface="+mj-lt"/>
              <a:buAutoNum type="arabicPeriod"/>
            </a:pPr>
            <a:r>
              <a:rPr lang="en-US" b="0" i="0">
                <a:solidFill>
                  <a:srgbClr val="E3E3E3"/>
                </a:solidFill>
                <a:effectLst/>
                <a:latin typeface="Segoe UI" panose="020B0502040204020203" pitchFamily="34" charset="0"/>
              </a:rPr>
              <a:t>The service </a:t>
            </a:r>
            <a:r>
              <a:rPr lang="en-US" b="0" i="0" dirty="0">
                <a:solidFill>
                  <a:srgbClr val="E3E3E3"/>
                </a:solidFill>
                <a:effectLst/>
                <a:latin typeface="Segoe UI" panose="020B0502040204020203" pitchFamily="34" charset="0"/>
              </a:rPr>
              <a:t>requests another token on-behalf-of the user.</a:t>
            </a:r>
            <a:endParaRPr lang="en-US" dirty="0"/>
          </a:p>
          <a:p>
            <a:pPr marL="228600" indent="-228600">
              <a:buFont typeface="+mj-lt"/>
              <a:buAutoNum type="arabicPeriod"/>
            </a:pPr>
            <a:r>
              <a:rPr lang="en-US" dirty="0"/>
              <a:t>The service tier uses the same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dirty="0"/>
          </a:p>
        </p:txBody>
      </p:sp>
    </p:spTree>
    <p:extLst>
      <p:ext uri="{BB962C8B-B14F-4D97-AF65-F5344CB8AC3E}">
        <p14:creationId xmlns:p14="http://schemas.microsoft.com/office/powerpoint/2010/main" val="3007824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cloud identity connects you to a wide variety of enterprise services both within your organization and outside of your organization. </a:t>
            </a:r>
            <a:r>
              <a:rPr lang="en-US" sz="882" b="0" i="0" kern="1200" dirty="0">
                <a:solidFill>
                  <a:schemeClr val="tx1"/>
                </a:solidFill>
                <a:effectLst/>
                <a:latin typeface="Segoe UI Light" pitchFamily="34" charset="0"/>
                <a:ea typeface="+mn-ea"/>
                <a:cs typeface="+mn-cs"/>
              </a:rPr>
              <a:t>Identities are the new control plane and securing them beyond just a password is a priority among many organizations. If an identity is stolen, the person or even the company is at risk for losing precious personal information and intellectual property. This can have devastating financial implications that are difficult to recover from.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02591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flow, you access web-hosted resources by using an application’s identity. This type of access is common for server-to-server interactions that must run in the background without immediate interaction with a user. These types of applications are often known as </a:t>
            </a:r>
            <a:r>
              <a:rPr lang="en-US" sz="1200" b="0" i="1" kern="1200" dirty="0">
                <a:solidFill>
                  <a:schemeClr val="tx1"/>
                </a:solidFill>
                <a:effectLst/>
                <a:latin typeface="+mn-lt"/>
                <a:ea typeface="+mn-ea"/>
                <a:cs typeface="+mn-cs"/>
              </a:rPr>
              <a:t>daemons</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service accounts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sz="1200" b="0" i="0" kern="1200" dirty="0">
                <a:solidFill>
                  <a:schemeClr val="tx1"/>
                </a:solidFill>
                <a:effectLst/>
                <a:latin typeface="+mn-lt"/>
                <a:ea typeface="+mn-ea"/>
                <a:cs typeface="+mn-cs"/>
              </a:rPr>
              <a:t>An Azure AD administrator generates credentials or a certificate ahead of time.</a:t>
            </a:r>
          </a:p>
          <a:p>
            <a:pPr marL="228600" indent="-228600">
              <a:buFont typeface="+mj-lt"/>
              <a:buAutoNum type="arabicPeriod"/>
            </a:pPr>
            <a:r>
              <a:rPr lang="en-US" sz="1200" b="0" i="0" kern="1200" dirty="0">
                <a:solidFill>
                  <a:schemeClr val="tx1"/>
                </a:solidFill>
                <a:effectLst/>
                <a:latin typeface="+mn-lt"/>
                <a:ea typeface="+mn-ea"/>
                <a:cs typeface="+mn-cs"/>
              </a:rPr>
              <a:t>The same administrator stores the credentials in a manner that’s accessible from the application.</a:t>
            </a:r>
          </a:p>
          <a:p>
            <a:pPr marL="228600" indent="-228600">
              <a:buFont typeface="+mj-lt"/>
              <a:buAutoNum type="arabicPeriod"/>
            </a:pPr>
            <a:r>
              <a:rPr lang="en-US" sz="1200" b="0" i="0" kern="1200" dirty="0">
                <a:solidFill>
                  <a:schemeClr val="tx1"/>
                </a:solidFill>
                <a:effectLst/>
                <a:latin typeface="+mn-lt"/>
                <a:ea typeface="+mn-ea"/>
                <a:cs typeface="+mn-cs"/>
              </a:rPr>
              <a:t>The application uses the previously stored credentials to access Microsoft Graph.</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22</a:t>
            </a:fld>
            <a:endParaRPr lang="en-US" dirty="0"/>
          </a:p>
        </p:txBody>
      </p:sp>
    </p:spTree>
    <p:extLst>
      <p:ext uri="{BB962C8B-B14F-4D97-AF65-F5344CB8AC3E}">
        <p14:creationId xmlns:p14="http://schemas.microsoft.com/office/powerpoint/2010/main" val="2625213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flow, </a:t>
            </a:r>
            <a:r>
              <a:rPr lang="en-US" sz="1200" b="0" i="0" kern="1200" dirty="0">
                <a:solidFill>
                  <a:schemeClr val="tx1"/>
                </a:solidFill>
                <a:effectLst/>
                <a:latin typeface="+mn-lt"/>
                <a:ea typeface="+mn-ea"/>
                <a:cs typeface="+mn-cs"/>
              </a:rPr>
              <a:t>users sign in to input-constrained devices such as a smart TVs, Internet of Things (IoT) devices, or printers. Interactive authentication with Azure AD requires a web browser. The device code flow lets the user use another device, such as another computer or a mobile phone, to sign in interactively where the device or operating system doesn't provide a web browser.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sz="1200" b="0" i="0" kern="1200" dirty="0">
                <a:solidFill>
                  <a:schemeClr val="tx1"/>
                </a:solidFill>
                <a:effectLst/>
                <a:latin typeface="+mn-lt"/>
                <a:ea typeface="+mn-ea"/>
                <a:cs typeface="+mn-cs"/>
              </a:rPr>
              <a:t>The application requests a unique device code from Azure AD.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user uses another workstation along with the device code to sign in </a:t>
            </a:r>
            <a:r>
              <a:rPr lang="en-US" dirty="0"/>
              <a:t>to the Azure AD sign-in portal.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The original application acquires a token from Azure AD based on the user sign-in.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a</a:t>
            </a:r>
            <a:r>
              <a:rPr lang="en-US" dirty="0"/>
              <a:t>pplication uses the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dirty="0"/>
          </a:p>
        </p:txBody>
      </p:sp>
    </p:spTree>
    <p:extLst>
      <p:ext uri="{BB962C8B-B14F-4D97-AF65-F5344CB8AC3E}">
        <p14:creationId xmlns:p14="http://schemas.microsoft.com/office/powerpoint/2010/main" val="3407508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 client certificate authentication enables each web-based client to establish its identity to a server by using a digital certificate, which provides additional security for user authentication.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Point out that</a:t>
            </a:r>
            <a:r>
              <a:rPr lang="en-US" sz="882" b="0" i="0" kern="1200" baseline="0" dirty="0">
                <a:solidFill>
                  <a:schemeClr val="tx1"/>
                </a:solidFill>
                <a:effectLst/>
                <a:latin typeface="Segoe UI Light" pitchFamily="34" charset="0"/>
                <a:ea typeface="+mn-ea"/>
                <a:cs typeface="+mn-cs"/>
              </a:rPr>
              <a:t> c</a:t>
            </a:r>
            <a:r>
              <a:rPr lang="en-US" sz="882" b="0" i="0" kern="1200" dirty="0">
                <a:solidFill>
                  <a:schemeClr val="tx1"/>
                </a:solidFill>
                <a:effectLst/>
                <a:latin typeface="Segoe UI Light" pitchFamily="34" charset="0"/>
                <a:ea typeface="+mn-ea"/>
                <a:cs typeface="+mn-cs"/>
              </a:rPr>
              <a:t>ertificate-based authentication can be useful in scenarios where your organization has multiple front-end applications communicating with back-end services. Traditionally, the certificates are installed on each server, and the machines trust each other after validating certificates. This same traditional structure can be used for infrastructure in Azure.</a:t>
            </a:r>
          </a:p>
          <a:p>
            <a:r>
              <a:rPr lang="en-US" sz="882" b="0" i="0" kern="1200" dirty="0">
                <a:solidFill>
                  <a:schemeClr val="tx1"/>
                </a:solidFill>
                <a:effectLst/>
                <a:latin typeface="Segoe UI Light" pitchFamily="34" charset="0"/>
                <a:ea typeface="+mn-ea"/>
                <a:cs typeface="+mn-cs"/>
              </a:rPr>
              <a:t>With cloud-native applications, you can use certificates to help secure connections in hybrid scenarios. For example, you can restrict access to your Azure web app by enabling different types of authentication for it. One way to do so is to authenticate by using a client certificate when the request is over Transport Layer Security (TLS) / Secure Sockets Layer (SSL). This mechanism is called TLS mutual authentication or client certificate authentication. As another example, Azure API Management allows more-secure access to the back-end service of an API using client certificates.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540485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context of Microsoft Azure, certificate-based authentication enables you to be authenticated by Azure AD with a client certificate on a Windows or mobile device when connecting to services listed on the current slide.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92022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Authentication Library (MSAL) enables developers to acquire tokens from the Microsoft identity platform endpoint to access secured Web APIs. These Web APIs can be Microsoft Graph, other Microsoft APIS, third-party web APIs, or your own web API. MSAL is available for .NET, JavaScript, Android, and iOS, which support many different application architectures and platforms.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627027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MSAL (Microsoft.Identity.Client) is the library that you can use to sign in users and request tokens that you can use to access APIs that are protected by the Microsoft identity platform. Creating a client application instance initializes MSAL and sets an authentication context for further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500968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To call protected web APIs, you need an access token for your app</a:t>
            </a:r>
            <a:r>
              <a:rPr lang="en-US" sz="882" b="0" i="0" kern="1200" dirty="0">
                <a:solidFill>
                  <a:schemeClr val="tx1"/>
                </a:solidFill>
                <a:effectLst/>
                <a:latin typeface="Segoe UI Light" pitchFamily="34" charset="0"/>
                <a:ea typeface="+mn-ea"/>
                <a:cs typeface="+mn-cs"/>
              </a:rPr>
              <a:t>. When you request a token, you need to define a scope. The scope determines what data your app can access. MSAL supports the ability to interactively prompt the user for their credentials to sign in and obtain a token by using those credentials.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603631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If the user has signed-in in the past, you can acquire the token silently. </a:t>
            </a:r>
            <a:r>
              <a:rPr lang="en-US" sz="882" b="0" i="0" kern="1200" dirty="0">
                <a:solidFill>
                  <a:schemeClr val="tx1"/>
                </a:solidFill>
                <a:effectLst/>
                <a:latin typeface="Segoe UI Light" pitchFamily="34" charset="0"/>
                <a:ea typeface="+mn-ea"/>
                <a:cs typeface="+mn-cs"/>
              </a:rPr>
              <a:t>The ideal pattern is to perform a silent request and fall back to an interactive request. After your app has signed in a user and received tokens, MSAL exposes several pieces of information about the user, the user's environment, and the tokens issued. The </a:t>
            </a:r>
            <a:r>
              <a:rPr lang="en-US" sz="882" b="1" i="0" kern="1200" dirty="0">
                <a:solidFill>
                  <a:schemeClr val="tx1"/>
                </a:solidFill>
                <a:effectLst/>
                <a:latin typeface="Segoe UI Light" pitchFamily="34" charset="0"/>
                <a:ea typeface="+mn-ea"/>
                <a:cs typeface="+mn-cs"/>
              </a:rPr>
              <a:t>AccessToken </a:t>
            </a:r>
            <a:r>
              <a:rPr lang="en-US" sz="882" b="0" i="0" kern="1200" dirty="0">
                <a:solidFill>
                  <a:schemeClr val="tx1"/>
                </a:solidFill>
                <a:effectLst/>
                <a:latin typeface="Segoe UI Light" pitchFamily="34" charset="0"/>
                <a:ea typeface="+mn-ea"/>
                <a:cs typeface="+mn-cs"/>
              </a:rPr>
              <a:t>property contains a token </a:t>
            </a:r>
            <a:r>
              <a:rPr lang="en-US" sz="900" baseline="0" dirty="0"/>
              <a:t>that’s</a:t>
            </a:r>
            <a:r>
              <a:rPr lang="en-US" sz="882" b="0" i="0" kern="1200" dirty="0">
                <a:solidFill>
                  <a:schemeClr val="tx1"/>
                </a:solidFill>
                <a:effectLst/>
                <a:latin typeface="Segoe UI Light" pitchFamily="34" charset="0"/>
                <a:ea typeface="+mn-ea"/>
                <a:cs typeface="+mn-cs"/>
              </a:rPr>
              <a:t> used to call protected web APIs in an HTTP Bearer request.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503016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the access token, you can then call a web API. Your app will use the token as part of an HTTP Bearer authorization header to construct an HTTP request, and then execute the request. In this example, you’re getting the user's profile by using the </a:t>
            </a:r>
            <a:r>
              <a:rPr lang="en-US" sz="900" b="1" dirty="0">
                <a:solidFill>
                  <a:srgbClr val="A31515"/>
                </a:solidFill>
              </a:rPr>
              <a:t>https://graph.microsoft.com/v1.0/me </a:t>
            </a:r>
            <a:r>
              <a:rPr lang="en-US" sz="900" dirty="0">
                <a:solidFill>
                  <a:srgbClr val="A31515"/>
                </a:solidFill>
              </a:rPr>
              <a:t>API endpoint.</a:t>
            </a:r>
            <a:br>
              <a:rPr lang="en-US" dirty="0"/>
            </a:br>
            <a:endParaRPr lang="en-US" sz="882" b="0" i="0" kern="1200" dirty="0">
              <a:solidFill>
                <a:schemeClr val="tx1"/>
              </a:solidFill>
              <a:effectLst/>
              <a:latin typeface="Segoe UI Light" pitchFamily="34" charset="0"/>
              <a:ea typeface="+mn-ea"/>
              <a:cs typeface="+mn-cs"/>
            </a:endParaRPr>
          </a:p>
          <a:p>
            <a:endParaRPr lang="en-US" b="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4058856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35</a:t>
            </a:fld>
            <a:endParaRPr lang="en-US" dirty="0"/>
          </a:p>
        </p:txBody>
      </p:sp>
    </p:spTree>
    <p:extLst>
      <p:ext uri="{BB962C8B-B14F-4D97-AF65-F5344CB8AC3E}">
        <p14:creationId xmlns:p14="http://schemas.microsoft.com/office/powerpoint/2010/main" val="925064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Active Directory (Azure AD) is Microsoft’s cloud-based identity and access management service. </a:t>
            </a:r>
            <a:r>
              <a:rPr lang="en-US" b="0" dirty="0"/>
              <a:t>Azure AD creates and manages credentials that help enterprise users sign in and access both internal and external resources that are offered by your company or third-party companies more securely. Azure AD's geographically distributed architecture combines extensive monitoring, automated rerouting, failover, and recovery capabilities, which deliver company-wide availability and performance to customers.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09591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SDKs are designed to simplify building high-quality, efficient, and resilient applications that access Microsoft Graph. SDKs include two components: a service library and a core library.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service library contains models and request builders that are generated from Microsoft Graph metadata to provide a rich, strongly typed, and discoverable experience when working with the many datasets that are available in Microsoft Graph.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core library provides a set of features that enhance working with all Microsoft Graph services. The features include embedded support for retry handling, secure redirects, transparent authentication, and payload compression, which improve the quality of your application's interactions with Microsoft Graph. These features don’t add complexity and give you enhanced control of your application. The core library also provides support for common tasks such as paging through collections and creating batch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882793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authentication provider classes are special helper classes that implement most of the logic </a:t>
            </a:r>
            <a:r>
              <a:rPr lang="en-US" baseline="0" dirty="0"/>
              <a:t>that’s</a:t>
            </a:r>
            <a:r>
              <a:rPr lang="en-US" b="0" dirty="0"/>
              <a:t> usually implemented manually by using MSAL. To use the Microsoft Graph SDK, you will need to create an authentication provider instance to use as a parameter for the </a:t>
            </a:r>
            <a:r>
              <a:rPr lang="en-US" b="1" dirty="0"/>
              <a:t>GraphClient</a:t>
            </a:r>
            <a:r>
              <a:rPr lang="en-US" b="0" dirty="0"/>
              <a:t> class. In this example, you can use the same application builder classes from MSAL to specify the properties for the Microsoft Graph SDK.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615538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Authentication providers implement the code required to acquire a token using MSAL; handle a number of potential errors for cases like incremental consent, expired passwords, and conditional access; and then set the HTTP request authorization header. The table describes the set of providers available in the library.</a:t>
            </a:r>
          </a:p>
          <a:p>
            <a:endParaRPr lang="en-US" b="1" dirty="0"/>
          </a:p>
          <a:p>
            <a:pPr rtl="0" eaLnBrk="1" fontAlgn="t" latinLnBrk="0" hangingPunct="1"/>
            <a:r>
              <a:rPr lang="en-US" sz="882" b="0" i="0" u="none" strike="noStrike" kern="1200" dirty="0">
                <a:solidFill>
                  <a:schemeClr val="tx1"/>
                </a:solidFill>
                <a:effectLst/>
                <a:latin typeface="Segoe UI Light" pitchFamily="34" charset="0"/>
                <a:ea typeface="+mn-ea"/>
                <a:cs typeface="+mn-cs"/>
              </a:rPr>
              <a:t>Authorization code. The authorization code flow enables native and web apps to securely obtain tokens in the name of the user.</a:t>
            </a:r>
          </a:p>
          <a:p>
            <a:pPr rtl="0" eaLnBrk="1" fontAlgn="t" latinLnBrk="0" hangingPunct="1"/>
            <a:r>
              <a:rPr lang="en-US" sz="882" b="0" i="0" u="none" strike="noStrike" kern="1200" dirty="0">
                <a:solidFill>
                  <a:schemeClr val="tx1"/>
                </a:solidFill>
                <a:effectLst/>
                <a:latin typeface="Segoe UI Light" pitchFamily="34" charset="0"/>
                <a:ea typeface="+mn-ea"/>
                <a:cs typeface="+mn-cs"/>
              </a:rPr>
              <a:t>Client credentials. The client credential flow enables service applications to run without user interaction. </a:t>
            </a:r>
          </a:p>
          <a:p>
            <a:pPr marL="0" marR="0" lvl="0" indent="0" algn="l" defTabSz="914367" rtl="0" eaLnBrk="1" fontAlgn="t" latinLnBrk="0" hangingPunct="1">
              <a:lnSpc>
                <a:spcPct val="90000"/>
              </a:lnSpc>
              <a:spcBef>
                <a:spcPts val="0"/>
              </a:spcBef>
              <a:spcAft>
                <a:spcPts val="333"/>
              </a:spcAft>
              <a:buClrTx/>
              <a:buSzTx/>
              <a:buFontTx/>
              <a:buNone/>
              <a:tabLst/>
              <a:defRPr/>
            </a:pPr>
            <a:r>
              <a:rPr lang="en-US" sz="900" b="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On-behalf-of. </a:t>
            </a:r>
            <a:r>
              <a:rPr lang="en-US" sz="882" b="0" i="0" u="none" strike="noStrike" kern="1200" dirty="0">
                <a:solidFill>
                  <a:schemeClr val="tx1"/>
                </a:solidFill>
                <a:effectLst/>
                <a:latin typeface="Segoe UI Light" pitchFamily="34" charset="0"/>
                <a:ea typeface="+mn-ea"/>
                <a:cs typeface="+mn-cs"/>
              </a:rPr>
              <a:t>The on-behalf-of flow is applicable when your application calls a service/web API which in turns calls Microsoft Graph. </a:t>
            </a:r>
          </a:p>
          <a:p>
            <a:r>
              <a:rPr lang="en-US" sz="882" b="0" i="0" kern="1200" dirty="0">
                <a:solidFill>
                  <a:schemeClr val="tx1"/>
                </a:solidFill>
                <a:effectLst/>
                <a:latin typeface="Segoe UI Light" pitchFamily="34" charset="0"/>
                <a:ea typeface="+mn-ea"/>
                <a:cs typeface="+mn-cs"/>
              </a:rPr>
              <a:t>Implicit provider. The implicit grant flow is used in browser-based applications.</a:t>
            </a:r>
          </a:p>
          <a:p>
            <a:r>
              <a:rPr lang="en-US" sz="882" b="0" i="0" kern="1200" dirty="0">
                <a:solidFill>
                  <a:schemeClr val="tx1"/>
                </a:solidFill>
                <a:effectLst/>
                <a:latin typeface="Segoe UI Light" pitchFamily="34" charset="0"/>
                <a:ea typeface="+mn-ea"/>
                <a:cs typeface="+mn-cs"/>
              </a:rPr>
              <a:t>Device code provider. The device code flow allows users sign in to a device by using another device that has a browser.</a:t>
            </a:r>
          </a:p>
          <a:p>
            <a:r>
              <a:rPr lang="en-US" sz="882" b="0" i="0" kern="1200" dirty="0">
                <a:solidFill>
                  <a:schemeClr val="tx1"/>
                </a:solidFill>
                <a:effectLst/>
                <a:latin typeface="Segoe UI Light" pitchFamily="34" charset="0"/>
                <a:ea typeface="+mn-ea"/>
                <a:cs typeface="+mn-cs"/>
              </a:rPr>
              <a:t>Integrated Windows provider. The integrated Windows flow provides a way for Windows computers to silently acquire an access token when they are domain joined.</a:t>
            </a:r>
          </a:p>
          <a:p>
            <a:r>
              <a:rPr lang="en-US" sz="882" b="0" i="0" kern="1200" dirty="0">
                <a:solidFill>
                  <a:schemeClr val="tx1"/>
                </a:solidFill>
                <a:effectLst/>
                <a:latin typeface="Segoe UI Light" pitchFamily="34" charset="0"/>
                <a:ea typeface="+mn-ea"/>
                <a:cs typeface="+mn-cs"/>
              </a:rPr>
              <a:t>Interactive provider. The interactive flow is used by mobile applications (Xamarin and UWP) and desktops applications to call Microsoft Graph in the name of a user.</a:t>
            </a:r>
          </a:p>
          <a:p>
            <a:r>
              <a:rPr lang="en-US" sz="882" b="0" i="0" kern="1200" dirty="0">
                <a:solidFill>
                  <a:schemeClr val="tx1"/>
                </a:solidFill>
                <a:effectLst/>
                <a:latin typeface="Segoe UI Light" pitchFamily="34" charset="0"/>
                <a:ea typeface="+mn-ea"/>
                <a:cs typeface="+mn-cs"/>
              </a:rPr>
              <a:t>Username/password provider. The username/password provider allows an application to sign in a user by using their username and password. Use this flow only when you cannot use any of the other OAuth flows.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206531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device code flow allows users to sign in to a device by using another device. With this provider, you only need to provide a client id and authority. In this context, the authority specifies the types of accounts that you can allow to make requests by using this token. In this example, you’re allowing requests to any Azure AD organization on the Azure public cloud.</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0651509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integrated Windows flow allows Windows computers to silently acquire an access token when they are domain joined. With this provider, you only need to provide a client id and authority.  In this context, the authority specifies the types of accounts you can allow to make requests using this token. In this example, we are only allowing requests to a specific Azure AD organization on the Azure government cloud.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859053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SDKs are designed to simplify building high-quality, efficient, and resilient applications that access Microsoft Graph. SDKs include two components: a service library and a core library.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service library contains models and request builders that are generated from Microsoft Graph metadata to provide a rich, strongly typed, and discoverable experience when working with the many datasets that are available in Microsoft Graph.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core library provides a set of features that enhance working with all Microsoft Graph services. The features include embedded support for retry handling, secure redirects, transparent authentication, and payload compression, which improve the quality of your application's interactions with Microsoft Graph. These features don’t add complexity and give you enhanced control of your application. The core library also provides support for common tasks such as paging through collections and creating batch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4862015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a:t>
            </a:r>
            <a:r>
              <a:rPr lang="en-US" sz="882" b="0" i="0" kern="1200" dirty="0">
                <a:solidFill>
                  <a:schemeClr val="tx1"/>
                </a:solidFill>
                <a:effectLst/>
                <a:latin typeface="Segoe UI Light" pitchFamily="34" charset="0"/>
                <a:ea typeface="+mn-ea"/>
                <a:cs typeface="+mn-cs"/>
              </a:rPr>
              <a:t>he Microsoft Graph client simplifies making calls to Microsoft Graph. You can use a single client instance for the lifetime of the application.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code example depicts how to create an instance of a Microsoft Graph client with an authentication provider. The authentication provider will handle acquiring access tokens for the application. </a:t>
            </a:r>
            <a:r>
              <a:rPr lang="en-US" dirty="0"/>
              <a:t>After the client is created, you can use the </a:t>
            </a:r>
            <a:r>
              <a:rPr lang="en-US" b="1" dirty="0"/>
              <a:t>Me</a:t>
            </a:r>
            <a:r>
              <a:rPr lang="en-US" b="0" dirty="0"/>
              <a:t> property to make a request to the associated endpoint.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624464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Beginning with version 2013-08-15, Azure Storage services support Cross-Origin Resource Sharing (CORS) for the Blob, Table, and Queue services. The File service supports CORS beginning with version 2015-02-21.</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CORS is an HTTP feature that enables a web application running under one domain to access resources in another domain. Web browsers implement a security restriction known as same-origin policy that prevents a webpage from calling APIs in a different domain; CORS provides a secure way to allow one domain (the origin domain) to call APIs in another domain.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set CORS rules individually for each of the storage services, by calling Set Blob Service Properties, Set File Service Properties, Set Queue Service Properties, and Set Table Service Properties. Once you set the CORS rules for the service, then a properly authenticated request made against the service from a different domain will be evaluated to determine whether </a:t>
            </a:r>
            <a:r>
              <a:rPr lang="en-US" sz="1200" kern="1200" dirty="0">
                <a:solidFill>
                  <a:schemeClr val="tx1"/>
                </a:solidFill>
                <a:effectLst/>
                <a:latin typeface="+mn-lt"/>
                <a:ea typeface="+mn-ea"/>
                <a:cs typeface="+mn-cs"/>
              </a:rPr>
              <a:t>it’s</a:t>
            </a:r>
            <a:r>
              <a:rPr lang="en-US" sz="882" b="0" i="0" kern="1200" dirty="0">
                <a:solidFill>
                  <a:schemeClr val="tx1"/>
                </a:solidFill>
                <a:effectLst/>
                <a:latin typeface="Segoe UI Light" pitchFamily="34" charset="0"/>
                <a:ea typeface="+mn-ea"/>
                <a:cs typeface="+mn-cs"/>
              </a:rPr>
              <a:t> allowed according to the rules you have specified.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5/10/2021 1:34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1828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Every request made against a storage service must be authorized unless the request is for a blob or container resource that has been made available for public or signed access. </a:t>
            </a:r>
          </a:p>
          <a:p>
            <a:endParaRPr lang="en-US" sz="882" b="0" i="0" kern="1200" dirty="0">
              <a:solidFill>
                <a:schemeClr val="tx1"/>
              </a:solidFill>
              <a:effectLst/>
              <a:latin typeface="Segoe UI Light" pitchFamily="34" charset="0"/>
              <a:ea typeface="+mn-ea"/>
              <a:cs typeface="+mn-cs"/>
            </a:endParaRPr>
          </a:p>
          <a:p>
            <a:r>
              <a:rPr lang="en-US" sz="1100" b="0" i="0" dirty="0">
                <a:solidFill>
                  <a:srgbClr val="E3E3E3"/>
                </a:solidFill>
                <a:effectLst/>
                <a:latin typeface="Segoe UI" panose="020B0502040204020203" pitchFamily="34" charset="0"/>
              </a:rPr>
              <a:t>With Azure AD, access to a resource is a two-step process. First, the security principal's identity is authenticated and an OAuth 2.0 token is returned. Next, the token is passed as part of a request to the Blob or Queue service and used by the service to authorize access to the specified resource</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Shared Key authorization scheme to make requests against the Table service by using the </a:t>
            </a:r>
            <a:r>
              <a:rPr lang="en-US" sz="1200" kern="1200" dirty="0">
                <a:solidFill>
                  <a:schemeClr val="tx1"/>
                </a:solidFill>
                <a:effectLst/>
                <a:latin typeface="+mn-lt"/>
                <a:ea typeface="+mn-ea"/>
                <a:cs typeface="+mn-cs"/>
              </a:rPr>
              <a:t>Representational State Transfer (REST)</a:t>
            </a:r>
            <a:r>
              <a:rPr lang="en-US" sz="882" b="0" i="0" kern="1200" dirty="0">
                <a:solidFill>
                  <a:schemeClr val="tx1"/>
                </a:solidFill>
                <a:effectLst/>
                <a:latin typeface="Segoe UI Light" pitchFamily="34" charset="0"/>
                <a:ea typeface="+mn-ea"/>
                <a:cs typeface="+mn-cs"/>
              </a:rPr>
              <a:t> API. Shared Key authorization for the Table service in version 2009-09-19 and later versions uses the same signature string as in previous versions of the Table service.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5/10/2021 1:34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055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stored access policy provides an additional level of control over service-level Shared Access Signatures (SASs) on the server side. Establishing a stored access policy serves to group shared access signatures and to provide additional restrictions for signatures that are bound by the policy. You can use a stored access policy to change the start time, expiration time, or permissions for a signature, or to revoke it after it has been issued.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5/10/2021 1:34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818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b="0" dirty="0"/>
              <a:t>For</a:t>
            </a:r>
            <a:r>
              <a:rPr lang="en-US" b="1" dirty="0"/>
              <a:t> </a:t>
            </a:r>
            <a:r>
              <a:rPr lang="en-US" sz="882" b="0" i="0" kern="1200" dirty="0">
                <a:solidFill>
                  <a:schemeClr val="tx1"/>
                </a:solidFill>
                <a:effectLst/>
                <a:latin typeface="Segoe UI Light" pitchFamily="34" charset="0"/>
                <a:ea typeface="+mn-ea"/>
                <a:cs typeface="+mn-cs"/>
              </a:rPr>
              <a:t>clients that need to access protected resources, Azure AD provides the Active Directory Authentication Library (ADAL). ADAL v1.0 enables application developers to authenticate users to cloud or on-premises Active Directory (AD) and obtain tokens for securing API calls. ADAL makes authentication easier for developers through features such 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Configurable token cache that stores access tokens and refresh tokens.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Automatic token refresh when an access token expires, and a refresh token is available.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Support for asynchronous method calls.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34859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Shared Access Signature (SAS) is a URI that grants restricted access rights to containers, binary large objects (blobs), queues, and tables for a specific time interval. By providing a client with a Shared Access Signature, you can enable them to access resources in your storage account without sharing your account key with them.</a:t>
            </a: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5/10/2021 1:34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66024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Shared Access Signature URI query parameters incorporate all the information necessary to grant controlled access to a storage resource. The URI query parameters specify the time interval over which the Shared Access Signature is valid, the permissions that it grants, the resource </a:t>
            </a:r>
            <a:r>
              <a:rPr lang="en-US" baseline="0" dirty="0"/>
              <a:t>that’s</a:t>
            </a:r>
            <a:r>
              <a:rPr lang="en-US" dirty="0"/>
              <a:t> to be made available, and the signature that the storage services should use to authenticate the request.</a:t>
            </a:r>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5/10/2021 1:34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446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scenario where an SAS is useful is a service where users read and write their own data to your storage account. In a scenario where a storage account stores user data, two design patterns are typical:</a:t>
            </a:r>
          </a:p>
          <a:p>
            <a:pPr marL="171450" indent="-171450">
              <a:buFont typeface="Arial" panose="020B0604020202020204" pitchFamily="34" charset="0"/>
              <a:buChar char="•"/>
            </a:pPr>
            <a:r>
              <a:rPr lang="en-US" dirty="0"/>
              <a:t>Clients upload and download data via a front-end proxy service, which performs authentication. This front-end proxy service has the advantage of allowing the validation of business rules, but for large amounts of data or high-volume transactions, creating a service that can scale to match demand might be expensive or difficult.</a:t>
            </a:r>
          </a:p>
          <a:p>
            <a:pPr marL="171450" indent="-171450">
              <a:buFont typeface="Arial" panose="020B0604020202020204" pitchFamily="34" charset="0"/>
              <a:buChar char="•"/>
            </a:pPr>
            <a:r>
              <a:rPr lang="en-US" dirty="0"/>
              <a:t>Using the valet key pattern, a lightweight service authenticates the client as needed and then generates an SAS. After the client receives the SAS, it can access storage account resources directly with the permissions defined by the SAS and for the interval allowed by the SAS. The SAS mitigates the need for routing all data through the front-end proxy service.</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5/10/2021 1:34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8755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Shared Access Signature can take one of two forms: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An ad hoc SAS</a:t>
            </a:r>
            <a:r>
              <a:rPr lang="en-US" sz="882" b="0" i="0" kern="1200" dirty="0">
                <a:solidFill>
                  <a:schemeClr val="tx1"/>
                </a:solidFill>
                <a:effectLst/>
                <a:latin typeface="Segoe UI Light" pitchFamily="34" charset="0"/>
                <a:ea typeface="+mn-ea"/>
                <a:cs typeface="+mn-cs"/>
              </a:rPr>
              <a:t>. When you create an ad hoc SAS, the start time, expiration time, and permissions for the SAS are all specified in the SAS URI (or are inferred in the case where the start time is omitted). This type of SAS can be created on a container, blob, table, or queue.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An SAS with a stored access policy</a:t>
            </a:r>
            <a:r>
              <a:rPr lang="en-US" sz="882" b="0" i="0" kern="1200" dirty="0">
                <a:solidFill>
                  <a:schemeClr val="tx1"/>
                </a:solidFill>
                <a:effectLst/>
                <a:latin typeface="Segoe UI Light" pitchFamily="34" charset="0"/>
                <a:ea typeface="+mn-ea"/>
                <a:cs typeface="+mn-cs"/>
              </a:rPr>
              <a:t>. A stored access policy is defined on a resource container—a blob container, table, or queue—and can be used to manage constraints for one or more Shared Access Signatures.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5/10/2021 1:34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2960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When you associate an SAS with a stored access policy, the SAS inherits the constraints—the start time, expiration time, and permissions—that were defined for the stored access policy.</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difference between ad hoc SAS and a stored access policy is important for one key scenario: revocation. An SAS is a URL, so anyone who obtains the SAS can use it, regardless of who requested it. If an SAS is published publicly, it can be used by anyone in the world. Stored access policies give you the option to revoke permissions without having to regenerate the storage account keys. Set the expiration on these to a very long time in the future (or infinitely), and make sure it’s regularly updated to move it further into the future.</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5/10/2021 1:34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21483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a new employee at your company, you signed in to your Microsoft 365 applications for the first time and discovered that your profile information isn't accurate.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 also noticed that the name and profile picture when you sign in aren't correct.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Rather than change these values manually, you have decided that this is a good opportunity to learn the Microsoft identity platform and how you can use different libraries such as the Microsoft Authentication Library (MSAL) and the Microsoft Graph SDK to change these values in a programmatic manner.</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i</a:t>
            </a:r>
            <a:r>
              <a:rPr lang="en-US" sz="882" b="0" i="0" kern="1200" dirty="0">
                <a:solidFill>
                  <a:schemeClr val="tx1"/>
                </a:solidFill>
                <a:effectLst/>
                <a:latin typeface="Segoe UI Light" pitchFamily="34" charset="0"/>
                <a:ea typeface="+mn-ea"/>
                <a:cs typeface="+mn-cs"/>
              </a:rPr>
              <a:t>nitialize your app's </a:t>
            </a:r>
            <a:r>
              <a:rPr lang="en-US" b="1" dirty="0"/>
              <a:t>AuthenticationContext</a:t>
            </a:r>
            <a:r>
              <a:rPr lang="en-US" sz="882" b="0" i="0" kern="1200" dirty="0">
                <a:solidFill>
                  <a:schemeClr val="tx1"/>
                </a:solidFill>
                <a:effectLst/>
                <a:latin typeface="Segoe UI Light" pitchFamily="34" charset="0"/>
                <a:ea typeface="+mn-ea"/>
                <a:cs typeface="+mn-cs"/>
              </a:rPr>
              <a:t>, which is ADAL's primary class.</a:t>
            </a:r>
            <a:r>
              <a:rPr lang="en-US" sz="882" b="1" i="0" kern="1200" dirty="0">
                <a:solidFill>
                  <a:schemeClr val="tx1"/>
                </a:solidFill>
                <a:effectLst/>
                <a:latin typeface="Segoe UI Light" pitchFamily="34" charset="0"/>
                <a:ea typeface="+mn-ea"/>
                <a:cs typeface="+mn-cs"/>
              </a:rPr>
              <a:t> </a:t>
            </a:r>
            <a:r>
              <a:rPr lang="en-US" b="1" dirty="0"/>
              <a:t>AuthenticationContext</a:t>
            </a:r>
            <a:r>
              <a:rPr lang="en-US" sz="882" b="0" i="0" kern="1200" dirty="0">
                <a:solidFill>
                  <a:schemeClr val="tx1"/>
                </a:solidFill>
                <a:effectLst/>
                <a:latin typeface="Segoe UI Light" pitchFamily="34" charset="0"/>
                <a:ea typeface="+mn-ea"/>
                <a:cs typeface="+mn-cs"/>
              </a:rPr>
              <a:t> is where you pass ADAL the coordinates it needs to communicate with Azure AD and tell it how to cache tokens.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682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The basic principle behind ADAL is that whenever your app needs an access token, your app simply calls </a:t>
            </a:r>
            <a:r>
              <a:rPr lang="en-US" b="1" dirty="0"/>
              <a:t>authContext.AcquireTokenAsync(...)</a:t>
            </a:r>
            <a:r>
              <a:rPr lang="en-US" b="0" i="0" dirty="0">
                <a:solidFill>
                  <a:srgbClr val="000000"/>
                </a:solidFill>
                <a:effectLst/>
                <a:latin typeface="Segoe UI" panose="020B0502040204020203" pitchFamily="34" charset="0"/>
              </a:rPr>
              <a:t>, and ADAL does the rest. </a:t>
            </a:r>
            <a:r>
              <a:rPr lang="en-US" sz="882" b="0" i="0" kern="1200" dirty="0">
                <a:solidFill>
                  <a:schemeClr val="tx1"/>
                </a:solidFill>
                <a:effectLst/>
                <a:latin typeface="Segoe UI Light" pitchFamily="34" charset="0"/>
                <a:ea typeface="+mn-ea"/>
                <a:cs typeface="+mn-cs"/>
              </a:rPr>
              <a:t>When your app requests a token by calling </a:t>
            </a:r>
            <a:r>
              <a:rPr lang="en-US" sz="882" b="1" i="0" kern="1200" dirty="0">
                <a:solidFill>
                  <a:schemeClr val="tx1"/>
                </a:solidFill>
                <a:effectLst/>
                <a:latin typeface="Segoe UI Light" pitchFamily="34" charset="0"/>
                <a:ea typeface="+mn-ea"/>
                <a:cs typeface="+mn-cs"/>
              </a:rPr>
              <a:t>AcquireTokenAsync(...)</a:t>
            </a:r>
            <a:r>
              <a:rPr lang="en-US" sz="882" b="0" i="0" kern="1200" dirty="0">
                <a:solidFill>
                  <a:schemeClr val="tx1"/>
                </a:solidFill>
                <a:effectLst/>
                <a:latin typeface="Segoe UI Light" pitchFamily="34" charset="0"/>
                <a:ea typeface="+mn-ea"/>
                <a:cs typeface="+mn-cs"/>
              </a:rPr>
              <a:t>, ADAL will attempt to return a token without asking the user for credentials. If ADAL determines that the user needs to sign in to get a token, it will display a login dialog, collect the user's credentials, and return a token upon successful authentication. If ADAL is unable to return a token for any reason, it will throw an </a:t>
            </a:r>
            <a:r>
              <a:rPr lang="en-US" sz="882" b="1" i="0" kern="1200" dirty="0">
                <a:solidFill>
                  <a:schemeClr val="tx1"/>
                </a:solidFill>
                <a:effectLst/>
                <a:latin typeface="Segoe UI Light" pitchFamily="34" charset="0"/>
                <a:ea typeface="+mn-ea"/>
                <a:cs typeface="+mn-cs"/>
              </a:rPr>
              <a:t>AdalException</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14272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Until recently, most developers have worked with the Azure AD v1.0 platform to authenticate work and school accounts (provisioned by Azure AD) by requesting tokens from the Azure AD v1.0 endpoint by using ADAL, Azure portal for application registration and configuration, and Azure AD Graph API for programmatic application configuration.</a:t>
            </a:r>
            <a:r>
              <a:rPr lang="en-US" b="0" dirty="0"/>
              <a:t> The diagram depicts the evolution of Azure AD into the Microsoft identity platform.</a:t>
            </a: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2566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 Microsoft identity platform (v2.0), you can expand your reach to these kinds of users: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Work and school accounts (Azure AD provisioned accounts)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Personal accounts (such as Outlook.com or Hotmail.com)</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Your customers who bring their own email or social identity (such as LinkedIn, Facebook, Google) via the Azure AD B2C offering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the unified Microsoft identity platform, you can write code once and authenticate any Microsoft identity into your application. For several platforms, there’s a fully supported open-source library called Microsoft Authentication Library (MSAL). You can use the Azure portal to register and configure your application, and use the Microsoft Graph API for programmatic application configuration.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27884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identity platform is an evolution of the Azure AD developer platform. It allows developers to build applications that log in users, get tokens to call APIs such as Microsoft Graph or APIs that developers have built.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consists of an authentication service, open-source libraries, application registration and configuration (through a developer portal and application API), full developer documentation, quickstart samples, code samples, tutorials, how-to guides, and other developer content. The Microsoft identity platform supports industry standard protocols such as Open Authorization (OAuth) 2.0 and OpenID Connect.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5/10/2021 1:34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80171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185051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1109165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691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0998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66476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43582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399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240868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840364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02963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343229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0105622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8192916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1396053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90351322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2382598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330426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48263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275549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801793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2361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6162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7122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41284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8186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64045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093379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77202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4365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9761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15914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79530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384065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25972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91965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53063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43944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6945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83121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011503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0186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9.xml"/><Relationship Id="rId7" Type="http://schemas.openxmlformats.org/officeDocument/2006/relationships/image" Target="../media/image24.png"/><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2.svg"/><Relationship Id="rId3" Type="http://schemas.openxmlformats.org/officeDocument/2006/relationships/notesSlide" Target="../notesSlides/notesSlide10.xml"/><Relationship Id="rId7" Type="http://schemas.openxmlformats.org/officeDocument/2006/relationships/image" Target="../media/image27.svg"/><Relationship Id="rId12" Type="http://schemas.openxmlformats.org/officeDocument/2006/relationships/image" Target="../media/image31.png"/><Relationship Id="rId2" Type="http://schemas.openxmlformats.org/officeDocument/2006/relationships/slideLayout" Target="../slideLayouts/slideLayout8.xml"/><Relationship Id="rId1" Type="http://schemas.openxmlformats.org/officeDocument/2006/relationships/tags" Target="../tags/tag13.xml"/><Relationship Id="rId6" Type="http://schemas.openxmlformats.org/officeDocument/2006/relationships/image" Target="../media/image26.png"/><Relationship Id="rId11" Type="http://schemas.openxmlformats.org/officeDocument/2006/relationships/image" Target="../media/image30.svg"/><Relationship Id="rId5" Type="http://schemas.openxmlformats.org/officeDocument/2006/relationships/image" Target="../media/image11.sv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0.sv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6.xml"/><Relationship Id="rId7"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18.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21.xml"/><Relationship Id="rId6" Type="http://schemas.openxmlformats.org/officeDocument/2006/relationships/image" Target="../media/image25.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39.svg"/></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19.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22.xml"/><Relationship Id="rId6" Type="http://schemas.openxmlformats.org/officeDocument/2006/relationships/image" Target="../media/image25.png"/><Relationship Id="rId11" Type="http://schemas.openxmlformats.org/officeDocument/2006/relationships/image" Target="../media/image39.svg"/><Relationship Id="rId5" Type="http://schemas.openxmlformats.org/officeDocument/2006/relationships/image" Target="../media/image37.sv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image" Target="../media/image41.sv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20.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23.xml"/><Relationship Id="rId6" Type="http://schemas.openxmlformats.org/officeDocument/2006/relationships/image" Target="../media/image25.png"/><Relationship Id="rId11" Type="http://schemas.openxmlformats.org/officeDocument/2006/relationships/image" Target="../media/image39.svg"/><Relationship Id="rId5" Type="http://schemas.openxmlformats.org/officeDocument/2006/relationships/image" Target="../media/image43.svg"/><Relationship Id="rId10" Type="http://schemas.openxmlformats.org/officeDocument/2006/relationships/image" Target="../media/image38.png"/><Relationship Id="rId4" Type="http://schemas.openxmlformats.org/officeDocument/2006/relationships/image" Target="../media/image42.png"/><Relationship Id="rId9" Type="http://schemas.openxmlformats.org/officeDocument/2006/relationships/image" Target="../media/image37.sv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21.xml"/><Relationship Id="rId7" Type="http://schemas.openxmlformats.org/officeDocument/2006/relationships/image" Target="../media/image37.svg"/><Relationship Id="rId2" Type="http://schemas.openxmlformats.org/officeDocument/2006/relationships/slideLayout" Target="../slideLayouts/slideLayout5.xml"/><Relationship Id="rId1" Type="http://schemas.openxmlformats.org/officeDocument/2006/relationships/tags" Target="../tags/tag24.xml"/><Relationship Id="rId6" Type="http://schemas.openxmlformats.org/officeDocument/2006/relationships/image" Target="../media/image36.png"/><Relationship Id="rId11" Type="http://schemas.openxmlformats.org/officeDocument/2006/relationships/image" Target="../media/image39.svg"/><Relationship Id="rId5" Type="http://schemas.openxmlformats.org/officeDocument/2006/relationships/image" Target="../media/image45.svg"/><Relationship Id="rId10" Type="http://schemas.openxmlformats.org/officeDocument/2006/relationships/image" Target="../media/image38.png"/><Relationship Id="rId4" Type="http://schemas.openxmlformats.org/officeDocument/2006/relationships/image" Target="../media/image44.png"/><Relationship Id="rId9" Type="http://schemas.openxmlformats.org/officeDocument/2006/relationships/image" Target="../media/image11.sv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4.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6.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4.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4.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4.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4.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3.xml"/><Relationship Id="rId7" Type="http://schemas.openxmlformats.org/officeDocument/2006/relationships/image" Target="../media/image15.png"/><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14.png"/><Relationship Id="rId11" Type="http://schemas.openxmlformats.org/officeDocument/2006/relationships/image" Target="../media/image11.svg"/><Relationship Id="rId5" Type="http://schemas.openxmlformats.org/officeDocument/2006/relationships/image" Target="../media/image13.png"/><Relationship Id="rId10"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17.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5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51.xml"/><Relationship Id="rId4" Type="http://schemas.openxmlformats.org/officeDocument/2006/relationships/image" Target="../media/image51.e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55.png"/><Relationship Id="rId2" Type="http://schemas.openxmlformats.org/officeDocument/2006/relationships/slideLayout" Target="../slideLayouts/slideLayout9.xml"/><Relationship Id="rId1" Type="http://schemas.openxmlformats.org/officeDocument/2006/relationships/tags" Target="../tags/tag5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e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57.xml"/><Relationship Id="rId4" Type="http://schemas.openxmlformats.org/officeDocument/2006/relationships/image" Target="../media/image56.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9.xml"/><Relationship Id="rId1" Type="http://schemas.openxmlformats.org/officeDocument/2006/relationships/tags" Target="../tags/tag59.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1.xml"/><Relationship Id="rId1" Type="http://schemas.openxmlformats.org/officeDocument/2006/relationships/tags" Target="../tags/tag60.xml"/><Relationship Id="rId5" Type="http://schemas.openxmlformats.org/officeDocument/2006/relationships/chart" Target="../charts/chart1.xml"/><Relationship Id="rId4" Type="http://schemas.openxmlformats.org/officeDocument/2006/relationships/image" Target="../media/image59.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52.emf"/><Relationship Id="rId2" Type="http://schemas.openxmlformats.org/officeDocument/2006/relationships/slideLayout" Target="../slideLayouts/slideLayout52.xml"/><Relationship Id="rId1" Type="http://schemas.openxmlformats.org/officeDocument/2006/relationships/tags" Target="../tags/tag61.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60.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6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0.sv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image" Target="../media/image11.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317546"/>
            <a:ext cx="4167887" cy="2215991"/>
          </a:xfrm>
        </p:spPr>
        <p:txBody>
          <a:bodyPr/>
          <a:lstStyle/>
          <a:p>
            <a:r>
              <a:rPr lang="en-US" dirty="0"/>
              <a:t>Module 06: Implement user authentication and authorization</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Microsoft identity platform overview</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11018520" cy="3964162"/>
          </a:xfrm>
        </p:spPr>
        <p:txBody>
          <a:bodyPr/>
          <a:lstStyle/>
          <a:p>
            <a:r>
              <a:rPr lang="en-US" dirty="0">
                <a:latin typeface="Segoe UI" panose="020B0502040204020203" pitchFamily="34" charset="0"/>
                <a:cs typeface="Segoe UI" panose="020B0502040204020203" pitchFamily="34" charset="0"/>
              </a:rPr>
              <a:t>An evolution of the Azure Active Directory (Azure AD) identity service and developer platform</a:t>
            </a:r>
          </a:p>
          <a:p>
            <a:r>
              <a:rPr lang="en-US" dirty="0">
                <a:latin typeface="Segoe UI" panose="020B0502040204020203" pitchFamily="34" charset="0"/>
                <a:cs typeface="Segoe UI" panose="020B0502040204020203" pitchFamily="34" charset="0"/>
              </a:rPr>
              <a:t>A full-featured identity platform that provides:</a:t>
            </a:r>
          </a:p>
          <a:p>
            <a:pPr lvl="1"/>
            <a:r>
              <a:rPr lang="en-US" dirty="0"/>
              <a:t>An authentication service</a:t>
            </a:r>
          </a:p>
          <a:p>
            <a:pPr lvl="1"/>
            <a:r>
              <a:rPr lang="en-US" dirty="0"/>
              <a:t>Open-source libraries</a:t>
            </a:r>
          </a:p>
          <a:p>
            <a:pPr lvl="1"/>
            <a:r>
              <a:rPr lang="en-US" dirty="0"/>
              <a:t>Application registration and configuration</a:t>
            </a:r>
          </a:p>
          <a:p>
            <a:pPr lvl="1"/>
            <a:r>
              <a:rPr lang="en-US" dirty="0"/>
              <a:t>Full developer documentation</a:t>
            </a:r>
          </a:p>
          <a:p>
            <a:pPr lvl="1"/>
            <a:r>
              <a:rPr lang="en-US" dirty="0"/>
              <a:t>Code samples</a:t>
            </a:r>
          </a:p>
          <a:p>
            <a:pPr lvl="1"/>
            <a:r>
              <a:rPr lang="en-US" dirty="0"/>
              <a:t>Support for industry standard protocols (OAuth 2.0, Open ID Connect)</a:t>
            </a:r>
          </a:p>
          <a:p>
            <a:pPr lvl="1"/>
            <a:r>
              <a:rPr lang="en-US" dirty="0"/>
              <a:t>Support for Azure AD v1.0 and Azure AD v2.0</a:t>
            </a:r>
          </a:p>
        </p:txBody>
      </p:sp>
    </p:spTree>
    <p:custDataLst>
      <p:tags r:id="rId1"/>
    </p:custDataLst>
    <p:extLst>
      <p:ext uri="{BB962C8B-B14F-4D97-AF65-F5344CB8AC3E}">
        <p14:creationId xmlns:p14="http://schemas.microsoft.com/office/powerpoint/2010/main" val="3492138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Microsoft identity platform</a:t>
            </a:r>
          </a:p>
        </p:txBody>
      </p:sp>
      <p:grpSp>
        <p:nvGrpSpPr>
          <p:cNvPr id="7" name="Group 6" descr="The diagram depicts the layers of endpoints, SDKs, and UI associated with the Microsoft identity platform.">
            <a:extLst>
              <a:ext uri="{FF2B5EF4-FFF2-40B4-BE49-F238E27FC236}">
                <a16:creationId xmlns:a16="http://schemas.microsoft.com/office/drawing/2014/main" id="{B3C16D65-A051-40A0-AD51-972D62B450CA}"/>
              </a:ext>
            </a:extLst>
          </p:cNvPr>
          <p:cNvGrpSpPr/>
          <p:nvPr/>
        </p:nvGrpSpPr>
        <p:grpSpPr>
          <a:xfrm>
            <a:off x="634659" y="1428750"/>
            <a:ext cx="10922682" cy="4840288"/>
            <a:chOff x="634659" y="1428750"/>
            <a:chExt cx="10922682" cy="4840288"/>
          </a:xfrm>
        </p:grpSpPr>
        <p:sp>
          <p:nvSpPr>
            <p:cNvPr id="15" name="Rectangle 14">
              <a:extLst>
                <a:ext uri="{FF2B5EF4-FFF2-40B4-BE49-F238E27FC236}">
                  <a16:creationId xmlns:a16="http://schemas.microsoft.com/office/drawing/2014/main" id="{A38EF696-3121-482A-8049-5E8EBA4823FB}"/>
                </a:ext>
              </a:extLst>
            </p:cNvPr>
            <p:cNvSpPr/>
            <p:nvPr/>
          </p:nvSpPr>
          <p:spPr bwMode="auto">
            <a:xfrm>
              <a:off x="5002161" y="1971301"/>
              <a:ext cx="6555180" cy="4037610"/>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5" name="Group 34">
              <a:extLst>
                <a:ext uri="{FF2B5EF4-FFF2-40B4-BE49-F238E27FC236}">
                  <a16:creationId xmlns:a16="http://schemas.microsoft.com/office/drawing/2014/main" id="{3D54F4DA-9E66-4904-8A03-F485B5251E38}"/>
                </a:ext>
              </a:extLst>
            </p:cNvPr>
            <p:cNvGrpSpPr/>
            <p:nvPr/>
          </p:nvGrpSpPr>
          <p:grpSpPr>
            <a:xfrm>
              <a:off x="9618578" y="5126532"/>
              <a:ext cx="1634982" cy="432000"/>
              <a:chOff x="9159421" y="5175714"/>
              <a:chExt cx="1634982" cy="432000"/>
            </a:xfrm>
          </p:grpSpPr>
          <p:pic>
            <p:nvPicPr>
              <p:cNvPr id="4" name="Graphic 11">
                <a:extLst>
                  <a:ext uri="{FF2B5EF4-FFF2-40B4-BE49-F238E27FC236}">
                    <a16:creationId xmlns:a16="http://schemas.microsoft.com/office/drawing/2014/main" id="{5BA4DE76-54D1-418B-A037-9F2D213CA3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9421" y="5175714"/>
                <a:ext cx="432000" cy="432000"/>
              </a:xfrm>
              <a:prstGeom prst="rect">
                <a:avLst/>
              </a:prstGeom>
            </p:spPr>
          </p:pic>
          <p:pic>
            <p:nvPicPr>
              <p:cNvPr id="5" name="Graphic 21">
                <a:extLst>
                  <a:ext uri="{FF2B5EF4-FFF2-40B4-BE49-F238E27FC236}">
                    <a16:creationId xmlns:a16="http://schemas.microsoft.com/office/drawing/2014/main" id="{08D09605-BC90-4711-BF72-7DE37E36512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0912" y="5175714"/>
                <a:ext cx="432000" cy="432000"/>
              </a:xfrm>
              <a:prstGeom prst="rect">
                <a:avLst/>
              </a:prstGeom>
            </p:spPr>
          </p:pic>
          <p:pic>
            <p:nvPicPr>
              <p:cNvPr id="1026" name="Picture 2" descr="Image result for linkedin">
                <a:extLst>
                  <a:ext uri="{FF2B5EF4-FFF2-40B4-BE49-F238E27FC236}">
                    <a16:creationId xmlns:a16="http://schemas.microsoft.com/office/drawing/2014/main" id="{3BDE077A-B554-476F-BC5D-59C27E2DF5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2403" y="5175714"/>
                <a:ext cx="432000" cy="432000"/>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a:extLst>
                <a:ext uri="{FF2B5EF4-FFF2-40B4-BE49-F238E27FC236}">
                  <a16:creationId xmlns:a16="http://schemas.microsoft.com/office/drawing/2014/main" id="{54E3BE2E-3E7C-4A1B-971E-28A0161D9B4F}"/>
                </a:ext>
              </a:extLst>
            </p:cNvPr>
            <p:cNvPicPr>
              <a:picLocks noChangeAspect="1"/>
            </p:cNvPicPr>
            <p:nvPr/>
          </p:nvPicPr>
          <p:blipFill>
            <a:blip r:embed="rId7"/>
            <a:stretch>
              <a:fillRect/>
            </a:stretch>
          </p:blipFill>
          <p:spPr>
            <a:xfrm>
              <a:off x="8010895" y="5126532"/>
              <a:ext cx="540000" cy="540000"/>
            </a:xfrm>
            <a:prstGeom prst="rect">
              <a:avLst/>
            </a:prstGeom>
          </p:spPr>
        </p:pic>
        <p:sp>
          <p:nvSpPr>
            <p:cNvPr id="10" name="Rectangle 9">
              <a:extLst>
                <a:ext uri="{FF2B5EF4-FFF2-40B4-BE49-F238E27FC236}">
                  <a16:creationId xmlns:a16="http://schemas.microsoft.com/office/drawing/2014/main" id="{8D939E38-E70C-42A8-B02C-3CEA74368CCB}"/>
                </a:ext>
              </a:extLst>
            </p:cNvPr>
            <p:cNvSpPr/>
            <p:nvPr/>
          </p:nvSpPr>
          <p:spPr bwMode="auto">
            <a:xfrm>
              <a:off x="5908304" y="2802362"/>
              <a:ext cx="4745180" cy="432000"/>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200" dirty="0">
                  <a:solidFill>
                    <a:schemeClr val="bg1"/>
                  </a:solidFill>
                </a:rPr>
                <a:t>Microsoft Authentication Library (MSAL)</a:t>
              </a:r>
            </a:p>
          </p:txBody>
        </p:sp>
        <p:sp>
          <p:nvSpPr>
            <p:cNvPr id="9" name="Rectangle 8">
              <a:extLst>
                <a:ext uri="{FF2B5EF4-FFF2-40B4-BE49-F238E27FC236}">
                  <a16:creationId xmlns:a16="http://schemas.microsoft.com/office/drawing/2014/main" id="{E8F57378-DBFC-469E-ADA2-BE39C57A1C4C}"/>
                </a:ext>
              </a:extLst>
            </p:cNvPr>
            <p:cNvSpPr/>
            <p:nvPr/>
          </p:nvSpPr>
          <p:spPr bwMode="auto">
            <a:xfrm>
              <a:off x="5099720"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Work or school</a:t>
              </a:r>
            </a:p>
            <a:p>
              <a:pPr algn="ctr"/>
              <a:r>
                <a:rPr lang="en-IN" sz="1200" dirty="0">
                  <a:solidFill>
                    <a:schemeClr val="bg1"/>
                  </a:solidFill>
                </a:rPr>
                <a:t>accounts</a:t>
              </a:r>
            </a:p>
            <a:p>
              <a:pPr algn="ctr"/>
              <a:r>
                <a:rPr lang="en-IN" sz="1200" dirty="0">
                  <a:solidFill>
                    <a:schemeClr val="bg1"/>
                  </a:solidFill>
                </a:rPr>
                <a:t>(Azure AD)</a:t>
              </a:r>
            </a:p>
          </p:txBody>
        </p:sp>
        <p:sp>
          <p:nvSpPr>
            <p:cNvPr id="13" name="Rectangle 12">
              <a:extLst>
                <a:ext uri="{FF2B5EF4-FFF2-40B4-BE49-F238E27FC236}">
                  <a16:creationId xmlns:a16="http://schemas.microsoft.com/office/drawing/2014/main" id="{5C7A47B8-3476-43B3-AC5B-7BB1729AC4CF}"/>
                </a:ext>
              </a:extLst>
            </p:cNvPr>
            <p:cNvSpPr/>
            <p:nvPr/>
          </p:nvSpPr>
          <p:spPr bwMode="auto">
            <a:xfrm>
              <a:off x="7254895"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Personal accounts</a:t>
              </a:r>
            </a:p>
            <a:p>
              <a:pPr algn="ctr"/>
              <a:r>
                <a:rPr lang="en-IN" sz="1200" dirty="0">
                  <a:solidFill>
                    <a:schemeClr val="bg1"/>
                  </a:solidFill>
                </a:rPr>
                <a:t>(Microsoft account)</a:t>
              </a:r>
            </a:p>
          </p:txBody>
        </p:sp>
        <p:sp>
          <p:nvSpPr>
            <p:cNvPr id="14" name="Rectangle 13">
              <a:extLst>
                <a:ext uri="{FF2B5EF4-FFF2-40B4-BE49-F238E27FC236}">
                  <a16:creationId xmlns:a16="http://schemas.microsoft.com/office/drawing/2014/main" id="{1BEEB0B9-99A4-426F-933E-E63AE08440AF}"/>
                </a:ext>
              </a:extLst>
            </p:cNvPr>
            <p:cNvSpPr/>
            <p:nvPr/>
          </p:nvSpPr>
          <p:spPr bwMode="auto">
            <a:xfrm>
              <a:off x="9410069"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Social or local</a:t>
              </a:r>
            </a:p>
            <a:p>
              <a:pPr algn="ctr"/>
              <a:r>
                <a:rPr lang="en-IN" sz="1200" dirty="0">
                  <a:solidFill>
                    <a:schemeClr val="bg1"/>
                  </a:solidFill>
                </a:rPr>
                <a:t>accounts</a:t>
              </a:r>
            </a:p>
            <a:p>
              <a:pPr algn="ctr"/>
              <a:r>
                <a:rPr lang="en-IN" sz="1200" dirty="0">
                  <a:solidFill>
                    <a:schemeClr val="bg1"/>
                  </a:solidFill>
                </a:rPr>
                <a:t>(Azure AD B2C)</a:t>
              </a:r>
            </a:p>
          </p:txBody>
        </p:sp>
        <p:sp>
          <p:nvSpPr>
            <p:cNvPr id="17" name="Rectangle 16">
              <a:extLst>
                <a:ext uri="{FF2B5EF4-FFF2-40B4-BE49-F238E27FC236}">
                  <a16:creationId xmlns:a16="http://schemas.microsoft.com/office/drawing/2014/main" id="{77219E34-2A7B-47F1-882B-CA76A540C6E9}"/>
                </a:ext>
              </a:extLst>
            </p:cNvPr>
            <p:cNvSpPr/>
            <p:nvPr/>
          </p:nvSpPr>
          <p:spPr bwMode="auto">
            <a:xfrm>
              <a:off x="2703333" y="3442582"/>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dirty="0">
                  <a:solidFill>
                    <a:schemeClr val="tx1"/>
                  </a:solidFill>
                </a:rPr>
                <a:t>Azure AD endpoint (v1.0)</a:t>
              </a:r>
            </a:p>
          </p:txBody>
        </p:sp>
        <p:sp>
          <p:nvSpPr>
            <p:cNvPr id="18" name="Rectangle 17">
              <a:extLst>
                <a:ext uri="{FF2B5EF4-FFF2-40B4-BE49-F238E27FC236}">
                  <a16:creationId xmlns:a16="http://schemas.microsoft.com/office/drawing/2014/main" id="{837C4E47-EE6D-470F-B8D9-32B16192C5F0}"/>
                </a:ext>
              </a:extLst>
            </p:cNvPr>
            <p:cNvSpPr/>
            <p:nvPr/>
          </p:nvSpPr>
          <p:spPr bwMode="auto">
            <a:xfrm>
              <a:off x="2705503" y="4250491"/>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Active Directory</a:t>
              </a:r>
            </a:p>
            <a:p>
              <a:pPr algn="ctr"/>
              <a:r>
                <a:rPr lang="en-IN" sz="1200" dirty="0">
                  <a:solidFill>
                    <a:schemeClr val="tx1"/>
                  </a:solidFill>
                </a:rPr>
                <a:t>Federation Services</a:t>
              </a:r>
            </a:p>
            <a:p>
              <a:pPr algn="ctr"/>
              <a:r>
                <a:rPr lang="en-IN" sz="1200" dirty="0">
                  <a:solidFill>
                    <a:schemeClr val="tx1"/>
                  </a:solidFill>
                </a:rPr>
                <a:t>(AD FS)</a:t>
              </a:r>
            </a:p>
          </p:txBody>
        </p:sp>
        <p:sp>
          <p:nvSpPr>
            <p:cNvPr id="12" name="TextBox 11">
              <a:extLst>
                <a:ext uri="{FF2B5EF4-FFF2-40B4-BE49-F238E27FC236}">
                  <a16:creationId xmlns:a16="http://schemas.microsoft.com/office/drawing/2014/main" id="{81F13FA4-01F2-4C07-A113-6F309D93DB70}"/>
                </a:ext>
              </a:extLst>
            </p:cNvPr>
            <p:cNvSpPr txBox="1"/>
            <p:nvPr/>
          </p:nvSpPr>
          <p:spPr>
            <a:xfrm>
              <a:off x="2062128" y="1636669"/>
              <a:ext cx="276146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Azure AD for developers(v1.0)</a:t>
              </a:r>
            </a:p>
          </p:txBody>
        </p:sp>
        <p:sp>
          <p:nvSpPr>
            <p:cNvPr id="20" name="TextBox 19">
              <a:extLst>
                <a:ext uri="{FF2B5EF4-FFF2-40B4-BE49-F238E27FC236}">
                  <a16:creationId xmlns:a16="http://schemas.microsoft.com/office/drawing/2014/main" id="{0E122683-FCDF-4172-BCB5-25AE19EF96E5}"/>
                </a:ext>
              </a:extLst>
            </p:cNvPr>
            <p:cNvSpPr txBox="1"/>
            <p:nvPr/>
          </p:nvSpPr>
          <p:spPr>
            <a:xfrm>
              <a:off x="6734702" y="1636669"/>
              <a:ext cx="309238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Microsoft identity platform (v2.0)</a:t>
              </a:r>
            </a:p>
          </p:txBody>
        </p:sp>
        <p:sp>
          <p:nvSpPr>
            <p:cNvPr id="30" name="TextBox 29">
              <a:extLst>
                <a:ext uri="{FF2B5EF4-FFF2-40B4-BE49-F238E27FC236}">
                  <a16:creationId xmlns:a16="http://schemas.microsoft.com/office/drawing/2014/main" id="{F8E490DC-D89B-417C-9034-BFE8071A1205}"/>
                </a:ext>
              </a:extLst>
            </p:cNvPr>
            <p:cNvSpPr txBox="1"/>
            <p:nvPr/>
          </p:nvSpPr>
          <p:spPr>
            <a:xfrm>
              <a:off x="634659" y="2094173"/>
              <a:ext cx="873894" cy="369332"/>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App </a:t>
              </a:r>
            </a:p>
            <a:p>
              <a:pPr algn="r"/>
              <a:r>
                <a:rPr lang="en-IN" sz="1200" dirty="0">
                  <a:gradFill>
                    <a:gsLst>
                      <a:gs pos="2917">
                        <a:schemeClr val="tx1"/>
                      </a:gs>
                      <a:gs pos="30000">
                        <a:schemeClr val="tx1"/>
                      </a:gs>
                    </a:gsLst>
                    <a:lin ang="5400000" scaled="0"/>
                  </a:gradFill>
                  <a:latin typeface="+mj-lt"/>
                </a:rPr>
                <a:t>registrations</a:t>
              </a:r>
            </a:p>
          </p:txBody>
        </p:sp>
        <p:sp>
          <p:nvSpPr>
            <p:cNvPr id="31" name="TextBox 30">
              <a:extLst>
                <a:ext uri="{FF2B5EF4-FFF2-40B4-BE49-F238E27FC236}">
                  <a16:creationId xmlns:a16="http://schemas.microsoft.com/office/drawing/2014/main" id="{D311AADF-0EBA-4240-ADC3-860432A08656}"/>
                </a:ext>
              </a:extLst>
            </p:cNvPr>
            <p:cNvSpPr txBox="1"/>
            <p:nvPr/>
          </p:nvSpPr>
          <p:spPr>
            <a:xfrm>
              <a:off x="730070" y="4840830"/>
              <a:ext cx="778483" cy="369332"/>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Your target</a:t>
              </a:r>
            </a:p>
            <a:p>
              <a:pPr algn="r"/>
              <a:r>
                <a:rPr lang="en-IN" sz="1200" dirty="0">
                  <a:gradFill>
                    <a:gsLst>
                      <a:gs pos="2917">
                        <a:schemeClr val="tx1"/>
                      </a:gs>
                      <a:gs pos="30000">
                        <a:schemeClr val="tx1"/>
                      </a:gs>
                    </a:gsLst>
                    <a:lin ang="5400000" scaled="0"/>
                  </a:gradFill>
                  <a:latin typeface="+mj-lt"/>
                </a:rPr>
                <a:t>audience</a:t>
              </a:r>
            </a:p>
          </p:txBody>
        </p:sp>
        <p:sp>
          <p:nvSpPr>
            <p:cNvPr id="32" name="TextBox 31">
              <a:extLst>
                <a:ext uri="{FF2B5EF4-FFF2-40B4-BE49-F238E27FC236}">
                  <a16:creationId xmlns:a16="http://schemas.microsoft.com/office/drawing/2014/main" id="{CBECC9E6-25A5-455C-A977-1BB3B65895ED}"/>
                </a:ext>
              </a:extLst>
            </p:cNvPr>
            <p:cNvSpPr txBox="1"/>
            <p:nvPr/>
          </p:nvSpPr>
          <p:spPr>
            <a:xfrm>
              <a:off x="774378" y="2799904"/>
              <a:ext cx="734175" cy="184666"/>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Client SDK</a:t>
              </a:r>
            </a:p>
          </p:txBody>
        </p:sp>
        <p:sp>
          <p:nvSpPr>
            <p:cNvPr id="33" name="TextBox 32">
              <a:extLst>
                <a:ext uri="{FF2B5EF4-FFF2-40B4-BE49-F238E27FC236}">
                  <a16:creationId xmlns:a16="http://schemas.microsoft.com/office/drawing/2014/main" id="{42F38CC8-956E-45D8-8C81-7E1D1A96395F}"/>
                </a:ext>
              </a:extLst>
            </p:cNvPr>
            <p:cNvSpPr txBox="1"/>
            <p:nvPr/>
          </p:nvSpPr>
          <p:spPr>
            <a:xfrm>
              <a:off x="875367" y="3697803"/>
              <a:ext cx="633186" cy="184666"/>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Endpoint</a:t>
              </a:r>
            </a:p>
          </p:txBody>
        </p:sp>
        <p:cxnSp>
          <p:nvCxnSpPr>
            <p:cNvPr id="37" name="Straight Arrow Connector 36">
              <a:extLst>
                <a:ext uri="{FF2B5EF4-FFF2-40B4-BE49-F238E27FC236}">
                  <a16:creationId xmlns:a16="http://schemas.microsoft.com/office/drawing/2014/main" id="{F098D587-084E-4AD0-B664-E49C04CFC2E6}"/>
                </a:ext>
              </a:extLst>
            </p:cNvPr>
            <p:cNvCxnSpPr>
              <a:cxnSpLocks/>
              <a:stCxn id="3" idx="2"/>
            </p:cNvCxnSpPr>
            <p:nvPr/>
          </p:nvCxnSpPr>
          <p:spPr>
            <a:xfrm>
              <a:off x="8280895" y="2524465"/>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F0A599A-2E74-44A4-BD63-4BAA57276B23}"/>
                </a:ext>
              </a:extLst>
            </p:cNvPr>
            <p:cNvCxnSpPr>
              <a:cxnSpLocks/>
            </p:cNvCxnSpPr>
            <p:nvPr/>
          </p:nvCxnSpPr>
          <p:spPr>
            <a:xfrm>
              <a:off x="8274123" y="3234362"/>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5EA3046-CCBF-420D-9C8D-45AACDF4CCE7}"/>
                </a:ext>
              </a:extLst>
            </p:cNvPr>
            <p:cNvCxnSpPr>
              <a:cxnSpLocks/>
            </p:cNvCxnSpPr>
            <p:nvPr/>
          </p:nvCxnSpPr>
          <p:spPr>
            <a:xfrm>
              <a:off x="8267351"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0F463DC-0909-444C-B8C7-4717A31E888F}"/>
                </a:ext>
              </a:extLst>
            </p:cNvPr>
            <p:cNvCxnSpPr>
              <a:cxnSpLocks/>
            </p:cNvCxnSpPr>
            <p:nvPr/>
          </p:nvCxnSpPr>
          <p:spPr>
            <a:xfrm>
              <a:off x="6125720"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DBF0D9C-7957-4E59-9114-529528DE8D09}"/>
                </a:ext>
              </a:extLst>
            </p:cNvPr>
            <p:cNvCxnSpPr>
              <a:cxnSpLocks/>
            </p:cNvCxnSpPr>
            <p:nvPr/>
          </p:nvCxnSpPr>
          <p:spPr>
            <a:xfrm>
              <a:off x="10436069"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6C0FC0E-4570-444F-BFEE-4C76390941D4}"/>
                </a:ext>
              </a:extLst>
            </p:cNvPr>
            <p:cNvSpPr/>
            <p:nvPr/>
          </p:nvSpPr>
          <p:spPr bwMode="auto">
            <a:xfrm>
              <a:off x="5908304" y="3512259"/>
              <a:ext cx="4745180" cy="504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Microsoft identity platform</a:t>
              </a:r>
            </a:p>
            <a:p>
              <a:pPr algn="ctr"/>
              <a:r>
                <a:rPr lang="en-IN" sz="1200" dirty="0">
                  <a:solidFill>
                    <a:schemeClr val="bg1"/>
                  </a:solidFill>
                </a:rPr>
                <a:t>Endpoint (v2.0)</a:t>
              </a:r>
            </a:p>
          </p:txBody>
        </p:sp>
        <p:cxnSp>
          <p:nvCxnSpPr>
            <p:cNvPr id="44" name="Straight Arrow Connector 43">
              <a:extLst>
                <a:ext uri="{FF2B5EF4-FFF2-40B4-BE49-F238E27FC236}">
                  <a16:creationId xmlns:a16="http://schemas.microsoft.com/office/drawing/2014/main" id="{E2BE936E-69B9-42AC-86E9-25AB8747A5E5}"/>
                </a:ext>
              </a:extLst>
            </p:cNvPr>
            <p:cNvCxnSpPr>
              <a:cxnSpLocks/>
              <a:stCxn id="9" idx="1"/>
              <a:endCxn id="18" idx="3"/>
            </p:cNvCxnSpPr>
            <p:nvPr/>
          </p:nvCxnSpPr>
          <p:spPr>
            <a:xfrm flipH="1">
              <a:off x="4757503" y="4610491"/>
              <a:ext cx="342217"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C39B31CB-1153-4D52-9F76-276BC369035A}"/>
                </a:ext>
              </a:extLst>
            </p:cNvPr>
            <p:cNvCxnSpPr>
              <a:stCxn id="17" idx="3"/>
            </p:cNvCxnSpPr>
            <p:nvPr/>
          </p:nvCxnSpPr>
          <p:spPr>
            <a:xfrm>
              <a:off x="4755333" y="3802582"/>
              <a:ext cx="941033" cy="442434"/>
            </a:xfrm>
            <a:prstGeom prst="bentConnector3">
              <a:avLst>
                <a:gd name="adj1" fmla="val 10010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D98FE86-AF14-4DD1-A689-CAC461C3B76E}"/>
                </a:ext>
              </a:extLst>
            </p:cNvPr>
            <p:cNvCxnSpPr>
              <a:cxnSpLocks/>
            </p:cNvCxnSpPr>
            <p:nvPr/>
          </p:nvCxnSpPr>
          <p:spPr>
            <a:xfrm>
              <a:off x="3729333" y="3164685"/>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2D2EECF5-E493-4C4F-828F-AEF198DA2314}"/>
                </a:ext>
              </a:extLst>
            </p:cNvPr>
            <p:cNvCxnSpPr>
              <a:cxnSpLocks/>
              <a:stCxn id="3" idx="1"/>
              <a:endCxn id="16" idx="0"/>
            </p:cNvCxnSpPr>
            <p:nvPr/>
          </p:nvCxnSpPr>
          <p:spPr>
            <a:xfrm rot="10800000" flipV="1">
              <a:off x="3729333" y="2344465"/>
              <a:ext cx="2178734" cy="183528"/>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0854628D-5C06-417F-B910-CC32E17428E7}"/>
                </a:ext>
              </a:extLst>
            </p:cNvPr>
            <p:cNvCxnSpPr>
              <a:cxnSpLocks/>
              <a:endCxn id="18" idx="1"/>
            </p:cNvCxnSpPr>
            <p:nvPr/>
          </p:nvCxnSpPr>
          <p:spPr>
            <a:xfrm rot="16200000" flipH="1">
              <a:off x="1699193" y="3604181"/>
              <a:ext cx="1727246" cy="285374"/>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3363BD9-BC1D-418A-ACCC-F59791D01A8F}"/>
                </a:ext>
              </a:extLst>
            </p:cNvPr>
            <p:cNvCxnSpPr>
              <a:cxnSpLocks/>
            </p:cNvCxnSpPr>
            <p:nvPr/>
          </p:nvCxnSpPr>
          <p:spPr>
            <a:xfrm>
              <a:off x="2411322" y="2887993"/>
              <a:ext cx="422186"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30" name="Left Bracket 1029">
              <a:extLst>
                <a:ext uri="{FF2B5EF4-FFF2-40B4-BE49-F238E27FC236}">
                  <a16:creationId xmlns:a16="http://schemas.microsoft.com/office/drawing/2014/main" id="{75B3CE11-726E-4D9E-99B6-9B3A1380B4FE}"/>
                </a:ext>
              </a:extLst>
            </p:cNvPr>
            <p:cNvSpPr/>
            <p:nvPr/>
          </p:nvSpPr>
          <p:spPr>
            <a:xfrm>
              <a:off x="1945056" y="4245016"/>
              <a:ext cx="194622" cy="1623715"/>
            </a:xfrm>
            <a:prstGeom prst="leftBracket">
              <a:avLst>
                <a:gd name="adj" fmla="val 77570"/>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2" name="Left Bracket 71">
              <a:extLst>
                <a:ext uri="{FF2B5EF4-FFF2-40B4-BE49-F238E27FC236}">
                  <a16:creationId xmlns:a16="http://schemas.microsoft.com/office/drawing/2014/main" id="{0DED0E13-3543-40D9-ABC2-29FFBC7997B7}"/>
                </a:ext>
              </a:extLst>
            </p:cNvPr>
            <p:cNvSpPr/>
            <p:nvPr/>
          </p:nvSpPr>
          <p:spPr>
            <a:xfrm>
              <a:off x="1945056" y="3439368"/>
              <a:ext cx="194622" cy="717109"/>
            </a:xfrm>
            <a:prstGeom prst="leftBracket">
              <a:avLst>
                <a:gd name="adj" fmla="val 57993"/>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3" name="Left Bracket 72">
              <a:extLst>
                <a:ext uri="{FF2B5EF4-FFF2-40B4-BE49-F238E27FC236}">
                  <a16:creationId xmlns:a16="http://schemas.microsoft.com/office/drawing/2014/main" id="{89203517-E7C3-4B65-B114-6553C4DB1987}"/>
                </a:ext>
              </a:extLst>
            </p:cNvPr>
            <p:cNvSpPr/>
            <p:nvPr/>
          </p:nvSpPr>
          <p:spPr>
            <a:xfrm>
              <a:off x="1945056" y="2527992"/>
              <a:ext cx="194622" cy="710508"/>
            </a:xfrm>
            <a:prstGeom prst="leftBracket">
              <a:avLst>
                <a:gd name="adj" fmla="val 57993"/>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4" name="Left Bracket 73">
              <a:extLst>
                <a:ext uri="{FF2B5EF4-FFF2-40B4-BE49-F238E27FC236}">
                  <a16:creationId xmlns:a16="http://schemas.microsoft.com/office/drawing/2014/main" id="{FD708735-6DC9-4633-9593-B62DD8DA0C90}"/>
                </a:ext>
              </a:extLst>
            </p:cNvPr>
            <p:cNvSpPr/>
            <p:nvPr/>
          </p:nvSpPr>
          <p:spPr>
            <a:xfrm>
              <a:off x="1945056" y="2096298"/>
              <a:ext cx="194622" cy="367207"/>
            </a:xfrm>
            <a:prstGeom prst="leftBracket">
              <a:avLst>
                <a:gd name="adj" fmla="val 37438"/>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1032" name="Straight Connector 1031">
              <a:extLst>
                <a:ext uri="{FF2B5EF4-FFF2-40B4-BE49-F238E27FC236}">
                  <a16:creationId xmlns:a16="http://schemas.microsoft.com/office/drawing/2014/main" id="{67C78CEB-9667-48E4-9F35-16CBDBC94E41}"/>
                </a:ext>
              </a:extLst>
            </p:cNvPr>
            <p:cNvCxnSpPr>
              <a:cxnSpLocks/>
              <a:stCxn id="1030" idx="1"/>
            </p:cNvCxnSpPr>
            <p:nvPr/>
          </p:nvCxnSpPr>
          <p:spPr>
            <a:xfrm flipH="1">
              <a:off x="1633682" y="5056874"/>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5575FD6-8596-4128-8C3F-8F3B93C2D02A}"/>
                </a:ext>
              </a:extLst>
            </p:cNvPr>
            <p:cNvCxnSpPr>
              <a:cxnSpLocks/>
            </p:cNvCxnSpPr>
            <p:nvPr/>
          </p:nvCxnSpPr>
          <p:spPr>
            <a:xfrm flipH="1">
              <a:off x="1633682" y="3797922"/>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2812EB8-D3FE-48BA-896F-725F3D3CB671}"/>
                </a:ext>
              </a:extLst>
            </p:cNvPr>
            <p:cNvCxnSpPr>
              <a:cxnSpLocks/>
            </p:cNvCxnSpPr>
            <p:nvPr/>
          </p:nvCxnSpPr>
          <p:spPr>
            <a:xfrm flipH="1">
              <a:off x="1633682" y="2883246"/>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05E99B4-DB3D-4F69-8AB0-EA021D933E2D}"/>
                </a:ext>
              </a:extLst>
            </p:cNvPr>
            <p:cNvCxnSpPr>
              <a:cxnSpLocks/>
            </p:cNvCxnSpPr>
            <p:nvPr/>
          </p:nvCxnSpPr>
          <p:spPr>
            <a:xfrm flipH="1">
              <a:off x="1633682" y="2279901"/>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4812434-83A5-4FD9-86B3-944E203911D9}"/>
                </a:ext>
              </a:extLst>
            </p:cNvPr>
            <p:cNvSpPr/>
            <p:nvPr/>
          </p:nvSpPr>
          <p:spPr bwMode="auto">
            <a:xfrm>
              <a:off x="2703333" y="2527993"/>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Azure AD Authentication Library (ADAL)</a:t>
              </a:r>
            </a:p>
          </p:txBody>
        </p:sp>
        <p:sp>
          <p:nvSpPr>
            <p:cNvPr id="3" name="Rectangle 2">
              <a:extLst>
                <a:ext uri="{FF2B5EF4-FFF2-40B4-BE49-F238E27FC236}">
                  <a16:creationId xmlns:a16="http://schemas.microsoft.com/office/drawing/2014/main" id="{13AC9233-9050-4EF8-B82E-EC1598F5AC7B}"/>
                </a:ext>
              </a:extLst>
            </p:cNvPr>
            <p:cNvSpPr/>
            <p:nvPr/>
          </p:nvSpPr>
          <p:spPr bwMode="auto">
            <a:xfrm>
              <a:off x="5908067" y="2164465"/>
              <a:ext cx="4745655" cy="36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https://portal.azure.com</a:t>
              </a:r>
            </a:p>
          </p:txBody>
        </p:sp>
        <p:cxnSp>
          <p:nvCxnSpPr>
            <p:cNvPr id="1025" name="Straight Connector 1024">
              <a:extLst>
                <a:ext uri="{FF2B5EF4-FFF2-40B4-BE49-F238E27FC236}">
                  <a16:creationId xmlns:a16="http://schemas.microsoft.com/office/drawing/2014/main" id="{DD2EC72D-BB7F-410E-88A5-16BF4A3ECDF2}"/>
                </a:ext>
              </a:extLst>
            </p:cNvPr>
            <p:cNvCxnSpPr/>
            <p:nvPr/>
          </p:nvCxnSpPr>
          <p:spPr>
            <a:xfrm>
              <a:off x="1644001" y="1428750"/>
              <a:ext cx="0" cy="4840288"/>
            </a:xfrm>
            <a:prstGeom prst="line">
              <a:avLst/>
            </a:prstGeom>
            <a:ln w="38100">
              <a:solidFill>
                <a:srgbClr val="D73B0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356579F6-146C-4558-876D-527E263DB4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40230" y="5056874"/>
              <a:ext cx="720000" cy="720000"/>
            </a:xfrm>
            <a:prstGeom prst="rect">
              <a:avLst/>
            </a:prstGeom>
          </p:spPr>
        </p:pic>
      </p:grpSp>
    </p:spTree>
    <p:custDataLst>
      <p:tags r:id="rId1"/>
    </p:custDataLst>
    <p:extLst>
      <p:ext uri="{BB962C8B-B14F-4D97-AF65-F5344CB8AC3E}">
        <p14:creationId xmlns:p14="http://schemas.microsoft.com/office/powerpoint/2010/main" val="14733738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p:txBody>
          <a:bodyPr/>
          <a:lstStyle/>
          <a:p>
            <a:r>
              <a:rPr lang="en-US" dirty="0"/>
              <a:t>Objects in Azure AD</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0" y="1437481"/>
            <a:ext cx="5212080" cy="2486835"/>
          </a:xfrm>
        </p:spPr>
        <p:txBody>
          <a:bodyPr/>
          <a:lstStyle/>
          <a:p>
            <a:pPr marL="0" indent="0">
              <a:buNone/>
            </a:pPr>
            <a:r>
              <a:rPr lang="en-US" dirty="0"/>
              <a:t>Azure AD includes two object types:</a:t>
            </a:r>
          </a:p>
          <a:p>
            <a:pPr lvl="1"/>
            <a:r>
              <a:rPr lang="en-US" sz="2400" dirty="0"/>
              <a:t>Application registration</a:t>
            </a:r>
          </a:p>
          <a:p>
            <a:pPr lvl="1"/>
            <a:r>
              <a:rPr lang="en-US" sz="2400" dirty="0"/>
              <a:t>Security principal:</a:t>
            </a:r>
          </a:p>
          <a:p>
            <a:pPr lvl="2"/>
            <a:r>
              <a:rPr lang="en-US" sz="2000" dirty="0"/>
              <a:t>User principal</a:t>
            </a:r>
          </a:p>
          <a:p>
            <a:pPr lvl="2"/>
            <a:r>
              <a:rPr lang="en-US" sz="2000" dirty="0"/>
              <a:t>Service principal</a:t>
            </a:r>
          </a:p>
        </p:txBody>
      </p:sp>
      <p:grpSp>
        <p:nvGrpSpPr>
          <p:cNvPr id="2" name="Group 1" descr="The diagram depicts the types of objects that are available in an Azure AD directory.">
            <a:extLst>
              <a:ext uri="{FF2B5EF4-FFF2-40B4-BE49-F238E27FC236}">
                <a16:creationId xmlns:a16="http://schemas.microsoft.com/office/drawing/2014/main" id="{9512A0AB-3B60-4920-8F1D-070824536763}"/>
              </a:ext>
            </a:extLst>
          </p:cNvPr>
          <p:cNvGrpSpPr/>
          <p:nvPr/>
        </p:nvGrpSpPr>
        <p:grpSpPr>
          <a:xfrm>
            <a:off x="5438262" y="2080981"/>
            <a:ext cx="6152363" cy="3774992"/>
            <a:chOff x="5438262" y="2080981"/>
            <a:chExt cx="6152363" cy="3774992"/>
          </a:xfrm>
        </p:grpSpPr>
        <p:sp>
          <p:nvSpPr>
            <p:cNvPr id="24" name="Azure AD">
              <a:extLst>
                <a:ext uri="{FF2B5EF4-FFF2-40B4-BE49-F238E27FC236}">
                  <a16:creationId xmlns:a16="http://schemas.microsoft.com/office/drawing/2014/main" id="{406BDDA4-2C5F-4458-B9F4-48FE19DF4C91}"/>
                </a:ext>
              </a:extLst>
            </p:cNvPr>
            <p:cNvSpPr/>
            <p:nvPr/>
          </p:nvSpPr>
          <p:spPr bwMode="auto">
            <a:xfrm>
              <a:off x="10025864" y="2881426"/>
              <a:ext cx="1564761"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12000" rIns="182880" bIns="146304" numCol="1" spcCol="0" rtlCol="0" fromWordArt="0" anchor="t" anchorCtr="0" forceAA="0" compatLnSpc="1">
              <a:prstTxWarp prst="textNoShape">
                <a:avLst/>
              </a:prstTxWarp>
              <a:noAutofit/>
            </a:bodyPr>
            <a:lstStyle/>
            <a:p>
              <a:pPr algn="ctr"/>
              <a:r>
                <a:rPr lang="en-IN" sz="1400" dirty="0">
                  <a:solidFill>
                    <a:schemeClr val="tx1"/>
                  </a:solidFill>
                  <a:latin typeface="+mj-lt"/>
                </a:rPr>
                <a:t>Azure AD</a:t>
              </a:r>
              <a:endParaRPr lang="en-IN" sz="1200" dirty="0">
                <a:solidFill>
                  <a:schemeClr val="tx1"/>
                </a:solidFill>
              </a:endParaRPr>
            </a:p>
          </p:txBody>
        </p:sp>
        <p:pic>
          <p:nvPicPr>
            <p:cNvPr id="34" name="Picture 33">
              <a:extLst>
                <a:ext uri="{FF2B5EF4-FFF2-40B4-BE49-F238E27FC236}">
                  <a16:creationId xmlns:a16="http://schemas.microsoft.com/office/drawing/2014/main" id="{BAE69E99-64ED-4E4D-9A9B-A39D121F20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585574" y="2975131"/>
              <a:ext cx="479295" cy="479295"/>
            </a:xfrm>
            <a:prstGeom prst="rect">
              <a:avLst/>
            </a:prstGeom>
          </p:spPr>
        </p:pic>
        <p:cxnSp>
          <p:nvCxnSpPr>
            <p:cNvPr id="61" name="Straight Arrow Connector 60">
              <a:extLst>
                <a:ext uri="{FF2B5EF4-FFF2-40B4-BE49-F238E27FC236}">
                  <a16:creationId xmlns:a16="http://schemas.microsoft.com/office/drawing/2014/main" id="{09FB8C76-D14B-46AF-A864-ABFFBF84E39C}"/>
                </a:ext>
              </a:extLst>
            </p:cNvPr>
            <p:cNvCxnSpPr>
              <a:cxnSpLocks/>
              <a:stCxn id="6" idx="3"/>
              <a:endCxn id="24" idx="1"/>
            </p:cNvCxnSpPr>
            <p:nvPr/>
          </p:nvCxnSpPr>
          <p:spPr>
            <a:xfrm>
              <a:off x="9571875" y="2776431"/>
              <a:ext cx="453989" cy="800445"/>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DE7CC1B-5B98-49D0-A6EC-F01108E9E623}"/>
                </a:ext>
              </a:extLst>
            </p:cNvPr>
            <p:cNvCxnSpPr>
              <a:cxnSpLocks/>
              <a:stCxn id="23" idx="3"/>
              <a:endCxn id="24" idx="1"/>
            </p:cNvCxnSpPr>
            <p:nvPr/>
          </p:nvCxnSpPr>
          <p:spPr>
            <a:xfrm flipV="1">
              <a:off x="9562318" y="3576876"/>
              <a:ext cx="463546" cy="800446"/>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Application registration">
              <a:extLst>
                <a:ext uri="{FF2B5EF4-FFF2-40B4-BE49-F238E27FC236}">
                  <a16:creationId xmlns:a16="http://schemas.microsoft.com/office/drawing/2014/main" id="{AB58A3C1-0D35-4EBB-ABCB-4FC4F75FD34B}"/>
                </a:ext>
              </a:extLst>
            </p:cNvPr>
            <p:cNvSpPr/>
            <p:nvPr/>
          </p:nvSpPr>
          <p:spPr bwMode="auto">
            <a:xfrm>
              <a:off x="7833251" y="2080981"/>
              <a:ext cx="1738624"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828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Application registration</a:t>
              </a:r>
              <a:endParaRPr lang="en-IN" sz="1100" dirty="0">
                <a:solidFill>
                  <a:schemeClr val="tx1"/>
                </a:solidFill>
              </a:endParaRPr>
            </a:p>
          </p:txBody>
        </p:sp>
        <p:pic>
          <p:nvPicPr>
            <p:cNvPr id="12" name="Picture 11">
              <a:extLst>
                <a:ext uri="{FF2B5EF4-FFF2-40B4-BE49-F238E27FC236}">
                  <a16:creationId xmlns:a16="http://schemas.microsoft.com/office/drawing/2014/main" id="{38E08EF1-1B4B-4336-B216-2F897B78D1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8382593" y="2168778"/>
              <a:ext cx="639939" cy="639939"/>
            </a:xfrm>
            <a:prstGeom prst="rect">
              <a:avLst/>
            </a:prstGeom>
          </p:spPr>
        </p:pic>
        <p:sp>
          <p:nvSpPr>
            <p:cNvPr id="23" name="Security principal">
              <a:extLst>
                <a:ext uri="{FF2B5EF4-FFF2-40B4-BE49-F238E27FC236}">
                  <a16:creationId xmlns:a16="http://schemas.microsoft.com/office/drawing/2014/main" id="{30E191C9-708B-4F63-97C6-D5AD49C62621}"/>
                </a:ext>
              </a:extLst>
            </p:cNvPr>
            <p:cNvSpPr/>
            <p:nvPr/>
          </p:nvSpPr>
          <p:spPr bwMode="auto">
            <a:xfrm>
              <a:off x="7823694" y="3681872"/>
              <a:ext cx="1738624"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56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Security principal</a:t>
              </a:r>
              <a:endParaRPr lang="en-IN" sz="1100" dirty="0">
                <a:solidFill>
                  <a:schemeClr val="tx1"/>
                </a:solidFill>
              </a:endParaRPr>
            </a:p>
          </p:txBody>
        </p:sp>
        <p:pic>
          <p:nvPicPr>
            <p:cNvPr id="37" name="Picture 36">
              <a:extLst>
                <a:ext uri="{FF2B5EF4-FFF2-40B4-BE49-F238E27FC236}">
                  <a16:creationId xmlns:a16="http://schemas.microsoft.com/office/drawing/2014/main" id="{69DBD2B5-BD75-41F5-B126-F92723D03E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8474504" y="3825892"/>
              <a:ext cx="479295" cy="479295"/>
            </a:xfrm>
            <a:prstGeom prst="rect">
              <a:avLst/>
            </a:prstGeom>
          </p:spPr>
        </p:pic>
        <p:cxnSp>
          <p:nvCxnSpPr>
            <p:cNvPr id="48" name="Straight Arrow Connector 47">
              <a:extLst>
                <a:ext uri="{FF2B5EF4-FFF2-40B4-BE49-F238E27FC236}">
                  <a16:creationId xmlns:a16="http://schemas.microsoft.com/office/drawing/2014/main" id="{95C58D12-07EB-4FF4-A0A8-C4D64DC24560}"/>
                </a:ext>
              </a:extLst>
            </p:cNvPr>
            <p:cNvCxnSpPr>
              <a:cxnSpLocks/>
              <a:stCxn id="26" idx="3"/>
              <a:endCxn id="23" idx="1"/>
            </p:cNvCxnSpPr>
            <p:nvPr/>
          </p:nvCxnSpPr>
          <p:spPr>
            <a:xfrm>
              <a:off x="7211658" y="3714949"/>
              <a:ext cx="612036" cy="662373"/>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19FE86C-049F-4E42-974A-5D7344AE138A}"/>
                </a:ext>
              </a:extLst>
            </p:cNvPr>
            <p:cNvCxnSpPr>
              <a:cxnSpLocks/>
              <a:stCxn id="27" idx="3"/>
              <a:endCxn id="23" idx="1"/>
            </p:cNvCxnSpPr>
            <p:nvPr/>
          </p:nvCxnSpPr>
          <p:spPr>
            <a:xfrm flipV="1">
              <a:off x="7211658" y="4377322"/>
              <a:ext cx="612036" cy="783202"/>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Service principal">
              <a:extLst>
                <a:ext uri="{FF2B5EF4-FFF2-40B4-BE49-F238E27FC236}">
                  <a16:creationId xmlns:a16="http://schemas.microsoft.com/office/drawing/2014/main" id="{16A5D4AE-D4D1-410F-A379-502D3A7B6FD1}"/>
                </a:ext>
              </a:extLst>
            </p:cNvPr>
            <p:cNvSpPr/>
            <p:nvPr/>
          </p:nvSpPr>
          <p:spPr bwMode="auto">
            <a:xfrm>
              <a:off x="5438262" y="4465074"/>
              <a:ext cx="1773396"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72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Service principal</a:t>
              </a:r>
            </a:p>
          </p:txBody>
        </p:sp>
        <p:pic>
          <p:nvPicPr>
            <p:cNvPr id="16" name="Picture 15">
              <a:extLst>
                <a:ext uri="{FF2B5EF4-FFF2-40B4-BE49-F238E27FC236}">
                  <a16:creationId xmlns:a16="http://schemas.microsoft.com/office/drawing/2014/main" id="{8FB68D27-A007-4C8A-99B0-D1DBFC1D00C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078055" y="4619012"/>
              <a:ext cx="422798" cy="753684"/>
            </a:xfrm>
            <a:prstGeom prst="rect">
              <a:avLst/>
            </a:prstGeom>
          </p:spPr>
        </p:pic>
        <p:sp>
          <p:nvSpPr>
            <p:cNvPr id="26" name="User principal">
              <a:extLst>
                <a:ext uri="{FF2B5EF4-FFF2-40B4-BE49-F238E27FC236}">
                  <a16:creationId xmlns:a16="http://schemas.microsoft.com/office/drawing/2014/main" id="{3238451C-A68B-4FB0-BDC4-F689019F7071}"/>
                </a:ext>
              </a:extLst>
            </p:cNvPr>
            <p:cNvSpPr/>
            <p:nvPr/>
          </p:nvSpPr>
          <p:spPr bwMode="auto">
            <a:xfrm>
              <a:off x="5438262" y="3019499"/>
              <a:ext cx="1773396"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72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User principal</a:t>
              </a:r>
            </a:p>
          </p:txBody>
        </p:sp>
        <p:pic>
          <p:nvPicPr>
            <p:cNvPr id="13" name="Picture 12">
              <a:extLst>
                <a:ext uri="{FF2B5EF4-FFF2-40B4-BE49-F238E27FC236}">
                  <a16:creationId xmlns:a16="http://schemas.microsoft.com/office/drawing/2014/main" id="{CF75541B-D0A9-49C4-A05E-4AB7D1F5613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5968280" y="3172253"/>
              <a:ext cx="642349" cy="642349"/>
            </a:xfrm>
            <a:prstGeom prst="rect">
              <a:avLst/>
            </a:prstGeom>
          </p:spPr>
        </p:pic>
      </p:grpSp>
    </p:spTree>
    <p:custDataLst>
      <p:tags r:id="rId1"/>
    </p:custDataLst>
    <p:extLst>
      <p:ext uri="{BB962C8B-B14F-4D97-AF65-F5344CB8AC3E}">
        <p14:creationId xmlns:p14="http://schemas.microsoft.com/office/powerpoint/2010/main" val="42631352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2" y="457200"/>
            <a:ext cx="11413237" cy="553998"/>
          </a:xfrm>
        </p:spPr>
        <p:txBody>
          <a:bodyPr/>
          <a:lstStyle/>
          <a:p>
            <a:r>
              <a:rPr lang="en-US" dirty="0"/>
              <a:t>Application registration</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0" y="1435497"/>
            <a:ext cx="11168089" cy="3594830"/>
          </a:xfrm>
        </p:spPr>
        <p:txBody>
          <a:bodyPr/>
          <a:lstStyle/>
          <a:p>
            <a:r>
              <a:rPr lang="en-US" dirty="0">
                <a:latin typeface="Segoe UI" panose="020B0502040204020203" pitchFamily="34" charset="0"/>
                <a:cs typeface="Segoe UI" panose="020B0502040204020203" pitchFamily="34" charset="0"/>
              </a:rPr>
              <a:t>To outsource authentication to Azure AD, applications must be registered in one or more Azure AD tenants:</a:t>
            </a:r>
          </a:p>
          <a:p>
            <a:pPr lvl="1"/>
            <a:r>
              <a:rPr lang="en-US" dirty="0"/>
              <a:t>Single-tenant: common with line-of-business (LOB) applications</a:t>
            </a:r>
          </a:p>
          <a:p>
            <a:pPr lvl="1"/>
            <a:r>
              <a:rPr lang="en-US" dirty="0"/>
              <a:t>Multitenant: common with SaaS applications developed by ISVs</a:t>
            </a:r>
          </a:p>
          <a:p>
            <a:r>
              <a:rPr lang="en-US" dirty="0">
                <a:latin typeface="Segoe UI" panose="020B0502040204020203" pitchFamily="34" charset="0"/>
                <a:cs typeface="Segoe UI" panose="020B0502040204020203" pitchFamily="34" charset="0"/>
              </a:rPr>
              <a:t>The application registration might include, depending on the type:</a:t>
            </a:r>
          </a:p>
          <a:p>
            <a:pPr lvl="1"/>
            <a:r>
              <a:rPr lang="en-US" dirty="0"/>
              <a:t>Application ID URI</a:t>
            </a:r>
          </a:p>
          <a:p>
            <a:pPr lvl="1"/>
            <a:r>
              <a:rPr lang="en-US" dirty="0"/>
              <a:t>Reply URL and redirect URI</a:t>
            </a:r>
          </a:p>
          <a:p>
            <a:pPr lvl="1"/>
            <a:r>
              <a:rPr lang="en-US" dirty="0"/>
              <a:t>Application ID</a:t>
            </a:r>
          </a:p>
          <a:p>
            <a:pPr lvl="1"/>
            <a:r>
              <a:rPr lang="en-US" dirty="0"/>
              <a:t>Key</a:t>
            </a:r>
          </a:p>
        </p:txBody>
      </p:sp>
    </p:spTree>
    <p:custDataLst>
      <p:tags r:id="rId1"/>
    </p:custDataLst>
    <p:extLst>
      <p:ext uri="{BB962C8B-B14F-4D97-AF65-F5344CB8AC3E}">
        <p14:creationId xmlns:p14="http://schemas.microsoft.com/office/powerpoint/2010/main" val="36093394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2" y="457200"/>
            <a:ext cx="11232031" cy="553998"/>
          </a:xfrm>
        </p:spPr>
        <p:txBody>
          <a:bodyPr/>
          <a:lstStyle/>
          <a:p>
            <a:r>
              <a:rPr lang="en-US" dirty="0"/>
              <a:t>Authentication endpoints</a:t>
            </a:r>
          </a:p>
        </p:txBody>
      </p:sp>
      <p:sp>
        <p:nvSpPr>
          <p:cNvPr id="8" name="Text Placeholder 2">
            <a:extLst>
              <a:ext uri="{FF2B5EF4-FFF2-40B4-BE49-F238E27FC236}">
                <a16:creationId xmlns:a16="http://schemas.microsoft.com/office/drawing/2014/main" id="{C2EF57FA-170F-4B41-94EE-2B15F27D9500}"/>
              </a:ext>
            </a:extLst>
          </p:cNvPr>
          <p:cNvSpPr txBox="1">
            <a:spLocks/>
          </p:cNvSpPr>
          <p:nvPr/>
        </p:nvSpPr>
        <p:spPr>
          <a:xfrm>
            <a:off x="588262" y="2019300"/>
            <a:ext cx="9511284"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j-lt"/>
              </a:rPr>
              <a:t>Multitenant applications </a:t>
            </a:r>
            <a:r>
              <a:rPr lang="en-US" dirty="0">
                <a:latin typeface="+mn-lt"/>
              </a:rPr>
              <a:t>(the same for all tenants): </a:t>
            </a:r>
          </a:p>
        </p:txBody>
      </p:sp>
      <p:sp>
        <p:nvSpPr>
          <p:cNvPr id="6" name="Text Placeholder 3">
            <a:extLst>
              <a:ext uri="{FF2B5EF4-FFF2-40B4-BE49-F238E27FC236}">
                <a16:creationId xmlns:a16="http://schemas.microsoft.com/office/drawing/2014/main" id="{F060A85F-92BE-4496-9E77-238F9E148E2D}"/>
              </a:ext>
            </a:extLst>
          </p:cNvPr>
          <p:cNvSpPr>
            <a:spLocks noGrp="1"/>
          </p:cNvSpPr>
          <p:nvPr>
            <p:ph type="body" sz="quarter" idx="10"/>
          </p:nvPr>
        </p:nvSpPr>
        <p:spPr>
          <a:xfrm>
            <a:off x="629409" y="2571752"/>
            <a:ext cx="11018520" cy="307777"/>
          </a:xfrm>
        </p:spPr>
        <p:txBody>
          <a:bodyPr/>
          <a:lstStyle/>
          <a:p>
            <a:pPr marL="0" indent="0">
              <a:buNone/>
            </a:pPr>
            <a:r>
              <a:rPr lang="en-US" sz="2000" dirty="0">
                <a:latin typeface="Segoe UI" panose="020B0502040204020203" pitchFamily="34" charset="0"/>
                <a:cs typeface="Segoe UI" panose="020B0502040204020203" pitchFamily="34" charset="0"/>
              </a:rPr>
              <a:t>https://login.microsoftonline.com/common</a:t>
            </a:r>
          </a:p>
        </p:txBody>
      </p:sp>
      <p:sp>
        <p:nvSpPr>
          <p:cNvPr id="17" name="Text Placeholder 2">
            <a:extLst>
              <a:ext uri="{FF2B5EF4-FFF2-40B4-BE49-F238E27FC236}">
                <a16:creationId xmlns:a16="http://schemas.microsoft.com/office/drawing/2014/main" id="{C2EF57FA-170F-4B41-94EE-2B15F27D9500}"/>
              </a:ext>
            </a:extLst>
          </p:cNvPr>
          <p:cNvSpPr txBox="1">
            <a:spLocks/>
          </p:cNvSpPr>
          <p:nvPr/>
        </p:nvSpPr>
        <p:spPr>
          <a:xfrm>
            <a:off x="629409" y="3244435"/>
            <a:ext cx="7187183"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j-lt"/>
              </a:rPr>
              <a:t>Single-tenant applications </a:t>
            </a:r>
            <a:r>
              <a:rPr lang="en-US" dirty="0">
                <a:latin typeface="+mn-lt"/>
              </a:rPr>
              <a:t>(tenant-specific):</a:t>
            </a:r>
          </a:p>
        </p:txBody>
      </p:sp>
      <p:sp>
        <p:nvSpPr>
          <p:cNvPr id="16" name="Text Placeholder 3">
            <a:extLst>
              <a:ext uri="{FF2B5EF4-FFF2-40B4-BE49-F238E27FC236}">
                <a16:creationId xmlns:a16="http://schemas.microsoft.com/office/drawing/2014/main" id="{F060A85F-92BE-4496-9E77-238F9E148E2D}"/>
              </a:ext>
            </a:extLst>
          </p:cNvPr>
          <p:cNvSpPr txBox="1">
            <a:spLocks/>
          </p:cNvSpPr>
          <p:nvPr/>
        </p:nvSpPr>
        <p:spPr>
          <a:xfrm>
            <a:off x="629409" y="3825973"/>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https://login.microsoftonline.com/contoso.onmicrosoft.com</a:t>
            </a:r>
          </a:p>
        </p:txBody>
      </p:sp>
    </p:spTree>
    <p:custDataLst>
      <p:tags r:id="rId1"/>
    </p:custDataLst>
    <p:extLst>
      <p:ext uri="{BB962C8B-B14F-4D97-AF65-F5344CB8AC3E}">
        <p14:creationId xmlns:p14="http://schemas.microsoft.com/office/powerpoint/2010/main" val="39101510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1107996"/>
          </a:xfrm>
        </p:spPr>
        <p:txBody>
          <a:bodyPr/>
          <a:lstStyle/>
          <a:p>
            <a:r>
              <a:rPr lang="en-US" dirty="0"/>
              <a:t>Understanding the OAuth 2.0 implicit grant flow in Azure AD</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8263" y="1613684"/>
            <a:ext cx="11150601" cy="4655121"/>
          </a:xfrm>
        </p:spPr>
        <p:txBody>
          <a:bodyPr/>
          <a:lstStyle/>
          <a:p>
            <a:pPr>
              <a:spcBef>
                <a:spcPts val="300"/>
              </a:spcBef>
            </a:pPr>
            <a:r>
              <a:rPr lang="en-US" dirty="0">
                <a:latin typeface="Segoe UI" panose="020B0502040204020203" pitchFamily="34" charset="0"/>
                <a:cs typeface="Segoe UI" panose="020B0502040204020203" pitchFamily="34" charset="0"/>
              </a:rPr>
              <a:t>The OAuth 2.0 authorization code grant relies on two separate endpoints:</a:t>
            </a:r>
          </a:p>
          <a:p>
            <a:pPr lvl="1">
              <a:spcBef>
                <a:spcPts val="300"/>
              </a:spcBef>
            </a:pPr>
            <a:r>
              <a:rPr lang="en-US" dirty="0">
                <a:latin typeface="Segoe UI" panose="020B0502040204020203" pitchFamily="34" charset="0"/>
                <a:cs typeface="Segoe UI" panose="020B0502040204020203" pitchFamily="34" charset="0"/>
              </a:rPr>
              <a:t>The authorization endpoint: used during the user interaction phase</a:t>
            </a:r>
          </a:p>
          <a:p>
            <a:pPr lvl="1">
              <a:spcBef>
                <a:spcPts val="300"/>
              </a:spcBef>
            </a:pPr>
            <a:r>
              <a:rPr lang="en-US" dirty="0">
                <a:latin typeface="Segoe UI" panose="020B0502040204020203" pitchFamily="34" charset="0"/>
                <a:cs typeface="Segoe UI" panose="020B0502040204020203" pitchFamily="34" charset="0"/>
              </a:rPr>
              <a:t>The token endpoint: used by a client to exchange the authorization code for an access token and, optionally, refresh tokens</a:t>
            </a:r>
          </a:p>
          <a:p>
            <a:pPr>
              <a:spcBef>
                <a:spcPts val="300"/>
              </a:spcBef>
            </a:pPr>
            <a:r>
              <a:rPr lang="en-US" dirty="0">
                <a:latin typeface="Segoe UI" panose="020B0502040204020203" pitchFamily="34" charset="0"/>
                <a:cs typeface="Segoe UI" panose="020B0502040204020203" pitchFamily="34" charset="0"/>
              </a:rPr>
              <a:t>The OAuth 2.0 implicit grant is a variant of an authorization grant:</a:t>
            </a:r>
          </a:p>
          <a:p>
            <a:pPr lvl="1">
              <a:spcBef>
                <a:spcPts val="300"/>
              </a:spcBef>
            </a:pPr>
            <a:r>
              <a:rPr lang="en-US" dirty="0">
                <a:latin typeface="Segoe UI" panose="020B0502040204020203" pitchFamily="34" charset="0"/>
                <a:cs typeface="Segoe UI" panose="020B0502040204020203" pitchFamily="34" charset="0"/>
              </a:rPr>
              <a:t>It allows the client to obtain an access token (and id_token, when using OpenID Connect) directly from the authorization endpoint, without relying on the token endpoint</a:t>
            </a:r>
          </a:p>
          <a:p>
            <a:pPr lvl="1">
              <a:spcBef>
                <a:spcPts val="300"/>
              </a:spcBef>
            </a:pPr>
            <a:r>
              <a:rPr lang="en-US" dirty="0">
                <a:latin typeface="Segoe UI" panose="020B0502040204020203" pitchFamily="34" charset="0"/>
                <a:cs typeface="Segoe UI" panose="020B0502040204020203" pitchFamily="34" charset="0"/>
              </a:rPr>
              <a:t>It never returns refresh tokens to the client</a:t>
            </a:r>
          </a:p>
          <a:p>
            <a:pPr lvl="1">
              <a:spcBef>
                <a:spcPts val="300"/>
              </a:spcBef>
            </a:pPr>
            <a:r>
              <a:rPr lang="en-US" dirty="0">
                <a:latin typeface="Segoe UI" panose="020B0502040204020203" pitchFamily="34" charset="0"/>
                <a:cs typeface="Segoe UI" panose="020B0502040204020203" pitchFamily="34" charset="0"/>
              </a:rPr>
              <a:t>It is intended for JavaScript applications running in a browser (such as SPAs)</a:t>
            </a:r>
          </a:p>
          <a:p>
            <a:pPr lvl="1">
              <a:spcBef>
                <a:spcPts val="300"/>
              </a:spcBef>
            </a:pPr>
            <a:r>
              <a:rPr lang="en-US" dirty="0">
                <a:latin typeface="Segoe UI" panose="020B0502040204020203" pitchFamily="34" charset="0"/>
                <a:cs typeface="Segoe UI" panose="020B0502040204020203" pitchFamily="34" charset="0"/>
              </a:rPr>
              <a:t>It should not be used for:</a:t>
            </a:r>
          </a:p>
          <a:p>
            <a:pPr lvl="2">
              <a:spcBef>
                <a:spcPts val="300"/>
              </a:spcBef>
            </a:pPr>
            <a:r>
              <a:rPr lang="en-US" sz="1800" dirty="0">
                <a:latin typeface="Segoe UI" panose="020B0502040204020203" pitchFamily="34" charset="0"/>
                <a:cs typeface="Segoe UI" panose="020B0502040204020203" pitchFamily="34" charset="0"/>
              </a:rPr>
              <a:t>Native clients</a:t>
            </a:r>
          </a:p>
          <a:p>
            <a:pPr lvl="2">
              <a:spcBef>
                <a:spcPts val="300"/>
              </a:spcBef>
            </a:pPr>
            <a:r>
              <a:rPr lang="en-US" sz="1800" dirty="0">
                <a:latin typeface="Segoe UI" panose="020B0502040204020203" pitchFamily="34" charset="0"/>
                <a:cs typeface="Segoe UI" panose="020B0502040204020203" pitchFamily="34" charset="0"/>
              </a:rPr>
              <a:t>Web applications that include a back end and consume an API from the back-end code</a:t>
            </a:r>
          </a:p>
        </p:txBody>
      </p:sp>
    </p:spTree>
    <p:custDataLst>
      <p:tags r:id="rId1"/>
    </p:custDataLst>
    <p:extLst>
      <p:ext uri="{BB962C8B-B14F-4D97-AF65-F5344CB8AC3E}">
        <p14:creationId xmlns:p14="http://schemas.microsoft.com/office/powerpoint/2010/main" val="24114631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1107996"/>
          </a:xfrm>
        </p:spPr>
        <p:txBody>
          <a:bodyPr/>
          <a:lstStyle/>
          <a:p>
            <a:r>
              <a:rPr lang="en-US" dirty="0"/>
              <a:t>Authorize access to Azure AD web applications by using the OAuth 2.0 code grant flow</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8264" y="2019300"/>
            <a:ext cx="11018520" cy="2499146"/>
          </a:xfrm>
        </p:spPr>
        <p:txBody>
          <a:bodyPr/>
          <a:lstStyle/>
          <a:p>
            <a:pPr marL="0" indent="0">
              <a:buNone/>
            </a:pPr>
            <a:r>
              <a:rPr lang="en-US" dirty="0">
                <a:latin typeface="Segoe UI" panose="020B0502040204020203" pitchFamily="34" charset="0"/>
                <a:cs typeface="Segoe UI" panose="020B0502040204020203" pitchFamily="34" charset="0"/>
              </a:rPr>
              <a:t>1. Register your application with your Azure AD tenant</a:t>
            </a:r>
          </a:p>
          <a:p>
            <a:pPr marL="0" indent="0">
              <a:buNone/>
            </a:pPr>
            <a:r>
              <a:rPr lang="en-US" dirty="0">
                <a:latin typeface="Segoe UI" panose="020B0502040204020203" pitchFamily="34" charset="0"/>
                <a:cs typeface="Segoe UI" panose="020B0502040204020203" pitchFamily="34" charset="0"/>
              </a:rPr>
              <a:t>2. Request an authorization code</a:t>
            </a:r>
          </a:p>
          <a:p>
            <a:pPr marL="0" indent="0">
              <a:buNone/>
            </a:pPr>
            <a:r>
              <a:rPr lang="en-US" dirty="0">
                <a:latin typeface="Segoe UI" panose="020B0502040204020203" pitchFamily="34" charset="0"/>
                <a:cs typeface="Segoe UI" panose="020B0502040204020203" pitchFamily="34" charset="0"/>
              </a:rPr>
              <a:t>3. Use the authorization code to request an access token</a:t>
            </a:r>
          </a:p>
          <a:p>
            <a:pPr marL="0" indent="0">
              <a:buNone/>
            </a:pPr>
            <a:r>
              <a:rPr lang="en-US" dirty="0">
                <a:latin typeface="Segoe UI" panose="020B0502040204020203" pitchFamily="34" charset="0"/>
                <a:cs typeface="Segoe UI" panose="020B0502040204020203" pitchFamily="34" charset="0"/>
              </a:rPr>
              <a:t>4. Use the access token to access the resource</a:t>
            </a:r>
          </a:p>
          <a:p>
            <a:pPr marL="0" indent="0">
              <a:buNone/>
            </a:pPr>
            <a:r>
              <a:rPr lang="en-US" dirty="0">
                <a:latin typeface="Segoe UI" panose="020B0502040204020203" pitchFamily="34" charset="0"/>
                <a:cs typeface="Segoe UI" panose="020B0502040204020203" pitchFamily="34" charset="0"/>
              </a:rPr>
              <a:t>5. Refresh the access token</a:t>
            </a:r>
          </a:p>
        </p:txBody>
      </p:sp>
    </p:spTree>
    <p:custDataLst>
      <p:tags r:id="rId1"/>
    </p:custDataLst>
    <p:extLst>
      <p:ext uri="{BB962C8B-B14F-4D97-AF65-F5344CB8AC3E}">
        <p14:creationId xmlns:p14="http://schemas.microsoft.com/office/powerpoint/2010/main" val="18169745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D6CF-FD37-495C-9FFA-0E870234DE64}"/>
              </a:ext>
            </a:extLst>
          </p:cNvPr>
          <p:cNvSpPr>
            <a:spLocks noGrp="1"/>
          </p:cNvSpPr>
          <p:nvPr>
            <p:ph type="title"/>
          </p:nvPr>
        </p:nvSpPr>
        <p:spPr>
          <a:xfrm>
            <a:off x="584200" y="457200"/>
            <a:ext cx="11018520" cy="553998"/>
          </a:xfrm>
        </p:spPr>
        <p:txBody>
          <a:bodyPr/>
          <a:lstStyle/>
          <a:p>
            <a:r>
              <a:rPr lang="en-US" dirty="0"/>
              <a:t>Authorize access to web applications by using OAuth</a:t>
            </a:r>
          </a:p>
        </p:txBody>
      </p:sp>
      <p:grpSp>
        <p:nvGrpSpPr>
          <p:cNvPr id="4" name="Group 3" descr="The diagram depicts the steps in the authentication flow using OpenID Connect.">
            <a:extLst>
              <a:ext uri="{FF2B5EF4-FFF2-40B4-BE49-F238E27FC236}">
                <a16:creationId xmlns:a16="http://schemas.microsoft.com/office/drawing/2014/main" id="{B670C422-3E4F-4ECF-B179-ADF40336B0E1}"/>
              </a:ext>
            </a:extLst>
          </p:cNvPr>
          <p:cNvGrpSpPr/>
          <p:nvPr/>
        </p:nvGrpSpPr>
        <p:grpSpPr>
          <a:xfrm>
            <a:off x="596172" y="1696975"/>
            <a:ext cx="11022003" cy="4873402"/>
            <a:chOff x="596172" y="1696975"/>
            <a:chExt cx="11022003" cy="4873402"/>
          </a:xfrm>
        </p:grpSpPr>
        <p:cxnSp>
          <p:nvCxnSpPr>
            <p:cNvPr id="24" name="Straight Connector 23">
              <a:extLst>
                <a:ext uri="{FF2B5EF4-FFF2-40B4-BE49-F238E27FC236}">
                  <a16:creationId xmlns:a16="http://schemas.microsoft.com/office/drawing/2014/main" id="{402A3477-CBEA-47A9-98CD-7F83513EC56A}"/>
                </a:ext>
              </a:extLst>
            </p:cNvPr>
            <p:cNvCxnSpPr/>
            <p:nvPr/>
          </p:nvCxnSpPr>
          <p:spPr>
            <a:xfrm>
              <a:off x="1205339" y="2326989"/>
              <a:ext cx="0" cy="4243388"/>
            </a:xfrm>
            <a:prstGeom prst="line">
              <a:avLst/>
            </a:prstGeom>
            <a:ln w="7620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9911D4-BA40-4C97-8834-A5DE479E2E02}"/>
                </a:ext>
              </a:extLst>
            </p:cNvPr>
            <p:cNvCxnSpPr/>
            <p:nvPr/>
          </p:nvCxnSpPr>
          <p:spPr>
            <a:xfrm>
              <a:off x="3464354" y="2326989"/>
              <a:ext cx="0" cy="4243388"/>
            </a:xfrm>
            <a:prstGeom prst="line">
              <a:avLst/>
            </a:prstGeom>
            <a:ln w="7620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278015B-53F1-48DD-94F6-E79B173EE1E6}"/>
                </a:ext>
              </a:extLst>
            </p:cNvPr>
            <p:cNvCxnSpPr/>
            <p:nvPr/>
          </p:nvCxnSpPr>
          <p:spPr>
            <a:xfrm>
              <a:off x="6973483" y="2326989"/>
              <a:ext cx="0" cy="4243388"/>
            </a:xfrm>
            <a:prstGeom prst="line">
              <a:avLst/>
            </a:prstGeom>
            <a:ln w="38100">
              <a:solidFill>
                <a:srgbClr val="00206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B23950-C0D2-4912-9E9C-65DCE024F2A4}"/>
                </a:ext>
              </a:extLst>
            </p:cNvPr>
            <p:cNvCxnSpPr/>
            <p:nvPr/>
          </p:nvCxnSpPr>
          <p:spPr>
            <a:xfrm>
              <a:off x="8694629" y="2326989"/>
              <a:ext cx="0" cy="4243388"/>
            </a:xfrm>
            <a:prstGeom prst="line">
              <a:avLst/>
            </a:prstGeom>
            <a:ln w="38100">
              <a:solidFill>
                <a:srgbClr val="00206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C367C0-C704-42A7-A7F2-01A3C2DECB67}"/>
                </a:ext>
              </a:extLst>
            </p:cNvPr>
            <p:cNvCxnSpPr/>
            <p:nvPr/>
          </p:nvCxnSpPr>
          <p:spPr>
            <a:xfrm>
              <a:off x="10886063" y="2326989"/>
              <a:ext cx="0" cy="4243388"/>
            </a:xfrm>
            <a:prstGeom prst="line">
              <a:avLst/>
            </a:prstGeom>
            <a:ln w="76200">
              <a:solidFill>
                <a:srgbClr val="002060"/>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8162DE-E099-474E-99AD-B4690E3BABCD}"/>
                </a:ext>
              </a:extLst>
            </p:cNvPr>
            <p:cNvCxnSpPr>
              <a:cxnSpLocks/>
            </p:cNvCxnSpPr>
            <p:nvPr/>
          </p:nvCxnSpPr>
          <p:spPr>
            <a:xfrm flipV="1">
              <a:off x="1230898" y="3353237"/>
              <a:ext cx="5685052"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54857D-D2D2-4246-8BEB-C2071355649A}"/>
                </a:ext>
              </a:extLst>
            </p:cNvPr>
            <p:cNvSpPr txBox="1"/>
            <p:nvPr/>
          </p:nvSpPr>
          <p:spPr>
            <a:xfrm>
              <a:off x="1678726" y="3245515"/>
              <a:ext cx="4789396"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User signs in, enters credentials, and consents to permission</a:t>
              </a:r>
            </a:p>
          </p:txBody>
        </p:sp>
        <p:cxnSp>
          <p:nvCxnSpPr>
            <p:cNvPr id="34" name="Straight Arrow Connector 33">
              <a:extLst>
                <a:ext uri="{FF2B5EF4-FFF2-40B4-BE49-F238E27FC236}">
                  <a16:creationId xmlns:a16="http://schemas.microsoft.com/office/drawing/2014/main" id="{0A4C7C52-BBCF-4A51-8241-9E844049208D}"/>
                </a:ext>
              </a:extLst>
            </p:cNvPr>
            <p:cNvCxnSpPr>
              <a:cxnSpLocks/>
            </p:cNvCxnSpPr>
            <p:nvPr/>
          </p:nvCxnSpPr>
          <p:spPr>
            <a:xfrm flipH="1">
              <a:off x="1241986" y="3660299"/>
              <a:ext cx="5689325" cy="0"/>
            </a:xfrm>
            <a:prstGeom prst="straightConnector1">
              <a:avLst/>
            </a:prstGeom>
            <a:ln w="3810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C97302-4070-4438-8E8F-1CAC336BF672}"/>
                </a:ext>
              </a:extLst>
            </p:cNvPr>
            <p:cNvSpPr txBox="1"/>
            <p:nvPr/>
          </p:nvSpPr>
          <p:spPr>
            <a:xfrm>
              <a:off x="2042948" y="3552577"/>
              <a:ext cx="4129657"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id_token and authorization_code to browser</a:t>
              </a:r>
            </a:p>
          </p:txBody>
        </p:sp>
        <p:cxnSp>
          <p:nvCxnSpPr>
            <p:cNvPr id="35" name="Straight Arrow Connector 34">
              <a:extLst>
                <a:ext uri="{FF2B5EF4-FFF2-40B4-BE49-F238E27FC236}">
                  <a16:creationId xmlns:a16="http://schemas.microsoft.com/office/drawing/2014/main" id="{354EC13F-8535-4B20-94EF-D15C8909143C}"/>
                </a:ext>
              </a:extLst>
            </p:cNvPr>
            <p:cNvCxnSpPr>
              <a:cxnSpLocks/>
            </p:cNvCxnSpPr>
            <p:nvPr/>
          </p:nvCxnSpPr>
          <p:spPr>
            <a:xfrm flipV="1">
              <a:off x="1252675" y="3984275"/>
              <a:ext cx="2169507" cy="1"/>
            </a:xfrm>
            <a:prstGeom prst="straightConnector1">
              <a:avLst/>
            </a:prstGeom>
            <a:ln w="3810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E774EA3-7D50-4525-9726-742D6FEC8434}"/>
                </a:ext>
              </a:extLst>
            </p:cNvPr>
            <p:cNvSpPr txBox="1"/>
            <p:nvPr/>
          </p:nvSpPr>
          <p:spPr>
            <a:xfrm>
              <a:off x="1361411" y="3876553"/>
              <a:ext cx="1918089"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Redirects to redirect URI</a:t>
              </a:r>
            </a:p>
          </p:txBody>
        </p:sp>
        <p:sp>
          <p:nvSpPr>
            <p:cNvPr id="17" name="TextBox 16">
              <a:extLst>
                <a:ext uri="{FF2B5EF4-FFF2-40B4-BE49-F238E27FC236}">
                  <a16:creationId xmlns:a16="http://schemas.microsoft.com/office/drawing/2014/main" id="{3E8DC91F-51F2-46D1-B25F-1C68D8EF311E}"/>
                </a:ext>
              </a:extLst>
            </p:cNvPr>
            <p:cNvSpPr txBox="1"/>
            <p:nvPr/>
          </p:nvSpPr>
          <p:spPr>
            <a:xfrm>
              <a:off x="2517549" y="4252569"/>
              <a:ext cx="1506823" cy="430887"/>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Validates id_token</a:t>
              </a:r>
            </a:p>
            <a:p>
              <a:pPr algn="l"/>
              <a:r>
                <a:rPr lang="en-IN" sz="1400" dirty="0">
                  <a:gradFill>
                    <a:gsLst>
                      <a:gs pos="2917">
                        <a:schemeClr val="tx1"/>
                      </a:gs>
                      <a:gs pos="30000">
                        <a:schemeClr val="tx1"/>
                      </a:gs>
                    </a:gsLst>
                    <a:lin ang="5400000" scaled="0"/>
                  </a:gradFill>
                </a:rPr>
                <a:t>sets session cookie</a:t>
              </a:r>
            </a:p>
          </p:txBody>
        </p:sp>
        <p:grpSp>
          <p:nvGrpSpPr>
            <p:cNvPr id="62" name="Group 61">
              <a:extLst>
                <a:ext uri="{FF2B5EF4-FFF2-40B4-BE49-F238E27FC236}">
                  <a16:creationId xmlns:a16="http://schemas.microsoft.com/office/drawing/2014/main" id="{1C0BF9F5-C9DA-4B11-8090-085448A4E389}"/>
                </a:ext>
              </a:extLst>
            </p:cNvPr>
            <p:cNvGrpSpPr/>
            <p:nvPr/>
          </p:nvGrpSpPr>
          <p:grpSpPr>
            <a:xfrm>
              <a:off x="3496675" y="4180841"/>
              <a:ext cx="689938" cy="600767"/>
              <a:chOff x="5065543" y="3368973"/>
              <a:chExt cx="689938" cy="600767"/>
            </a:xfrm>
          </p:grpSpPr>
          <p:cxnSp>
            <p:nvCxnSpPr>
              <p:cNvPr id="40" name="Connector: Elbow 39">
                <a:extLst>
                  <a:ext uri="{FF2B5EF4-FFF2-40B4-BE49-F238E27FC236}">
                    <a16:creationId xmlns:a16="http://schemas.microsoft.com/office/drawing/2014/main" id="{3CA164D0-B6D8-4B3A-A3B7-23CCF2389903}"/>
                  </a:ext>
                </a:extLst>
              </p:cNvPr>
              <p:cNvCxnSpPr>
                <a:cxnSpLocks/>
              </p:cNvCxnSpPr>
              <p:nvPr/>
            </p:nvCxnSpPr>
            <p:spPr>
              <a:xfrm rot="10800000" flipV="1">
                <a:off x="5080300" y="3371356"/>
                <a:ext cx="657468" cy="598384"/>
              </a:xfrm>
              <a:prstGeom prst="bentConnector3">
                <a:avLst>
                  <a:gd name="adj1" fmla="val 16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961F05F-DD62-4102-AE33-95FA727AE79A}"/>
                  </a:ext>
                </a:extLst>
              </p:cNvPr>
              <p:cNvCxnSpPr>
                <a:cxnSpLocks/>
              </p:cNvCxnSpPr>
              <p:nvPr/>
            </p:nvCxnSpPr>
            <p:spPr>
              <a:xfrm flipH="1" flipV="1">
                <a:off x="5065543" y="3368973"/>
                <a:ext cx="689938" cy="28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54" name="Straight Arrow Connector 53">
              <a:extLst>
                <a:ext uri="{FF2B5EF4-FFF2-40B4-BE49-F238E27FC236}">
                  <a16:creationId xmlns:a16="http://schemas.microsoft.com/office/drawing/2014/main" id="{6CE1E270-AAF8-40D8-A35C-AB1D768DBB6D}"/>
                </a:ext>
              </a:extLst>
            </p:cNvPr>
            <p:cNvCxnSpPr>
              <a:cxnSpLocks/>
            </p:cNvCxnSpPr>
            <p:nvPr/>
          </p:nvCxnSpPr>
          <p:spPr>
            <a:xfrm flipV="1">
              <a:off x="3491513" y="4976753"/>
              <a:ext cx="5158877"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24DEC6E-806E-4CB4-97B7-39BAE79A37F6}"/>
                </a:ext>
              </a:extLst>
            </p:cNvPr>
            <p:cNvSpPr txBox="1"/>
            <p:nvPr/>
          </p:nvSpPr>
          <p:spPr>
            <a:xfrm>
              <a:off x="3722545" y="4869031"/>
              <a:ext cx="4696812"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Requests OAuth bearer token providing authorization_code</a:t>
              </a:r>
            </a:p>
          </p:txBody>
        </p:sp>
        <p:cxnSp>
          <p:nvCxnSpPr>
            <p:cNvPr id="57" name="Straight Arrow Connector 56">
              <a:extLst>
                <a:ext uri="{FF2B5EF4-FFF2-40B4-BE49-F238E27FC236}">
                  <a16:creationId xmlns:a16="http://schemas.microsoft.com/office/drawing/2014/main" id="{F2B40705-3B56-4F83-9A9B-CC5D4AB73F74}"/>
                </a:ext>
              </a:extLst>
            </p:cNvPr>
            <p:cNvCxnSpPr>
              <a:cxnSpLocks/>
            </p:cNvCxnSpPr>
            <p:nvPr/>
          </p:nvCxnSpPr>
          <p:spPr>
            <a:xfrm flipH="1">
              <a:off x="3503181" y="5346453"/>
              <a:ext cx="518232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FE3A3D7-EA40-4D9C-9A41-34EE02B7C8B8}"/>
                </a:ext>
              </a:extLst>
            </p:cNvPr>
            <p:cNvSpPr txBox="1"/>
            <p:nvPr/>
          </p:nvSpPr>
          <p:spPr>
            <a:xfrm>
              <a:off x="4740582" y="5238731"/>
              <a:ext cx="2698624"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a token and refresh_token</a:t>
              </a:r>
            </a:p>
          </p:txBody>
        </p:sp>
        <p:cxnSp>
          <p:nvCxnSpPr>
            <p:cNvPr id="58" name="Straight Arrow Connector 57">
              <a:extLst>
                <a:ext uri="{FF2B5EF4-FFF2-40B4-BE49-F238E27FC236}">
                  <a16:creationId xmlns:a16="http://schemas.microsoft.com/office/drawing/2014/main" id="{EC0098B1-D4FE-4BC1-9DE7-A472A41A5400}"/>
                </a:ext>
              </a:extLst>
            </p:cNvPr>
            <p:cNvCxnSpPr>
              <a:cxnSpLocks/>
            </p:cNvCxnSpPr>
            <p:nvPr/>
          </p:nvCxnSpPr>
          <p:spPr>
            <a:xfrm flipV="1">
              <a:off x="3506527" y="5725157"/>
              <a:ext cx="7322606"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FB4240-1ACD-4919-B009-E4323060CB39}"/>
                </a:ext>
              </a:extLst>
            </p:cNvPr>
            <p:cNvSpPr txBox="1"/>
            <p:nvPr/>
          </p:nvSpPr>
          <p:spPr>
            <a:xfrm>
              <a:off x="5235250" y="5617435"/>
              <a:ext cx="3865161"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Calls Web API with token in authorization header</a:t>
              </a:r>
            </a:p>
          </p:txBody>
        </p:sp>
        <p:cxnSp>
          <p:nvCxnSpPr>
            <p:cNvPr id="61" name="Straight Arrow Connector 60">
              <a:extLst>
                <a:ext uri="{FF2B5EF4-FFF2-40B4-BE49-F238E27FC236}">
                  <a16:creationId xmlns:a16="http://schemas.microsoft.com/office/drawing/2014/main" id="{D2BCB6F1-3383-4B5E-9739-1F4F51790539}"/>
                </a:ext>
              </a:extLst>
            </p:cNvPr>
            <p:cNvCxnSpPr>
              <a:cxnSpLocks/>
            </p:cNvCxnSpPr>
            <p:nvPr/>
          </p:nvCxnSpPr>
          <p:spPr>
            <a:xfrm flipH="1" flipV="1">
              <a:off x="3506527" y="6329160"/>
              <a:ext cx="7361550"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8D80A65-34E2-4D86-9E65-B1C000975CF6}"/>
                </a:ext>
              </a:extLst>
            </p:cNvPr>
            <p:cNvSpPr txBox="1"/>
            <p:nvPr/>
          </p:nvSpPr>
          <p:spPr>
            <a:xfrm>
              <a:off x="5689103" y="6221438"/>
              <a:ext cx="3038652"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secure data to web server app</a:t>
              </a:r>
            </a:p>
          </p:txBody>
        </p:sp>
        <p:sp>
          <p:nvSpPr>
            <p:cNvPr id="22" name="TextBox 21">
              <a:extLst>
                <a:ext uri="{FF2B5EF4-FFF2-40B4-BE49-F238E27FC236}">
                  <a16:creationId xmlns:a16="http://schemas.microsoft.com/office/drawing/2014/main" id="{4191A401-DDBF-4FC4-89BE-88235D02BA2B}"/>
                </a:ext>
              </a:extLst>
            </p:cNvPr>
            <p:cNvSpPr txBox="1"/>
            <p:nvPr/>
          </p:nvSpPr>
          <p:spPr>
            <a:xfrm>
              <a:off x="10041130" y="5890818"/>
              <a:ext cx="134831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validates token</a:t>
              </a:r>
            </a:p>
          </p:txBody>
        </p:sp>
        <p:grpSp>
          <p:nvGrpSpPr>
            <p:cNvPr id="63" name="Group 62">
              <a:extLst>
                <a:ext uri="{FF2B5EF4-FFF2-40B4-BE49-F238E27FC236}">
                  <a16:creationId xmlns:a16="http://schemas.microsoft.com/office/drawing/2014/main" id="{6391FE43-D426-4D99-8BA7-4EB1D7E1F21F}"/>
                </a:ext>
              </a:extLst>
            </p:cNvPr>
            <p:cNvGrpSpPr/>
            <p:nvPr/>
          </p:nvGrpSpPr>
          <p:grpSpPr>
            <a:xfrm>
              <a:off x="10928236" y="5803497"/>
              <a:ext cx="689939" cy="429317"/>
              <a:chOff x="5065543" y="3540422"/>
              <a:chExt cx="689939" cy="429317"/>
            </a:xfrm>
          </p:grpSpPr>
          <p:cxnSp>
            <p:nvCxnSpPr>
              <p:cNvPr id="64" name="Connector: Elbow 63">
                <a:extLst>
                  <a:ext uri="{FF2B5EF4-FFF2-40B4-BE49-F238E27FC236}">
                    <a16:creationId xmlns:a16="http://schemas.microsoft.com/office/drawing/2014/main" id="{94F4A419-EFD7-4D46-80CA-E61ED9C2A72E}"/>
                  </a:ext>
                </a:extLst>
              </p:cNvPr>
              <p:cNvCxnSpPr>
                <a:cxnSpLocks/>
              </p:cNvCxnSpPr>
              <p:nvPr/>
            </p:nvCxnSpPr>
            <p:spPr>
              <a:xfrm rot="10800000" flipV="1">
                <a:off x="5080301" y="3540422"/>
                <a:ext cx="675181" cy="429317"/>
              </a:xfrm>
              <a:prstGeom prst="bentConnector3">
                <a:avLst>
                  <a:gd name="adj1" fmla="val 2035"/>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E06222D-B7BE-4574-9DF8-24E8487FD68A}"/>
                  </a:ext>
                </a:extLst>
              </p:cNvPr>
              <p:cNvCxnSpPr>
                <a:cxnSpLocks/>
              </p:cNvCxnSpPr>
              <p:nvPr/>
            </p:nvCxnSpPr>
            <p:spPr>
              <a:xfrm flipH="1" flipV="1">
                <a:off x="5065543" y="3540423"/>
                <a:ext cx="689938" cy="28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35433DFA-010E-4F1A-9B50-86E1219955AF}"/>
                </a:ext>
              </a:extLst>
            </p:cNvPr>
            <p:cNvGrpSpPr/>
            <p:nvPr/>
          </p:nvGrpSpPr>
          <p:grpSpPr>
            <a:xfrm>
              <a:off x="2354042" y="1696975"/>
              <a:ext cx="7712517" cy="448495"/>
              <a:chOff x="3905657" y="-670341"/>
              <a:chExt cx="7712517" cy="448495"/>
            </a:xfrm>
          </p:grpSpPr>
          <p:sp>
            <p:nvSpPr>
              <p:cNvPr id="66" name="Rectangle 65">
                <a:extLst>
                  <a:ext uri="{FF2B5EF4-FFF2-40B4-BE49-F238E27FC236}">
                    <a16:creationId xmlns:a16="http://schemas.microsoft.com/office/drawing/2014/main" id="{42B16712-FF0A-4767-963A-5A0F1136CA5A}"/>
                  </a:ext>
                </a:extLst>
              </p:cNvPr>
              <p:cNvSpPr/>
              <p:nvPr/>
            </p:nvSpPr>
            <p:spPr bwMode="auto">
              <a:xfrm>
                <a:off x="3905657" y="-670341"/>
                <a:ext cx="7712517" cy="448495"/>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F6FE2465-2786-4107-B6CA-014EFCCB37C0}"/>
                  </a:ext>
                </a:extLst>
              </p:cNvPr>
              <p:cNvSpPr txBox="1"/>
              <p:nvPr/>
            </p:nvSpPr>
            <p:spPr>
              <a:xfrm>
                <a:off x="4019525" y="-553816"/>
                <a:ext cx="3715262" cy="215444"/>
              </a:xfrm>
              <a:prstGeom prst="rect">
                <a:avLst/>
              </a:prstGeom>
              <a:noFill/>
            </p:spPr>
            <p:txBody>
              <a:bodyPr wrap="square" lIns="0" tIns="0" rIns="0" bIns="0" rtlCol="0">
                <a:spAutoFit/>
              </a:bodyPr>
              <a:lstStyle/>
              <a:p>
                <a:pPr algn="l"/>
                <a:r>
                  <a:rPr lang="en-IN" sz="1400" dirty="0"/>
                  <a:t>https://login.microsoftonline.com/{tenanted}</a:t>
                </a:r>
              </a:p>
            </p:txBody>
          </p:sp>
          <p:sp>
            <p:nvSpPr>
              <p:cNvPr id="3" name="Rectangle 2">
                <a:extLst>
                  <a:ext uri="{FF2B5EF4-FFF2-40B4-BE49-F238E27FC236}">
                    <a16:creationId xmlns:a16="http://schemas.microsoft.com/office/drawing/2014/main" id="{892FFE9F-B46E-4465-AD54-28FFB4425021}"/>
                  </a:ext>
                </a:extLst>
              </p:cNvPr>
              <p:cNvSpPr/>
              <p:nvPr/>
            </p:nvSpPr>
            <p:spPr>
              <a:xfrm>
                <a:off x="7969466" y="-599982"/>
                <a:ext cx="3596753" cy="307777"/>
              </a:xfrm>
              <a:prstGeom prst="rect">
                <a:avLst/>
              </a:prstGeom>
            </p:spPr>
            <p:txBody>
              <a:bodyPr wrap="square">
                <a:spAutoFit/>
              </a:bodyPr>
              <a:lstStyle/>
              <a:p>
                <a:r>
                  <a:rPr lang="en-IN" sz="1400" dirty="0">
                    <a:gradFill>
                      <a:gsLst>
                        <a:gs pos="2917">
                          <a:schemeClr val="tx1"/>
                        </a:gs>
                        <a:gs pos="30000">
                          <a:schemeClr val="tx1"/>
                        </a:gs>
                      </a:gsLst>
                      <a:lin ang="5400000" scaled="0"/>
                    </a:gradFill>
                  </a:rPr>
                  <a:t>https://login/microsoftonline.com/common</a:t>
                </a:r>
              </a:p>
            </p:txBody>
          </p:sp>
          <p:sp>
            <p:nvSpPr>
              <p:cNvPr id="41" name="Rectangle 40">
                <a:extLst>
                  <a:ext uri="{FF2B5EF4-FFF2-40B4-BE49-F238E27FC236}">
                    <a16:creationId xmlns:a16="http://schemas.microsoft.com/office/drawing/2014/main" id="{94C30AE7-6043-4334-BDF6-32C9BD11AACB}"/>
                  </a:ext>
                </a:extLst>
              </p:cNvPr>
              <p:cNvSpPr/>
              <p:nvPr/>
            </p:nvSpPr>
            <p:spPr>
              <a:xfrm>
                <a:off x="7614695" y="-615371"/>
                <a:ext cx="466963" cy="338554"/>
              </a:xfrm>
              <a:prstGeom prst="rect">
                <a:avLst/>
              </a:prstGeom>
            </p:spPr>
            <p:txBody>
              <a:bodyPr wrap="square">
                <a:spAutoFit/>
              </a:bodyPr>
              <a:lstStyle/>
              <a:p>
                <a:r>
                  <a:rPr lang="en-IN" sz="1600" dirty="0">
                    <a:gradFill>
                      <a:gsLst>
                        <a:gs pos="2917">
                          <a:schemeClr val="tx1"/>
                        </a:gs>
                        <a:gs pos="30000">
                          <a:schemeClr val="tx1"/>
                        </a:gs>
                      </a:gsLst>
                      <a:lin ang="5400000" scaled="0"/>
                    </a:gradFill>
                  </a:rPr>
                  <a:t>or</a:t>
                </a:r>
              </a:p>
            </p:txBody>
          </p:sp>
        </p:grpSp>
        <p:sp>
          <p:nvSpPr>
            <p:cNvPr id="9" name="TextBox 8">
              <a:extLst>
                <a:ext uri="{FF2B5EF4-FFF2-40B4-BE49-F238E27FC236}">
                  <a16:creationId xmlns:a16="http://schemas.microsoft.com/office/drawing/2014/main" id="{D9F049F7-37C6-4B6D-BAF6-AE12F9B04C12}"/>
                </a:ext>
              </a:extLst>
            </p:cNvPr>
            <p:cNvSpPr txBox="1"/>
            <p:nvPr/>
          </p:nvSpPr>
          <p:spPr>
            <a:xfrm>
              <a:off x="596172" y="2332237"/>
              <a:ext cx="1237254" cy="506256"/>
            </a:xfrm>
            <a:prstGeom prst="rect">
              <a:avLst/>
            </a:prstGeom>
            <a:solidFill>
              <a:srgbClr val="01BCF3"/>
            </a:solidFill>
          </p:spPr>
          <p:txBody>
            <a:bodyPr wrap="none" lIns="288000" tIns="144000" rIns="288000" bIns="144000" rtlCol="0">
              <a:spAutoFit/>
            </a:bodyPr>
            <a:lstStyle/>
            <a:p>
              <a:pPr algn="l"/>
              <a:r>
                <a:rPr lang="en-IN" sz="1400" dirty="0">
                  <a:latin typeface="+mj-lt"/>
                </a:rPr>
                <a:t>Browser</a:t>
              </a:r>
            </a:p>
          </p:txBody>
        </p:sp>
        <p:sp>
          <p:nvSpPr>
            <p:cNvPr id="10" name="TextBox 9">
              <a:extLst>
                <a:ext uri="{FF2B5EF4-FFF2-40B4-BE49-F238E27FC236}">
                  <a16:creationId xmlns:a16="http://schemas.microsoft.com/office/drawing/2014/main" id="{99B7C02F-93D9-4424-B6FE-0F906014CF29}"/>
                </a:ext>
              </a:extLst>
            </p:cNvPr>
            <p:cNvSpPr txBox="1"/>
            <p:nvPr/>
          </p:nvSpPr>
          <p:spPr>
            <a:xfrm>
              <a:off x="2713672" y="2332237"/>
              <a:ext cx="1501364" cy="506256"/>
            </a:xfrm>
            <a:prstGeom prst="rect">
              <a:avLst/>
            </a:prstGeom>
            <a:solidFill>
              <a:srgbClr val="01BCF3"/>
            </a:solidFill>
          </p:spPr>
          <p:txBody>
            <a:bodyPr wrap="none" lIns="288000" tIns="144000" rIns="288000" bIns="144000" rtlCol="0">
              <a:spAutoFit/>
            </a:bodyPr>
            <a:lstStyle/>
            <a:p>
              <a:pPr algn="l"/>
              <a:r>
                <a:rPr lang="en-IN" sz="1400" dirty="0">
                  <a:latin typeface="+mj-lt"/>
                </a:rPr>
                <a:t>Web server</a:t>
              </a:r>
            </a:p>
          </p:txBody>
        </p:sp>
        <p:sp>
          <p:nvSpPr>
            <p:cNvPr id="11" name="TextBox 10">
              <a:extLst>
                <a:ext uri="{FF2B5EF4-FFF2-40B4-BE49-F238E27FC236}">
                  <a16:creationId xmlns:a16="http://schemas.microsoft.com/office/drawing/2014/main" id="{2C6F9A0A-81B6-41ED-AF20-F195D8A94FC6}"/>
                </a:ext>
              </a:extLst>
            </p:cNvPr>
            <p:cNvSpPr txBox="1"/>
            <p:nvPr/>
          </p:nvSpPr>
          <p:spPr>
            <a:xfrm>
              <a:off x="6300354" y="2332237"/>
              <a:ext cx="1346258" cy="503590"/>
            </a:xfrm>
            <a:prstGeom prst="rect">
              <a:avLst/>
            </a:prstGeom>
            <a:solidFill>
              <a:srgbClr val="01BCF3"/>
            </a:solidFill>
          </p:spPr>
          <p:txBody>
            <a:bodyPr wrap="none" lIns="288000" tIns="36000" rIns="288000" bIns="36000" rtlCol="0">
              <a:spAutoFit/>
            </a:bodyPr>
            <a:lstStyle/>
            <a:p>
              <a:pPr algn="l"/>
              <a:r>
                <a:rPr lang="en-IN" sz="1400" dirty="0">
                  <a:latin typeface="+mj-lt"/>
                </a:rPr>
                <a:t>/oauth2/</a:t>
              </a:r>
            </a:p>
            <a:p>
              <a:pPr algn="l"/>
              <a:r>
                <a:rPr lang="en-IN" sz="1400" dirty="0">
                  <a:latin typeface="+mj-lt"/>
                </a:rPr>
                <a:t>authorize</a:t>
              </a:r>
            </a:p>
          </p:txBody>
        </p:sp>
        <p:sp>
          <p:nvSpPr>
            <p:cNvPr id="12" name="TextBox 11">
              <a:extLst>
                <a:ext uri="{FF2B5EF4-FFF2-40B4-BE49-F238E27FC236}">
                  <a16:creationId xmlns:a16="http://schemas.microsoft.com/office/drawing/2014/main" id="{C3DE5743-BD23-4337-ABD4-1F6E98E7EB41}"/>
                </a:ext>
              </a:extLst>
            </p:cNvPr>
            <p:cNvSpPr txBox="1"/>
            <p:nvPr/>
          </p:nvSpPr>
          <p:spPr>
            <a:xfrm>
              <a:off x="8045001" y="2332237"/>
              <a:ext cx="1299257" cy="503590"/>
            </a:xfrm>
            <a:prstGeom prst="rect">
              <a:avLst/>
            </a:prstGeom>
            <a:solidFill>
              <a:srgbClr val="01BCF3"/>
            </a:solidFill>
          </p:spPr>
          <p:txBody>
            <a:bodyPr wrap="none" lIns="288000" tIns="36000" rIns="288000" bIns="36000" rtlCol="0">
              <a:spAutoFit/>
            </a:bodyPr>
            <a:lstStyle/>
            <a:p>
              <a:pPr algn="l"/>
              <a:r>
                <a:rPr lang="en-IN" sz="1400" dirty="0">
                  <a:latin typeface="+mj-lt"/>
                </a:rPr>
                <a:t>/oauth2/</a:t>
              </a:r>
            </a:p>
            <a:p>
              <a:pPr algn="l"/>
              <a:r>
                <a:rPr lang="en-IN" sz="1400" dirty="0">
                  <a:latin typeface="+mj-lt"/>
                </a:rPr>
                <a:t>token</a:t>
              </a:r>
            </a:p>
          </p:txBody>
        </p:sp>
        <p:sp>
          <p:nvSpPr>
            <p:cNvPr id="13" name="TextBox 12">
              <a:extLst>
                <a:ext uri="{FF2B5EF4-FFF2-40B4-BE49-F238E27FC236}">
                  <a16:creationId xmlns:a16="http://schemas.microsoft.com/office/drawing/2014/main" id="{578DCD4D-2691-4AB1-8FDD-D694963BF38F}"/>
                </a:ext>
              </a:extLst>
            </p:cNvPr>
            <p:cNvSpPr txBox="1"/>
            <p:nvPr/>
          </p:nvSpPr>
          <p:spPr>
            <a:xfrm>
              <a:off x="10263216" y="2332237"/>
              <a:ext cx="1280791" cy="506256"/>
            </a:xfrm>
            <a:prstGeom prst="rect">
              <a:avLst/>
            </a:prstGeom>
            <a:solidFill>
              <a:srgbClr val="01BCF3"/>
            </a:solidFill>
          </p:spPr>
          <p:txBody>
            <a:bodyPr wrap="none" lIns="288000" tIns="144000" rIns="288000" bIns="144000" rtlCol="0">
              <a:spAutoFit/>
            </a:bodyPr>
            <a:lstStyle/>
            <a:p>
              <a:pPr algn="l"/>
              <a:r>
                <a:rPr lang="en-IN" sz="1400" dirty="0">
                  <a:latin typeface="+mj-lt"/>
                </a:rPr>
                <a:t>Web API</a:t>
              </a:r>
            </a:p>
          </p:txBody>
        </p:sp>
      </p:grpSp>
    </p:spTree>
    <p:custDataLst>
      <p:tags r:id="rId1"/>
    </p:custDataLst>
    <p:extLst>
      <p:ext uri="{BB962C8B-B14F-4D97-AF65-F5344CB8AC3E}">
        <p14:creationId xmlns:p14="http://schemas.microsoft.com/office/powerpoint/2010/main" val="1415792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553998"/>
          </a:xfrm>
        </p:spPr>
        <p:txBody>
          <a:bodyPr/>
          <a:lstStyle/>
          <a:p>
            <a:r>
              <a:rPr lang="en-US" dirty="0"/>
              <a:t>Service-to-service calls using client credentials</a:t>
            </a:r>
          </a:p>
        </p:txBody>
      </p:sp>
      <p:sp>
        <p:nvSpPr>
          <p:cNvPr id="3" name="Rectangle 2">
            <a:extLst>
              <a:ext uri="{FF2B5EF4-FFF2-40B4-BE49-F238E27FC236}">
                <a16:creationId xmlns:a16="http://schemas.microsoft.com/office/drawing/2014/main" id="{E6776AB8-2E9A-40B3-95C4-74C8BEB176C3}"/>
              </a:ext>
            </a:extLst>
          </p:cNvPr>
          <p:cNvSpPr/>
          <p:nvPr/>
        </p:nvSpPr>
        <p:spPr>
          <a:xfrm>
            <a:off x="595403" y="4679858"/>
            <a:ext cx="11243758" cy="1477328"/>
          </a:xfrm>
          <a:prstGeom prst="rect">
            <a:avLst/>
          </a:prstGeom>
        </p:spPr>
        <p:txBody>
          <a:bodyPr wrap="square">
            <a:spAutoFit/>
          </a:bodyPr>
          <a:lstStyle/>
          <a:p>
            <a:r>
              <a:rPr lang="en-US" sz="1800" dirty="0">
                <a:latin typeface="Segoe UI" panose="020B0502040204020203" pitchFamily="34" charset="0"/>
                <a:cs typeface="Segoe UI" panose="020B0502040204020203" pitchFamily="34" charset="0"/>
              </a:rPr>
              <a:t>How the client credentials grant flow works in Azure AD:</a:t>
            </a:r>
          </a:p>
          <a:p>
            <a:pPr marL="228600" indent="-228600">
              <a:buAutoNum type="arabicPeriod"/>
            </a:pPr>
            <a:r>
              <a:rPr lang="en-US" sz="1800" dirty="0">
                <a:latin typeface="Segoe UI" panose="020B0502040204020203" pitchFamily="34" charset="0"/>
                <a:cs typeface="Segoe UI" panose="020B0502040204020203" pitchFamily="34" charset="0"/>
              </a:rPr>
              <a:t>The client application authenticates to the Azure AD token issuance endpoint and requests an access token</a:t>
            </a:r>
          </a:p>
          <a:p>
            <a:pPr marL="228600" indent="-228600">
              <a:buAutoNum type="arabicPeriod"/>
            </a:pPr>
            <a:r>
              <a:rPr lang="en-US" sz="1800" dirty="0">
                <a:latin typeface="Segoe UI" panose="020B0502040204020203" pitchFamily="34" charset="0"/>
                <a:cs typeface="Segoe UI" panose="020B0502040204020203" pitchFamily="34" charset="0"/>
              </a:rPr>
              <a:t>The Azure AD token issuance endpoint issues the access token</a:t>
            </a:r>
          </a:p>
          <a:p>
            <a:pPr marL="228600" indent="-228600">
              <a:buAutoNum type="arabicPeriod"/>
            </a:pPr>
            <a:r>
              <a:rPr lang="en-US" sz="1800" dirty="0">
                <a:latin typeface="Segoe UI" panose="020B0502040204020203" pitchFamily="34" charset="0"/>
                <a:cs typeface="Segoe UI" panose="020B0502040204020203" pitchFamily="34" charset="0"/>
              </a:rPr>
              <a:t>The access token is used to authenticate to the secured resource</a:t>
            </a:r>
          </a:p>
          <a:p>
            <a:pPr marL="228600" indent="-228600">
              <a:buAutoNum type="arabicPeriod"/>
            </a:pPr>
            <a:r>
              <a:rPr lang="en-US" sz="1800" dirty="0">
                <a:latin typeface="Segoe UI" panose="020B0502040204020203" pitchFamily="34" charset="0"/>
                <a:cs typeface="Segoe UI" panose="020B0502040204020203" pitchFamily="34" charset="0"/>
              </a:rPr>
              <a:t>Data from the secured resource is returned to the client application</a:t>
            </a:r>
          </a:p>
        </p:txBody>
      </p:sp>
      <p:grpSp>
        <p:nvGrpSpPr>
          <p:cNvPr id="4" name="Group 3" descr="The diagram depicts the client credentials grant flow in Azure AD.">
            <a:extLst>
              <a:ext uri="{FF2B5EF4-FFF2-40B4-BE49-F238E27FC236}">
                <a16:creationId xmlns:a16="http://schemas.microsoft.com/office/drawing/2014/main" id="{E2107782-AC3D-42DF-955E-4106BD85E610}"/>
              </a:ext>
            </a:extLst>
          </p:cNvPr>
          <p:cNvGrpSpPr/>
          <p:nvPr/>
        </p:nvGrpSpPr>
        <p:grpSpPr>
          <a:xfrm>
            <a:off x="781321" y="1435099"/>
            <a:ext cx="10629359" cy="3009897"/>
            <a:chOff x="781321" y="1435099"/>
            <a:chExt cx="10629359" cy="3009897"/>
          </a:xfrm>
        </p:grpSpPr>
        <p:sp>
          <p:nvSpPr>
            <p:cNvPr id="7" name="Rectangle 6">
              <a:extLst>
                <a:ext uri="{FF2B5EF4-FFF2-40B4-BE49-F238E27FC236}">
                  <a16:creationId xmlns:a16="http://schemas.microsoft.com/office/drawing/2014/main" id="{E2E1001D-DD22-4C47-A40F-4EBC49D654F5}"/>
                </a:ext>
              </a:extLst>
            </p:cNvPr>
            <p:cNvSpPr/>
            <p:nvPr/>
          </p:nvSpPr>
          <p:spPr bwMode="auto">
            <a:xfrm>
              <a:off x="9250680" y="1435099"/>
              <a:ext cx="2160000" cy="300989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solidFill>
                    <a:schemeClr val="tx1"/>
                  </a:solidFill>
                  <a:latin typeface="+mj-lt"/>
                </a:rPr>
                <a:t>Resource Web API</a:t>
              </a:r>
            </a:p>
          </p:txBody>
        </p:sp>
        <p:cxnSp>
          <p:nvCxnSpPr>
            <p:cNvPr id="9" name="Straight Arrow Connector 8">
              <a:extLst>
                <a:ext uri="{FF2B5EF4-FFF2-40B4-BE49-F238E27FC236}">
                  <a16:creationId xmlns:a16="http://schemas.microsoft.com/office/drawing/2014/main" id="{00298851-ECB0-499F-A984-CD31FE4FFAEC}"/>
                </a:ext>
              </a:extLst>
            </p:cNvPr>
            <p:cNvCxnSpPr>
              <a:cxnSpLocks/>
            </p:cNvCxnSpPr>
            <p:nvPr/>
          </p:nvCxnSpPr>
          <p:spPr>
            <a:xfrm>
              <a:off x="2962275" y="2366010"/>
              <a:ext cx="3369307"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1D93AE1-03A5-440F-9E13-7FFAE13251EA}"/>
                </a:ext>
              </a:extLst>
            </p:cNvPr>
            <p:cNvCxnSpPr>
              <a:cxnSpLocks/>
            </p:cNvCxnSpPr>
            <p:nvPr/>
          </p:nvCxnSpPr>
          <p:spPr>
            <a:xfrm flipH="1">
              <a:off x="2907030" y="3032760"/>
              <a:ext cx="351663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6A7C490-EB69-4D93-BD22-B2EDA67E419B}"/>
                </a:ext>
              </a:extLst>
            </p:cNvPr>
            <p:cNvCxnSpPr>
              <a:cxnSpLocks/>
            </p:cNvCxnSpPr>
            <p:nvPr/>
          </p:nvCxnSpPr>
          <p:spPr>
            <a:xfrm>
              <a:off x="2907030" y="3649980"/>
              <a:ext cx="626745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C74D087-B88A-4E72-92F8-79FD02C1073D}"/>
                </a:ext>
              </a:extLst>
            </p:cNvPr>
            <p:cNvCxnSpPr>
              <a:cxnSpLocks/>
            </p:cNvCxnSpPr>
            <p:nvPr/>
          </p:nvCxnSpPr>
          <p:spPr>
            <a:xfrm flipH="1">
              <a:off x="2962275" y="4244975"/>
              <a:ext cx="626745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D1175E-A0B8-42A0-BDD9-DB841E4BA19A}"/>
                </a:ext>
              </a:extLst>
            </p:cNvPr>
            <p:cNvSpPr txBox="1"/>
            <p:nvPr/>
          </p:nvSpPr>
          <p:spPr>
            <a:xfrm>
              <a:off x="4814072" y="3258793"/>
              <a:ext cx="46365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Token</a:t>
              </a:r>
            </a:p>
          </p:txBody>
        </p:sp>
        <p:sp>
          <p:nvSpPr>
            <p:cNvPr id="22" name="TextBox 21">
              <a:extLst>
                <a:ext uri="{FF2B5EF4-FFF2-40B4-BE49-F238E27FC236}">
                  <a16:creationId xmlns:a16="http://schemas.microsoft.com/office/drawing/2014/main" id="{0764823D-2EEE-4C08-88C2-ED05535113B7}"/>
                </a:ext>
              </a:extLst>
            </p:cNvPr>
            <p:cNvSpPr txBox="1"/>
            <p:nvPr/>
          </p:nvSpPr>
          <p:spPr>
            <a:xfrm>
              <a:off x="3704960" y="2605611"/>
              <a:ext cx="46365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Token</a:t>
              </a:r>
            </a:p>
          </p:txBody>
        </p:sp>
        <p:pic>
          <p:nvPicPr>
            <p:cNvPr id="23" name="Graphic 22">
              <a:extLst>
                <a:ext uri="{FF2B5EF4-FFF2-40B4-BE49-F238E27FC236}">
                  <a16:creationId xmlns:a16="http://schemas.microsoft.com/office/drawing/2014/main" id="{EA2C9AFB-5632-4412-8073-DDAB955940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50134" y="2657779"/>
              <a:ext cx="1161092" cy="1161092"/>
            </a:xfrm>
            <a:prstGeom prst="rect">
              <a:avLst/>
            </a:prstGeom>
          </p:spPr>
        </p:pic>
        <p:sp>
          <p:nvSpPr>
            <p:cNvPr id="5" name="Rectangle 4">
              <a:extLst>
                <a:ext uri="{FF2B5EF4-FFF2-40B4-BE49-F238E27FC236}">
                  <a16:creationId xmlns:a16="http://schemas.microsoft.com/office/drawing/2014/main" id="{6865F21D-0654-4121-8B24-55B1424DD864}"/>
                </a:ext>
              </a:extLst>
            </p:cNvPr>
            <p:cNvSpPr/>
            <p:nvPr/>
          </p:nvSpPr>
          <p:spPr bwMode="auto">
            <a:xfrm>
              <a:off x="781321" y="1435099"/>
              <a:ext cx="2160000" cy="300989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Client Application</a:t>
              </a:r>
            </a:p>
          </p:txBody>
        </p:sp>
        <p:pic>
          <p:nvPicPr>
            <p:cNvPr id="26" name="Picture 25">
              <a:extLst>
                <a:ext uri="{FF2B5EF4-FFF2-40B4-BE49-F238E27FC236}">
                  <a16:creationId xmlns:a16="http://schemas.microsoft.com/office/drawing/2014/main" id="{64F53C42-54EB-4836-8387-F7E311A7C7C9}"/>
                </a:ext>
              </a:extLst>
            </p:cNvPr>
            <p:cNvPicPr>
              <a:picLocks noChangeAspect="1"/>
            </p:cNvPicPr>
            <p:nvPr/>
          </p:nvPicPr>
          <p:blipFill>
            <a:blip r:embed="rId6"/>
            <a:stretch>
              <a:fillRect/>
            </a:stretch>
          </p:blipFill>
          <p:spPr>
            <a:xfrm>
              <a:off x="1188756" y="2565760"/>
              <a:ext cx="1345131" cy="1345131"/>
            </a:xfrm>
            <a:prstGeom prst="rect">
              <a:avLst/>
            </a:prstGeom>
          </p:spPr>
        </p:pic>
        <p:pic>
          <p:nvPicPr>
            <p:cNvPr id="28" name="Picture 27">
              <a:extLst>
                <a:ext uri="{FF2B5EF4-FFF2-40B4-BE49-F238E27FC236}">
                  <a16:creationId xmlns:a16="http://schemas.microsoft.com/office/drawing/2014/main" id="{734F1F2B-6B98-4652-9F37-6B8FD9FA0D2C}"/>
                </a:ext>
              </a:extLst>
            </p:cNvPr>
            <p:cNvPicPr>
              <a:picLocks noChangeAspect="1"/>
            </p:cNvPicPr>
            <p:nvPr/>
          </p:nvPicPr>
          <p:blipFill>
            <a:blip r:embed="rId7"/>
            <a:stretch>
              <a:fillRect/>
            </a:stretch>
          </p:blipFill>
          <p:spPr>
            <a:xfrm>
              <a:off x="3289617" y="2537182"/>
              <a:ext cx="352303" cy="352303"/>
            </a:xfrm>
            <a:prstGeom prst="rect">
              <a:avLst/>
            </a:prstGeom>
          </p:spPr>
        </p:pic>
        <p:pic>
          <p:nvPicPr>
            <p:cNvPr id="29" name="Picture 28">
              <a:extLst>
                <a:ext uri="{FF2B5EF4-FFF2-40B4-BE49-F238E27FC236}">
                  <a16:creationId xmlns:a16="http://schemas.microsoft.com/office/drawing/2014/main" id="{248E590A-50D5-4E2A-9156-BAF46BAFC3DF}"/>
                </a:ext>
              </a:extLst>
            </p:cNvPr>
            <p:cNvPicPr>
              <a:picLocks noChangeAspect="1"/>
            </p:cNvPicPr>
            <p:nvPr/>
          </p:nvPicPr>
          <p:blipFill>
            <a:blip r:embed="rId7"/>
            <a:stretch>
              <a:fillRect/>
            </a:stretch>
          </p:blipFill>
          <p:spPr>
            <a:xfrm>
              <a:off x="4393746" y="3190364"/>
              <a:ext cx="352303" cy="352303"/>
            </a:xfrm>
            <a:prstGeom prst="rect">
              <a:avLst/>
            </a:prstGeom>
          </p:spPr>
        </p:pic>
        <p:sp>
          <p:nvSpPr>
            <p:cNvPr id="30" name="Oval 29">
              <a:extLst>
                <a:ext uri="{FF2B5EF4-FFF2-40B4-BE49-F238E27FC236}">
                  <a16:creationId xmlns:a16="http://schemas.microsoft.com/office/drawing/2014/main" id="{E5F4EF0D-B68B-4AE9-BECE-7402E6AADBDE}"/>
                </a:ext>
              </a:extLst>
            </p:cNvPr>
            <p:cNvSpPr/>
            <p:nvPr/>
          </p:nvSpPr>
          <p:spPr bwMode="auto">
            <a:xfrm>
              <a:off x="4395575" y="1707550"/>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1</a:t>
              </a:r>
            </a:p>
          </p:txBody>
        </p:sp>
        <p:sp>
          <p:nvSpPr>
            <p:cNvPr id="31" name="Oval 30">
              <a:extLst>
                <a:ext uri="{FF2B5EF4-FFF2-40B4-BE49-F238E27FC236}">
                  <a16:creationId xmlns:a16="http://schemas.microsoft.com/office/drawing/2014/main" id="{0AC01627-183D-4B6D-A800-A017029021D8}"/>
                </a:ext>
              </a:extLst>
            </p:cNvPr>
            <p:cNvSpPr/>
            <p:nvPr/>
          </p:nvSpPr>
          <p:spPr bwMode="auto">
            <a:xfrm>
              <a:off x="4395575" y="2523925"/>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2</a:t>
              </a:r>
            </a:p>
          </p:txBody>
        </p:sp>
        <p:sp>
          <p:nvSpPr>
            <p:cNvPr id="32" name="Oval 31">
              <a:extLst>
                <a:ext uri="{FF2B5EF4-FFF2-40B4-BE49-F238E27FC236}">
                  <a16:creationId xmlns:a16="http://schemas.microsoft.com/office/drawing/2014/main" id="{A58D1958-BAAD-482F-853F-42387354EE4C}"/>
                </a:ext>
              </a:extLst>
            </p:cNvPr>
            <p:cNvSpPr/>
            <p:nvPr/>
          </p:nvSpPr>
          <p:spPr bwMode="auto">
            <a:xfrm>
              <a:off x="5509499" y="3191055"/>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3</a:t>
              </a:r>
            </a:p>
          </p:txBody>
        </p:sp>
        <p:sp>
          <p:nvSpPr>
            <p:cNvPr id="33" name="Oval 32">
              <a:extLst>
                <a:ext uri="{FF2B5EF4-FFF2-40B4-BE49-F238E27FC236}">
                  <a16:creationId xmlns:a16="http://schemas.microsoft.com/office/drawing/2014/main" id="{89477DB9-34DA-4B00-90E6-003795B9FCC2}"/>
                </a:ext>
              </a:extLst>
            </p:cNvPr>
            <p:cNvSpPr/>
            <p:nvPr/>
          </p:nvSpPr>
          <p:spPr bwMode="auto">
            <a:xfrm>
              <a:off x="6463208" y="3763787"/>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4</a:t>
              </a:r>
            </a:p>
          </p:txBody>
        </p:sp>
        <p:sp>
          <p:nvSpPr>
            <p:cNvPr id="6" name="Rectangle 5">
              <a:extLst>
                <a:ext uri="{FF2B5EF4-FFF2-40B4-BE49-F238E27FC236}">
                  <a16:creationId xmlns:a16="http://schemas.microsoft.com/office/drawing/2014/main" id="{C8BF0D79-588F-48D5-99B2-2345C988C359}"/>
                </a:ext>
              </a:extLst>
            </p:cNvPr>
            <p:cNvSpPr/>
            <p:nvPr/>
          </p:nvSpPr>
          <p:spPr bwMode="auto">
            <a:xfrm>
              <a:off x="6331582" y="1435100"/>
              <a:ext cx="1652545" cy="1993900"/>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Azure AD</a:t>
              </a:r>
            </a:p>
          </p:txBody>
        </p:sp>
        <p:pic>
          <p:nvPicPr>
            <p:cNvPr id="24" name="Graphic 23">
              <a:extLst>
                <a:ext uri="{FF2B5EF4-FFF2-40B4-BE49-F238E27FC236}">
                  <a16:creationId xmlns:a16="http://schemas.microsoft.com/office/drawing/2014/main" id="{FEB67C3C-3A71-4CC4-9888-0D8A9F567A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99137" y="2042608"/>
              <a:ext cx="1184870" cy="1184870"/>
            </a:xfrm>
            <a:prstGeom prst="rect">
              <a:avLst/>
            </a:prstGeom>
          </p:spPr>
        </p:pic>
      </p:grpSp>
    </p:spTree>
    <p:custDataLst>
      <p:tags r:id="rId1"/>
    </p:custDataLst>
    <p:extLst>
      <p:ext uri="{BB962C8B-B14F-4D97-AF65-F5344CB8AC3E}">
        <p14:creationId xmlns:p14="http://schemas.microsoft.com/office/powerpoint/2010/main" val="165385722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7742-285F-4A86-B0A2-180FFBEFDFCC}"/>
              </a:ext>
            </a:extLst>
          </p:cNvPr>
          <p:cNvSpPr>
            <a:spLocks noGrp="1"/>
          </p:cNvSpPr>
          <p:nvPr>
            <p:ph type="title"/>
          </p:nvPr>
        </p:nvSpPr>
        <p:spPr/>
        <p:txBody>
          <a:bodyPr/>
          <a:lstStyle/>
          <a:p>
            <a:r>
              <a:rPr lang="en-US" dirty="0"/>
              <a:t>Common authentication flows</a:t>
            </a:r>
          </a:p>
        </p:txBody>
      </p:sp>
      <p:sp>
        <p:nvSpPr>
          <p:cNvPr id="3" name="Text Placeholder 2">
            <a:extLst>
              <a:ext uri="{FF2B5EF4-FFF2-40B4-BE49-F238E27FC236}">
                <a16:creationId xmlns:a16="http://schemas.microsoft.com/office/drawing/2014/main" id="{B6525423-74C7-42E4-A899-9DCAC6E7303F}"/>
              </a:ext>
            </a:extLst>
          </p:cNvPr>
          <p:cNvSpPr>
            <a:spLocks noGrp="1"/>
          </p:cNvSpPr>
          <p:nvPr>
            <p:ph type="body" sz="quarter" idx="10"/>
          </p:nvPr>
        </p:nvSpPr>
        <p:spPr>
          <a:xfrm>
            <a:off x="584200" y="1435497"/>
            <a:ext cx="11018520" cy="3459409"/>
          </a:xfrm>
        </p:spPr>
        <p:txBody>
          <a:bodyPr/>
          <a:lstStyle/>
          <a:p>
            <a:r>
              <a:rPr lang="en-US" dirty="0"/>
              <a:t>Interactive:</a:t>
            </a:r>
          </a:p>
          <a:p>
            <a:pPr lvl="1"/>
            <a:r>
              <a:rPr lang="en-US" dirty="0"/>
              <a:t>User authenticates by using a web browser</a:t>
            </a:r>
          </a:p>
          <a:p>
            <a:r>
              <a:rPr lang="en-US" dirty="0"/>
              <a:t>On-Behalf-Of:</a:t>
            </a:r>
          </a:p>
          <a:p>
            <a:pPr lvl="1"/>
            <a:r>
              <a:rPr lang="en-US" dirty="0"/>
              <a:t>Application authenticates on behalf of a user</a:t>
            </a:r>
          </a:p>
          <a:p>
            <a:r>
              <a:rPr lang="en-US" dirty="0"/>
              <a:t>Client credentials:</a:t>
            </a:r>
          </a:p>
          <a:p>
            <a:pPr lvl="1"/>
            <a:r>
              <a:rPr lang="en-US" dirty="0"/>
              <a:t>Application authenticates by using pre-generated credentials</a:t>
            </a:r>
          </a:p>
          <a:p>
            <a:r>
              <a:rPr lang="en-US" dirty="0"/>
              <a:t>Device code:</a:t>
            </a:r>
          </a:p>
          <a:p>
            <a:pPr lvl="1"/>
            <a:r>
              <a:rPr lang="en-US" dirty="0"/>
              <a:t>User authenticates on another device</a:t>
            </a:r>
          </a:p>
        </p:txBody>
      </p:sp>
    </p:spTree>
    <p:custDataLst>
      <p:tags r:id="rId1"/>
    </p:custDataLst>
    <p:extLst>
      <p:ext uri="{BB962C8B-B14F-4D97-AF65-F5344CB8AC3E}">
        <p14:creationId xmlns:p14="http://schemas.microsoft.com/office/powerpoint/2010/main" val="42212183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F667-D473-4BB9-A592-D82C3F82EC1F}"/>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B206E19C-33AE-4F49-9E3A-F11C569D1CFE}"/>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Microsoft identity platform</a:t>
            </a:r>
          </a:p>
          <a:p>
            <a:pPr marL="342900" indent="-342900">
              <a:buFont typeface="Arial" panose="020B0604020202020204" pitchFamily="34" charset="0"/>
              <a:buChar char="•"/>
            </a:pPr>
            <a:r>
              <a:rPr lang="en-US" dirty="0"/>
              <a:t>Microsoft Authentication Library (MSAL)</a:t>
            </a:r>
          </a:p>
          <a:p>
            <a:pPr marL="342900" indent="-342900">
              <a:buFont typeface="Arial" panose="020B0604020202020204" pitchFamily="34" charset="0"/>
              <a:buChar char="•"/>
            </a:pPr>
            <a:r>
              <a:rPr lang="en-US" dirty="0"/>
              <a:t>Microsoft Graph</a:t>
            </a:r>
          </a:p>
          <a:p>
            <a:pPr marL="342900" indent="-342900">
              <a:buFont typeface="Arial" panose="020B0604020202020204" pitchFamily="34" charset="0"/>
              <a:buChar char="•"/>
            </a:pPr>
            <a:r>
              <a:rPr lang="en-US" dirty="0"/>
              <a:t>Authorizing data operations in Azure Storage</a:t>
            </a:r>
          </a:p>
        </p:txBody>
      </p:sp>
    </p:spTree>
    <p:custDataLst>
      <p:tags r:id="rId1"/>
    </p:custDataLst>
    <p:extLst>
      <p:ext uri="{BB962C8B-B14F-4D97-AF65-F5344CB8AC3E}">
        <p14:creationId xmlns:p14="http://schemas.microsoft.com/office/powerpoint/2010/main" val="2863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4F8B-0DDA-4523-9A8B-4DEFEC4704EC}"/>
              </a:ext>
            </a:extLst>
          </p:cNvPr>
          <p:cNvSpPr>
            <a:spLocks noGrp="1"/>
          </p:cNvSpPr>
          <p:nvPr>
            <p:ph type="title"/>
          </p:nvPr>
        </p:nvSpPr>
        <p:spPr/>
        <p:txBody>
          <a:bodyPr/>
          <a:lstStyle/>
          <a:p>
            <a:r>
              <a:rPr lang="en-US" dirty="0"/>
              <a:t>Interactive authentication flow</a:t>
            </a:r>
          </a:p>
        </p:txBody>
      </p:sp>
      <p:sp>
        <p:nvSpPr>
          <p:cNvPr id="3" name="Text Placeholder 2">
            <a:extLst>
              <a:ext uri="{FF2B5EF4-FFF2-40B4-BE49-F238E27FC236}">
                <a16:creationId xmlns:a16="http://schemas.microsoft.com/office/drawing/2014/main" id="{F355C204-17CB-4D1C-80F8-C9A3F8D5DB31}"/>
              </a:ext>
            </a:extLst>
          </p:cNvPr>
          <p:cNvSpPr>
            <a:spLocks noGrp="1"/>
          </p:cNvSpPr>
          <p:nvPr>
            <p:ph type="body" sz="quarter" idx="10"/>
          </p:nvPr>
        </p:nvSpPr>
        <p:spPr>
          <a:xfrm>
            <a:off x="586390" y="1447526"/>
            <a:ext cx="11018520" cy="430887"/>
          </a:xfrm>
        </p:spPr>
        <p:txBody>
          <a:bodyPr anchor="ctr"/>
          <a:lstStyle/>
          <a:p>
            <a:pPr marL="0" indent="0" algn="ctr">
              <a:buNone/>
            </a:pPr>
            <a:r>
              <a:rPr lang="en-US" dirty="0"/>
              <a:t>User authenticates by using a web browser</a:t>
            </a:r>
          </a:p>
        </p:txBody>
      </p:sp>
      <p:grpSp>
        <p:nvGrpSpPr>
          <p:cNvPr id="21" name="Group 20" descr="Illustration of how an application can open a browser window, sign in the user, and then reuse the token directly with Microsoft Graph.">
            <a:extLst>
              <a:ext uri="{FF2B5EF4-FFF2-40B4-BE49-F238E27FC236}">
                <a16:creationId xmlns:a16="http://schemas.microsoft.com/office/drawing/2014/main" id="{98734709-734E-4911-9736-69DC78482B1B}"/>
              </a:ext>
            </a:extLst>
          </p:cNvPr>
          <p:cNvGrpSpPr/>
          <p:nvPr/>
        </p:nvGrpSpPr>
        <p:grpSpPr>
          <a:xfrm>
            <a:off x="1194170" y="2913433"/>
            <a:ext cx="9838819" cy="3487367"/>
            <a:chOff x="1194170" y="2913433"/>
            <a:chExt cx="9838819" cy="3487367"/>
          </a:xfrm>
        </p:grpSpPr>
        <p:pic>
          <p:nvPicPr>
            <p:cNvPr id="5" name="Application">
              <a:extLst>
                <a:ext uri="{FF2B5EF4-FFF2-40B4-BE49-F238E27FC236}">
                  <a16:creationId xmlns:a16="http://schemas.microsoft.com/office/drawing/2014/main" id="{F38E2764-9C31-4874-8D69-4CDCD6D1B6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58375" y="2934698"/>
              <a:ext cx="914400" cy="871871"/>
            </a:xfrm>
            <a:prstGeom prst="rect">
              <a:avLst/>
            </a:prstGeom>
          </p:spPr>
        </p:pic>
        <p:sp>
          <p:nvSpPr>
            <p:cNvPr id="10" name="TextBox 9">
              <a:extLst>
                <a:ext uri="{FF2B5EF4-FFF2-40B4-BE49-F238E27FC236}">
                  <a16:creationId xmlns:a16="http://schemas.microsoft.com/office/drawing/2014/main" id="{05D24DA2-E315-43C8-B132-393124D166D9}"/>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4" name="Arrow 1">
              <a:extLst>
                <a:ext uri="{FF2B5EF4-FFF2-40B4-BE49-F238E27FC236}">
                  <a16:creationId xmlns:a16="http://schemas.microsoft.com/office/drawing/2014/main" id="{F64DB127-1C38-4A68-952A-14311CCE6CB4}"/>
                </a:ext>
              </a:extLst>
            </p:cNvPr>
            <p:cNvCxnSpPr>
              <a:stCxn id="5" idx="3"/>
              <a:endCxn id="7" idx="1"/>
            </p:cNvCxnSpPr>
            <p:nvPr/>
          </p:nvCxnSpPr>
          <p:spPr>
            <a:xfrm flipV="1">
              <a:off x="2672775" y="3370633"/>
              <a:ext cx="6881610" cy="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Step 1">
              <a:extLst>
                <a:ext uri="{FF2B5EF4-FFF2-40B4-BE49-F238E27FC236}">
                  <a16:creationId xmlns:a16="http://schemas.microsoft.com/office/drawing/2014/main" id="{40628C93-8F70-4669-8DDB-56429A5D5283}"/>
                </a:ext>
              </a:extLst>
            </p:cNvPr>
            <p:cNvSpPr/>
            <p:nvPr/>
          </p:nvSpPr>
          <p:spPr bwMode="auto">
            <a:xfrm>
              <a:off x="5674310"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7" name="Azure AD">
              <a:extLst>
                <a:ext uri="{FF2B5EF4-FFF2-40B4-BE49-F238E27FC236}">
                  <a16:creationId xmlns:a16="http://schemas.microsoft.com/office/drawing/2014/main" id="{14CA2688-35E6-449F-8C62-E261E2DA0C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4385" y="2913433"/>
              <a:ext cx="914400" cy="914400"/>
            </a:xfrm>
            <a:prstGeom prst="rect">
              <a:avLst/>
            </a:prstGeom>
          </p:spPr>
        </p:pic>
        <p:sp>
          <p:nvSpPr>
            <p:cNvPr id="11" name="TextBox 10">
              <a:extLst>
                <a:ext uri="{FF2B5EF4-FFF2-40B4-BE49-F238E27FC236}">
                  <a16:creationId xmlns:a16="http://schemas.microsoft.com/office/drawing/2014/main" id="{DECB85BB-45B2-44B5-A1C0-E3A66357F00A}"/>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15" name="Arrow 2">
              <a:extLst>
                <a:ext uri="{FF2B5EF4-FFF2-40B4-BE49-F238E27FC236}">
                  <a16:creationId xmlns:a16="http://schemas.microsoft.com/office/drawing/2014/main" id="{7933A431-9E07-4D36-9498-42DE9A7BABCC}"/>
                </a:ext>
              </a:extLst>
            </p:cNvPr>
            <p:cNvCxnSpPr>
              <a:cxnSpLocks/>
              <a:stCxn id="5" idx="3"/>
              <a:endCxn id="9" idx="0"/>
            </p:cNvCxnSpPr>
            <p:nvPr/>
          </p:nvCxnSpPr>
          <p:spPr>
            <a:xfrm>
              <a:off x="2672775" y="3370634"/>
              <a:ext cx="3422875" cy="1685152"/>
            </a:xfrm>
            <a:prstGeom prst="curvedConnector2">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Step 2">
              <a:extLst>
                <a:ext uri="{FF2B5EF4-FFF2-40B4-BE49-F238E27FC236}">
                  <a16:creationId xmlns:a16="http://schemas.microsoft.com/office/drawing/2014/main" id="{C811B026-07FA-414C-BC82-4F93FA581B50}"/>
                </a:ext>
              </a:extLst>
            </p:cNvPr>
            <p:cNvSpPr/>
            <p:nvPr/>
          </p:nvSpPr>
          <p:spPr bwMode="auto">
            <a:xfrm>
              <a:off x="4863575" y="3660652"/>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9" name="Microsoft Graph">
              <a:extLst>
                <a:ext uri="{FF2B5EF4-FFF2-40B4-BE49-F238E27FC236}">
                  <a16:creationId xmlns:a16="http://schemas.microsoft.com/office/drawing/2014/main" id="{2A99F0B7-6CE6-4620-B426-617663DF84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450" y="5055786"/>
              <a:ext cx="914400" cy="871870"/>
            </a:xfrm>
            <a:prstGeom prst="rect">
              <a:avLst/>
            </a:prstGeom>
          </p:spPr>
        </p:pic>
        <p:sp>
          <p:nvSpPr>
            <p:cNvPr id="12" name="TextBox 11">
              <a:extLst>
                <a:ext uri="{FF2B5EF4-FFF2-40B4-BE49-F238E27FC236}">
                  <a16:creationId xmlns:a16="http://schemas.microsoft.com/office/drawing/2014/main" id="{8C3B45DC-C588-4929-BBCD-E4ACE4C66BE2}"/>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6203976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E791-9A36-4561-958C-E1B6BF413B0D}"/>
              </a:ext>
            </a:extLst>
          </p:cNvPr>
          <p:cNvSpPr>
            <a:spLocks noGrp="1"/>
          </p:cNvSpPr>
          <p:nvPr>
            <p:ph type="title"/>
          </p:nvPr>
        </p:nvSpPr>
        <p:spPr/>
        <p:txBody>
          <a:bodyPr/>
          <a:lstStyle/>
          <a:p>
            <a:r>
              <a:rPr lang="en-US" dirty="0"/>
              <a:t>On-Behalf-Of authentication flow</a:t>
            </a:r>
          </a:p>
        </p:txBody>
      </p:sp>
      <p:sp>
        <p:nvSpPr>
          <p:cNvPr id="3" name="Text Placeholder 2">
            <a:extLst>
              <a:ext uri="{FF2B5EF4-FFF2-40B4-BE49-F238E27FC236}">
                <a16:creationId xmlns:a16="http://schemas.microsoft.com/office/drawing/2014/main" id="{B204E898-0A19-4AFB-B919-79D36D17DF9F}"/>
              </a:ext>
            </a:extLst>
          </p:cNvPr>
          <p:cNvSpPr>
            <a:spLocks noGrp="1"/>
          </p:cNvSpPr>
          <p:nvPr>
            <p:ph type="body" sz="quarter" idx="10"/>
          </p:nvPr>
        </p:nvSpPr>
        <p:spPr>
          <a:xfrm>
            <a:off x="586390" y="1447525"/>
            <a:ext cx="11018520" cy="430887"/>
          </a:xfrm>
        </p:spPr>
        <p:txBody>
          <a:bodyPr anchor="ctr"/>
          <a:lstStyle/>
          <a:p>
            <a:pPr algn="ctr"/>
            <a:r>
              <a:rPr lang="en-US" dirty="0"/>
              <a:t>Application authenticates on behalf of a user</a:t>
            </a:r>
          </a:p>
        </p:txBody>
      </p:sp>
      <p:grpSp>
        <p:nvGrpSpPr>
          <p:cNvPr id="22" name="Group 21" descr="Illustration of how different tiers of an application can reuse tokens on behalf of the originating user.">
            <a:extLst>
              <a:ext uri="{FF2B5EF4-FFF2-40B4-BE49-F238E27FC236}">
                <a16:creationId xmlns:a16="http://schemas.microsoft.com/office/drawing/2014/main" id="{53600710-2DD1-4AE9-A964-6E123FFA068C}"/>
              </a:ext>
            </a:extLst>
          </p:cNvPr>
          <p:cNvGrpSpPr/>
          <p:nvPr/>
        </p:nvGrpSpPr>
        <p:grpSpPr>
          <a:xfrm>
            <a:off x="1194170" y="2913433"/>
            <a:ext cx="9838819" cy="3487367"/>
            <a:chOff x="1194170" y="2913433"/>
            <a:chExt cx="9838819" cy="3487367"/>
          </a:xfrm>
        </p:grpSpPr>
        <p:pic>
          <p:nvPicPr>
            <p:cNvPr id="4" name="Application">
              <a:extLst>
                <a:ext uri="{FF2B5EF4-FFF2-40B4-BE49-F238E27FC236}">
                  <a16:creationId xmlns:a16="http://schemas.microsoft.com/office/drawing/2014/main" id="{067331BB-43C7-4C43-8C9E-014CCB84C6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58375" y="2934698"/>
              <a:ext cx="914400" cy="871871"/>
            </a:xfrm>
            <a:prstGeom prst="rect">
              <a:avLst/>
            </a:prstGeom>
          </p:spPr>
        </p:pic>
        <p:sp>
          <p:nvSpPr>
            <p:cNvPr id="7" name="TextBox 6">
              <a:extLst>
                <a:ext uri="{FF2B5EF4-FFF2-40B4-BE49-F238E27FC236}">
                  <a16:creationId xmlns:a16="http://schemas.microsoft.com/office/drawing/2014/main" id="{F0CFD8EF-79F8-4BB6-A347-E72170CCC5EE}"/>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0" name="Arrow 1">
              <a:extLst>
                <a:ext uri="{FF2B5EF4-FFF2-40B4-BE49-F238E27FC236}">
                  <a16:creationId xmlns:a16="http://schemas.microsoft.com/office/drawing/2014/main" id="{0AE52743-805A-402F-A81A-3E2E568C3DD8}"/>
                </a:ext>
              </a:extLst>
            </p:cNvPr>
            <p:cNvCxnSpPr>
              <a:stCxn id="4" idx="3"/>
              <a:endCxn id="5" idx="1"/>
            </p:cNvCxnSpPr>
            <p:nvPr/>
          </p:nvCxnSpPr>
          <p:spPr>
            <a:xfrm flipV="1">
              <a:off x="2672775" y="3370633"/>
              <a:ext cx="6881610" cy="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1">
              <a:extLst>
                <a:ext uri="{FF2B5EF4-FFF2-40B4-BE49-F238E27FC236}">
                  <a16:creationId xmlns:a16="http://schemas.microsoft.com/office/drawing/2014/main" id="{88DB0A00-AE28-49B8-A1C1-4A31AFA347B1}"/>
                </a:ext>
              </a:extLst>
            </p:cNvPr>
            <p:cNvSpPr/>
            <p:nvPr/>
          </p:nvSpPr>
          <p:spPr bwMode="auto">
            <a:xfrm>
              <a:off x="5674310"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5" name="Azure AD">
              <a:extLst>
                <a:ext uri="{FF2B5EF4-FFF2-40B4-BE49-F238E27FC236}">
                  <a16:creationId xmlns:a16="http://schemas.microsoft.com/office/drawing/2014/main" id="{726B1FE1-96BC-47EC-ACA3-B7D4A26BB2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id="{679AAC4E-BE1A-48EB-94F7-0DBE11CF2FC0}"/>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11" name="Arrow 2">
              <a:extLst>
                <a:ext uri="{FF2B5EF4-FFF2-40B4-BE49-F238E27FC236}">
                  <a16:creationId xmlns:a16="http://schemas.microsoft.com/office/drawing/2014/main" id="{E79FE833-C0EC-4834-9FE5-6A358E25EE76}"/>
                </a:ext>
              </a:extLst>
            </p:cNvPr>
            <p:cNvCxnSpPr>
              <a:cxnSpLocks/>
              <a:stCxn id="4" idx="3"/>
              <a:endCxn id="15" idx="0"/>
            </p:cNvCxnSpPr>
            <p:nvPr/>
          </p:nvCxnSpPr>
          <p:spPr>
            <a:xfrm>
              <a:off x="2672775" y="3370634"/>
              <a:ext cx="1226359" cy="1206687"/>
            </a:xfrm>
            <a:prstGeom prst="curvedConnector2">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2">
              <a:extLst>
                <a:ext uri="{FF2B5EF4-FFF2-40B4-BE49-F238E27FC236}">
                  <a16:creationId xmlns:a16="http://schemas.microsoft.com/office/drawing/2014/main" id="{767EC063-F341-4538-B877-4F6AEB7FDE66}"/>
                </a:ext>
              </a:extLst>
            </p:cNvPr>
            <p:cNvSpPr/>
            <p:nvPr/>
          </p:nvSpPr>
          <p:spPr bwMode="auto">
            <a:xfrm>
              <a:off x="3358575" y="3561684"/>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15" name="Service">
              <a:extLst>
                <a:ext uri="{FF2B5EF4-FFF2-40B4-BE49-F238E27FC236}">
                  <a16:creationId xmlns:a16="http://schemas.microsoft.com/office/drawing/2014/main" id="{3C22E64F-9CF6-4677-B1EC-DEFE83CC0D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42655" y="4577321"/>
              <a:ext cx="512958" cy="914400"/>
            </a:xfrm>
            <a:prstGeom prst="rect">
              <a:avLst/>
            </a:prstGeom>
          </p:spPr>
        </p:pic>
        <p:sp>
          <p:nvSpPr>
            <p:cNvPr id="16" name="TextBox 15">
              <a:extLst>
                <a:ext uri="{FF2B5EF4-FFF2-40B4-BE49-F238E27FC236}">
                  <a16:creationId xmlns:a16="http://schemas.microsoft.com/office/drawing/2014/main" id="{1F7003EA-32C1-4336-80BE-1923DD6978DC}"/>
                </a:ext>
              </a:extLst>
            </p:cNvPr>
            <p:cNvSpPr txBox="1"/>
            <p:nvPr/>
          </p:nvSpPr>
          <p:spPr>
            <a:xfrm>
              <a:off x="2877729" y="5694195"/>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Service</a:t>
              </a:r>
            </a:p>
          </p:txBody>
        </p:sp>
        <p:cxnSp>
          <p:nvCxnSpPr>
            <p:cNvPr id="18" name="Arrow 3">
              <a:extLst>
                <a:ext uri="{FF2B5EF4-FFF2-40B4-BE49-F238E27FC236}">
                  <a16:creationId xmlns:a16="http://schemas.microsoft.com/office/drawing/2014/main" id="{BFFD8007-0FF0-44D4-85A6-2353C72FB9F4}"/>
                </a:ext>
              </a:extLst>
            </p:cNvPr>
            <p:cNvCxnSpPr>
              <a:cxnSpLocks/>
              <a:stCxn id="15" idx="3"/>
              <a:endCxn id="6" idx="1"/>
            </p:cNvCxnSpPr>
            <p:nvPr/>
          </p:nvCxnSpPr>
          <p:spPr>
            <a:xfrm>
              <a:off x="4155613" y="5034521"/>
              <a:ext cx="1482837" cy="457200"/>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Step 3">
              <a:extLst>
                <a:ext uri="{FF2B5EF4-FFF2-40B4-BE49-F238E27FC236}">
                  <a16:creationId xmlns:a16="http://schemas.microsoft.com/office/drawing/2014/main" id="{14CB022B-83E7-4FE7-B77D-31CE66899148}"/>
                </a:ext>
              </a:extLst>
            </p:cNvPr>
            <p:cNvSpPr/>
            <p:nvPr/>
          </p:nvSpPr>
          <p:spPr bwMode="auto">
            <a:xfrm>
              <a:off x="4644925" y="502388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4</a:t>
              </a:r>
            </a:p>
          </p:txBody>
        </p:sp>
        <p:pic>
          <p:nvPicPr>
            <p:cNvPr id="6" name="Microsoft Graph">
              <a:extLst>
                <a:ext uri="{FF2B5EF4-FFF2-40B4-BE49-F238E27FC236}">
                  <a16:creationId xmlns:a16="http://schemas.microsoft.com/office/drawing/2014/main" id="{584BCE58-B202-46DF-BB3B-502266017A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id="{C0D64D09-3AA4-4404-A81B-3F62F4A25EB5}"/>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cxnSp>
          <p:nvCxnSpPr>
            <p:cNvPr id="19" name="Arrow 1">
              <a:extLst>
                <a:ext uri="{FF2B5EF4-FFF2-40B4-BE49-F238E27FC236}">
                  <a16:creationId xmlns:a16="http://schemas.microsoft.com/office/drawing/2014/main" id="{DA6479D0-80E1-4C5D-8F68-6F97025F5A63}"/>
                </a:ext>
              </a:extLst>
            </p:cNvPr>
            <p:cNvCxnSpPr>
              <a:cxnSpLocks/>
            </p:cNvCxnSpPr>
            <p:nvPr/>
          </p:nvCxnSpPr>
          <p:spPr>
            <a:xfrm flipV="1">
              <a:off x="4151379" y="3764600"/>
              <a:ext cx="5513126" cy="1067447"/>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Step 3">
              <a:extLst>
                <a:ext uri="{FF2B5EF4-FFF2-40B4-BE49-F238E27FC236}">
                  <a16:creationId xmlns:a16="http://schemas.microsoft.com/office/drawing/2014/main" id="{58584F9A-5186-40BF-A4A7-CE47C53533A2}"/>
                </a:ext>
              </a:extLst>
            </p:cNvPr>
            <p:cNvSpPr/>
            <p:nvPr/>
          </p:nvSpPr>
          <p:spPr bwMode="auto">
            <a:xfrm>
              <a:off x="5819688" y="4261500"/>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grpSp>
    </p:spTree>
    <p:custDataLst>
      <p:tags r:id="rId1"/>
    </p:custDataLst>
    <p:extLst>
      <p:ext uri="{BB962C8B-B14F-4D97-AF65-F5344CB8AC3E}">
        <p14:creationId xmlns:p14="http://schemas.microsoft.com/office/powerpoint/2010/main" val="10004990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DF00-4E67-44A1-9553-68C68F84230A}"/>
              </a:ext>
            </a:extLst>
          </p:cNvPr>
          <p:cNvSpPr>
            <a:spLocks noGrp="1"/>
          </p:cNvSpPr>
          <p:nvPr>
            <p:ph type="title"/>
          </p:nvPr>
        </p:nvSpPr>
        <p:spPr/>
        <p:txBody>
          <a:bodyPr/>
          <a:lstStyle/>
          <a:p>
            <a:r>
              <a:rPr lang="en-US" dirty="0"/>
              <a:t>Client credentials authentication flow</a:t>
            </a:r>
          </a:p>
        </p:txBody>
      </p:sp>
      <p:sp>
        <p:nvSpPr>
          <p:cNvPr id="3" name="Text Placeholder 2">
            <a:extLst>
              <a:ext uri="{FF2B5EF4-FFF2-40B4-BE49-F238E27FC236}">
                <a16:creationId xmlns:a16="http://schemas.microsoft.com/office/drawing/2014/main" id="{79B328DC-74B6-4473-B43C-56D77BABADB2}"/>
              </a:ext>
            </a:extLst>
          </p:cNvPr>
          <p:cNvSpPr>
            <a:spLocks noGrp="1"/>
          </p:cNvSpPr>
          <p:nvPr>
            <p:ph type="body" sz="quarter" idx="10"/>
          </p:nvPr>
        </p:nvSpPr>
        <p:spPr>
          <a:xfrm>
            <a:off x="586390" y="1434369"/>
            <a:ext cx="11018520" cy="430887"/>
          </a:xfrm>
        </p:spPr>
        <p:txBody>
          <a:bodyPr anchor="ctr"/>
          <a:lstStyle/>
          <a:p>
            <a:pPr algn="ctr"/>
            <a:r>
              <a:rPr lang="en-US" dirty="0"/>
              <a:t>Application authenticates by using pre-generated credentials</a:t>
            </a:r>
          </a:p>
        </p:txBody>
      </p:sp>
      <p:grpSp>
        <p:nvGrpSpPr>
          <p:cNvPr id="30" name="Group 29" descr="Illustration of how an Azure AD administrator can get secret credentials ahead of time that an application can use to query Microsoft Graph directly.">
            <a:extLst>
              <a:ext uri="{FF2B5EF4-FFF2-40B4-BE49-F238E27FC236}">
                <a16:creationId xmlns:a16="http://schemas.microsoft.com/office/drawing/2014/main" id="{5D49D9D5-9A32-4BF3-88F6-95A2C169F20E}"/>
              </a:ext>
            </a:extLst>
          </p:cNvPr>
          <p:cNvGrpSpPr/>
          <p:nvPr/>
        </p:nvGrpSpPr>
        <p:grpSpPr>
          <a:xfrm>
            <a:off x="1194170" y="2913433"/>
            <a:ext cx="9838819" cy="3487367"/>
            <a:chOff x="1194170" y="2913433"/>
            <a:chExt cx="9838819" cy="3487367"/>
          </a:xfrm>
        </p:grpSpPr>
        <p:pic>
          <p:nvPicPr>
            <p:cNvPr id="19" name="Admin">
              <a:extLst>
                <a:ext uri="{FF2B5EF4-FFF2-40B4-BE49-F238E27FC236}">
                  <a16:creationId xmlns:a16="http://schemas.microsoft.com/office/drawing/2014/main" id="{1E40F2E3-4C33-4FB3-BC29-9700CCA4C3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43589" y="3790284"/>
              <a:ext cx="869798" cy="914400"/>
            </a:xfrm>
            <a:prstGeom prst="rect">
              <a:avLst/>
            </a:prstGeom>
          </p:spPr>
        </p:pic>
        <p:sp>
          <p:nvSpPr>
            <p:cNvPr id="20" name="TextBox 19">
              <a:extLst>
                <a:ext uri="{FF2B5EF4-FFF2-40B4-BE49-F238E27FC236}">
                  <a16:creationId xmlns:a16="http://schemas.microsoft.com/office/drawing/2014/main" id="{68AE00C0-FDB9-4E44-8677-A73EC0AA4046}"/>
                </a:ext>
              </a:extLst>
            </p:cNvPr>
            <p:cNvSpPr txBox="1"/>
            <p:nvPr/>
          </p:nvSpPr>
          <p:spPr>
            <a:xfrm>
              <a:off x="6552850" y="484878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Admin</a:t>
              </a:r>
            </a:p>
          </p:txBody>
        </p:sp>
        <p:cxnSp>
          <p:nvCxnSpPr>
            <p:cNvPr id="10" name="Arrow 1">
              <a:extLst>
                <a:ext uri="{FF2B5EF4-FFF2-40B4-BE49-F238E27FC236}">
                  <a16:creationId xmlns:a16="http://schemas.microsoft.com/office/drawing/2014/main" id="{D61847E5-287E-4E69-ADB1-20FE1C923918}"/>
                </a:ext>
              </a:extLst>
            </p:cNvPr>
            <p:cNvCxnSpPr>
              <a:cxnSpLocks/>
              <a:stCxn id="19" idx="3"/>
              <a:endCxn id="5" idx="1"/>
            </p:cNvCxnSpPr>
            <p:nvPr/>
          </p:nvCxnSpPr>
          <p:spPr>
            <a:xfrm flipV="1">
              <a:off x="8013387" y="3370633"/>
              <a:ext cx="1540998" cy="87685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2" name="Step 1">
              <a:extLst>
                <a:ext uri="{FF2B5EF4-FFF2-40B4-BE49-F238E27FC236}">
                  <a16:creationId xmlns:a16="http://schemas.microsoft.com/office/drawing/2014/main" id="{A248F3FD-D974-4446-8121-1F4FFAC3EEBE}"/>
                </a:ext>
              </a:extLst>
            </p:cNvPr>
            <p:cNvSpPr/>
            <p:nvPr/>
          </p:nvSpPr>
          <p:spPr bwMode="auto">
            <a:xfrm>
              <a:off x="8555286" y="357796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5" name="Azure AD">
              <a:extLst>
                <a:ext uri="{FF2B5EF4-FFF2-40B4-BE49-F238E27FC236}">
                  <a16:creationId xmlns:a16="http://schemas.microsoft.com/office/drawing/2014/main" id="{A0EE5F0B-1D4B-4E6D-BADD-2F3781D4C6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id="{B2ACEE89-C9CC-4A57-9DFA-8153C2023CF5}"/>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23" name="Arrow 2">
              <a:extLst>
                <a:ext uri="{FF2B5EF4-FFF2-40B4-BE49-F238E27FC236}">
                  <a16:creationId xmlns:a16="http://schemas.microsoft.com/office/drawing/2014/main" id="{2DAA76BE-FD3B-4914-9159-F316D660C173}"/>
                </a:ext>
              </a:extLst>
            </p:cNvPr>
            <p:cNvCxnSpPr>
              <a:cxnSpLocks/>
              <a:stCxn id="19" idx="1"/>
              <a:endCxn id="4" idx="0"/>
            </p:cNvCxnSpPr>
            <p:nvPr/>
          </p:nvCxnSpPr>
          <p:spPr>
            <a:xfrm rot="10800000">
              <a:off x="2215575" y="2934698"/>
              <a:ext cx="4928014" cy="1312786"/>
            </a:xfrm>
            <a:prstGeom prst="curvedConnector4">
              <a:avLst>
                <a:gd name="adj1" fmla="val 45361"/>
                <a:gd name="adj2" fmla="val 117413"/>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2">
              <a:extLst>
                <a:ext uri="{FF2B5EF4-FFF2-40B4-BE49-F238E27FC236}">
                  <a16:creationId xmlns:a16="http://schemas.microsoft.com/office/drawing/2014/main" id="{E64D6CEE-7DFC-44E5-B3AB-E3398B03E42D}"/>
                </a:ext>
              </a:extLst>
            </p:cNvPr>
            <p:cNvSpPr/>
            <p:nvPr/>
          </p:nvSpPr>
          <p:spPr bwMode="auto">
            <a:xfrm>
              <a:off x="4732793" y="334936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4" name="Application">
              <a:extLst>
                <a:ext uri="{FF2B5EF4-FFF2-40B4-BE49-F238E27FC236}">
                  <a16:creationId xmlns:a16="http://schemas.microsoft.com/office/drawing/2014/main" id="{B9AA7577-D5B3-456E-B2AE-5EC4828EBC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58375" y="2934698"/>
              <a:ext cx="914400" cy="871871"/>
            </a:xfrm>
            <a:prstGeom prst="rect">
              <a:avLst/>
            </a:prstGeom>
          </p:spPr>
        </p:pic>
        <p:sp>
          <p:nvSpPr>
            <p:cNvPr id="7" name="TextBox 6">
              <a:extLst>
                <a:ext uri="{FF2B5EF4-FFF2-40B4-BE49-F238E27FC236}">
                  <a16:creationId xmlns:a16="http://schemas.microsoft.com/office/drawing/2014/main" id="{E8DA77AB-538F-4B0C-9284-C0EB8A515523}"/>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1" name="Arrow 3">
              <a:extLst>
                <a:ext uri="{FF2B5EF4-FFF2-40B4-BE49-F238E27FC236}">
                  <a16:creationId xmlns:a16="http://schemas.microsoft.com/office/drawing/2014/main" id="{6A88BE0A-DF8C-4AA9-B604-E5AA0D6A8354}"/>
                </a:ext>
              </a:extLst>
            </p:cNvPr>
            <p:cNvCxnSpPr>
              <a:cxnSpLocks/>
              <a:stCxn id="4" idx="3"/>
              <a:endCxn id="6" idx="1"/>
            </p:cNvCxnSpPr>
            <p:nvPr/>
          </p:nvCxnSpPr>
          <p:spPr>
            <a:xfrm>
              <a:off x="2672775" y="3370634"/>
              <a:ext cx="2965675" cy="2121087"/>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3">
              <a:extLst>
                <a:ext uri="{FF2B5EF4-FFF2-40B4-BE49-F238E27FC236}">
                  <a16:creationId xmlns:a16="http://schemas.microsoft.com/office/drawing/2014/main" id="{FE6923B8-9188-4C56-9721-C75A1F70E240}"/>
                </a:ext>
              </a:extLst>
            </p:cNvPr>
            <p:cNvSpPr/>
            <p:nvPr/>
          </p:nvSpPr>
          <p:spPr bwMode="auto">
            <a:xfrm>
              <a:off x="3927012" y="416479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pic>
          <p:nvPicPr>
            <p:cNvPr id="6" name="Microsoft Graph">
              <a:extLst>
                <a:ext uri="{FF2B5EF4-FFF2-40B4-BE49-F238E27FC236}">
                  <a16:creationId xmlns:a16="http://schemas.microsoft.com/office/drawing/2014/main" id="{6436804A-A9B2-4328-8CD9-6E68F6B28D3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id="{29E6D761-DA27-43D3-BC98-3EA2AC3E78C6}"/>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2924754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BA13-C0DD-4569-BBF1-AAEC1B4FFD42}"/>
              </a:ext>
            </a:extLst>
          </p:cNvPr>
          <p:cNvSpPr>
            <a:spLocks noGrp="1"/>
          </p:cNvSpPr>
          <p:nvPr>
            <p:ph type="title"/>
          </p:nvPr>
        </p:nvSpPr>
        <p:spPr/>
        <p:txBody>
          <a:bodyPr/>
          <a:lstStyle/>
          <a:p>
            <a:r>
              <a:rPr lang="en-US" dirty="0"/>
              <a:t>Device code authentication flow</a:t>
            </a:r>
          </a:p>
        </p:txBody>
      </p:sp>
      <p:sp>
        <p:nvSpPr>
          <p:cNvPr id="3" name="Text Placeholder 2">
            <a:extLst>
              <a:ext uri="{FF2B5EF4-FFF2-40B4-BE49-F238E27FC236}">
                <a16:creationId xmlns:a16="http://schemas.microsoft.com/office/drawing/2014/main" id="{66145891-F7A9-4D9F-8F83-F7F0A5C0C72A}"/>
              </a:ext>
            </a:extLst>
          </p:cNvPr>
          <p:cNvSpPr>
            <a:spLocks noGrp="1"/>
          </p:cNvSpPr>
          <p:nvPr>
            <p:ph type="body" sz="quarter" idx="10"/>
          </p:nvPr>
        </p:nvSpPr>
        <p:spPr>
          <a:xfrm>
            <a:off x="586390" y="1434369"/>
            <a:ext cx="11018520" cy="457200"/>
          </a:xfrm>
        </p:spPr>
        <p:txBody>
          <a:bodyPr anchor="ctr"/>
          <a:lstStyle/>
          <a:p>
            <a:pPr algn="ctr"/>
            <a:r>
              <a:rPr lang="en-US" dirty="0"/>
              <a:t>User authenticates on another device</a:t>
            </a:r>
          </a:p>
        </p:txBody>
      </p:sp>
      <p:grpSp>
        <p:nvGrpSpPr>
          <p:cNvPr id="28" name="Group 27" descr="Illustration of how a user can use another device to authenticate to Azure AD.">
            <a:extLst>
              <a:ext uri="{FF2B5EF4-FFF2-40B4-BE49-F238E27FC236}">
                <a16:creationId xmlns:a16="http://schemas.microsoft.com/office/drawing/2014/main" id="{9FC4319C-81CE-4D4A-9796-9F1EB9700B6E}"/>
              </a:ext>
            </a:extLst>
          </p:cNvPr>
          <p:cNvGrpSpPr/>
          <p:nvPr/>
        </p:nvGrpSpPr>
        <p:grpSpPr>
          <a:xfrm>
            <a:off x="1194170" y="2402498"/>
            <a:ext cx="9838819" cy="3998302"/>
            <a:chOff x="1194170" y="2402498"/>
            <a:chExt cx="9838819" cy="3998302"/>
          </a:xfrm>
        </p:grpSpPr>
        <p:pic>
          <p:nvPicPr>
            <p:cNvPr id="4" name="App">
              <a:extLst>
                <a:ext uri="{FF2B5EF4-FFF2-40B4-BE49-F238E27FC236}">
                  <a16:creationId xmlns:a16="http://schemas.microsoft.com/office/drawing/2014/main" id="{53C10580-DFD8-4278-AC3A-19A37B475A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779639" y="2934698"/>
              <a:ext cx="871871" cy="871871"/>
            </a:xfrm>
            <a:prstGeom prst="rect">
              <a:avLst/>
            </a:prstGeom>
          </p:spPr>
        </p:pic>
        <p:sp>
          <p:nvSpPr>
            <p:cNvPr id="7" name="TextBox 6">
              <a:extLst>
                <a:ext uri="{FF2B5EF4-FFF2-40B4-BE49-F238E27FC236}">
                  <a16:creationId xmlns:a16="http://schemas.microsoft.com/office/drawing/2014/main" id="{44760682-CB81-4C81-A75F-D44D2D287C82}"/>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a:t>
              </a:r>
            </a:p>
          </p:txBody>
        </p:sp>
        <p:cxnSp>
          <p:nvCxnSpPr>
            <p:cNvPr id="17" name="Arrow 1">
              <a:extLst>
                <a:ext uri="{FF2B5EF4-FFF2-40B4-BE49-F238E27FC236}">
                  <a16:creationId xmlns:a16="http://schemas.microsoft.com/office/drawing/2014/main" id="{A3E650F6-6952-4129-803D-34F78AF774CA}"/>
                </a:ext>
              </a:extLst>
            </p:cNvPr>
            <p:cNvCxnSpPr>
              <a:cxnSpLocks/>
              <a:stCxn id="4" idx="0"/>
            </p:cNvCxnSpPr>
            <p:nvPr/>
          </p:nvCxnSpPr>
          <p:spPr>
            <a:xfrm rot="5400000" flipH="1" flipV="1">
              <a:off x="3104782" y="1749583"/>
              <a:ext cx="295909" cy="2074322"/>
            </a:xfrm>
            <a:prstGeom prst="curvedConnector2">
              <a:avLst/>
            </a:prstGeom>
            <a:ln w="5715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Step 1">
              <a:extLst>
                <a:ext uri="{FF2B5EF4-FFF2-40B4-BE49-F238E27FC236}">
                  <a16:creationId xmlns:a16="http://schemas.microsoft.com/office/drawing/2014/main" id="{F65AB32E-4A0F-4B99-8D12-206F5A35D1EC}"/>
                </a:ext>
              </a:extLst>
            </p:cNvPr>
            <p:cNvSpPr/>
            <p:nvPr/>
          </p:nvSpPr>
          <p:spPr bwMode="auto">
            <a:xfrm>
              <a:off x="4061298" y="2402498"/>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14" name="Workstation">
              <a:extLst>
                <a:ext uri="{FF2B5EF4-FFF2-40B4-BE49-F238E27FC236}">
                  <a16:creationId xmlns:a16="http://schemas.microsoft.com/office/drawing/2014/main" id="{AE4AEC67-54AD-4611-B209-BC81E97F8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4856" y="4049593"/>
              <a:ext cx="914400" cy="871871"/>
            </a:xfrm>
            <a:prstGeom prst="rect">
              <a:avLst/>
            </a:prstGeom>
          </p:spPr>
        </p:pic>
        <p:sp>
          <p:nvSpPr>
            <p:cNvPr id="16" name="TextBox 15">
              <a:extLst>
                <a:ext uri="{FF2B5EF4-FFF2-40B4-BE49-F238E27FC236}">
                  <a16:creationId xmlns:a16="http://schemas.microsoft.com/office/drawing/2014/main" id="{D54AF099-2DE5-4C8C-9927-FA0EB4D3FC8E}"/>
                </a:ext>
              </a:extLst>
            </p:cNvPr>
            <p:cNvSpPr txBox="1"/>
            <p:nvPr/>
          </p:nvSpPr>
          <p:spPr>
            <a:xfrm>
              <a:off x="6610651" y="5055785"/>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Workstation</a:t>
              </a:r>
            </a:p>
          </p:txBody>
        </p:sp>
        <p:cxnSp>
          <p:nvCxnSpPr>
            <p:cNvPr id="10" name="Arrow 2">
              <a:extLst>
                <a:ext uri="{FF2B5EF4-FFF2-40B4-BE49-F238E27FC236}">
                  <a16:creationId xmlns:a16="http://schemas.microsoft.com/office/drawing/2014/main" id="{52F192DA-50C9-43D5-9775-A25A836B4CB2}"/>
                </a:ext>
              </a:extLst>
            </p:cNvPr>
            <p:cNvCxnSpPr>
              <a:cxnSpLocks/>
              <a:stCxn id="14" idx="3"/>
              <a:endCxn id="5" idx="1"/>
            </p:cNvCxnSpPr>
            <p:nvPr/>
          </p:nvCxnSpPr>
          <p:spPr>
            <a:xfrm flipV="1">
              <a:off x="8089256" y="3370633"/>
              <a:ext cx="1465129" cy="1114896"/>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2">
              <a:extLst>
                <a:ext uri="{FF2B5EF4-FFF2-40B4-BE49-F238E27FC236}">
                  <a16:creationId xmlns:a16="http://schemas.microsoft.com/office/drawing/2014/main" id="{FBD38391-3530-4038-AA47-86BA86D27CCE}"/>
                </a:ext>
              </a:extLst>
            </p:cNvPr>
            <p:cNvSpPr/>
            <p:nvPr/>
          </p:nvSpPr>
          <p:spPr bwMode="auto">
            <a:xfrm>
              <a:off x="8613791" y="3712290"/>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5" name="Azure AD">
              <a:extLst>
                <a:ext uri="{FF2B5EF4-FFF2-40B4-BE49-F238E27FC236}">
                  <a16:creationId xmlns:a16="http://schemas.microsoft.com/office/drawing/2014/main" id="{3221FAB3-2337-448A-9706-9F991A2EB3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id="{5D8937AA-FC7F-4D11-BEBD-30160A0B02D8}"/>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21" name="Arrow 3">
              <a:extLst>
                <a:ext uri="{FF2B5EF4-FFF2-40B4-BE49-F238E27FC236}">
                  <a16:creationId xmlns:a16="http://schemas.microsoft.com/office/drawing/2014/main" id="{E1BCC778-5966-4A73-88CB-5F60BAB63BD0}"/>
                </a:ext>
              </a:extLst>
            </p:cNvPr>
            <p:cNvCxnSpPr>
              <a:cxnSpLocks/>
              <a:stCxn id="5" idx="1"/>
              <a:endCxn id="4" idx="3"/>
            </p:cNvCxnSpPr>
            <p:nvPr/>
          </p:nvCxnSpPr>
          <p:spPr>
            <a:xfrm rot="10800000" flipV="1">
              <a:off x="2651511" y="3370632"/>
              <a:ext cx="6902875" cy="1"/>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3">
              <a:extLst>
                <a:ext uri="{FF2B5EF4-FFF2-40B4-BE49-F238E27FC236}">
                  <a16:creationId xmlns:a16="http://schemas.microsoft.com/office/drawing/2014/main" id="{C707876B-1CD6-4315-8137-88D925D9D70D}"/>
                </a:ext>
              </a:extLst>
            </p:cNvPr>
            <p:cNvSpPr/>
            <p:nvPr/>
          </p:nvSpPr>
          <p:spPr bwMode="auto">
            <a:xfrm>
              <a:off x="5898462"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cxnSp>
          <p:nvCxnSpPr>
            <p:cNvPr id="11" name="Arrow 4">
              <a:extLst>
                <a:ext uri="{FF2B5EF4-FFF2-40B4-BE49-F238E27FC236}">
                  <a16:creationId xmlns:a16="http://schemas.microsoft.com/office/drawing/2014/main" id="{A78FCE7A-E52C-41B9-BB4C-B56273C62D04}"/>
                </a:ext>
              </a:extLst>
            </p:cNvPr>
            <p:cNvCxnSpPr>
              <a:cxnSpLocks/>
              <a:stCxn id="4" idx="2"/>
              <a:endCxn id="6" idx="0"/>
            </p:cNvCxnSpPr>
            <p:nvPr/>
          </p:nvCxnSpPr>
          <p:spPr>
            <a:xfrm rot="16200000" flipH="1">
              <a:off x="3531004" y="2491139"/>
              <a:ext cx="1249217" cy="3880075"/>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Step 4">
              <a:extLst>
                <a:ext uri="{FF2B5EF4-FFF2-40B4-BE49-F238E27FC236}">
                  <a16:creationId xmlns:a16="http://schemas.microsoft.com/office/drawing/2014/main" id="{667A9C97-0BCB-408E-9A2E-DE4011176E8B}"/>
                </a:ext>
              </a:extLst>
            </p:cNvPr>
            <p:cNvSpPr/>
            <p:nvPr/>
          </p:nvSpPr>
          <p:spPr bwMode="auto">
            <a:xfrm>
              <a:off x="3751981" y="4214344"/>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4</a:t>
              </a:r>
            </a:p>
          </p:txBody>
        </p:sp>
        <p:pic>
          <p:nvPicPr>
            <p:cNvPr id="6" name="Microsoft Graph">
              <a:extLst>
                <a:ext uri="{FF2B5EF4-FFF2-40B4-BE49-F238E27FC236}">
                  <a16:creationId xmlns:a16="http://schemas.microsoft.com/office/drawing/2014/main" id="{BD76BD79-6549-42C9-B799-38DA194AD5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id="{A72EAE14-63CD-40E6-B9E0-A28866766127}"/>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36720921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Certificate-based authentication</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11018520" cy="1317284"/>
          </a:xfrm>
        </p:spPr>
        <p:txBody>
          <a:bodyPr/>
          <a:lstStyle/>
          <a:p>
            <a:r>
              <a:rPr lang="en-US" dirty="0">
                <a:latin typeface="Segoe UI" panose="020B0502040204020203" pitchFamily="34" charset="0"/>
                <a:cs typeface="Segoe UI" panose="020B0502040204020203" pitchFamily="34" charset="0"/>
              </a:rPr>
              <a:t>Each web-based client establishes identity to a server</a:t>
            </a:r>
          </a:p>
          <a:p>
            <a:pPr lvl="1"/>
            <a:r>
              <a:rPr lang="en-US" dirty="0">
                <a:latin typeface="Segoe UI" panose="020B0502040204020203" pitchFamily="34" charset="0"/>
                <a:cs typeface="Segoe UI" panose="020B0502040204020203" pitchFamily="34" charset="0"/>
              </a:rPr>
              <a:t>By using a digital certificate</a:t>
            </a:r>
          </a:p>
          <a:p>
            <a:r>
              <a:rPr lang="en-US" dirty="0">
                <a:latin typeface="Segoe UI" panose="020B0502040204020203" pitchFamily="34" charset="0"/>
                <a:cs typeface="Segoe UI" panose="020B0502040204020203" pitchFamily="34" charset="0"/>
              </a:rPr>
              <a:t>Provides additional security beyond traditional user authentication</a:t>
            </a:r>
          </a:p>
        </p:txBody>
      </p:sp>
    </p:spTree>
    <p:custDataLst>
      <p:tags r:id="rId1"/>
    </p:custDataLst>
    <p:extLst>
      <p:ext uri="{BB962C8B-B14F-4D97-AF65-F5344CB8AC3E}">
        <p14:creationId xmlns:p14="http://schemas.microsoft.com/office/powerpoint/2010/main" val="5446616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5045-4410-4136-8339-75FD29A9684E}"/>
              </a:ext>
            </a:extLst>
          </p:cNvPr>
          <p:cNvSpPr>
            <a:spLocks noGrp="1"/>
          </p:cNvSpPr>
          <p:nvPr>
            <p:ph type="title"/>
          </p:nvPr>
        </p:nvSpPr>
        <p:spPr/>
        <p:txBody>
          <a:bodyPr/>
          <a:lstStyle/>
          <a:p>
            <a:r>
              <a:rPr lang="en-US" dirty="0"/>
              <a:t>Certificate-based authentication (continued)</a:t>
            </a:r>
          </a:p>
        </p:txBody>
      </p:sp>
      <p:sp>
        <p:nvSpPr>
          <p:cNvPr id="3" name="Text Placeholder 2">
            <a:extLst>
              <a:ext uri="{FF2B5EF4-FFF2-40B4-BE49-F238E27FC236}">
                <a16:creationId xmlns:a16="http://schemas.microsoft.com/office/drawing/2014/main" id="{AF25C5B6-5F97-41E7-9981-3E800B9849FC}"/>
              </a:ext>
            </a:extLst>
          </p:cNvPr>
          <p:cNvSpPr>
            <a:spLocks noGrp="1"/>
          </p:cNvSpPr>
          <p:nvPr>
            <p:ph type="body" sz="quarter" idx="10"/>
          </p:nvPr>
        </p:nvSpPr>
        <p:spPr>
          <a:xfrm>
            <a:off x="584200" y="1435497"/>
            <a:ext cx="11018520" cy="3520964"/>
          </a:xfrm>
        </p:spPr>
        <p:txBody>
          <a:bodyPr/>
          <a:lstStyle/>
          <a:p>
            <a:pPr marL="0" indent="0">
              <a:buNone/>
            </a:pPr>
            <a:r>
              <a:rPr lang="en-US" dirty="0">
                <a:latin typeface="Segoe UI" panose="020B0502040204020203" pitchFamily="34" charset="0"/>
                <a:cs typeface="Segoe UI" panose="020B0502040204020203" pitchFamily="34" charset="0"/>
              </a:rPr>
              <a:t>In Azure Active Directory, certificate-based authentication can be used to connect to:</a:t>
            </a:r>
          </a:p>
          <a:p>
            <a:r>
              <a:rPr lang="en-US" sz="2400" dirty="0">
                <a:latin typeface="Segoe UI" panose="020B0502040204020203" pitchFamily="34" charset="0"/>
                <a:cs typeface="Segoe UI" panose="020B0502040204020203" pitchFamily="34" charset="0"/>
              </a:rPr>
              <a:t>Custom services authored by your organization</a:t>
            </a:r>
          </a:p>
          <a:p>
            <a:r>
              <a:rPr lang="en-US" sz="2400" dirty="0">
                <a:latin typeface="Segoe UI" panose="020B0502040204020203" pitchFamily="34" charset="0"/>
                <a:cs typeface="Segoe UI" panose="020B0502040204020203" pitchFamily="34" charset="0"/>
              </a:rPr>
              <a:t>Microsoft SharePoint Online</a:t>
            </a:r>
          </a:p>
          <a:p>
            <a:r>
              <a:rPr lang="en-US" sz="2400" dirty="0">
                <a:latin typeface="Segoe UI" panose="020B0502040204020203" pitchFamily="34" charset="0"/>
                <a:cs typeface="Segoe UI" panose="020B0502040204020203" pitchFamily="34" charset="0"/>
              </a:rPr>
              <a:t>Microsoft Office 365 (or Microsoft Exchange)</a:t>
            </a:r>
          </a:p>
          <a:p>
            <a:r>
              <a:rPr lang="en-US" sz="2400" dirty="0">
                <a:latin typeface="Segoe UI" panose="020B0502040204020203" pitchFamily="34" charset="0"/>
                <a:cs typeface="Segoe UI" panose="020B0502040204020203" pitchFamily="34" charset="0"/>
              </a:rPr>
              <a:t>Skype for Business</a:t>
            </a:r>
          </a:p>
          <a:p>
            <a:r>
              <a:rPr lang="en-US" sz="2400" dirty="0">
                <a:latin typeface="Segoe UI" panose="020B0502040204020203" pitchFamily="34" charset="0"/>
                <a:cs typeface="Segoe UI" panose="020B0502040204020203" pitchFamily="34" charset="0"/>
              </a:rPr>
              <a:t>Azure API Management</a:t>
            </a:r>
          </a:p>
          <a:p>
            <a:r>
              <a:rPr lang="en-US" sz="2400" dirty="0">
                <a:latin typeface="Segoe UI" panose="020B0502040204020203" pitchFamily="34" charset="0"/>
                <a:cs typeface="Segoe UI" panose="020B0502040204020203" pitchFamily="34" charset="0"/>
              </a:rPr>
              <a:t>Third-party services deployed in your organization</a:t>
            </a:r>
          </a:p>
        </p:txBody>
      </p:sp>
    </p:spTree>
    <p:custDataLst>
      <p:tags r:id="rId1"/>
    </p:custDataLst>
    <p:extLst>
      <p:ext uri="{BB962C8B-B14F-4D97-AF65-F5344CB8AC3E}">
        <p14:creationId xmlns:p14="http://schemas.microsoft.com/office/powerpoint/2010/main" val="187734848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Register an app with the Microsoft identity platform</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26176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9A4B32-BDDE-47BF-A944-E8D8D9457B4F}"/>
              </a:ext>
            </a:extLst>
          </p:cNvPr>
          <p:cNvSpPr>
            <a:spLocks noGrp="1"/>
          </p:cNvSpPr>
          <p:nvPr>
            <p:ph type="title"/>
          </p:nvPr>
        </p:nvSpPr>
        <p:spPr>
          <a:xfrm>
            <a:off x="585216" y="2537210"/>
            <a:ext cx="9144000" cy="997196"/>
          </a:xfrm>
        </p:spPr>
        <p:txBody>
          <a:bodyPr/>
          <a:lstStyle/>
          <a:p>
            <a:r>
              <a:rPr lang="en-US" dirty="0"/>
              <a:t>Lesson 02: Microsoft Authentication Library (MSAL)</a:t>
            </a:r>
          </a:p>
        </p:txBody>
      </p:sp>
    </p:spTree>
    <p:custDataLst>
      <p:tags r:id="rId1"/>
    </p:custDataLst>
    <p:extLst>
      <p:ext uri="{BB962C8B-B14F-4D97-AF65-F5344CB8AC3E}">
        <p14:creationId xmlns:p14="http://schemas.microsoft.com/office/powerpoint/2010/main" val="317746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Microsoft Authentication Library (MSAL)</a:t>
            </a:r>
          </a:p>
        </p:txBody>
      </p:sp>
      <p:sp>
        <p:nvSpPr>
          <p:cNvPr id="3" name="Text Placeholder 2">
            <a:extLst>
              <a:ext uri="{FF2B5EF4-FFF2-40B4-BE49-F238E27FC236}">
                <a16:creationId xmlns:a16="http://schemas.microsoft.com/office/drawing/2014/main" id="{4549B6A8-7461-4252-93DA-A1F644A91C34}"/>
              </a:ext>
            </a:extLst>
          </p:cNvPr>
          <p:cNvSpPr>
            <a:spLocks noGrp="1"/>
          </p:cNvSpPr>
          <p:nvPr>
            <p:ph type="body" sz="quarter" idx="10"/>
          </p:nvPr>
        </p:nvSpPr>
        <p:spPr>
          <a:xfrm>
            <a:off x="584200" y="1435497"/>
            <a:ext cx="11018520" cy="4333494"/>
          </a:xfrm>
        </p:spPr>
        <p:txBody>
          <a:bodyPr/>
          <a:lstStyle/>
          <a:p>
            <a:r>
              <a:rPr lang="en-US" dirty="0"/>
              <a:t>The library to streamline working with Microsoft identity platform from code:</a:t>
            </a:r>
          </a:p>
          <a:p>
            <a:pPr lvl="1"/>
            <a:r>
              <a:rPr lang="en-US" dirty="0"/>
              <a:t>Obtains and manages tokens</a:t>
            </a:r>
          </a:p>
          <a:p>
            <a:pPr lvl="1"/>
            <a:r>
              <a:rPr lang="en-US" dirty="0"/>
              <a:t>Caches tokens by using a configurable cache</a:t>
            </a:r>
          </a:p>
          <a:p>
            <a:pPr lvl="1"/>
            <a:r>
              <a:rPr lang="en-US" dirty="0"/>
              <a:t>Refreshes tokens automatically when they expire</a:t>
            </a:r>
          </a:p>
          <a:p>
            <a:pPr lvl="1"/>
            <a:r>
              <a:rPr lang="en-US" dirty="0"/>
              <a:t>Supports asynchronous invocation</a:t>
            </a:r>
          </a:p>
          <a:p>
            <a:r>
              <a:rPr lang="en-US" dirty="0"/>
              <a:t>Available on multiple platforms such as:</a:t>
            </a:r>
          </a:p>
          <a:p>
            <a:pPr lvl="1"/>
            <a:r>
              <a:rPr lang="en-US" dirty="0"/>
              <a:t>.NET</a:t>
            </a:r>
          </a:p>
          <a:p>
            <a:pPr lvl="1"/>
            <a:r>
              <a:rPr lang="en-US" dirty="0"/>
              <a:t>JavaScript</a:t>
            </a:r>
          </a:p>
          <a:p>
            <a:pPr lvl="1"/>
            <a:r>
              <a:rPr lang="en-US" dirty="0"/>
              <a:t>Android</a:t>
            </a:r>
          </a:p>
          <a:p>
            <a:pPr lvl="1"/>
            <a:r>
              <a:rPr lang="en-US" dirty="0"/>
              <a:t>iOS</a:t>
            </a:r>
          </a:p>
        </p:txBody>
      </p:sp>
    </p:spTree>
    <p:custDataLst>
      <p:tags r:id="rId1"/>
    </p:custDataLst>
    <p:extLst>
      <p:ext uri="{BB962C8B-B14F-4D97-AF65-F5344CB8AC3E}">
        <p14:creationId xmlns:p14="http://schemas.microsoft.com/office/powerpoint/2010/main" val="102741877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a:xfrm>
            <a:off x="588263" y="457200"/>
            <a:ext cx="11018520" cy="553998"/>
          </a:xfrm>
        </p:spPr>
        <p:txBody>
          <a:bodyPr/>
          <a:lstStyle/>
          <a:p>
            <a:r>
              <a:rPr lang="en-US" dirty="0"/>
              <a:t>Creating an authentication context by using MSAL</a:t>
            </a:r>
          </a:p>
        </p:txBody>
      </p:sp>
      <p:sp>
        <p:nvSpPr>
          <p:cNvPr id="4" name="Text Placeholder 3" descr="The sample code creates an MSAL authentication contex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548390"/>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authority</a:t>
            </a:r>
            <a:r>
              <a:rPr lang="en-US" sz="1800" dirty="0">
                <a:solidFill>
                  <a:srgbClr val="000000"/>
                </a:solidFill>
              </a:rPr>
              <a:t> = </a:t>
            </a:r>
            <a:r>
              <a:rPr lang="en-US" sz="1800" dirty="0">
                <a:solidFill>
                  <a:srgbClr val="A31515"/>
                </a:solidFill>
              </a:rPr>
              <a:t>$"https://login.microsoftonline.com/{</a:t>
            </a:r>
            <a:r>
              <a:rPr lang="en-US" sz="1800" dirty="0">
                <a:solidFill>
                  <a:srgbClr val="001080"/>
                </a:solidFill>
              </a:rPr>
              <a:t>tenant</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Create MSAL context using AAD authority</a:t>
            </a:r>
            <a:endParaRPr lang="en-US" sz="1800" dirty="0">
              <a:solidFill>
                <a:srgbClr val="000000"/>
              </a:solidFill>
            </a:endParaRPr>
          </a:p>
          <a:p>
            <a:r>
              <a:rPr lang="en-US" sz="1800" dirty="0">
                <a:solidFill>
                  <a:srgbClr val="0000FF"/>
                </a:solidFill>
              </a:rPr>
              <a:t>var</a:t>
            </a:r>
            <a:r>
              <a:rPr lang="en-US" sz="1800" dirty="0">
                <a:solidFill>
                  <a:srgbClr val="001080"/>
                </a:solidFill>
              </a:rPr>
              <a:t> clientApp </a:t>
            </a:r>
            <a:r>
              <a:rPr lang="en-US" sz="1800" dirty="0">
                <a:solidFill>
                  <a:srgbClr val="000000"/>
                </a:solidFill>
              </a:rPr>
              <a:t>=</a:t>
            </a:r>
            <a:r>
              <a:rPr lang="en-US" sz="1800" dirty="0">
                <a:solidFill>
                  <a:srgbClr val="001080"/>
                </a:solidFill>
              </a:rPr>
              <a:t> PublicClientApplicationBuilder</a:t>
            </a:r>
            <a:r>
              <a:rPr lang="en-US" sz="1800" dirty="0">
                <a:solidFill>
                  <a:srgbClr val="000000"/>
                </a:solidFill>
              </a:rPr>
              <a:t>.</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WithAuthority</a:t>
            </a:r>
            <a:r>
              <a:rPr lang="en-US" sz="1800" dirty="0">
                <a:solidFill>
                  <a:srgbClr val="000000"/>
                </a:solidFill>
              </a:rPr>
              <a:t>(</a:t>
            </a:r>
            <a:r>
              <a:rPr lang="en-US" sz="1800" dirty="0">
                <a:solidFill>
                  <a:srgbClr val="001080"/>
                </a:solidFill>
              </a:rPr>
              <a:t>AzureCloudInstance</a:t>
            </a:r>
            <a:r>
              <a:rPr lang="en-US" sz="1800" dirty="0">
                <a:solidFill>
                  <a:srgbClr val="000000"/>
                </a:solidFill>
              </a:rPr>
              <a:t>.</a:t>
            </a:r>
            <a:r>
              <a:rPr lang="en-US" sz="1800" dirty="0">
                <a:solidFill>
                  <a:srgbClr val="001080"/>
                </a:solidFill>
              </a:rPr>
              <a:t>AzurePublic</a:t>
            </a:r>
            <a:r>
              <a:rPr lang="en-US" sz="1800" dirty="0">
                <a:solidFill>
                  <a:srgbClr val="000000"/>
                </a:solidFill>
              </a:rPr>
              <a:t>, </a:t>
            </a:r>
            <a:r>
              <a:rPr lang="en-US" sz="1800" dirty="0">
                <a:solidFill>
                  <a:srgbClr val="001080"/>
                </a:solidFill>
              </a:rPr>
              <a:t>tenant</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p:txBody>
      </p:sp>
    </p:spTree>
    <p:custDataLst>
      <p:tags r:id="rId1"/>
    </p:custDataLst>
    <p:extLst>
      <p:ext uri="{BB962C8B-B14F-4D97-AF65-F5344CB8AC3E}">
        <p14:creationId xmlns:p14="http://schemas.microsoft.com/office/powerpoint/2010/main" val="4890127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Microsoft identity platform</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Acquiring a token interactively using MSAL</a:t>
            </a:r>
          </a:p>
        </p:txBody>
      </p:sp>
      <p:sp>
        <p:nvSpPr>
          <p:cNvPr id="4" name="Text Placeholder 3" descr="The sample code acquires a token by using an interactive promp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3490186"/>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0000FF"/>
                </a:solidFill>
              </a:rPr>
              <a:t>string</a:t>
            </a:r>
            <a:r>
              <a:rPr lang="en-US" sz="1800" dirty="0">
                <a:solidFill>
                  <a:srgbClr val="000000"/>
                </a:solidFill>
              </a:rPr>
              <a:t>[] { </a:t>
            </a:r>
            <a:r>
              <a:rPr lang="en-US" sz="1800" dirty="0">
                <a:solidFill>
                  <a:srgbClr val="A31515"/>
                </a:solidFill>
              </a:rPr>
              <a:t>"user.read"</a:t>
            </a:r>
            <a:r>
              <a:rPr lang="en-US" sz="1800" dirty="0">
                <a:solidFill>
                  <a:srgbClr val="000000"/>
                </a:solidFill>
              </a:rPr>
              <a:t> };</a:t>
            </a:r>
          </a:p>
          <a:p>
            <a:r>
              <a:rPr lang="en-US" sz="1800" dirty="0">
                <a:solidFill>
                  <a:srgbClr val="0000FF"/>
                </a:solidFill>
              </a:rPr>
              <a:t>var</a:t>
            </a:r>
            <a:r>
              <a:rPr lang="en-US" sz="1800" dirty="0">
                <a:solidFill>
                  <a:srgbClr val="000000"/>
                </a:solidFill>
              </a:rPr>
              <a:t> </a:t>
            </a:r>
            <a:r>
              <a:rPr lang="en-US" sz="1800" dirty="0">
                <a:solidFill>
                  <a:srgbClr val="001080"/>
                </a:solidFill>
              </a:rPr>
              <a:t>windowHandle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WindowInteropHelper</a:t>
            </a:r>
            <a:r>
              <a:rPr lang="en-US" sz="1800" dirty="0">
                <a:solidFill>
                  <a:srgbClr val="000000"/>
                </a:solidFill>
              </a:rPr>
              <a:t>(</a:t>
            </a:r>
            <a:r>
              <a:rPr lang="en-US" sz="1800" dirty="0">
                <a:solidFill>
                  <a:srgbClr val="0000FF"/>
                </a:solidFill>
              </a:rPr>
              <a:t>this</a:t>
            </a:r>
            <a:r>
              <a:rPr lang="en-US" sz="1800" dirty="0">
                <a:solidFill>
                  <a:srgbClr val="000000"/>
                </a:solidFill>
              </a:rPr>
              <a:t>).</a:t>
            </a:r>
            <a:r>
              <a:rPr lang="en-US" sz="1800" dirty="0">
                <a:solidFill>
                  <a:srgbClr val="001080"/>
                </a:solidFill>
              </a:rPr>
              <a:t>Handle</a:t>
            </a:r>
            <a:r>
              <a:rPr lang="en-US" sz="1800" dirty="0">
                <a:solidFill>
                  <a:srgbClr val="000000"/>
                </a:solidFill>
              </a:rPr>
              <a:t>;</a:t>
            </a:r>
          </a:p>
          <a:p>
            <a:br>
              <a:rPr lang="en-US" sz="1800" dirty="0">
                <a:solidFill>
                  <a:srgbClr val="000000"/>
                </a:solidFill>
              </a:rPr>
            </a:br>
            <a:r>
              <a:rPr lang="en-US" sz="1800" dirty="0">
                <a:solidFill>
                  <a:srgbClr val="008000"/>
                </a:solidFill>
              </a:rPr>
              <a:t>// Acquire token using an interactive prompt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authResult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clientApp</a:t>
            </a:r>
            <a:r>
              <a:rPr lang="en-US" sz="1800" dirty="0">
                <a:solidFill>
                  <a:srgbClr val="000000"/>
                </a:solidFill>
              </a:rPr>
              <a:t>.</a:t>
            </a:r>
            <a:r>
              <a:rPr lang="en-US" sz="1800" dirty="0">
                <a:solidFill>
                  <a:srgbClr val="795E26"/>
                </a:solidFill>
              </a:rPr>
              <a:t>AcquireTokenInteractive</a:t>
            </a:r>
            <a:r>
              <a:rPr lang="en-US" sz="1800" dirty="0">
                <a:solidFill>
                  <a:srgbClr val="000000"/>
                </a:solidFill>
              </a:rPr>
              <a:t>(</a:t>
            </a:r>
            <a:r>
              <a:rPr lang="en-US" sz="1800" dirty="0">
                <a:solidFill>
                  <a:srgbClr val="001080"/>
                </a:solidFill>
              </a:rPr>
              <a:t>scopes</a:t>
            </a:r>
            <a:r>
              <a:rPr lang="en-US" sz="1800" dirty="0">
                <a:solidFill>
                  <a:srgbClr val="000000"/>
                </a:solidFill>
              </a:rPr>
              <a:t>)</a:t>
            </a:r>
          </a:p>
          <a:p>
            <a:r>
              <a:rPr lang="en-US" sz="1800" dirty="0">
                <a:solidFill>
                  <a:srgbClr val="000000"/>
                </a:solidFill>
              </a:rPr>
              <a:t>    .</a:t>
            </a:r>
            <a:r>
              <a:rPr lang="en-US" sz="1800" dirty="0">
                <a:solidFill>
                  <a:srgbClr val="795E26"/>
                </a:solidFill>
              </a:rPr>
              <a:t>WithParentActivityOrWindow</a:t>
            </a:r>
            <a:r>
              <a:rPr lang="en-US" sz="1800" dirty="0">
                <a:solidFill>
                  <a:srgbClr val="000000"/>
                </a:solidFill>
              </a:rPr>
              <a:t>(</a:t>
            </a:r>
            <a:r>
              <a:rPr lang="en-US" sz="1800" dirty="0">
                <a:solidFill>
                  <a:srgbClr val="001080"/>
                </a:solidFill>
              </a:rPr>
              <a:t>windowHandle</a:t>
            </a:r>
            <a:r>
              <a:rPr lang="en-US" sz="1800" dirty="0">
                <a:solidFill>
                  <a:srgbClr val="000000"/>
                </a:solidFill>
              </a:rPr>
              <a:t>)</a:t>
            </a:r>
          </a:p>
          <a:p>
            <a:r>
              <a:rPr lang="en-US" sz="1800" dirty="0">
                <a:solidFill>
                  <a:srgbClr val="000000"/>
                </a:solidFill>
              </a:rPr>
              <a:t>    .</a:t>
            </a:r>
            <a:r>
              <a:rPr lang="en-US" sz="1800" dirty="0">
                <a:solidFill>
                  <a:srgbClr val="795E26"/>
                </a:solidFill>
              </a:rPr>
              <a:t>WithPrompt</a:t>
            </a:r>
            <a:r>
              <a:rPr lang="en-US" sz="1800" dirty="0">
                <a:solidFill>
                  <a:srgbClr val="000000"/>
                </a:solidFill>
              </a:rPr>
              <a:t>(</a:t>
            </a:r>
            <a:r>
              <a:rPr lang="en-US" sz="1800" dirty="0">
                <a:solidFill>
                  <a:srgbClr val="001080"/>
                </a:solidFill>
              </a:rPr>
              <a:t>Prompt</a:t>
            </a:r>
            <a:r>
              <a:rPr lang="en-US" sz="1800" dirty="0">
                <a:solidFill>
                  <a:srgbClr val="000000"/>
                </a:solidFill>
              </a:rPr>
              <a:t>.</a:t>
            </a:r>
            <a:r>
              <a:rPr lang="en-US" sz="1800" dirty="0">
                <a:solidFill>
                  <a:srgbClr val="001080"/>
                </a:solidFill>
              </a:rPr>
              <a:t>SelectAccount</a:t>
            </a:r>
            <a:r>
              <a:rPr lang="en-US" sz="1800" dirty="0">
                <a:solidFill>
                  <a:srgbClr val="000000"/>
                </a:solidFill>
              </a:rPr>
              <a:t>)</a:t>
            </a:r>
          </a:p>
          <a:p>
            <a:r>
              <a:rPr lang="en-US" sz="1800" dirty="0">
                <a:solidFill>
                  <a:srgbClr val="000000"/>
                </a:solidFill>
              </a:rPr>
              <a:t>    .</a:t>
            </a:r>
            <a:r>
              <a:rPr lang="en-US" sz="1800" dirty="0">
                <a:solidFill>
                  <a:srgbClr val="795E26"/>
                </a:solidFill>
              </a:rPr>
              <a:t>ExecuteAsync</a:t>
            </a:r>
            <a:r>
              <a:rPr lang="en-US" sz="1800" dirty="0">
                <a:solidFill>
                  <a:srgbClr val="000000"/>
                </a:solidFill>
              </a:rPr>
              <a:t>();</a:t>
            </a:r>
          </a:p>
          <a:p>
            <a:br>
              <a:rPr lang="en-US" sz="1800" dirty="0">
                <a:solidFill>
                  <a:srgbClr val="000000"/>
                </a:solidFill>
              </a:rPr>
            </a:br>
            <a:r>
              <a:rPr lang="en-US" sz="1800" dirty="0">
                <a:solidFill>
                  <a:srgbClr val="008000"/>
                </a:solidFill>
              </a:rPr>
              <a:t>// Observe token property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a:t>
            </a:r>
            <a:r>
              <a:rPr lang="en-US" sz="1800" dirty="0">
                <a:solidFill>
                  <a:srgbClr val="000000"/>
                </a:solidFill>
              </a:rPr>
              <a:t> = </a:t>
            </a:r>
            <a:r>
              <a:rPr lang="en-US" sz="1800" dirty="0">
                <a:solidFill>
                  <a:srgbClr val="001080"/>
                </a:solidFill>
              </a:rPr>
              <a:t>authResult</a:t>
            </a:r>
            <a:r>
              <a:rPr lang="en-US" sz="1800" dirty="0">
                <a:solidFill>
                  <a:srgbClr val="000000"/>
                </a:solidFill>
              </a:rPr>
              <a:t>.</a:t>
            </a:r>
            <a:r>
              <a:rPr lang="en-US" sz="1800" dirty="0">
                <a:solidFill>
                  <a:srgbClr val="001080"/>
                </a:solidFill>
              </a:rPr>
              <a:t>AccessToken</a:t>
            </a:r>
            <a:r>
              <a:rPr lang="en-US" sz="1800" dirty="0">
                <a:solidFill>
                  <a:srgbClr val="000000"/>
                </a:solidFill>
              </a:rPr>
              <a:t>;</a:t>
            </a:r>
          </a:p>
        </p:txBody>
      </p:sp>
    </p:spTree>
    <p:custDataLst>
      <p:tags r:id="rId1"/>
    </p:custDataLst>
    <p:extLst>
      <p:ext uri="{BB962C8B-B14F-4D97-AF65-F5344CB8AC3E}">
        <p14:creationId xmlns:p14="http://schemas.microsoft.com/office/powerpoint/2010/main" val="17281131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Acquiring a token silently using MSAL</a:t>
            </a:r>
          </a:p>
        </p:txBody>
      </p:sp>
      <p:sp>
        <p:nvSpPr>
          <p:cNvPr id="4" name="Text Placeholder 3" descr="The sample code silently acquires a token.">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492990"/>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a:solidFill>
                  <a:srgbClr val="001080"/>
                </a:solidFill>
              </a:rPr>
              <a:t>accounts</a:t>
            </a:r>
            <a:r>
              <a:rPr lang="en-US" sz="1800" dirty="0">
                <a:solidFill>
                  <a:srgbClr val="000000"/>
                </a:solidFill>
              </a:rPr>
              <a:t>.</a:t>
            </a:r>
            <a:r>
              <a:rPr lang="en-US" sz="1800" dirty="0">
                <a:solidFill>
                  <a:srgbClr val="795E26"/>
                </a:solidFill>
              </a:rPr>
              <a:t>FirstOrDefault</a:t>
            </a:r>
            <a:r>
              <a:rPr lang="en-US" sz="1800" dirty="0">
                <a:solidFill>
                  <a:srgbClr val="000000"/>
                </a:solidFill>
              </a:rPr>
              <a:t>();</a:t>
            </a:r>
          </a:p>
          <a:p>
            <a:br>
              <a:rPr lang="en-US" sz="1800" dirty="0">
                <a:solidFill>
                  <a:srgbClr val="000000"/>
                </a:solidFill>
              </a:rPr>
            </a:br>
            <a:r>
              <a:rPr lang="en-US" sz="1800" dirty="0">
                <a:solidFill>
                  <a:srgbClr val="008000"/>
                </a:solidFill>
              </a:rPr>
              <a:t>// Acquire token silently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authResult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clientApp</a:t>
            </a:r>
            <a:r>
              <a:rPr lang="en-US" sz="1800" dirty="0">
                <a:solidFill>
                  <a:srgbClr val="000000"/>
                </a:solidFill>
              </a:rPr>
              <a:t>.</a:t>
            </a:r>
            <a:r>
              <a:rPr lang="en-US" sz="1800" dirty="0">
                <a:solidFill>
                  <a:srgbClr val="795E26"/>
                </a:solidFill>
              </a:rPr>
              <a:t>AcquireTokenSilent</a:t>
            </a:r>
            <a:r>
              <a:rPr lang="en-US" sz="1800" dirty="0">
                <a:solidFill>
                  <a:srgbClr val="000000"/>
                </a:solidFill>
              </a:rPr>
              <a:t>(</a:t>
            </a:r>
            <a:r>
              <a:rPr lang="en-US" sz="1800" dirty="0">
                <a:solidFill>
                  <a:srgbClr val="001080"/>
                </a:solidFill>
              </a:rPr>
              <a:t>scopes</a:t>
            </a:r>
            <a:r>
              <a:rPr lang="en-US" sz="1800" dirty="0">
                <a:solidFill>
                  <a:srgbClr val="000000"/>
                </a:solidFill>
              </a:rPr>
              <a:t>, </a:t>
            </a:r>
            <a:r>
              <a:rPr lang="en-US" sz="1800" dirty="0">
                <a:solidFill>
                  <a:srgbClr val="001080"/>
                </a:solidFill>
              </a:rPr>
              <a:t>account</a:t>
            </a:r>
            <a:r>
              <a:rPr lang="en-US" sz="1800" dirty="0">
                <a:solidFill>
                  <a:srgbClr val="000000"/>
                </a:solidFill>
              </a:rPr>
              <a:t>)</a:t>
            </a:r>
          </a:p>
          <a:p>
            <a:r>
              <a:rPr lang="en-US" sz="1800" dirty="0">
                <a:solidFill>
                  <a:srgbClr val="000000"/>
                </a:solidFill>
              </a:rPr>
              <a:t>    .</a:t>
            </a:r>
            <a:r>
              <a:rPr lang="en-US" sz="1800" dirty="0">
                <a:solidFill>
                  <a:srgbClr val="795E26"/>
                </a:solidFill>
              </a:rPr>
              <a:t>ExecuteAsync</a:t>
            </a:r>
            <a:r>
              <a:rPr lang="en-US" sz="1800" dirty="0">
                <a:solidFill>
                  <a:srgbClr val="000000"/>
                </a:solidFill>
              </a:rPr>
              <a:t>();</a:t>
            </a:r>
          </a:p>
          <a:p>
            <a:br>
              <a:rPr lang="en-US" sz="1800" dirty="0">
                <a:solidFill>
                  <a:srgbClr val="000000"/>
                </a:solidFill>
              </a:rPr>
            </a:br>
            <a:r>
              <a:rPr lang="en-US" sz="1800" dirty="0">
                <a:solidFill>
                  <a:srgbClr val="008000"/>
                </a:solidFill>
              </a:rPr>
              <a:t>// Observe token property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a:t>
            </a:r>
            <a:r>
              <a:rPr lang="en-US" sz="1800" dirty="0">
                <a:solidFill>
                  <a:srgbClr val="000000"/>
                </a:solidFill>
              </a:rPr>
              <a:t> = </a:t>
            </a:r>
            <a:r>
              <a:rPr lang="en-US" sz="1800" dirty="0">
                <a:solidFill>
                  <a:srgbClr val="001080"/>
                </a:solidFill>
              </a:rPr>
              <a:t>authResult</a:t>
            </a:r>
            <a:r>
              <a:rPr lang="en-US" sz="1800" dirty="0">
                <a:solidFill>
                  <a:srgbClr val="000000"/>
                </a:solidFill>
              </a:rPr>
              <a:t>.</a:t>
            </a:r>
            <a:r>
              <a:rPr lang="en-US" sz="1800" dirty="0">
                <a:solidFill>
                  <a:srgbClr val="001080"/>
                </a:solidFill>
              </a:rPr>
              <a:t>AccessToken</a:t>
            </a:r>
            <a:r>
              <a:rPr lang="en-US" sz="1800" dirty="0">
                <a:solidFill>
                  <a:srgbClr val="000000"/>
                </a:solidFill>
              </a:rPr>
              <a:t>;</a:t>
            </a:r>
          </a:p>
        </p:txBody>
      </p:sp>
    </p:spTree>
    <p:custDataLst>
      <p:tags r:id="rId1"/>
    </p:custDataLst>
    <p:extLst>
      <p:ext uri="{BB962C8B-B14F-4D97-AF65-F5344CB8AC3E}">
        <p14:creationId xmlns:p14="http://schemas.microsoft.com/office/powerpoint/2010/main" val="194813615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Get user profile using MSAL</a:t>
            </a:r>
          </a:p>
        </p:txBody>
      </p:sp>
      <p:sp>
        <p:nvSpPr>
          <p:cNvPr id="4" name="Text Placeholder 3" descr="The sample code acquires a user’s profile by using an API endpoin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5041380"/>
          </a:xfrm>
        </p:spPr>
        <p:txBody>
          <a:bodyPr/>
          <a:lstStyle/>
          <a:p>
            <a:pPr>
              <a:spcBef>
                <a:spcPts val="300"/>
              </a:spcBef>
            </a:pPr>
            <a:r>
              <a:rPr lang="en-US" sz="1800" dirty="0">
                <a:solidFill>
                  <a:srgbClr val="0000FF"/>
                </a:solidFill>
              </a:rPr>
              <a:t>string</a:t>
            </a:r>
            <a:r>
              <a:rPr lang="en-US" sz="1800" dirty="0">
                <a:solidFill>
                  <a:srgbClr val="000000"/>
                </a:solidFill>
              </a:rPr>
              <a:t> </a:t>
            </a:r>
            <a:r>
              <a:rPr lang="en-US" sz="1800" dirty="0">
                <a:solidFill>
                  <a:srgbClr val="001080"/>
                </a:solidFill>
              </a:rPr>
              <a:t>endpoint</a:t>
            </a:r>
            <a:r>
              <a:rPr lang="en-US" sz="1800" dirty="0">
                <a:solidFill>
                  <a:srgbClr val="000000"/>
                </a:solidFill>
              </a:rPr>
              <a:t> = </a:t>
            </a:r>
            <a:r>
              <a:rPr lang="en-US" sz="1800" dirty="0">
                <a:solidFill>
                  <a:srgbClr val="A31515"/>
                </a:solidFill>
              </a:rPr>
              <a:t>"https://graph.microsoft.com/v1.0/me"</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Create a new instance of HttpClient class</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HttpClient</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Build an auth header using your token</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authHeader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AuthenticationHeaderValue</a:t>
            </a:r>
            <a:r>
              <a:rPr lang="en-US" sz="1800" dirty="0">
                <a:solidFill>
                  <a:srgbClr val="000000"/>
                </a:solidFill>
              </a:rPr>
              <a:t>(</a:t>
            </a:r>
          </a:p>
          <a:p>
            <a:pPr>
              <a:spcBef>
                <a:spcPts val="300"/>
              </a:spcBef>
            </a:pPr>
            <a:r>
              <a:rPr lang="en-US" sz="1800" dirty="0">
                <a:solidFill>
                  <a:srgbClr val="000000"/>
                </a:solidFill>
              </a:rPr>
              <a:t>    </a:t>
            </a:r>
            <a:r>
              <a:rPr lang="en-US" sz="1800" dirty="0">
                <a:solidFill>
                  <a:srgbClr val="A31515"/>
                </a:solidFill>
              </a:rPr>
              <a:t>"Bearer"</a:t>
            </a:r>
            <a:r>
              <a:rPr lang="en-US" sz="1800" dirty="0">
                <a:solidFill>
                  <a:srgbClr val="000000"/>
                </a:solidFill>
              </a:rPr>
              <a:t>, </a:t>
            </a:r>
          </a:p>
          <a:p>
            <a:pPr>
              <a:spcBef>
                <a:spcPts val="300"/>
              </a:spcBef>
            </a:pPr>
            <a:r>
              <a:rPr lang="en-US" sz="1800" dirty="0">
                <a:solidFill>
                  <a:srgbClr val="000000"/>
                </a:solidFill>
              </a:rPr>
              <a:t>    </a:t>
            </a:r>
            <a:r>
              <a:rPr lang="en-US" sz="1800" dirty="0">
                <a:solidFill>
                  <a:srgbClr val="001080"/>
                </a:solidFill>
              </a:rPr>
              <a:t>token</a:t>
            </a:r>
            <a:endParaRPr lang="en-US" sz="1800" dirty="0">
              <a:solidFill>
                <a:srgbClr val="000000"/>
              </a:solidFill>
            </a:endParaRPr>
          </a:p>
          <a:p>
            <a:pPr>
              <a:spcBef>
                <a:spcPts val="300"/>
              </a:spcBef>
            </a:pP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Set httpClient to use the previously-build auth header</a:t>
            </a:r>
            <a:endParaRPr lang="en-US" sz="1800" dirty="0">
              <a:solidFill>
                <a:srgbClr val="000000"/>
              </a:solidFill>
            </a:endParaRPr>
          </a:p>
          <a:p>
            <a:pPr>
              <a:spcBef>
                <a:spcPts val="300"/>
              </a:spcBef>
            </a:pPr>
            <a:r>
              <a:rPr lang="en-US" sz="1800" dirty="0">
                <a:solidFill>
                  <a:srgbClr val="001080"/>
                </a:solidFill>
              </a:rPr>
              <a:t>client</a:t>
            </a:r>
            <a:r>
              <a:rPr lang="en-US" sz="1800" dirty="0">
                <a:solidFill>
                  <a:srgbClr val="000000"/>
                </a:solidFill>
              </a:rPr>
              <a:t>.</a:t>
            </a:r>
            <a:r>
              <a:rPr lang="en-US" sz="1800" dirty="0">
                <a:solidFill>
                  <a:srgbClr val="001080"/>
                </a:solidFill>
              </a:rPr>
              <a:t>DefaultRequestHeaders</a:t>
            </a:r>
            <a:r>
              <a:rPr lang="en-US" sz="1800" dirty="0">
                <a:solidFill>
                  <a:srgbClr val="000000"/>
                </a:solidFill>
              </a:rPr>
              <a:t>.</a:t>
            </a:r>
            <a:r>
              <a:rPr lang="en-US" sz="1800" dirty="0">
                <a:solidFill>
                  <a:srgbClr val="001080"/>
                </a:solidFill>
              </a:rPr>
              <a:t>Authorization</a:t>
            </a:r>
            <a:r>
              <a:rPr lang="en-US" sz="1800" dirty="0">
                <a:solidFill>
                  <a:srgbClr val="000000"/>
                </a:solidFill>
              </a:rPr>
              <a:t> = </a:t>
            </a:r>
            <a:r>
              <a:rPr lang="en-US" sz="1800" dirty="0">
                <a:solidFill>
                  <a:srgbClr val="001080"/>
                </a:solidFill>
              </a:rPr>
              <a:t>authHeader</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Make a HTTP GET request to the endpoint</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response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GetAsync</a:t>
            </a:r>
            <a:r>
              <a:rPr lang="en-US" sz="1800" dirty="0">
                <a:solidFill>
                  <a:srgbClr val="000000"/>
                </a:solidFill>
              </a:rPr>
              <a:t>(</a:t>
            </a:r>
            <a:r>
              <a:rPr lang="en-US" sz="1800" dirty="0">
                <a:solidFill>
                  <a:srgbClr val="001080"/>
                </a:solidFill>
              </a:rPr>
              <a:t>endpoint</a:t>
            </a:r>
            <a:r>
              <a:rPr lang="en-US" sz="1800" dirty="0">
                <a:solidFill>
                  <a:srgbClr val="000000"/>
                </a:solidFill>
              </a:rPr>
              <a:t>);</a:t>
            </a:r>
          </a:p>
        </p:txBody>
      </p:sp>
    </p:spTree>
    <p:custDataLst>
      <p:tags r:id="rId1"/>
    </p:custDataLst>
    <p:extLst>
      <p:ext uri="{BB962C8B-B14F-4D97-AF65-F5344CB8AC3E}">
        <p14:creationId xmlns:p14="http://schemas.microsoft.com/office/powerpoint/2010/main" val="384073791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Interactive authentication by using MSAL.NET</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11280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7F94-14C0-41A2-AF25-C6F8BA5128DB}"/>
              </a:ext>
            </a:extLst>
          </p:cNvPr>
          <p:cNvSpPr>
            <a:spLocks noGrp="1"/>
          </p:cNvSpPr>
          <p:nvPr>
            <p:ph type="title"/>
          </p:nvPr>
        </p:nvSpPr>
        <p:spPr/>
        <p:txBody>
          <a:bodyPr/>
          <a:lstStyle/>
          <a:p>
            <a:r>
              <a:rPr lang="en-US" dirty="0"/>
              <a:t>Lesson 03: Microsoft Graph</a:t>
            </a:r>
          </a:p>
        </p:txBody>
      </p:sp>
    </p:spTree>
    <p:custDataLst>
      <p:tags r:id="rId1"/>
    </p:custDataLst>
    <p:extLst>
      <p:ext uri="{BB962C8B-B14F-4D97-AF65-F5344CB8AC3E}">
        <p14:creationId xmlns:p14="http://schemas.microsoft.com/office/powerpoint/2010/main" val="208516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39B0-B12F-438A-BC75-C875C2634A23}"/>
              </a:ext>
            </a:extLst>
          </p:cNvPr>
          <p:cNvSpPr>
            <a:spLocks noGrp="1"/>
          </p:cNvSpPr>
          <p:nvPr>
            <p:ph type="title"/>
          </p:nvPr>
        </p:nvSpPr>
        <p:spPr/>
        <p:txBody>
          <a:bodyPr/>
          <a:lstStyle/>
          <a:p>
            <a:r>
              <a:rPr lang="en-US" dirty="0"/>
              <a:t>Microsoft 365 platform</a:t>
            </a:r>
          </a:p>
        </p:txBody>
      </p:sp>
      <p:grpSp>
        <p:nvGrpSpPr>
          <p:cNvPr id="196" name="Group 195" descr="The Microsoft 365 platform is illustrated as a union between Microsoft-provided services and customer-built experiences with Microsoft Graph serving as the connecting component.">
            <a:extLst>
              <a:ext uri="{FF2B5EF4-FFF2-40B4-BE49-F238E27FC236}">
                <a16:creationId xmlns:a16="http://schemas.microsoft.com/office/drawing/2014/main" id="{4A1E2598-6DD1-4063-A872-061F60D3FD13}"/>
              </a:ext>
            </a:extLst>
          </p:cNvPr>
          <p:cNvGrpSpPr/>
          <p:nvPr/>
        </p:nvGrpSpPr>
        <p:grpSpPr>
          <a:xfrm>
            <a:off x="0" y="1501299"/>
            <a:ext cx="12192000" cy="5076737"/>
            <a:chOff x="0" y="1501299"/>
            <a:chExt cx="12192000" cy="5076737"/>
          </a:xfrm>
        </p:grpSpPr>
        <p:sp>
          <p:nvSpPr>
            <p:cNvPr id="3" name="Rectangle 2">
              <a:extLst>
                <a:ext uri="{FF2B5EF4-FFF2-40B4-BE49-F238E27FC236}">
                  <a16:creationId xmlns:a16="http://schemas.microsoft.com/office/drawing/2014/main" id="{4319043E-205F-4747-B3CF-EDBD0091477E}"/>
                </a:ext>
              </a:extLst>
            </p:cNvPr>
            <p:cNvSpPr/>
            <p:nvPr/>
          </p:nvSpPr>
          <p:spPr bwMode="auto">
            <a:xfrm>
              <a:off x="6238311" y="1501299"/>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4" name="TextBox 149">
              <a:extLst>
                <a:ext uri="{FF2B5EF4-FFF2-40B4-BE49-F238E27FC236}">
                  <a16:creationId xmlns:a16="http://schemas.microsoft.com/office/drawing/2014/main" id="{2E43EA5A-156C-42F7-9242-D67085C66252}"/>
                </a:ext>
              </a:extLst>
            </p:cNvPr>
            <p:cNvSpPr txBox="1"/>
            <p:nvPr/>
          </p:nvSpPr>
          <p:spPr>
            <a:xfrm>
              <a:off x="10104078" y="5486140"/>
              <a:ext cx="1540478" cy="33855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data connect</a:t>
              </a:r>
            </a:p>
          </p:txBody>
        </p:sp>
        <p:cxnSp>
          <p:nvCxnSpPr>
            <p:cNvPr id="5" name="Straight Connector 4">
              <a:extLst>
                <a:ext uri="{FF2B5EF4-FFF2-40B4-BE49-F238E27FC236}">
                  <a16:creationId xmlns:a16="http://schemas.microsoft.com/office/drawing/2014/main" id="{0F6B16CB-9A04-4E86-B23D-70C180F7438F}"/>
                </a:ext>
              </a:extLst>
            </p:cNvPr>
            <p:cNvCxnSpPr/>
            <p:nvPr/>
          </p:nvCxnSpPr>
          <p:spPr>
            <a:xfrm>
              <a:off x="9215155" y="2649992"/>
              <a:ext cx="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DCE2B33F-1F77-441D-B445-E057C33D4301}"/>
                </a:ext>
              </a:extLst>
            </p:cNvPr>
            <p:cNvGrpSpPr/>
            <p:nvPr/>
          </p:nvGrpSpPr>
          <p:grpSpPr>
            <a:xfrm>
              <a:off x="3269168" y="4875983"/>
              <a:ext cx="5661344" cy="1110072"/>
              <a:chOff x="3269168" y="4694199"/>
              <a:chExt cx="5661344" cy="1110072"/>
            </a:xfrm>
          </p:grpSpPr>
          <p:sp>
            <p:nvSpPr>
              <p:cNvPr id="189" name="Rectangle 188">
                <a:extLst>
                  <a:ext uri="{FF2B5EF4-FFF2-40B4-BE49-F238E27FC236}">
                    <a16:creationId xmlns:a16="http://schemas.microsoft.com/office/drawing/2014/main" id="{0622B4BB-F9EC-448B-A812-09B4F90CCB50}"/>
                  </a:ext>
                </a:extLst>
              </p:cNvPr>
              <p:cNvSpPr/>
              <p:nvPr/>
            </p:nvSpPr>
            <p:spPr>
              <a:xfrm>
                <a:off x="3272662" y="4698839"/>
                <a:ext cx="5657850" cy="1105432"/>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pic>
            <p:nvPicPr>
              <p:cNvPr id="190" name="Picture 189">
                <a:extLst>
                  <a:ext uri="{FF2B5EF4-FFF2-40B4-BE49-F238E27FC236}">
                    <a16:creationId xmlns:a16="http://schemas.microsoft.com/office/drawing/2014/main" id="{3FB08140-C887-4524-AEC6-304F18654217}"/>
                  </a:ext>
                </a:extLst>
              </p:cNvPr>
              <p:cNvPicPr>
                <a:picLocks noChangeAspect="1"/>
              </p:cNvPicPr>
              <p:nvPr/>
            </p:nvPicPr>
            <p:blipFill rotWithShape="1">
              <a:blip r:embed="rId4"/>
              <a:srcRect l="695" r="192" b="3570"/>
              <a:stretch/>
            </p:blipFill>
            <p:spPr>
              <a:xfrm>
                <a:off x="3269168" y="4694199"/>
                <a:ext cx="5661344" cy="592307"/>
              </a:xfrm>
              <a:prstGeom prst="rect">
                <a:avLst/>
              </a:prstGeom>
            </p:spPr>
          </p:pic>
          <p:sp>
            <p:nvSpPr>
              <p:cNvPr id="191" name="Title 1">
                <a:extLst>
                  <a:ext uri="{FF2B5EF4-FFF2-40B4-BE49-F238E27FC236}">
                    <a16:creationId xmlns:a16="http://schemas.microsoft.com/office/drawing/2014/main" id="{8D84DEA2-9040-4C0D-8F9C-C25C0E8E1C28}"/>
                  </a:ext>
                </a:extLst>
              </p:cNvPr>
              <p:cNvSpPr txBox="1">
                <a:spLocks/>
              </p:cNvSpPr>
              <p:nvPr/>
            </p:nvSpPr>
            <p:spPr>
              <a:xfrm>
                <a:off x="4433382" y="4749407"/>
                <a:ext cx="3336411" cy="486532"/>
              </a:xfrm>
              <a:prstGeom prst="rect">
                <a:avLst/>
              </a:prstGeom>
            </p:spPr>
            <p:txBody>
              <a:bodyPr vert="horz" wrap="square" lIns="146284" tIns="91427" rIns="146284" bIns="91427" rtlCol="0" anchor="t">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218" rtl="0" eaLnBrk="1" fontAlgn="auto" latinLnBrk="0" hangingPunct="1">
                  <a:lnSpc>
                    <a:spcPct val="90000"/>
                  </a:lnSpc>
                  <a:spcBef>
                    <a:spcPct val="0"/>
                  </a:spcBef>
                  <a:spcAft>
                    <a:spcPts val="0"/>
                  </a:spcAft>
                  <a:buClrTx/>
                  <a:buSzTx/>
                  <a:buFontTx/>
                  <a:buNone/>
                  <a:tabLst/>
                  <a:defRPr/>
                </a:pPr>
                <a:r>
                  <a:rPr kumimoji="0" lang="en-US" sz="2000" b="0" i="0" u="none" strike="noStrike" kern="0" cap="none" spc="-50" normalizeH="0" baseline="0" noProof="0" dirty="0">
                    <a:ln w="3175">
                      <a:noFill/>
                    </a:ln>
                    <a:solidFill>
                      <a:srgbClr val="1A1A1A"/>
                    </a:solidFill>
                    <a:effectLst/>
                    <a:uLnTx/>
                    <a:uFillTx/>
                    <a:latin typeface="Segoe UI Semibold" panose="020B0702040204020203" pitchFamily="34" charset="0"/>
                    <a:ea typeface="+mn-ea"/>
                    <a:cs typeface="Segoe UI Semibold" panose="020B0702040204020203" pitchFamily="34" charset="0"/>
                  </a:rPr>
                  <a:t>Microsoft </a:t>
                </a:r>
                <a:r>
                  <a:rPr kumimoji="0" lang="en-US" sz="2000" b="0" i="0" u="none" strike="noStrike" kern="0" cap="none" spc="-50" normalizeH="0" baseline="0" noProof="0" dirty="0">
                    <a:ln>
                      <a:noFill/>
                    </a:ln>
                    <a:solidFill>
                      <a:srgbClr val="1A1A1A"/>
                    </a:solidFill>
                    <a:effectLst/>
                    <a:uLnTx/>
                    <a:uFillTx/>
                    <a:latin typeface="Segoe UI Semibold" panose="020B0702040204020203" pitchFamily="34" charset="0"/>
                    <a:ea typeface="+mn-ea"/>
                    <a:cs typeface="Segoe UI Semibold" panose="020B0702040204020203" pitchFamily="34" charset="0"/>
                  </a:rPr>
                  <a:t>Graph</a:t>
                </a:r>
                <a:endParaRPr kumimoji="0" lang="en-US" sz="2000" b="0" i="0" u="none" strike="noStrike" kern="1200" cap="none" spc="-147" normalizeH="0" baseline="0" noProof="0" dirty="0">
                  <a:ln w="3175">
                    <a:noFill/>
                  </a:ln>
                  <a:solidFill>
                    <a:srgbClr val="1A1A1A"/>
                  </a:solidFill>
                  <a:effectLst/>
                  <a:uLnTx/>
                  <a:uFillTx/>
                  <a:latin typeface="Segoe UI"/>
                  <a:ea typeface="+mn-ea"/>
                  <a:cs typeface="+mn-cs"/>
                </a:endParaRPr>
              </a:p>
            </p:txBody>
          </p:sp>
          <p:sp>
            <p:nvSpPr>
              <p:cNvPr id="192" name="Rectangle 191">
                <a:extLst>
                  <a:ext uri="{FF2B5EF4-FFF2-40B4-BE49-F238E27FC236}">
                    <a16:creationId xmlns:a16="http://schemas.microsoft.com/office/drawing/2014/main" id="{70F7F918-2A85-4C15-8BCD-6F5D701549C2}"/>
                  </a:ext>
                </a:extLst>
              </p:cNvPr>
              <p:cNvSpPr/>
              <p:nvPr/>
            </p:nvSpPr>
            <p:spPr>
              <a:xfrm>
                <a:off x="3686508" y="5386009"/>
                <a:ext cx="725520"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Segoe UI" pitchFamily="34" charset="0"/>
                    <a:cs typeface="Segoe UI" pitchFamily="34" charset="0"/>
                  </a:rPr>
                  <a:t>Office 365</a:t>
                </a:r>
              </a:p>
            </p:txBody>
          </p:sp>
          <p:sp>
            <p:nvSpPr>
              <p:cNvPr id="193" name="Rectangle 192">
                <a:extLst>
                  <a:ext uri="{FF2B5EF4-FFF2-40B4-BE49-F238E27FC236}">
                    <a16:creationId xmlns:a16="http://schemas.microsoft.com/office/drawing/2014/main" id="{7F5B402B-7680-4CE1-8BE8-13995E1FED57}"/>
                  </a:ext>
                </a:extLst>
              </p:cNvPr>
              <p:cNvSpPr/>
              <p:nvPr/>
            </p:nvSpPr>
            <p:spPr>
              <a:xfrm>
                <a:off x="4884941" y="5386009"/>
                <a:ext cx="855362"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mn-ea"/>
                    <a:cs typeface="Segoe UI" pitchFamily="34" charset="0"/>
                  </a:rPr>
                  <a:t>Windows 10</a:t>
                </a:r>
              </a:p>
            </p:txBody>
          </p:sp>
          <p:sp>
            <p:nvSpPr>
              <p:cNvPr id="194" name="Rectangle 193">
                <a:extLst>
                  <a:ext uri="{FF2B5EF4-FFF2-40B4-BE49-F238E27FC236}">
                    <a16:creationId xmlns:a16="http://schemas.microsoft.com/office/drawing/2014/main" id="{B354729A-6586-4D1E-8BE5-1ECF461A4C97}"/>
                  </a:ext>
                </a:extLst>
              </p:cNvPr>
              <p:cNvSpPr/>
              <p:nvPr/>
            </p:nvSpPr>
            <p:spPr>
              <a:xfrm>
                <a:off x="6081260" y="5386009"/>
                <a:ext cx="2567369"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mn-ea"/>
                    <a:cs typeface="Segoe UI" pitchFamily="34" charset="0"/>
                  </a:rPr>
                  <a:t>Microsoft Enterprise Mobility + Security</a:t>
                </a:r>
              </a:p>
            </p:txBody>
          </p:sp>
          <p:cxnSp>
            <p:nvCxnSpPr>
              <p:cNvPr id="195" name="Straight Connector 194">
                <a:extLst>
                  <a:ext uri="{FF2B5EF4-FFF2-40B4-BE49-F238E27FC236}">
                    <a16:creationId xmlns:a16="http://schemas.microsoft.com/office/drawing/2014/main" id="{37038862-8047-4746-A47B-19124455B90E}"/>
                  </a:ext>
                </a:extLst>
              </p:cNvPr>
              <p:cNvCxnSpPr>
                <a:cxnSpLocks/>
              </p:cNvCxnSpPr>
              <p:nvPr/>
            </p:nvCxnSpPr>
            <p:spPr>
              <a:xfrm>
                <a:off x="4481081" y="5305226"/>
                <a:ext cx="3241012"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7" name="Straight Arrow Connector 6">
              <a:extLst>
                <a:ext uri="{FF2B5EF4-FFF2-40B4-BE49-F238E27FC236}">
                  <a16:creationId xmlns:a16="http://schemas.microsoft.com/office/drawing/2014/main" id="{EE83A3E8-F450-4E79-A97A-2B20F4A1207D}"/>
                </a:ext>
              </a:extLst>
            </p:cNvPr>
            <p:cNvCxnSpPr>
              <a:cxnSpLocks/>
            </p:cNvCxnSpPr>
            <p:nvPr/>
          </p:nvCxnSpPr>
          <p:spPr>
            <a:xfrm flipV="1">
              <a:off x="6096000" y="4166717"/>
              <a:ext cx="0" cy="713906"/>
            </a:xfrm>
            <a:prstGeom prst="straightConnector1">
              <a:avLst/>
            </a:prstGeom>
            <a:ln w="50800">
              <a:solidFill>
                <a:schemeClr val="tx1"/>
              </a:solidFill>
              <a:headEnd type="none" w="lg" len="med"/>
              <a:tailEnd type="oval"/>
            </a:ln>
          </p:spPr>
          <p:style>
            <a:lnRef idx="1">
              <a:schemeClr val="accent1"/>
            </a:lnRef>
            <a:fillRef idx="0">
              <a:schemeClr val="accent1"/>
            </a:fillRef>
            <a:effectRef idx="0">
              <a:schemeClr val="accent1"/>
            </a:effectRef>
            <a:fontRef idx="minor">
              <a:schemeClr val="tx1"/>
            </a:fontRef>
          </p:style>
        </p:cxnSp>
        <p:sp>
          <p:nvSpPr>
            <p:cNvPr id="8" name="TextBox 280">
              <a:extLst>
                <a:ext uri="{FF2B5EF4-FFF2-40B4-BE49-F238E27FC236}">
                  <a16:creationId xmlns:a16="http://schemas.microsoft.com/office/drawing/2014/main" id="{17925C29-6B9F-4C70-9EC5-2430E274516D}"/>
                </a:ext>
              </a:extLst>
            </p:cNvPr>
            <p:cNvSpPr txBox="1"/>
            <p:nvPr/>
          </p:nvSpPr>
          <p:spPr>
            <a:xfrm>
              <a:off x="6391731" y="4230772"/>
              <a:ext cx="2267261" cy="33855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REST APIs and webhooks</a:t>
              </a:r>
            </a:p>
          </p:txBody>
        </p:sp>
        <p:cxnSp>
          <p:nvCxnSpPr>
            <p:cNvPr id="9" name="Straight Arrow Connector 8">
              <a:extLst>
                <a:ext uri="{FF2B5EF4-FFF2-40B4-BE49-F238E27FC236}">
                  <a16:creationId xmlns:a16="http://schemas.microsoft.com/office/drawing/2014/main" id="{A54509C3-9078-449C-B4EB-C8CD679F0E43}"/>
                </a:ext>
              </a:extLst>
            </p:cNvPr>
            <p:cNvCxnSpPr>
              <a:cxnSpLocks/>
            </p:cNvCxnSpPr>
            <p:nvPr/>
          </p:nvCxnSpPr>
          <p:spPr>
            <a:xfrm>
              <a:off x="2245489" y="5255779"/>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E877520-234D-405C-93FB-6375FD2EC8C6}"/>
                </a:ext>
              </a:extLst>
            </p:cNvPr>
            <p:cNvSpPr/>
            <p:nvPr/>
          </p:nvSpPr>
          <p:spPr bwMode="auto">
            <a:xfrm>
              <a:off x="0" y="1501299"/>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grpSp>
          <p:nvGrpSpPr>
            <p:cNvPr id="11" name="Group 10">
              <a:extLst>
                <a:ext uri="{FF2B5EF4-FFF2-40B4-BE49-F238E27FC236}">
                  <a16:creationId xmlns:a16="http://schemas.microsoft.com/office/drawing/2014/main" id="{12CC79C8-2281-4FE6-9637-6E1EA7FF8618}"/>
                </a:ext>
              </a:extLst>
            </p:cNvPr>
            <p:cNvGrpSpPr/>
            <p:nvPr/>
          </p:nvGrpSpPr>
          <p:grpSpPr>
            <a:xfrm>
              <a:off x="310889" y="3374747"/>
              <a:ext cx="4048901" cy="215444"/>
              <a:chOff x="310889" y="3022368"/>
              <a:chExt cx="4048901" cy="215444"/>
            </a:xfrm>
          </p:grpSpPr>
          <p:sp>
            <p:nvSpPr>
              <p:cNvPr id="185" name="TextBox 105">
                <a:extLst>
                  <a:ext uri="{FF2B5EF4-FFF2-40B4-BE49-F238E27FC236}">
                    <a16:creationId xmlns:a16="http://schemas.microsoft.com/office/drawing/2014/main" id="{77613D4F-28AD-4BBF-A8CE-9C63DA9008FE}"/>
                  </a:ext>
                </a:extLst>
              </p:cNvPr>
              <p:cNvSpPr txBox="1"/>
              <p:nvPr/>
            </p:nvSpPr>
            <p:spPr>
              <a:xfrm>
                <a:off x="310889" y="3043079"/>
                <a:ext cx="904095" cy="193899"/>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Documents</a:t>
                </a:r>
              </a:p>
            </p:txBody>
          </p:sp>
          <p:sp>
            <p:nvSpPr>
              <p:cNvPr id="186" name="TextBox 106">
                <a:extLst>
                  <a:ext uri="{FF2B5EF4-FFF2-40B4-BE49-F238E27FC236}">
                    <a16:creationId xmlns:a16="http://schemas.microsoft.com/office/drawing/2014/main" id="{41454436-253B-4C11-8248-32107F5F9E9A}"/>
                  </a:ext>
                </a:extLst>
              </p:cNvPr>
              <p:cNvSpPr txBox="1"/>
              <p:nvPr/>
            </p:nvSpPr>
            <p:spPr>
              <a:xfrm>
                <a:off x="1457653" y="3022368"/>
                <a:ext cx="1117485" cy="21544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Conversations</a:t>
                </a:r>
              </a:p>
            </p:txBody>
          </p:sp>
          <p:sp>
            <p:nvSpPr>
              <p:cNvPr id="187" name="TextBox 107">
                <a:extLst>
                  <a:ext uri="{FF2B5EF4-FFF2-40B4-BE49-F238E27FC236}">
                    <a16:creationId xmlns:a16="http://schemas.microsoft.com/office/drawing/2014/main" id="{6543DD92-EF1B-4491-A4B7-DA8F34277595}"/>
                  </a:ext>
                </a:extLst>
              </p:cNvPr>
              <p:cNvSpPr txBox="1"/>
              <p:nvPr/>
            </p:nvSpPr>
            <p:spPr>
              <a:xfrm>
                <a:off x="2887200" y="3022368"/>
                <a:ext cx="635361" cy="21544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Portals</a:t>
                </a:r>
              </a:p>
            </p:txBody>
          </p:sp>
          <p:sp>
            <p:nvSpPr>
              <p:cNvPr id="188" name="TextBox 108">
                <a:extLst>
                  <a:ext uri="{FF2B5EF4-FFF2-40B4-BE49-F238E27FC236}">
                    <a16:creationId xmlns:a16="http://schemas.microsoft.com/office/drawing/2014/main" id="{7FBACC53-36FA-4952-A239-9C57AC553E60}"/>
                  </a:ext>
                </a:extLst>
              </p:cNvPr>
              <p:cNvSpPr txBox="1"/>
              <p:nvPr/>
            </p:nvSpPr>
            <p:spPr>
              <a:xfrm>
                <a:off x="3691337" y="3022368"/>
                <a:ext cx="668453" cy="21544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Timeline</a:t>
                </a:r>
              </a:p>
            </p:txBody>
          </p:sp>
        </p:grpSp>
        <p:sp>
          <p:nvSpPr>
            <p:cNvPr id="12" name="Rectangle 11">
              <a:extLst>
                <a:ext uri="{FF2B5EF4-FFF2-40B4-BE49-F238E27FC236}">
                  <a16:creationId xmlns:a16="http://schemas.microsoft.com/office/drawing/2014/main" id="{2609C3F7-85B7-4681-967D-624E9A34B885}"/>
                </a:ext>
              </a:extLst>
            </p:cNvPr>
            <p:cNvSpPr/>
            <p:nvPr/>
          </p:nvSpPr>
          <p:spPr>
            <a:xfrm>
              <a:off x="1596264" y="2320837"/>
              <a:ext cx="2928366" cy="307777"/>
            </a:xfrm>
            <a:prstGeom prst="rect">
              <a:avLst/>
            </a:prstGeom>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Extend Microsoft 365 experiences</a:t>
              </a:r>
            </a:p>
          </p:txBody>
        </p:sp>
        <p:grpSp>
          <p:nvGrpSpPr>
            <p:cNvPr id="13" name="Group 12">
              <a:extLst>
                <a:ext uri="{FF2B5EF4-FFF2-40B4-BE49-F238E27FC236}">
                  <a16:creationId xmlns:a16="http://schemas.microsoft.com/office/drawing/2014/main" id="{0A7DDD8B-EA0B-42B4-AD6D-390AA2BA323E}"/>
                </a:ext>
              </a:extLst>
            </p:cNvPr>
            <p:cNvGrpSpPr/>
            <p:nvPr/>
          </p:nvGrpSpPr>
          <p:grpSpPr>
            <a:xfrm>
              <a:off x="6558509" y="3299341"/>
              <a:ext cx="4183473" cy="393954"/>
              <a:chOff x="6384885" y="2925418"/>
              <a:chExt cx="4183473" cy="393954"/>
            </a:xfrm>
          </p:grpSpPr>
          <p:sp>
            <p:nvSpPr>
              <p:cNvPr id="180" name="TextBox 198">
                <a:extLst>
                  <a:ext uri="{FF2B5EF4-FFF2-40B4-BE49-F238E27FC236}">
                    <a16:creationId xmlns:a16="http://schemas.microsoft.com/office/drawing/2014/main" id="{EDA21563-13D3-484D-A991-6C0DB67D5B5F}"/>
                  </a:ext>
                </a:extLst>
              </p:cNvPr>
              <p:cNvSpPr txBox="1"/>
              <p:nvPr/>
            </p:nvSpPr>
            <p:spPr>
              <a:xfrm>
                <a:off x="6384885" y="2925418"/>
                <a:ext cx="471155" cy="39395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8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Web </a:t>
                </a:r>
                <a:b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br>
                <a: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apps</a:t>
                </a:r>
              </a:p>
            </p:txBody>
          </p:sp>
          <p:sp>
            <p:nvSpPr>
              <p:cNvPr id="181" name="TextBox 199">
                <a:extLst>
                  <a:ext uri="{FF2B5EF4-FFF2-40B4-BE49-F238E27FC236}">
                    <a16:creationId xmlns:a16="http://schemas.microsoft.com/office/drawing/2014/main" id="{805AEB4B-6705-4006-9DE4-38A682145DE1}"/>
                  </a:ext>
                </a:extLst>
              </p:cNvPr>
              <p:cNvSpPr txBox="1"/>
              <p:nvPr/>
            </p:nvSpPr>
            <p:spPr>
              <a:xfrm>
                <a:off x="7026637" y="2925418"/>
                <a:ext cx="724558"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Bots &amp; agents</a:t>
                </a:r>
              </a:p>
            </p:txBody>
          </p:sp>
          <p:sp>
            <p:nvSpPr>
              <p:cNvPr id="182" name="TextBox 204">
                <a:extLst>
                  <a:ext uri="{FF2B5EF4-FFF2-40B4-BE49-F238E27FC236}">
                    <a16:creationId xmlns:a16="http://schemas.microsoft.com/office/drawing/2014/main" id="{A2D9157E-2904-470C-8197-788E52636BDF}"/>
                  </a:ext>
                </a:extLst>
              </p:cNvPr>
              <p:cNvSpPr txBox="1"/>
              <p:nvPr/>
            </p:nvSpPr>
            <p:spPr>
              <a:xfrm>
                <a:off x="7799851" y="2925418"/>
                <a:ext cx="888742"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Device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&amp; native</a:t>
                </a:r>
              </a:p>
            </p:txBody>
          </p:sp>
          <p:sp>
            <p:nvSpPr>
              <p:cNvPr id="183" name="TextBox 209">
                <a:extLst>
                  <a:ext uri="{FF2B5EF4-FFF2-40B4-BE49-F238E27FC236}">
                    <a16:creationId xmlns:a16="http://schemas.microsoft.com/office/drawing/2014/main" id="{56523D2F-25E5-42B4-83A9-CE1EAD6FA838}"/>
                  </a:ext>
                </a:extLst>
              </p:cNvPr>
              <p:cNvSpPr txBox="1"/>
              <p:nvPr/>
            </p:nvSpPr>
            <p:spPr>
              <a:xfrm>
                <a:off x="8760399" y="2925418"/>
                <a:ext cx="722954"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Daemon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apps</a:t>
                </a:r>
              </a:p>
            </p:txBody>
          </p:sp>
          <p:sp>
            <p:nvSpPr>
              <p:cNvPr id="184" name="TextBox 210">
                <a:extLst>
                  <a:ext uri="{FF2B5EF4-FFF2-40B4-BE49-F238E27FC236}">
                    <a16:creationId xmlns:a16="http://schemas.microsoft.com/office/drawing/2014/main" id="{500412CF-6591-4705-9379-9BD27263B6CD}"/>
                  </a:ext>
                </a:extLst>
              </p:cNvPr>
              <p:cNvSpPr txBox="1"/>
              <p:nvPr/>
            </p:nvSpPr>
            <p:spPr>
              <a:xfrm>
                <a:off x="9508858" y="2925418"/>
                <a:ext cx="1059500"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Workflow automation</a:t>
                </a:r>
              </a:p>
            </p:txBody>
          </p:sp>
        </p:grpSp>
        <p:sp>
          <p:nvSpPr>
            <p:cNvPr id="14" name="Rectangle 13">
              <a:extLst>
                <a:ext uri="{FF2B5EF4-FFF2-40B4-BE49-F238E27FC236}">
                  <a16:creationId xmlns:a16="http://schemas.microsoft.com/office/drawing/2014/main" id="{D6AF26B2-AE11-4B7F-BDFC-BF3198AACAB9}"/>
                </a:ext>
              </a:extLst>
            </p:cNvPr>
            <p:cNvSpPr/>
            <p:nvPr/>
          </p:nvSpPr>
          <p:spPr>
            <a:xfrm>
              <a:off x="8241042" y="2320837"/>
              <a:ext cx="1948226" cy="307777"/>
            </a:xfrm>
            <a:prstGeom prst="rect">
              <a:avLst/>
            </a:prstGeom>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Build your experience</a:t>
              </a:r>
            </a:p>
          </p:txBody>
        </p:sp>
        <p:cxnSp>
          <p:nvCxnSpPr>
            <p:cNvPr id="15" name="Straight Connector 14">
              <a:extLst>
                <a:ext uri="{FF2B5EF4-FFF2-40B4-BE49-F238E27FC236}">
                  <a16:creationId xmlns:a16="http://schemas.microsoft.com/office/drawing/2014/main" id="{136F8728-CE29-44F7-9AF9-6FD32675179E}"/>
                </a:ext>
              </a:extLst>
            </p:cNvPr>
            <p:cNvCxnSpPr>
              <a:cxnSpLocks/>
            </p:cNvCxnSpPr>
            <p:nvPr/>
          </p:nvCxnSpPr>
          <p:spPr>
            <a:xfrm>
              <a:off x="10444787" y="2515663"/>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2D044F-5CFC-4186-A005-0A4EE1411936}"/>
                </a:ext>
              </a:extLst>
            </p:cNvPr>
            <p:cNvCxnSpPr>
              <a:cxnSpLocks/>
            </p:cNvCxnSpPr>
            <p:nvPr/>
          </p:nvCxnSpPr>
          <p:spPr>
            <a:xfrm>
              <a:off x="6492311" y="2515663"/>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CAD90D-A0CD-47E9-9F10-7C9118B3A9ED}"/>
                </a:ext>
              </a:extLst>
            </p:cNvPr>
            <p:cNvCxnSpPr>
              <a:cxnSpLocks/>
            </p:cNvCxnSpPr>
            <p:nvPr/>
          </p:nvCxnSpPr>
          <p:spPr>
            <a:xfrm>
              <a:off x="4939932" y="2515663"/>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2934887-092C-4F8C-855D-F9FC2C7D846B}"/>
                </a:ext>
              </a:extLst>
            </p:cNvPr>
            <p:cNvCxnSpPr>
              <a:cxnSpLocks/>
            </p:cNvCxnSpPr>
            <p:nvPr/>
          </p:nvCxnSpPr>
          <p:spPr>
            <a:xfrm>
              <a:off x="434358" y="2515663"/>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310">
              <a:extLst>
                <a:ext uri="{FF2B5EF4-FFF2-40B4-BE49-F238E27FC236}">
                  <a16:creationId xmlns:a16="http://schemas.microsoft.com/office/drawing/2014/main" id="{CFD12855-8A3A-41E8-889B-C1F8C4A7BE0A}"/>
                </a:ext>
              </a:extLst>
            </p:cNvPr>
            <p:cNvSpPr txBox="1"/>
            <p:nvPr/>
          </p:nvSpPr>
          <p:spPr>
            <a:xfrm>
              <a:off x="1004170" y="5643953"/>
              <a:ext cx="1051710" cy="1692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Connectors</a:t>
              </a:r>
            </a:p>
          </p:txBody>
        </p:sp>
        <p:grpSp>
          <p:nvGrpSpPr>
            <p:cNvPr id="20" name="Group 19">
              <a:extLst>
                <a:ext uri="{FF2B5EF4-FFF2-40B4-BE49-F238E27FC236}">
                  <a16:creationId xmlns:a16="http://schemas.microsoft.com/office/drawing/2014/main" id="{8E6A0157-51AE-490F-9667-918E14B56F4B}"/>
                </a:ext>
              </a:extLst>
            </p:cNvPr>
            <p:cNvGrpSpPr/>
            <p:nvPr/>
          </p:nvGrpSpPr>
          <p:grpSpPr>
            <a:xfrm>
              <a:off x="5070697" y="4113805"/>
              <a:ext cx="729573" cy="664821"/>
              <a:chOff x="5081870" y="3955592"/>
              <a:chExt cx="729573" cy="664821"/>
            </a:xfrm>
          </p:grpSpPr>
          <p:grpSp>
            <p:nvGrpSpPr>
              <p:cNvPr id="146" name="Group 145">
                <a:extLst>
                  <a:ext uri="{FF2B5EF4-FFF2-40B4-BE49-F238E27FC236}">
                    <a16:creationId xmlns:a16="http://schemas.microsoft.com/office/drawing/2014/main" id="{5C63CC5A-90DA-46A4-919D-7FBF3946E311}"/>
                  </a:ext>
                </a:extLst>
              </p:cNvPr>
              <p:cNvGrpSpPr/>
              <p:nvPr/>
            </p:nvGrpSpPr>
            <p:grpSpPr>
              <a:xfrm rot="8100000">
                <a:off x="5635809" y="4401410"/>
                <a:ext cx="75530" cy="166062"/>
                <a:chOff x="11254944" y="181522"/>
                <a:chExt cx="133855" cy="294296"/>
              </a:xfrm>
              <a:solidFill>
                <a:srgbClr val="0078D4"/>
              </a:solidFill>
            </p:grpSpPr>
            <p:sp>
              <p:nvSpPr>
                <p:cNvPr id="178" name="Oval 177">
                  <a:extLst>
                    <a:ext uri="{FF2B5EF4-FFF2-40B4-BE49-F238E27FC236}">
                      <a16:creationId xmlns:a16="http://schemas.microsoft.com/office/drawing/2014/main" id="{CB9FEE61-8FD3-4B3B-B849-192EB3EAF4A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Rectangle 178">
                  <a:extLst>
                    <a:ext uri="{FF2B5EF4-FFF2-40B4-BE49-F238E27FC236}">
                      <a16:creationId xmlns:a16="http://schemas.microsoft.com/office/drawing/2014/main" id="{251441D3-C88F-4B14-96BE-1A535840DB1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7" name="Group 146">
                <a:extLst>
                  <a:ext uri="{FF2B5EF4-FFF2-40B4-BE49-F238E27FC236}">
                    <a16:creationId xmlns:a16="http://schemas.microsoft.com/office/drawing/2014/main" id="{6BBF5AB7-2804-423E-86BA-B5D279E4BD92}"/>
                  </a:ext>
                </a:extLst>
              </p:cNvPr>
              <p:cNvGrpSpPr/>
              <p:nvPr/>
            </p:nvGrpSpPr>
            <p:grpSpPr>
              <a:xfrm rot="13500000">
                <a:off x="5187952" y="4401410"/>
                <a:ext cx="75530" cy="166062"/>
                <a:chOff x="11254944" y="181522"/>
                <a:chExt cx="133855" cy="294296"/>
              </a:xfrm>
              <a:solidFill>
                <a:srgbClr val="0078D4"/>
              </a:solidFill>
            </p:grpSpPr>
            <p:sp>
              <p:nvSpPr>
                <p:cNvPr id="176" name="Oval 175">
                  <a:extLst>
                    <a:ext uri="{FF2B5EF4-FFF2-40B4-BE49-F238E27FC236}">
                      <a16:creationId xmlns:a16="http://schemas.microsoft.com/office/drawing/2014/main" id="{DE98FA72-1A05-40D8-BF19-5DBA748E2417}"/>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7" name="Rectangle 176">
                  <a:extLst>
                    <a:ext uri="{FF2B5EF4-FFF2-40B4-BE49-F238E27FC236}">
                      <a16:creationId xmlns:a16="http://schemas.microsoft.com/office/drawing/2014/main" id="{00B1A58E-4CAF-45A2-A1A1-0D6AC927B59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8" name="Group 147">
                <a:extLst>
                  <a:ext uri="{FF2B5EF4-FFF2-40B4-BE49-F238E27FC236}">
                    <a16:creationId xmlns:a16="http://schemas.microsoft.com/office/drawing/2014/main" id="{3503E782-187E-40CE-B4D8-72741AC2A2B1}"/>
                  </a:ext>
                </a:extLst>
              </p:cNvPr>
              <p:cNvGrpSpPr/>
              <p:nvPr/>
            </p:nvGrpSpPr>
            <p:grpSpPr>
              <a:xfrm rot="2700000">
                <a:off x="5635809" y="4018394"/>
                <a:ext cx="75530" cy="166062"/>
                <a:chOff x="11254944" y="181522"/>
                <a:chExt cx="133855" cy="294296"/>
              </a:xfrm>
              <a:solidFill>
                <a:srgbClr val="0078D4"/>
              </a:solidFill>
            </p:grpSpPr>
            <p:sp>
              <p:nvSpPr>
                <p:cNvPr id="174" name="Oval 173">
                  <a:extLst>
                    <a:ext uri="{FF2B5EF4-FFF2-40B4-BE49-F238E27FC236}">
                      <a16:creationId xmlns:a16="http://schemas.microsoft.com/office/drawing/2014/main" id="{7C845099-B52D-44B7-96F9-1A39D983D6CE}"/>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5" name="Rectangle 174">
                  <a:extLst>
                    <a:ext uri="{FF2B5EF4-FFF2-40B4-BE49-F238E27FC236}">
                      <a16:creationId xmlns:a16="http://schemas.microsoft.com/office/drawing/2014/main" id="{1FF624C6-B6BB-4DBF-8604-BFF4FF99A3E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9" name="Group 148">
                <a:extLst>
                  <a:ext uri="{FF2B5EF4-FFF2-40B4-BE49-F238E27FC236}">
                    <a16:creationId xmlns:a16="http://schemas.microsoft.com/office/drawing/2014/main" id="{76A9ADC5-881D-4FC4-94A1-4BBE203890AF}"/>
                  </a:ext>
                </a:extLst>
              </p:cNvPr>
              <p:cNvGrpSpPr/>
              <p:nvPr/>
            </p:nvGrpSpPr>
            <p:grpSpPr>
              <a:xfrm rot="18900000">
                <a:off x="5187952" y="4018394"/>
                <a:ext cx="75530" cy="166062"/>
                <a:chOff x="11254944" y="181522"/>
                <a:chExt cx="133855" cy="294296"/>
              </a:xfrm>
              <a:solidFill>
                <a:srgbClr val="0078D4"/>
              </a:solidFill>
            </p:grpSpPr>
            <p:sp>
              <p:nvSpPr>
                <p:cNvPr id="172" name="Oval 171">
                  <a:extLst>
                    <a:ext uri="{FF2B5EF4-FFF2-40B4-BE49-F238E27FC236}">
                      <a16:creationId xmlns:a16="http://schemas.microsoft.com/office/drawing/2014/main" id="{8BC37187-FE74-46A8-9754-6E08366F65B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3" name="Rectangle 172">
                  <a:extLst>
                    <a:ext uri="{FF2B5EF4-FFF2-40B4-BE49-F238E27FC236}">
                      <a16:creationId xmlns:a16="http://schemas.microsoft.com/office/drawing/2014/main" id="{EAC415B1-2D1E-485A-A5AD-F3B316F10F7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id="{A3B0105F-2C0D-4CEE-BC49-23EB86E247D7}"/>
                  </a:ext>
                </a:extLst>
              </p:cNvPr>
              <p:cNvGrpSpPr/>
              <p:nvPr/>
            </p:nvGrpSpPr>
            <p:grpSpPr>
              <a:xfrm>
                <a:off x="5408985" y="3955592"/>
                <a:ext cx="75530" cy="166062"/>
                <a:chOff x="11254944" y="181522"/>
                <a:chExt cx="133855" cy="294296"/>
              </a:xfrm>
              <a:solidFill>
                <a:srgbClr val="0078D4"/>
              </a:solidFill>
            </p:grpSpPr>
            <p:sp>
              <p:nvSpPr>
                <p:cNvPr id="170" name="Oval 169">
                  <a:extLst>
                    <a:ext uri="{FF2B5EF4-FFF2-40B4-BE49-F238E27FC236}">
                      <a16:creationId xmlns:a16="http://schemas.microsoft.com/office/drawing/2014/main" id="{E2588A0D-C32E-4D2E-A656-CE3E5D10A2CF}"/>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Rectangle 170">
                  <a:extLst>
                    <a:ext uri="{FF2B5EF4-FFF2-40B4-BE49-F238E27FC236}">
                      <a16:creationId xmlns:a16="http://schemas.microsoft.com/office/drawing/2014/main" id="{DA971496-3D9C-44A2-8D8E-5FE0F3D8A64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1" name="Group 150">
                <a:extLst>
                  <a:ext uri="{FF2B5EF4-FFF2-40B4-BE49-F238E27FC236}">
                    <a16:creationId xmlns:a16="http://schemas.microsoft.com/office/drawing/2014/main" id="{77AD8232-4CA9-4ADB-9C23-DC9BBA84C0E3}"/>
                  </a:ext>
                </a:extLst>
              </p:cNvPr>
              <p:cNvGrpSpPr/>
              <p:nvPr/>
            </p:nvGrpSpPr>
            <p:grpSpPr>
              <a:xfrm rot="10800000">
                <a:off x="5408985" y="4454351"/>
                <a:ext cx="75530" cy="166062"/>
                <a:chOff x="11254944" y="181522"/>
                <a:chExt cx="133855" cy="294296"/>
              </a:xfrm>
              <a:solidFill>
                <a:srgbClr val="0078D4"/>
              </a:solidFill>
            </p:grpSpPr>
            <p:sp>
              <p:nvSpPr>
                <p:cNvPr id="168" name="Oval 167">
                  <a:extLst>
                    <a:ext uri="{FF2B5EF4-FFF2-40B4-BE49-F238E27FC236}">
                      <a16:creationId xmlns:a16="http://schemas.microsoft.com/office/drawing/2014/main" id="{0D47A3BB-8C39-476D-907D-7921A438D27A}"/>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Rectangle 168">
                  <a:extLst>
                    <a:ext uri="{FF2B5EF4-FFF2-40B4-BE49-F238E27FC236}">
                      <a16:creationId xmlns:a16="http://schemas.microsoft.com/office/drawing/2014/main" id="{CDE564A9-B8BF-41B4-B141-05C887771612}"/>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2" name="Group 151">
                <a:extLst>
                  <a:ext uri="{FF2B5EF4-FFF2-40B4-BE49-F238E27FC236}">
                    <a16:creationId xmlns:a16="http://schemas.microsoft.com/office/drawing/2014/main" id="{F2807D0C-547B-4288-BA9B-51CB2400F68F}"/>
                  </a:ext>
                </a:extLst>
              </p:cNvPr>
              <p:cNvGrpSpPr/>
              <p:nvPr/>
            </p:nvGrpSpPr>
            <p:grpSpPr>
              <a:xfrm rot="5400000">
                <a:off x="5690647" y="4204973"/>
                <a:ext cx="75530" cy="166062"/>
                <a:chOff x="11254944" y="181522"/>
                <a:chExt cx="133855" cy="294296"/>
              </a:xfrm>
              <a:solidFill>
                <a:srgbClr val="0078D4"/>
              </a:solidFill>
            </p:grpSpPr>
            <p:sp>
              <p:nvSpPr>
                <p:cNvPr id="166" name="Oval 165">
                  <a:extLst>
                    <a:ext uri="{FF2B5EF4-FFF2-40B4-BE49-F238E27FC236}">
                      <a16:creationId xmlns:a16="http://schemas.microsoft.com/office/drawing/2014/main" id="{DE2AA288-2034-4E94-A7EA-11053E30BCE4}"/>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7" name="Rectangle 166">
                  <a:extLst>
                    <a:ext uri="{FF2B5EF4-FFF2-40B4-BE49-F238E27FC236}">
                      <a16:creationId xmlns:a16="http://schemas.microsoft.com/office/drawing/2014/main" id="{011CA19D-EFC6-4477-84BE-F2F4222B9F95}"/>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3" name="Group 152">
                <a:extLst>
                  <a:ext uri="{FF2B5EF4-FFF2-40B4-BE49-F238E27FC236}">
                    <a16:creationId xmlns:a16="http://schemas.microsoft.com/office/drawing/2014/main" id="{B16FCDD7-80D6-45CE-A950-BB2B0C1BBBB1}"/>
                  </a:ext>
                </a:extLst>
              </p:cNvPr>
              <p:cNvGrpSpPr/>
              <p:nvPr/>
            </p:nvGrpSpPr>
            <p:grpSpPr>
              <a:xfrm rot="16200000">
                <a:off x="5127136" y="4204972"/>
                <a:ext cx="75530" cy="166062"/>
                <a:chOff x="11254944" y="181522"/>
                <a:chExt cx="133855" cy="294296"/>
              </a:xfrm>
              <a:solidFill>
                <a:srgbClr val="0078D4"/>
              </a:solidFill>
            </p:grpSpPr>
            <p:sp>
              <p:nvSpPr>
                <p:cNvPr id="164" name="Oval 163">
                  <a:extLst>
                    <a:ext uri="{FF2B5EF4-FFF2-40B4-BE49-F238E27FC236}">
                      <a16:creationId xmlns:a16="http://schemas.microsoft.com/office/drawing/2014/main" id="{6067A7A4-23D7-4507-856F-738022E38CBC}"/>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5" name="Rectangle 164">
                  <a:extLst>
                    <a:ext uri="{FF2B5EF4-FFF2-40B4-BE49-F238E27FC236}">
                      <a16:creationId xmlns:a16="http://schemas.microsoft.com/office/drawing/2014/main" id="{2F0C6A09-7413-4072-ADA6-37D4EF431B0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4" name="Group 153">
                <a:extLst>
                  <a:ext uri="{FF2B5EF4-FFF2-40B4-BE49-F238E27FC236}">
                    <a16:creationId xmlns:a16="http://schemas.microsoft.com/office/drawing/2014/main" id="{F7670741-2F1D-4558-8C40-C0BA1068B649}"/>
                  </a:ext>
                </a:extLst>
              </p:cNvPr>
              <p:cNvGrpSpPr/>
              <p:nvPr/>
            </p:nvGrpSpPr>
            <p:grpSpPr>
              <a:xfrm>
                <a:off x="5246373" y="4117638"/>
                <a:ext cx="402825" cy="340673"/>
                <a:chOff x="10943433" y="301623"/>
                <a:chExt cx="406400" cy="343696"/>
              </a:xfrm>
            </p:grpSpPr>
            <p:sp>
              <p:nvSpPr>
                <p:cNvPr id="155" name="Freeform 50">
                  <a:extLst>
                    <a:ext uri="{FF2B5EF4-FFF2-40B4-BE49-F238E27FC236}">
                      <a16:creationId xmlns:a16="http://schemas.microsoft.com/office/drawing/2014/main" id="{6A3CDECD-CB6B-4DF7-9ABF-7799B0CC0632}"/>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56" name="Freeform 50">
                  <a:extLst>
                    <a:ext uri="{FF2B5EF4-FFF2-40B4-BE49-F238E27FC236}">
                      <a16:creationId xmlns:a16="http://schemas.microsoft.com/office/drawing/2014/main" id="{715A281E-F8EA-48D7-8125-E9D1C96C8A10}"/>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57" name="Group 156">
                  <a:extLst>
                    <a:ext uri="{FF2B5EF4-FFF2-40B4-BE49-F238E27FC236}">
                      <a16:creationId xmlns:a16="http://schemas.microsoft.com/office/drawing/2014/main" id="{51BB547C-75F8-4E31-BB95-57B671FAC1E6}"/>
                    </a:ext>
                  </a:extLst>
                </p:cNvPr>
                <p:cNvGrpSpPr/>
                <p:nvPr/>
              </p:nvGrpSpPr>
              <p:grpSpPr>
                <a:xfrm>
                  <a:off x="10972632" y="343467"/>
                  <a:ext cx="344411" cy="203201"/>
                  <a:chOff x="11633222" y="512763"/>
                  <a:chExt cx="261938" cy="203201"/>
                </a:xfrm>
              </p:grpSpPr>
              <p:sp>
                <p:nvSpPr>
                  <p:cNvPr id="158" name="Freeform 38">
                    <a:extLst>
                      <a:ext uri="{FF2B5EF4-FFF2-40B4-BE49-F238E27FC236}">
                        <a16:creationId xmlns:a16="http://schemas.microsoft.com/office/drawing/2014/main" id="{37BAAD4B-129A-4E49-BE28-5929A84CB481}"/>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59" name="Rectangle 158">
                    <a:extLst>
                      <a:ext uri="{FF2B5EF4-FFF2-40B4-BE49-F238E27FC236}">
                        <a16:creationId xmlns:a16="http://schemas.microsoft.com/office/drawing/2014/main" id="{13856F77-0D31-4AFD-ABAC-911154DB330D}"/>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0" name="Freeform 40">
                    <a:extLst>
                      <a:ext uri="{FF2B5EF4-FFF2-40B4-BE49-F238E27FC236}">
                        <a16:creationId xmlns:a16="http://schemas.microsoft.com/office/drawing/2014/main" id="{CA8A21AD-5676-48A3-9694-F1FADA443A9E}"/>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1" name="Rectangle 160">
                    <a:extLst>
                      <a:ext uri="{FF2B5EF4-FFF2-40B4-BE49-F238E27FC236}">
                        <a16:creationId xmlns:a16="http://schemas.microsoft.com/office/drawing/2014/main" id="{6B300541-2F84-4925-867E-454442CE5EEA}"/>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2" name="Freeform 42">
                    <a:extLst>
                      <a:ext uri="{FF2B5EF4-FFF2-40B4-BE49-F238E27FC236}">
                        <a16:creationId xmlns:a16="http://schemas.microsoft.com/office/drawing/2014/main" id="{84FF6B62-97FD-4780-A238-5148C0CB210B}"/>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3" name="Freeform 43">
                    <a:extLst>
                      <a:ext uri="{FF2B5EF4-FFF2-40B4-BE49-F238E27FC236}">
                        <a16:creationId xmlns:a16="http://schemas.microsoft.com/office/drawing/2014/main" id="{5B28678F-658E-4908-B7BD-605A493E5085}"/>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grpSp>
          <p:nvGrpSpPr>
            <p:cNvPr id="21" name="Group 20">
              <a:extLst>
                <a:ext uri="{FF2B5EF4-FFF2-40B4-BE49-F238E27FC236}">
                  <a16:creationId xmlns:a16="http://schemas.microsoft.com/office/drawing/2014/main" id="{96EAB655-DF70-4910-850B-A2D68F902797}"/>
                </a:ext>
              </a:extLst>
            </p:cNvPr>
            <p:cNvGrpSpPr/>
            <p:nvPr/>
          </p:nvGrpSpPr>
          <p:grpSpPr>
            <a:xfrm>
              <a:off x="434358" y="6013671"/>
              <a:ext cx="11503641" cy="564365"/>
              <a:chOff x="434358" y="5831887"/>
              <a:chExt cx="11503641" cy="564365"/>
            </a:xfrm>
          </p:grpSpPr>
          <p:grpSp>
            <p:nvGrpSpPr>
              <p:cNvPr id="141" name="Group 140">
                <a:extLst>
                  <a:ext uri="{FF2B5EF4-FFF2-40B4-BE49-F238E27FC236}">
                    <a16:creationId xmlns:a16="http://schemas.microsoft.com/office/drawing/2014/main" id="{36997FBE-7D2C-4CEB-B242-7270C0582BDE}"/>
                  </a:ext>
                </a:extLst>
              </p:cNvPr>
              <p:cNvGrpSpPr/>
              <p:nvPr/>
            </p:nvGrpSpPr>
            <p:grpSpPr>
              <a:xfrm>
                <a:off x="434358" y="5831887"/>
                <a:ext cx="11503641" cy="451414"/>
                <a:chOff x="434358" y="5970784"/>
                <a:chExt cx="11267647" cy="451414"/>
              </a:xfrm>
            </p:grpSpPr>
            <p:cxnSp>
              <p:nvCxnSpPr>
                <p:cNvPr id="143" name="Straight Connector 142">
                  <a:extLst>
                    <a:ext uri="{FF2B5EF4-FFF2-40B4-BE49-F238E27FC236}">
                      <a16:creationId xmlns:a16="http://schemas.microsoft.com/office/drawing/2014/main" id="{79814820-7AD9-422A-9092-FAC13FE748D9}"/>
                    </a:ext>
                  </a:extLst>
                </p:cNvPr>
                <p:cNvCxnSpPr>
                  <a:cxnSpLocks/>
                </p:cNvCxnSpPr>
                <p:nvPr/>
              </p:nvCxnSpPr>
              <p:spPr>
                <a:xfrm>
                  <a:off x="434358" y="6422198"/>
                  <a:ext cx="11267647"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16E056C-B243-44EA-ABE6-8295CC01099A}"/>
                    </a:ext>
                  </a:extLst>
                </p:cNvPr>
                <p:cNvCxnSpPr>
                  <a:cxnSpLocks/>
                </p:cNvCxnSpPr>
                <p:nvPr/>
              </p:nvCxnSpPr>
              <p:spPr>
                <a:xfrm rot="16200000">
                  <a:off x="11476298"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BA7A5B0-1FA9-453F-A989-83DABC1AE5E3}"/>
                    </a:ext>
                  </a:extLst>
                </p:cNvPr>
                <p:cNvCxnSpPr>
                  <a:cxnSpLocks/>
                </p:cNvCxnSpPr>
                <p:nvPr/>
              </p:nvCxnSpPr>
              <p:spPr>
                <a:xfrm rot="16200000">
                  <a:off x="208652"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42" name="Rectangle 141">
                <a:extLst>
                  <a:ext uri="{FF2B5EF4-FFF2-40B4-BE49-F238E27FC236}">
                    <a16:creationId xmlns:a16="http://schemas.microsoft.com/office/drawing/2014/main" id="{6BCAA1B1-3EB5-4F15-A5B1-3BCA4397DB83}"/>
                  </a:ext>
                </a:extLst>
              </p:cNvPr>
              <p:cNvSpPr/>
              <p:nvPr/>
            </p:nvSpPr>
            <p:spPr>
              <a:xfrm>
                <a:off x="5365087" y="6088475"/>
                <a:ext cx="1642181" cy="307777"/>
              </a:xfrm>
              <a:prstGeom prst="rect">
                <a:avLst/>
              </a:prstGeom>
              <a:solidFill>
                <a:schemeClr val="bg1"/>
              </a:solidFill>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Microsoft identity</a:t>
                </a:r>
              </a:p>
            </p:txBody>
          </p:sp>
        </p:grpSp>
        <p:cxnSp>
          <p:nvCxnSpPr>
            <p:cNvPr id="22" name="Straight Arrow Connector 21">
              <a:extLst>
                <a:ext uri="{FF2B5EF4-FFF2-40B4-BE49-F238E27FC236}">
                  <a16:creationId xmlns:a16="http://schemas.microsoft.com/office/drawing/2014/main" id="{7C44F82B-C168-4AED-A5CB-966023EB7748}"/>
                </a:ext>
              </a:extLst>
            </p:cNvPr>
            <p:cNvCxnSpPr>
              <a:cxnSpLocks/>
            </p:cNvCxnSpPr>
            <p:nvPr/>
          </p:nvCxnSpPr>
          <p:spPr>
            <a:xfrm>
              <a:off x="8922833" y="5255779"/>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23" name="TextBox 124">
              <a:extLst>
                <a:ext uri="{FF2B5EF4-FFF2-40B4-BE49-F238E27FC236}">
                  <a16:creationId xmlns:a16="http://schemas.microsoft.com/office/drawing/2014/main" id="{1C53C934-7853-46E8-9683-BA8AF02EBABD}"/>
                </a:ext>
              </a:extLst>
            </p:cNvPr>
            <p:cNvSpPr txBox="1"/>
            <p:nvPr/>
          </p:nvSpPr>
          <p:spPr>
            <a:xfrm>
              <a:off x="10104078" y="5120469"/>
              <a:ext cx="1823762" cy="184666"/>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Semibold"/>
                  <a:ea typeface="+mn-ea"/>
                  <a:cs typeface="+mn-cs"/>
                </a:rPr>
                <a:t>Azure AI platform</a:t>
              </a:r>
            </a:p>
          </p:txBody>
        </p:sp>
        <p:sp>
          <p:nvSpPr>
            <p:cNvPr id="24" name="TextBox 128">
              <a:extLst>
                <a:ext uri="{FF2B5EF4-FFF2-40B4-BE49-F238E27FC236}">
                  <a16:creationId xmlns:a16="http://schemas.microsoft.com/office/drawing/2014/main" id="{9A1B78E5-38C1-4DC2-A84A-68415A7301D9}"/>
                </a:ext>
              </a:extLst>
            </p:cNvPr>
            <p:cNvSpPr txBox="1"/>
            <p:nvPr/>
          </p:nvSpPr>
          <p:spPr>
            <a:xfrm>
              <a:off x="232118" y="5120469"/>
              <a:ext cx="1823762" cy="184666"/>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Semibold"/>
                  <a:ea typeface="+mn-ea"/>
                  <a:cs typeface="+mn-cs"/>
                </a:rPr>
                <a:t>Your local data</a:t>
              </a:r>
            </a:p>
          </p:txBody>
        </p:sp>
        <p:grpSp>
          <p:nvGrpSpPr>
            <p:cNvPr id="25" name="Group 24">
              <a:extLst>
                <a:ext uri="{FF2B5EF4-FFF2-40B4-BE49-F238E27FC236}">
                  <a16:creationId xmlns:a16="http://schemas.microsoft.com/office/drawing/2014/main" id="{A99D96D9-9B13-4A1B-AA10-12DAB6BD0229}"/>
                </a:ext>
              </a:extLst>
            </p:cNvPr>
            <p:cNvGrpSpPr/>
            <p:nvPr/>
          </p:nvGrpSpPr>
          <p:grpSpPr>
            <a:xfrm>
              <a:off x="4661127" y="2750464"/>
              <a:ext cx="1063614" cy="1011539"/>
              <a:chOff x="4661127" y="2001519"/>
              <a:chExt cx="1063614" cy="1011539"/>
            </a:xfrm>
          </p:grpSpPr>
          <p:sp>
            <p:nvSpPr>
              <p:cNvPr id="135" name="Rectangle 134">
                <a:extLst>
                  <a:ext uri="{FF2B5EF4-FFF2-40B4-BE49-F238E27FC236}">
                    <a16:creationId xmlns:a16="http://schemas.microsoft.com/office/drawing/2014/main" id="{90A87395-ED77-47EF-8123-7FCAE7E14604}"/>
                  </a:ext>
                </a:extLst>
              </p:cNvPr>
              <p:cNvSpPr/>
              <p:nvPr/>
            </p:nvSpPr>
            <p:spPr bwMode="auto">
              <a:xfrm>
                <a:off x="4661127" y="2001519"/>
                <a:ext cx="1063614" cy="101153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TextBox 264">
                <a:extLst>
                  <a:ext uri="{FF2B5EF4-FFF2-40B4-BE49-F238E27FC236}">
                    <a16:creationId xmlns:a16="http://schemas.microsoft.com/office/drawing/2014/main" id="{D64B7B3B-30E5-4586-8926-637D6FB42DD3}"/>
                  </a:ext>
                </a:extLst>
              </p:cNvPr>
              <p:cNvSpPr txBox="1"/>
              <p:nvPr/>
            </p:nvSpPr>
            <p:spPr>
              <a:xfrm>
                <a:off x="4875253" y="2625802"/>
                <a:ext cx="635361" cy="21544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Search</a:t>
                </a:r>
              </a:p>
            </p:txBody>
          </p:sp>
          <p:grpSp>
            <p:nvGrpSpPr>
              <p:cNvPr id="137" name="Group 136">
                <a:extLst>
                  <a:ext uri="{FF2B5EF4-FFF2-40B4-BE49-F238E27FC236}">
                    <a16:creationId xmlns:a16="http://schemas.microsoft.com/office/drawing/2014/main" id="{D5B14D46-F16A-4BF4-B5A8-DD822554883F}"/>
                  </a:ext>
                </a:extLst>
              </p:cNvPr>
              <p:cNvGrpSpPr>
                <a:grpSpLocks noChangeAspect="1"/>
              </p:cNvGrpSpPr>
              <p:nvPr/>
            </p:nvGrpSpPr>
            <p:grpSpPr bwMode="auto">
              <a:xfrm>
                <a:off x="5001208" y="2161097"/>
                <a:ext cx="383450" cy="381905"/>
                <a:chOff x="2769" y="2100"/>
                <a:chExt cx="248" cy="247"/>
              </a:xfrm>
            </p:grpSpPr>
            <p:sp>
              <p:nvSpPr>
                <p:cNvPr id="138" name="Freeform 5">
                  <a:extLst>
                    <a:ext uri="{FF2B5EF4-FFF2-40B4-BE49-F238E27FC236}">
                      <a16:creationId xmlns:a16="http://schemas.microsoft.com/office/drawing/2014/main" id="{756154D7-AA12-4BC0-BEE2-041CA49B6E4B}"/>
                    </a:ext>
                  </a:extLst>
                </p:cNvPr>
                <p:cNvSpPr>
                  <a:spLocks/>
                </p:cNvSpPr>
                <p:nvPr/>
              </p:nvSpPr>
              <p:spPr bwMode="auto">
                <a:xfrm>
                  <a:off x="2802" y="2132"/>
                  <a:ext cx="166" cy="116"/>
                </a:xfrm>
                <a:custGeom>
                  <a:avLst/>
                  <a:gdLst>
                    <a:gd name="T0" fmla="*/ 163 w 267"/>
                    <a:gd name="T1" fmla="*/ 187 h 187"/>
                    <a:gd name="T2" fmla="*/ 163 w 267"/>
                    <a:gd name="T3" fmla="*/ 187 h 187"/>
                    <a:gd name="T4" fmla="*/ 267 w 267"/>
                    <a:gd name="T5" fmla="*/ 84 h 187"/>
                    <a:gd name="T6" fmla="*/ 267 w 267"/>
                    <a:gd name="T7" fmla="*/ 84 h 187"/>
                    <a:gd name="T8" fmla="*/ 267 w 267"/>
                    <a:gd name="T9" fmla="*/ 0 h 187"/>
                    <a:gd name="T10" fmla="*/ 0 w 267"/>
                    <a:gd name="T11" fmla="*/ 0 h 187"/>
                    <a:gd name="T12" fmla="*/ 0 w 267"/>
                    <a:gd name="T13" fmla="*/ 187 h 187"/>
                    <a:gd name="T14" fmla="*/ 163 w 267"/>
                    <a:gd name="T15" fmla="*/ 187 h 187"/>
                    <a:gd name="T16" fmla="*/ 163 w 267"/>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87">
                      <a:moveTo>
                        <a:pt x="163" y="187"/>
                      </a:moveTo>
                      <a:lnTo>
                        <a:pt x="163" y="187"/>
                      </a:lnTo>
                      <a:cubicBezTo>
                        <a:pt x="163" y="130"/>
                        <a:pt x="210" y="83"/>
                        <a:pt x="267" y="84"/>
                      </a:cubicBezTo>
                      <a:lnTo>
                        <a:pt x="267" y="84"/>
                      </a:lnTo>
                      <a:lnTo>
                        <a:pt x="267" y="0"/>
                      </a:lnTo>
                      <a:lnTo>
                        <a:pt x="0" y="0"/>
                      </a:lnTo>
                      <a:lnTo>
                        <a:pt x="0" y="187"/>
                      </a:lnTo>
                      <a:lnTo>
                        <a:pt x="163" y="187"/>
                      </a:lnTo>
                      <a:lnTo>
                        <a:pt x="163" y="18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9" name="Freeform 6">
                  <a:extLst>
                    <a:ext uri="{FF2B5EF4-FFF2-40B4-BE49-F238E27FC236}">
                      <a16:creationId xmlns:a16="http://schemas.microsoft.com/office/drawing/2014/main" id="{B9C5E2AF-601F-46CB-AC5A-9E50EEDD021E}"/>
                    </a:ext>
                  </a:extLst>
                </p:cNvPr>
                <p:cNvSpPr>
                  <a:spLocks/>
                </p:cNvSpPr>
                <p:nvPr/>
              </p:nvSpPr>
              <p:spPr bwMode="auto">
                <a:xfrm>
                  <a:off x="2769" y="2100"/>
                  <a:ext cx="166" cy="115"/>
                </a:xfrm>
                <a:custGeom>
                  <a:avLst/>
                  <a:gdLst>
                    <a:gd name="T0" fmla="*/ 267 w 267"/>
                    <a:gd name="T1" fmla="*/ 0 h 185"/>
                    <a:gd name="T2" fmla="*/ 267 w 267"/>
                    <a:gd name="T3" fmla="*/ 0 h 185"/>
                    <a:gd name="T4" fmla="*/ 1 w 267"/>
                    <a:gd name="T5" fmla="*/ 0 h 185"/>
                    <a:gd name="T6" fmla="*/ 0 w 267"/>
                    <a:gd name="T7" fmla="*/ 185 h 185"/>
                    <a:gd name="T8" fmla="*/ 27 w 267"/>
                    <a:gd name="T9" fmla="*/ 185 h 185"/>
                    <a:gd name="T10" fmla="*/ 27 w 267"/>
                    <a:gd name="T11" fmla="*/ 27 h 185"/>
                    <a:gd name="T12" fmla="*/ 267 w 267"/>
                    <a:gd name="T13" fmla="*/ 27 h 185"/>
                    <a:gd name="T14" fmla="*/ 267 w 267"/>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85">
                      <a:moveTo>
                        <a:pt x="267" y="0"/>
                      </a:moveTo>
                      <a:lnTo>
                        <a:pt x="267" y="0"/>
                      </a:lnTo>
                      <a:lnTo>
                        <a:pt x="1" y="0"/>
                      </a:lnTo>
                      <a:lnTo>
                        <a:pt x="0" y="185"/>
                      </a:lnTo>
                      <a:lnTo>
                        <a:pt x="27" y="185"/>
                      </a:lnTo>
                      <a:lnTo>
                        <a:pt x="27" y="27"/>
                      </a:lnTo>
                      <a:lnTo>
                        <a:pt x="267" y="27"/>
                      </a:lnTo>
                      <a:lnTo>
                        <a:pt x="26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0" name="Freeform 7">
                  <a:extLst>
                    <a:ext uri="{FF2B5EF4-FFF2-40B4-BE49-F238E27FC236}">
                      <a16:creationId xmlns:a16="http://schemas.microsoft.com/office/drawing/2014/main" id="{55C71E37-7515-4569-A07B-09C3FD8CF7DD}"/>
                    </a:ext>
                  </a:extLst>
                </p:cNvPr>
                <p:cNvSpPr>
                  <a:spLocks noEditPoints="1"/>
                </p:cNvSpPr>
                <p:nvPr/>
              </p:nvSpPr>
              <p:spPr bwMode="auto">
                <a:xfrm>
                  <a:off x="2868" y="2199"/>
                  <a:ext cx="149" cy="148"/>
                </a:xfrm>
                <a:custGeom>
                  <a:avLst/>
                  <a:gdLst>
                    <a:gd name="T0" fmla="*/ 160 w 239"/>
                    <a:gd name="T1" fmla="*/ 132 h 239"/>
                    <a:gd name="T2" fmla="*/ 160 w 239"/>
                    <a:gd name="T3" fmla="*/ 132 h 239"/>
                    <a:gd name="T4" fmla="*/ 129 w 239"/>
                    <a:gd name="T5" fmla="*/ 122 h 239"/>
                    <a:gd name="T6" fmla="*/ 119 w 239"/>
                    <a:gd name="T7" fmla="*/ 112 h 239"/>
                    <a:gd name="T8" fmla="*/ 107 w 239"/>
                    <a:gd name="T9" fmla="*/ 79 h 239"/>
                    <a:gd name="T10" fmla="*/ 107 w 239"/>
                    <a:gd name="T11" fmla="*/ 79 h 239"/>
                    <a:gd name="T12" fmla="*/ 160 w 239"/>
                    <a:gd name="T13" fmla="*/ 26 h 239"/>
                    <a:gd name="T14" fmla="*/ 160 w 239"/>
                    <a:gd name="T15" fmla="*/ 26 h 239"/>
                    <a:gd name="T16" fmla="*/ 213 w 239"/>
                    <a:gd name="T17" fmla="*/ 79 h 239"/>
                    <a:gd name="T18" fmla="*/ 160 w 239"/>
                    <a:gd name="T19" fmla="*/ 132 h 239"/>
                    <a:gd name="T20" fmla="*/ 160 w 239"/>
                    <a:gd name="T21" fmla="*/ 0 h 239"/>
                    <a:gd name="T22" fmla="*/ 160 w 239"/>
                    <a:gd name="T23" fmla="*/ 0 h 239"/>
                    <a:gd name="T24" fmla="*/ 160 w 239"/>
                    <a:gd name="T25" fmla="*/ 0 h 239"/>
                    <a:gd name="T26" fmla="*/ 80 w 239"/>
                    <a:gd name="T27" fmla="*/ 79 h 239"/>
                    <a:gd name="T28" fmla="*/ 94 w 239"/>
                    <a:gd name="T29" fmla="*/ 125 h 239"/>
                    <a:gd name="T30" fmla="*/ 77 w 239"/>
                    <a:gd name="T31" fmla="*/ 142 h 239"/>
                    <a:gd name="T32" fmla="*/ 4 w 239"/>
                    <a:gd name="T33" fmla="*/ 216 h 239"/>
                    <a:gd name="T34" fmla="*/ 0 w 239"/>
                    <a:gd name="T35" fmla="*/ 226 h 239"/>
                    <a:gd name="T36" fmla="*/ 4 w 239"/>
                    <a:gd name="T37" fmla="*/ 235 h 239"/>
                    <a:gd name="T38" fmla="*/ 13 w 239"/>
                    <a:gd name="T39" fmla="*/ 239 h 239"/>
                    <a:gd name="T40" fmla="*/ 23 w 239"/>
                    <a:gd name="T41" fmla="*/ 235 h 239"/>
                    <a:gd name="T42" fmla="*/ 96 w 239"/>
                    <a:gd name="T43" fmla="*/ 161 h 239"/>
                    <a:gd name="T44" fmla="*/ 113 w 239"/>
                    <a:gd name="T45" fmla="*/ 144 h 239"/>
                    <a:gd name="T46" fmla="*/ 160 w 239"/>
                    <a:gd name="T47" fmla="*/ 159 h 239"/>
                    <a:gd name="T48" fmla="*/ 239 w 239"/>
                    <a:gd name="T49" fmla="*/ 79 h 239"/>
                    <a:gd name="T50" fmla="*/ 160 w 239"/>
                    <a:gd name="T5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9" h="239">
                      <a:moveTo>
                        <a:pt x="160" y="132"/>
                      </a:moveTo>
                      <a:lnTo>
                        <a:pt x="160" y="132"/>
                      </a:lnTo>
                      <a:cubicBezTo>
                        <a:pt x="148" y="132"/>
                        <a:pt x="137" y="128"/>
                        <a:pt x="129" y="122"/>
                      </a:cubicBezTo>
                      <a:cubicBezTo>
                        <a:pt x="125" y="119"/>
                        <a:pt x="122" y="115"/>
                        <a:pt x="119" y="112"/>
                      </a:cubicBezTo>
                      <a:cubicBezTo>
                        <a:pt x="111" y="103"/>
                        <a:pt x="107" y="91"/>
                        <a:pt x="107" y="79"/>
                      </a:cubicBezTo>
                      <a:lnTo>
                        <a:pt x="107" y="79"/>
                      </a:lnTo>
                      <a:cubicBezTo>
                        <a:pt x="107" y="50"/>
                        <a:pt x="131" y="26"/>
                        <a:pt x="160" y="26"/>
                      </a:cubicBezTo>
                      <a:lnTo>
                        <a:pt x="160" y="26"/>
                      </a:lnTo>
                      <a:cubicBezTo>
                        <a:pt x="189" y="26"/>
                        <a:pt x="213" y="50"/>
                        <a:pt x="213" y="79"/>
                      </a:cubicBezTo>
                      <a:cubicBezTo>
                        <a:pt x="212" y="108"/>
                        <a:pt x="189" y="132"/>
                        <a:pt x="160" y="132"/>
                      </a:cubicBezTo>
                      <a:close/>
                      <a:moveTo>
                        <a:pt x="160" y="0"/>
                      </a:moveTo>
                      <a:lnTo>
                        <a:pt x="160" y="0"/>
                      </a:lnTo>
                      <a:lnTo>
                        <a:pt x="160" y="0"/>
                      </a:lnTo>
                      <a:cubicBezTo>
                        <a:pt x="116" y="0"/>
                        <a:pt x="80" y="35"/>
                        <a:pt x="80" y="79"/>
                      </a:cubicBezTo>
                      <a:cubicBezTo>
                        <a:pt x="80" y="96"/>
                        <a:pt x="85" y="112"/>
                        <a:pt x="94" y="125"/>
                      </a:cubicBezTo>
                      <a:lnTo>
                        <a:pt x="77" y="142"/>
                      </a:lnTo>
                      <a:lnTo>
                        <a:pt x="4" y="216"/>
                      </a:lnTo>
                      <a:cubicBezTo>
                        <a:pt x="1" y="219"/>
                        <a:pt x="0" y="222"/>
                        <a:pt x="0" y="226"/>
                      </a:cubicBezTo>
                      <a:cubicBezTo>
                        <a:pt x="0" y="229"/>
                        <a:pt x="1" y="232"/>
                        <a:pt x="4" y="235"/>
                      </a:cubicBezTo>
                      <a:cubicBezTo>
                        <a:pt x="6" y="238"/>
                        <a:pt x="10" y="239"/>
                        <a:pt x="13" y="239"/>
                      </a:cubicBezTo>
                      <a:cubicBezTo>
                        <a:pt x="17" y="239"/>
                        <a:pt x="20" y="238"/>
                        <a:pt x="23" y="235"/>
                      </a:cubicBezTo>
                      <a:lnTo>
                        <a:pt x="96" y="161"/>
                      </a:lnTo>
                      <a:lnTo>
                        <a:pt x="113" y="144"/>
                      </a:lnTo>
                      <a:cubicBezTo>
                        <a:pt x="126" y="153"/>
                        <a:pt x="142" y="159"/>
                        <a:pt x="160" y="159"/>
                      </a:cubicBezTo>
                      <a:cubicBezTo>
                        <a:pt x="203" y="159"/>
                        <a:pt x="239" y="123"/>
                        <a:pt x="239" y="79"/>
                      </a:cubicBezTo>
                      <a:cubicBezTo>
                        <a:pt x="239" y="35"/>
                        <a:pt x="204" y="0"/>
                        <a:pt x="160"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26" name="Group 25">
              <a:extLst>
                <a:ext uri="{FF2B5EF4-FFF2-40B4-BE49-F238E27FC236}">
                  <a16:creationId xmlns:a16="http://schemas.microsoft.com/office/drawing/2014/main" id="{E5911EE0-AB43-42CE-BBFB-EFE5AEE95F35}"/>
                </a:ext>
              </a:extLst>
            </p:cNvPr>
            <p:cNvGrpSpPr/>
            <p:nvPr/>
          </p:nvGrpSpPr>
          <p:grpSpPr>
            <a:xfrm>
              <a:off x="10823957" y="2756349"/>
              <a:ext cx="1063244" cy="1008057"/>
              <a:chOff x="10823957" y="2007404"/>
              <a:chExt cx="1063244" cy="1008057"/>
            </a:xfrm>
          </p:grpSpPr>
          <p:sp>
            <p:nvSpPr>
              <p:cNvPr id="124" name="Rectangle 123">
                <a:extLst>
                  <a:ext uri="{FF2B5EF4-FFF2-40B4-BE49-F238E27FC236}">
                    <a16:creationId xmlns:a16="http://schemas.microsoft.com/office/drawing/2014/main" id="{BDD811B1-937E-45D2-9E07-B793F2018728}"/>
                  </a:ext>
                </a:extLst>
              </p:cNvPr>
              <p:cNvSpPr/>
              <p:nvPr/>
            </p:nvSpPr>
            <p:spPr bwMode="auto">
              <a:xfrm>
                <a:off x="10823957" y="2007404"/>
                <a:ext cx="1063244" cy="100805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TextBox 211">
                <a:extLst>
                  <a:ext uri="{FF2B5EF4-FFF2-40B4-BE49-F238E27FC236}">
                    <a16:creationId xmlns:a16="http://schemas.microsoft.com/office/drawing/2014/main" id="{24960280-9B45-4175-AC4C-C3F82A8771EA}"/>
                  </a:ext>
                </a:extLst>
              </p:cNvPr>
              <p:cNvSpPr txBox="1"/>
              <p:nvPr/>
            </p:nvSpPr>
            <p:spPr>
              <a:xfrm>
                <a:off x="10953750" y="2592436"/>
                <a:ext cx="793896"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Analytics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apps</a:t>
                </a:r>
              </a:p>
            </p:txBody>
          </p:sp>
          <p:grpSp>
            <p:nvGrpSpPr>
              <p:cNvPr id="126" name="Group 125">
                <a:extLst>
                  <a:ext uri="{FF2B5EF4-FFF2-40B4-BE49-F238E27FC236}">
                    <a16:creationId xmlns:a16="http://schemas.microsoft.com/office/drawing/2014/main" id="{475F2593-477F-466E-A45F-48B88884FBFE}"/>
                  </a:ext>
                </a:extLst>
              </p:cNvPr>
              <p:cNvGrpSpPr>
                <a:grpSpLocks noChangeAspect="1"/>
              </p:cNvGrpSpPr>
              <p:nvPr/>
            </p:nvGrpSpPr>
            <p:grpSpPr bwMode="auto">
              <a:xfrm>
                <a:off x="11189410" y="2058312"/>
                <a:ext cx="351203" cy="388385"/>
                <a:chOff x="6772" y="1880"/>
                <a:chExt cx="170" cy="188"/>
              </a:xfrm>
              <a:solidFill>
                <a:srgbClr val="0078D4"/>
              </a:solidFill>
            </p:grpSpPr>
            <p:sp>
              <p:nvSpPr>
                <p:cNvPr id="127" name="Freeform 11">
                  <a:extLst>
                    <a:ext uri="{FF2B5EF4-FFF2-40B4-BE49-F238E27FC236}">
                      <a16:creationId xmlns:a16="http://schemas.microsoft.com/office/drawing/2014/main" id="{C2BABA2D-DD25-46D9-B843-CEABC025D31F}"/>
                    </a:ext>
                  </a:extLst>
                </p:cNvPr>
                <p:cNvSpPr>
                  <a:spLocks/>
                </p:cNvSpPr>
                <p:nvPr/>
              </p:nvSpPr>
              <p:spPr bwMode="auto">
                <a:xfrm>
                  <a:off x="6836" y="1903"/>
                  <a:ext cx="28" cy="34"/>
                </a:xfrm>
                <a:custGeom>
                  <a:avLst/>
                  <a:gdLst>
                    <a:gd name="T0" fmla="*/ 63 w 63"/>
                    <a:gd name="T1" fmla="*/ 31 h 77"/>
                    <a:gd name="T2" fmla="*/ 63 w 63"/>
                    <a:gd name="T3" fmla="*/ 31 h 77"/>
                    <a:gd name="T4" fmla="*/ 0 w 63"/>
                    <a:gd name="T5" fmla="*/ 0 h 77"/>
                    <a:gd name="T6" fmla="*/ 0 w 63"/>
                    <a:gd name="T7" fmla="*/ 45 h 77"/>
                    <a:gd name="T8" fmla="*/ 63 w 63"/>
                    <a:gd name="T9" fmla="*/ 77 h 77"/>
                    <a:gd name="T10" fmla="*/ 63 w 63"/>
                    <a:gd name="T11" fmla="*/ 31 h 77"/>
                  </a:gdLst>
                  <a:ahLst/>
                  <a:cxnLst>
                    <a:cxn ang="0">
                      <a:pos x="T0" y="T1"/>
                    </a:cxn>
                    <a:cxn ang="0">
                      <a:pos x="T2" y="T3"/>
                    </a:cxn>
                    <a:cxn ang="0">
                      <a:pos x="T4" y="T5"/>
                    </a:cxn>
                    <a:cxn ang="0">
                      <a:pos x="T6" y="T7"/>
                    </a:cxn>
                    <a:cxn ang="0">
                      <a:pos x="T8" y="T9"/>
                    </a:cxn>
                    <a:cxn ang="0">
                      <a:pos x="T10" y="T11"/>
                    </a:cxn>
                  </a:cxnLst>
                  <a:rect l="0" t="0" r="r" b="b"/>
                  <a:pathLst>
                    <a:path w="63" h="77">
                      <a:moveTo>
                        <a:pt x="63" y="31"/>
                      </a:moveTo>
                      <a:lnTo>
                        <a:pt x="63" y="31"/>
                      </a:lnTo>
                      <a:lnTo>
                        <a:pt x="0" y="0"/>
                      </a:lnTo>
                      <a:lnTo>
                        <a:pt x="0" y="45"/>
                      </a:lnTo>
                      <a:lnTo>
                        <a:pt x="63" y="77"/>
                      </a:lnTo>
                      <a:lnTo>
                        <a:pt x="63" y="3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8" name="Freeform 12">
                  <a:extLst>
                    <a:ext uri="{FF2B5EF4-FFF2-40B4-BE49-F238E27FC236}">
                      <a16:creationId xmlns:a16="http://schemas.microsoft.com/office/drawing/2014/main" id="{749D188B-6681-4772-9BF2-9326820BDF57}"/>
                    </a:ext>
                  </a:extLst>
                </p:cNvPr>
                <p:cNvSpPr>
                  <a:spLocks/>
                </p:cNvSpPr>
                <p:nvPr/>
              </p:nvSpPr>
              <p:spPr bwMode="auto">
                <a:xfrm>
                  <a:off x="6794" y="1958"/>
                  <a:ext cx="28" cy="78"/>
                </a:xfrm>
                <a:custGeom>
                  <a:avLst/>
                  <a:gdLst>
                    <a:gd name="T0" fmla="*/ 0 w 63"/>
                    <a:gd name="T1" fmla="*/ 144 h 175"/>
                    <a:gd name="T2" fmla="*/ 0 w 63"/>
                    <a:gd name="T3" fmla="*/ 144 h 175"/>
                    <a:gd name="T4" fmla="*/ 63 w 63"/>
                    <a:gd name="T5" fmla="*/ 175 h 175"/>
                    <a:gd name="T6" fmla="*/ 63 w 63"/>
                    <a:gd name="T7" fmla="*/ 31 h 175"/>
                    <a:gd name="T8" fmla="*/ 0 w 63"/>
                    <a:gd name="T9" fmla="*/ 0 h 175"/>
                    <a:gd name="T10" fmla="*/ 0 w 63"/>
                    <a:gd name="T11" fmla="*/ 144 h 175"/>
                  </a:gdLst>
                  <a:ahLst/>
                  <a:cxnLst>
                    <a:cxn ang="0">
                      <a:pos x="T0" y="T1"/>
                    </a:cxn>
                    <a:cxn ang="0">
                      <a:pos x="T2" y="T3"/>
                    </a:cxn>
                    <a:cxn ang="0">
                      <a:pos x="T4" y="T5"/>
                    </a:cxn>
                    <a:cxn ang="0">
                      <a:pos x="T6" y="T7"/>
                    </a:cxn>
                    <a:cxn ang="0">
                      <a:pos x="T8" y="T9"/>
                    </a:cxn>
                    <a:cxn ang="0">
                      <a:pos x="T10" y="T11"/>
                    </a:cxn>
                  </a:cxnLst>
                  <a:rect l="0" t="0" r="r" b="b"/>
                  <a:pathLst>
                    <a:path w="63" h="175">
                      <a:moveTo>
                        <a:pt x="0" y="144"/>
                      </a:moveTo>
                      <a:lnTo>
                        <a:pt x="0" y="144"/>
                      </a:lnTo>
                      <a:lnTo>
                        <a:pt x="63" y="175"/>
                      </a:lnTo>
                      <a:lnTo>
                        <a:pt x="63" y="31"/>
                      </a:lnTo>
                      <a:lnTo>
                        <a:pt x="0" y="0"/>
                      </a:lnTo>
                      <a:lnTo>
                        <a:pt x="0" y="1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9" name="Freeform 13">
                  <a:extLst>
                    <a:ext uri="{FF2B5EF4-FFF2-40B4-BE49-F238E27FC236}">
                      <a16:creationId xmlns:a16="http://schemas.microsoft.com/office/drawing/2014/main" id="{5AAE79E5-1AB7-4F2C-B9C3-D90D38495215}"/>
                    </a:ext>
                  </a:extLst>
                </p:cNvPr>
                <p:cNvSpPr>
                  <a:spLocks/>
                </p:cNvSpPr>
                <p:nvPr/>
              </p:nvSpPr>
              <p:spPr bwMode="auto">
                <a:xfrm>
                  <a:off x="6772" y="1987"/>
                  <a:ext cx="157" cy="81"/>
                </a:xfrm>
                <a:custGeom>
                  <a:avLst/>
                  <a:gdLst>
                    <a:gd name="T0" fmla="*/ 239 w 354"/>
                    <a:gd name="T1" fmla="*/ 42 h 183"/>
                    <a:gd name="T2" fmla="*/ 239 w 354"/>
                    <a:gd name="T3" fmla="*/ 42 h 183"/>
                    <a:gd name="T4" fmla="*/ 239 w 354"/>
                    <a:gd name="T5" fmla="*/ 97 h 183"/>
                    <a:gd name="T6" fmla="*/ 129 w 354"/>
                    <a:gd name="T7" fmla="*/ 152 h 183"/>
                    <a:gd name="T8" fmla="*/ 27 w 354"/>
                    <a:gd name="T9" fmla="*/ 101 h 183"/>
                    <a:gd name="T10" fmla="*/ 0 w 354"/>
                    <a:gd name="T11" fmla="*/ 183 h 183"/>
                    <a:gd name="T12" fmla="*/ 175 w 354"/>
                    <a:gd name="T13" fmla="*/ 183 h 183"/>
                    <a:gd name="T14" fmla="*/ 354 w 354"/>
                    <a:gd name="T15" fmla="*/ 93 h 183"/>
                    <a:gd name="T16" fmla="*/ 323 w 354"/>
                    <a:gd name="T17" fmla="*/ 0 h 183"/>
                    <a:gd name="T18" fmla="*/ 239 w 354"/>
                    <a:gd name="T19" fmla="*/ 4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183">
                      <a:moveTo>
                        <a:pt x="239" y="42"/>
                      </a:moveTo>
                      <a:lnTo>
                        <a:pt x="239" y="42"/>
                      </a:lnTo>
                      <a:lnTo>
                        <a:pt x="239" y="97"/>
                      </a:lnTo>
                      <a:lnTo>
                        <a:pt x="129" y="152"/>
                      </a:lnTo>
                      <a:lnTo>
                        <a:pt x="27" y="101"/>
                      </a:lnTo>
                      <a:lnTo>
                        <a:pt x="0" y="183"/>
                      </a:lnTo>
                      <a:lnTo>
                        <a:pt x="175" y="183"/>
                      </a:lnTo>
                      <a:lnTo>
                        <a:pt x="354" y="93"/>
                      </a:lnTo>
                      <a:lnTo>
                        <a:pt x="323" y="0"/>
                      </a:lnTo>
                      <a:lnTo>
                        <a:pt x="239" y="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0" name="Freeform 14">
                  <a:extLst>
                    <a:ext uri="{FF2B5EF4-FFF2-40B4-BE49-F238E27FC236}">
                      <a16:creationId xmlns:a16="http://schemas.microsoft.com/office/drawing/2014/main" id="{6EA20BFC-1AA3-4895-991F-2BF882BDEEC2}"/>
                    </a:ext>
                  </a:extLst>
                </p:cNvPr>
                <p:cNvSpPr>
                  <a:spLocks/>
                </p:cNvSpPr>
                <p:nvPr/>
              </p:nvSpPr>
              <p:spPr bwMode="auto">
                <a:xfrm>
                  <a:off x="6836" y="1958"/>
                  <a:ext cx="28" cy="78"/>
                </a:xfrm>
                <a:custGeom>
                  <a:avLst/>
                  <a:gdLst>
                    <a:gd name="T0" fmla="*/ 63 w 63"/>
                    <a:gd name="T1" fmla="*/ 0 h 175"/>
                    <a:gd name="T2" fmla="*/ 63 w 63"/>
                    <a:gd name="T3" fmla="*/ 0 h 175"/>
                    <a:gd name="T4" fmla="*/ 0 w 63"/>
                    <a:gd name="T5" fmla="*/ 31 h 175"/>
                    <a:gd name="T6" fmla="*/ 0 w 63"/>
                    <a:gd name="T7" fmla="*/ 175 h 175"/>
                    <a:gd name="T8" fmla="*/ 63 w 63"/>
                    <a:gd name="T9" fmla="*/ 144 h 175"/>
                    <a:gd name="T10" fmla="*/ 63 w 63"/>
                    <a:gd name="T11" fmla="*/ 0 h 175"/>
                  </a:gdLst>
                  <a:ahLst/>
                  <a:cxnLst>
                    <a:cxn ang="0">
                      <a:pos x="T0" y="T1"/>
                    </a:cxn>
                    <a:cxn ang="0">
                      <a:pos x="T2" y="T3"/>
                    </a:cxn>
                    <a:cxn ang="0">
                      <a:pos x="T4" y="T5"/>
                    </a:cxn>
                    <a:cxn ang="0">
                      <a:pos x="T6" y="T7"/>
                    </a:cxn>
                    <a:cxn ang="0">
                      <a:pos x="T8" y="T9"/>
                    </a:cxn>
                    <a:cxn ang="0">
                      <a:pos x="T10" y="T11"/>
                    </a:cxn>
                  </a:cxnLst>
                  <a:rect l="0" t="0" r="r" b="b"/>
                  <a:pathLst>
                    <a:path w="63" h="175">
                      <a:moveTo>
                        <a:pt x="63" y="0"/>
                      </a:moveTo>
                      <a:lnTo>
                        <a:pt x="63" y="0"/>
                      </a:lnTo>
                      <a:lnTo>
                        <a:pt x="0" y="31"/>
                      </a:lnTo>
                      <a:lnTo>
                        <a:pt x="0" y="175"/>
                      </a:lnTo>
                      <a:lnTo>
                        <a:pt x="63" y="144"/>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1" name="Freeform 15">
                  <a:extLst>
                    <a:ext uri="{FF2B5EF4-FFF2-40B4-BE49-F238E27FC236}">
                      <a16:creationId xmlns:a16="http://schemas.microsoft.com/office/drawing/2014/main" id="{ED040123-0595-4725-8F15-077DCF9B9499}"/>
                    </a:ext>
                  </a:extLst>
                </p:cNvPr>
                <p:cNvSpPr>
                  <a:spLocks/>
                </p:cNvSpPr>
                <p:nvPr/>
              </p:nvSpPr>
              <p:spPr bwMode="auto">
                <a:xfrm>
                  <a:off x="6878" y="1903"/>
                  <a:ext cx="28" cy="88"/>
                </a:xfrm>
                <a:custGeom>
                  <a:avLst/>
                  <a:gdLst>
                    <a:gd name="T0" fmla="*/ 63 w 63"/>
                    <a:gd name="T1" fmla="*/ 0 h 199"/>
                    <a:gd name="T2" fmla="*/ 63 w 63"/>
                    <a:gd name="T3" fmla="*/ 0 h 199"/>
                    <a:gd name="T4" fmla="*/ 0 w 63"/>
                    <a:gd name="T5" fmla="*/ 31 h 199"/>
                    <a:gd name="T6" fmla="*/ 0 w 63"/>
                    <a:gd name="T7" fmla="*/ 199 h 199"/>
                    <a:gd name="T8" fmla="*/ 63 w 63"/>
                    <a:gd name="T9" fmla="*/ 167 h 199"/>
                    <a:gd name="T10" fmla="*/ 63 w 63"/>
                    <a:gd name="T11" fmla="*/ 0 h 199"/>
                  </a:gdLst>
                  <a:ahLst/>
                  <a:cxnLst>
                    <a:cxn ang="0">
                      <a:pos x="T0" y="T1"/>
                    </a:cxn>
                    <a:cxn ang="0">
                      <a:pos x="T2" y="T3"/>
                    </a:cxn>
                    <a:cxn ang="0">
                      <a:pos x="T4" y="T5"/>
                    </a:cxn>
                    <a:cxn ang="0">
                      <a:pos x="T6" y="T7"/>
                    </a:cxn>
                    <a:cxn ang="0">
                      <a:pos x="T8" y="T9"/>
                    </a:cxn>
                    <a:cxn ang="0">
                      <a:pos x="T10" y="T11"/>
                    </a:cxn>
                  </a:cxnLst>
                  <a:rect l="0" t="0" r="r" b="b"/>
                  <a:pathLst>
                    <a:path w="63" h="199">
                      <a:moveTo>
                        <a:pt x="63" y="0"/>
                      </a:moveTo>
                      <a:lnTo>
                        <a:pt x="63" y="0"/>
                      </a:lnTo>
                      <a:lnTo>
                        <a:pt x="0" y="31"/>
                      </a:lnTo>
                      <a:lnTo>
                        <a:pt x="0" y="199"/>
                      </a:lnTo>
                      <a:lnTo>
                        <a:pt x="63" y="167"/>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2" name="Freeform 16">
                  <a:extLst>
                    <a:ext uri="{FF2B5EF4-FFF2-40B4-BE49-F238E27FC236}">
                      <a16:creationId xmlns:a16="http://schemas.microsoft.com/office/drawing/2014/main" id="{2F4C25E5-EE70-476E-B56A-40A45C2DE465}"/>
                    </a:ext>
                  </a:extLst>
                </p:cNvPr>
                <p:cNvSpPr>
                  <a:spLocks/>
                </p:cNvSpPr>
                <p:nvPr/>
              </p:nvSpPr>
              <p:spPr bwMode="auto">
                <a:xfrm>
                  <a:off x="6804" y="1935"/>
                  <a:ext cx="50" cy="25"/>
                </a:xfrm>
                <a:custGeom>
                  <a:avLst/>
                  <a:gdLst>
                    <a:gd name="T0" fmla="*/ 114 w 114"/>
                    <a:gd name="T1" fmla="*/ 28 h 57"/>
                    <a:gd name="T2" fmla="*/ 114 w 114"/>
                    <a:gd name="T3" fmla="*/ 28 h 57"/>
                    <a:gd name="T4" fmla="*/ 57 w 114"/>
                    <a:gd name="T5" fmla="*/ 0 h 57"/>
                    <a:gd name="T6" fmla="*/ 0 w 114"/>
                    <a:gd name="T7" fmla="*/ 28 h 57"/>
                    <a:gd name="T8" fmla="*/ 57 w 114"/>
                    <a:gd name="T9" fmla="*/ 57 h 57"/>
                    <a:gd name="T10" fmla="*/ 114 w 114"/>
                    <a:gd name="T11" fmla="*/ 28 h 57"/>
                  </a:gdLst>
                  <a:ahLst/>
                  <a:cxnLst>
                    <a:cxn ang="0">
                      <a:pos x="T0" y="T1"/>
                    </a:cxn>
                    <a:cxn ang="0">
                      <a:pos x="T2" y="T3"/>
                    </a:cxn>
                    <a:cxn ang="0">
                      <a:pos x="T4" y="T5"/>
                    </a:cxn>
                    <a:cxn ang="0">
                      <a:pos x="T6" y="T7"/>
                    </a:cxn>
                    <a:cxn ang="0">
                      <a:pos x="T8" y="T9"/>
                    </a:cxn>
                    <a:cxn ang="0">
                      <a:pos x="T10" y="T11"/>
                    </a:cxn>
                  </a:cxnLst>
                  <a:rect l="0" t="0" r="r" b="b"/>
                  <a:pathLst>
                    <a:path w="114" h="57">
                      <a:moveTo>
                        <a:pt x="114" y="28"/>
                      </a:moveTo>
                      <a:lnTo>
                        <a:pt x="114" y="28"/>
                      </a:lnTo>
                      <a:lnTo>
                        <a:pt x="57" y="0"/>
                      </a:lnTo>
                      <a:lnTo>
                        <a:pt x="0" y="28"/>
                      </a:lnTo>
                      <a:lnTo>
                        <a:pt x="57" y="57"/>
                      </a:lnTo>
                      <a:lnTo>
                        <a:pt x="114" y="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3" name="Freeform 17">
                  <a:extLst>
                    <a:ext uri="{FF2B5EF4-FFF2-40B4-BE49-F238E27FC236}">
                      <a16:creationId xmlns:a16="http://schemas.microsoft.com/office/drawing/2014/main" id="{F3E45CD8-B422-4847-9A56-884ED855C214}"/>
                    </a:ext>
                  </a:extLst>
                </p:cNvPr>
                <p:cNvSpPr>
                  <a:spLocks/>
                </p:cNvSpPr>
                <p:nvPr/>
              </p:nvSpPr>
              <p:spPr bwMode="auto">
                <a:xfrm>
                  <a:off x="6846" y="1880"/>
                  <a:ext cx="50" cy="25"/>
                </a:xfrm>
                <a:custGeom>
                  <a:avLst/>
                  <a:gdLst>
                    <a:gd name="T0" fmla="*/ 55 w 115"/>
                    <a:gd name="T1" fmla="*/ 0 h 55"/>
                    <a:gd name="T2" fmla="*/ 55 w 115"/>
                    <a:gd name="T3" fmla="*/ 0 h 55"/>
                    <a:gd name="T4" fmla="*/ 0 w 115"/>
                    <a:gd name="T5" fmla="*/ 26 h 55"/>
                    <a:gd name="T6" fmla="*/ 57 w 115"/>
                    <a:gd name="T7" fmla="*/ 55 h 55"/>
                    <a:gd name="T8" fmla="*/ 115 w 115"/>
                    <a:gd name="T9" fmla="*/ 26 h 55"/>
                    <a:gd name="T10" fmla="*/ 60 w 115"/>
                    <a:gd name="T11" fmla="*/ 0 h 55"/>
                    <a:gd name="T12" fmla="*/ 55 w 11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5" h="55">
                      <a:moveTo>
                        <a:pt x="55" y="0"/>
                      </a:moveTo>
                      <a:lnTo>
                        <a:pt x="55" y="0"/>
                      </a:lnTo>
                      <a:lnTo>
                        <a:pt x="0" y="26"/>
                      </a:lnTo>
                      <a:lnTo>
                        <a:pt x="57" y="55"/>
                      </a:lnTo>
                      <a:lnTo>
                        <a:pt x="115" y="26"/>
                      </a:lnTo>
                      <a:lnTo>
                        <a:pt x="60" y="0"/>
                      </a:lnTo>
                      <a:lnTo>
                        <a:pt x="5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4" name="Freeform 18">
                  <a:extLst>
                    <a:ext uri="{FF2B5EF4-FFF2-40B4-BE49-F238E27FC236}">
                      <a16:creationId xmlns:a16="http://schemas.microsoft.com/office/drawing/2014/main" id="{3D71B136-F7B1-427D-B5BD-2BC31B8C59D8}"/>
                    </a:ext>
                  </a:extLst>
                </p:cNvPr>
                <p:cNvSpPr>
                  <a:spLocks/>
                </p:cNvSpPr>
                <p:nvPr/>
              </p:nvSpPr>
              <p:spPr bwMode="auto">
                <a:xfrm>
                  <a:off x="6880" y="2042"/>
                  <a:ext cx="62" cy="26"/>
                </a:xfrm>
                <a:custGeom>
                  <a:avLst/>
                  <a:gdLst>
                    <a:gd name="T0" fmla="*/ 0 w 139"/>
                    <a:gd name="T1" fmla="*/ 60 h 60"/>
                    <a:gd name="T2" fmla="*/ 0 w 139"/>
                    <a:gd name="T3" fmla="*/ 60 h 60"/>
                    <a:gd name="T4" fmla="*/ 139 w 139"/>
                    <a:gd name="T5" fmla="*/ 60 h 60"/>
                    <a:gd name="T6" fmla="*/ 119 w 139"/>
                    <a:gd name="T7" fmla="*/ 0 h 60"/>
                    <a:gd name="T8" fmla="*/ 0 w 139"/>
                    <a:gd name="T9" fmla="*/ 60 h 60"/>
                  </a:gdLst>
                  <a:ahLst/>
                  <a:cxnLst>
                    <a:cxn ang="0">
                      <a:pos x="T0" y="T1"/>
                    </a:cxn>
                    <a:cxn ang="0">
                      <a:pos x="T2" y="T3"/>
                    </a:cxn>
                    <a:cxn ang="0">
                      <a:pos x="T4" y="T5"/>
                    </a:cxn>
                    <a:cxn ang="0">
                      <a:pos x="T6" y="T7"/>
                    </a:cxn>
                    <a:cxn ang="0">
                      <a:pos x="T8" y="T9"/>
                    </a:cxn>
                  </a:cxnLst>
                  <a:rect l="0" t="0" r="r" b="b"/>
                  <a:pathLst>
                    <a:path w="139" h="60">
                      <a:moveTo>
                        <a:pt x="0" y="60"/>
                      </a:moveTo>
                      <a:lnTo>
                        <a:pt x="0" y="60"/>
                      </a:lnTo>
                      <a:lnTo>
                        <a:pt x="139" y="60"/>
                      </a:lnTo>
                      <a:lnTo>
                        <a:pt x="119" y="0"/>
                      </a:lnTo>
                      <a:lnTo>
                        <a:pt x="0" y="6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27" name="Group 26">
              <a:extLst>
                <a:ext uri="{FF2B5EF4-FFF2-40B4-BE49-F238E27FC236}">
                  <a16:creationId xmlns:a16="http://schemas.microsoft.com/office/drawing/2014/main" id="{6D37FA69-366E-4E08-A7DE-B5A2CDC1400B}"/>
                </a:ext>
              </a:extLst>
            </p:cNvPr>
            <p:cNvGrpSpPr/>
            <p:nvPr/>
          </p:nvGrpSpPr>
          <p:grpSpPr>
            <a:xfrm>
              <a:off x="9364493" y="5537198"/>
              <a:ext cx="546852" cy="377063"/>
              <a:chOff x="9390745" y="6012399"/>
              <a:chExt cx="546852" cy="377063"/>
            </a:xfrm>
          </p:grpSpPr>
          <p:sp>
            <p:nvSpPr>
              <p:cNvPr id="113" name="Freeform 24">
                <a:extLst>
                  <a:ext uri="{FF2B5EF4-FFF2-40B4-BE49-F238E27FC236}">
                    <a16:creationId xmlns:a16="http://schemas.microsoft.com/office/drawing/2014/main" id="{06019EDC-43C1-4532-A66A-CA2C191D3D3C}"/>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4" name="Freeform 25">
                <a:extLst>
                  <a:ext uri="{FF2B5EF4-FFF2-40B4-BE49-F238E27FC236}">
                    <a16:creationId xmlns:a16="http://schemas.microsoft.com/office/drawing/2014/main" id="{14BA6B42-5238-456B-8CDD-B2BF27D422DB}"/>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5" name="Freeform 26">
                <a:extLst>
                  <a:ext uri="{FF2B5EF4-FFF2-40B4-BE49-F238E27FC236}">
                    <a16:creationId xmlns:a16="http://schemas.microsoft.com/office/drawing/2014/main" id="{C8D48572-C728-4056-B5B9-8BE5156F7CCE}"/>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6" name="Freeform 26">
                <a:extLst>
                  <a:ext uri="{FF2B5EF4-FFF2-40B4-BE49-F238E27FC236}">
                    <a16:creationId xmlns:a16="http://schemas.microsoft.com/office/drawing/2014/main" id="{F36E0927-0F8C-4779-ACF4-438F0ED72E3C}"/>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7" name="Freeform 25">
                <a:extLst>
                  <a:ext uri="{FF2B5EF4-FFF2-40B4-BE49-F238E27FC236}">
                    <a16:creationId xmlns:a16="http://schemas.microsoft.com/office/drawing/2014/main" id="{C47039B8-4139-4D83-BA57-F8E226ED74DA}"/>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118" name="Straight Connector 117">
                <a:extLst>
                  <a:ext uri="{FF2B5EF4-FFF2-40B4-BE49-F238E27FC236}">
                    <a16:creationId xmlns:a16="http://schemas.microsoft.com/office/drawing/2014/main" id="{9A29F99B-09F9-46E5-8557-7290A9D9EC6D}"/>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96A2B49-1610-4DF1-B76D-6ACFCE088E94}"/>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3CF66AD-DFAA-42F9-8552-283E2B6130EB}"/>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7D2E2D6-D7BA-40E1-B6AA-4F8DAB520DF1}"/>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C29881A-82E4-4DCA-AF4D-770804286DA4}"/>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3" name="Freeform 36">
                <a:extLst>
                  <a:ext uri="{FF2B5EF4-FFF2-40B4-BE49-F238E27FC236}">
                    <a16:creationId xmlns:a16="http://schemas.microsoft.com/office/drawing/2014/main" id="{1F261BD2-2664-4C5E-9CE2-0B07E774EEC2}"/>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8" name="Freeform 5">
              <a:extLst>
                <a:ext uri="{FF2B5EF4-FFF2-40B4-BE49-F238E27FC236}">
                  <a16:creationId xmlns:a16="http://schemas.microsoft.com/office/drawing/2014/main" id="{02671BF7-4DF5-42D2-9301-F2AEF2ACB831}"/>
                </a:ext>
              </a:extLst>
            </p:cNvPr>
            <p:cNvSpPr>
              <a:spLocks/>
            </p:cNvSpPr>
            <p:nvPr/>
          </p:nvSpPr>
          <p:spPr bwMode="auto">
            <a:xfrm>
              <a:off x="2241963" y="5508547"/>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29" name="Group 28">
              <a:extLst>
                <a:ext uri="{FF2B5EF4-FFF2-40B4-BE49-F238E27FC236}">
                  <a16:creationId xmlns:a16="http://schemas.microsoft.com/office/drawing/2014/main" id="{E7E3C126-6A3C-40E8-90C4-E6C6569A6014}"/>
                </a:ext>
              </a:extLst>
            </p:cNvPr>
            <p:cNvGrpSpPr/>
            <p:nvPr/>
          </p:nvGrpSpPr>
          <p:grpSpPr>
            <a:xfrm>
              <a:off x="1915388" y="2883180"/>
              <a:ext cx="382588" cy="374650"/>
              <a:chOff x="1928815" y="2165348"/>
              <a:chExt cx="382588" cy="374650"/>
            </a:xfrm>
          </p:grpSpPr>
          <p:sp>
            <p:nvSpPr>
              <p:cNvPr id="111" name="Freeform 5">
                <a:extLst>
                  <a:ext uri="{FF2B5EF4-FFF2-40B4-BE49-F238E27FC236}">
                    <a16:creationId xmlns:a16="http://schemas.microsoft.com/office/drawing/2014/main" id="{B83002D9-2BF9-4B96-9BE1-FEE26F40F669}"/>
                  </a:ext>
                </a:extLst>
              </p:cNvPr>
              <p:cNvSpPr>
                <a:spLocks noEditPoints="1"/>
              </p:cNvSpPr>
              <p:nvPr/>
            </p:nvSpPr>
            <p:spPr bwMode="auto">
              <a:xfrm>
                <a:off x="1928815" y="2165348"/>
                <a:ext cx="382588" cy="374650"/>
              </a:xfrm>
              <a:custGeom>
                <a:avLst/>
                <a:gdLst>
                  <a:gd name="T0" fmla="*/ 42 w 296"/>
                  <a:gd name="T1" fmla="*/ 170 h 288"/>
                  <a:gd name="T2" fmla="*/ 42 w 296"/>
                  <a:gd name="T3" fmla="*/ 170 h 288"/>
                  <a:gd name="T4" fmla="*/ 169 w 296"/>
                  <a:gd name="T5" fmla="*/ 170 h 288"/>
                  <a:gd name="T6" fmla="*/ 169 w 296"/>
                  <a:gd name="T7" fmla="*/ 191 h 288"/>
                  <a:gd name="T8" fmla="*/ 42 w 296"/>
                  <a:gd name="T9" fmla="*/ 191 h 288"/>
                  <a:gd name="T10" fmla="*/ 42 w 296"/>
                  <a:gd name="T11" fmla="*/ 170 h 288"/>
                  <a:gd name="T12" fmla="*/ 42 w 296"/>
                  <a:gd name="T13" fmla="*/ 106 h 288"/>
                  <a:gd name="T14" fmla="*/ 42 w 296"/>
                  <a:gd name="T15" fmla="*/ 106 h 288"/>
                  <a:gd name="T16" fmla="*/ 254 w 296"/>
                  <a:gd name="T17" fmla="*/ 106 h 288"/>
                  <a:gd name="T18" fmla="*/ 254 w 296"/>
                  <a:gd name="T19" fmla="*/ 127 h 288"/>
                  <a:gd name="T20" fmla="*/ 42 w 296"/>
                  <a:gd name="T21" fmla="*/ 127 h 288"/>
                  <a:gd name="T22" fmla="*/ 42 w 296"/>
                  <a:gd name="T23" fmla="*/ 106 h 288"/>
                  <a:gd name="T24" fmla="*/ 42 w 296"/>
                  <a:gd name="T25" fmla="*/ 43 h 288"/>
                  <a:gd name="T26" fmla="*/ 42 w 296"/>
                  <a:gd name="T27" fmla="*/ 43 h 288"/>
                  <a:gd name="T28" fmla="*/ 254 w 296"/>
                  <a:gd name="T29" fmla="*/ 43 h 288"/>
                  <a:gd name="T30" fmla="*/ 254 w 296"/>
                  <a:gd name="T31" fmla="*/ 64 h 288"/>
                  <a:gd name="T32" fmla="*/ 42 w 296"/>
                  <a:gd name="T33" fmla="*/ 64 h 288"/>
                  <a:gd name="T34" fmla="*/ 42 w 296"/>
                  <a:gd name="T35" fmla="*/ 43 h 288"/>
                  <a:gd name="T36" fmla="*/ 0 w 296"/>
                  <a:gd name="T37" fmla="*/ 233 h 288"/>
                  <a:gd name="T38" fmla="*/ 0 w 296"/>
                  <a:gd name="T39" fmla="*/ 233 h 288"/>
                  <a:gd name="T40" fmla="*/ 93 w 296"/>
                  <a:gd name="T41" fmla="*/ 233 h 288"/>
                  <a:gd name="T42" fmla="*/ 148 w 296"/>
                  <a:gd name="T43" fmla="*/ 288 h 288"/>
                  <a:gd name="T44" fmla="*/ 203 w 296"/>
                  <a:gd name="T45" fmla="*/ 233 h 288"/>
                  <a:gd name="T46" fmla="*/ 296 w 296"/>
                  <a:gd name="T47" fmla="*/ 233 h 288"/>
                  <a:gd name="T48" fmla="*/ 296 w 296"/>
                  <a:gd name="T49" fmla="*/ 0 h 288"/>
                  <a:gd name="T50" fmla="*/ 0 w 296"/>
                  <a:gd name="T51" fmla="*/ 0 h 288"/>
                  <a:gd name="T52" fmla="*/ 0 w 296"/>
                  <a:gd name="T53" fmla="*/ 23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88">
                    <a:moveTo>
                      <a:pt x="42" y="170"/>
                    </a:moveTo>
                    <a:lnTo>
                      <a:pt x="42" y="170"/>
                    </a:lnTo>
                    <a:lnTo>
                      <a:pt x="169" y="170"/>
                    </a:lnTo>
                    <a:lnTo>
                      <a:pt x="169" y="191"/>
                    </a:lnTo>
                    <a:lnTo>
                      <a:pt x="42" y="191"/>
                    </a:lnTo>
                    <a:lnTo>
                      <a:pt x="42" y="170"/>
                    </a:lnTo>
                    <a:close/>
                    <a:moveTo>
                      <a:pt x="42" y="106"/>
                    </a:moveTo>
                    <a:lnTo>
                      <a:pt x="42" y="106"/>
                    </a:lnTo>
                    <a:lnTo>
                      <a:pt x="254" y="106"/>
                    </a:lnTo>
                    <a:lnTo>
                      <a:pt x="254" y="127"/>
                    </a:lnTo>
                    <a:lnTo>
                      <a:pt x="42" y="127"/>
                    </a:lnTo>
                    <a:lnTo>
                      <a:pt x="42" y="106"/>
                    </a:lnTo>
                    <a:close/>
                    <a:moveTo>
                      <a:pt x="42" y="43"/>
                    </a:moveTo>
                    <a:lnTo>
                      <a:pt x="42" y="43"/>
                    </a:lnTo>
                    <a:lnTo>
                      <a:pt x="254" y="43"/>
                    </a:lnTo>
                    <a:lnTo>
                      <a:pt x="254" y="64"/>
                    </a:lnTo>
                    <a:lnTo>
                      <a:pt x="42" y="64"/>
                    </a:lnTo>
                    <a:lnTo>
                      <a:pt x="42" y="43"/>
                    </a:lnTo>
                    <a:close/>
                    <a:moveTo>
                      <a:pt x="0" y="233"/>
                    </a:moveTo>
                    <a:lnTo>
                      <a:pt x="0" y="233"/>
                    </a:lnTo>
                    <a:lnTo>
                      <a:pt x="93" y="233"/>
                    </a:lnTo>
                    <a:lnTo>
                      <a:pt x="148" y="288"/>
                    </a:lnTo>
                    <a:lnTo>
                      <a:pt x="203" y="233"/>
                    </a:lnTo>
                    <a:lnTo>
                      <a:pt x="296" y="233"/>
                    </a:lnTo>
                    <a:lnTo>
                      <a:pt x="296" y="0"/>
                    </a:lnTo>
                    <a:lnTo>
                      <a:pt x="0" y="0"/>
                    </a:lnTo>
                    <a:lnTo>
                      <a:pt x="0" y="233"/>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2" name="Rectangle 111">
                <a:extLst>
                  <a:ext uri="{FF2B5EF4-FFF2-40B4-BE49-F238E27FC236}">
                    <a16:creationId xmlns:a16="http://schemas.microsoft.com/office/drawing/2014/main" id="{4988BF98-564F-491F-AE9A-07EEAFC14E2E}"/>
                  </a:ext>
                </a:extLst>
              </p:cNvPr>
              <p:cNvSpPr/>
              <p:nvPr/>
            </p:nvSpPr>
            <p:spPr bwMode="auto">
              <a:xfrm>
                <a:off x="1983106" y="2293620"/>
                <a:ext cx="274320"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id="{F1F661C8-8DDA-4D10-B5CE-000E893FE554}"/>
                </a:ext>
              </a:extLst>
            </p:cNvPr>
            <p:cNvGrpSpPr/>
            <p:nvPr/>
          </p:nvGrpSpPr>
          <p:grpSpPr>
            <a:xfrm>
              <a:off x="618177" y="2886652"/>
              <a:ext cx="362264" cy="367723"/>
              <a:chOff x="641352" y="2152657"/>
              <a:chExt cx="315913" cy="320676"/>
            </a:xfrm>
          </p:grpSpPr>
          <p:grpSp>
            <p:nvGrpSpPr>
              <p:cNvPr id="107" name="Group 106">
                <a:extLst>
                  <a:ext uri="{FF2B5EF4-FFF2-40B4-BE49-F238E27FC236}">
                    <a16:creationId xmlns:a16="http://schemas.microsoft.com/office/drawing/2014/main" id="{B5A3ABDE-CD4D-48E5-8724-315FFFC887B4}"/>
                  </a:ext>
                </a:extLst>
              </p:cNvPr>
              <p:cNvGrpSpPr>
                <a:grpSpLocks noChangeAspect="1"/>
              </p:cNvGrpSpPr>
              <p:nvPr/>
            </p:nvGrpSpPr>
            <p:grpSpPr bwMode="auto">
              <a:xfrm>
                <a:off x="641352" y="2152657"/>
                <a:ext cx="315913" cy="320676"/>
                <a:chOff x="404" y="1356"/>
                <a:chExt cx="199" cy="202"/>
              </a:xfrm>
            </p:grpSpPr>
            <p:sp>
              <p:nvSpPr>
                <p:cNvPr id="109" name="Freeform 9">
                  <a:extLst>
                    <a:ext uri="{FF2B5EF4-FFF2-40B4-BE49-F238E27FC236}">
                      <a16:creationId xmlns:a16="http://schemas.microsoft.com/office/drawing/2014/main" id="{8CF9D77F-171F-4C8F-86F4-D1B7D7362AE1}"/>
                    </a:ext>
                  </a:extLst>
                </p:cNvPr>
                <p:cNvSpPr>
                  <a:spLocks/>
                </p:cNvSpPr>
                <p:nvPr/>
              </p:nvSpPr>
              <p:spPr bwMode="auto">
                <a:xfrm>
                  <a:off x="404" y="1356"/>
                  <a:ext cx="108" cy="179"/>
                </a:xfrm>
                <a:custGeom>
                  <a:avLst/>
                  <a:gdLst>
                    <a:gd name="T0" fmla="*/ 150 w 174"/>
                    <a:gd name="T1" fmla="*/ 0 h 289"/>
                    <a:gd name="T2" fmla="*/ 150 w 174"/>
                    <a:gd name="T3" fmla="*/ 0 h 289"/>
                    <a:gd name="T4" fmla="*/ 0 w 174"/>
                    <a:gd name="T5" fmla="*/ 0 h 289"/>
                    <a:gd name="T6" fmla="*/ 0 w 174"/>
                    <a:gd name="T7" fmla="*/ 289 h 289"/>
                    <a:gd name="T8" fmla="*/ 67 w 174"/>
                    <a:gd name="T9" fmla="*/ 289 h 289"/>
                    <a:gd name="T10" fmla="*/ 67 w 174"/>
                    <a:gd name="T11" fmla="*/ 33 h 289"/>
                    <a:gd name="T12" fmla="*/ 174 w 174"/>
                    <a:gd name="T13" fmla="*/ 33 h 289"/>
                    <a:gd name="T14" fmla="*/ 150 w 174"/>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89">
                      <a:moveTo>
                        <a:pt x="150" y="0"/>
                      </a:moveTo>
                      <a:lnTo>
                        <a:pt x="150" y="0"/>
                      </a:lnTo>
                      <a:lnTo>
                        <a:pt x="0" y="0"/>
                      </a:lnTo>
                      <a:lnTo>
                        <a:pt x="0" y="289"/>
                      </a:lnTo>
                      <a:lnTo>
                        <a:pt x="67" y="289"/>
                      </a:lnTo>
                      <a:lnTo>
                        <a:pt x="67" y="33"/>
                      </a:lnTo>
                      <a:lnTo>
                        <a:pt x="174" y="33"/>
                      </a:lnTo>
                      <a:lnTo>
                        <a:pt x="15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0" name="Freeform 10">
                  <a:extLst>
                    <a:ext uri="{FF2B5EF4-FFF2-40B4-BE49-F238E27FC236}">
                      <a16:creationId xmlns:a16="http://schemas.microsoft.com/office/drawing/2014/main" id="{3DD13C42-92F4-465F-B258-9E69985610D0}"/>
                    </a:ext>
                  </a:extLst>
                </p:cNvPr>
                <p:cNvSpPr>
                  <a:spLocks noEditPoints="1"/>
                </p:cNvSpPr>
                <p:nvPr/>
              </p:nvSpPr>
              <p:spPr bwMode="auto">
                <a:xfrm>
                  <a:off x="461" y="1393"/>
                  <a:ext cx="142" cy="165"/>
                </a:xfrm>
                <a:custGeom>
                  <a:avLst/>
                  <a:gdLst>
                    <a:gd name="T0" fmla="*/ 200 w 228"/>
                    <a:gd name="T1" fmla="*/ 134 h 267"/>
                    <a:gd name="T2" fmla="*/ 200 w 228"/>
                    <a:gd name="T3" fmla="*/ 134 h 267"/>
                    <a:gd name="T4" fmla="*/ 27 w 228"/>
                    <a:gd name="T5" fmla="*/ 134 h 267"/>
                    <a:gd name="T6" fmla="*/ 27 w 228"/>
                    <a:gd name="T7" fmla="*/ 107 h 267"/>
                    <a:gd name="T8" fmla="*/ 200 w 228"/>
                    <a:gd name="T9" fmla="*/ 107 h 267"/>
                    <a:gd name="T10" fmla="*/ 200 w 228"/>
                    <a:gd name="T11" fmla="*/ 134 h 267"/>
                    <a:gd name="T12" fmla="*/ 200 w 228"/>
                    <a:gd name="T13" fmla="*/ 187 h 267"/>
                    <a:gd name="T14" fmla="*/ 200 w 228"/>
                    <a:gd name="T15" fmla="*/ 187 h 267"/>
                    <a:gd name="T16" fmla="*/ 27 w 228"/>
                    <a:gd name="T17" fmla="*/ 187 h 267"/>
                    <a:gd name="T18" fmla="*/ 27 w 228"/>
                    <a:gd name="T19" fmla="*/ 160 h 267"/>
                    <a:gd name="T20" fmla="*/ 200 w 228"/>
                    <a:gd name="T21" fmla="*/ 160 h 267"/>
                    <a:gd name="T22" fmla="*/ 200 w 228"/>
                    <a:gd name="T23" fmla="*/ 187 h 267"/>
                    <a:gd name="T24" fmla="*/ 200 w 228"/>
                    <a:gd name="T25" fmla="*/ 240 h 267"/>
                    <a:gd name="T26" fmla="*/ 200 w 228"/>
                    <a:gd name="T27" fmla="*/ 240 h 267"/>
                    <a:gd name="T28" fmla="*/ 27 w 228"/>
                    <a:gd name="T29" fmla="*/ 240 h 267"/>
                    <a:gd name="T30" fmla="*/ 27 w 228"/>
                    <a:gd name="T31" fmla="*/ 213 h 267"/>
                    <a:gd name="T32" fmla="*/ 200 w 228"/>
                    <a:gd name="T33" fmla="*/ 213 h 267"/>
                    <a:gd name="T34" fmla="*/ 200 w 228"/>
                    <a:gd name="T35" fmla="*/ 240 h 267"/>
                    <a:gd name="T36" fmla="*/ 27 w 228"/>
                    <a:gd name="T37" fmla="*/ 54 h 267"/>
                    <a:gd name="T38" fmla="*/ 27 w 228"/>
                    <a:gd name="T39" fmla="*/ 54 h 267"/>
                    <a:gd name="T40" fmla="*/ 94 w 228"/>
                    <a:gd name="T41" fmla="*/ 54 h 267"/>
                    <a:gd name="T42" fmla="*/ 94 w 228"/>
                    <a:gd name="T43" fmla="*/ 80 h 267"/>
                    <a:gd name="T44" fmla="*/ 27 w 228"/>
                    <a:gd name="T45" fmla="*/ 80 h 267"/>
                    <a:gd name="T46" fmla="*/ 27 w 228"/>
                    <a:gd name="T47" fmla="*/ 54 h 267"/>
                    <a:gd name="T48" fmla="*/ 212 w 228"/>
                    <a:gd name="T49" fmla="*/ 0 h 267"/>
                    <a:gd name="T50" fmla="*/ 212 w 228"/>
                    <a:gd name="T51" fmla="*/ 0 h 267"/>
                    <a:gd name="T52" fmla="*/ 93 w 228"/>
                    <a:gd name="T53" fmla="*/ 0 h 267"/>
                    <a:gd name="T54" fmla="*/ 0 w 228"/>
                    <a:gd name="T55" fmla="*/ 0 h 267"/>
                    <a:gd name="T56" fmla="*/ 0 w 228"/>
                    <a:gd name="T57" fmla="*/ 267 h 267"/>
                    <a:gd name="T58" fmla="*/ 225 w 228"/>
                    <a:gd name="T59" fmla="*/ 267 h 267"/>
                    <a:gd name="T60" fmla="*/ 228 w 228"/>
                    <a:gd name="T61" fmla="*/ 16 h 267"/>
                    <a:gd name="T62" fmla="*/ 212 w 228"/>
                    <a:gd name="T6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8" h="267">
                      <a:moveTo>
                        <a:pt x="200" y="134"/>
                      </a:moveTo>
                      <a:lnTo>
                        <a:pt x="200" y="134"/>
                      </a:lnTo>
                      <a:lnTo>
                        <a:pt x="27" y="134"/>
                      </a:lnTo>
                      <a:lnTo>
                        <a:pt x="27" y="107"/>
                      </a:lnTo>
                      <a:lnTo>
                        <a:pt x="200" y="107"/>
                      </a:lnTo>
                      <a:lnTo>
                        <a:pt x="200" y="134"/>
                      </a:lnTo>
                      <a:close/>
                      <a:moveTo>
                        <a:pt x="200" y="187"/>
                      </a:moveTo>
                      <a:lnTo>
                        <a:pt x="200" y="187"/>
                      </a:lnTo>
                      <a:lnTo>
                        <a:pt x="27" y="187"/>
                      </a:lnTo>
                      <a:lnTo>
                        <a:pt x="27" y="160"/>
                      </a:lnTo>
                      <a:lnTo>
                        <a:pt x="200" y="160"/>
                      </a:lnTo>
                      <a:lnTo>
                        <a:pt x="200" y="187"/>
                      </a:lnTo>
                      <a:close/>
                      <a:moveTo>
                        <a:pt x="200" y="240"/>
                      </a:moveTo>
                      <a:lnTo>
                        <a:pt x="200" y="240"/>
                      </a:lnTo>
                      <a:lnTo>
                        <a:pt x="27" y="240"/>
                      </a:lnTo>
                      <a:lnTo>
                        <a:pt x="27" y="213"/>
                      </a:lnTo>
                      <a:lnTo>
                        <a:pt x="200" y="213"/>
                      </a:lnTo>
                      <a:lnTo>
                        <a:pt x="200" y="240"/>
                      </a:lnTo>
                      <a:close/>
                      <a:moveTo>
                        <a:pt x="27" y="54"/>
                      </a:moveTo>
                      <a:lnTo>
                        <a:pt x="27" y="54"/>
                      </a:lnTo>
                      <a:lnTo>
                        <a:pt x="94" y="54"/>
                      </a:lnTo>
                      <a:lnTo>
                        <a:pt x="94" y="80"/>
                      </a:lnTo>
                      <a:lnTo>
                        <a:pt x="27" y="80"/>
                      </a:lnTo>
                      <a:lnTo>
                        <a:pt x="27" y="54"/>
                      </a:lnTo>
                      <a:close/>
                      <a:moveTo>
                        <a:pt x="212" y="0"/>
                      </a:moveTo>
                      <a:lnTo>
                        <a:pt x="212" y="0"/>
                      </a:lnTo>
                      <a:lnTo>
                        <a:pt x="93" y="0"/>
                      </a:lnTo>
                      <a:lnTo>
                        <a:pt x="0" y="0"/>
                      </a:lnTo>
                      <a:lnTo>
                        <a:pt x="0" y="267"/>
                      </a:lnTo>
                      <a:lnTo>
                        <a:pt x="225" y="267"/>
                      </a:lnTo>
                      <a:lnTo>
                        <a:pt x="228" y="16"/>
                      </a:lnTo>
                      <a:lnTo>
                        <a:pt x="212"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108" name="Rectangle 107">
                <a:extLst>
                  <a:ext uri="{FF2B5EF4-FFF2-40B4-BE49-F238E27FC236}">
                    <a16:creationId xmlns:a16="http://schemas.microsoft.com/office/drawing/2014/main" id="{92037A66-65CE-449C-AB80-FE128579750C}"/>
                  </a:ext>
                </a:extLst>
              </p:cNvPr>
              <p:cNvSpPr/>
              <p:nvPr/>
            </p:nvSpPr>
            <p:spPr bwMode="auto">
              <a:xfrm flipV="1">
                <a:off x="757255" y="2248842"/>
                <a:ext cx="174289"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1" name="Group 30">
              <a:extLst>
                <a:ext uri="{FF2B5EF4-FFF2-40B4-BE49-F238E27FC236}">
                  <a16:creationId xmlns:a16="http://schemas.microsoft.com/office/drawing/2014/main" id="{A26C8E66-B380-4F89-8187-0E7CAEC40C07}"/>
                </a:ext>
              </a:extLst>
            </p:cNvPr>
            <p:cNvGrpSpPr>
              <a:grpSpLocks noChangeAspect="1"/>
            </p:cNvGrpSpPr>
            <p:nvPr/>
          </p:nvGrpSpPr>
          <p:grpSpPr bwMode="auto">
            <a:xfrm>
              <a:off x="2977030" y="2917039"/>
              <a:ext cx="439812" cy="306932"/>
              <a:chOff x="1915" y="1382"/>
              <a:chExt cx="235" cy="164"/>
            </a:xfrm>
          </p:grpSpPr>
          <p:sp>
            <p:nvSpPr>
              <p:cNvPr id="102" name="Freeform 14">
                <a:extLst>
                  <a:ext uri="{FF2B5EF4-FFF2-40B4-BE49-F238E27FC236}">
                    <a16:creationId xmlns:a16="http://schemas.microsoft.com/office/drawing/2014/main" id="{0DFF5FC8-BE01-44BF-AF01-EC05A8FBCEFC}"/>
                  </a:ext>
                </a:extLst>
              </p:cNvPr>
              <p:cNvSpPr>
                <a:spLocks noEditPoints="1"/>
              </p:cNvSpPr>
              <p:nvPr/>
            </p:nvSpPr>
            <p:spPr bwMode="auto">
              <a:xfrm>
                <a:off x="1915" y="1427"/>
                <a:ext cx="235" cy="119"/>
              </a:xfrm>
              <a:custGeom>
                <a:avLst/>
                <a:gdLst>
                  <a:gd name="T0" fmla="*/ 239 w 378"/>
                  <a:gd name="T1" fmla="*/ 48 h 192"/>
                  <a:gd name="T2" fmla="*/ 239 w 378"/>
                  <a:gd name="T3" fmla="*/ 48 h 192"/>
                  <a:gd name="T4" fmla="*/ 167 w 378"/>
                  <a:gd name="T5" fmla="*/ 48 h 192"/>
                  <a:gd name="T6" fmla="*/ 167 w 378"/>
                  <a:gd name="T7" fmla="*/ 24 h 192"/>
                  <a:gd name="T8" fmla="*/ 239 w 378"/>
                  <a:gd name="T9" fmla="*/ 24 h 192"/>
                  <a:gd name="T10" fmla="*/ 239 w 378"/>
                  <a:gd name="T11" fmla="*/ 48 h 192"/>
                  <a:gd name="T12" fmla="*/ 239 w 378"/>
                  <a:gd name="T13" fmla="*/ 96 h 192"/>
                  <a:gd name="T14" fmla="*/ 239 w 378"/>
                  <a:gd name="T15" fmla="*/ 96 h 192"/>
                  <a:gd name="T16" fmla="*/ 167 w 378"/>
                  <a:gd name="T17" fmla="*/ 96 h 192"/>
                  <a:gd name="T18" fmla="*/ 167 w 378"/>
                  <a:gd name="T19" fmla="*/ 72 h 192"/>
                  <a:gd name="T20" fmla="*/ 239 w 378"/>
                  <a:gd name="T21" fmla="*/ 72 h 192"/>
                  <a:gd name="T22" fmla="*/ 239 w 378"/>
                  <a:gd name="T23" fmla="*/ 96 h 192"/>
                  <a:gd name="T24" fmla="*/ 215 w 378"/>
                  <a:gd name="T25" fmla="*/ 144 h 192"/>
                  <a:gd name="T26" fmla="*/ 215 w 378"/>
                  <a:gd name="T27" fmla="*/ 144 h 192"/>
                  <a:gd name="T28" fmla="*/ 167 w 378"/>
                  <a:gd name="T29" fmla="*/ 144 h 192"/>
                  <a:gd name="T30" fmla="*/ 167 w 378"/>
                  <a:gd name="T31" fmla="*/ 120 h 192"/>
                  <a:gd name="T32" fmla="*/ 215 w 378"/>
                  <a:gd name="T33" fmla="*/ 120 h 192"/>
                  <a:gd name="T34" fmla="*/ 215 w 378"/>
                  <a:gd name="T35" fmla="*/ 144 h 192"/>
                  <a:gd name="T36" fmla="*/ 143 w 378"/>
                  <a:gd name="T37" fmla="*/ 168 h 192"/>
                  <a:gd name="T38" fmla="*/ 143 w 378"/>
                  <a:gd name="T39" fmla="*/ 168 h 192"/>
                  <a:gd name="T40" fmla="*/ 23 w 378"/>
                  <a:gd name="T41" fmla="*/ 168 h 192"/>
                  <a:gd name="T42" fmla="*/ 23 w 378"/>
                  <a:gd name="T43" fmla="*/ 24 h 192"/>
                  <a:gd name="T44" fmla="*/ 143 w 378"/>
                  <a:gd name="T45" fmla="*/ 24 h 192"/>
                  <a:gd name="T46" fmla="*/ 143 w 378"/>
                  <a:gd name="T47" fmla="*/ 168 h 192"/>
                  <a:gd name="T48" fmla="*/ 378 w 378"/>
                  <a:gd name="T49" fmla="*/ 0 h 192"/>
                  <a:gd name="T50" fmla="*/ 378 w 378"/>
                  <a:gd name="T51" fmla="*/ 0 h 192"/>
                  <a:gd name="T52" fmla="*/ 0 w 378"/>
                  <a:gd name="T53" fmla="*/ 0 h 192"/>
                  <a:gd name="T54" fmla="*/ 0 w 378"/>
                  <a:gd name="T55" fmla="*/ 192 h 192"/>
                  <a:gd name="T56" fmla="*/ 378 w 378"/>
                  <a:gd name="T57" fmla="*/ 192 h 192"/>
                  <a:gd name="T58" fmla="*/ 378 w 378"/>
                  <a:gd name="T5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8" h="192">
                    <a:moveTo>
                      <a:pt x="239" y="48"/>
                    </a:moveTo>
                    <a:lnTo>
                      <a:pt x="239" y="48"/>
                    </a:lnTo>
                    <a:lnTo>
                      <a:pt x="167" y="48"/>
                    </a:lnTo>
                    <a:lnTo>
                      <a:pt x="167" y="24"/>
                    </a:lnTo>
                    <a:lnTo>
                      <a:pt x="239" y="24"/>
                    </a:lnTo>
                    <a:lnTo>
                      <a:pt x="239" y="48"/>
                    </a:lnTo>
                    <a:close/>
                    <a:moveTo>
                      <a:pt x="239" y="96"/>
                    </a:moveTo>
                    <a:lnTo>
                      <a:pt x="239" y="96"/>
                    </a:lnTo>
                    <a:lnTo>
                      <a:pt x="167" y="96"/>
                    </a:lnTo>
                    <a:lnTo>
                      <a:pt x="167" y="72"/>
                    </a:lnTo>
                    <a:lnTo>
                      <a:pt x="239" y="72"/>
                    </a:lnTo>
                    <a:lnTo>
                      <a:pt x="239" y="96"/>
                    </a:lnTo>
                    <a:close/>
                    <a:moveTo>
                      <a:pt x="215" y="144"/>
                    </a:moveTo>
                    <a:lnTo>
                      <a:pt x="215" y="144"/>
                    </a:lnTo>
                    <a:lnTo>
                      <a:pt x="167" y="144"/>
                    </a:lnTo>
                    <a:lnTo>
                      <a:pt x="167" y="120"/>
                    </a:lnTo>
                    <a:lnTo>
                      <a:pt x="215" y="120"/>
                    </a:lnTo>
                    <a:lnTo>
                      <a:pt x="215" y="144"/>
                    </a:lnTo>
                    <a:close/>
                    <a:moveTo>
                      <a:pt x="143" y="168"/>
                    </a:moveTo>
                    <a:lnTo>
                      <a:pt x="143" y="168"/>
                    </a:lnTo>
                    <a:lnTo>
                      <a:pt x="23" y="168"/>
                    </a:lnTo>
                    <a:lnTo>
                      <a:pt x="23" y="24"/>
                    </a:lnTo>
                    <a:lnTo>
                      <a:pt x="143" y="24"/>
                    </a:lnTo>
                    <a:lnTo>
                      <a:pt x="143" y="168"/>
                    </a:lnTo>
                    <a:close/>
                    <a:moveTo>
                      <a:pt x="378" y="0"/>
                    </a:moveTo>
                    <a:lnTo>
                      <a:pt x="378" y="0"/>
                    </a:lnTo>
                    <a:lnTo>
                      <a:pt x="0" y="0"/>
                    </a:lnTo>
                    <a:lnTo>
                      <a:pt x="0" y="192"/>
                    </a:lnTo>
                    <a:lnTo>
                      <a:pt x="378" y="192"/>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3" name="Freeform 15">
                <a:extLst>
                  <a:ext uri="{FF2B5EF4-FFF2-40B4-BE49-F238E27FC236}">
                    <a16:creationId xmlns:a16="http://schemas.microsoft.com/office/drawing/2014/main" id="{8DA1936E-3203-417E-9267-88651B63E172}"/>
                  </a:ext>
                </a:extLst>
              </p:cNvPr>
              <p:cNvSpPr>
                <a:spLocks/>
              </p:cNvSpPr>
              <p:nvPr/>
            </p:nvSpPr>
            <p:spPr bwMode="auto">
              <a:xfrm>
                <a:off x="1915" y="1382"/>
                <a:ext cx="235" cy="30"/>
              </a:xfrm>
              <a:custGeom>
                <a:avLst/>
                <a:gdLst>
                  <a:gd name="T0" fmla="*/ 378 w 378"/>
                  <a:gd name="T1" fmla="*/ 0 h 48"/>
                  <a:gd name="T2" fmla="*/ 378 w 378"/>
                  <a:gd name="T3" fmla="*/ 0 h 48"/>
                  <a:gd name="T4" fmla="*/ 0 w 378"/>
                  <a:gd name="T5" fmla="*/ 0 h 48"/>
                  <a:gd name="T6" fmla="*/ 0 w 378"/>
                  <a:gd name="T7" fmla="*/ 48 h 48"/>
                  <a:gd name="T8" fmla="*/ 378 w 378"/>
                  <a:gd name="T9" fmla="*/ 48 h 48"/>
                  <a:gd name="T10" fmla="*/ 378 w 378"/>
                  <a:gd name="T11" fmla="*/ 0 h 48"/>
                </a:gdLst>
                <a:ahLst/>
                <a:cxnLst>
                  <a:cxn ang="0">
                    <a:pos x="T0" y="T1"/>
                  </a:cxn>
                  <a:cxn ang="0">
                    <a:pos x="T2" y="T3"/>
                  </a:cxn>
                  <a:cxn ang="0">
                    <a:pos x="T4" y="T5"/>
                  </a:cxn>
                  <a:cxn ang="0">
                    <a:pos x="T6" y="T7"/>
                  </a:cxn>
                  <a:cxn ang="0">
                    <a:pos x="T8" y="T9"/>
                  </a:cxn>
                  <a:cxn ang="0">
                    <a:pos x="T10" y="T11"/>
                  </a:cxn>
                </a:cxnLst>
                <a:rect l="0" t="0" r="r" b="b"/>
                <a:pathLst>
                  <a:path w="378" h="48">
                    <a:moveTo>
                      <a:pt x="378" y="0"/>
                    </a:moveTo>
                    <a:lnTo>
                      <a:pt x="378" y="0"/>
                    </a:lnTo>
                    <a:lnTo>
                      <a:pt x="0" y="0"/>
                    </a:lnTo>
                    <a:lnTo>
                      <a:pt x="0" y="48"/>
                    </a:lnTo>
                    <a:lnTo>
                      <a:pt x="378" y="48"/>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4" name="Freeform 16">
                <a:extLst>
                  <a:ext uri="{FF2B5EF4-FFF2-40B4-BE49-F238E27FC236}">
                    <a16:creationId xmlns:a16="http://schemas.microsoft.com/office/drawing/2014/main" id="{4F2FD807-5D3E-4EEC-9AA9-6E6D26C5331F}"/>
                  </a:ext>
                </a:extLst>
              </p:cNvPr>
              <p:cNvSpPr>
                <a:spLocks/>
              </p:cNvSpPr>
              <p:nvPr/>
            </p:nvSpPr>
            <p:spPr bwMode="auto">
              <a:xfrm>
                <a:off x="2019" y="1501"/>
                <a:ext cx="29" cy="15"/>
              </a:xfrm>
              <a:custGeom>
                <a:avLst/>
                <a:gdLst>
                  <a:gd name="T0" fmla="*/ 0 w 48"/>
                  <a:gd name="T1" fmla="*/ 24 h 24"/>
                  <a:gd name="T2" fmla="*/ 0 w 48"/>
                  <a:gd name="T3" fmla="*/ 24 h 24"/>
                  <a:gd name="T4" fmla="*/ 48 w 48"/>
                  <a:gd name="T5" fmla="*/ 24 h 24"/>
                  <a:gd name="T6" fmla="*/ 48 w 48"/>
                  <a:gd name="T7" fmla="*/ 0 h 24"/>
                  <a:gd name="T8" fmla="*/ 0 w 48"/>
                  <a:gd name="T9" fmla="*/ 0 h 24"/>
                  <a:gd name="T10" fmla="*/ 0 w 48"/>
                  <a:gd name="T11" fmla="*/ 24 h 24"/>
                </a:gdLst>
                <a:ahLst/>
                <a:cxnLst>
                  <a:cxn ang="0">
                    <a:pos x="T0" y="T1"/>
                  </a:cxn>
                  <a:cxn ang="0">
                    <a:pos x="T2" y="T3"/>
                  </a:cxn>
                  <a:cxn ang="0">
                    <a:pos x="T4" y="T5"/>
                  </a:cxn>
                  <a:cxn ang="0">
                    <a:pos x="T6" y="T7"/>
                  </a:cxn>
                  <a:cxn ang="0">
                    <a:pos x="T8" y="T9"/>
                  </a:cxn>
                  <a:cxn ang="0">
                    <a:pos x="T10" y="T11"/>
                  </a:cxn>
                </a:cxnLst>
                <a:rect l="0" t="0" r="r" b="b"/>
                <a:pathLst>
                  <a:path w="48" h="24">
                    <a:moveTo>
                      <a:pt x="0" y="24"/>
                    </a:moveTo>
                    <a:lnTo>
                      <a:pt x="0" y="24"/>
                    </a:lnTo>
                    <a:lnTo>
                      <a:pt x="48" y="24"/>
                    </a:lnTo>
                    <a:lnTo>
                      <a:pt x="48"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5" name="Freeform 17">
                <a:extLst>
                  <a:ext uri="{FF2B5EF4-FFF2-40B4-BE49-F238E27FC236}">
                    <a16:creationId xmlns:a16="http://schemas.microsoft.com/office/drawing/2014/main" id="{A7BC2C11-375B-41A2-8FAF-45060887CB3F}"/>
                  </a:ext>
                </a:extLst>
              </p:cNvPr>
              <p:cNvSpPr>
                <a:spLocks/>
              </p:cNvSpPr>
              <p:nvPr/>
            </p:nvSpPr>
            <p:spPr bwMode="auto">
              <a:xfrm>
                <a:off x="2019" y="1472"/>
                <a:ext cx="44" cy="14"/>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6" name="Freeform 18">
                <a:extLst>
                  <a:ext uri="{FF2B5EF4-FFF2-40B4-BE49-F238E27FC236}">
                    <a16:creationId xmlns:a16="http://schemas.microsoft.com/office/drawing/2014/main" id="{F1F92C94-4282-4027-94AC-CF2663EE5BA0}"/>
                  </a:ext>
                </a:extLst>
              </p:cNvPr>
              <p:cNvSpPr>
                <a:spLocks/>
              </p:cNvSpPr>
              <p:nvPr/>
            </p:nvSpPr>
            <p:spPr bwMode="auto">
              <a:xfrm>
                <a:off x="2019" y="1442"/>
                <a:ext cx="44" cy="15"/>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52480311-F9FE-4A60-94F3-12220B0E2563}"/>
                </a:ext>
              </a:extLst>
            </p:cNvPr>
            <p:cNvGrpSpPr/>
            <p:nvPr/>
          </p:nvGrpSpPr>
          <p:grpSpPr>
            <a:xfrm>
              <a:off x="9149956" y="2769889"/>
              <a:ext cx="257679" cy="463101"/>
              <a:chOff x="3535920" y="475638"/>
              <a:chExt cx="274320" cy="493005"/>
            </a:xfrm>
          </p:grpSpPr>
          <p:sp>
            <p:nvSpPr>
              <p:cNvPr id="96" name="Rectangle 95">
                <a:extLst>
                  <a:ext uri="{FF2B5EF4-FFF2-40B4-BE49-F238E27FC236}">
                    <a16:creationId xmlns:a16="http://schemas.microsoft.com/office/drawing/2014/main" id="{5A201127-6694-4697-99D7-6917ABA9A89A}"/>
                  </a:ext>
                </a:extLst>
              </p:cNvPr>
              <p:cNvSpPr>
                <a:spLocks noChangeArrowheads="1"/>
              </p:cNvSpPr>
              <p:nvPr/>
            </p:nvSpPr>
            <p:spPr bwMode="auto">
              <a:xfrm rot="5400000">
                <a:off x="3595506" y="862411"/>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7" name="Rectangle 96">
                <a:extLst>
                  <a:ext uri="{FF2B5EF4-FFF2-40B4-BE49-F238E27FC236}">
                    <a16:creationId xmlns:a16="http://schemas.microsoft.com/office/drawing/2014/main" id="{7AFD7E75-AE08-48BB-AB8D-87AE377F00B1}"/>
                  </a:ext>
                </a:extLst>
              </p:cNvPr>
              <p:cNvSpPr>
                <a:spLocks noChangeArrowheads="1"/>
              </p:cNvSpPr>
              <p:nvPr/>
            </p:nvSpPr>
            <p:spPr bwMode="auto">
              <a:xfrm>
                <a:off x="3570198" y="475638"/>
                <a:ext cx="205765" cy="412630"/>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8" name="Rectangle 97">
                <a:extLst>
                  <a:ext uri="{FF2B5EF4-FFF2-40B4-BE49-F238E27FC236}">
                    <a16:creationId xmlns:a16="http://schemas.microsoft.com/office/drawing/2014/main" id="{247D2E5C-19D5-4968-9D2F-4DCB27AD0AF4}"/>
                  </a:ext>
                </a:extLst>
              </p:cNvPr>
              <p:cNvSpPr>
                <a:spLocks noChangeArrowheads="1"/>
              </p:cNvSpPr>
              <p:nvPr/>
            </p:nvSpPr>
            <p:spPr bwMode="auto">
              <a:xfrm>
                <a:off x="3595506" y="772731"/>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9" name="Rectangle 98">
                <a:extLst>
                  <a:ext uri="{FF2B5EF4-FFF2-40B4-BE49-F238E27FC236}">
                    <a16:creationId xmlns:a16="http://schemas.microsoft.com/office/drawing/2014/main" id="{C8CA956E-763F-47F9-A689-FFC7555E58A9}"/>
                  </a:ext>
                </a:extLst>
              </p:cNvPr>
              <p:cNvSpPr>
                <a:spLocks noChangeArrowheads="1"/>
              </p:cNvSpPr>
              <p:nvPr/>
            </p:nvSpPr>
            <p:spPr bwMode="auto">
              <a:xfrm>
                <a:off x="3595506" y="514150"/>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0" name="Rectangle 99">
                <a:extLst>
                  <a:ext uri="{FF2B5EF4-FFF2-40B4-BE49-F238E27FC236}">
                    <a16:creationId xmlns:a16="http://schemas.microsoft.com/office/drawing/2014/main" id="{663D6D44-406A-4C0D-BF50-39A5AF6984E5}"/>
                  </a:ext>
                </a:extLst>
              </p:cNvPr>
              <p:cNvSpPr>
                <a:spLocks noChangeArrowheads="1"/>
              </p:cNvSpPr>
              <p:nvPr/>
            </p:nvSpPr>
            <p:spPr bwMode="auto">
              <a:xfrm>
                <a:off x="3595506" y="824448"/>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1" name="Rectangle 100">
                <a:extLst>
                  <a:ext uri="{FF2B5EF4-FFF2-40B4-BE49-F238E27FC236}">
                    <a16:creationId xmlns:a16="http://schemas.microsoft.com/office/drawing/2014/main" id="{D371D2A2-C3EE-4028-95BF-E9F950B1C698}"/>
                  </a:ext>
                </a:extLst>
              </p:cNvPr>
              <p:cNvSpPr>
                <a:spLocks noChangeArrowheads="1"/>
              </p:cNvSpPr>
              <p:nvPr/>
            </p:nvSpPr>
            <p:spPr bwMode="auto">
              <a:xfrm>
                <a:off x="3535920" y="943335"/>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F0BDA3EA-4364-46E6-BAFC-9B89674970F0}"/>
                </a:ext>
              </a:extLst>
            </p:cNvPr>
            <p:cNvGrpSpPr/>
            <p:nvPr/>
          </p:nvGrpSpPr>
          <p:grpSpPr>
            <a:xfrm>
              <a:off x="6526947" y="2812372"/>
              <a:ext cx="504181" cy="378134"/>
              <a:chOff x="6526947" y="2630588"/>
              <a:chExt cx="504181" cy="378134"/>
            </a:xfrm>
          </p:grpSpPr>
          <p:sp>
            <p:nvSpPr>
              <p:cNvPr id="82" name="Freeform 6">
                <a:extLst>
                  <a:ext uri="{FF2B5EF4-FFF2-40B4-BE49-F238E27FC236}">
                    <a16:creationId xmlns:a16="http://schemas.microsoft.com/office/drawing/2014/main" id="{C35053CA-42EB-42D1-90FC-B0C5AAD57728}"/>
                  </a:ext>
                </a:extLst>
              </p:cNvPr>
              <p:cNvSpPr>
                <a:spLocks/>
              </p:cNvSpPr>
              <p:nvPr/>
            </p:nvSpPr>
            <p:spPr bwMode="auto">
              <a:xfrm>
                <a:off x="6526947" y="2630588"/>
                <a:ext cx="410601" cy="317022"/>
              </a:xfrm>
              <a:custGeom>
                <a:avLst/>
                <a:gdLst>
                  <a:gd name="T0" fmla="*/ 0 w 346"/>
                  <a:gd name="T1" fmla="*/ 241 h 267"/>
                  <a:gd name="T2" fmla="*/ 0 w 346"/>
                  <a:gd name="T3" fmla="*/ 241 h 267"/>
                  <a:gd name="T4" fmla="*/ 2 w 346"/>
                  <a:gd name="T5" fmla="*/ 251 h 267"/>
                  <a:gd name="T6" fmla="*/ 7 w 346"/>
                  <a:gd name="T7" fmla="*/ 259 h 267"/>
                  <a:gd name="T8" fmla="*/ 15 w 346"/>
                  <a:gd name="T9" fmla="*/ 265 h 267"/>
                  <a:gd name="T10" fmla="*/ 25 w 346"/>
                  <a:gd name="T11" fmla="*/ 267 h 267"/>
                  <a:gd name="T12" fmla="*/ 133 w 346"/>
                  <a:gd name="T13" fmla="*/ 267 h 267"/>
                  <a:gd name="T14" fmla="*/ 133 w 346"/>
                  <a:gd name="T15" fmla="*/ 160 h 267"/>
                  <a:gd name="T16" fmla="*/ 80 w 346"/>
                  <a:gd name="T17" fmla="*/ 160 h 267"/>
                  <a:gd name="T18" fmla="*/ 80 w 346"/>
                  <a:gd name="T19" fmla="*/ 160 h 267"/>
                  <a:gd name="T20" fmla="*/ 80 w 346"/>
                  <a:gd name="T21" fmla="*/ 27 h 267"/>
                  <a:gd name="T22" fmla="*/ 80 w 346"/>
                  <a:gd name="T23" fmla="*/ 27 h 267"/>
                  <a:gd name="T24" fmla="*/ 319 w 346"/>
                  <a:gd name="T25" fmla="*/ 27 h 267"/>
                  <a:gd name="T26" fmla="*/ 319 w 346"/>
                  <a:gd name="T27" fmla="*/ 27 h 267"/>
                  <a:gd name="T28" fmla="*/ 319 w 346"/>
                  <a:gd name="T29" fmla="*/ 80 h 267"/>
                  <a:gd name="T30" fmla="*/ 346 w 346"/>
                  <a:gd name="T31" fmla="*/ 80 h 267"/>
                  <a:gd name="T32" fmla="*/ 346 w 346"/>
                  <a:gd name="T33" fmla="*/ 0 h 267"/>
                  <a:gd name="T34" fmla="*/ 53 w 346"/>
                  <a:gd name="T35" fmla="*/ 0 h 267"/>
                  <a:gd name="T36" fmla="*/ 53 w 346"/>
                  <a:gd name="T37" fmla="*/ 168 h 267"/>
                  <a:gd name="T38" fmla="*/ 9 w 346"/>
                  <a:gd name="T39" fmla="*/ 214 h 267"/>
                  <a:gd name="T40" fmla="*/ 2 w 346"/>
                  <a:gd name="T41" fmla="*/ 227 h 267"/>
                  <a:gd name="T42" fmla="*/ 0 w 346"/>
                  <a:gd name="T43" fmla="*/ 24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267">
                    <a:moveTo>
                      <a:pt x="0" y="241"/>
                    </a:moveTo>
                    <a:lnTo>
                      <a:pt x="0" y="241"/>
                    </a:lnTo>
                    <a:cubicBezTo>
                      <a:pt x="0" y="245"/>
                      <a:pt x="0" y="248"/>
                      <a:pt x="2" y="251"/>
                    </a:cubicBezTo>
                    <a:cubicBezTo>
                      <a:pt x="3" y="254"/>
                      <a:pt x="5" y="257"/>
                      <a:pt x="7" y="259"/>
                    </a:cubicBezTo>
                    <a:cubicBezTo>
                      <a:pt x="9" y="262"/>
                      <a:pt x="12" y="263"/>
                      <a:pt x="15" y="265"/>
                    </a:cubicBezTo>
                    <a:cubicBezTo>
                      <a:pt x="18" y="266"/>
                      <a:pt x="22" y="267"/>
                      <a:pt x="25" y="267"/>
                    </a:cubicBezTo>
                    <a:lnTo>
                      <a:pt x="133" y="267"/>
                    </a:lnTo>
                    <a:lnTo>
                      <a:pt x="133" y="160"/>
                    </a:lnTo>
                    <a:lnTo>
                      <a:pt x="80" y="160"/>
                    </a:lnTo>
                    <a:lnTo>
                      <a:pt x="80" y="160"/>
                    </a:lnTo>
                    <a:lnTo>
                      <a:pt x="80" y="27"/>
                    </a:lnTo>
                    <a:lnTo>
                      <a:pt x="80" y="27"/>
                    </a:lnTo>
                    <a:lnTo>
                      <a:pt x="319" y="27"/>
                    </a:lnTo>
                    <a:lnTo>
                      <a:pt x="319" y="27"/>
                    </a:lnTo>
                    <a:lnTo>
                      <a:pt x="319" y="80"/>
                    </a:lnTo>
                    <a:lnTo>
                      <a:pt x="346" y="80"/>
                    </a:lnTo>
                    <a:lnTo>
                      <a:pt x="346" y="0"/>
                    </a:lnTo>
                    <a:lnTo>
                      <a:pt x="53" y="0"/>
                    </a:lnTo>
                    <a:lnTo>
                      <a:pt x="53" y="168"/>
                    </a:lnTo>
                    <a:lnTo>
                      <a:pt x="9" y="214"/>
                    </a:lnTo>
                    <a:cubicBezTo>
                      <a:pt x="6" y="218"/>
                      <a:pt x="4" y="222"/>
                      <a:pt x="2" y="227"/>
                    </a:cubicBezTo>
                    <a:cubicBezTo>
                      <a:pt x="0" y="232"/>
                      <a:pt x="0" y="237"/>
                      <a:pt x="0" y="241"/>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3" name="Freeform 7">
                <a:extLst>
                  <a:ext uri="{FF2B5EF4-FFF2-40B4-BE49-F238E27FC236}">
                    <a16:creationId xmlns:a16="http://schemas.microsoft.com/office/drawing/2014/main" id="{597BE1A8-1E70-411F-8E28-2A8DF57E5ACB}"/>
                  </a:ext>
                </a:extLst>
              </p:cNvPr>
              <p:cNvSpPr>
                <a:spLocks/>
              </p:cNvSpPr>
              <p:nvPr/>
            </p:nvSpPr>
            <p:spPr bwMode="auto">
              <a:xfrm>
                <a:off x="6622435" y="2819655"/>
                <a:ext cx="63023" cy="0"/>
              </a:xfrm>
              <a:custGeom>
                <a:avLst/>
                <a:gdLst>
                  <a:gd name="T0" fmla="*/ 0 w 53"/>
                  <a:gd name="T1" fmla="*/ 0 w 53"/>
                  <a:gd name="T2" fmla="*/ 53 w 53"/>
                  <a:gd name="T3" fmla="*/ 53 w 53"/>
                  <a:gd name="T4" fmla="*/ 0 w 53"/>
                  <a:gd name="T5" fmla="*/ 0 w 53"/>
                </a:gdLst>
                <a:ahLst/>
                <a:cxnLst>
                  <a:cxn ang="0">
                    <a:pos x="T0" y="0"/>
                  </a:cxn>
                  <a:cxn ang="0">
                    <a:pos x="T1" y="0"/>
                  </a:cxn>
                  <a:cxn ang="0">
                    <a:pos x="T2" y="0"/>
                  </a:cxn>
                  <a:cxn ang="0">
                    <a:pos x="T3" y="0"/>
                  </a:cxn>
                  <a:cxn ang="0">
                    <a:pos x="T4" y="0"/>
                  </a:cxn>
                  <a:cxn ang="0">
                    <a:pos x="T5" y="0"/>
                  </a:cxn>
                </a:cxnLst>
                <a:rect l="0" t="0" r="r" b="b"/>
                <a:pathLst>
                  <a:path w="53">
                    <a:moveTo>
                      <a:pt x="0" y="0"/>
                    </a:moveTo>
                    <a:lnTo>
                      <a:pt x="0" y="0"/>
                    </a:lnTo>
                    <a:lnTo>
                      <a:pt x="53" y="0"/>
                    </a:lnTo>
                    <a:lnTo>
                      <a:pt x="53" y="0"/>
                    </a:lnTo>
                    <a:lnTo>
                      <a:pt x="0" y="0"/>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4" name="Freeform 8">
                <a:extLst>
                  <a:ext uri="{FF2B5EF4-FFF2-40B4-BE49-F238E27FC236}">
                    <a16:creationId xmlns:a16="http://schemas.microsoft.com/office/drawing/2014/main" id="{9AA18B9B-08F4-448D-8C75-6FEBB6909ADC}"/>
                  </a:ext>
                </a:extLst>
              </p:cNvPr>
              <p:cNvSpPr>
                <a:spLocks/>
              </p:cNvSpPr>
              <p:nvPr/>
            </p:nvSpPr>
            <p:spPr bwMode="auto">
              <a:xfrm>
                <a:off x="6622435" y="2663055"/>
                <a:ext cx="282646" cy="0"/>
              </a:xfrm>
              <a:custGeom>
                <a:avLst/>
                <a:gdLst>
                  <a:gd name="T0" fmla="*/ 239 w 239"/>
                  <a:gd name="T1" fmla="*/ 239 w 239"/>
                  <a:gd name="T2" fmla="*/ 0 w 239"/>
                  <a:gd name="T3" fmla="*/ 0 w 239"/>
                  <a:gd name="T4" fmla="*/ 239 w 239"/>
                  <a:gd name="T5" fmla="*/ 239 w 239"/>
                </a:gdLst>
                <a:ahLst/>
                <a:cxnLst>
                  <a:cxn ang="0">
                    <a:pos x="T0" y="0"/>
                  </a:cxn>
                  <a:cxn ang="0">
                    <a:pos x="T1" y="0"/>
                  </a:cxn>
                  <a:cxn ang="0">
                    <a:pos x="T2" y="0"/>
                  </a:cxn>
                  <a:cxn ang="0">
                    <a:pos x="T3" y="0"/>
                  </a:cxn>
                  <a:cxn ang="0">
                    <a:pos x="T4" y="0"/>
                  </a:cxn>
                  <a:cxn ang="0">
                    <a:pos x="T5" y="0"/>
                  </a:cxn>
                </a:cxnLst>
                <a:rect l="0" t="0" r="r" b="b"/>
                <a:pathLst>
                  <a:path w="239">
                    <a:moveTo>
                      <a:pt x="239" y="0"/>
                    </a:moveTo>
                    <a:lnTo>
                      <a:pt x="239" y="0"/>
                    </a:lnTo>
                    <a:lnTo>
                      <a:pt x="0" y="0"/>
                    </a:lnTo>
                    <a:lnTo>
                      <a:pt x="0" y="0"/>
                    </a:lnTo>
                    <a:lnTo>
                      <a:pt x="239" y="0"/>
                    </a:lnTo>
                    <a:lnTo>
                      <a:pt x="239"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85" name="Group 84">
                <a:extLst>
                  <a:ext uri="{FF2B5EF4-FFF2-40B4-BE49-F238E27FC236}">
                    <a16:creationId xmlns:a16="http://schemas.microsoft.com/office/drawing/2014/main" id="{8BD7162A-A632-45DA-BAB8-C0513D23B8B2}"/>
                  </a:ext>
                </a:extLst>
              </p:cNvPr>
              <p:cNvGrpSpPr/>
              <p:nvPr/>
            </p:nvGrpSpPr>
            <p:grpSpPr>
              <a:xfrm>
                <a:off x="6772734" y="2808359"/>
                <a:ext cx="201672" cy="148079"/>
                <a:chOff x="6718783" y="2209583"/>
                <a:chExt cx="274320" cy="201421"/>
              </a:xfrm>
            </p:grpSpPr>
            <p:sp>
              <p:nvSpPr>
                <p:cNvPr id="92" name="Rectangle 91">
                  <a:extLst>
                    <a:ext uri="{FF2B5EF4-FFF2-40B4-BE49-F238E27FC236}">
                      <a16:creationId xmlns:a16="http://schemas.microsoft.com/office/drawing/2014/main" id="{E2F93D67-8558-48E6-9270-8ECD8EDDBA3A}"/>
                    </a:ext>
                  </a:extLst>
                </p:cNvPr>
                <p:cNvSpPr>
                  <a:spLocks noChangeArrowheads="1"/>
                </p:cNvSpPr>
                <p:nvPr/>
              </p:nvSpPr>
              <p:spPr bwMode="auto">
                <a:xfrm>
                  <a:off x="6718783" y="2219024"/>
                  <a:ext cx="274320" cy="191980"/>
                </a:xfrm>
                <a:prstGeom prst="rect">
                  <a:avLst/>
                </a:prstGeom>
                <a:solidFill>
                  <a:srgbClr val="C1C1C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3" name="Rectangle 92">
                  <a:extLst>
                    <a:ext uri="{FF2B5EF4-FFF2-40B4-BE49-F238E27FC236}">
                      <a16:creationId xmlns:a16="http://schemas.microsoft.com/office/drawing/2014/main" id="{A6F418C5-1D67-4101-AD6F-B7F36C86D481}"/>
                    </a:ext>
                  </a:extLst>
                </p:cNvPr>
                <p:cNvSpPr>
                  <a:spLocks noChangeArrowheads="1"/>
                </p:cNvSpPr>
                <p:nvPr/>
              </p:nvSpPr>
              <p:spPr bwMode="auto">
                <a:xfrm>
                  <a:off x="6718783" y="2209583"/>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4" name="Rectangle 93">
                  <a:extLst>
                    <a:ext uri="{FF2B5EF4-FFF2-40B4-BE49-F238E27FC236}">
                      <a16:creationId xmlns:a16="http://schemas.microsoft.com/office/drawing/2014/main" id="{26E19440-4E03-4656-90A4-BA50BAB95739}"/>
                    </a:ext>
                  </a:extLst>
                </p:cNvPr>
                <p:cNvSpPr>
                  <a:spLocks noChangeArrowheads="1"/>
                </p:cNvSpPr>
                <p:nvPr/>
              </p:nvSpPr>
              <p:spPr bwMode="auto">
                <a:xfrm>
                  <a:off x="6748224"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5" name="Rectangle 94">
                  <a:extLst>
                    <a:ext uri="{FF2B5EF4-FFF2-40B4-BE49-F238E27FC236}">
                      <a16:creationId xmlns:a16="http://schemas.microsoft.com/office/drawing/2014/main" id="{68DFF7F2-1D0A-4A41-901D-49DA0EFCEE4D}"/>
                    </a:ext>
                  </a:extLst>
                </p:cNvPr>
                <p:cNvSpPr>
                  <a:spLocks noChangeArrowheads="1"/>
                </p:cNvSpPr>
                <p:nvPr/>
              </p:nvSpPr>
              <p:spPr bwMode="auto">
                <a:xfrm>
                  <a:off x="6862052"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86" name="Freeform 9">
                <a:extLst>
                  <a:ext uri="{FF2B5EF4-FFF2-40B4-BE49-F238E27FC236}">
                    <a16:creationId xmlns:a16="http://schemas.microsoft.com/office/drawing/2014/main" id="{7FA326F2-E6A3-4B4E-9372-822A8A75366D}"/>
                  </a:ext>
                </a:extLst>
              </p:cNvPr>
              <p:cNvSpPr>
                <a:spLocks noEditPoints="1"/>
              </p:cNvSpPr>
              <p:nvPr/>
            </p:nvSpPr>
            <p:spPr bwMode="auto">
              <a:xfrm>
                <a:off x="6716015" y="2756633"/>
                <a:ext cx="315113" cy="252089"/>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7" name="Freeform 11">
                <a:extLst>
                  <a:ext uri="{FF2B5EF4-FFF2-40B4-BE49-F238E27FC236}">
                    <a16:creationId xmlns:a16="http://schemas.microsoft.com/office/drawing/2014/main" id="{7487CC60-E013-4412-9460-94CC0EB1992E}"/>
                  </a:ext>
                </a:extLst>
              </p:cNvPr>
              <p:cNvSpPr>
                <a:spLocks/>
              </p:cNvSpPr>
              <p:nvPr/>
            </p:nvSpPr>
            <p:spPr bwMode="auto">
              <a:xfrm>
                <a:off x="6700736" y="2703159"/>
                <a:ext cx="30557" cy="42015"/>
              </a:xfrm>
              <a:custGeom>
                <a:avLst/>
                <a:gdLst>
                  <a:gd name="T0" fmla="*/ 26 w 26"/>
                  <a:gd name="T1" fmla="*/ 0 h 35"/>
                  <a:gd name="T2" fmla="*/ 26 w 26"/>
                  <a:gd name="T3" fmla="*/ 0 h 35"/>
                  <a:gd name="T4" fmla="*/ 0 w 26"/>
                  <a:gd name="T5" fmla="*/ 0 h 35"/>
                  <a:gd name="T6" fmla="*/ 0 w 26"/>
                  <a:gd name="T7" fmla="*/ 35 h 35"/>
                  <a:gd name="T8" fmla="*/ 0 w 26"/>
                  <a:gd name="T9" fmla="*/ 35 h 35"/>
                  <a:gd name="T10" fmla="*/ 2 w 26"/>
                  <a:gd name="T11" fmla="*/ 34 h 35"/>
                  <a:gd name="T12" fmla="*/ 4 w 26"/>
                  <a:gd name="T13" fmla="*/ 32 h 35"/>
                  <a:gd name="T14" fmla="*/ 10 w 26"/>
                  <a:gd name="T15" fmla="*/ 27 h 35"/>
                  <a:gd name="T16" fmla="*/ 11 w 26"/>
                  <a:gd name="T17" fmla="*/ 27 h 35"/>
                  <a:gd name="T18" fmla="*/ 17 w 26"/>
                  <a:gd name="T19" fmla="*/ 23 h 35"/>
                  <a:gd name="T20" fmla="*/ 23 w 26"/>
                  <a:gd name="T21" fmla="*/ 21 h 35"/>
                  <a:gd name="T22" fmla="*/ 24 w 26"/>
                  <a:gd name="T23" fmla="*/ 21 h 35"/>
                  <a:gd name="T24" fmla="*/ 26 w 26"/>
                  <a:gd name="T25" fmla="*/ 20 h 35"/>
                  <a:gd name="T26" fmla="*/ 26 w 26"/>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5">
                    <a:moveTo>
                      <a:pt x="26" y="0"/>
                    </a:moveTo>
                    <a:lnTo>
                      <a:pt x="26" y="0"/>
                    </a:lnTo>
                    <a:lnTo>
                      <a:pt x="0" y="0"/>
                    </a:lnTo>
                    <a:lnTo>
                      <a:pt x="0" y="35"/>
                    </a:lnTo>
                    <a:lnTo>
                      <a:pt x="0" y="35"/>
                    </a:lnTo>
                    <a:cubicBezTo>
                      <a:pt x="0" y="35"/>
                      <a:pt x="1" y="34"/>
                      <a:pt x="2" y="34"/>
                    </a:cubicBezTo>
                    <a:cubicBezTo>
                      <a:pt x="2" y="33"/>
                      <a:pt x="3" y="32"/>
                      <a:pt x="4" y="32"/>
                    </a:cubicBezTo>
                    <a:cubicBezTo>
                      <a:pt x="6" y="30"/>
                      <a:pt x="8" y="29"/>
                      <a:pt x="10" y="27"/>
                    </a:cubicBezTo>
                    <a:cubicBezTo>
                      <a:pt x="10" y="27"/>
                      <a:pt x="10" y="27"/>
                      <a:pt x="11" y="27"/>
                    </a:cubicBezTo>
                    <a:cubicBezTo>
                      <a:pt x="13" y="25"/>
                      <a:pt x="15" y="24"/>
                      <a:pt x="17" y="23"/>
                    </a:cubicBezTo>
                    <a:cubicBezTo>
                      <a:pt x="19" y="22"/>
                      <a:pt x="21" y="22"/>
                      <a:pt x="23" y="21"/>
                    </a:cubicBezTo>
                    <a:cubicBezTo>
                      <a:pt x="23" y="21"/>
                      <a:pt x="23" y="21"/>
                      <a:pt x="24" y="21"/>
                    </a:cubicBezTo>
                    <a:cubicBezTo>
                      <a:pt x="25" y="20"/>
                      <a:pt x="26" y="20"/>
                      <a:pt x="26" y="20"/>
                    </a:cubicBezTo>
                    <a:lnTo>
                      <a:pt x="26"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8" name="Freeform 12">
                <a:extLst>
                  <a:ext uri="{FF2B5EF4-FFF2-40B4-BE49-F238E27FC236}">
                    <a16:creationId xmlns:a16="http://schemas.microsoft.com/office/drawing/2014/main" id="{59339950-4590-4607-AC38-34C6BDA81735}"/>
                  </a:ext>
                </a:extLst>
              </p:cNvPr>
              <p:cNvSpPr>
                <a:spLocks/>
              </p:cNvSpPr>
              <p:nvPr/>
            </p:nvSpPr>
            <p:spPr bwMode="auto">
              <a:xfrm>
                <a:off x="6729382" y="2727987"/>
                <a:ext cx="1911" cy="0"/>
              </a:xfrm>
              <a:custGeom>
                <a:avLst/>
                <a:gdLst>
                  <a:gd name="T0" fmla="*/ 2 w 2"/>
                  <a:gd name="T1" fmla="*/ 0 h 1"/>
                  <a:gd name="T2" fmla="*/ 2 w 2"/>
                  <a:gd name="T3" fmla="*/ 0 h 1"/>
                  <a:gd name="T4" fmla="*/ 0 w 2"/>
                  <a:gd name="T5" fmla="*/ 1 h 1"/>
                  <a:gd name="T6" fmla="*/ 2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cubicBezTo>
                      <a:pt x="2" y="0"/>
                      <a:pt x="1" y="0"/>
                      <a:pt x="0" y="1"/>
                    </a:cubicBezTo>
                    <a:cubicBezTo>
                      <a:pt x="1" y="0"/>
                      <a:pt x="2" y="0"/>
                      <a:pt x="2" y="0"/>
                    </a:cubicBezTo>
                    <a:lnTo>
                      <a:pt x="2"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9" name="Freeform 16">
                <a:extLst>
                  <a:ext uri="{FF2B5EF4-FFF2-40B4-BE49-F238E27FC236}">
                    <a16:creationId xmlns:a16="http://schemas.microsoft.com/office/drawing/2014/main" id="{ABB72CD0-0060-4FE9-A994-AF32F3115A45}"/>
                  </a:ext>
                </a:extLst>
              </p:cNvPr>
              <p:cNvSpPr>
                <a:spLocks/>
              </p:cNvSpPr>
              <p:nvPr/>
            </p:nvSpPr>
            <p:spPr bwMode="auto">
              <a:xfrm>
                <a:off x="6652992" y="2718437"/>
                <a:ext cx="32467" cy="78301"/>
              </a:xfrm>
              <a:custGeom>
                <a:avLst/>
                <a:gdLst>
                  <a:gd name="T0" fmla="*/ 0 w 27"/>
                  <a:gd name="T1" fmla="*/ 66 h 66"/>
                  <a:gd name="T2" fmla="*/ 0 w 27"/>
                  <a:gd name="T3" fmla="*/ 66 h 66"/>
                  <a:gd name="T4" fmla="*/ 27 w 27"/>
                  <a:gd name="T5" fmla="*/ 66 h 66"/>
                  <a:gd name="T6" fmla="*/ 27 w 27"/>
                  <a:gd name="T7" fmla="*/ 0 h 66"/>
                  <a:gd name="T8" fmla="*/ 0 w 27"/>
                  <a:gd name="T9" fmla="*/ 0 h 66"/>
                  <a:gd name="T10" fmla="*/ 0 w 27"/>
                  <a:gd name="T11" fmla="*/ 66 h 66"/>
                </a:gdLst>
                <a:ahLst/>
                <a:cxnLst>
                  <a:cxn ang="0">
                    <a:pos x="T0" y="T1"/>
                  </a:cxn>
                  <a:cxn ang="0">
                    <a:pos x="T2" y="T3"/>
                  </a:cxn>
                  <a:cxn ang="0">
                    <a:pos x="T4" y="T5"/>
                  </a:cxn>
                  <a:cxn ang="0">
                    <a:pos x="T6" y="T7"/>
                  </a:cxn>
                  <a:cxn ang="0">
                    <a:pos x="T8" y="T9"/>
                  </a:cxn>
                  <a:cxn ang="0">
                    <a:pos x="T10" y="T11"/>
                  </a:cxn>
                </a:cxnLst>
                <a:rect l="0" t="0" r="r" b="b"/>
                <a:pathLst>
                  <a:path w="27" h="66">
                    <a:moveTo>
                      <a:pt x="0" y="66"/>
                    </a:moveTo>
                    <a:lnTo>
                      <a:pt x="0" y="66"/>
                    </a:lnTo>
                    <a:lnTo>
                      <a:pt x="27" y="66"/>
                    </a:lnTo>
                    <a:lnTo>
                      <a:pt x="27" y="0"/>
                    </a:lnTo>
                    <a:lnTo>
                      <a:pt x="0" y="0"/>
                    </a:lnTo>
                    <a:lnTo>
                      <a:pt x="0" y="66"/>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0" name="Freeform 17">
                <a:extLst>
                  <a:ext uri="{FF2B5EF4-FFF2-40B4-BE49-F238E27FC236}">
                    <a16:creationId xmlns:a16="http://schemas.microsoft.com/office/drawing/2014/main" id="{ACB3341F-4ACF-469E-AED8-5370588E0C0A}"/>
                  </a:ext>
                </a:extLst>
              </p:cNvPr>
              <p:cNvSpPr>
                <a:spLocks/>
              </p:cNvSpPr>
              <p:nvPr/>
            </p:nvSpPr>
            <p:spPr bwMode="auto">
              <a:xfrm>
                <a:off x="6746571" y="2687881"/>
                <a:ext cx="32467" cy="38195"/>
              </a:xfrm>
              <a:custGeom>
                <a:avLst/>
                <a:gdLst>
                  <a:gd name="T0" fmla="*/ 27 w 27"/>
                  <a:gd name="T1" fmla="*/ 0 h 32"/>
                  <a:gd name="T2" fmla="*/ 27 w 27"/>
                  <a:gd name="T3" fmla="*/ 0 h 32"/>
                  <a:gd name="T4" fmla="*/ 0 w 27"/>
                  <a:gd name="T5" fmla="*/ 0 h 32"/>
                  <a:gd name="T6" fmla="*/ 0 w 27"/>
                  <a:gd name="T7" fmla="*/ 31 h 32"/>
                  <a:gd name="T8" fmla="*/ 0 w 27"/>
                  <a:gd name="T9" fmla="*/ 32 h 32"/>
                  <a:gd name="T10" fmla="*/ 27 w 27"/>
                  <a:gd name="T11" fmla="*/ 32 h 32"/>
                  <a:gd name="T12" fmla="*/ 27 w 27"/>
                  <a:gd name="T13" fmla="*/ 31 h 32"/>
                  <a:gd name="T14" fmla="*/ 27 w 27"/>
                  <a:gd name="T15" fmla="*/ 31 h 32"/>
                  <a:gd name="T16" fmla="*/ 27 w 2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
                    <a:moveTo>
                      <a:pt x="27" y="0"/>
                    </a:moveTo>
                    <a:lnTo>
                      <a:pt x="27" y="0"/>
                    </a:lnTo>
                    <a:lnTo>
                      <a:pt x="0" y="0"/>
                    </a:lnTo>
                    <a:lnTo>
                      <a:pt x="0" y="31"/>
                    </a:lnTo>
                    <a:lnTo>
                      <a:pt x="0" y="32"/>
                    </a:lnTo>
                    <a:lnTo>
                      <a:pt x="27" y="32"/>
                    </a:lnTo>
                    <a:lnTo>
                      <a:pt x="27" y="31"/>
                    </a:lnTo>
                    <a:lnTo>
                      <a:pt x="27" y="31"/>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1" name="Freeform 18">
                <a:extLst>
                  <a:ext uri="{FF2B5EF4-FFF2-40B4-BE49-F238E27FC236}">
                    <a16:creationId xmlns:a16="http://schemas.microsoft.com/office/drawing/2014/main" id="{6C977436-2F71-4F84-AE85-49AAD5CE3EE3}"/>
                  </a:ext>
                </a:extLst>
              </p:cNvPr>
              <p:cNvSpPr>
                <a:spLocks/>
              </p:cNvSpPr>
              <p:nvPr/>
            </p:nvSpPr>
            <p:spPr bwMode="auto">
              <a:xfrm>
                <a:off x="6746571" y="2687881"/>
                <a:ext cx="32467" cy="0"/>
              </a:xfrm>
              <a:custGeom>
                <a:avLst/>
                <a:gdLst>
                  <a:gd name="T0" fmla="*/ 27 w 27"/>
                  <a:gd name="T1" fmla="*/ 27 w 27"/>
                  <a:gd name="T2" fmla="*/ 0 w 27"/>
                  <a:gd name="T3" fmla="*/ 0 w 27"/>
                  <a:gd name="T4" fmla="*/ 27 w 27"/>
                  <a:gd name="T5" fmla="*/ 27 w 27"/>
                </a:gdLst>
                <a:ahLst/>
                <a:cxnLst>
                  <a:cxn ang="0">
                    <a:pos x="T0" y="0"/>
                  </a:cxn>
                  <a:cxn ang="0">
                    <a:pos x="T1" y="0"/>
                  </a:cxn>
                  <a:cxn ang="0">
                    <a:pos x="T2" y="0"/>
                  </a:cxn>
                  <a:cxn ang="0">
                    <a:pos x="T3" y="0"/>
                  </a:cxn>
                  <a:cxn ang="0">
                    <a:pos x="T4" y="0"/>
                  </a:cxn>
                  <a:cxn ang="0">
                    <a:pos x="T5" y="0"/>
                  </a:cxn>
                </a:cxnLst>
                <a:rect l="0" t="0" r="r" b="b"/>
                <a:pathLst>
                  <a:path w="27">
                    <a:moveTo>
                      <a:pt x="27" y="0"/>
                    </a:moveTo>
                    <a:lnTo>
                      <a:pt x="27" y="0"/>
                    </a:lnTo>
                    <a:lnTo>
                      <a:pt x="0" y="0"/>
                    </a:lnTo>
                    <a:lnTo>
                      <a:pt x="0" y="0"/>
                    </a:lnTo>
                    <a:lnTo>
                      <a:pt x="27" y="0"/>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21DF9F7B-572D-4412-AE4B-451969BE639D}"/>
                </a:ext>
              </a:extLst>
            </p:cNvPr>
            <p:cNvGrpSpPr>
              <a:grpSpLocks noChangeAspect="1"/>
            </p:cNvGrpSpPr>
            <p:nvPr/>
          </p:nvGrpSpPr>
          <p:grpSpPr bwMode="auto">
            <a:xfrm>
              <a:off x="8194666" y="2919023"/>
              <a:ext cx="460642" cy="164797"/>
              <a:chOff x="5089" y="1396"/>
              <a:chExt cx="232" cy="83"/>
            </a:xfrm>
          </p:grpSpPr>
          <p:sp>
            <p:nvSpPr>
              <p:cNvPr id="79" name="Freeform 33">
                <a:extLst>
                  <a:ext uri="{FF2B5EF4-FFF2-40B4-BE49-F238E27FC236}">
                    <a16:creationId xmlns:a16="http://schemas.microsoft.com/office/drawing/2014/main" id="{36A4C94A-3EE1-4196-AD72-41CC48035A1A}"/>
                  </a:ext>
                </a:extLst>
              </p:cNvPr>
              <p:cNvSpPr>
                <a:spLocks/>
              </p:cNvSpPr>
              <p:nvPr/>
            </p:nvSpPr>
            <p:spPr bwMode="auto">
              <a:xfrm>
                <a:off x="5213" y="1446"/>
                <a:ext cx="84" cy="16"/>
              </a:xfrm>
              <a:custGeom>
                <a:avLst/>
                <a:gdLst>
                  <a:gd name="T0" fmla="*/ 102 w 134"/>
                  <a:gd name="T1" fmla="*/ 19 h 26"/>
                  <a:gd name="T2" fmla="*/ 102 w 134"/>
                  <a:gd name="T3" fmla="*/ 19 h 26"/>
                  <a:gd name="T4" fmla="*/ 134 w 134"/>
                  <a:gd name="T5" fmla="*/ 13 h 26"/>
                  <a:gd name="T6" fmla="*/ 73 w 134"/>
                  <a:gd name="T7" fmla="*/ 3 h 26"/>
                  <a:gd name="T8" fmla="*/ 12 w 134"/>
                  <a:gd name="T9" fmla="*/ 0 h 26"/>
                  <a:gd name="T10" fmla="*/ 0 w 134"/>
                  <a:gd name="T11" fmla="*/ 26 h 26"/>
                  <a:gd name="T12" fmla="*/ 33 w 134"/>
                  <a:gd name="T13" fmla="*/ 25 h 26"/>
                  <a:gd name="T14" fmla="*/ 68 w 134"/>
                  <a:gd name="T15" fmla="*/ 23 h 26"/>
                  <a:gd name="T16" fmla="*/ 102 w 134"/>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6">
                    <a:moveTo>
                      <a:pt x="102" y="19"/>
                    </a:moveTo>
                    <a:lnTo>
                      <a:pt x="102" y="19"/>
                    </a:lnTo>
                    <a:cubicBezTo>
                      <a:pt x="113" y="18"/>
                      <a:pt x="124" y="15"/>
                      <a:pt x="134" y="13"/>
                    </a:cubicBezTo>
                    <a:cubicBezTo>
                      <a:pt x="114" y="8"/>
                      <a:pt x="94" y="5"/>
                      <a:pt x="73" y="3"/>
                    </a:cubicBezTo>
                    <a:cubicBezTo>
                      <a:pt x="53" y="2"/>
                      <a:pt x="32" y="0"/>
                      <a:pt x="12" y="0"/>
                    </a:cubicBezTo>
                    <a:cubicBezTo>
                      <a:pt x="9" y="9"/>
                      <a:pt x="5" y="18"/>
                      <a:pt x="0" y="26"/>
                    </a:cubicBezTo>
                    <a:cubicBezTo>
                      <a:pt x="11" y="26"/>
                      <a:pt x="22" y="26"/>
                      <a:pt x="33" y="25"/>
                    </a:cubicBezTo>
                    <a:cubicBezTo>
                      <a:pt x="45" y="25"/>
                      <a:pt x="56" y="24"/>
                      <a:pt x="68" y="23"/>
                    </a:cubicBezTo>
                    <a:cubicBezTo>
                      <a:pt x="79" y="22"/>
                      <a:pt x="91" y="21"/>
                      <a:pt x="102" y="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0" name="Freeform 34">
                <a:extLst>
                  <a:ext uri="{FF2B5EF4-FFF2-40B4-BE49-F238E27FC236}">
                    <a16:creationId xmlns:a16="http://schemas.microsoft.com/office/drawing/2014/main" id="{E99858F9-A611-4F63-95DA-32231A494504}"/>
                  </a:ext>
                </a:extLst>
              </p:cNvPr>
              <p:cNvSpPr>
                <a:spLocks/>
              </p:cNvSpPr>
              <p:nvPr/>
            </p:nvSpPr>
            <p:spPr bwMode="auto">
              <a:xfrm>
                <a:off x="5089" y="1396"/>
                <a:ext cx="116" cy="83"/>
              </a:xfrm>
              <a:custGeom>
                <a:avLst/>
                <a:gdLst>
                  <a:gd name="T0" fmla="*/ 125 w 187"/>
                  <a:gd name="T1" fmla="*/ 119 h 133"/>
                  <a:gd name="T2" fmla="*/ 125 w 187"/>
                  <a:gd name="T3" fmla="*/ 119 h 133"/>
                  <a:gd name="T4" fmla="*/ 135 w 187"/>
                  <a:gd name="T5" fmla="*/ 116 h 133"/>
                  <a:gd name="T6" fmla="*/ 144 w 187"/>
                  <a:gd name="T7" fmla="*/ 115 h 133"/>
                  <a:gd name="T8" fmla="*/ 161 w 187"/>
                  <a:gd name="T9" fmla="*/ 108 h 133"/>
                  <a:gd name="T10" fmla="*/ 175 w 187"/>
                  <a:gd name="T11" fmla="*/ 96 h 133"/>
                  <a:gd name="T12" fmla="*/ 184 w 187"/>
                  <a:gd name="T13" fmla="*/ 81 h 133"/>
                  <a:gd name="T14" fmla="*/ 187 w 187"/>
                  <a:gd name="T15" fmla="*/ 63 h 133"/>
                  <a:gd name="T16" fmla="*/ 187 w 187"/>
                  <a:gd name="T17" fmla="*/ 0 h 133"/>
                  <a:gd name="T18" fmla="*/ 122 w 187"/>
                  <a:gd name="T19" fmla="*/ 2 h 133"/>
                  <a:gd name="T20" fmla="*/ 57 w 187"/>
                  <a:gd name="T21" fmla="*/ 9 h 133"/>
                  <a:gd name="T22" fmla="*/ 44 w 187"/>
                  <a:gd name="T23" fmla="*/ 12 h 133"/>
                  <a:gd name="T24" fmla="*/ 27 w 187"/>
                  <a:gd name="T25" fmla="*/ 16 h 133"/>
                  <a:gd name="T26" fmla="*/ 11 w 187"/>
                  <a:gd name="T27" fmla="*/ 21 h 133"/>
                  <a:gd name="T28" fmla="*/ 0 w 187"/>
                  <a:gd name="T29" fmla="*/ 28 h 133"/>
                  <a:gd name="T30" fmla="*/ 3 w 187"/>
                  <a:gd name="T31" fmla="*/ 55 h 133"/>
                  <a:gd name="T32" fmla="*/ 12 w 187"/>
                  <a:gd name="T33" fmla="*/ 82 h 133"/>
                  <a:gd name="T34" fmla="*/ 25 w 187"/>
                  <a:gd name="T35" fmla="*/ 107 h 133"/>
                  <a:gd name="T36" fmla="*/ 43 w 187"/>
                  <a:gd name="T37" fmla="*/ 129 h 133"/>
                  <a:gd name="T38" fmla="*/ 51 w 187"/>
                  <a:gd name="T39" fmla="*/ 133 h 133"/>
                  <a:gd name="T40" fmla="*/ 53 w 187"/>
                  <a:gd name="T41" fmla="*/ 128 h 133"/>
                  <a:gd name="T42" fmla="*/ 53 w 187"/>
                  <a:gd name="T43" fmla="*/ 121 h 133"/>
                  <a:gd name="T44" fmla="*/ 54 w 187"/>
                  <a:gd name="T45" fmla="*/ 114 h 133"/>
                  <a:gd name="T46" fmla="*/ 60 w 187"/>
                  <a:gd name="T47" fmla="*/ 108 h 133"/>
                  <a:gd name="T48" fmla="*/ 67 w 187"/>
                  <a:gd name="T49" fmla="*/ 106 h 133"/>
                  <a:gd name="T50" fmla="*/ 75 w 187"/>
                  <a:gd name="T51" fmla="*/ 109 h 133"/>
                  <a:gd name="T52" fmla="*/ 85 w 187"/>
                  <a:gd name="T53" fmla="*/ 114 h 133"/>
                  <a:gd name="T54" fmla="*/ 96 w 187"/>
                  <a:gd name="T55" fmla="*/ 119 h 133"/>
                  <a:gd name="T56" fmla="*/ 107 w 187"/>
                  <a:gd name="T57" fmla="*/ 121 h 133"/>
                  <a:gd name="T58" fmla="*/ 115 w 187"/>
                  <a:gd name="T59" fmla="*/ 121 h 133"/>
                  <a:gd name="T60" fmla="*/ 125 w 187"/>
                  <a:gd name="T61" fmla="*/ 11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133">
                    <a:moveTo>
                      <a:pt x="125" y="119"/>
                    </a:moveTo>
                    <a:lnTo>
                      <a:pt x="125" y="119"/>
                    </a:lnTo>
                    <a:cubicBezTo>
                      <a:pt x="129" y="118"/>
                      <a:pt x="132" y="117"/>
                      <a:pt x="135" y="116"/>
                    </a:cubicBezTo>
                    <a:cubicBezTo>
                      <a:pt x="139" y="116"/>
                      <a:pt x="142" y="115"/>
                      <a:pt x="144" y="115"/>
                    </a:cubicBezTo>
                    <a:cubicBezTo>
                      <a:pt x="150" y="113"/>
                      <a:pt x="156" y="111"/>
                      <a:pt x="161" y="108"/>
                    </a:cubicBezTo>
                    <a:cubicBezTo>
                      <a:pt x="166" y="105"/>
                      <a:pt x="171" y="101"/>
                      <a:pt x="175" y="96"/>
                    </a:cubicBezTo>
                    <a:cubicBezTo>
                      <a:pt x="178" y="92"/>
                      <a:pt x="181" y="87"/>
                      <a:pt x="184" y="81"/>
                    </a:cubicBezTo>
                    <a:cubicBezTo>
                      <a:pt x="186" y="75"/>
                      <a:pt x="187" y="69"/>
                      <a:pt x="187" y="63"/>
                    </a:cubicBezTo>
                    <a:lnTo>
                      <a:pt x="187" y="0"/>
                    </a:lnTo>
                    <a:cubicBezTo>
                      <a:pt x="165" y="0"/>
                      <a:pt x="143" y="0"/>
                      <a:pt x="122" y="2"/>
                    </a:cubicBezTo>
                    <a:cubicBezTo>
                      <a:pt x="100" y="3"/>
                      <a:pt x="78" y="6"/>
                      <a:pt x="57" y="9"/>
                    </a:cubicBezTo>
                    <a:cubicBezTo>
                      <a:pt x="54" y="10"/>
                      <a:pt x="50" y="11"/>
                      <a:pt x="44" y="12"/>
                    </a:cubicBezTo>
                    <a:cubicBezTo>
                      <a:pt x="39" y="13"/>
                      <a:pt x="33" y="14"/>
                      <a:pt x="27" y="16"/>
                    </a:cubicBezTo>
                    <a:cubicBezTo>
                      <a:pt x="22" y="18"/>
                      <a:pt x="16" y="19"/>
                      <a:pt x="11" y="21"/>
                    </a:cubicBezTo>
                    <a:cubicBezTo>
                      <a:pt x="6" y="23"/>
                      <a:pt x="2" y="26"/>
                      <a:pt x="0" y="28"/>
                    </a:cubicBezTo>
                    <a:cubicBezTo>
                      <a:pt x="0" y="37"/>
                      <a:pt x="1" y="46"/>
                      <a:pt x="3" y="55"/>
                    </a:cubicBezTo>
                    <a:cubicBezTo>
                      <a:pt x="5" y="65"/>
                      <a:pt x="8" y="74"/>
                      <a:pt x="12" y="82"/>
                    </a:cubicBezTo>
                    <a:cubicBezTo>
                      <a:pt x="15" y="91"/>
                      <a:pt x="20" y="99"/>
                      <a:pt x="25" y="107"/>
                    </a:cubicBezTo>
                    <a:cubicBezTo>
                      <a:pt x="30" y="115"/>
                      <a:pt x="36" y="122"/>
                      <a:pt x="43" y="129"/>
                    </a:cubicBezTo>
                    <a:cubicBezTo>
                      <a:pt x="45" y="131"/>
                      <a:pt x="48" y="132"/>
                      <a:pt x="51" y="133"/>
                    </a:cubicBezTo>
                    <a:cubicBezTo>
                      <a:pt x="53" y="131"/>
                      <a:pt x="53" y="130"/>
                      <a:pt x="53" y="128"/>
                    </a:cubicBezTo>
                    <a:lnTo>
                      <a:pt x="53" y="121"/>
                    </a:lnTo>
                    <a:cubicBezTo>
                      <a:pt x="53" y="119"/>
                      <a:pt x="54" y="117"/>
                      <a:pt x="54" y="114"/>
                    </a:cubicBezTo>
                    <a:cubicBezTo>
                      <a:pt x="55" y="112"/>
                      <a:pt x="57" y="110"/>
                      <a:pt x="60" y="108"/>
                    </a:cubicBezTo>
                    <a:cubicBezTo>
                      <a:pt x="62" y="107"/>
                      <a:pt x="64" y="106"/>
                      <a:pt x="67" y="106"/>
                    </a:cubicBezTo>
                    <a:cubicBezTo>
                      <a:pt x="69" y="106"/>
                      <a:pt x="72" y="107"/>
                      <a:pt x="75" y="109"/>
                    </a:cubicBezTo>
                    <a:cubicBezTo>
                      <a:pt x="78" y="110"/>
                      <a:pt x="82" y="112"/>
                      <a:pt x="85" y="114"/>
                    </a:cubicBezTo>
                    <a:cubicBezTo>
                      <a:pt x="88" y="116"/>
                      <a:pt x="92" y="117"/>
                      <a:pt x="96" y="119"/>
                    </a:cubicBezTo>
                    <a:cubicBezTo>
                      <a:pt x="99" y="121"/>
                      <a:pt x="103" y="121"/>
                      <a:pt x="107" y="121"/>
                    </a:cubicBezTo>
                    <a:cubicBezTo>
                      <a:pt x="109" y="121"/>
                      <a:pt x="112" y="121"/>
                      <a:pt x="115" y="121"/>
                    </a:cubicBezTo>
                    <a:cubicBezTo>
                      <a:pt x="119" y="120"/>
                      <a:pt x="122" y="119"/>
                      <a:pt x="125" y="1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1" name="Freeform 35">
                <a:extLst>
                  <a:ext uri="{FF2B5EF4-FFF2-40B4-BE49-F238E27FC236}">
                    <a16:creationId xmlns:a16="http://schemas.microsoft.com/office/drawing/2014/main" id="{F49E86E3-5E71-4114-84AD-9B8D57612193}"/>
                  </a:ext>
                </a:extLst>
              </p:cNvPr>
              <p:cNvSpPr>
                <a:spLocks/>
              </p:cNvSpPr>
              <p:nvPr/>
            </p:nvSpPr>
            <p:spPr bwMode="auto">
              <a:xfrm>
                <a:off x="5221" y="1396"/>
                <a:ext cx="100" cy="48"/>
              </a:xfrm>
              <a:custGeom>
                <a:avLst/>
                <a:gdLst>
                  <a:gd name="T0" fmla="*/ 160 w 160"/>
                  <a:gd name="T1" fmla="*/ 77 h 77"/>
                  <a:gd name="T2" fmla="*/ 160 w 160"/>
                  <a:gd name="T3" fmla="*/ 77 h 77"/>
                  <a:gd name="T4" fmla="*/ 160 w 160"/>
                  <a:gd name="T5" fmla="*/ 28 h 77"/>
                  <a:gd name="T6" fmla="*/ 150 w 160"/>
                  <a:gd name="T7" fmla="*/ 21 h 77"/>
                  <a:gd name="T8" fmla="*/ 133 w 160"/>
                  <a:gd name="T9" fmla="*/ 16 h 77"/>
                  <a:gd name="T10" fmla="*/ 116 w 160"/>
                  <a:gd name="T11" fmla="*/ 12 h 77"/>
                  <a:gd name="T12" fmla="*/ 104 w 160"/>
                  <a:gd name="T13" fmla="*/ 9 h 77"/>
                  <a:gd name="T14" fmla="*/ 52 w 160"/>
                  <a:gd name="T15" fmla="*/ 3 h 77"/>
                  <a:gd name="T16" fmla="*/ 0 w 160"/>
                  <a:gd name="T17" fmla="*/ 0 h 77"/>
                  <a:gd name="T18" fmla="*/ 0 w 160"/>
                  <a:gd name="T19" fmla="*/ 53 h 77"/>
                  <a:gd name="T20" fmla="*/ 25 w 160"/>
                  <a:gd name="T21" fmla="*/ 54 h 77"/>
                  <a:gd name="T22" fmla="*/ 53 w 160"/>
                  <a:gd name="T23" fmla="*/ 56 h 77"/>
                  <a:gd name="T24" fmla="*/ 82 w 160"/>
                  <a:gd name="T25" fmla="*/ 59 h 77"/>
                  <a:gd name="T26" fmla="*/ 111 w 160"/>
                  <a:gd name="T27" fmla="*/ 63 h 77"/>
                  <a:gd name="T28" fmla="*/ 137 w 160"/>
                  <a:gd name="T29" fmla="*/ 69 h 77"/>
                  <a:gd name="T30" fmla="*/ 160 w 160"/>
                  <a:gd name="T3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77">
                    <a:moveTo>
                      <a:pt x="160" y="77"/>
                    </a:moveTo>
                    <a:lnTo>
                      <a:pt x="160" y="77"/>
                    </a:lnTo>
                    <a:lnTo>
                      <a:pt x="160" y="28"/>
                    </a:lnTo>
                    <a:cubicBezTo>
                      <a:pt x="158" y="26"/>
                      <a:pt x="155" y="23"/>
                      <a:pt x="150" y="21"/>
                    </a:cubicBezTo>
                    <a:cubicBezTo>
                      <a:pt x="144" y="19"/>
                      <a:pt x="139" y="18"/>
                      <a:pt x="133" y="16"/>
                    </a:cubicBezTo>
                    <a:cubicBezTo>
                      <a:pt x="128" y="14"/>
                      <a:pt x="122" y="13"/>
                      <a:pt x="116" y="12"/>
                    </a:cubicBezTo>
                    <a:cubicBezTo>
                      <a:pt x="111" y="11"/>
                      <a:pt x="107" y="10"/>
                      <a:pt x="104" y="9"/>
                    </a:cubicBezTo>
                    <a:cubicBezTo>
                      <a:pt x="87" y="6"/>
                      <a:pt x="70" y="4"/>
                      <a:pt x="52" y="3"/>
                    </a:cubicBezTo>
                    <a:cubicBezTo>
                      <a:pt x="35" y="1"/>
                      <a:pt x="18" y="0"/>
                      <a:pt x="0" y="0"/>
                    </a:cubicBezTo>
                    <a:lnTo>
                      <a:pt x="0" y="53"/>
                    </a:lnTo>
                    <a:cubicBezTo>
                      <a:pt x="8" y="53"/>
                      <a:pt x="16" y="54"/>
                      <a:pt x="25" y="54"/>
                    </a:cubicBezTo>
                    <a:cubicBezTo>
                      <a:pt x="34" y="55"/>
                      <a:pt x="43" y="55"/>
                      <a:pt x="53" y="56"/>
                    </a:cubicBezTo>
                    <a:cubicBezTo>
                      <a:pt x="62" y="57"/>
                      <a:pt x="72" y="58"/>
                      <a:pt x="82" y="59"/>
                    </a:cubicBezTo>
                    <a:cubicBezTo>
                      <a:pt x="92" y="60"/>
                      <a:pt x="101" y="62"/>
                      <a:pt x="111" y="63"/>
                    </a:cubicBezTo>
                    <a:cubicBezTo>
                      <a:pt x="120" y="65"/>
                      <a:pt x="129" y="67"/>
                      <a:pt x="137" y="69"/>
                    </a:cubicBezTo>
                    <a:cubicBezTo>
                      <a:pt x="146" y="72"/>
                      <a:pt x="154" y="74"/>
                      <a:pt x="160" y="7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5" name="Group 34">
              <a:extLst>
                <a:ext uri="{FF2B5EF4-FFF2-40B4-BE49-F238E27FC236}">
                  <a16:creationId xmlns:a16="http://schemas.microsoft.com/office/drawing/2014/main" id="{E1C48C29-DB53-44F8-A24F-69AEDDD1779B}"/>
                </a:ext>
              </a:extLst>
            </p:cNvPr>
            <p:cNvGrpSpPr>
              <a:grpSpLocks noChangeAspect="1"/>
            </p:cNvGrpSpPr>
            <p:nvPr/>
          </p:nvGrpSpPr>
          <p:grpSpPr bwMode="auto">
            <a:xfrm>
              <a:off x="7372937" y="2797445"/>
              <a:ext cx="342900" cy="407988"/>
              <a:chOff x="4535" y="1261"/>
              <a:chExt cx="216" cy="257"/>
            </a:xfrm>
          </p:grpSpPr>
          <p:sp>
            <p:nvSpPr>
              <p:cNvPr id="74" name="Freeform 39">
                <a:extLst>
                  <a:ext uri="{FF2B5EF4-FFF2-40B4-BE49-F238E27FC236}">
                    <a16:creationId xmlns:a16="http://schemas.microsoft.com/office/drawing/2014/main" id="{5BC29A12-FBF1-43D3-91DA-9880CAC44173}"/>
                  </a:ext>
                </a:extLst>
              </p:cNvPr>
              <p:cNvSpPr>
                <a:spLocks noEditPoints="1"/>
              </p:cNvSpPr>
              <p:nvPr/>
            </p:nvSpPr>
            <p:spPr bwMode="auto">
              <a:xfrm>
                <a:off x="4535" y="1261"/>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5" name="Freeform 40">
                <a:extLst>
                  <a:ext uri="{FF2B5EF4-FFF2-40B4-BE49-F238E27FC236}">
                    <a16:creationId xmlns:a16="http://schemas.microsoft.com/office/drawing/2014/main" id="{63C63316-3CD4-44FD-BC97-8BF593B7D0EC}"/>
                  </a:ext>
                </a:extLst>
              </p:cNvPr>
              <p:cNvSpPr>
                <a:spLocks/>
              </p:cNvSpPr>
              <p:nvPr/>
            </p:nvSpPr>
            <p:spPr bwMode="auto">
              <a:xfrm>
                <a:off x="4606"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6" name="Freeform 41">
                <a:extLst>
                  <a:ext uri="{FF2B5EF4-FFF2-40B4-BE49-F238E27FC236}">
                    <a16:creationId xmlns:a16="http://schemas.microsoft.com/office/drawing/2014/main" id="{CAA98E9A-AFB3-4DF0-B695-5A487A069B65}"/>
                  </a:ext>
                </a:extLst>
              </p:cNvPr>
              <p:cNvSpPr>
                <a:spLocks/>
              </p:cNvSpPr>
              <p:nvPr/>
            </p:nvSpPr>
            <p:spPr bwMode="auto">
              <a:xfrm>
                <a:off x="4668"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7" name="Freeform 42">
                <a:extLst>
                  <a:ext uri="{FF2B5EF4-FFF2-40B4-BE49-F238E27FC236}">
                    <a16:creationId xmlns:a16="http://schemas.microsoft.com/office/drawing/2014/main" id="{BC5F7D7A-73FA-4683-81DA-97B273A810DA}"/>
                  </a:ext>
                </a:extLst>
              </p:cNvPr>
              <p:cNvSpPr>
                <a:spLocks/>
              </p:cNvSpPr>
              <p:nvPr/>
            </p:nvSpPr>
            <p:spPr bwMode="auto">
              <a:xfrm>
                <a:off x="4664" y="1352"/>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8" name="Freeform 43">
                <a:extLst>
                  <a:ext uri="{FF2B5EF4-FFF2-40B4-BE49-F238E27FC236}">
                    <a16:creationId xmlns:a16="http://schemas.microsoft.com/office/drawing/2014/main" id="{D078744F-6CF2-4C92-9F72-52B0F9595C72}"/>
                  </a:ext>
                </a:extLst>
              </p:cNvPr>
              <p:cNvSpPr>
                <a:spLocks/>
              </p:cNvSpPr>
              <p:nvPr/>
            </p:nvSpPr>
            <p:spPr bwMode="auto">
              <a:xfrm>
                <a:off x="4626" y="1261"/>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6" name="Group 35">
              <a:extLst>
                <a:ext uri="{FF2B5EF4-FFF2-40B4-BE49-F238E27FC236}">
                  <a16:creationId xmlns:a16="http://schemas.microsoft.com/office/drawing/2014/main" id="{88ABDE0B-396F-4F21-8793-168C3C3F8094}"/>
                </a:ext>
              </a:extLst>
            </p:cNvPr>
            <p:cNvGrpSpPr/>
            <p:nvPr/>
          </p:nvGrpSpPr>
          <p:grpSpPr>
            <a:xfrm>
              <a:off x="2641196" y="1604195"/>
              <a:ext cx="838504" cy="671904"/>
              <a:chOff x="9432924" y="395057"/>
              <a:chExt cx="608808" cy="487847"/>
            </a:xfrm>
          </p:grpSpPr>
          <p:sp>
            <p:nvSpPr>
              <p:cNvPr id="59" name="Freeform 5">
                <a:extLst>
                  <a:ext uri="{FF2B5EF4-FFF2-40B4-BE49-F238E27FC236}">
                    <a16:creationId xmlns:a16="http://schemas.microsoft.com/office/drawing/2014/main" id="{45E5357E-BD57-4787-B5F6-F3A6E3D9BF02}"/>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60" name="Group 59">
                <a:extLst>
                  <a:ext uri="{FF2B5EF4-FFF2-40B4-BE49-F238E27FC236}">
                    <a16:creationId xmlns:a16="http://schemas.microsoft.com/office/drawing/2014/main" id="{6AA3DF9D-7000-4EA2-B5E2-12E27990FE62}"/>
                  </a:ext>
                </a:extLst>
              </p:cNvPr>
              <p:cNvGrpSpPr/>
              <p:nvPr/>
            </p:nvGrpSpPr>
            <p:grpSpPr>
              <a:xfrm>
                <a:off x="9468355" y="511969"/>
                <a:ext cx="435264" cy="261937"/>
                <a:chOff x="9468355" y="509588"/>
                <a:chExt cx="435264" cy="261937"/>
              </a:xfrm>
            </p:grpSpPr>
            <p:sp>
              <p:nvSpPr>
                <p:cNvPr id="69" name="Rectangle 68">
                  <a:extLst>
                    <a:ext uri="{FF2B5EF4-FFF2-40B4-BE49-F238E27FC236}">
                      <a16:creationId xmlns:a16="http://schemas.microsoft.com/office/drawing/2014/main" id="{1EA27F4F-D29F-456D-922A-0671BE188A61}"/>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0" name="Group 69">
                  <a:extLst>
                    <a:ext uri="{FF2B5EF4-FFF2-40B4-BE49-F238E27FC236}">
                      <a16:creationId xmlns:a16="http://schemas.microsoft.com/office/drawing/2014/main" id="{8153EA8C-B6DF-46E5-8A83-CF5DF7953BFF}"/>
                    </a:ext>
                  </a:extLst>
                </p:cNvPr>
                <p:cNvGrpSpPr/>
                <p:nvPr/>
              </p:nvGrpSpPr>
              <p:grpSpPr>
                <a:xfrm>
                  <a:off x="9512805" y="597693"/>
                  <a:ext cx="174625" cy="139700"/>
                  <a:chOff x="8921568" y="690563"/>
                  <a:chExt cx="174625" cy="139700"/>
                </a:xfrm>
              </p:grpSpPr>
              <p:sp>
                <p:nvSpPr>
                  <p:cNvPr id="71" name="Freeform 25">
                    <a:extLst>
                      <a:ext uri="{FF2B5EF4-FFF2-40B4-BE49-F238E27FC236}">
                        <a16:creationId xmlns:a16="http://schemas.microsoft.com/office/drawing/2014/main" id="{D9CB8D24-8E40-4828-B357-06ED4E81EE59}"/>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2" name="Freeform 26">
                    <a:extLst>
                      <a:ext uri="{FF2B5EF4-FFF2-40B4-BE49-F238E27FC236}">
                        <a16:creationId xmlns:a16="http://schemas.microsoft.com/office/drawing/2014/main" id="{ED9A13B0-B1CC-4BB2-914E-A836A73ACFA7}"/>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3" name="Freeform 27">
                    <a:extLst>
                      <a:ext uri="{FF2B5EF4-FFF2-40B4-BE49-F238E27FC236}">
                        <a16:creationId xmlns:a16="http://schemas.microsoft.com/office/drawing/2014/main" id="{795772E1-24A3-4B76-8288-236DAC500CC1}"/>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61" name="Group 60">
                <a:extLst>
                  <a:ext uri="{FF2B5EF4-FFF2-40B4-BE49-F238E27FC236}">
                    <a16:creationId xmlns:a16="http://schemas.microsoft.com/office/drawing/2014/main" id="{B7E22003-7BF0-4CD2-982A-18D8465BC89E}"/>
                  </a:ext>
                </a:extLst>
              </p:cNvPr>
              <p:cNvGrpSpPr/>
              <p:nvPr/>
            </p:nvGrpSpPr>
            <p:grpSpPr>
              <a:xfrm>
                <a:off x="9720010" y="395057"/>
                <a:ext cx="321722" cy="351067"/>
                <a:chOff x="9766529" y="358433"/>
                <a:chExt cx="376382" cy="410713"/>
              </a:xfrm>
            </p:grpSpPr>
            <p:sp>
              <p:nvSpPr>
                <p:cNvPr id="62" name="Rectangle 61">
                  <a:extLst>
                    <a:ext uri="{FF2B5EF4-FFF2-40B4-BE49-F238E27FC236}">
                      <a16:creationId xmlns:a16="http://schemas.microsoft.com/office/drawing/2014/main" id="{91FC0476-3DB7-4B18-8461-2CC69179AF59}"/>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3" name="Group 62">
                  <a:extLst>
                    <a:ext uri="{FF2B5EF4-FFF2-40B4-BE49-F238E27FC236}">
                      <a16:creationId xmlns:a16="http://schemas.microsoft.com/office/drawing/2014/main" id="{0F07E5E3-154D-4929-A8E5-51E67DCE79ED}"/>
                    </a:ext>
                  </a:extLst>
                </p:cNvPr>
                <p:cNvGrpSpPr>
                  <a:grpSpLocks noChangeAspect="1"/>
                </p:cNvGrpSpPr>
                <p:nvPr/>
              </p:nvGrpSpPr>
              <p:grpSpPr bwMode="auto">
                <a:xfrm>
                  <a:off x="9804391" y="374458"/>
                  <a:ext cx="317502" cy="361953"/>
                  <a:chOff x="6212" y="212"/>
                  <a:chExt cx="200" cy="228"/>
                </a:xfrm>
              </p:grpSpPr>
              <p:sp>
                <p:nvSpPr>
                  <p:cNvPr id="64" name="Freeform 9">
                    <a:extLst>
                      <a:ext uri="{FF2B5EF4-FFF2-40B4-BE49-F238E27FC236}">
                        <a16:creationId xmlns:a16="http://schemas.microsoft.com/office/drawing/2014/main" id="{CB186A6B-6D43-4231-83FD-683496FA3CCD}"/>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5" name="Freeform 10">
                    <a:extLst>
                      <a:ext uri="{FF2B5EF4-FFF2-40B4-BE49-F238E27FC236}">
                        <a16:creationId xmlns:a16="http://schemas.microsoft.com/office/drawing/2014/main" id="{CCF3B29C-701D-4073-A042-2BD02EF0D1F2}"/>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6" name="Freeform 11">
                    <a:extLst>
                      <a:ext uri="{FF2B5EF4-FFF2-40B4-BE49-F238E27FC236}">
                        <a16:creationId xmlns:a16="http://schemas.microsoft.com/office/drawing/2014/main" id="{D94A4419-B8A6-4AAC-8183-D97BB34AAE79}"/>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7" name="Freeform 12">
                    <a:extLst>
                      <a:ext uri="{FF2B5EF4-FFF2-40B4-BE49-F238E27FC236}">
                        <a16:creationId xmlns:a16="http://schemas.microsoft.com/office/drawing/2014/main" id="{DE9FB187-0768-4A40-B6DE-7F97EE51C973}"/>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8" name="Freeform 13">
                    <a:extLst>
                      <a:ext uri="{FF2B5EF4-FFF2-40B4-BE49-F238E27FC236}">
                        <a16:creationId xmlns:a16="http://schemas.microsoft.com/office/drawing/2014/main" id="{E8DCFEBF-0AD3-412E-BBC1-9656AFECDBF2}"/>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grpSp>
          <p:nvGrpSpPr>
            <p:cNvPr id="37" name="Group 36">
              <a:extLst>
                <a:ext uri="{FF2B5EF4-FFF2-40B4-BE49-F238E27FC236}">
                  <a16:creationId xmlns:a16="http://schemas.microsoft.com/office/drawing/2014/main" id="{99646F09-E409-466E-97C0-A2F3E28742F6}"/>
                </a:ext>
              </a:extLst>
            </p:cNvPr>
            <p:cNvGrpSpPr/>
            <p:nvPr/>
          </p:nvGrpSpPr>
          <p:grpSpPr>
            <a:xfrm>
              <a:off x="8659834" y="1604195"/>
              <a:ext cx="1051317" cy="671904"/>
              <a:chOff x="8415591" y="1300508"/>
              <a:chExt cx="1049725" cy="670888"/>
            </a:xfrm>
          </p:grpSpPr>
          <p:grpSp>
            <p:nvGrpSpPr>
              <p:cNvPr id="49" name="Group 48">
                <a:extLst>
                  <a:ext uri="{FF2B5EF4-FFF2-40B4-BE49-F238E27FC236}">
                    <a16:creationId xmlns:a16="http://schemas.microsoft.com/office/drawing/2014/main" id="{2E4F54C3-9E43-4003-AF1C-A2BD3D09A0B6}"/>
                  </a:ext>
                </a:extLst>
              </p:cNvPr>
              <p:cNvGrpSpPr/>
              <p:nvPr/>
            </p:nvGrpSpPr>
            <p:grpSpPr>
              <a:xfrm>
                <a:off x="8415591" y="1561014"/>
                <a:ext cx="476085" cy="341540"/>
                <a:chOff x="8094049" y="1510237"/>
                <a:chExt cx="476085" cy="341540"/>
              </a:xfrm>
            </p:grpSpPr>
            <p:sp>
              <p:nvSpPr>
                <p:cNvPr id="57" name="Freeform 40">
                  <a:extLst>
                    <a:ext uri="{FF2B5EF4-FFF2-40B4-BE49-F238E27FC236}">
                      <a16:creationId xmlns:a16="http://schemas.microsoft.com/office/drawing/2014/main" id="{EA129D65-7837-4B0D-924B-BDD4A6AEC16F}"/>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8" name="Rectangle 57">
                  <a:extLst>
                    <a:ext uri="{FF2B5EF4-FFF2-40B4-BE49-F238E27FC236}">
                      <a16:creationId xmlns:a16="http://schemas.microsoft.com/office/drawing/2014/main" id="{E755747C-52CD-496D-9483-DD765BF7B7FA}"/>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0" name="Group 49">
                <a:extLst>
                  <a:ext uri="{FF2B5EF4-FFF2-40B4-BE49-F238E27FC236}">
                    <a16:creationId xmlns:a16="http://schemas.microsoft.com/office/drawing/2014/main" id="{CA8F9704-BDE2-47BC-83FA-B9523CD7A21A}"/>
                  </a:ext>
                </a:extLst>
              </p:cNvPr>
              <p:cNvGrpSpPr>
                <a:grpSpLocks noChangeAspect="1"/>
              </p:cNvGrpSpPr>
              <p:nvPr/>
            </p:nvGrpSpPr>
            <p:grpSpPr bwMode="auto">
              <a:xfrm>
                <a:off x="8681085" y="1300508"/>
                <a:ext cx="549037" cy="653253"/>
                <a:chOff x="3620" y="233"/>
                <a:chExt cx="216" cy="257"/>
              </a:xfrm>
            </p:grpSpPr>
            <p:sp>
              <p:nvSpPr>
                <p:cNvPr id="52" name="Freeform 19">
                  <a:extLst>
                    <a:ext uri="{FF2B5EF4-FFF2-40B4-BE49-F238E27FC236}">
                      <a16:creationId xmlns:a16="http://schemas.microsoft.com/office/drawing/2014/main" id="{B4B1EC92-073E-48F5-B3F9-7BF2F3C11C26}"/>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3" name="Freeform 20">
                  <a:extLst>
                    <a:ext uri="{FF2B5EF4-FFF2-40B4-BE49-F238E27FC236}">
                      <a16:creationId xmlns:a16="http://schemas.microsoft.com/office/drawing/2014/main" id="{C3A285BA-D5E2-47DE-8D46-291C6BF6B039}"/>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4" name="Freeform 21">
                  <a:extLst>
                    <a:ext uri="{FF2B5EF4-FFF2-40B4-BE49-F238E27FC236}">
                      <a16:creationId xmlns:a16="http://schemas.microsoft.com/office/drawing/2014/main" id="{568FA401-9543-4549-B1F4-E6462035AE84}"/>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5" name="Freeform 22">
                  <a:extLst>
                    <a:ext uri="{FF2B5EF4-FFF2-40B4-BE49-F238E27FC236}">
                      <a16:creationId xmlns:a16="http://schemas.microsoft.com/office/drawing/2014/main" id="{F36CFBA2-0954-4013-A323-0B41F50A9012}"/>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6" name="Freeform 23">
                  <a:extLst>
                    <a:ext uri="{FF2B5EF4-FFF2-40B4-BE49-F238E27FC236}">
                      <a16:creationId xmlns:a16="http://schemas.microsoft.com/office/drawing/2014/main" id="{71CC639B-A8B4-4B2E-B4CD-76D6FA545214}"/>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grpSp>
          <p:sp>
            <p:nvSpPr>
              <p:cNvPr id="51" name="Freeform 44">
                <a:extLst>
                  <a:ext uri="{FF2B5EF4-FFF2-40B4-BE49-F238E27FC236}">
                    <a16:creationId xmlns:a16="http://schemas.microsoft.com/office/drawing/2014/main" id="{08CED3AE-9FB8-4CA2-AD85-EFDF0A6AC689}"/>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B9A868E7-739D-40D4-B41C-45A632C9BA1E}"/>
                </a:ext>
              </a:extLst>
            </p:cNvPr>
            <p:cNvGrpSpPr>
              <a:grpSpLocks noChangeAspect="1"/>
            </p:cNvGrpSpPr>
            <p:nvPr/>
          </p:nvGrpSpPr>
          <p:grpSpPr bwMode="auto">
            <a:xfrm>
              <a:off x="9994913" y="2794809"/>
              <a:ext cx="411163" cy="419100"/>
              <a:chOff x="6296" y="1646"/>
              <a:chExt cx="259" cy="264"/>
            </a:xfrm>
          </p:grpSpPr>
          <p:sp>
            <p:nvSpPr>
              <p:cNvPr id="47" name="Freeform 5">
                <a:extLst>
                  <a:ext uri="{FF2B5EF4-FFF2-40B4-BE49-F238E27FC236}">
                    <a16:creationId xmlns:a16="http://schemas.microsoft.com/office/drawing/2014/main" id="{4AB91B1F-26A6-4EB5-A4B0-DBB7F7CE3824}"/>
                  </a:ext>
                </a:extLst>
              </p:cNvPr>
              <p:cNvSpPr>
                <a:spLocks/>
              </p:cNvSpPr>
              <p:nvPr/>
            </p:nvSpPr>
            <p:spPr bwMode="auto">
              <a:xfrm>
                <a:off x="6296" y="1700"/>
                <a:ext cx="160" cy="210"/>
              </a:xfrm>
              <a:custGeom>
                <a:avLst/>
                <a:gdLst>
                  <a:gd name="T0" fmla="*/ 26 w 258"/>
                  <a:gd name="T1" fmla="*/ 57 h 338"/>
                  <a:gd name="T2" fmla="*/ 26 w 258"/>
                  <a:gd name="T3" fmla="*/ 57 h 338"/>
                  <a:gd name="T4" fmla="*/ 13 w 258"/>
                  <a:gd name="T5" fmla="*/ 72 h 338"/>
                  <a:gd name="T6" fmla="*/ 4 w 258"/>
                  <a:gd name="T7" fmla="*/ 83 h 338"/>
                  <a:gd name="T8" fmla="*/ 0 w 258"/>
                  <a:gd name="T9" fmla="*/ 89 h 338"/>
                  <a:gd name="T10" fmla="*/ 2 w 258"/>
                  <a:gd name="T11" fmla="*/ 95 h 338"/>
                  <a:gd name="T12" fmla="*/ 8 w 258"/>
                  <a:gd name="T13" fmla="*/ 98 h 338"/>
                  <a:gd name="T14" fmla="*/ 14 w 258"/>
                  <a:gd name="T15" fmla="*/ 98 h 338"/>
                  <a:gd name="T16" fmla="*/ 24 w 258"/>
                  <a:gd name="T17" fmla="*/ 96 h 338"/>
                  <a:gd name="T18" fmla="*/ 34 w 258"/>
                  <a:gd name="T19" fmla="*/ 93 h 338"/>
                  <a:gd name="T20" fmla="*/ 45 w 258"/>
                  <a:gd name="T21" fmla="*/ 90 h 338"/>
                  <a:gd name="T22" fmla="*/ 55 w 258"/>
                  <a:gd name="T23" fmla="*/ 87 h 338"/>
                  <a:gd name="T24" fmla="*/ 62 w 258"/>
                  <a:gd name="T25" fmla="*/ 86 h 338"/>
                  <a:gd name="T26" fmla="*/ 70 w 258"/>
                  <a:gd name="T27" fmla="*/ 144 h 338"/>
                  <a:gd name="T28" fmla="*/ 95 w 258"/>
                  <a:gd name="T29" fmla="*/ 194 h 338"/>
                  <a:gd name="T30" fmla="*/ 134 w 258"/>
                  <a:gd name="T31" fmla="*/ 233 h 338"/>
                  <a:gd name="T32" fmla="*/ 186 w 258"/>
                  <a:gd name="T33" fmla="*/ 260 h 338"/>
                  <a:gd name="T34" fmla="*/ 199 w 258"/>
                  <a:gd name="T35" fmla="*/ 269 h 338"/>
                  <a:gd name="T36" fmla="*/ 204 w 258"/>
                  <a:gd name="T37" fmla="*/ 285 h 338"/>
                  <a:gd name="T38" fmla="*/ 204 w 258"/>
                  <a:gd name="T39" fmla="*/ 338 h 338"/>
                  <a:gd name="T40" fmla="*/ 258 w 258"/>
                  <a:gd name="T41" fmla="*/ 338 h 338"/>
                  <a:gd name="T42" fmla="*/ 258 w 258"/>
                  <a:gd name="T43" fmla="*/ 285 h 338"/>
                  <a:gd name="T44" fmla="*/ 254 w 258"/>
                  <a:gd name="T45" fmla="*/ 260 h 338"/>
                  <a:gd name="T46" fmla="*/ 242 w 258"/>
                  <a:gd name="T47" fmla="*/ 238 h 338"/>
                  <a:gd name="T48" fmla="*/ 224 w 258"/>
                  <a:gd name="T49" fmla="*/ 220 h 338"/>
                  <a:gd name="T50" fmla="*/ 201 w 258"/>
                  <a:gd name="T51" fmla="*/ 209 h 338"/>
                  <a:gd name="T52" fmla="*/ 165 w 258"/>
                  <a:gd name="T53" fmla="*/ 191 h 338"/>
                  <a:gd name="T54" fmla="*/ 138 w 258"/>
                  <a:gd name="T55" fmla="*/ 163 h 338"/>
                  <a:gd name="T56" fmla="*/ 121 w 258"/>
                  <a:gd name="T57" fmla="*/ 128 h 338"/>
                  <a:gd name="T58" fmla="*/ 115 w 258"/>
                  <a:gd name="T59" fmla="*/ 88 h 338"/>
                  <a:gd name="T60" fmla="*/ 115 w 258"/>
                  <a:gd name="T61" fmla="*/ 86 h 338"/>
                  <a:gd name="T62" fmla="*/ 127 w 258"/>
                  <a:gd name="T63" fmla="*/ 89 h 338"/>
                  <a:gd name="T64" fmla="*/ 143 w 258"/>
                  <a:gd name="T65" fmla="*/ 93 h 338"/>
                  <a:gd name="T66" fmla="*/ 159 w 258"/>
                  <a:gd name="T67" fmla="*/ 97 h 338"/>
                  <a:gd name="T68" fmla="*/ 169 w 258"/>
                  <a:gd name="T69" fmla="*/ 98 h 338"/>
                  <a:gd name="T70" fmla="*/ 175 w 258"/>
                  <a:gd name="T71" fmla="*/ 95 h 338"/>
                  <a:gd name="T72" fmla="*/ 178 w 258"/>
                  <a:gd name="T73" fmla="*/ 89 h 338"/>
                  <a:gd name="T74" fmla="*/ 174 w 258"/>
                  <a:gd name="T75" fmla="*/ 83 h 338"/>
                  <a:gd name="T76" fmla="*/ 165 w 258"/>
                  <a:gd name="T77" fmla="*/ 72 h 338"/>
                  <a:gd name="T78" fmla="*/ 151 w 258"/>
                  <a:gd name="T79" fmla="*/ 57 h 338"/>
                  <a:gd name="T80" fmla="*/ 136 w 258"/>
                  <a:gd name="T81" fmla="*/ 42 h 338"/>
                  <a:gd name="T82" fmla="*/ 120 w 258"/>
                  <a:gd name="T83" fmla="*/ 26 h 338"/>
                  <a:gd name="T84" fmla="*/ 106 w 258"/>
                  <a:gd name="T85" fmla="*/ 13 h 338"/>
                  <a:gd name="T86" fmla="*/ 95 w 258"/>
                  <a:gd name="T87" fmla="*/ 3 h 338"/>
                  <a:gd name="T88" fmla="*/ 89 w 258"/>
                  <a:gd name="T89" fmla="*/ 0 h 338"/>
                  <a:gd name="T90" fmla="*/ 83 w 258"/>
                  <a:gd name="T91" fmla="*/ 3 h 338"/>
                  <a:gd name="T92" fmla="*/ 72 w 258"/>
                  <a:gd name="T93" fmla="*/ 13 h 338"/>
                  <a:gd name="T94" fmla="*/ 57 w 258"/>
                  <a:gd name="T95" fmla="*/ 26 h 338"/>
                  <a:gd name="T96" fmla="*/ 42 w 258"/>
                  <a:gd name="T97" fmla="*/ 42 h 338"/>
                  <a:gd name="T98" fmla="*/ 26 w 258"/>
                  <a:gd name="T99" fmla="*/ 5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8" h="338">
                    <a:moveTo>
                      <a:pt x="26" y="57"/>
                    </a:moveTo>
                    <a:lnTo>
                      <a:pt x="26" y="57"/>
                    </a:lnTo>
                    <a:cubicBezTo>
                      <a:pt x="21" y="63"/>
                      <a:pt x="17" y="67"/>
                      <a:pt x="13" y="72"/>
                    </a:cubicBezTo>
                    <a:cubicBezTo>
                      <a:pt x="9" y="76"/>
                      <a:pt x="6" y="80"/>
                      <a:pt x="4" y="83"/>
                    </a:cubicBezTo>
                    <a:cubicBezTo>
                      <a:pt x="1" y="86"/>
                      <a:pt x="0" y="88"/>
                      <a:pt x="0" y="89"/>
                    </a:cubicBezTo>
                    <a:cubicBezTo>
                      <a:pt x="0" y="91"/>
                      <a:pt x="1" y="93"/>
                      <a:pt x="2" y="95"/>
                    </a:cubicBezTo>
                    <a:cubicBezTo>
                      <a:pt x="4" y="97"/>
                      <a:pt x="6" y="98"/>
                      <a:pt x="8" y="98"/>
                    </a:cubicBezTo>
                    <a:cubicBezTo>
                      <a:pt x="9" y="98"/>
                      <a:pt x="12" y="98"/>
                      <a:pt x="14" y="98"/>
                    </a:cubicBezTo>
                    <a:cubicBezTo>
                      <a:pt x="17" y="97"/>
                      <a:pt x="20" y="96"/>
                      <a:pt x="24" y="96"/>
                    </a:cubicBezTo>
                    <a:cubicBezTo>
                      <a:pt x="27" y="95"/>
                      <a:pt x="31" y="94"/>
                      <a:pt x="34" y="93"/>
                    </a:cubicBezTo>
                    <a:cubicBezTo>
                      <a:pt x="38" y="92"/>
                      <a:pt x="42" y="91"/>
                      <a:pt x="45" y="90"/>
                    </a:cubicBezTo>
                    <a:cubicBezTo>
                      <a:pt x="49" y="89"/>
                      <a:pt x="52" y="88"/>
                      <a:pt x="55" y="87"/>
                    </a:cubicBezTo>
                    <a:cubicBezTo>
                      <a:pt x="58" y="87"/>
                      <a:pt x="60" y="86"/>
                      <a:pt x="62" y="86"/>
                    </a:cubicBezTo>
                    <a:cubicBezTo>
                      <a:pt x="62" y="106"/>
                      <a:pt x="65" y="125"/>
                      <a:pt x="70" y="144"/>
                    </a:cubicBezTo>
                    <a:cubicBezTo>
                      <a:pt x="76" y="162"/>
                      <a:pt x="84" y="179"/>
                      <a:pt x="95" y="194"/>
                    </a:cubicBezTo>
                    <a:cubicBezTo>
                      <a:pt x="105" y="209"/>
                      <a:pt x="118" y="222"/>
                      <a:pt x="134" y="233"/>
                    </a:cubicBezTo>
                    <a:cubicBezTo>
                      <a:pt x="149" y="244"/>
                      <a:pt x="167" y="253"/>
                      <a:pt x="186" y="260"/>
                    </a:cubicBezTo>
                    <a:cubicBezTo>
                      <a:pt x="191" y="262"/>
                      <a:pt x="196" y="265"/>
                      <a:pt x="199" y="269"/>
                    </a:cubicBezTo>
                    <a:cubicBezTo>
                      <a:pt x="203" y="274"/>
                      <a:pt x="204" y="279"/>
                      <a:pt x="204" y="285"/>
                    </a:cubicBezTo>
                    <a:lnTo>
                      <a:pt x="204" y="338"/>
                    </a:lnTo>
                    <a:lnTo>
                      <a:pt x="258" y="338"/>
                    </a:lnTo>
                    <a:lnTo>
                      <a:pt x="258" y="285"/>
                    </a:lnTo>
                    <a:cubicBezTo>
                      <a:pt x="258" y="276"/>
                      <a:pt x="256" y="268"/>
                      <a:pt x="254" y="260"/>
                    </a:cubicBezTo>
                    <a:cubicBezTo>
                      <a:pt x="251" y="252"/>
                      <a:pt x="247" y="244"/>
                      <a:pt x="242" y="238"/>
                    </a:cubicBezTo>
                    <a:cubicBezTo>
                      <a:pt x="237" y="231"/>
                      <a:pt x="231" y="225"/>
                      <a:pt x="224" y="220"/>
                    </a:cubicBezTo>
                    <a:cubicBezTo>
                      <a:pt x="217" y="215"/>
                      <a:pt x="209" y="212"/>
                      <a:pt x="201" y="209"/>
                    </a:cubicBezTo>
                    <a:cubicBezTo>
                      <a:pt x="188" y="205"/>
                      <a:pt x="176" y="199"/>
                      <a:pt x="165" y="191"/>
                    </a:cubicBezTo>
                    <a:cubicBezTo>
                      <a:pt x="155" y="183"/>
                      <a:pt x="146" y="173"/>
                      <a:pt x="138" y="163"/>
                    </a:cubicBezTo>
                    <a:cubicBezTo>
                      <a:pt x="131" y="152"/>
                      <a:pt x="125" y="141"/>
                      <a:pt x="121" y="128"/>
                    </a:cubicBezTo>
                    <a:cubicBezTo>
                      <a:pt x="117" y="115"/>
                      <a:pt x="115" y="102"/>
                      <a:pt x="115" y="88"/>
                    </a:cubicBezTo>
                    <a:lnTo>
                      <a:pt x="115" y="86"/>
                    </a:lnTo>
                    <a:cubicBezTo>
                      <a:pt x="118" y="86"/>
                      <a:pt x="122" y="87"/>
                      <a:pt x="127" y="89"/>
                    </a:cubicBezTo>
                    <a:cubicBezTo>
                      <a:pt x="132" y="90"/>
                      <a:pt x="138" y="92"/>
                      <a:pt x="143" y="93"/>
                    </a:cubicBezTo>
                    <a:cubicBezTo>
                      <a:pt x="149" y="94"/>
                      <a:pt x="154" y="96"/>
                      <a:pt x="159" y="97"/>
                    </a:cubicBezTo>
                    <a:cubicBezTo>
                      <a:pt x="164" y="98"/>
                      <a:pt x="167" y="98"/>
                      <a:pt x="169" y="98"/>
                    </a:cubicBezTo>
                    <a:cubicBezTo>
                      <a:pt x="172" y="98"/>
                      <a:pt x="174" y="97"/>
                      <a:pt x="175" y="95"/>
                    </a:cubicBezTo>
                    <a:cubicBezTo>
                      <a:pt x="177" y="93"/>
                      <a:pt x="178" y="91"/>
                      <a:pt x="178" y="89"/>
                    </a:cubicBezTo>
                    <a:cubicBezTo>
                      <a:pt x="178" y="88"/>
                      <a:pt x="177" y="86"/>
                      <a:pt x="174" y="83"/>
                    </a:cubicBezTo>
                    <a:cubicBezTo>
                      <a:pt x="172" y="80"/>
                      <a:pt x="169" y="76"/>
                      <a:pt x="165" y="72"/>
                    </a:cubicBezTo>
                    <a:cubicBezTo>
                      <a:pt x="161" y="67"/>
                      <a:pt x="156" y="63"/>
                      <a:pt x="151" y="57"/>
                    </a:cubicBezTo>
                    <a:cubicBezTo>
                      <a:pt x="146" y="52"/>
                      <a:pt x="141" y="47"/>
                      <a:pt x="136" y="42"/>
                    </a:cubicBezTo>
                    <a:cubicBezTo>
                      <a:pt x="131" y="36"/>
                      <a:pt x="125" y="31"/>
                      <a:pt x="120" y="26"/>
                    </a:cubicBezTo>
                    <a:cubicBezTo>
                      <a:pt x="115" y="21"/>
                      <a:pt x="110" y="17"/>
                      <a:pt x="106" y="13"/>
                    </a:cubicBezTo>
                    <a:cubicBezTo>
                      <a:pt x="102" y="9"/>
                      <a:pt x="98" y="6"/>
                      <a:pt x="95" y="3"/>
                    </a:cubicBezTo>
                    <a:cubicBezTo>
                      <a:pt x="92" y="1"/>
                      <a:pt x="90" y="0"/>
                      <a:pt x="89" y="0"/>
                    </a:cubicBezTo>
                    <a:cubicBezTo>
                      <a:pt x="88" y="0"/>
                      <a:pt x="86" y="1"/>
                      <a:pt x="83" y="3"/>
                    </a:cubicBezTo>
                    <a:cubicBezTo>
                      <a:pt x="80" y="6"/>
                      <a:pt x="76" y="9"/>
                      <a:pt x="72" y="13"/>
                    </a:cubicBezTo>
                    <a:cubicBezTo>
                      <a:pt x="67" y="17"/>
                      <a:pt x="63" y="21"/>
                      <a:pt x="57" y="26"/>
                    </a:cubicBezTo>
                    <a:cubicBezTo>
                      <a:pt x="52" y="31"/>
                      <a:pt x="47" y="36"/>
                      <a:pt x="42" y="42"/>
                    </a:cubicBezTo>
                    <a:cubicBezTo>
                      <a:pt x="36" y="47"/>
                      <a:pt x="31" y="52"/>
                      <a:pt x="26" y="5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Freeform 6">
                <a:extLst>
                  <a:ext uri="{FF2B5EF4-FFF2-40B4-BE49-F238E27FC236}">
                    <a16:creationId xmlns:a16="http://schemas.microsoft.com/office/drawing/2014/main" id="{E7A10B21-2648-43ED-AD28-2083697FA519}"/>
                  </a:ext>
                </a:extLst>
              </p:cNvPr>
              <p:cNvSpPr>
                <a:spLocks/>
              </p:cNvSpPr>
              <p:nvPr/>
            </p:nvSpPr>
            <p:spPr bwMode="auto">
              <a:xfrm>
                <a:off x="6363" y="1646"/>
                <a:ext cx="192" cy="215"/>
              </a:xfrm>
              <a:custGeom>
                <a:avLst/>
                <a:gdLst>
                  <a:gd name="T0" fmla="*/ 310 w 310"/>
                  <a:gd name="T1" fmla="*/ 177 h 347"/>
                  <a:gd name="T2" fmla="*/ 310 w 310"/>
                  <a:gd name="T3" fmla="*/ 177 h 347"/>
                  <a:gd name="T4" fmla="*/ 303 w 310"/>
                  <a:gd name="T5" fmla="*/ 129 h 347"/>
                  <a:gd name="T6" fmla="*/ 285 w 310"/>
                  <a:gd name="T7" fmla="*/ 87 h 347"/>
                  <a:gd name="T8" fmla="*/ 257 w 310"/>
                  <a:gd name="T9" fmla="*/ 51 h 347"/>
                  <a:gd name="T10" fmla="*/ 221 w 310"/>
                  <a:gd name="T11" fmla="*/ 23 h 347"/>
                  <a:gd name="T12" fmla="*/ 179 w 310"/>
                  <a:gd name="T13" fmla="*/ 5 h 347"/>
                  <a:gd name="T14" fmla="*/ 132 w 310"/>
                  <a:gd name="T15" fmla="*/ 0 h 347"/>
                  <a:gd name="T16" fmla="*/ 95 w 310"/>
                  <a:gd name="T17" fmla="*/ 4 h 347"/>
                  <a:gd name="T18" fmla="*/ 60 w 310"/>
                  <a:gd name="T19" fmla="*/ 14 h 347"/>
                  <a:gd name="T20" fmla="*/ 28 w 310"/>
                  <a:gd name="T21" fmla="*/ 33 h 347"/>
                  <a:gd name="T22" fmla="*/ 0 w 310"/>
                  <a:gd name="T23" fmla="*/ 58 h 347"/>
                  <a:gd name="T24" fmla="*/ 38 w 310"/>
                  <a:gd name="T25" fmla="*/ 96 h 347"/>
                  <a:gd name="T26" fmla="*/ 57 w 310"/>
                  <a:gd name="T27" fmla="*/ 77 h 347"/>
                  <a:gd name="T28" fmla="*/ 80 w 310"/>
                  <a:gd name="T29" fmla="*/ 64 h 347"/>
                  <a:gd name="T30" fmla="*/ 105 w 310"/>
                  <a:gd name="T31" fmla="*/ 55 h 347"/>
                  <a:gd name="T32" fmla="*/ 132 w 310"/>
                  <a:gd name="T33" fmla="*/ 52 h 347"/>
                  <a:gd name="T34" fmla="*/ 180 w 310"/>
                  <a:gd name="T35" fmla="*/ 62 h 347"/>
                  <a:gd name="T36" fmla="*/ 220 w 310"/>
                  <a:gd name="T37" fmla="*/ 89 h 347"/>
                  <a:gd name="T38" fmla="*/ 247 w 310"/>
                  <a:gd name="T39" fmla="*/ 128 h 347"/>
                  <a:gd name="T40" fmla="*/ 256 w 310"/>
                  <a:gd name="T41" fmla="*/ 177 h 347"/>
                  <a:gd name="T42" fmla="*/ 249 w 310"/>
                  <a:gd name="T43" fmla="*/ 219 h 347"/>
                  <a:gd name="T44" fmla="*/ 228 w 310"/>
                  <a:gd name="T45" fmla="*/ 256 h 347"/>
                  <a:gd name="T46" fmla="*/ 195 w 310"/>
                  <a:gd name="T47" fmla="*/ 283 h 347"/>
                  <a:gd name="T48" fmla="*/ 155 w 310"/>
                  <a:gd name="T49" fmla="*/ 299 h 347"/>
                  <a:gd name="T50" fmla="*/ 172 w 310"/>
                  <a:gd name="T51" fmla="*/ 321 h 347"/>
                  <a:gd name="T52" fmla="*/ 182 w 310"/>
                  <a:gd name="T53" fmla="*/ 347 h 347"/>
                  <a:gd name="T54" fmla="*/ 234 w 310"/>
                  <a:gd name="T55" fmla="*/ 322 h 347"/>
                  <a:gd name="T56" fmla="*/ 274 w 310"/>
                  <a:gd name="T57" fmla="*/ 283 h 347"/>
                  <a:gd name="T58" fmla="*/ 300 w 310"/>
                  <a:gd name="T59" fmla="*/ 233 h 347"/>
                  <a:gd name="T60" fmla="*/ 310 w 310"/>
                  <a:gd name="T61" fmla="*/ 1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0" h="347">
                    <a:moveTo>
                      <a:pt x="310" y="177"/>
                    </a:moveTo>
                    <a:lnTo>
                      <a:pt x="310" y="177"/>
                    </a:lnTo>
                    <a:cubicBezTo>
                      <a:pt x="310" y="160"/>
                      <a:pt x="308" y="145"/>
                      <a:pt x="303" y="129"/>
                    </a:cubicBezTo>
                    <a:cubicBezTo>
                      <a:pt x="299" y="114"/>
                      <a:pt x="293" y="100"/>
                      <a:pt x="285" y="87"/>
                    </a:cubicBezTo>
                    <a:cubicBezTo>
                      <a:pt x="278" y="74"/>
                      <a:pt x="268" y="62"/>
                      <a:pt x="257" y="51"/>
                    </a:cubicBezTo>
                    <a:cubicBezTo>
                      <a:pt x="247" y="40"/>
                      <a:pt x="235" y="31"/>
                      <a:pt x="221" y="23"/>
                    </a:cubicBezTo>
                    <a:cubicBezTo>
                      <a:pt x="208" y="15"/>
                      <a:pt x="194" y="9"/>
                      <a:pt x="179" y="5"/>
                    </a:cubicBezTo>
                    <a:cubicBezTo>
                      <a:pt x="164" y="2"/>
                      <a:pt x="148" y="0"/>
                      <a:pt x="132" y="0"/>
                    </a:cubicBezTo>
                    <a:cubicBezTo>
                      <a:pt x="119" y="0"/>
                      <a:pt x="107" y="1"/>
                      <a:pt x="95" y="4"/>
                    </a:cubicBezTo>
                    <a:cubicBezTo>
                      <a:pt x="83" y="5"/>
                      <a:pt x="71" y="9"/>
                      <a:pt x="60" y="14"/>
                    </a:cubicBezTo>
                    <a:cubicBezTo>
                      <a:pt x="49" y="19"/>
                      <a:pt x="38" y="25"/>
                      <a:pt x="28" y="33"/>
                    </a:cubicBezTo>
                    <a:cubicBezTo>
                      <a:pt x="18" y="40"/>
                      <a:pt x="8" y="48"/>
                      <a:pt x="0" y="58"/>
                    </a:cubicBezTo>
                    <a:lnTo>
                      <a:pt x="38" y="96"/>
                    </a:lnTo>
                    <a:cubicBezTo>
                      <a:pt x="44" y="89"/>
                      <a:pt x="50" y="83"/>
                      <a:pt x="57" y="77"/>
                    </a:cubicBezTo>
                    <a:cubicBezTo>
                      <a:pt x="65" y="72"/>
                      <a:pt x="72" y="67"/>
                      <a:pt x="80" y="64"/>
                    </a:cubicBezTo>
                    <a:cubicBezTo>
                      <a:pt x="88" y="60"/>
                      <a:pt x="97" y="57"/>
                      <a:pt x="105" y="55"/>
                    </a:cubicBezTo>
                    <a:cubicBezTo>
                      <a:pt x="114" y="53"/>
                      <a:pt x="123" y="52"/>
                      <a:pt x="132" y="52"/>
                    </a:cubicBezTo>
                    <a:cubicBezTo>
                      <a:pt x="149" y="52"/>
                      <a:pt x="165" y="55"/>
                      <a:pt x="180" y="62"/>
                    </a:cubicBezTo>
                    <a:cubicBezTo>
                      <a:pt x="195" y="68"/>
                      <a:pt x="209" y="77"/>
                      <a:pt x="220" y="89"/>
                    </a:cubicBezTo>
                    <a:cubicBezTo>
                      <a:pt x="231" y="100"/>
                      <a:pt x="240" y="113"/>
                      <a:pt x="247" y="128"/>
                    </a:cubicBezTo>
                    <a:cubicBezTo>
                      <a:pt x="253" y="143"/>
                      <a:pt x="256" y="159"/>
                      <a:pt x="256" y="177"/>
                    </a:cubicBezTo>
                    <a:cubicBezTo>
                      <a:pt x="256" y="192"/>
                      <a:pt x="254" y="206"/>
                      <a:pt x="249" y="219"/>
                    </a:cubicBezTo>
                    <a:cubicBezTo>
                      <a:pt x="244" y="233"/>
                      <a:pt x="237" y="245"/>
                      <a:pt x="228" y="256"/>
                    </a:cubicBezTo>
                    <a:cubicBezTo>
                      <a:pt x="219" y="267"/>
                      <a:pt x="208" y="276"/>
                      <a:pt x="195" y="283"/>
                    </a:cubicBezTo>
                    <a:cubicBezTo>
                      <a:pt x="183" y="291"/>
                      <a:pt x="169" y="296"/>
                      <a:pt x="155" y="299"/>
                    </a:cubicBezTo>
                    <a:cubicBezTo>
                      <a:pt x="161" y="305"/>
                      <a:pt x="167" y="313"/>
                      <a:pt x="172" y="321"/>
                    </a:cubicBezTo>
                    <a:cubicBezTo>
                      <a:pt x="176" y="329"/>
                      <a:pt x="180" y="338"/>
                      <a:pt x="182" y="347"/>
                    </a:cubicBezTo>
                    <a:cubicBezTo>
                      <a:pt x="201" y="342"/>
                      <a:pt x="218" y="333"/>
                      <a:pt x="234" y="322"/>
                    </a:cubicBezTo>
                    <a:cubicBezTo>
                      <a:pt x="250" y="311"/>
                      <a:pt x="263" y="298"/>
                      <a:pt x="274" y="283"/>
                    </a:cubicBezTo>
                    <a:cubicBezTo>
                      <a:pt x="286" y="268"/>
                      <a:pt x="294" y="251"/>
                      <a:pt x="300" y="233"/>
                    </a:cubicBezTo>
                    <a:cubicBezTo>
                      <a:pt x="307" y="215"/>
                      <a:pt x="310" y="196"/>
                      <a:pt x="310" y="17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9" name="Group 38">
              <a:extLst>
                <a:ext uri="{FF2B5EF4-FFF2-40B4-BE49-F238E27FC236}">
                  <a16:creationId xmlns:a16="http://schemas.microsoft.com/office/drawing/2014/main" id="{E91A96BD-BAFC-42E3-A00E-672F206CE2E9}"/>
                </a:ext>
              </a:extLst>
            </p:cNvPr>
            <p:cNvGrpSpPr/>
            <p:nvPr/>
          </p:nvGrpSpPr>
          <p:grpSpPr>
            <a:xfrm>
              <a:off x="3858388" y="2884849"/>
              <a:ext cx="441322" cy="353378"/>
              <a:chOff x="7566039" y="563563"/>
              <a:chExt cx="578997" cy="463617"/>
            </a:xfrm>
          </p:grpSpPr>
          <p:sp>
            <p:nvSpPr>
              <p:cNvPr id="40" name="Rectangle 39">
                <a:extLst>
                  <a:ext uri="{FF2B5EF4-FFF2-40B4-BE49-F238E27FC236}">
                    <a16:creationId xmlns:a16="http://schemas.microsoft.com/office/drawing/2014/main" id="{1E074FE8-4D97-4732-AD26-B268AF09C260}"/>
                  </a:ext>
                </a:extLst>
              </p:cNvPr>
              <p:cNvSpPr/>
              <p:nvPr/>
            </p:nvSpPr>
            <p:spPr bwMode="auto">
              <a:xfrm>
                <a:off x="7615252" y="619124"/>
                <a:ext cx="474648" cy="358775"/>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Freeform 21">
                <a:extLst>
                  <a:ext uri="{FF2B5EF4-FFF2-40B4-BE49-F238E27FC236}">
                    <a16:creationId xmlns:a16="http://schemas.microsoft.com/office/drawing/2014/main" id="{B5843FBB-67CE-46BF-AED8-319D36C03C49}"/>
                  </a:ext>
                </a:extLst>
              </p:cNvPr>
              <p:cNvSpPr>
                <a:spLocks noEditPoints="1"/>
              </p:cNvSpPr>
              <p:nvPr/>
            </p:nvSpPr>
            <p:spPr bwMode="auto">
              <a:xfrm>
                <a:off x="7566039" y="563563"/>
                <a:ext cx="578997" cy="463617"/>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42" name="Rectangle 41">
                <a:extLst>
                  <a:ext uri="{FF2B5EF4-FFF2-40B4-BE49-F238E27FC236}">
                    <a16:creationId xmlns:a16="http://schemas.microsoft.com/office/drawing/2014/main" id="{FBFA02EA-0884-49D0-ADB5-B8B801B8A2F2}"/>
                  </a:ext>
                </a:extLst>
              </p:cNvPr>
              <p:cNvSpPr/>
              <p:nvPr/>
            </p:nvSpPr>
            <p:spPr bwMode="auto">
              <a:xfrm>
                <a:off x="7656994" y="666582"/>
                <a:ext cx="111846" cy="111846"/>
              </a:xfrm>
              <a:prstGeom prst="rect">
                <a:avLst/>
              </a:prstGeom>
              <a:solidFill>
                <a:srgbClr val="0078D4"/>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Rectangle 42">
                <a:extLst>
                  <a:ext uri="{FF2B5EF4-FFF2-40B4-BE49-F238E27FC236}">
                    <a16:creationId xmlns:a16="http://schemas.microsoft.com/office/drawing/2014/main" id="{EB765CE6-B140-4A87-9D7B-DF54D9CBA6D0}"/>
                  </a:ext>
                </a:extLst>
              </p:cNvPr>
              <p:cNvSpPr/>
              <p:nvPr/>
            </p:nvSpPr>
            <p:spPr bwMode="auto">
              <a:xfrm>
                <a:off x="779961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1CA6E7F9-CB59-4FDC-B934-C0C9E47FCAD3}"/>
                  </a:ext>
                </a:extLst>
              </p:cNvPr>
              <p:cNvSpPr/>
              <p:nvPr/>
            </p:nvSpPr>
            <p:spPr bwMode="auto">
              <a:xfrm>
                <a:off x="794223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ctangle 44">
                <a:extLst>
                  <a:ext uri="{FF2B5EF4-FFF2-40B4-BE49-F238E27FC236}">
                    <a16:creationId xmlns:a16="http://schemas.microsoft.com/office/drawing/2014/main" id="{CD785091-F28A-4E9B-8EE3-6FDF8D74DC57}"/>
                  </a:ext>
                </a:extLst>
              </p:cNvPr>
              <p:cNvSpPr/>
              <p:nvPr/>
            </p:nvSpPr>
            <p:spPr bwMode="auto">
              <a:xfrm>
                <a:off x="765699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45">
                <a:extLst>
                  <a:ext uri="{FF2B5EF4-FFF2-40B4-BE49-F238E27FC236}">
                    <a16:creationId xmlns:a16="http://schemas.microsoft.com/office/drawing/2014/main" id="{F8A22D6C-3621-4580-8BBC-AE6A5D9AB90C}"/>
                  </a:ext>
                </a:extLst>
              </p:cNvPr>
              <p:cNvSpPr/>
              <p:nvPr/>
            </p:nvSpPr>
            <p:spPr bwMode="auto">
              <a:xfrm>
                <a:off x="779961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24997470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BC70-3C39-433C-9874-8061F98869F0}"/>
              </a:ext>
            </a:extLst>
          </p:cNvPr>
          <p:cNvSpPr>
            <a:spLocks noGrp="1"/>
          </p:cNvSpPr>
          <p:nvPr>
            <p:ph type="title"/>
          </p:nvPr>
        </p:nvSpPr>
        <p:spPr/>
        <p:txBody>
          <a:bodyPr/>
          <a:lstStyle/>
          <a:p>
            <a:r>
              <a:rPr lang="en-US" dirty="0"/>
              <a:t>Microsoft Graph data and services</a:t>
            </a:r>
          </a:p>
        </p:txBody>
      </p:sp>
      <p:grpSp>
        <p:nvGrpSpPr>
          <p:cNvPr id="254" name="Group 253" descr="Microsoft Graph is illustrated as layers of services that affect the authorization, user experience, library, and capability components of applications.">
            <a:extLst>
              <a:ext uri="{FF2B5EF4-FFF2-40B4-BE49-F238E27FC236}">
                <a16:creationId xmlns:a16="http://schemas.microsoft.com/office/drawing/2014/main" id="{43FF8508-77F0-4312-ADEB-6099D99DAA3A}"/>
              </a:ext>
            </a:extLst>
          </p:cNvPr>
          <p:cNvGrpSpPr/>
          <p:nvPr/>
        </p:nvGrpSpPr>
        <p:grpSpPr>
          <a:xfrm>
            <a:off x="0" y="1369685"/>
            <a:ext cx="12192000" cy="5488315"/>
            <a:chOff x="0" y="1369685"/>
            <a:chExt cx="12192000" cy="5488315"/>
          </a:xfrm>
        </p:grpSpPr>
        <p:sp>
          <p:nvSpPr>
            <p:cNvPr id="128" name="Rectangle 127">
              <a:extLst>
                <a:ext uri="{FF2B5EF4-FFF2-40B4-BE49-F238E27FC236}">
                  <a16:creationId xmlns:a16="http://schemas.microsoft.com/office/drawing/2014/main" id="{88EDBEC6-75EA-477C-AA97-15D5D26F6BAF}"/>
                </a:ext>
              </a:extLst>
            </p:cNvPr>
            <p:cNvSpPr/>
            <p:nvPr/>
          </p:nvSpPr>
          <p:spPr bwMode="auto">
            <a:xfrm>
              <a:off x="0" y="5056375"/>
              <a:ext cx="12192000" cy="1801625"/>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129" name="Rectangle 128">
              <a:extLst>
                <a:ext uri="{FF2B5EF4-FFF2-40B4-BE49-F238E27FC236}">
                  <a16:creationId xmlns:a16="http://schemas.microsoft.com/office/drawing/2014/main" id="{2E66FCE9-84C6-4E32-95A8-B4A0D8686287}"/>
                </a:ext>
              </a:extLst>
            </p:cNvPr>
            <p:cNvSpPr/>
            <p:nvPr/>
          </p:nvSpPr>
          <p:spPr bwMode="auto">
            <a:xfrm>
              <a:off x="154187" y="5972537"/>
              <a:ext cx="11883626" cy="88546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a:extLst>
                <a:ext uri="{FF2B5EF4-FFF2-40B4-BE49-F238E27FC236}">
                  <a16:creationId xmlns:a16="http://schemas.microsoft.com/office/drawing/2014/main" id="{01D91B3B-49EF-47A4-B89B-631581876F3B}"/>
                </a:ext>
              </a:extLst>
            </p:cNvPr>
            <p:cNvSpPr/>
            <p:nvPr/>
          </p:nvSpPr>
          <p:spPr bwMode="auto">
            <a:xfrm>
              <a:off x="0" y="1369685"/>
              <a:ext cx="12192000" cy="1084148"/>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131" name="Rectangle 130">
              <a:extLst>
                <a:ext uri="{FF2B5EF4-FFF2-40B4-BE49-F238E27FC236}">
                  <a16:creationId xmlns:a16="http://schemas.microsoft.com/office/drawing/2014/main" id="{86BE1715-3A4D-4E5B-A8E9-CEA420794935}"/>
                </a:ext>
              </a:extLst>
            </p:cNvPr>
            <p:cNvSpPr/>
            <p:nvPr/>
          </p:nvSpPr>
          <p:spPr>
            <a:xfrm>
              <a:off x="5703463" y="1559007"/>
              <a:ext cx="774571" cy="400110"/>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1A1A1A"/>
                  </a:solidFill>
                  <a:effectLst/>
                  <a:uLnTx/>
                  <a:uFillTx/>
                  <a:latin typeface="Segoe UI Semibold"/>
                  <a:ea typeface="+mn-ea"/>
                  <a:cs typeface="Segoe UI" pitchFamily="34" charset="0"/>
                </a:rPr>
                <a:t>Apps</a:t>
              </a:r>
            </a:p>
          </p:txBody>
        </p:sp>
        <p:grpSp>
          <p:nvGrpSpPr>
            <p:cNvPr id="132" name="Group 131">
              <a:extLst>
                <a:ext uri="{FF2B5EF4-FFF2-40B4-BE49-F238E27FC236}">
                  <a16:creationId xmlns:a16="http://schemas.microsoft.com/office/drawing/2014/main" id="{418B8C7F-C6AA-4FC3-87EF-CE5CFBDAAA95}"/>
                </a:ext>
              </a:extLst>
            </p:cNvPr>
            <p:cNvGrpSpPr/>
            <p:nvPr/>
          </p:nvGrpSpPr>
          <p:grpSpPr>
            <a:xfrm>
              <a:off x="1230371" y="1597795"/>
              <a:ext cx="783624" cy="627928"/>
              <a:chOff x="9432924" y="395057"/>
              <a:chExt cx="608808" cy="487847"/>
            </a:xfrm>
          </p:grpSpPr>
          <p:sp>
            <p:nvSpPr>
              <p:cNvPr id="133" name="Freeform 5">
                <a:extLst>
                  <a:ext uri="{FF2B5EF4-FFF2-40B4-BE49-F238E27FC236}">
                    <a16:creationId xmlns:a16="http://schemas.microsoft.com/office/drawing/2014/main" id="{053936F0-7000-42BE-9BA6-BD8BA34AFD2B}"/>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34" name="Group 133">
                <a:extLst>
                  <a:ext uri="{FF2B5EF4-FFF2-40B4-BE49-F238E27FC236}">
                    <a16:creationId xmlns:a16="http://schemas.microsoft.com/office/drawing/2014/main" id="{7923E754-5D5B-4582-87B0-53DEE20AAF9F}"/>
                  </a:ext>
                </a:extLst>
              </p:cNvPr>
              <p:cNvGrpSpPr/>
              <p:nvPr/>
            </p:nvGrpSpPr>
            <p:grpSpPr>
              <a:xfrm>
                <a:off x="9468355" y="511969"/>
                <a:ext cx="435264" cy="261937"/>
                <a:chOff x="9468355" y="509588"/>
                <a:chExt cx="435264" cy="261937"/>
              </a:xfrm>
            </p:grpSpPr>
            <p:sp>
              <p:nvSpPr>
                <p:cNvPr id="143" name="Rectangle 142">
                  <a:extLst>
                    <a:ext uri="{FF2B5EF4-FFF2-40B4-BE49-F238E27FC236}">
                      <a16:creationId xmlns:a16="http://schemas.microsoft.com/office/drawing/2014/main" id="{A8F76C44-6E3B-4336-BAC0-4F20B5BCFCCF}"/>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4" name="Group 143">
                  <a:extLst>
                    <a:ext uri="{FF2B5EF4-FFF2-40B4-BE49-F238E27FC236}">
                      <a16:creationId xmlns:a16="http://schemas.microsoft.com/office/drawing/2014/main" id="{6EC7D874-93C5-4BF7-8846-4471CDD43F76}"/>
                    </a:ext>
                  </a:extLst>
                </p:cNvPr>
                <p:cNvGrpSpPr/>
                <p:nvPr/>
              </p:nvGrpSpPr>
              <p:grpSpPr>
                <a:xfrm>
                  <a:off x="9512805" y="597693"/>
                  <a:ext cx="174625" cy="139700"/>
                  <a:chOff x="8921568" y="690563"/>
                  <a:chExt cx="174625" cy="139700"/>
                </a:xfrm>
              </p:grpSpPr>
              <p:sp>
                <p:nvSpPr>
                  <p:cNvPr id="145" name="Freeform 25">
                    <a:extLst>
                      <a:ext uri="{FF2B5EF4-FFF2-40B4-BE49-F238E27FC236}">
                        <a16:creationId xmlns:a16="http://schemas.microsoft.com/office/drawing/2014/main" id="{AFCEC2FA-FFA4-44DB-ADC5-70B09F354D09}"/>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6" name="Freeform 26">
                    <a:extLst>
                      <a:ext uri="{FF2B5EF4-FFF2-40B4-BE49-F238E27FC236}">
                        <a16:creationId xmlns:a16="http://schemas.microsoft.com/office/drawing/2014/main" id="{4CD6F11D-D889-4043-A059-D6A0408FF0F9}"/>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7" name="Freeform 27">
                    <a:extLst>
                      <a:ext uri="{FF2B5EF4-FFF2-40B4-BE49-F238E27FC236}">
                        <a16:creationId xmlns:a16="http://schemas.microsoft.com/office/drawing/2014/main" id="{0A39704B-E1A8-4DED-BD9E-7023E0CEF704}"/>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135" name="Group 134">
                <a:extLst>
                  <a:ext uri="{FF2B5EF4-FFF2-40B4-BE49-F238E27FC236}">
                    <a16:creationId xmlns:a16="http://schemas.microsoft.com/office/drawing/2014/main" id="{41FC4388-BCF1-4DEC-84F1-1DFCE368FE43}"/>
                  </a:ext>
                </a:extLst>
              </p:cNvPr>
              <p:cNvGrpSpPr/>
              <p:nvPr/>
            </p:nvGrpSpPr>
            <p:grpSpPr>
              <a:xfrm>
                <a:off x="9720010" y="395057"/>
                <a:ext cx="321722" cy="351067"/>
                <a:chOff x="9766529" y="358433"/>
                <a:chExt cx="376382" cy="410713"/>
              </a:xfrm>
            </p:grpSpPr>
            <p:sp>
              <p:nvSpPr>
                <p:cNvPr id="136" name="Rectangle 135">
                  <a:extLst>
                    <a:ext uri="{FF2B5EF4-FFF2-40B4-BE49-F238E27FC236}">
                      <a16:creationId xmlns:a16="http://schemas.microsoft.com/office/drawing/2014/main" id="{8F3E15D0-58DF-489E-9985-AF1B6EAEF479}"/>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37" name="Group 8">
                  <a:extLst>
                    <a:ext uri="{FF2B5EF4-FFF2-40B4-BE49-F238E27FC236}">
                      <a16:creationId xmlns:a16="http://schemas.microsoft.com/office/drawing/2014/main" id="{50A78A80-4FAE-4CAC-84C5-BEF33ADBAAAD}"/>
                    </a:ext>
                  </a:extLst>
                </p:cNvPr>
                <p:cNvGrpSpPr>
                  <a:grpSpLocks noChangeAspect="1"/>
                </p:cNvGrpSpPr>
                <p:nvPr/>
              </p:nvGrpSpPr>
              <p:grpSpPr bwMode="auto">
                <a:xfrm>
                  <a:off x="9804328" y="374456"/>
                  <a:ext cx="317500" cy="361951"/>
                  <a:chOff x="6212" y="212"/>
                  <a:chExt cx="200" cy="228"/>
                </a:xfrm>
              </p:grpSpPr>
              <p:sp>
                <p:nvSpPr>
                  <p:cNvPr id="138" name="Freeform 9">
                    <a:extLst>
                      <a:ext uri="{FF2B5EF4-FFF2-40B4-BE49-F238E27FC236}">
                        <a16:creationId xmlns:a16="http://schemas.microsoft.com/office/drawing/2014/main" id="{FFC4BBFC-656C-4C3D-A140-E0C81B1F16D3}"/>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9" name="Freeform 10">
                    <a:extLst>
                      <a:ext uri="{FF2B5EF4-FFF2-40B4-BE49-F238E27FC236}">
                        <a16:creationId xmlns:a16="http://schemas.microsoft.com/office/drawing/2014/main" id="{8D3E99AC-0C21-4212-9E47-0202CE7F800D}"/>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0" name="Freeform 11">
                    <a:extLst>
                      <a:ext uri="{FF2B5EF4-FFF2-40B4-BE49-F238E27FC236}">
                        <a16:creationId xmlns:a16="http://schemas.microsoft.com/office/drawing/2014/main" id="{360C852A-6A2B-4015-AF00-67E03A14A4CE}"/>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1" name="Freeform 12">
                    <a:extLst>
                      <a:ext uri="{FF2B5EF4-FFF2-40B4-BE49-F238E27FC236}">
                        <a16:creationId xmlns:a16="http://schemas.microsoft.com/office/drawing/2014/main" id="{2A2DEB1E-238D-4128-B065-FDD33FD38E19}"/>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2" name="Freeform 13">
                    <a:extLst>
                      <a:ext uri="{FF2B5EF4-FFF2-40B4-BE49-F238E27FC236}">
                        <a16:creationId xmlns:a16="http://schemas.microsoft.com/office/drawing/2014/main" id="{1E53AE93-FD0D-4AD3-AEB5-1E4D5B1625C6}"/>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cxnSp>
          <p:nvCxnSpPr>
            <p:cNvPr id="148" name="Straight Connector 147">
              <a:extLst>
                <a:ext uri="{FF2B5EF4-FFF2-40B4-BE49-F238E27FC236}">
                  <a16:creationId xmlns:a16="http://schemas.microsoft.com/office/drawing/2014/main" id="{D65A5CCC-C899-4784-B00A-BEEDC4C3C7A6}"/>
                </a:ext>
              </a:extLst>
            </p:cNvPr>
            <p:cNvCxnSpPr>
              <a:cxnSpLocks/>
            </p:cNvCxnSpPr>
            <p:nvPr/>
          </p:nvCxnSpPr>
          <p:spPr>
            <a:xfrm>
              <a:off x="6791048"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F925AE5F-998D-4FB1-8861-347916A5CFFB}"/>
                </a:ext>
              </a:extLst>
            </p:cNvPr>
            <p:cNvSpPr txBox="1"/>
            <p:nvPr/>
          </p:nvSpPr>
          <p:spPr>
            <a:xfrm>
              <a:off x="2766716" y="5402071"/>
              <a:ext cx="105171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Connectors</a:t>
              </a:r>
            </a:p>
          </p:txBody>
        </p:sp>
        <p:sp>
          <p:nvSpPr>
            <p:cNvPr id="150" name="TextBox 149">
              <a:extLst>
                <a:ext uri="{FF2B5EF4-FFF2-40B4-BE49-F238E27FC236}">
                  <a16:creationId xmlns:a16="http://schemas.microsoft.com/office/drawing/2014/main" id="{03ED672A-DDD4-40D6-9427-23D59F2AD58E}"/>
                </a:ext>
              </a:extLst>
            </p:cNvPr>
            <p:cNvSpPr txBox="1"/>
            <p:nvPr/>
          </p:nvSpPr>
          <p:spPr>
            <a:xfrm>
              <a:off x="9861016" y="5294350"/>
              <a:ext cx="1540478"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data connect</a:t>
              </a:r>
            </a:p>
          </p:txBody>
        </p:sp>
        <p:sp>
          <p:nvSpPr>
            <p:cNvPr id="151" name="TextBox 150">
              <a:extLst>
                <a:ext uri="{FF2B5EF4-FFF2-40B4-BE49-F238E27FC236}">
                  <a16:creationId xmlns:a16="http://schemas.microsoft.com/office/drawing/2014/main" id="{2E3D88A8-0900-42B2-A0E3-240817670C95}"/>
                </a:ext>
              </a:extLst>
            </p:cNvPr>
            <p:cNvSpPr txBox="1"/>
            <p:nvPr/>
          </p:nvSpPr>
          <p:spPr>
            <a:xfrm>
              <a:off x="5680825" y="5294350"/>
              <a:ext cx="2267261"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REST APIs and webhooks</a:t>
              </a:r>
            </a:p>
          </p:txBody>
        </p:sp>
        <p:grpSp>
          <p:nvGrpSpPr>
            <p:cNvPr id="152" name="Group 151">
              <a:extLst>
                <a:ext uri="{FF2B5EF4-FFF2-40B4-BE49-F238E27FC236}">
                  <a16:creationId xmlns:a16="http://schemas.microsoft.com/office/drawing/2014/main" id="{2BD3C3B3-482C-43FC-9CEA-D26D1B7A38C7}"/>
                </a:ext>
              </a:extLst>
            </p:cNvPr>
            <p:cNvGrpSpPr/>
            <p:nvPr/>
          </p:nvGrpSpPr>
          <p:grpSpPr>
            <a:xfrm>
              <a:off x="4954480" y="5276298"/>
              <a:ext cx="512476" cy="466990"/>
              <a:chOff x="5081869" y="3955592"/>
              <a:chExt cx="729574" cy="664821"/>
            </a:xfrm>
          </p:grpSpPr>
          <p:grpSp>
            <p:nvGrpSpPr>
              <p:cNvPr id="153" name="Group 152">
                <a:extLst>
                  <a:ext uri="{FF2B5EF4-FFF2-40B4-BE49-F238E27FC236}">
                    <a16:creationId xmlns:a16="http://schemas.microsoft.com/office/drawing/2014/main" id="{9017086C-90D0-40E7-BAE7-EA9BC3F0E75F}"/>
                  </a:ext>
                </a:extLst>
              </p:cNvPr>
              <p:cNvGrpSpPr/>
              <p:nvPr/>
            </p:nvGrpSpPr>
            <p:grpSpPr>
              <a:xfrm rot="8100000">
                <a:off x="5635810" y="4401411"/>
                <a:ext cx="75530" cy="166061"/>
                <a:chOff x="11254944" y="181522"/>
                <a:chExt cx="133855" cy="294296"/>
              </a:xfrm>
              <a:solidFill>
                <a:srgbClr val="0078D4"/>
              </a:solidFill>
            </p:grpSpPr>
            <p:sp>
              <p:nvSpPr>
                <p:cNvPr id="185" name="Oval 184">
                  <a:extLst>
                    <a:ext uri="{FF2B5EF4-FFF2-40B4-BE49-F238E27FC236}">
                      <a16:creationId xmlns:a16="http://schemas.microsoft.com/office/drawing/2014/main" id="{B8BB1765-BA64-410D-871E-58F169CDED0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6" name="Rectangle 185">
                  <a:extLst>
                    <a:ext uri="{FF2B5EF4-FFF2-40B4-BE49-F238E27FC236}">
                      <a16:creationId xmlns:a16="http://schemas.microsoft.com/office/drawing/2014/main" id="{0B3E2C84-19DE-4980-907D-52F014663BB3}"/>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4" name="Group 153">
                <a:extLst>
                  <a:ext uri="{FF2B5EF4-FFF2-40B4-BE49-F238E27FC236}">
                    <a16:creationId xmlns:a16="http://schemas.microsoft.com/office/drawing/2014/main" id="{08BFB3C6-C686-4DC3-A7B4-5A2ED3BDB16C}"/>
                  </a:ext>
                </a:extLst>
              </p:cNvPr>
              <p:cNvGrpSpPr/>
              <p:nvPr/>
            </p:nvGrpSpPr>
            <p:grpSpPr>
              <a:xfrm rot="13500000">
                <a:off x="5187951" y="4401411"/>
                <a:ext cx="75530" cy="166061"/>
                <a:chOff x="11254944" y="181522"/>
                <a:chExt cx="133855" cy="294296"/>
              </a:xfrm>
              <a:solidFill>
                <a:srgbClr val="0078D4"/>
              </a:solidFill>
            </p:grpSpPr>
            <p:sp>
              <p:nvSpPr>
                <p:cNvPr id="183" name="Oval 182">
                  <a:extLst>
                    <a:ext uri="{FF2B5EF4-FFF2-40B4-BE49-F238E27FC236}">
                      <a16:creationId xmlns:a16="http://schemas.microsoft.com/office/drawing/2014/main" id="{59CDD295-9050-4382-AA29-2C986BC86B50}"/>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Rectangle 183">
                  <a:extLst>
                    <a:ext uri="{FF2B5EF4-FFF2-40B4-BE49-F238E27FC236}">
                      <a16:creationId xmlns:a16="http://schemas.microsoft.com/office/drawing/2014/main" id="{79F28FCF-E3C3-4608-B53B-247A98BEF13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5" name="Group 154">
                <a:extLst>
                  <a:ext uri="{FF2B5EF4-FFF2-40B4-BE49-F238E27FC236}">
                    <a16:creationId xmlns:a16="http://schemas.microsoft.com/office/drawing/2014/main" id="{9C683585-3DFD-44BB-A56E-C85CF65E3D02}"/>
                  </a:ext>
                </a:extLst>
              </p:cNvPr>
              <p:cNvGrpSpPr/>
              <p:nvPr/>
            </p:nvGrpSpPr>
            <p:grpSpPr>
              <a:xfrm rot="2700000">
                <a:off x="5635810" y="4018394"/>
                <a:ext cx="75530" cy="166061"/>
                <a:chOff x="11254944" y="181522"/>
                <a:chExt cx="133855" cy="294296"/>
              </a:xfrm>
              <a:solidFill>
                <a:srgbClr val="0078D4"/>
              </a:solidFill>
            </p:grpSpPr>
            <p:sp>
              <p:nvSpPr>
                <p:cNvPr id="181" name="Oval 180">
                  <a:extLst>
                    <a:ext uri="{FF2B5EF4-FFF2-40B4-BE49-F238E27FC236}">
                      <a16:creationId xmlns:a16="http://schemas.microsoft.com/office/drawing/2014/main" id="{33C62089-6790-4EEC-9584-3AAE7CEE6CB8}"/>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2" name="Rectangle 181">
                  <a:extLst>
                    <a:ext uri="{FF2B5EF4-FFF2-40B4-BE49-F238E27FC236}">
                      <a16:creationId xmlns:a16="http://schemas.microsoft.com/office/drawing/2014/main" id="{BC67D278-0237-47AF-BE9E-7980EC36423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6" name="Group 155">
                <a:extLst>
                  <a:ext uri="{FF2B5EF4-FFF2-40B4-BE49-F238E27FC236}">
                    <a16:creationId xmlns:a16="http://schemas.microsoft.com/office/drawing/2014/main" id="{58F33D71-1E42-473C-9F2B-5A755B86BB31}"/>
                  </a:ext>
                </a:extLst>
              </p:cNvPr>
              <p:cNvGrpSpPr/>
              <p:nvPr/>
            </p:nvGrpSpPr>
            <p:grpSpPr>
              <a:xfrm rot="18900000">
                <a:off x="5187951" y="4018394"/>
                <a:ext cx="75530" cy="166061"/>
                <a:chOff x="11254944" y="181522"/>
                <a:chExt cx="133855" cy="294296"/>
              </a:xfrm>
              <a:solidFill>
                <a:srgbClr val="0078D4"/>
              </a:solidFill>
            </p:grpSpPr>
            <p:sp>
              <p:nvSpPr>
                <p:cNvPr id="179" name="Oval 178">
                  <a:extLst>
                    <a:ext uri="{FF2B5EF4-FFF2-40B4-BE49-F238E27FC236}">
                      <a16:creationId xmlns:a16="http://schemas.microsoft.com/office/drawing/2014/main" id="{9399BDC3-3EE1-4350-B44C-AC6B5CBDF0A6}"/>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Rectangle 179">
                  <a:extLst>
                    <a:ext uri="{FF2B5EF4-FFF2-40B4-BE49-F238E27FC236}">
                      <a16:creationId xmlns:a16="http://schemas.microsoft.com/office/drawing/2014/main" id="{1A8CC796-70F4-4B18-8B79-72B926FE18AD}"/>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7" name="Group 156">
                <a:extLst>
                  <a:ext uri="{FF2B5EF4-FFF2-40B4-BE49-F238E27FC236}">
                    <a16:creationId xmlns:a16="http://schemas.microsoft.com/office/drawing/2014/main" id="{B8043D2F-506F-4A7C-8FC4-EDB9CC3822DC}"/>
                  </a:ext>
                </a:extLst>
              </p:cNvPr>
              <p:cNvGrpSpPr/>
              <p:nvPr/>
            </p:nvGrpSpPr>
            <p:grpSpPr>
              <a:xfrm>
                <a:off x="5408985" y="3955592"/>
                <a:ext cx="75530" cy="166061"/>
                <a:chOff x="11254944" y="181522"/>
                <a:chExt cx="133855" cy="294296"/>
              </a:xfrm>
              <a:solidFill>
                <a:srgbClr val="0078D4"/>
              </a:solidFill>
            </p:grpSpPr>
            <p:sp>
              <p:nvSpPr>
                <p:cNvPr id="177" name="Oval 176">
                  <a:extLst>
                    <a:ext uri="{FF2B5EF4-FFF2-40B4-BE49-F238E27FC236}">
                      <a16:creationId xmlns:a16="http://schemas.microsoft.com/office/drawing/2014/main" id="{D345CFD2-0EE1-4E3A-8311-5A31B8E5602E}"/>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8" name="Rectangle 177">
                  <a:extLst>
                    <a:ext uri="{FF2B5EF4-FFF2-40B4-BE49-F238E27FC236}">
                      <a16:creationId xmlns:a16="http://schemas.microsoft.com/office/drawing/2014/main" id="{3D5F80A2-F132-4EB1-B5D2-B813756FD6A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8" name="Group 157">
                <a:extLst>
                  <a:ext uri="{FF2B5EF4-FFF2-40B4-BE49-F238E27FC236}">
                    <a16:creationId xmlns:a16="http://schemas.microsoft.com/office/drawing/2014/main" id="{FC7658DE-3B31-4708-A2DB-0AC8F3E62FC6}"/>
                  </a:ext>
                </a:extLst>
              </p:cNvPr>
              <p:cNvGrpSpPr/>
              <p:nvPr/>
            </p:nvGrpSpPr>
            <p:grpSpPr>
              <a:xfrm rot="10800000">
                <a:off x="5408985" y="4454352"/>
                <a:ext cx="75530" cy="166061"/>
                <a:chOff x="11254944" y="181522"/>
                <a:chExt cx="133855" cy="294296"/>
              </a:xfrm>
              <a:solidFill>
                <a:srgbClr val="0078D4"/>
              </a:solidFill>
            </p:grpSpPr>
            <p:sp>
              <p:nvSpPr>
                <p:cNvPr id="175" name="Oval 174">
                  <a:extLst>
                    <a:ext uri="{FF2B5EF4-FFF2-40B4-BE49-F238E27FC236}">
                      <a16:creationId xmlns:a16="http://schemas.microsoft.com/office/drawing/2014/main" id="{28511217-95FE-4DD8-B30F-5E9F272658CA}"/>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6" name="Rectangle 175">
                  <a:extLst>
                    <a:ext uri="{FF2B5EF4-FFF2-40B4-BE49-F238E27FC236}">
                      <a16:creationId xmlns:a16="http://schemas.microsoft.com/office/drawing/2014/main" id="{36B822CF-C8DF-4417-86A5-D4E5849976F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9" name="Group 158">
                <a:extLst>
                  <a:ext uri="{FF2B5EF4-FFF2-40B4-BE49-F238E27FC236}">
                    <a16:creationId xmlns:a16="http://schemas.microsoft.com/office/drawing/2014/main" id="{4FE90472-7352-42D3-9E8B-3728ED67D35B}"/>
                  </a:ext>
                </a:extLst>
              </p:cNvPr>
              <p:cNvGrpSpPr/>
              <p:nvPr/>
            </p:nvGrpSpPr>
            <p:grpSpPr>
              <a:xfrm rot="5400000">
                <a:off x="5690648" y="4204973"/>
                <a:ext cx="75530" cy="166061"/>
                <a:chOff x="11254944" y="181522"/>
                <a:chExt cx="133855" cy="294296"/>
              </a:xfrm>
              <a:solidFill>
                <a:srgbClr val="0078D4"/>
              </a:solidFill>
            </p:grpSpPr>
            <p:sp>
              <p:nvSpPr>
                <p:cNvPr id="173" name="Oval 172">
                  <a:extLst>
                    <a:ext uri="{FF2B5EF4-FFF2-40B4-BE49-F238E27FC236}">
                      <a16:creationId xmlns:a16="http://schemas.microsoft.com/office/drawing/2014/main" id="{E9BBFE82-6BE5-4519-A374-7F534406F641}"/>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4" name="Rectangle 173">
                  <a:extLst>
                    <a:ext uri="{FF2B5EF4-FFF2-40B4-BE49-F238E27FC236}">
                      <a16:creationId xmlns:a16="http://schemas.microsoft.com/office/drawing/2014/main" id="{EA89F6F4-862B-424E-B784-CC7C79AAF0F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0" name="Group 159">
                <a:extLst>
                  <a:ext uri="{FF2B5EF4-FFF2-40B4-BE49-F238E27FC236}">
                    <a16:creationId xmlns:a16="http://schemas.microsoft.com/office/drawing/2014/main" id="{4951C55D-CC95-4EFB-B985-6F545F7534A5}"/>
                  </a:ext>
                </a:extLst>
              </p:cNvPr>
              <p:cNvGrpSpPr/>
              <p:nvPr/>
            </p:nvGrpSpPr>
            <p:grpSpPr>
              <a:xfrm rot="16200000">
                <a:off x="5127135" y="4204972"/>
                <a:ext cx="75530" cy="166061"/>
                <a:chOff x="11254944" y="181522"/>
                <a:chExt cx="133855" cy="294296"/>
              </a:xfrm>
              <a:solidFill>
                <a:srgbClr val="0078D4"/>
              </a:solidFill>
            </p:grpSpPr>
            <p:sp>
              <p:nvSpPr>
                <p:cNvPr id="171" name="Oval 170">
                  <a:extLst>
                    <a:ext uri="{FF2B5EF4-FFF2-40B4-BE49-F238E27FC236}">
                      <a16:creationId xmlns:a16="http://schemas.microsoft.com/office/drawing/2014/main" id="{3F11C414-4A7F-44C6-9AC3-96FC8F7F31A7}"/>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2" name="Rectangle 171">
                  <a:extLst>
                    <a:ext uri="{FF2B5EF4-FFF2-40B4-BE49-F238E27FC236}">
                      <a16:creationId xmlns:a16="http://schemas.microsoft.com/office/drawing/2014/main" id="{D23828F8-E98F-49AC-A49B-5E6D5595312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1" name="Group 160">
                <a:extLst>
                  <a:ext uri="{FF2B5EF4-FFF2-40B4-BE49-F238E27FC236}">
                    <a16:creationId xmlns:a16="http://schemas.microsoft.com/office/drawing/2014/main" id="{B003C5BF-6ACD-4892-B0F5-5B023B4B0A59}"/>
                  </a:ext>
                </a:extLst>
              </p:cNvPr>
              <p:cNvGrpSpPr/>
              <p:nvPr/>
            </p:nvGrpSpPr>
            <p:grpSpPr>
              <a:xfrm>
                <a:off x="5246373" y="4117638"/>
                <a:ext cx="402825" cy="340673"/>
                <a:chOff x="10943433" y="301623"/>
                <a:chExt cx="406400" cy="343696"/>
              </a:xfrm>
            </p:grpSpPr>
            <p:sp>
              <p:nvSpPr>
                <p:cNvPr id="162" name="Freeform 50">
                  <a:extLst>
                    <a:ext uri="{FF2B5EF4-FFF2-40B4-BE49-F238E27FC236}">
                      <a16:creationId xmlns:a16="http://schemas.microsoft.com/office/drawing/2014/main" id="{1E48352A-6874-4B89-9DE3-1DCB4F4B3D64}"/>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3" name="Freeform 50">
                  <a:extLst>
                    <a:ext uri="{FF2B5EF4-FFF2-40B4-BE49-F238E27FC236}">
                      <a16:creationId xmlns:a16="http://schemas.microsoft.com/office/drawing/2014/main" id="{71F9562C-2964-43FC-8F37-BEA9E54CC93E}"/>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4" name="Group 163">
                  <a:extLst>
                    <a:ext uri="{FF2B5EF4-FFF2-40B4-BE49-F238E27FC236}">
                      <a16:creationId xmlns:a16="http://schemas.microsoft.com/office/drawing/2014/main" id="{E06B9F65-FA51-4F8E-AB27-F1B806B276B7}"/>
                    </a:ext>
                  </a:extLst>
                </p:cNvPr>
                <p:cNvGrpSpPr/>
                <p:nvPr/>
              </p:nvGrpSpPr>
              <p:grpSpPr>
                <a:xfrm>
                  <a:off x="10974408" y="398922"/>
                  <a:ext cx="344451" cy="225177"/>
                  <a:chOff x="11633222" y="512763"/>
                  <a:chExt cx="261938" cy="203201"/>
                </a:xfrm>
              </p:grpSpPr>
              <p:sp>
                <p:nvSpPr>
                  <p:cNvPr id="165" name="Freeform 38">
                    <a:extLst>
                      <a:ext uri="{FF2B5EF4-FFF2-40B4-BE49-F238E27FC236}">
                        <a16:creationId xmlns:a16="http://schemas.microsoft.com/office/drawing/2014/main" id="{6C43A35A-0119-4238-ACE6-6FF79519060E}"/>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6" name="Rectangle 39">
                    <a:extLst>
                      <a:ext uri="{FF2B5EF4-FFF2-40B4-BE49-F238E27FC236}">
                        <a16:creationId xmlns:a16="http://schemas.microsoft.com/office/drawing/2014/main" id="{688CB559-7460-467A-8FB4-7E5542B14014}"/>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7" name="Freeform 40">
                    <a:extLst>
                      <a:ext uri="{FF2B5EF4-FFF2-40B4-BE49-F238E27FC236}">
                        <a16:creationId xmlns:a16="http://schemas.microsoft.com/office/drawing/2014/main" id="{03CC825D-817F-4BB3-B9E1-558CCE1FEA94}"/>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8" name="Rectangle 41">
                    <a:extLst>
                      <a:ext uri="{FF2B5EF4-FFF2-40B4-BE49-F238E27FC236}">
                        <a16:creationId xmlns:a16="http://schemas.microsoft.com/office/drawing/2014/main" id="{3807C716-6302-4A34-95A9-D23E0DD94CF0}"/>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9" name="Freeform 42">
                    <a:extLst>
                      <a:ext uri="{FF2B5EF4-FFF2-40B4-BE49-F238E27FC236}">
                        <a16:creationId xmlns:a16="http://schemas.microsoft.com/office/drawing/2014/main" id="{9C55A1AF-BCDB-4BCB-86DB-F2C5AF75C7B7}"/>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70" name="Freeform 43">
                    <a:extLst>
                      <a:ext uri="{FF2B5EF4-FFF2-40B4-BE49-F238E27FC236}">
                        <a16:creationId xmlns:a16="http://schemas.microsoft.com/office/drawing/2014/main" id="{0B908B27-F3F9-43A6-8E0B-05D1C3CA1CD8}"/>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sp>
          <p:nvSpPr>
            <p:cNvPr id="187" name="Rectangle 186">
              <a:extLst>
                <a:ext uri="{FF2B5EF4-FFF2-40B4-BE49-F238E27FC236}">
                  <a16:creationId xmlns:a16="http://schemas.microsoft.com/office/drawing/2014/main" id="{98351D27-5408-4124-8099-88DFC001CAFC}"/>
                </a:ext>
              </a:extLst>
            </p:cNvPr>
            <p:cNvSpPr/>
            <p:nvPr/>
          </p:nvSpPr>
          <p:spPr>
            <a:xfrm>
              <a:off x="588263" y="5325127"/>
              <a:ext cx="1121846" cy="369332"/>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Segoe UI" pitchFamily="34" charset="0"/>
                </a:rPr>
                <a:t>Interfaces</a:t>
              </a:r>
            </a:p>
          </p:txBody>
        </p:sp>
        <p:sp>
          <p:nvSpPr>
            <p:cNvPr id="188" name="Rectangle 187">
              <a:extLst>
                <a:ext uri="{FF2B5EF4-FFF2-40B4-BE49-F238E27FC236}">
                  <a16:creationId xmlns:a16="http://schemas.microsoft.com/office/drawing/2014/main" id="{9B5C040F-AE96-4799-95F8-C8ACB5C690BB}"/>
                </a:ext>
              </a:extLst>
            </p:cNvPr>
            <p:cNvSpPr/>
            <p:nvPr/>
          </p:nvSpPr>
          <p:spPr>
            <a:xfrm>
              <a:off x="588263" y="6170076"/>
              <a:ext cx="581249" cy="369332"/>
            </a:xfrm>
            <a:prstGeom prst="rect">
              <a:avLst/>
            </a:prstGeom>
            <a:noFill/>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Data</a:t>
              </a:r>
            </a:p>
          </p:txBody>
        </p:sp>
        <p:cxnSp>
          <p:nvCxnSpPr>
            <p:cNvPr id="189" name="Straight Connector 188">
              <a:extLst>
                <a:ext uri="{FF2B5EF4-FFF2-40B4-BE49-F238E27FC236}">
                  <a16:creationId xmlns:a16="http://schemas.microsoft.com/office/drawing/2014/main" id="{7FE903EF-3F97-4993-ACB2-DA1B2F45D817}"/>
                </a:ext>
              </a:extLst>
            </p:cNvPr>
            <p:cNvCxnSpPr>
              <a:cxnSpLocks/>
            </p:cNvCxnSpPr>
            <p:nvPr/>
          </p:nvCxnSpPr>
          <p:spPr>
            <a:xfrm>
              <a:off x="2327009"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B76060A8-A58D-4389-8FD7-5986BDABCC93}"/>
                </a:ext>
              </a:extLst>
            </p:cNvPr>
            <p:cNvGrpSpPr/>
            <p:nvPr/>
          </p:nvGrpSpPr>
          <p:grpSpPr>
            <a:xfrm>
              <a:off x="3707119" y="6145803"/>
              <a:ext cx="4765741" cy="387531"/>
              <a:chOff x="3530367" y="6145803"/>
              <a:chExt cx="4765741" cy="387531"/>
            </a:xfrm>
          </p:grpSpPr>
          <p:sp>
            <p:nvSpPr>
              <p:cNvPr id="191" name="Rectangle 190">
                <a:extLst>
                  <a:ext uri="{FF2B5EF4-FFF2-40B4-BE49-F238E27FC236}">
                    <a16:creationId xmlns:a16="http://schemas.microsoft.com/office/drawing/2014/main" id="{34EFADB6-EE20-4BB0-B63C-A57469086AA1}"/>
                  </a:ext>
                </a:extLst>
              </p:cNvPr>
              <p:cNvSpPr/>
              <p:nvPr/>
            </p:nvSpPr>
            <p:spPr>
              <a:xfrm>
                <a:off x="3530367" y="6154902"/>
                <a:ext cx="1638590" cy="369332"/>
              </a:xfrm>
              <a:prstGeom prst="rect">
                <a:avLst/>
              </a:prstGeom>
              <a:noFill/>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Microsoft 365</a:t>
                </a:r>
              </a:p>
            </p:txBody>
          </p:sp>
          <p:sp>
            <p:nvSpPr>
              <p:cNvPr id="192" name="Rectangle 191">
                <a:extLst>
                  <a:ext uri="{FF2B5EF4-FFF2-40B4-BE49-F238E27FC236}">
                    <a16:creationId xmlns:a16="http://schemas.microsoft.com/office/drawing/2014/main" id="{886D24DC-7B24-4E00-A8E7-64D93F108FCE}"/>
                  </a:ext>
                </a:extLst>
              </p:cNvPr>
              <p:cNvSpPr/>
              <p:nvPr/>
            </p:nvSpPr>
            <p:spPr>
              <a:xfrm>
                <a:off x="6803071" y="6154902"/>
                <a:ext cx="1493037" cy="369332"/>
              </a:xfrm>
              <a:prstGeom prst="rect">
                <a:avLst/>
              </a:prstGeom>
              <a:noFill/>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your.domain</a:t>
                </a:r>
              </a:p>
            </p:txBody>
          </p:sp>
          <p:cxnSp>
            <p:nvCxnSpPr>
              <p:cNvPr id="193" name="Straight Connector 192">
                <a:extLst>
                  <a:ext uri="{FF2B5EF4-FFF2-40B4-BE49-F238E27FC236}">
                    <a16:creationId xmlns:a16="http://schemas.microsoft.com/office/drawing/2014/main" id="{A034C9A0-F62C-4CEF-9A28-F16D3EF80235}"/>
                  </a:ext>
                </a:extLst>
              </p:cNvPr>
              <p:cNvCxnSpPr>
                <a:cxnSpLocks/>
              </p:cNvCxnSpPr>
              <p:nvPr/>
            </p:nvCxnSpPr>
            <p:spPr>
              <a:xfrm flipV="1">
                <a:off x="5980003" y="6145803"/>
                <a:ext cx="0" cy="387531"/>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64296351-7C6E-4CC6-8376-F7EB76BFFE03}"/>
                </a:ext>
              </a:extLst>
            </p:cNvPr>
            <p:cNvGrpSpPr/>
            <p:nvPr/>
          </p:nvGrpSpPr>
          <p:grpSpPr>
            <a:xfrm>
              <a:off x="588263" y="4437817"/>
              <a:ext cx="11015474" cy="338554"/>
              <a:chOff x="588263" y="4241047"/>
              <a:chExt cx="11015474" cy="338554"/>
            </a:xfrm>
          </p:grpSpPr>
          <p:sp>
            <p:nvSpPr>
              <p:cNvPr id="195" name="TextBox 194">
                <a:extLst>
                  <a:ext uri="{FF2B5EF4-FFF2-40B4-BE49-F238E27FC236}">
                    <a16:creationId xmlns:a16="http://schemas.microsoft.com/office/drawing/2014/main" id="{94EC7BCD-B557-4C7B-B18E-718430B3FC06}"/>
                  </a:ext>
                </a:extLst>
              </p:cNvPr>
              <p:cNvSpPr txBox="1"/>
              <p:nvPr/>
            </p:nvSpPr>
            <p:spPr>
              <a:xfrm>
                <a:off x="2063976"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Webhooks</a:t>
                </a:r>
              </a:p>
            </p:txBody>
          </p:sp>
          <p:sp>
            <p:nvSpPr>
              <p:cNvPr id="196" name="TextBox 195">
                <a:extLst>
                  <a:ext uri="{FF2B5EF4-FFF2-40B4-BE49-F238E27FC236}">
                    <a16:creationId xmlns:a16="http://schemas.microsoft.com/office/drawing/2014/main" id="{E75C50C0-B3AC-4C13-9304-1A51B0524D61}"/>
                  </a:ext>
                </a:extLst>
              </p:cNvPr>
              <p:cNvSpPr txBox="1"/>
              <p:nvPr/>
            </p:nvSpPr>
            <p:spPr>
              <a:xfrm>
                <a:off x="3679320"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Deltas</a:t>
                </a:r>
              </a:p>
            </p:txBody>
          </p:sp>
          <p:sp>
            <p:nvSpPr>
              <p:cNvPr id="197" name="TextBox 196">
                <a:extLst>
                  <a:ext uri="{FF2B5EF4-FFF2-40B4-BE49-F238E27FC236}">
                    <a16:creationId xmlns:a16="http://schemas.microsoft.com/office/drawing/2014/main" id="{374DF07B-8340-4F15-B4B6-768E535E7AE7}"/>
                  </a:ext>
                </a:extLst>
              </p:cNvPr>
              <p:cNvSpPr txBox="1"/>
              <p:nvPr/>
            </p:nvSpPr>
            <p:spPr>
              <a:xfrm>
                <a:off x="5294664"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Query</a:t>
                </a:r>
              </a:p>
            </p:txBody>
          </p:sp>
          <p:sp>
            <p:nvSpPr>
              <p:cNvPr id="198" name="TextBox 197">
                <a:extLst>
                  <a:ext uri="{FF2B5EF4-FFF2-40B4-BE49-F238E27FC236}">
                    <a16:creationId xmlns:a16="http://schemas.microsoft.com/office/drawing/2014/main" id="{369D1C66-506B-4250-9B16-0B36EB640F5E}"/>
                  </a:ext>
                </a:extLst>
              </p:cNvPr>
              <p:cNvSpPr txBox="1"/>
              <p:nvPr/>
            </p:nvSpPr>
            <p:spPr>
              <a:xfrm>
                <a:off x="6910008"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Notifications</a:t>
                </a:r>
              </a:p>
            </p:txBody>
          </p:sp>
          <p:sp>
            <p:nvSpPr>
              <p:cNvPr id="199" name="TextBox 198">
                <a:extLst>
                  <a:ext uri="{FF2B5EF4-FFF2-40B4-BE49-F238E27FC236}">
                    <a16:creationId xmlns:a16="http://schemas.microsoft.com/office/drawing/2014/main" id="{01131C42-C2B0-429E-987E-7B5092632A97}"/>
                  </a:ext>
                </a:extLst>
              </p:cNvPr>
              <p:cNvSpPr txBox="1"/>
              <p:nvPr/>
            </p:nvSpPr>
            <p:spPr>
              <a:xfrm>
                <a:off x="8629200" y="4254605"/>
                <a:ext cx="1255344"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Data extensions</a:t>
                </a:r>
              </a:p>
            </p:txBody>
          </p:sp>
          <p:sp>
            <p:nvSpPr>
              <p:cNvPr id="200" name="TextBox 199">
                <a:extLst>
                  <a:ext uri="{FF2B5EF4-FFF2-40B4-BE49-F238E27FC236}">
                    <a16:creationId xmlns:a16="http://schemas.microsoft.com/office/drawing/2014/main" id="{CE40F829-C49F-4E53-A517-5087B8939CDC}"/>
                  </a:ext>
                </a:extLst>
              </p:cNvPr>
              <p:cNvSpPr txBox="1"/>
              <p:nvPr/>
            </p:nvSpPr>
            <p:spPr>
              <a:xfrm>
                <a:off x="10140697"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More...</a:t>
                </a:r>
              </a:p>
            </p:txBody>
          </p:sp>
          <p:sp>
            <p:nvSpPr>
              <p:cNvPr id="201" name="Rectangle 200">
                <a:extLst>
                  <a:ext uri="{FF2B5EF4-FFF2-40B4-BE49-F238E27FC236}">
                    <a16:creationId xmlns:a16="http://schemas.microsoft.com/office/drawing/2014/main" id="{22F5FDB1-5B3F-4511-AF4E-23708C4780AB}"/>
                  </a:ext>
                </a:extLst>
              </p:cNvPr>
              <p:cNvSpPr/>
              <p:nvPr/>
            </p:nvSpPr>
            <p:spPr>
              <a:xfrm>
                <a:off x="588263" y="4241047"/>
                <a:ext cx="1162306"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Capabilities</a:t>
                </a:r>
              </a:p>
            </p:txBody>
          </p:sp>
        </p:grpSp>
        <p:grpSp>
          <p:nvGrpSpPr>
            <p:cNvPr id="202" name="Group 201">
              <a:extLst>
                <a:ext uri="{FF2B5EF4-FFF2-40B4-BE49-F238E27FC236}">
                  <a16:creationId xmlns:a16="http://schemas.microsoft.com/office/drawing/2014/main" id="{04AF92D9-A3E7-4256-B256-205A80DBCC0C}"/>
                </a:ext>
              </a:extLst>
            </p:cNvPr>
            <p:cNvGrpSpPr/>
            <p:nvPr/>
          </p:nvGrpSpPr>
          <p:grpSpPr>
            <a:xfrm>
              <a:off x="588263" y="3869278"/>
              <a:ext cx="11015474" cy="338554"/>
              <a:chOff x="588263" y="3684124"/>
              <a:chExt cx="11015474" cy="338554"/>
            </a:xfrm>
          </p:grpSpPr>
          <p:sp>
            <p:nvSpPr>
              <p:cNvPr id="203" name="TextBox 202">
                <a:extLst>
                  <a:ext uri="{FF2B5EF4-FFF2-40B4-BE49-F238E27FC236}">
                    <a16:creationId xmlns:a16="http://schemas.microsoft.com/office/drawing/2014/main" id="{3E2A068C-714F-4907-AD06-74EF039C0169}"/>
                  </a:ext>
                </a:extLst>
              </p:cNvPr>
              <p:cNvSpPr txBox="1"/>
              <p:nvPr/>
            </p:nvSpPr>
            <p:spPr>
              <a:xfrm>
                <a:off x="10140697"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Python</a:t>
                </a:r>
              </a:p>
            </p:txBody>
          </p:sp>
          <p:sp>
            <p:nvSpPr>
              <p:cNvPr id="204" name="TextBox 203">
                <a:extLst>
                  <a:ext uri="{FF2B5EF4-FFF2-40B4-BE49-F238E27FC236}">
                    <a16:creationId xmlns:a16="http://schemas.microsoft.com/office/drawing/2014/main" id="{5AC36988-FF30-4FD4-866E-B3C4CFC4B7B9}"/>
                  </a:ext>
                </a:extLst>
              </p:cNvPr>
              <p:cNvSpPr txBox="1"/>
              <p:nvPr/>
            </p:nvSpPr>
            <p:spPr>
              <a:xfrm>
                <a:off x="8525352"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PHP</a:t>
                </a:r>
              </a:p>
            </p:txBody>
          </p:sp>
          <p:sp>
            <p:nvSpPr>
              <p:cNvPr id="205" name="TextBox 204">
                <a:extLst>
                  <a:ext uri="{FF2B5EF4-FFF2-40B4-BE49-F238E27FC236}">
                    <a16:creationId xmlns:a16="http://schemas.microsoft.com/office/drawing/2014/main" id="{C1CC34C2-1661-4E6F-90D0-48C459BA22CF}"/>
                  </a:ext>
                </a:extLst>
              </p:cNvPr>
              <p:cNvSpPr txBox="1"/>
              <p:nvPr/>
            </p:nvSpPr>
            <p:spPr>
              <a:xfrm>
                <a:off x="3679320"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JavaScript/Node</a:t>
                </a:r>
              </a:p>
            </p:txBody>
          </p:sp>
          <p:sp>
            <p:nvSpPr>
              <p:cNvPr id="206" name="TextBox 205">
                <a:extLst>
                  <a:ext uri="{FF2B5EF4-FFF2-40B4-BE49-F238E27FC236}">
                    <a16:creationId xmlns:a16="http://schemas.microsoft.com/office/drawing/2014/main" id="{5F0DF1E1-1686-418A-AB47-DBFBA2619E88}"/>
                  </a:ext>
                </a:extLst>
              </p:cNvPr>
              <p:cNvSpPr txBox="1"/>
              <p:nvPr/>
            </p:nvSpPr>
            <p:spPr>
              <a:xfrm>
                <a:off x="2063976"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C#</a:t>
                </a:r>
              </a:p>
            </p:txBody>
          </p:sp>
          <p:sp>
            <p:nvSpPr>
              <p:cNvPr id="207" name="TextBox 206">
                <a:extLst>
                  <a:ext uri="{FF2B5EF4-FFF2-40B4-BE49-F238E27FC236}">
                    <a16:creationId xmlns:a16="http://schemas.microsoft.com/office/drawing/2014/main" id="{C4FDC77F-F9EA-467F-A0F3-6E74F68CA1AA}"/>
                  </a:ext>
                </a:extLst>
              </p:cNvPr>
              <p:cNvSpPr txBox="1"/>
              <p:nvPr/>
            </p:nvSpPr>
            <p:spPr>
              <a:xfrm>
                <a:off x="5294664"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Java</a:t>
                </a:r>
              </a:p>
            </p:txBody>
          </p:sp>
          <p:sp>
            <p:nvSpPr>
              <p:cNvPr id="208" name="TextBox 207">
                <a:extLst>
                  <a:ext uri="{FF2B5EF4-FFF2-40B4-BE49-F238E27FC236}">
                    <a16:creationId xmlns:a16="http://schemas.microsoft.com/office/drawing/2014/main" id="{FD2B721F-AD5F-4A83-8496-3C07DEAE10EE}"/>
                  </a:ext>
                </a:extLst>
              </p:cNvPr>
              <p:cNvSpPr txBox="1"/>
              <p:nvPr/>
            </p:nvSpPr>
            <p:spPr>
              <a:xfrm>
                <a:off x="7177170" y="3697587"/>
                <a:ext cx="928716"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Objective-C</a:t>
                </a:r>
              </a:p>
            </p:txBody>
          </p:sp>
          <p:sp>
            <p:nvSpPr>
              <p:cNvPr id="209" name="Rectangle 208">
                <a:extLst>
                  <a:ext uri="{FF2B5EF4-FFF2-40B4-BE49-F238E27FC236}">
                    <a16:creationId xmlns:a16="http://schemas.microsoft.com/office/drawing/2014/main" id="{83C5CAAB-4259-4B59-B927-3213E0895024}"/>
                  </a:ext>
                </a:extLst>
              </p:cNvPr>
              <p:cNvSpPr/>
              <p:nvPr/>
            </p:nvSpPr>
            <p:spPr>
              <a:xfrm>
                <a:off x="588263" y="3684124"/>
                <a:ext cx="877804"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Libraries</a:t>
                </a:r>
              </a:p>
            </p:txBody>
          </p:sp>
        </p:grpSp>
        <p:grpSp>
          <p:nvGrpSpPr>
            <p:cNvPr id="210" name="Group 209">
              <a:extLst>
                <a:ext uri="{FF2B5EF4-FFF2-40B4-BE49-F238E27FC236}">
                  <a16:creationId xmlns:a16="http://schemas.microsoft.com/office/drawing/2014/main" id="{CB857AAB-E612-4AF6-9A32-05E73E122AC0}"/>
                </a:ext>
              </a:extLst>
            </p:cNvPr>
            <p:cNvGrpSpPr/>
            <p:nvPr/>
          </p:nvGrpSpPr>
          <p:grpSpPr>
            <a:xfrm>
              <a:off x="588263" y="3304404"/>
              <a:ext cx="11015474" cy="338554"/>
              <a:chOff x="588263" y="3106077"/>
              <a:chExt cx="11015474" cy="338554"/>
            </a:xfrm>
          </p:grpSpPr>
          <p:sp>
            <p:nvSpPr>
              <p:cNvPr id="211" name="TextBox 210">
                <a:extLst>
                  <a:ext uri="{FF2B5EF4-FFF2-40B4-BE49-F238E27FC236}">
                    <a16:creationId xmlns:a16="http://schemas.microsoft.com/office/drawing/2014/main" id="{EBE953B9-CDB8-4583-A55E-D4CC1D939E61}"/>
                  </a:ext>
                </a:extLst>
              </p:cNvPr>
              <p:cNvSpPr txBox="1"/>
              <p:nvPr/>
            </p:nvSpPr>
            <p:spPr>
              <a:xfrm>
                <a:off x="2185365" y="3115780"/>
                <a:ext cx="1403141"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Web components</a:t>
                </a:r>
              </a:p>
            </p:txBody>
          </p:sp>
          <p:sp>
            <p:nvSpPr>
              <p:cNvPr id="212" name="TextBox 211">
                <a:extLst>
                  <a:ext uri="{FF2B5EF4-FFF2-40B4-BE49-F238E27FC236}">
                    <a16:creationId xmlns:a16="http://schemas.microsoft.com/office/drawing/2014/main" id="{CB6DCEDA-BF4F-42D0-B640-4433F6D8170C}"/>
                  </a:ext>
                </a:extLst>
              </p:cNvPr>
              <p:cNvSpPr txBox="1"/>
              <p:nvPr/>
            </p:nvSpPr>
            <p:spPr>
              <a:xfrm>
                <a:off x="5758918" y="3115780"/>
                <a:ext cx="2149884"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Univeral Windows Platform</a:t>
                </a:r>
              </a:p>
            </p:txBody>
          </p:sp>
          <p:sp>
            <p:nvSpPr>
              <p:cNvPr id="213" name="TextBox 212">
                <a:extLst>
                  <a:ext uri="{FF2B5EF4-FFF2-40B4-BE49-F238E27FC236}">
                    <a16:creationId xmlns:a16="http://schemas.microsoft.com/office/drawing/2014/main" id="{9FCE4C2F-A623-4909-9C94-734DAFB5DDC9}"/>
                  </a:ext>
                </a:extLst>
              </p:cNvPr>
              <p:cNvSpPr txBox="1"/>
              <p:nvPr/>
            </p:nvSpPr>
            <p:spPr>
              <a:xfrm>
                <a:off x="9957817"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Adaptive cards</a:t>
                </a:r>
              </a:p>
            </p:txBody>
          </p:sp>
          <p:sp>
            <p:nvSpPr>
              <p:cNvPr id="214" name="TextBox 213">
                <a:extLst>
                  <a:ext uri="{FF2B5EF4-FFF2-40B4-BE49-F238E27FC236}">
                    <a16:creationId xmlns:a16="http://schemas.microsoft.com/office/drawing/2014/main" id="{E359AA92-AD9A-4BAC-81C0-A589EDBE9782}"/>
                  </a:ext>
                </a:extLst>
              </p:cNvPr>
              <p:cNvSpPr txBox="1"/>
              <p:nvPr/>
            </p:nvSpPr>
            <p:spPr>
              <a:xfrm>
                <a:off x="798435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defPPr>
                  <a:defRPr lang="en-US"/>
                </a:defPPr>
                <a:lvl1pPr>
                  <a:defRPr sz="1400">
                    <a:gradFill>
                      <a:gsLst>
                        <a:gs pos="2917">
                          <a:schemeClr val="tx1"/>
                        </a:gs>
                        <a:gs pos="30000">
                          <a:schemeClr val="tx1"/>
                        </a:gs>
                      </a:gsLst>
                      <a:lin ang="5400000" scaled="0"/>
                    </a:gra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Pickers</a:t>
                </a:r>
              </a:p>
            </p:txBody>
          </p:sp>
          <p:sp>
            <p:nvSpPr>
              <p:cNvPr id="215" name="TextBox 214">
                <a:extLst>
                  <a:ext uri="{FF2B5EF4-FFF2-40B4-BE49-F238E27FC236}">
                    <a16:creationId xmlns:a16="http://schemas.microsoft.com/office/drawing/2014/main" id="{49A70DAD-402B-4173-A37A-0FE67362C89C}"/>
                  </a:ext>
                </a:extLst>
              </p:cNvPr>
              <p:cNvSpPr txBox="1"/>
              <p:nvPr/>
            </p:nvSpPr>
            <p:spPr>
              <a:xfrm>
                <a:off x="403743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React components</a:t>
                </a:r>
              </a:p>
            </p:txBody>
          </p:sp>
          <p:sp>
            <p:nvSpPr>
              <p:cNvPr id="216" name="Rectangle 215">
                <a:extLst>
                  <a:ext uri="{FF2B5EF4-FFF2-40B4-BE49-F238E27FC236}">
                    <a16:creationId xmlns:a16="http://schemas.microsoft.com/office/drawing/2014/main" id="{9277419D-FAC8-4309-99C0-0B5626F035CB}"/>
                  </a:ext>
                </a:extLst>
              </p:cNvPr>
              <p:cNvSpPr/>
              <p:nvPr/>
            </p:nvSpPr>
            <p:spPr>
              <a:xfrm>
                <a:off x="588263" y="3106077"/>
                <a:ext cx="1571905"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User experience</a:t>
                </a:r>
              </a:p>
            </p:txBody>
          </p:sp>
        </p:grpSp>
        <p:grpSp>
          <p:nvGrpSpPr>
            <p:cNvPr id="217" name="Group 216">
              <a:extLst>
                <a:ext uri="{FF2B5EF4-FFF2-40B4-BE49-F238E27FC236}">
                  <a16:creationId xmlns:a16="http://schemas.microsoft.com/office/drawing/2014/main" id="{3D1CB9DB-2A25-40DB-B1B8-ABA9E68B5A02}"/>
                </a:ext>
              </a:extLst>
            </p:cNvPr>
            <p:cNvGrpSpPr/>
            <p:nvPr/>
          </p:nvGrpSpPr>
          <p:grpSpPr>
            <a:xfrm>
              <a:off x="588263" y="2735137"/>
              <a:ext cx="11015474" cy="338554"/>
              <a:chOff x="588263" y="2549942"/>
              <a:chExt cx="11015474" cy="338554"/>
            </a:xfrm>
          </p:grpSpPr>
          <p:sp>
            <p:nvSpPr>
              <p:cNvPr id="218" name="TextBox 217">
                <a:extLst>
                  <a:ext uri="{FF2B5EF4-FFF2-40B4-BE49-F238E27FC236}">
                    <a16:creationId xmlns:a16="http://schemas.microsoft.com/office/drawing/2014/main" id="{E116E8FA-0280-4B14-812D-BBDD3A07BF7D}"/>
                  </a:ext>
                </a:extLst>
              </p:cNvPr>
              <p:cNvSpPr txBox="1"/>
              <p:nvPr/>
            </p:nvSpPr>
            <p:spPr>
              <a:xfrm>
                <a:off x="403743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Implicit-grant</a:t>
                </a:r>
              </a:p>
            </p:txBody>
          </p:sp>
          <p:sp>
            <p:nvSpPr>
              <p:cNvPr id="219" name="TextBox 218">
                <a:extLst>
                  <a:ext uri="{FF2B5EF4-FFF2-40B4-BE49-F238E27FC236}">
                    <a16:creationId xmlns:a16="http://schemas.microsoft.com/office/drawing/2014/main" id="{98867B2F-BC43-43C8-B5E8-A2A8F54BCAA0}"/>
                  </a:ext>
                </a:extLst>
              </p:cNvPr>
              <p:cNvSpPr txBox="1"/>
              <p:nvPr/>
            </p:nvSpPr>
            <p:spPr>
              <a:xfrm>
                <a:off x="2085436" y="2560278"/>
                <a:ext cx="1603003"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Authentication code</a:t>
                </a:r>
              </a:p>
            </p:txBody>
          </p:sp>
          <p:sp>
            <p:nvSpPr>
              <p:cNvPr id="220" name="TextBox 219">
                <a:extLst>
                  <a:ext uri="{FF2B5EF4-FFF2-40B4-BE49-F238E27FC236}">
                    <a16:creationId xmlns:a16="http://schemas.microsoft.com/office/drawing/2014/main" id="{AB9FF559-4DCA-4475-BC28-1BC6126CFDEB}"/>
                  </a:ext>
                </a:extLst>
              </p:cNvPr>
              <p:cNvSpPr txBox="1"/>
              <p:nvPr/>
            </p:nvSpPr>
            <p:spPr>
              <a:xfrm>
                <a:off x="601089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Device-code</a:t>
                </a:r>
              </a:p>
            </p:txBody>
          </p:sp>
          <p:sp>
            <p:nvSpPr>
              <p:cNvPr id="221" name="TextBox 220">
                <a:extLst>
                  <a:ext uri="{FF2B5EF4-FFF2-40B4-BE49-F238E27FC236}">
                    <a16:creationId xmlns:a16="http://schemas.microsoft.com/office/drawing/2014/main" id="{62519083-E121-4E16-9B5F-3BE57B3E90AD}"/>
                  </a:ext>
                </a:extLst>
              </p:cNvPr>
              <p:cNvSpPr txBox="1"/>
              <p:nvPr/>
            </p:nvSpPr>
            <p:spPr>
              <a:xfrm>
                <a:off x="798435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On-behalf-of</a:t>
                </a:r>
              </a:p>
            </p:txBody>
          </p:sp>
          <p:sp>
            <p:nvSpPr>
              <p:cNvPr id="222" name="TextBox 221">
                <a:extLst>
                  <a:ext uri="{FF2B5EF4-FFF2-40B4-BE49-F238E27FC236}">
                    <a16:creationId xmlns:a16="http://schemas.microsoft.com/office/drawing/2014/main" id="{68AEE49E-C3D4-4CE3-A852-459F5617044D}"/>
                  </a:ext>
                </a:extLst>
              </p:cNvPr>
              <p:cNvSpPr txBox="1"/>
              <p:nvPr/>
            </p:nvSpPr>
            <p:spPr>
              <a:xfrm>
                <a:off x="9957817"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Client-credentials</a:t>
                </a:r>
              </a:p>
            </p:txBody>
          </p:sp>
          <p:sp>
            <p:nvSpPr>
              <p:cNvPr id="223" name="Rectangle 222">
                <a:extLst>
                  <a:ext uri="{FF2B5EF4-FFF2-40B4-BE49-F238E27FC236}">
                    <a16:creationId xmlns:a16="http://schemas.microsoft.com/office/drawing/2014/main" id="{356673EB-DF18-4D55-B373-665834BA13C7}"/>
                  </a:ext>
                </a:extLst>
              </p:cNvPr>
              <p:cNvSpPr/>
              <p:nvPr/>
            </p:nvSpPr>
            <p:spPr>
              <a:xfrm>
                <a:off x="588263" y="2549942"/>
                <a:ext cx="544380"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Auth</a:t>
                </a:r>
              </a:p>
            </p:txBody>
          </p:sp>
        </p:grpSp>
        <p:sp>
          <p:nvSpPr>
            <p:cNvPr id="224" name="TextBox 223">
              <a:extLst>
                <a:ext uri="{FF2B5EF4-FFF2-40B4-BE49-F238E27FC236}">
                  <a16:creationId xmlns:a16="http://schemas.microsoft.com/office/drawing/2014/main" id="{BD3EEC99-1B6F-4471-839C-A7C685CF7AEE}"/>
                </a:ext>
              </a:extLst>
            </p:cNvPr>
            <p:cNvSpPr txBox="1"/>
            <p:nvPr/>
          </p:nvSpPr>
          <p:spPr>
            <a:xfrm>
              <a:off x="2306878" y="2004929"/>
              <a:ext cx="556820"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Web</a:t>
              </a:r>
            </a:p>
          </p:txBody>
        </p:sp>
        <p:sp>
          <p:nvSpPr>
            <p:cNvPr id="225" name="TextBox 224">
              <a:extLst>
                <a:ext uri="{FF2B5EF4-FFF2-40B4-BE49-F238E27FC236}">
                  <a16:creationId xmlns:a16="http://schemas.microsoft.com/office/drawing/2014/main" id="{E8C6970B-C92F-4A1F-912F-1794795E46F7}"/>
                </a:ext>
              </a:extLst>
            </p:cNvPr>
            <p:cNvSpPr txBox="1"/>
            <p:nvPr/>
          </p:nvSpPr>
          <p:spPr>
            <a:xfrm>
              <a:off x="7239878" y="2004929"/>
              <a:ext cx="1153457"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Automation</a:t>
              </a:r>
            </a:p>
          </p:txBody>
        </p:sp>
        <p:sp>
          <p:nvSpPr>
            <p:cNvPr id="226" name="TextBox 225">
              <a:extLst>
                <a:ext uri="{FF2B5EF4-FFF2-40B4-BE49-F238E27FC236}">
                  <a16:creationId xmlns:a16="http://schemas.microsoft.com/office/drawing/2014/main" id="{9BD3692A-6E21-42A6-8946-8874BF12F9EB}"/>
                </a:ext>
              </a:extLst>
            </p:cNvPr>
            <p:cNvSpPr txBox="1"/>
            <p:nvPr/>
          </p:nvSpPr>
          <p:spPr>
            <a:xfrm>
              <a:off x="4826165" y="2004929"/>
              <a:ext cx="54213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Bots</a:t>
              </a:r>
            </a:p>
          </p:txBody>
        </p:sp>
        <p:sp>
          <p:nvSpPr>
            <p:cNvPr id="227" name="TextBox 226">
              <a:extLst>
                <a:ext uri="{FF2B5EF4-FFF2-40B4-BE49-F238E27FC236}">
                  <a16:creationId xmlns:a16="http://schemas.microsoft.com/office/drawing/2014/main" id="{2A9C0E87-CF8C-492B-AD04-4DFB01D0C282}"/>
                </a:ext>
              </a:extLst>
            </p:cNvPr>
            <p:cNvSpPr txBox="1"/>
            <p:nvPr/>
          </p:nvSpPr>
          <p:spPr>
            <a:xfrm>
              <a:off x="8980664" y="2004929"/>
              <a:ext cx="912879"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Analytics</a:t>
              </a:r>
            </a:p>
          </p:txBody>
        </p:sp>
        <p:sp>
          <p:nvSpPr>
            <p:cNvPr id="228" name="TextBox 227">
              <a:extLst>
                <a:ext uri="{FF2B5EF4-FFF2-40B4-BE49-F238E27FC236}">
                  <a16:creationId xmlns:a16="http://schemas.microsoft.com/office/drawing/2014/main" id="{F226079F-582E-4150-9F21-DA0A9A0A48E5}"/>
                </a:ext>
              </a:extLst>
            </p:cNvPr>
            <p:cNvSpPr txBox="1"/>
            <p:nvPr/>
          </p:nvSpPr>
          <p:spPr>
            <a:xfrm>
              <a:off x="3489406" y="2004929"/>
              <a:ext cx="71224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defPPr>
                <a:defRPr lang="en-US"/>
              </a:defPPr>
              <a:lvl1pPr algn="ctr">
                <a:defRPr sz="1400">
                  <a:gradFill>
                    <a:gsLst>
                      <a:gs pos="2917">
                        <a:schemeClr val="tx1"/>
                      </a:gs>
                      <a:gs pos="30000">
                        <a:schemeClr val="tx1"/>
                      </a:gs>
                    </a:gsLst>
                    <a:lin ang="5400000" scaled="0"/>
                  </a:gra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Native</a:t>
              </a:r>
            </a:p>
          </p:txBody>
        </p:sp>
        <p:sp>
          <p:nvSpPr>
            <p:cNvPr id="229" name="TextBox 228">
              <a:extLst>
                <a:ext uri="{FF2B5EF4-FFF2-40B4-BE49-F238E27FC236}">
                  <a16:creationId xmlns:a16="http://schemas.microsoft.com/office/drawing/2014/main" id="{177B5872-1C05-4D44-8DD8-553474E6CFC8}"/>
                </a:ext>
              </a:extLst>
            </p:cNvPr>
            <p:cNvSpPr txBox="1"/>
            <p:nvPr/>
          </p:nvSpPr>
          <p:spPr>
            <a:xfrm>
              <a:off x="5996991" y="2004929"/>
              <a:ext cx="641522"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Flows</a:t>
              </a:r>
            </a:p>
          </p:txBody>
        </p:sp>
        <p:grpSp>
          <p:nvGrpSpPr>
            <p:cNvPr id="230" name="Group 229">
              <a:extLst>
                <a:ext uri="{FF2B5EF4-FFF2-40B4-BE49-F238E27FC236}">
                  <a16:creationId xmlns:a16="http://schemas.microsoft.com/office/drawing/2014/main" id="{D46D3E2C-CEE7-4BDF-9351-540E479E4333}"/>
                </a:ext>
              </a:extLst>
            </p:cNvPr>
            <p:cNvGrpSpPr/>
            <p:nvPr/>
          </p:nvGrpSpPr>
          <p:grpSpPr>
            <a:xfrm>
              <a:off x="9137860" y="5355414"/>
              <a:ext cx="546852" cy="377063"/>
              <a:chOff x="9390745" y="6012399"/>
              <a:chExt cx="546852" cy="377063"/>
            </a:xfrm>
          </p:grpSpPr>
          <p:sp>
            <p:nvSpPr>
              <p:cNvPr id="231" name="Freeform 24">
                <a:extLst>
                  <a:ext uri="{FF2B5EF4-FFF2-40B4-BE49-F238E27FC236}">
                    <a16:creationId xmlns:a16="http://schemas.microsoft.com/office/drawing/2014/main" id="{92FEDB6D-915A-4EC7-A100-3BD28E35EB5D}"/>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2" name="Freeform 25">
                <a:extLst>
                  <a:ext uri="{FF2B5EF4-FFF2-40B4-BE49-F238E27FC236}">
                    <a16:creationId xmlns:a16="http://schemas.microsoft.com/office/drawing/2014/main" id="{A09138AE-98FA-4884-96E2-FAE53048F6A3}"/>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3" name="Freeform 26">
                <a:extLst>
                  <a:ext uri="{FF2B5EF4-FFF2-40B4-BE49-F238E27FC236}">
                    <a16:creationId xmlns:a16="http://schemas.microsoft.com/office/drawing/2014/main" id="{557F4C86-87A5-432F-9EDE-5F722498A1CF}"/>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4" name="Freeform 26">
                <a:extLst>
                  <a:ext uri="{FF2B5EF4-FFF2-40B4-BE49-F238E27FC236}">
                    <a16:creationId xmlns:a16="http://schemas.microsoft.com/office/drawing/2014/main" id="{0BEBEEA0-5E85-4EA9-BA0A-027C442CD225}"/>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5" name="Freeform 25">
                <a:extLst>
                  <a:ext uri="{FF2B5EF4-FFF2-40B4-BE49-F238E27FC236}">
                    <a16:creationId xmlns:a16="http://schemas.microsoft.com/office/drawing/2014/main" id="{2149492B-216E-4D2F-B741-25D1625F8BFB}"/>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236" name="Straight Connector 235">
                <a:extLst>
                  <a:ext uri="{FF2B5EF4-FFF2-40B4-BE49-F238E27FC236}">
                    <a16:creationId xmlns:a16="http://schemas.microsoft.com/office/drawing/2014/main" id="{68B4CE85-B9E8-46C8-86AA-89F928129C03}"/>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BEE45F6-E5D1-402F-B32F-FB481EC845D3}"/>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DAE5CA9-FF9B-4501-9AE5-80754695F060}"/>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544122A-DD7B-43B1-8BFD-7A5CE21E0C31}"/>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7799967-E645-44E8-A078-50640B5C8AAB}"/>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41" name="Freeform 36">
                <a:extLst>
                  <a:ext uri="{FF2B5EF4-FFF2-40B4-BE49-F238E27FC236}">
                    <a16:creationId xmlns:a16="http://schemas.microsoft.com/office/drawing/2014/main" id="{431E795C-451A-48AA-A356-34A677BDBA9D}"/>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42" name="Group 241">
              <a:extLst>
                <a:ext uri="{FF2B5EF4-FFF2-40B4-BE49-F238E27FC236}">
                  <a16:creationId xmlns:a16="http://schemas.microsoft.com/office/drawing/2014/main" id="{16D18AB5-8D0F-4803-BA5D-F52948FB2D10}"/>
                </a:ext>
              </a:extLst>
            </p:cNvPr>
            <p:cNvGrpSpPr/>
            <p:nvPr/>
          </p:nvGrpSpPr>
          <p:grpSpPr>
            <a:xfrm>
              <a:off x="10231475" y="1615424"/>
              <a:ext cx="954695" cy="610153"/>
              <a:chOff x="8415591" y="1300508"/>
              <a:chExt cx="1049725" cy="670888"/>
            </a:xfrm>
          </p:grpSpPr>
          <p:grpSp>
            <p:nvGrpSpPr>
              <p:cNvPr id="243" name="Group 242">
                <a:extLst>
                  <a:ext uri="{FF2B5EF4-FFF2-40B4-BE49-F238E27FC236}">
                    <a16:creationId xmlns:a16="http://schemas.microsoft.com/office/drawing/2014/main" id="{31A366C0-93C8-4128-BA9D-551B061B0D86}"/>
                  </a:ext>
                </a:extLst>
              </p:cNvPr>
              <p:cNvGrpSpPr/>
              <p:nvPr/>
            </p:nvGrpSpPr>
            <p:grpSpPr>
              <a:xfrm>
                <a:off x="8415591" y="1561014"/>
                <a:ext cx="476085" cy="341540"/>
                <a:chOff x="8094049" y="1510237"/>
                <a:chExt cx="476085" cy="341540"/>
              </a:xfrm>
            </p:grpSpPr>
            <p:sp>
              <p:nvSpPr>
                <p:cNvPr id="251" name="Freeform 40">
                  <a:extLst>
                    <a:ext uri="{FF2B5EF4-FFF2-40B4-BE49-F238E27FC236}">
                      <a16:creationId xmlns:a16="http://schemas.microsoft.com/office/drawing/2014/main" id="{A2C85D8E-A138-4497-9E6D-97ED1354CA33}"/>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CE63E01D-08E3-417C-8AD7-DE15D44AA402}"/>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44" name="Group 18">
                <a:extLst>
                  <a:ext uri="{FF2B5EF4-FFF2-40B4-BE49-F238E27FC236}">
                    <a16:creationId xmlns:a16="http://schemas.microsoft.com/office/drawing/2014/main" id="{B7711B02-30F7-4B6F-8B7A-9BA746AE3FC6}"/>
                  </a:ext>
                </a:extLst>
              </p:cNvPr>
              <p:cNvGrpSpPr>
                <a:grpSpLocks noChangeAspect="1"/>
              </p:cNvGrpSpPr>
              <p:nvPr/>
            </p:nvGrpSpPr>
            <p:grpSpPr bwMode="auto">
              <a:xfrm>
                <a:off x="8681085" y="1300508"/>
                <a:ext cx="549037" cy="653253"/>
                <a:chOff x="3620" y="233"/>
                <a:chExt cx="216" cy="257"/>
              </a:xfrm>
            </p:grpSpPr>
            <p:sp>
              <p:nvSpPr>
                <p:cNvPr id="246" name="Freeform 19">
                  <a:extLst>
                    <a:ext uri="{FF2B5EF4-FFF2-40B4-BE49-F238E27FC236}">
                      <a16:creationId xmlns:a16="http://schemas.microsoft.com/office/drawing/2014/main" id="{267D373D-4D1D-4E05-89DC-5FFD629507DA}"/>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7" name="Freeform 20">
                  <a:extLst>
                    <a:ext uri="{FF2B5EF4-FFF2-40B4-BE49-F238E27FC236}">
                      <a16:creationId xmlns:a16="http://schemas.microsoft.com/office/drawing/2014/main" id="{CA795CDC-C917-430C-BB17-41F6925F5D47}"/>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8" name="Freeform 21">
                  <a:extLst>
                    <a:ext uri="{FF2B5EF4-FFF2-40B4-BE49-F238E27FC236}">
                      <a16:creationId xmlns:a16="http://schemas.microsoft.com/office/drawing/2014/main" id="{4A9E0B3F-7B65-43F5-A515-C8F4649FE68F}"/>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9" name="Freeform 22">
                  <a:extLst>
                    <a:ext uri="{FF2B5EF4-FFF2-40B4-BE49-F238E27FC236}">
                      <a16:creationId xmlns:a16="http://schemas.microsoft.com/office/drawing/2014/main" id="{717C4F3D-B621-4A1F-925A-E7E117E07A95}"/>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50" name="Freeform 23">
                  <a:extLst>
                    <a:ext uri="{FF2B5EF4-FFF2-40B4-BE49-F238E27FC236}">
                      <a16:creationId xmlns:a16="http://schemas.microsoft.com/office/drawing/2014/main" id="{D986D0EC-1488-410B-A260-EBBC0B3987A1}"/>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grpSp>
          <p:sp>
            <p:nvSpPr>
              <p:cNvPr id="245" name="Freeform 44">
                <a:extLst>
                  <a:ext uri="{FF2B5EF4-FFF2-40B4-BE49-F238E27FC236}">
                    <a16:creationId xmlns:a16="http://schemas.microsoft.com/office/drawing/2014/main" id="{BB8CA118-E8D1-4C2C-A6B1-7F717CFDB790}"/>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53" name="Freeform 5">
              <a:extLst>
                <a:ext uri="{FF2B5EF4-FFF2-40B4-BE49-F238E27FC236}">
                  <a16:creationId xmlns:a16="http://schemas.microsoft.com/office/drawing/2014/main" id="{30784CD0-79A0-4EA9-B45B-B04B6C2F83FB}"/>
                </a:ext>
              </a:extLst>
            </p:cNvPr>
            <p:cNvSpPr>
              <a:spLocks/>
            </p:cNvSpPr>
            <p:nvPr/>
          </p:nvSpPr>
          <p:spPr bwMode="auto">
            <a:xfrm>
              <a:off x="2299838" y="5279433"/>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2911365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730F-BB41-43D1-B937-6ABCE51BDDF5}"/>
              </a:ext>
            </a:extLst>
          </p:cNvPr>
          <p:cNvSpPr>
            <a:spLocks noGrp="1"/>
          </p:cNvSpPr>
          <p:nvPr>
            <p:ph type="title"/>
          </p:nvPr>
        </p:nvSpPr>
        <p:spPr/>
        <p:txBody>
          <a:bodyPr/>
          <a:lstStyle/>
          <a:p>
            <a:r>
              <a:rPr lang="en-US" dirty="0"/>
              <a:t>Graph data</a:t>
            </a:r>
          </a:p>
        </p:txBody>
      </p:sp>
      <p:graphicFrame>
        <p:nvGraphicFramePr>
          <p:cNvPr id="7" name="Diagram 6" descr="Tables illustrating the various types of data you can find on the Graph.">
            <a:extLst>
              <a:ext uri="{FF2B5EF4-FFF2-40B4-BE49-F238E27FC236}">
                <a16:creationId xmlns:a16="http://schemas.microsoft.com/office/drawing/2014/main" id="{F5C70255-4CB2-4553-8A72-20BD38679A2F}"/>
              </a:ext>
            </a:extLst>
          </p:cNvPr>
          <p:cNvGraphicFramePr/>
          <p:nvPr>
            <p:extLst>
              <p:ext uri="{D42A27DB-BD31-4B8C-83A1-F6EECF244321}">
                <p14:modId xmlns:p14="http://schemas.microsoft.com/office/powerpoint/2010/main" val="2038165929"/>
              </p:ext>
            </p:extLst>
          </p:nvPr>
        </p:nvGraphicFramePr>
        <p:xfrm>
          <a:off x="469900" y="1435497"/>
          <a:ext cx="11018520" cy="3451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7">
            <a:extLst>
              <a:ext uri="{FF2B5EF4-FFF2-40B4-BE49-F238E27FC236}">
                <a16:creationId xmlns:a16="http://schemas.microsoft.com/office/drawing/2014/main" id="{95D0F87A-0073-4445-A650-87A57A6435C8}"/>
              </a:ext>
            </a:extLst>
          </p:cNvPr>
          <p:cNvSpPr>
            <a:spLocks noGrp="1"/>
          </p:cNvSpPr>
          <p:nvPr>
            <p:ph type="body" sz="quarter" idx="10"/>
          </p:nvPr>
        </p:nvSpPr>
        <p:spPr>
          <a:xfrm>
            <a:off x="584200" y="5135881"/>
            <a:ext cx="11018520" cy="1264919"/>
          </a:xfrm>
        </p:spPr>
        <p:txBody>
          <a:bodyPr lIns="0" rIns="0" numCol="5" spcCol="0">
            <a:noAutofit/>
          </a:bodyPr>
          <a:lstStyle/>
          <a:p>
            <a:pPr marL="0" indent="0">
              <a:lnSpc>
                <a:spcPct val="114000"/>
              </a:lnSpc>
              <a:buNone/>
            </a:pPr>
            <a:r>
              <a:rPr lang="en-US" sz="1400" dirty="0"/>
              <a:t>Mail, Calendar,  </a:t>
            </a:r>
          </a:p>
          <a:p>
            <a:pPr marL="0" indent="0">
              <a:lnSpc>
                <a:spcPct val="114000"/>
              </a:lnSpc>
              <a:buNone/>
            </a:pPr>
            <a:r>
              <a:rPr lang="en-US" sz="1400" dirty="0"/>
              <a:t>Contacts, Tasks,</a:t>
            </a:r>
          </a:p>
          <a:p>
            <a:pPr marL="0" indent="0">
              <a:lnSpc>
                <a:spcPct val="114000"/>
              </a:lnSpc>
              <a:buNone/>
            </a:pPr>
            <a:r>
              <a:rPr lang="en-US" sz="1400" dirty="0"/>
              <a:t>Sites, Lists,</a:t>
            </a:r>
          </a:p>
          <a:p>
            <a:pPr marL="0" indent="0">
              <a:lnSpc>
                <a:spcPct val="114000"/>
              </a:lnSpc>
              <a:buNone/>
            </a:pPr>
            <a:r>
              <a:rPr lang="en-US" sz="1400" dirty="0"/>
              <a:t>Drives, Files</a:t>
            </a:r>
          </a:p>
          <a:p>
            <a:pPr marL="0" indent="0">
              <a:lnSpc>
                <a:spcPct val="114000"/>
              </a:lnSpc>
              <a:buNone/>
            </a:pPr>
            <a:r>
              <a:rPr lang="en-US" sz="1400" dirty="0"/>
              <a:t>Channels, Messages,</a:t>
            </a:r>
          </a:p>
          <a:p>
            <a:pPr marL="0" indent="0">
              <a:lnSpc>
                <a:spcPct val="114000"/>
              </a:lnSpc>
              <a:buNone/>
            </a:pPr>
            <a:r>
              <a:rPr lang="en-US" sz="1400" dirty="0"/>
              <a:t>Tasks, Plans,</a:t>
            </a:r>
          </a:p>
          <a:p>
            <a:pPr marL="0" indent="0">
              <a:lnSpc>
                <a:spcPct val="114000"/>
              </a:lnSpc>
              <a:buNone/>
            </a:pPr>
            <a:r>
              <a:rPr lang="en-US" sz="1400" dirty="0"/>
              <a:t>Spreadsheets,</a:t>
            </a:r>
          </a:p>
          <a:p>
            <a:pPr marL="0" indent="0">
              <a:lnSpc>
                <a:spcPct val="114000"/>
              </a:lnSpc>
              <a:buNone/>
            </a:pPr>
            <a:r>
              <a:rPr lang="en-US" sz="1400" dirty="0"/>
              <a:t>Notes, </a:t>
            </a:r>
          </a:p>
          <a:p>
            <a:pPr marL="0" indent="0">
              <a:lnSpc>
                <a:spcPct val="114000"/>
              </a:lnSpc>
              <a:buNone/>
            </a:pPr>
            <a:r>
              <a:rPr lang="en-US" sz="1400" dirty="0"/>
              <a:t>Identity Management,</a:t>
            </a:r>
          </a:p>
          <a:p>
            <a:pPr marL="0" indent="0">
              <a:lnSpc>
                <a:spcPct val="114000"/>
              </a:lnSpc>
              <a:buNone/>
            </a:pPr>
            <a:r>
              <a:rPr lang="en-US" sz="1400" dirty="0"/>
              <a:t>Access Control, </a:t>
            </a:r>
          </a:p>
          <a:p>
            <a:pPr marL="0" indent="0">
              <a:lnSpc>
                <a:spcPct val="114000"/>
              </a:lnSpc>
              <a:buNone/>
            </a:pPr>
            <a:r>
              <a:rPr lang="en-US" sz="1400" dirty="0"/>
              <a:t>Synchronization, </a:t>
            </a:r>
          </a:p>
          <a:p>
            <a:pPr marL="0" indent="0">
              <a:lnSpc>
                <a:spcPct val="114000"/>
              </a:lnSpc>
              <a:buNone/>
            </a:pPr>
            <a:r>
              <a:rPr lang="en-US" sz="1400" dirty="0"/>
              <a:t>Policies</a:t>
            </a:r>
          </a:p>
          <a:p>
            <a:pPr marL="0" indent="0">
              <a:lnSpc>
                <a:spcPct val="114000"/>
              </a:lnSpc>
              <a:buNone/>
            </a:pPr>
            <a:r>
              <a:rPr lang="en-US" sz="1400" dirty="0"/>
              <a:t>Administrative Units,</a:t>
            </a:r>
          </a:p>
          <a:p>
            <a:pPr marL="0" indent="0">
              <a:lnSpc>
                <a:spcPct val="114000"/>
              </a:lnSpc>
              <a:buNone/>
            </a:pPr>
            <a:r>
              <a:rPr lang="en-US" sz="1400" dirty="0"/>
              <a:t>Applications and Devices, </a:t>
            </a:r>
          </a:p>
          <a:p>
            <a:pPr marL="0" indent="0">
              <a:lnSpc>
                <a:spcPct val="114000"/>
              </a:lnSpc>
              <a:buNone/>
            </a:pPr>
            <a:r>
              <a:rPr lang="en-US" sz="1400" dirty="0"/>
              <a:t>Alerts, </a:t>
            </a:r>
          </a:p>
          <a:p>
            <a:pPr marL="0" indent="0">
              <a:lnSpc>
                <a:spcPct val="114000"/>
              </a:lnSpc>
              <a:buNone/>
            </a:pPr>
            <a:r>
              <a:rPr lang="en-US" sz="1400" dirty="0"/>
              <a:t>Domains</a:t>
            </a:r>
          </a:p>
          <a:p>
            <a:pPr marL="0" indent="0">
              <a:lnSpc>
                <a:spcPct val="114000"/>
              </a:lnSpc>
              <a:buNone/>
            </a:pPr>
            <a:r>
              <a:rPr lang="en-US" sz="1400" dirty="0"/>
              <a:t>Advanced Threat Analytics,</a:t>
            </a:r>
          </a:p>
          <a:p>
            <a:pPr marL="0" indent="0">
              <a:lnSpc>
                <a:spcPct val="114000"/>
              </a:lnSpc>
              <a:buNone/>
            </a:pPr>
            <a:r>
              <a:rPr lang="en-US" sz="1400" dirty="0"/>
              <a:t>Advanced Threat Protection,</a:t>
            </a:r>
          </a:p>
          <a:p>
            <a:pPr marL="0" indent="0">
              <a:lnSpc>
                <a:spcPct val="114000"/>
              </a:lnSpc>
              <a:buNone/>
            </a:pPr>
            <a:r>
              <a:rPr lang="en-US" sz="1400" dirty="0"/>
              <a:t>and more</a:t>
            </a:r>
          </a:p>
        </p:txBody>
      </p:sp>
    </p:spTree>
    <p:custDataLst>
      <p:tags r:id="rId1"/>
    </p:custDataLst>
    <p:extLst>
      <p:ext uri="{BB962C8B-B14F-4D97-AF65-F5344CB8AC3E}">
        <p14:creationId xmlns:p14="http://schemas.microsoft.com/office/powerpoint/2010/main" val="52894906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7EB0-917F-44B0-930B-36BE663DE04F}"/>
              </a:ext>
            </a:extLst>
          </p:cNvPr>
          <p:cNvSpPr>
            <a:spLocks noGrp="1"/>
          </p:cNvSpPr>
          <p:nvPr>
            <p:ph type="title"/>
          </p:nvPr>
        </p:nvSpPr>
        <p:spPr/>
        <p:txBody>
          <a:bodyPr/>
          <a:lstStyle/>
          <a:p>
            <a:r>
              <a:rPr lang="en-US" dirty="0"/>
              <a:t>Graph explorer</a:t>
            </a:r>
          </a:p>
        </p:txBody>
      </p:sp>
      <p:sp>
        <p:nvSpPr>
          <p:cNvPr id="3" name="Text Placeholder 2">
            <a:extLst>
              <a:ext uri="{FF2B5EF4-FFF2-40B4-BE49-F238E27FC236}">
                <a16:creationId xmlns:a16="http://schemas.microsoft.com/office/drawing/2014/main" id="{848FD62D-C93C-4C8E-B841-D4D7D150D82F}"/>
              </a:ext>
            </a:extLst>
          </p:cNvPr>
          <p:cNvSpPr>
            <a:spLocks noGrp="1"/>
          </p:cNvSpPr>
          <p:nvPr>
            <p:ph type="body" sz="quarter" idx="10"/>
          </p:nvPr>
        </p:nvSpPr>
        <p:spPr>
          <a:xfrm>
            <a:off x="584199" y="1435100"/>
            <a:ext cx="2923761" cy="4425827"/>
          </a:xfrm>
        </p:spPr>
        <p:txBody>
          <a:bodyPr/>
          <a:lstStyle/>
          <a:p>
            <a:r>
              <a:rPr lang="en-US" sz="2400" dirty="0"/>
              <a:t>Quickly test requests directly in the browser</a:t>
            </a:r>
          </a:p>
          <a:p>
            <a:endParaRPr lang="en-US" sz="2400" dirty="0"/>
          </a:p>
          <a:p>
            <a:r>
              <a:rPr lang="en-US" sz="2400" dirty="0"/>
              <a:t>Supported accounts:</a:t>
            </a:r>
          </a:p>
          <a:p>
            <a:pPr lvl="1"/>
            <a:r>
              <a:rPr lang="it-IT" sz="1600" dirty="0"/>
              <a:t>Demo (commercial)</a:t>
            </a:r>
          </a:p>
          <a:p>
            <a:pPr lvl="1"/>
            <a:r>
              <a:rPr lang="it-IT" sz="1600" dirty="0"/>
              <a:t>Consumer (@outlook.com)</a:t>
            </a:r>
          </a:p>
          <a:p>
            <a:pPr lvl="1"/>
            <a:r>
              <a:rPr lang="it-IT" sz="1600" dirty="0"/>
              <a:t>Commercial (@your.domain)</a:t>
            </a:r>
          </a:p>
          <a:p>
            <a:endParaRPr lang="en-US" sz="2400" dirty="0"/>
          </a:p>
        </p:txBody>
      </p:sp>
      <p:pic>
        <p:nvPicPr>
          <p:cNvPr id="6" name="Picture 5" descr="The screenshot depicts a user’s profile data in the Graph Explorer online tool.">
            <a:extLst>
              <a:ext uri="{FF2B5EF4-FFF2-40B4-BE49-F238E27FC236}">
                <a16:creationId xmlns:a16="http://schemas.microsoft.com/office/drawing/2014/main" id="{FB482B07-7FF9-436A-9C75-C14A0AD2614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99559" y="1435100"/>
            <a:ext cx="7507222" cy="3803464"/>
          </a:xfrm>
          <a:prstGeom prst="rect">
            <a:avLst/>
          </a:prstGeom>
          <a:ln>
            <a:solidFill>
              <a:schemeClr val="tx1"/>
            </a:solidFill>
          </a:ln>
        </p:spPr>
      </p:pic>
    </p:spTree>
    <p:custDataLst>
      <p:tags r:id="rId1"/>
    </p:custDataLst>
    <p:extLst>
      <p:ext uri="{BB962C8B-B14F-4D97-AF65-F5344CB8AC3E}">
        <p14:creationId xmlns:p14="http://schemas.microsoft.com/office/powerpoint/2010/main" val="290378359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4C65-5745-4BF9-A282-4462E31C3376}"/>
              </a:ext>
            </a:extLst>
          </p:cNvPr>
          <p:cNvSpPr>
            <a:spLocks noGrp="1"/>
          </p:cNvSpPr>
          <p:nvPr>
            <p:ph type="title"/>
          </p:nvPr>
        </p:nvSpPr>
        <p:spPr>
          <a:xfrm>
            <a:off x="588263" y="457200"/>
            <a:ext cx="11018520" cy="553998"/>
          </a:xfrm>
        </p:spPr>
        <p:txBody>
          <a:bodyPr/>
          <a:lstStyle/>
          <a:p>
            <a:r>
              <a:rPr lang="en-US" dirty="0"/>
              <a:t>Microsoft Graph SDK</a:t>
            </a:r>
          </a:p>
        </p:txBody>
      </p:sp>
      <p:sp>
        <p:nvSpPr>
          <p:cNvPr id="6" name="Text Placeholder 2">
            <a:extLst>
              <a:ext uri="{FF2B5EF4-FFF2-40B4-BE49-F238E27FC236}">
                <a16:creationId xmlns:a16="http://schemas.microsoft.com/office/drawing/2014/main" id="{096B692A-4467-4823-8CE3-CCF7FEAA2155}"/>
              </a:ext>
            </a:extLst>
          </p:cNvPr>
          <p:cNvSpPr txBox="1">
            <a:spLocks/>
          </p:cNvSpPr>
          <p:nvPr/>
        </p:nvSpPr>
        <p:spPr>
          <a:xfrm>
            <a:off x="584200" y="1435100"/>
            <a:ext cx="11018838" cy="430887"/>
          </a:xfrm>
          <a:prstGeom prst="rect">
            <a:avLst/>
          </a:prstGeom>
        </p:spPr>
        <p:txBody>
          <a:bodyPr vert="horz" wrap="square" lIns="0" tIns="0" rIns="0" bIns="0" rtlCol="0">
            <a:spAutoFit/>
          </a:bodyPr>
          <a:lstStyle>
            <a:lvl1pPr marL="231775" marR="0" indent="-231775"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Char char=""/>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27038" marR="0" indent="-17145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kern="1200" spc="0" baseline="0">
                <a:gradFill>
                  <a:gsLst>
                    <a:gs pos="1250">
                      <a:schemeClr val="tx1"/>
                    </a:gs>
                    <a:gs pos="100000">
                      <a:schemeClr val="tx1"/>
                    </a:gs>
                  </a:gsLst>
                  <a:lin ang="5400000" scaled="0"/>
                </a:gradFill>
                <a:latin typeface="+mn-lt"/>
                <a:ea typeface="+mn-ea"/>
                <a:cs typeface="+mn-cs"/>
              </a:defRPr>
            </a:lvl2pPr>
            <a:lvl3pPr marL="639763" marR="0" indent="-1889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kern="1200" spc="0" baseline="0">
                <a:gradFill>
                  <a:gsLst>
                    <a:gs pos="1250">
                      <a:schemeClr val="tx1"/>
                    </a:gs>
                    <a:gs pos="100000">
                      <a:schemeClr val="tx1"/>
                    </a:gs>
                  </a:gsLst>
                  <a:lin ang="5400000" scaled="0"/>
                </a:gradFill>
                <a:latin typeface="+mn-lt"/>
                <a:ea typeface="+mn-ea"/>
                <a:cs typeface="+mn-cs"/>
              </a:defRPr>
            </a:lvl3pPr>
            <a:lvl4pPr marL="828675" marR="0" indent="-1762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kern="1200" spc="0" baseline="0">
                <a:gradFill>
                  <a:gsLst>
                    <a:gs pos="1250">
                      <a:schemeClr val="tx1"/>
                    </a:gs>
                    <a:gs pos="100000">
                      <a:schemeClr val="tx1"/>
                    </a:gs>
                  </a:gsLst>
                  <a:lin ang="5400000" scaled="0"/>
                </a:gradFill>
                <a:latin typeface="+mn-lt"/>
                <a:ea typeface="+mn-ea"/>
                <a:cs typeface="+mn-cs"/>
              </a:defRPr>
            </a:lvl4pPr>
            <a:lvl5pPr marL="1023938" marR="0" indent="-16986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224"/>
              </a:spcBef>
              <a:spcAft>
                <a:spcPts val="0"/>
              </a:spcAft>
              <a:buClr>
                <a:srgbClr val="1A1A1A"/>
              </a:buClr>
              <a:buSzPct val="90000"/>
              <a:buFont typeface="Wingdings" panose="05000000000000000000" pitchFamily="2" charset="2"/>
              <a:buNone/>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Installs as two packages</a:t>
            </a:r>
          </a:p>
        </p:txBody>
      </p:sp>
      <p:sp>
        <p:nvSpPr>
          <p:cNvPr id="3" name="Text Placeholder 2">
            <a:extLst>
              <a:ext uri="{FF2B5EF4-FFF2-40B4-BE49-F238E27FC236}">
                <a16:creationId xmlns:a16="http://schemas.microsoft.com/office/drawing/2014/main" id="{20418CBF-92FF-4737-A028-587FA63CF097}"/>
              </a:ext>
            </a:extLst>
          </p:cNvPr>
          <p:cNvSpPr>
            <a:spLocks noGrp="1"/>
          </p:cNvSpPr>
          <p:nvPr>
            <p:ph type="body" sz="quarter" idx="10"/>
          </p:nvPr>
        </p:nvSpPr>
        <p:spPr>
          <a:xfrm>
            <a:off x="584200" y="2289889"/>
            <a:ext cx="5212080" cy="1785104"/>
          </a:xfrm>
        </p:spPr>
        <p:txBody>
          <a:bodyPr/>
          <a:lstStyle/>
          <a:p>
            <a:pPr marL="0" indent="0">
              <a:buNone/>
            </a:pPr>
            <a:r>
              <a:rPr lang="en-US" b="1" dirty="0">
                <a:latin typeface="+mj-lt"/>
              </a:rPr>
              <a:t>Microsoft.Graph</a:t>
            </a:r>
          </a:p>
          <a:p>
            <a:pPr lvl="1"/>
            <a:r>
              <a:rPr lang="en-US" dirty="0"/>
              <a:t>Object-relational mapping tool for Microsoft Graph</a:t>
            </a:r>
          </a:p>
          <a:p>
            <a:pPr lvl="1"/>
            <a:r>
              <a:rPr lang="en-US" dirty="0"/>
              <a:t>Contains classes mapped to the RESTful syntax of the Microsoft Graph API</a:t>
            </a:r>
          </a:p>
        </p:txBody>
      </p:sp>
      <p:sp>
        <p:nvSpPr>
          <p:cNvPr id="4" name="Text Placeholder 3">
            <a:extLst>
              <a:ext uri="{FF2B5EF4-FFF2-40B4-BE49-F238E27FC236}">
                <a16:creationId xmlns:a16="http://schemas.microsoft.com/office/drawing/2014/main" id="{9DCD0F3A-35E1-427C-954E-F243F0B7D8B4}"/>
              </a:ext>
            </a:extLst>
          </p:cNvPr>
          <p:cNvSpPr>
            <a:spLocks noGrp="1"/>
          </p:cNvSpPr>
          <p:nvPr>
            <p:ph type="body" sz="quarter" idx="11"/>
          </p:nvPr>
        </p:nvSpPr>
        <p:spPr>
          <a:xfrm>
            <a:off x="6389914" y="2289889"/>
            <a:ext cx="5212080" cy="1477328"/>
          </a:xfrm>
        </p:spPr>
        <p:txBody>
          <a:bodyPr/>
          <a:lstStyle/>
          <a:p>
            <a:pPr marL="0" indent="0">
              <a:buNone/>
            </a:pPr>
            <a:r>
              <a:rPr lang="en-US" b="1" dirty="0">
                <a:latin typeface="Segoe UI Semibold" panose="020B0702040204020203" pitchFamily="34" charset="0"/>
                <a:cs typeface="Segoe UI Semibold" panose="020B0702040204020203" pitchFamily="34" charset="0"/>
              </a:rPr>
              <a:t>Microsoft.Graph.Auth</a:t>
            </a:r>
          </a:p>
          <a:p>
            <a:pPr lvl="1"/>
            <a:r>
              <a:rPr lang="en-US" dirty="0"/>
              <a:t>Providers to integrate the Microsoft Graph SDK with the MSAL application builders</a:t>
            </a:r>
          </a:p>
          <a:p>
            <a:pPr lvl="1"/>
            <a:r>
              <a:rPr lang="en-US" dirty="0"/>
              <a:t>Supports various authentication flows</a:t>
            </a:r>
          </a:p>
        </p:txBody>
      </p:sp>
    </p:spTree>
    <p:custDataLst>
      <p:tags r:id="rId1"/>
    </p:custDataLst>
    <p:extLst>
      <p:ext uri="{BB962C8B-B14F-4D97-AF65-F5344CB8AC3E}">
        <p14:creationId xmlns:p14="http://schemas.microsoft.com/office/powerpoint/2010/main" val="42145403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3F68-EC93-46D8-8246-88D80E750741}"/>
              </a:ext>
            </a:extLst>
          </p:cNvPr>
          <p:cNvSpPr>
            <a:spLocks noGrp="1"/>
          </p:cNvSpPr>
          <p:nvPr>
            <p:ph type="title"/>
          </p:nvPr>
        </p:nvSpPr>
        <p:spPr/>
        <p:txBody>
          <a:bodyPr/>
          <a:lstStyle/>
          <a:p>
            <a:r>
              <a:rPr lang="en-US" dirty="0"/>
              <a:t>Identity as the control plane</a:t>
            </a:r>
          </a:p>
        </p:txBody>
      </p:sp>
      <p:grpSp>
        <p:nvGrpSpPr>
          <p:cNvPr id="283" name="Group 282" descr="The diagram depicts the cloud identity as the common service among many cloud, on-premises, and device applications.">
            <a:extLst>
              <a:ext uri="{FF2B5EF4-FFF2-40B4-BE49-F238E27FC236}">
                <a16:creationId xmlns:a16="http://schemas.microsoft.com/office/drawing/2014/main" id="{51AC6528-0066-4B1A-A0DB-C41787692242}"/>
              </a:ext>
            </a:extLst>
          </p:cNvPr>
          <p:cNvGrpSpPr/>
          <p:nvPr/>
        </p:nvGrpSpPr>
        <p:grpSpPr>
          <a:xfrm>
            <a:off x="370937" y="1155600"/>
            <a:ext cx="11341192" cy="5119086"/>
            <a:chOff x="370937" y="1155600"/>
            <a:chExt cx="11341192" cy="5119086"/>
          </a:xfrm>
        </p:grpSpPr>
        <p:sp>
          <p:nvSpPr>
            <p:cNvPr id="3" name="Rectangle 2">
              <a:extLst>
                <a:ext uri="{FF2B5EF4-FFF2-40B4-BE49-F238E27FC236}">
                  <a16:creationId xmlns:a16="http://schemas.microsoft.com/office/drawing/2014/main" id="{3C94D1BA-9E7D-460E-A10C-2ECAAC5FE194}"/>
                </a:ext>
              </a:extLst>
            </p:cNvPr>
            <p:cNvSpPr/>
            <p:nvPr/>
          </p:nvSpPr>
          <p:spPr bwMode="auto">
            <a:xfrm>
              <a:off x="785914" y="5862683"/>
              <a:ext cx="2464430" cy="369332"/>
            </a:xfrm>
            <a:prstGeom prst="rect">
              <a:avLst/>
            </a:prstGeom>
            <a:noFill/>
          </p:spPr>
          <p:txBody>
            <a:bodyPr wrap="square" rtlCol="0" anchor="ctr">
              <a:spAutoFit/>
            </a:bodyPr>
            <a:lstStyle/>
            <a:p>
              <a:pPr algn="ctr" defTabSz="914102" fontAlgn="base">
                <a:lnSpc>
                  <a:spcPct val="90000"/>
                </a:lnSpc>
                <a:spcBef>
                  <a:spcPct val="0"/>
                </a:spcBef>
                <a:spcAft>
                  <a:spcPct val="0"/>
                </a:spcAft>
              </a:pPr>
              <a:r>
                <a:rPr lang="en-US" sz="2000" spc="29" dirty="0">
                  <a:gradFill>
                    <a:gsLst>
                      <a:gs pos="0">
                        <a:srgbClr val="353535"/>
                      </a:gs>
                      <a:gs pos="100000">
                        <a:srgbClr val="353535"/>
                      </a:gs>
                    </a:gsLst>
                    <a:lin ang="5400000" scaled="0"/>
                  </a:gradFill>
                  <a:latin typeface="Segoe UI (Body)"/>
                  <a:cs typeface="Segoe UI Semilight" panose="020B0402040204020203" pitchFamily="34" charset="0"/>
                </a:rPr>
                <a:t>On-premises apps</a:t>
              </a:r>
            </a:p>
          </p:txBody>
        </p:sp>
        <p:grpSp>
          <p:nvGrpSpPr>
            <p:cNvPr id="4" name="Group 207">
              <a:extLst>
                <a:ext uri="{FF2B5EF4-FFF2-40B4-BE49-F238E27FC236}">
                  <a16:creationId xmlns:a16="http://schemas.microsoft.com/office/drawing/2014/main" id="{C63D808F-B932-42BC-9333-A689E1B22040}"/>
                </a:ext>
              </a:extLst>
            </p:cNvPr>
            <p:cNvGrpSpPr>
              <a:grpSpLocks noChangeAspect="1"/>
            </p:cNvGrpSpPr>
            <p:nvPr/>
          </p:nvGrpSpPr>
          <p:grpSpPr bwMode="auto">
            <a:xfrm>
              <a:off x="3341620" y="5532892"/>
              <a:ext cx="743588" cy="723552"/>
              <a:chOff x="3750" y="2040"/>
              <a:chExt cx="334" cy="325"/>
            </a:xfrm>
            <a:solidFill>
              <a:srgbClr val="0078D7"/>
            </a:solidFill>
          </p:grpSpPr>
          <p:sp>
            <p:nvSpPr>
              <p:cNvPr id="5" name="Rectangle 208">
                <a:extLst>
                  <a:ext uri="{FF2B5EF4-FFF2-40B4-BE49-F238E27FC236}">
                    <a16:creationId xmlns:a16="http://schemas.microsoft.com/office/drawing/2014/main" id="{060993FA-8DF8-425C-B580-825F6C899B54}"/>
                  </a:ext>
                </a:extLst>
              </p:cNvPr>
              <p:cNvSpPr>
                <a:spLocks noChangeArrowheads="1"/>
              </p:cNvSpPr>
              <p:nvPr/>
            </p:nvSpPr>
            <p:spPr bwMode="auto">
              <a:xfrm>
                <a:off x="3860" y="2071"/>
                <a:ext cx="150" cy="294"/>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6" name="Freeform 209">
                <a:extLst>
                  <a:ext uri="{FF2B5EF4-FFF2-40B4-BE49-F238E27FC236}">
                    <a16:creationId xmlns:a16="http://schemas.microsoft.com/office/drawing/2014/main" id="{10EDF812-527F-4A91-B833-13CEC642E639}"/>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7" name="Freeform 210">
                <a:extLst>
                  <a:ext uri="{FF2B5EF4-FFF2-40B4-BE49-F238E27FC236}">
                    <a16:creationId xmlns:a16="http://schemas.microsoft.com/office/drawing/2014/main" id="{CC2A3FDA-25A4-4373-A8F4-44B02B2EE6C8}"/>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8" name="Freeform 211">
                <a:extLst>
                  <a:ext uri="{FF2B5EF4-FFF2-40B4-BE49-F238E27FC236}">
                    <a16:creationId xmlns:a16="http://schemas.microsoft.com/office/drawing/2014/main" id="{3C91A56E-0D0C-4695-AC8E-D2176B228548}"/>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9" name="Rectangle 212">
                <a:extLst>
                  <a:ext uri="{FF2B5EF4-FFF2-40B4-BE49-F238E27FC236}">
                    <a16:creationId xmlns:a16="http://schemas.microsoft.com/office/drawing/2014/main" id="{365B7126-7CFB-4F07-A2D9-0A8339E6B99A}"/>
                  </a:ext>
                </a:extLst>
              </p:cNvPr>
              <p:cNvSpPr>
                <a:spLocks noChangeArrowheads="1"/>
              </p:cNvSpPr>
              <p:nvPr/>
            </p:nvSpPr>
            <p:spPr bwMode="auto">
              <a:xfrm>
                <a:off x="3888" y="2040"/>
                <a:ext cx="42" cy="31"/>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0" name="Rectangle 213">
                <a:extLst>
                  <a:ext uri="{FF2B5EF4-FFF2-40B4-BE49-F238E27FC236}">
                    <a16:creationId xmlns:a16="http://schemas.microsoft.com/office/drawing/2014/main" id="{D51FB59A-8E9E-425C-9C3B-CAE2E3AE3954}"/>
                  </a:ext>
                </a:extLst>
              </p:cNvPr>
              <p:cNvSpPr>
                <a:spLocks noChangeArrowheads="1"/>
              </p:cNvSpPr>
              <p:nvPr/>
            </p:nvSpPr>
            <p:spPr bwMode="auto">
              <a:xfrm>
                <a:off x="3970"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1" name="Rectangle 214">
                <a:extLst>
                  <a:ext uri="{FF2B5EF4-FFF2-40B4-BE49-F238E27FC236}">
                    <a16:creationId xmlns:a16="http://schemas.microsoft.com/office/drawing/2014/main" id="{EA217AA6-D156-41F3-87D3-6811D84765CA}"/>
                  </a:ext>
                </a:extLst>
              </p:cNvPr>
              <p:cNvSpPr>
                <a:spLocks noChangeArrowheads="1"/>
              </p:cNvSpPr>
              <p:nvPr/>
            </p:nvSpPr>
            <p:spPr bwMode="auto">
              <a:xfrm>
                <a:off x="3970"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2" name="Rectangle 215">
                <a:extLst>
                  <a:ext uri="{FF2B5EF4-FFF2-40B4-BE49-F238E27FC236}">
                    <a16:creationId xmlns:a16="http://schemas.microsoft.com/office/drawing/2014/main" id="{EFE2FD6D-6435-4837-AA8C-EBD5E9B90B2A}"/>
                  </a:ext>
                </a:extLst>
              </p:cNvPr>
              <p:cNvSpPr>
                <a:spLocks noChangeArrowheads="1"/>
              </p:cNvSpPr>
              <p:nvPr/>
            </p:nvSpPr>
            <p:spPr bwMode="auto">
              <a:xfrm>
                <a:off x="3970"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3" name="Rectangle 216">
                <a:extLst>
                  <a:ext uri="{FF2B5EF4-FFF2-40B4-BE49-F238E27FC236}">
                    <a16:creationId xmlns:a16="http://schemas.microsoft.com/office/drawing/2014/main" id="{9D13924A-3174-493D-9BB5-5E71D2CBD3D6}"/>
                  </a:ext>
                </a:extLst>
              </p:cNvPr>
              <p:cNvSpPr>
                <a:spLocks noChangeArrowheads="1"/>
              </p:cNvSpPr>
              <p:nvPr/>
            </p:nvSpPr>
            <p:spPr bwMode="auto">
              <a:xfrm>
                <a:off x="3970"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4" name="Rectangle 217">
                <a:extLst>
                  <a:ext uri="{FF2B5EF4-FFF2-40B4-BE49-F238E27FC236}">
                    <a16:creationId xmlns:a16="http://schemas.microsoft.com/office/drawing/2014/main" id="{6F3E5626-50AF-45A9-90B3-9A26B9FC4379}"/>
                  </a:ext>
                </a:extLst>
              </p:cNvPr>
              <p:cNvSpPr>
                <a:spLocks noChangeArrowheads="1"/>
              </p:cNvSpPr>
              <p:nvPr/>
            </p:nvSpPr>
            <p:spPr bwMode="auto">
              <a:xfrm>
                <a:off x="3970"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5" name="Rectangle 218">
                <a:extLst>
                  <a:ext uri="{FF2B5EF4-FFF2-40B4-BE49-F238E27FC236}">
                    <a16:creationId xmlns:a16="http://schemas.microsoft.com/office/drawing/2014/main" id="{152363CB-89A8-4C88-B46F-F9591EF21E82}"/>
                  </a:ext>
                </a:extLst>
              </p:cNvPr>
              <p:cNvSpPr>
                <a:spLocks noChangeArrowheads="1"/>
              </p:cNvSpPr>
              <p:nvPr/>
            </p:nvSpPr>
            <p:spPr bwMode="auto">
              <a:xfrm>
                <a:off x="3885"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6" name="Rectangle 219">
                <a:extLst>
                  <a:ext uri="{FF2B5EF4-FFF2-40B4-BE49-F238E27FC236}">
                    <a16:creationId xmlns:a16="http://schemas.microsoft.com/office/drawing/2014/main" id="{85180ED4-8E69-40E9-8BF5-8D85CF377D34}"/>
                  </a:ext>
                </a:extLst>
              </p:cNvPr>
              <p:cNvSpPr>
                <a:spLocks noChangeArrowheads="1"/>
              </p:cNvSpPr>
              <p:nvPr/>
            </p:nvSpPr>
            <p:spPr bwMode="auto">
              <a:xfrm>
                <a:off x="3885"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7" name="Rectangle 220">
                <a:extLst>
                  <a:ext uri="{FF2B5EF4-FFF2-40B4-BE49-F238E27FC236}">
                    <a16:creationId xmlns:a16="http://schemas.microsoft.com/office/drawing/2014/main" id="{FF7AEFED-BD5D-4BC2-A4AB-A599619BCEF5}"/>
                  </a:ext>
                </a:extLst>
              </p:cNvPr>
              <p:cNvSpPr>
                <a:spLocks noChangeArrowheads="1"/>
              </p:cNvSpPr>
              <p:nvPr/>
            </p:nvSpPr>
            <p:spPr bwMode="auto">
              <a:xfrm>
                <a:off x="3885"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8" name="Rectangle 221">
                <a:extLst>
                  <a:ext uri="{FF2B5EF4-FFF2-40B4-BE49-F238E27FC236}">
                    <a16:creationId xmlns:a16="http://schemas.microsoft.com/office/drawing/2014/main" id="{094C7691-56E0-434E-B9F9-5F48FB0291BA}"/>
                  </a:ext>
                </a:extLst>
              </p:cNvPr>
              <p:cNvSpPr>
                <a:spLocks noChangeArrowheads="1"/>
              </p:cNvSpPr>
              <p:nvPr/>
            </p:nvSpPr>
            <p:spPr bwMode="auto">
              <a:xfrm>
                <a:off x="3885"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9" name="Rectangle 222">
                <a:extLst>
                  <a:ext uri="{FF2B5EF4-FFF2-40B4-BE49-F238E27FC236}">
                    <a16:creationId xmlns:a16="http://schemas.microsoft.com/office/drawing/2014/main" id="{F62FCF27-1E25-4630-BE3A-1D6A1B10EC63}"/>
                  </a:ext>
                </a:extLst>
              </p:cNvPr>
              <p:cNvSpPr>
                <a:spLocks noChangeArrowheads="1"/>
              </p:cNvSpPr>
              <p:nvPr/>
            </p:nvSpPr>
            <p:spPr bwMode="auto">
              <a:xfrm>
                <a:off x="3885"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0" name="Rectangle 223">
                <a:extLst>
                  <a:ext uri="{FF2B5EF4-FFF2-40B4-BE49-F238E27FC236}">
                    <a16:creationId xmlns:a16="http://schemas.microsoft.com/office/drawing/2014/main" id="{EC943A34-1A88-47F4-851D-24291391AF4F}"/>
                  </a:ext>
                </a:extLst>
              </p:cNvPr>
              <p:cNvSpPr>
                <a:spLocks noChangeArrowheads="1"/>
              </p:cNvSpPr>
              <p:nvPr/>
            </p:nvSpPr>
            <p:spPr bwMode="auto">
              <a:xfrm>
                <a:off x="3927"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1" name="Rectangle 224">
                <a:extLst>
                  <a:ext uri="{FF2B5EF4-FFF2-40B4-BE49-F238E27FC236}">
                    <a16:creationId xmlns:a16="http://schemas.microsoft.com/office/drawing/2014/main" id="{D60AC4A2-00D5-46DD-9907-CBE830CAFEFC}"/>
                  </a:ext>
                </a:extLst>
              </p:cNvPr>
              <p:cNvSpPr>
                <a:spLocks noChangeArrowheads="1"/>
              </p:cNvSpPr>
              <p:nvPr/>
            </p:nvSpPr>
            <p:spPr bwMode="auto">
              <a:xfrm>
                <a:off x="3927"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2" name="Rectangle 225">
                <a:extLst>
                  <a:ext uri="{FF2B5EF4-FFF2-40B4-BE49-F238E27FC236}">
                    <a16:creationId xmlns:a16="http://schemas.microsoft.com/office/drawing/2014/main" id="{F62E7B09-3897-426B-8C7A-3835436C7FC4}"/>
                  </a:ext>
                </a:extLst>
              </p:cNvPr>
              <p:cNvSpPr>
                <a:spLocks noChangeArrowheads="1"/>
              </p:cNvSpPr>
              <p:nvPr/>
            </p:nvSpPr>
            <p:spPr bwMode="auto">
              <a:xfrm>
                <a:off x="3927"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3" name="Rectangle 226">
                <a:extLst>
                  <a:ext uri="{FF2B5EF4-FFF2-40B4-BE49-F238E27FC236}">
                    <a16:creationId xmlns:a16="http://schemas.microsoft.com/office/drawing/2014/main" id="{E52FCBA8-2B4B-4A8A-9DC4-D6F6CB0AD7AE}"/>
                  </a:ext>
                </a:extLst>
              </p:cNvPr>
              <p:cNvSpPr>
                <a:spLocks noChangeArrowheads="1"/>
              </p:cNvSpPr>
              <p:nvPr/>
            </p:nvSpPr>
            <p:spPr bwMode="auto">
              <a:xfrm>
                <a:off x="3927"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4" name="Rectangle 227">
                <a:extLst>
                  <a:ext uri="{FF2B5EF4-FFF2-40B4-BE49-F238E27FC236}">
                    <a16:creationId xmlns:a16="http://schemas.microsoft.com/office/drawing/2014/main" id="{DB957A30-3CAA-46EE-966B-E65B6AC3CBAD}"/>
                  </a:ext>
                </a:extLst>
              </p:cNvPr>
              <p:cNvSpPr>
                <a:spLocks noChangeArrowheads="1"/>
              </p:cNvSpPr>
              <p:nvPr/>
            </p:nvSpPr>
            <p:spPr bwMode="auto">
              <a:xfrm>
                <a:off x="3927"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5" name="Rectangle 228">
                <a:extLst>
                  <a:ext uri="{FF2B5EF4-FFF2-40B4-BE49-F238E27FC236}">
                    <a16:creationId xmlns:a16="http://schemas.microsoft.com/office/drawing/2014/main" id="{E1BD4205-8E79-4283-A5D2-97F7CE1C7C31}"/>
                  </a:ext>
                </a:extLst>
              </p:cNvPr>
              <p:cNvSpPr>
                <a:spLocks noChangeArrowheads="1"/>
              </p:cNvSpPr>
              <p:nvPr/>
            </p:nvSpPr>
            <p:spPr bwMode="auto">
              <a:xfrm>
                <a:off x="3776"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6" name="Rectangle 229">
                <a:extLst>
                  <a:ext uri="{FF2B5EF4-FFF2-40B4-BE49-F238E27FC236}">
                    <a16:creationId xmlns:a16="http://schemas.microsoft.com/office/drawing/2014/main" id="{951B0187-4DBE-4A6A-AC56-6C9FF802AF52}"/>
                  </a:ext>
                </a:extLst>
              </p:cNvPr>
              <p:cNvSpPr>
                <a:spLocks noChangeArrowheads="1"/>
              </p:cNvSpPr>
              <p:nvPr/>
            </p:nvSpPr>
            <p:spPr bwMode="auto">
              <a:xfrm>
                <a:off x="3776"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7" name="Rectangle 230">
                <a:extLst>
                  <a:ext uri="{FF2B5EF4-FFF2-40B4-BE49-F238E27FC236}">
                    <a16:creationId xmlns:a16="http://schemas.microsoft.com/office/drawing/2014/main" id="{85256739-A500-4B0A-BF87-17621BAE7279}"/>
                  </a:ext>
                </a:extLst>
              </p:cNvPr>
              <p:cNvSpPr>
                <a:spLocks noChangeArrowheads="1"/>
              </p:cNvSpPr>
              <p:nvPr/>
            </p:nvSpPr>
            <p:spPr bwMode="auto">
              <a:xfrm>
                <a:off x="3776"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8" name="Rectangle 231">
                <a:extLst>
                  <a:ext uri="{FF2B5EF4-FFF2-40B4-BE49-F238E27FC236}">
                    <a16:creationId xmlns:a16="http://schemas.microsoft.com/office/drawing/2014/main" id="{FDFBAC25-1305-4355-AE07-72B681470230}"/>
                  </a:ext>
                </a:extLst>
              </p:cNvPr>
              <p:cNvSpPr>
                <a:spLocks noChangeArrowheads="1"/>
              </p:cNvSpPr>
              <p:nvPr/>
            </p:nvSpPr>
            <p:spPr bwMode="auto">
              <a:xfrm>
                <a:off x="3818"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9" name="Rectangle 232">
                <a:extLst>
                  <a:ext uri="{FF2B5EF4-FFF2-40B4-BE49-F238E27FC236}">
                    <a16:creationId xmlns:a16="http://schemas.microsoft.com/office/drawing/2014/main" id="{EBE00596-8860-4C79-BDE7-71AD99005D46}"/>
                  </a:ext>
                </a:extLst>
              </p:cNvPr>
              <p:cNvSpPr>
                <a:spLocks noChangeArrowheads="1"/>
              </p:cNvSpPr>
              <p:nvPr/>
            </p:nvSpPr>
            <p:spPr bwMode="auto">
              <a:xfrm>
                <a:off x="3818"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0" name="Rectangle 233">
                <a:extLst>
                  <a:ext uri="{FF2B5EF4-FFF2-40B4-BE49-F238E27FC236}">
                    <a16:creationId xmlns:a16="http://schemas.microsoft.com/office/drawing/2014/main" id="{74B9E66A-911B-4654-A082-2AF03B504A19}"/>
                  </a:ext>
                </a:extLst>
              </p:cNvPr>
              <p:cNvSpPr>
                <a:spLocks noChangeArrowheads="1"/>
              </p:cNvSpPr>
              <p:nvPr/>
            </p:nvSpPr>
            <p:spPr bwMode="auto">
              <a:xfrm>
                <a:off x="3818"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1" name="Rectangle 234">
                <a:extLst>
                  <a:ext uri="{FF2B5EF4-FFF2-40B4-BE49-F238E27FC236}">
                    <a16:creationId xmlns:a16="http://schemas.microsoft.com/office/drawing/2014/main" id="{255D38B7-1E66-45D5-8C51-28644258F205}"/>
                  </a:ext>
                </a:extLst>
              </p:cNvPr>
              <p:cNvSpPr>
                <a:spLocks noChangeArrowheads="1"/>
              </p:cNvSpPr>
              <p:nvPr/>
            </p:nvSpPr>
            <p:spPr bwMode="auto">
              <a:xfrm>
                <a:off x="3776"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2" name="Rectangle 235">
                <a:extLst>
                  <a:ext uri="{FF2B5EF4-FFF2-40B4-BE49-F238E27FC236}">
                    <a16:creationId xmlns:a16="http://schemas.microsoft.com/office/drawing/2014/main" id="{F1DAEFC3-153B-477A-91AF-C9DBAFF45A12}"/>
                  </a:ext>
                </a:extLst>
              </p:cNvPr>
              <p:cNvSpPr>
                <a:spLocks noChangeArrowheads="1"/>
              </p:cNvSpPr>
              <p:nvPr/>
            </p:nvSpPr>
            <p:spPr bwMode="auto">
              <a:xfrm>
                <a:off x="3818"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grpSp>
        <p:grpSp>
          <p:nvGrpSpPr>
            <p:cNvPr id="33" name="Group 32">
              <a:extLst>
                <a:ext uri="{FF2B5EF4-FFF2-40B4-BE49-F238E27FC236}">
                  <a16:creationId xmlns:a16="http://schemas.microsoft.com/office/drawing/2014/main" id="{9AF9C3CF-ED91-46B8-A1A8-2BCC868D4034}"/>
                </a:ext>
              </a:extLst>
            </p:cNvPr>
            <p:cNvGrpSpPr>
              <a:grpSpLocks noChangeAspect="1"/>
            </p:cNvGrpSpPr>
            <p:nvPr/>
          </p:nvGrpSpPr>
          <p:grpSpPr>
            <a:xfrm>
              <a:off x="1896627" y="5215781"/>
              <a:ext cx="457200" cy="457200"/>
              <a:chOff x="1896627" y="5215781"/>
              <a:chExt cx="482174" cy="482174"/>
            </a:xfrm>
          </p:grpSpPr>
          <p:sp useBgFill="1">
            <p:nvSpPr>
              <p:cNvPr id="34" name="Oval 33">
                <a:extLst>
                  <a:ext uri="{FF2B5EF4-FFF2-40B4-BE49-F238E27FC236}">
                    <a16:creationId xmlns:a16="http://schemas.microsoft.com/office/drawing/2014/main" id="{B9E7330E-900F-4960-A450-E10716FDB017}"/>
                  </a:ext>
                </a:extLst>
              </p:cNvPr>
              <p:cNvSpPr/>
              <p:nvPr/>
            </p:nvSpPr>
            <p:spPr bwMode="auto">
              <a:xfrm rot="20949588">
                <a:off x="1896627" y="5215781"/>
                <a:ext cx="482174" cy="48217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5" name="graph_9" title="Icon of a line chart with connected circles at varying points">
                <a:extLst>
                  <a:ext uri="{FF2B5EF4-FFF2-40B4-BE49-F238E27FC236}">
                    <a16:creationId xmlns:a16="http://schemas.microsoft.com/office/drawing/2014/main" id="{ABC55151-1EFE-4170-9C85-C7BC0B5FB197}"/>
                  </a:ext>
                </a:extLst>
              </p:cNvPr>
              <p:cNvSpPr>
                <a:spLocks noChangeAspect="1" noEditPoints="1"/>
              </p:cNvSpPr>
              <p:nvPr/>
            </p:nvSpPr>
            <p:spPr bwMode="auto">
              <a:xfrm>
                <a:off x="2003742" y="5300371"/>
                <a:ext cx="304008" cy="27432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36" name="Group 35">
              <a:extLst>
                <a:ext uri="{FF2B5EF4-FFF2-40B4-BE49-F238E27FC236}">
                  <a16:creationId xmlns:a16="http://schemas.microsoft.com/office/drawing/2014/main" id="{EF72E5C8-1E76-448E-92D8-43204400CCC1}"/>
                </a:ext>
              </a:extLst>
            </p:cNvPr>
            <p:cNvGrpSpPr>
              <a:grpSpLocks noChangeAspect="1"/>
            </p:cNvGrpSpPr>
            <p:nvPr/>
          </p:nvGrpSpPr>
          <p:grpSpPr>
            <a:xfrm>
              <a:off x="1157026" y="4622545"/>
              <a:ext cx="457200" cy="457200"/>
              <a:chOff x="1157026" y="4622545"/>
              <a:chExt cx="541630" cy="541630"/>
            </a:xfrm>
          </p:grpSpPr>
          <p:sp useBgFill="1">
            <p:nvSpPr>
              <p:cNvPr id="37" name="Oval 36">
                <a:extLst>
                  <a:ext uri="{FF2B5EF4-FFF2-40B4-BE49-F238E27FC236}">
                    <a16:creationId xmlns:a16="http://schemas.microsoft.com/office/drawing/2014/main" id="{74209B64-EE94-44C5-9031-FEEE8B71BF3E}"/>
                  </a:ext>
                </a:extLst>
              </p:cNvPr>
              <p:cNvSpPr/>
              <p:nvPr/>
            </p:nvSpPr>
            <p:spPr bwMode="auto">
              <a:xfrm rot="1963522">
                <a:off x="1157026" y="4622545"/>
                <a:ext cx="541630" cy="5416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8" name="Browser_4" title="Icon of a website or an app window">
                <a:extLst>
                  <a:ext uri="{FF2B5EF4-FFF2-40B4-BE49-F238E27FC236}">
                    <a16:creationId xmlns:a16="http://schemas.microsoft.com/office/drawing/2014/main" id="{F746AD9D-5E1F-4ABA-B1C4-E87DB95A08BB}"/>
                  </a:ext>
                </a:extLst>
              </p:cNvPr>
              <p:cNvSpPr>
                <a:spLocks noChangeAspect="1" noEditPoints="1"/>
              </p:cNvSpPr>
              <p:nvPr/>
            </p:nvSpPr>
            <p:spPr bwMode="auto">
              <a:xfrm>
                <a:off x="1239119" y="4750395"/>
                <a:ext cx="370670" cy="274320"/>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99F050B1-61F5-4779-B19E-07DDD25D13FE}"/>
                </a:ext>
              </a:extLst>
            </p:cNvPr>
            <p:cNvGrpSpPr>
              <a:grpSpLocks noChangeAspect="1"/>
            </p:cNvGrpSpPr>
            <p:nvPr/>
          </p:nvGrpSpPr>
          <p:grpSpPr>
            <a:xfrm>
              <a:off x="4233502" y="4456587"/>
              <a:ext cx="457200" cy="457200"/>
              <a:chOff x="4294815" y="4541652"/>
              <a:chExt cx="532130" cy="532130"/>
            </a:xfrm>
          </p:grpSpPr>
          <p:sp useBgFill="1">
            <p:nvSpPr>
              <p:cNvPr id="40" name="Oval 39">
                <a:extLst>
                  <a:ext uri="{FF2B5EF4-FFF2-40B4-BE49-F238E27FC236}">
                    <a16:creationId xmlns:a16="http://schemas.microsoft.com/office/drawing/2014/main" id="{2282A7C2-C737-436D-A7AE-902404400C4A}"/>
                  </a:ext>
                </a:extLst>
              </p:cNvPr>
              <p:cNvSpPr/>
              <p:nvPr/>
            </p:nvSpPr>
            <p:spPr bwMode="auto">
              <a:xfrm rot="829071">
                <a:off x="4294815" y="4541652"/>
                <a:ext cx="532130" cy="5321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Browser" title="Icon of a browser window">
                <a:extLst>
                  <a:ext uri="{FF2B5EF4-FFF2-40B4-BE49-F238E27FC236}">
                    <a16:creationId xmlns:a16="http://schemas.microsoft.com/office/drawing/2014/main" id="{3222EBBF-0FE0-4B3B-B776-B2336FAC6517}"/>
                  </a:ext>
                </a:extLst>
              </p:cNvPr>
              <p:cNvSpPr>
                <a:spLocks noChangeAspect="1" noEditPoints="1"/>
              </p:cNvSpPr>
              <p:nvPr/>
            </p:nvSpPr>
            <p:spPr bwMode="auto">
              <a:xfrm>
                <a:off x="4389498" y="4670557"/>
                <a:ext cx="342765" cy="274320"/>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41">
              <a:extLst>
                <a:ext uri="{FF2B5EF4-FFF2-40B4-BE49-F238E27FC236}">
                  <a16:creationId xmlns:a16="http://schemas.microsoft.com/office/drawing/2014/main" id="{8C33F180-58FA-42EA-83B1-B2B470135D6C}"/>
                </a:ext>
              </a:extLst>
            </p:cNvPr>
            <p:cNvGrpSpPr>
              <a:grpSpLocks noChangeAspect="1"/>
            </p:cNvGrpSpPr>
            <p:nvPr/>
          </p:nvGrpSpPr>
          <p:grpSpPr>
            <a:xfrm>
              <a:off x="3462191" y="3604158"/>
              <a:ext cx="457200" cy="457200"/>
              <a:chOff x="1140250" y="3639754"/>
              <a:chExt cx="604488" cy="604488"/>
            </a:xfrm>
          </p:grpSpPr>
          <p:sp useBgFill="1">
            <p:nvSpPr>
              <p:cNvPr id="43" name="Oval 42">
                <a:extLst>
                  <a:ext uri="{FF2B5EF4-FFF2-40B4-BE49-F238E27FC236}">
                    <a16:creationId xmlns:a16="http://schemas.microsoft.com/office/drawing/2014/main" id="{3D8C5892-C2A0-440F-93C0-28DB3B7FAE35}"/>
                  </a:ext>
                </a:extLst>
              </p:cNvPr>
              <p:cNvSpPr/>
              <p:nvPr/>
            </p:nvSpPr>
            <p:spPr bwMode="auto">
              <a:xfrm rot="20989471">
                <a:off x="1140250" y="3639754"/>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Financial_E7BB" title="Icon of a chart made of vertical lines with a line tracing the top of each, turning into an arrow pointing up">
                <a:extLst>
                  <a:ext uri="{FF2B5EF4-FFF2-40B4-BE49-F238E27FC236}">
                    <a16:creationId xmlns:a16="http://schemas.microsoft.com/office/drawing/2014/main" id="{0673EFA8-8FF7-4DED-8235-9EB565FD9682}"/>
                  </a:ext>
                </a:extLst>
              </p:cNvPr>
              <p:cNvSpPr>
                <a:spLocks noChangeAspect="1" noEditPoints="1"/>
              </p:cNvSpPr>
              <p:nvPr/>
            </p:nvSpPr>
            <p:spPr bwMode="auto">
              <a:xfrm>
                <a:off x="1237479" y="3759118"/>
                <a:ext cx="410030" cy="365760"/>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45" name="Group 44">
              <a:extLst>
                <a:ext uri="{FF2B5EF4-FFF2-40B4-BE49-F238E27FC236}">
                  <a16:creationId xmlns:a16="http://schemas.microsoft.com/office/drawing/2014/main" id="{2DDA80B5-16C0-4752-B365-668F9C7E45FB}"/>
                </a:ext>
              </a:extLst>
            </p:cNvPr>
            <p:cNvGrpSpPr/>
            <p:nvPr/>
          </p:nvGrpSpPr>
          <p:grpSpPr>
            <a:xfrm>
              <a:off x="923736" y="1568603"/>
              <a:ext cx="783610" cy="764214"/>
              <a:chOff x="1411101" y="1343746"/>
              <a:chExt cx="619830" cy="604488"/>
            </a:xfrm>
          </p:grpSpPr>
          <p:sp useBgFill="1">
            <p:nvSpPr>
              <p:cNvPr id="46" name="Oval 45">
                <a:extLst>
                  <a:ext uri="{FF2B5EF4-FFF2-40B4-BE49-F238E27FC236}">
                    <a16:creationId xmlns:a16="http://schemas.microsoft.com/office/drawing/2014/main" id="{BEF33146-CE79-4A34-9A3A-93DE8F2CE1AA}"/>
                  </a:ext>
                </a:extLst>
              </p:cNvPr>
              <p:cNvSpPr/>
              <p:nvPr/>
            </p:nvSpPr>
            <p:spPr bwMode="auto">
              <a:xfrm rot="20152574">
                <a:off x="1414680" y="1343746"/>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cloud" title="Icon of a cloud">
                <a:extLst>
                  <a:ext uri="{FF2B5EF4-FFF2-40B4-BE49-F238E27FC236}">
                    <a16:creationId xmlns:a16="http://schemas.microsoft.com/office/drawing/2014/main" id="{8AD7912A-66B8-4FC1-BE96-AE6275F96BF7}"/>
                  </a:ext>
                </a:extLst>
              </p:cNvPr>
              <p:cNvSpPr>
                <a:spLocks noChangeAspect="1"/>
              </p:cNvSpPr>
              <p:nvPr/>
            </p:nvSpPr>
            <p:spPr bwMode="auto">
              <a:xfrm>
                <a:off x="1411101" y="1436007"/>
                <a:ext cx="619830" cy="39489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48" name="Group 47">
              <a:extLst>
                <a:ext uri="{FF2B5EF4-FFF2-40B4-BE49-F238E27FC236}">
                  <a16:creationId xmlns:a16="http://schemas.microsoft.com/office/drawing/2014/main" id="{EAED0A34-CEF4-490B-9E0C-32D9D278AA79}"/>
                </a:ext>
              </a:extLst>
            </p:cNvPr>
            <p:cNvGrpSpPr>
              <a:grpSpLocks noChangeAspect="1"/>
            </p:cNvGrpSpPr>
            <p:nvPr/>
          </p:nvGrpSpPr>
          <p:grpSpPr>
            <a:xfrm>
              <a:off x="10612427" y="5608162"/>
              <a:ext cx="457200" cy="465623"/>
              <a:chOff x="10612413" y="5608118"/>
              <a:chExt cx="457810" cy="466244"/>
            </a:xfrm>
          </p:grpSpPr>
          <p:sp useBgFill="1">
            <p:nvSpPr>
              <p:cNvPr id="49" name="Oval 48">
                <a:extLst>
                  <a:ext uri="{FF2B5EF4-FFF2-40B4-BE49-F238E27FC236}">
                    <a16:creationId xmlns:a16="http://schemas.microsoft.com/office/drawing/2014/main" id="{C5264576-45B4-4670-81CE-9DC9464979D2}"/>
                  </a:ext>
                </a:extLst>
              </p:cNvPr>
              <p:cNvSpPr/>
              <p:nvPr/>
            </p:nvSpPr>
            <p:spPr bwMode="auto">
              <a:xfrm rot="1704175">
                <a:off x="10612413" y="5608118"/>
                <a:ext cx="457810" cy="45781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0" name="signal_3" title="Icon of a communication tower with signal lines">
                <a:extLst>
                  <a:ext uri="{FF2B5EF4-FFF2-40B4-BE49-F238E27FC236}">
                    <a16:creationId xmlns:a16="http://schemas.microsoft.com/office/drawing/2014/main" id="{3BBEA682-43F3-4E05-AF70-AE0F336A3AA5}"/>
                  </a:ext>
                </a:extLst>
              </p:cNvPr>
              <p:cNvSpPr>
                <a:spLocks noChangeAspect="1" noEditPoints="1"/>
              </p:cNvSpPr>
              <p:nvPr/>
            </p:nvSpPr>
            <p:spPr bwMode="auto">
              <a:xfrm>
                <a:off x="10718158" y="5708602"/>
                <a:ext cx="266669" cy="365760"/>
              </a:xfrm>
              <a:custGeom>
                <a:avLst/>
                <a:gdLst>
                  <a:gd name="T0" fmla="*/ 96 w 253"/>
                  <a:gd name="T1" fmla="*/ 87 h 347"/>
                  <a:gd name="T2" fmla="*/ 126 w 253"/>
                  <a:gd name="T3" fmla="*/ 57 h 347"/>
                  <a:gd name="T4" fmla="*/ 156 w 253"/>
                  <a:gd name="T5" fmla="*/ 87 h 347"/>
                  <a:gd name="T6" fmla="*/ 126 w 253"/>
                  <a:gd name="T7" fmla="*/ 117 h 347"/>
                  <a:gd name="T8" fmla="*/ 96 w 253"/>
                  <a:gd name="T9" fmla="*/ 87 h 347"/>
                  <a:gd name="T10" fmla="*/ 38 w 253"/>
                  <a:gd name="T11" fmla="*/ 347 h 347"/>
                  <a:gd name="T12" fmla="*/ 116 w 253"/>
                  <a:gd name="T13" fmla="*/ 115 h 347"/>
                  <a:gd name="T14" fmla="*/ 213 w 253"/>
                  <a:gd name="T15" fmla="*/ 347 h 347"/>
                  <a:gd name="T16" fmla="*/ 135 w 253"/>
                  <a:gd name="T17" fmla="*/ 116 h 347"/>
                  <a:gd name="T18" fmla="*/ 85 w 253"/>
                  <a:gd name="T19" fmla="*/ 209 h 347"/>
                  <a:gd name="T20" fmla="*/ 167 w 253"/>
                  <a:gd name="T21" fmla="*/ 209 h 347"/>
                  <a:gd name="T22" fmla="*/ 59 w 253"/>
                  <a:gd name="T23" fmla="*/ 283 h 347"/>
                  <a:gd name="T24" fmla="*/ 192 w 253"/>
                  <a:gd name="T25" fmla="*/ 283 h 347"/>
                  <a:gd name="T26" fmla="*/ 35 w 253"/>
                  <a:gd name="T27" fmla="*/ 0 h 347"/>
                  <a:gd name="T28" fmla="*/ 0 w 253"/>
                  <a:gd name="T29" fmla="*/ 86 h 347"/>
                  <a:gd name="T30" fmla="*/ 36 w 253"/>
                  <a:gd name="T31" fmla="*/ 173 h 347"/>
                  <a:gd name="T32" fmla="*/ 72 w 253"/>
                  <a:gd name="T33" fmla="*/ 38 h 347"/>
                  <a:gd name="T34" fmla="*/ 52 w 253"/>
                  <a:gd name="T35" fmla="*/ 87 h 347"/>
                  <a:gd name="T36" fmla="*/ 72 w 253"/>
                  <a:gd name="T37" fmla="*/ 135 h 347"/>
                  <a:gd name="T38" fmla="*/ 216 w 253"/>
                  <a:gd name="T39" fmla="*/ 173 h 347"/>
                  <a:gd name="T40" fmla="*/ 253 w 253"/>
                  <a:gd name="T41" fmla="*/ 86 h 347"/>
                  <a:gd name="T42" fmla="*/ 217 w 253"/>
                  <a:gd name="T43" fmla="*/ 0 h 347"/>
                  <a:gd name="T44" fmla="*/ 180 w 253"/>
                  <a:gd name="T45" fmla="*/ 135 h 347"/>
                  <a:gd name="T46" fmla="*/ 200 w 253"/>
                  <a:gd name="T47" fmla="*/ 87 h 347"/>
                  <a:gd name="T48" fmla="*/ 180 w 253"/>
                  <a:gd name="T49" fmla="*/ 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47">
                    <a:moveTo>
                      <a:pt x="96" y="87"/>
                    </a:moveTo>
                    <a:cubicBezTo>
                      <a:pt x="96" y="70"/>
                      <a:pt x="109" y="57"/>
                      <a:pt x="126" y="57"/>
                    </a:cubicBezTo>
                    <a:cubicBezTo>
                      <a:pt x="143" y="57"/>
                      <a:pt x="156" y="70"/>
                      <a:pt x="156" y="87"/>
                    </a:cubicBezTo>
                    <a:cubicBezTo>
                      <a:pt x="156" y="104"/>
                      <a:pt x="143" y="117"/>
                      <a:pt x="126" y="117"/>
                    </a:cubicBezTo>
                    <a:cubicBezTo>
                      <a:pt x="109" y="117"/>
                      <a:pt x="96" y="104"/>
                      <a:pt x="96" y="87"/>
                    </a:cubicBezTo>
                    <a:close/>
                    <a:moveTo>
                      <a:pt x="38" y="347"/>
                    </a:moveTo>
                    <a:cubicBezTo>
                      <a:pt x="116" y="115"/>
                      <a:pt x="116" y="115"/>
                      <a:pt x="116" y="115"/>
                    </a:cubicBezTo>
                    <a:moveTo>
                      <a:pt x="213" y="347"/>
                    </a:moveTo>
                    <a:cubicBezTo>
                      <a:pt x="135" y="116"/>
                      <a:pt x="135" y="116"/>
                      <a:pt x="135" y="116"/>
                    </a:cubicBezTo>
                    <a:moveTo>
                      <a:pt x="85" y="209"/>
                    </a:moveTo>
                    <a:cubicBezTo>
                      <a:pt x="167" y="209"/>
                      <a:pt x="167" y="209"/>
                      <a:pt x="167" y="209"/>
                    </a:cubicBezTo>
                    <a:moveTo>
                      <a:pt x="59" y="283"/>
                    </a:moveTo>
                    <a:cubicBezTo>
                      <a:pt x="192" y="283"/>
                      <a:pt x="192" y="283"/>
                      <a:pt x="192" y="283"/>
                    </a:cubicBezTo>
                    <a:moveTo>
                      <a:pt x="35" y="0"/>
                    </a:moveTo>
                    <a:cubicBezTo>
                      <a:pt x="13" y="22"/>
                      <a:pt x="0" y="52"/>
                      <a:pt x="0" y="86"/>
                    </a:cubicBezTo>
                    <a:cubicBezTo>
                      <a:pt x="0" y="120"/>
                      <a:pt x="13" y="151"/>
                      <a:pt x="36" y="173"/>
                    </a:cubicBezTo>
                    <a:moveTo>
                      <a:pt x="72" y="38"/>
                    </a:moveTo>
                    <a:cubicBezTo>
                      <a:pt x="60" y="50"/>
                      <a:pt x="52" y="68"/>
                      <a:pt x="52" y="87"/>
                    </a:cubicBezTo>
                    <a:cubicBezTo>
                      <a:pt x="52" y="105"/>
                      <a:pt x="60" y="122"/>
                      <a:pt x="72" y="135"/>
                    </a:cubicBezTo>
                    <a:moveTo>
                      <a:pt x="216" y="173"/>
                    </a:moveTo>
                    <a:cubicBezTo>
                      <a:pt x="239" y="151"/>
                      <a:pt x="253" y="120"/>
                      <a:pt x="253" y="86"/>
                    </a:cubicBezTo>
                    <a:cubicBezTo>
                      <a:pt x="253" y="52"/>
                      <a:pt x="239" y="22"/>
                      <a:pt x="217" y="0"/>
                    </a:cubicBezTo>
                    <a:moveTo>
                      <a:pt x="180" y="135"/>
                    </a:moveTo>
                    <a:cubicBezTo>
                      <a:pt x="192" y="122"/>
                      <a:pt x="200" y="105"/>
                      <a:pt x="200" y="87"/>
                    </a:cubicBezTo>
                    <a:cubicBezTo>
                      <a:pt x="200" y="68"/>
                      <a:pt x="192" y="50"/>
                      <a:pt x="180" y="3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1" name="Group 50">
              <a:extLst>
                <a:ext uri="{FF2B5EF4-FFF2-40B4-BE49-F238E27FC236}">
                  <a16:creationId xmlns:a16="http://schemas.microsoft.com/office/drawing/2014/main" id="{E88ADD56-52BE-4892-A783-D89512E38474}"/>
                </a:ext>
              </a:extLst>
            </p:cNvPr>
            <p:cNvGrpSpPr>
              <a:grpSpLocks noChangeAspect="1"/>
            </p:cNvGrpSpPr>
            <p:nvPr/>
          </p:nvGrpSpPr>
          <p:grpSpPr>
            <a:xfrm>
              <a:off x="8716601" y="4278602"/>
              <a:ext cx="457200" cy="457200"/>
              <a:chOff x="7475573" y="4715004"/>
              <a:chExt cx="498762" cy="498762"/>
            </a:xfrm>
          </p:grpSpPr>
          <p:sp useBgFill="1">
            <p:nvSpPr>
              <p:cNvPr id="52" name="Oval 51">
                <a:extLst>
                  <a:ext uri="{FF2B5EF4-FFF2-40B4-BE49-F238E27FC236}">
                    <a16:creationId xmlns:a16="http://schemas.microsoft.com/office/drawing/2014/main" id="{F80EF66D-7D2A-4AF5-96D3-5BC2831FEAB4}"/>
                  </a:ext>
                </a:extLst>
              </p:cNvPr>
              <p:cNvSpPr/>
              <p:nvPr/>
            </p:nvSpPr>
            <p:spPr bwMode="auto">
              <a:xfrm rot="20008084">
                <a:off x="7475573" y="4715004"/>
                <a:ext cx="498762" cy="49876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3" name="server" title="Icon of a server tower">
                <a:extLst>
                  <a:ext uri="{FF2B5EF4-FFF2-40B4-BE49-F238E27FC236}">
                    <a16:creationId xmlns:a16="http://schemas.microsoft.com/office/drawing/2014/main" id="{20D8CDD4-836C-4A96-8506-D5F652091EC2}"/>
                  </a:ext>
                </a:extLst>
              </p:cNvPr>
              <p:cNvSpPr>
                <a:spLocks noChangeAspect="1" noEditPoints="1"/>
              </p:cNvSpPr>
              <p:nvPr/>
            </p:nvSpPr>
            <p:spPr bwMode="auto">
              <a:xfrm>
                <a:off x="7630073" y="4753846"/>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54" name="Group 53">
              <a:extLst>
                <a:ext uri="{FF2B5EF4-FFF2-40B4-BE49-F238E27FC236}">
                  <a16:creationId xmlns:a16="http://schemas.microsoft.com/office/drawing/2014/main" id="{85A2D239-A220-4396-8927-DD2AFBAE1A85}"/>
                </a:ext>
              </a:extLst>
            </p:cNvPr>
            <p:cNvGrpSpPr>
              <a:grpSpLocks noChangeAspect="1"/>
            </p:cNvGrpSpPr>
            <p:nvPr/>
          </p:nvGrpSpPr>
          <p:grpSpPr>
            <a:xfrm>
              <a:off x="2066161" y="2473009"/>
              <a:ext cx="457200" cy="457200"/>
              <a:chOff x="1126865" y="2366817"/>
              <a:chExt cx="604488" cy="604488"/>
            </a:xfrm>
          </p:grpSpPr>
          <p:sp useBgFill="1">
            <p:nvSpPr>
              <p:cNvPr id="55" name="Oval 54">
                <a:extLst>
                  <a:ext uri="{FF2B5EF4-FFF2-40B4-BE49-F238E27FC236}">
                    <a16:creationId xmlns:a16="http://schemas.microsoft.com/office/drawing/2014/main" id="{0DF4E6FD-2277-4A06-84CE-10F93D8B0095}"/>
                  </a:ext>
                </a:extLst>
              </p:cNvPr>
              <p:cNvSpPr/>
              <p:nvPr/>
            </p:nvSpPr>
            <p:spPr bwMode="auto">
              <a:xfrm>
                <a:off x="1126865" y="236681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6" name="Database_EFC7" title="Icon of a cylinder">
                <a:extLst>
                  <a:ext uri="{FF2B5EF4-FFF2-40B4-BE49-F238E27FC236}">
                    <a16:creationId xmlns:a16="http://schemas.microsoft.com/office/drawing/2014/main" id="{149DD599-13CD-47EB-8D2F-A5C45FF84983}"/>
                  </a:ext>
                </a:extLst>
              </p:cNvPr>
              <p:cNvSpPr>
                <a:spLocks noChangeAspect="1" noEditPoints="1"/>
              </p:cNvSpPr>
              <p:nvPr/>
            </p:nvSpPr>
            <p:spPr bwMode="auto">
              <a:xfrm>
                <a:off x="1270828" y="2463321"/>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a:extLst>
                <a:ext uri="{FF2B5EF4-FFF2-40B4-BE49-F238E27FC236}">
                  <a16:creationId xmlns:a16="http://schemas.microsoft.com/office/drawing/2014/main" id="{B3D0C212-D020-450B-B448-1ACEA0FBE2E7}"/>
                </a:ext>
              </a:extLst>
            </p:cNvPr>
            <p:cNvGrpSpPr>
              <a:grpSpLocks noChangeAspect="1"/>
            </p:cNvGrpSpPr>
            <p:nvPr/>
          </p:nvGrpSpPr>
          <p:grpSpPr>
            <a:xfrm>
              <a:off x="2788800" y="1184793"/>
              <a:ext cx="458875" cy="457200"/>
              <a:chOff x="3430399" y="1830309"/>
              <a:chExt cx="606703" cy="604488"/>
            </a:xfrm>
          </p:grpSpPr>
          <p:sp useBgFill="1">
            <p:nvSpPr>
              <p:cNvPr id="58" name="Oval 57">
                <a:extLst>
                  <a:ext uri="{FF2B5EF4-FFF2-40B4-BE49-F238E27FC236}">
                    <a16:creationId xmlns:a16="http://schemas.microsoft.com/office/drawing/2014/main" id="{E9A7633F-EA91-4002-96F1-E13077325FF6}"/>
                  </a:ext>
                </a:extLst>
              </p:cNvPr>
              <p:cNvSpPr/>
              <p:nvPr/>
            </p:nvSpPr>
            <p:spPr bwMode="auto">
              <a:xfrm rot="3278507">
                <a:off x="3432614" y="1830309"/>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9" name="brain_2" title="Icon of a brain with circles and connection lines inside">
                <a:extLst>
                  <a:ext uri="{FF2B5EF4-FFF2-40B4-BE49-F238E27FC236}">
                    <a16:creationId xmlns:a16="http://schemas.microsoft.com/office/drawing/2014/main" id="{15DA429E-E078-49F8-B302-D9907498F70D}"/>
                  </a:ext>
                </a:extLst>
              </p:cNvPr>
              <p:cNvSpPr>
                <a:spLocks noChangeAspect="1" noEditPoints="1"/>
              </p:cNvSpPr>
              <p:nvPr/>
            </p:nvSpPr>
            <p:spPr bwMode="auto">
              <a:xfrm>
                <a:off x="3430399" y="1981011"/>
                <a:ext cx="544536" cy="365128"/>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0" name="Group 59">
              <a:extLst>
                <a:ext uri="{FF2B5EF4-FFF2-40B4-BE49-F238E27FC236}">
                  <a16:creationId xmlns:a16="http://schemas.microsoft.com/office/drawing/2014/main" id="{E49C7EA0-0FDE-4AD6-829B-2206313D853C}"/>
                </a:ext>
              </a:extLst>
            </p:cNvPr>
            <p:cNvGrpSpPr/>
            <p:nvPr/>
          </p:nvGrpSpPr>
          <p:grpSpPr>
            <a:xfrm>
              <a:off x="9582191" y="4333206"/>
              <a:ext cx="457200" cy="457200"/>
              <a:chOff x="9463232" y="4272032"/>
              <a:chExt cx="457200" cy="457200"/>
            </a:xfrm>
          </p:grpSpPr>
          <p:sp useBgFill="1">
            <p:nvSpPr>
              <p:cNvPr id="61" name="Oval 60">
                <a:extLst>
                  <a:ext uri="{FF2B5EF4-FFF2-40B4-BE49-F238E27FC236}">
                    <a16:creationId xmlns:a16="http://schemas.microsoft.com/office/drawing/2014/main" id="{3055F2D4-89AA-4E85-A2E5-08FDA1EB805C}"/>
                  </a:ext>
                </a:extLst>
              </p:cNvPr>
              <p:cNvSpPr>
                <a:spLocks noChangeAspect="1"/>
              </p:cNvSpPr>
              <p:nvPr/>
            </p:nvSpPr>
            <p:spPr bwMode="auto">
              <a:xfrm>
                <a:off x="9463232" y="4272032"/>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2" name="printer" title="Icon of a printer">
                <a:extLst>
                  <a:ext uri="{FF2B5EF4-FFF2-40B4-BE49-F238E27FC236}">
                    <a16:creationId xmlns:a16="http://schemas.microsoft.com/office/drawing/2014/main" id="{BE4EFB4E-0E3B-4BF9-8E47-6A23C57DCF5C}"/>
                  </a:ext>
                </a:extLst>
              </p:cNvPr>
              <p:cNvSpPr>
                <a:spLocks noChangeAspect="1" noEditPoints="1"/>
              </p:cNvSpPr>
              <p:nvPr/>
            </p:nvSpPr>
            <p:spPr bwMode="auto">
              <a:xfrm>
                <a:off x="9550005" y="4359393"/>
                <a:ext cx="283654" cy="282478"/>
              </a:xfrm>
              <a:custGeom>
                <a:avLst/>
                <a:gdLst>
                  <a:gd name="T0" fmla="*/ 88 w 333"/>
                  <a:gd name="T1" fmla="*/ 285 h 331"/>
                  <a:gd name="T2" fmla="*/ 0 w 333"/>
                  <a:gd name="T3" fmla="*/ 285 h 331"/>
                  <a:gd name="T4" fmla="*/ 0 w 333"/>
                  <a:gd name="T5" fmla="*/ 146 h 331"/>
                  <a:gd name="T6" fmla="*/ 18 w 333"/>
                  <a:gd name="T7" fmla="*/ 128 h 331"/>
                  <a:gd name="T8" fmla="*/ 315 w 333"/>
                  <a:gd name="T9" fmla="*/ 128 h 331"/>
                  <a:gd name="T10" fmla="*/ 333 w 333"/>
                  <a:gd name="T11" fmla="*/ 146 h 331"/>
                  <a:gd name="T12" fmla="*/ 333 w 333"/>
                  <a:gd name="T13" fmla="*/ 285 h 331"/>
                  <a:gd name="T14" fmla="*/ 243 w 333"/>
                  <a:gd name="T15" fmla="*/ 285 h 331"/>
                  <a:gd name="T16" fmla="*/ 244 w 333"/>
                  <a:gd name="T17" fmla="*/ 128 h 331"/>
                  <a:gd name="T18" fmla="*/ 244 w 333"/>
                  <a:gd name="T19" fmla="*/ 0 h 331"/>
                  <a:gd name="T20" fmla="*/ 88 w 333"/>
                  <a:gd name="T21" fmla="*/ 0 h 331"/>
                  <a:gd name="T22" fmla="*/ 88 w 333"/>
                  <a:gd name="T23" fmla="*/ 128 h 331"/>
                  <a:gd name="T24" fmla="*/ 244 w 333"/>
                  <a:gd name="T25" fmla="*/ 222 h 331"/>
                  <a:gd name="T26" fmla="*/ 88 w 333"/>
                  <a:gd name="T27" fmla="*/ 222 h 331"/>
                  <a:gd name="T28" fmla="*/ 88 w 333"/>
                  <a:gd name="T29" fmla="*/ 331 h 331"/>
                  <a:gd name="T30" fmla="*/ 244 w 333"/>
                  <a:gd name="T31" fmla="*/ 331 h 331"/>
                  <a:gd name="T32" fmla="*/ 244 w 333"/>
                  <a:gd name="T33" fmla="*/ 222 h 331"/>
                  <a:gd name="T34" fmla="*/ 44 w 333"/>
                  <a:gd name="T35" fmla="*/ 181 h 331"/>
                  <a:gd name="T36" fmla="*/ 50 w 333"/>
                  <a:gd name="T37" fmla="*/ 175 h 331"/>
                  <a:gd name="T38" fmla="*/ 44 w 333"/>
                  <a:gd name="T39" fmla="*/ 168 h 331"/>
                  <a:gd name="T40" fmla="*/ 37 w 333"/>
                  <a:gd name="T41" fmla="*/ 175 h 331"/>
                  <a:gd name="T42" fmla="*/ 44 w 333"/>
                  <a:gd name="T43" fmla="*/ 18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1">
                    <a:moveTo>
                      <a:pt x="88" y="285"/>
                    </a:moveTo>
                    <a:cubicBezTo>
                      <a:pt x="0" y="285"/>
                      <a:pt x="0" y="285"/>
                      <a:pt x="0" y="285"/>
                    </a:cubicBezTo>
                    <a:cubicBezTo>
                      <a:pt x="0" y="146"/>
                      <a:pt x="0" y="146"/>
                      <a:pt x="0" y="146"/>
                    </a:cubicBezTo>
                    <a:cubicBezTo>
                      <a:pt x="0" y="136"/>
                      <a:pt x="8" y="128"/>
                      <a:pt x="18" y="128"/>
                    </a:cubicBezTo>
                    <a:cubicBezTo>
                      <a:pt x="315" y="128"/>
                      <a:pt x="315" y="128"/>
                      <a:pt x="315" y="128"/>
                    </a:cubicBezTo>
                    <a:cubicBezTo>
                      <a:pt x="325" y="128"/>
                      <a:pt x="333" y="136"/>
                      <a:pt x="333" y="146"/>
                    </a:cubicBezTo>
                    <a:cubicBezTo>
                      <a:pt x="333" y="285"/>
                      <a:pt x="333" y="285"/>
                      <a:pt x="333" y="285"/>
                    </a:cubicBezTo>
                    <a:cubicBezTo>
                      <a:pt x="243" y="285"/>
                      <a:pt x="243" y="285"/>
                      <a:pt x="243" y="285"/>
                    </a:cubicBezTo>
                    <a:moveTo>
                      <a:pt x="244" y="128"/>
                    </a:moveTo>
                    <a:cubicBezTo>
                      <a:pt x="244" y="0"/>
                      <a:pt x="244" y="0"/>
                      <a:pt x="244" y="0"/>
                    </a:cubicBezTo>
                    <a:cubicBezTo>
                      <a:pt x="88" y="0"/>
                      <a:pt x="88" y="0"/>
                      <a:pt x="88" y="0"/>
                    </a:cubicBezTo>
                    <a:cubicBezTo>
                      <a:pt x="88" y="128"/>
                      <a:pt x="88" y="128"/>
                      <a:pt x="88" y="128"/>
                    </a:cubicBezTo>
                    <a:moveTo>
                      <a:pt x="244" y="222"/>
                    </a:moveTo>
                    <a:cubicBezTo>
                      <a:pt x="88" y="222"/>
                      <a:pt x="88" y="222"/>
                      <a:pt x="88" y="222"/>
                    </a:cubicBezTo>
                    <a:cubicBezTo>
                      <a:pt x="88" y="331"/>
                      <a:pt x="88" y="331"/>
                      <a:pt x="88" y="331"/>
                    </a:cubicBezTo>
                    <a:cubicBezTo>
                      <a:pt x="244" y="331"/>
                      <a:pt x="244" y="331"/>
                      <a:pt x="244" y="331"/>
                    </a:cubicBezTo>
                    <a:lnTo>
                      <a:pt x="244" y="222"/>
                    </a:lnTo>
                    <a:close/>
                    <a:moveTo>
                      <a:pt x="44" y="181"/>
                    </a:moveTo>
                    <a:cubicBezTo>
                      <a:pt x="47" y="181"/>
                      <a:pt x="50" y="178"/>
                      <a:pt x="50" y="175"/>
                    </a:cubicBezTo>
                    <a:cubicBezTo>
                      <a:pt x="50" y="171"/>
                      <a:pt x="47" y="168"/>
                      <a:pt x="44" y="168"/>
                    </a:cubicBezTo>
                    <a:cubicBezTo>
                      <a:pt x="40" y="168"/>
                      <a:pt x="37" y="171"/>
                      <a:pt x="37" y="175"/>
                    </a:cubicBezTo>
                    <a:cubicBezTo>
                      <a:pt x="37" y="178"/>
                      <a:pt x="40" y="181"/>
                      <a:pt x="44" y="18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3" name="Group 62">
              <a:extLst>
                <a:ext uri="{FF2B5EF4-FFF2-40B4-BE49-F238E27FC236}">
                  <a16:creationId xmlns:a16="http://schemas.microsoft.com/office/drawing/2014/main" id="{4D6AC839-EA04-4717-960A-EE3D12A8A489}"/>
                </a:ext>
              </a:extLst>
            </p:cNvPr>
            <p:cNvGrpSpPr>
              <a:grpSpLocks noChangeAspect="1"/>
            </p:cNvGrpSpPr>
            <p:nvPr/>
          </p:nvGrpSpPr>
          <p:grpSpPr>
            <a:xfrm>
              <a:off x="2708682" y="4394060"/>
              <a:ext cx="457200" cy="457200"/>
              <a:chOff x="2354380" y="4396466"/>
              <a:chExt cx="572142" cy="572142"/>
            </a:xfrm>
          </p:grpSpPr>
          <p:sp useBgFill="1">
            <p:nvSpPr>
              <p:cNvPr id="64" name="Oval 63">
                <a:extLst>
                  <a:ext uri="{FF2B5EF4-FFF2-40B4-BE49-F238E27FC236}">
                    <a16:creationId xmlns:a16="http://schemas.microsoft.com/office/drawing/2014/main" id="{409356C3-C224-449D-B746-42D56BDCBE8D}"/>
                  </a:ext>
                </a:extLst>
              </p:cNvPr>
              <p:cNvSpPr/>
              <p:nvPr/>
            </p:nvSpPr>
            <p:spPr bwMode="auto">
              <a:xfrm rot="20979210">
                <a:off x="2354380" y="4396466"/>
                <a:ext cx="572142" cy="57214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5" name="server_2" title="Icon of a server tower with a padlock on the lower right corner">
                <a:extLst>
                  <a:ext uri="{FF2B5EF4-FFF2-40B4-BE49-F238E27FC236}">
                    <a16:creationId xmlns:a16="http://schemas.microsoft.com/office/drawing/2014/main" id="{79BA6CE3-6149-42DA-BBE2-FD5921F0EC22}"/>
                  </a:ext>
                </a:extLst>
              </p:cNvPr>
              <p:cNvSpPr>
                <a:spLocks noChangeAspect="1" noEditPoints="1"/>
              </p:cNvSpPr>
              <p:nvPr/>
            </p:nvSpPr>
            <p:spPr bwMode="auto">
              <a:xfrm>
                <a:off x="2532563" y="4474713"/>
                <a:ext cx="295016" cy="365760"/>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6" name="Group 65">
              <a:extLst>
                <a:ext uri="{FF2B5EF4-FFF2-40B4-BE49-F238E27FC236}">
                  <a16:creationId xmlns:a16="http://schemas.microsoft.com/office/drawing/2014/main" id="{17B21310-992D-4E72-9C3D-862F5B993002}"/>
                </a:ext>
              </a:extLst>
            </p:cNvPr>
            <p:cNvGrpSpPr>
              <a:grpSpLocks noChangeAspect="1"/>
            </p:cNvGrpSpPr>
            <p:nvPr/>
          </p:nvGrpSpPr>
          <p:grpSpPr>
            <a:xfrm>
              <a:off x="6884307" y="4987181"/>
              <a:ext cx="457200" cy="457200"/>
              <a:chOff x="6538140" y="5095221"/>
              <a:chExt cx="512584" cy="512584"/>
            </a:xfrm>
          </p:grpSpPr>
          <p:sp useBgFill="1">
            <p:nvSpPr>
              <p:cNvPr id="67" name="Oval 66">
                <a:extLst>
                  <a:ext uri="{FF2B5EF4-FFF2-40B4-BE49-F238E27FC236}">
                    <a16:creationId xmlns:a16="http://schemas.microsoft.com/office/drawing/2014/main" id="{CCADA87E-2711-46FA-AA92-856518B883E2}"/>
                  </a:ext>
                </a:extLst>
              </p:cNvPr>
              <p:cNvSpPr/>
              <p:nvPr/>
            </p:nvSpPr>
            <p:spPr bwMode="auto">
              <a:xfrm rot="829071">
                <a:off x="6538140" y="5095221"/>
                <a:ext cx="512584" cy="51258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8" name="watch" title="Icon of a smart watch">
                <a:extLst>
                  <a:ext uri="{FF2B5EF4-FFF2-40B4-BE49-F238E27FC236}">
                    <a16:creationId xmlns:a16="http://schemas.microsoft.com/office/drawing/2014/main" id="{1683A873-C902-483C-9539-39F76B0FE05C}"/>
                  </a:ext>
                </a:extLst>
              </p:cNvPr>
              <p:cNvSpPr>
                <a:spLocks noChangeAspect="1" noEditPoints="1"/>
              </p:cNvSpPr>
              <p:nvPr/>
            </p:nvSpPr>
            <p:spPr bwMode="auto">
              <a:xfrm>
                <a:off x="6686058" y="5168632"/>
                <a:ext cx="216746" cy="365760"/>
              </a:xfrm>
              <a:custGeom>
                <a:avLst/>
                <a:gdLst>
                  <a:gd name="T0" fmla="*/ 105 w 197"/>
                  <a:gd name="T1" fmla="*/ 90 h 335"/>
                  <a:gd name="T2" fmla="*/ 105 w 197"/>
                  <a:gd name="T3" fmla="*/ 46 h 335"/>
                  <a:gd name="T4" fmla="*/ 151 w 197"/>
                  <a:gd name="T5" fmla="*/ 0 h 335"/>
                  <a:gd name="T6" fmla="*/ 197 w 197"/>
                  <a:gd name="T7" fmla="*/ 46 h 335"/>
                  <a:gd name="T8" fmla="*/ 197 w 197"/>
                  <a:gd name="T9" fmla="*/ 161 h 335"/>
                  <a:gd name="T10" fmla="*/ 151 w 197"/>
                  <a:gd name="T11" fmla="*/ 0 h 335"/>
                  <a:gd name="T12" fmla="*/ 68 w 197"/>
                  <a:gd name="T13" fmla="*/ 0 h 335"/>
                  <a:gd name="T14" fmla="*/ 22 w 197"/>
                  <a:gd name="T15" fmla="*/ 46 h 335"/>
                  <a:gd name="T16" fmla="*/ 22 w 197"/>
                  <a:gd name="T17" fmla="*/ 90 h 335"/>
                  <a:gd name="T18" fmla="*/ 105 w 197"/>
                  <a:gd name="T19" fmla="*/ 245 h 335"/>
                  <a:gd name="T20" fmla="*/ 105 w 197"/>
                  <a:gd name="T21" fmla="*/ 289 h 335"/>
                  <a:gd name="T22" fmla="*/ 151 w 197"/>
                  <a:gd name="T23" fmla="*/ 335 h 335"/>
                  <a:gd name="T24" fmla="*/ 197 w 197"/>
                  <a:gd name="T25" fmla="*/ 289 h 335"/>
                  <a:gd name="T26" fmla="*/ 197 w 197"/>
                  <a:gd name="T27" fmla="*/ 254 h 335"/>
                  <a:gd name="T28" fmla="*/ 22 w 197"/>
                  <a:gd name="T29" fmla="*/ 245 h 335"/>
                  <a:gd name="T30" fmla="*/ 22 w 197"/>
                  <a:gd name="T31" fmla="*/ 289 h 335"/>
                  <a:gd name="T32" fmla="*/ 68 w 197"/>
                  <a:gd name="T33" fmla="*/ 335 h 335"/>
                  <a:gd name="T34" fmla="*/ 151 w 197"/>
                  <a:gd name="T35" fmla="*/ 335 h 335"/>
                  <a:gd name="T36" fmla="*/ 125 w 197"/>
                  <a:gd name="T37" fmla="*/ 231 h 335"/>
                  <a:gd name="T38" fmla="*/ 125 w 197"/>
                  <a:gd name="T39" fmla="*/ 104 h 335"/>
                  <a:gd name="T40" fmla="*/ 110 w 197"/>
                  <a:gd name="T41" fmla="*/ 90 h 335"/>
                  <a:gd name="T42" fmla="*/ 15 w 197"/>
                  <a:gd name="T43" fmla="*/ 90 h 335"/>
                  <a:gd name="T44" fmla="*/ 0 w 197"/>
                  <a:gd name="T45" fmla="*/ 104 h 335"/>
                  <a:gd name="T46" fmla="*/ 0 w 197"/>
                  <a:gd name="T47" fmla="*/ 104 h 335"/>
                  <a:gd name="T48" fmla="*/ 0 w 197"/>
                  <a:gd name="T49" fmla="*/ 231 h 335"/>
                  <a:gd name="T50" fmla="*/ 15 w 197"/>
                  <a:gd name="T51" fmla="*/ 245 h 335"/>
                  <a:gd name="T52" fmla="*/ 110 w 197"/>
                  <a:gd name="T53" fmla="*/ 245 h 335"/>
                  <a:gd name="T54" fmla="*/ 125 w 197"/>
                  <a:gd name="T55" fmla="*/ 23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335">
                    <a:moveTo>
                      <a:pt x="105" y="90"/>
                    </a:moveTo>
                    <a:cubicBezTo>
                      <a:pt x="105" y="46"/>
                      <a:pt x="105" y="46"/>
                      <a:pt x="105" y="46"/>
                    </a:cubicBezTo>
                    <a:cubicBezTo>
                      <a:pt x="105" y="21"/>
                      <a:pt x="125" y="0"/>
                      <a:pt x="151" y="0"/>
                    </a:cubicBezTo>
                    <a:cubicBezTo>
                      <a:pt x="176" y="0"/>
                      <a:pt x="197" y="21"/>
                      <a:pt x="197" y="46"/>
                    </a:cubicBezTo>
                    <a:cubicBezTo>
                      <a:pt x="197" y="161"/>
                      <a:pt x="197" y="161"/>
                      <a:pt x="197" y="161"/>
                    </a:cubicBezTo>
                    <a:moveTo>
                      <a:pt x="151" y="0"/>
                    </a:moveTo>
                    <a:cubicBezTo>
                      <a:pt x="68" y="0"/>
                      <a:pt x="68" y="0"/>
                      <a:pt x="68" y="0"/>
                    </a:cubicBezTo>
                    <a:cubicBezTo>
                      <a:pt x="42" y="0"/>
                      <a:pt x="22" y="21"/>
                      <a:pt x="22" y="46"/>
                    </a:cubicBezTo>
                    <a:cubicBezTo>
                      <a:pt x="22" y="90"/>
                      <a:pt x="22" y="90"/>
                      <a:pt x="22" y="90"/>
                    </a:cubicBezTo>
                    <a:moveTo>
                      <a:pt x="105" y="245"/>
                    </a:moveTo>
                    <a:cubicBezTo>
                      <a:pt x="105" y="289"/>
                      <a:pt x="105" y="289"/>
                      <a:pt x="105" y="289"/>
                    </a:cubicBezTo>
                    <a:cubicBezTo>
                      <a:pt x="105" y="314"/>
                      <a:pt x="125" y="335"/>
                      <a:pt x="151" y="335"/>
                    </a:cubicBezTo>
                    <a:cubicBezTo>
                      <a:pt x="176" y="335"/>
                      <a:pt x="197" y="314"/>
                      <a:pt x="197" y="289"/>
                    </a:cubicBezTo>
                    <a:cubicBezTo>
                      <a:pt x="197" y="254"/>
                      <a:pt x="197" y="254"/>
                      <a:pt x="197" y="254"/>
                    </a:cubicBezTo>
                    <a:moveTo>
                      <a:pt x="22" y="245"/>
                    </a:moveTo>
                    <a:cubicBezTo>
                      <a:pt x="22" y="289"/>
                      <a:pt x="22" y="289"/>
                      <a:pt x="22" y="289"/>
                    </a:cubicBezTo>
                    <a:cubicBezTo>
                      <a:pt x="22" y="314"/>
                      <a:pt x="42" y="335"/>
                      <a:pt x="68" y="335"/>
                    </a:cubicBezTo>
                    <a:cubicBezTo>
                      <a:pt x="151" y="335"/>
                      <a:pt x="151" y="335"/>
                      <a:pt x="151" y="335"/>
                    </a:cubicBezTo>
                    <a:moveTo>
                      <a:pt x="125" y="231"/>
                    </a:moveTo>
                    <a:cubicBezTo>
                      <a:pt x="125" y="104"/>
                      <a:pt x="125" y="104"/>
                      <a:pt x="125" y="104"/>
                    </a:cubicBezTo>
                    <a:cubicBezTo>
                      <a:pt x="125" y="96"/>
                      <a:pt x="118" y="90"/>
                      <a:pt x="110" y="90"/>
                    </a:cubicBezTo>
                    <a:cubicBezTo>
                      <a:pt x="15" y="90"/>
                      <a:pt x="15" y="90"/>
                      <a:pt x="15" y="90"/>
                    </a:cubicBezTo>
                    <a:cubicBezTo>
                      <a:pt x="7" y="90"/>
                      <a:pt x="0" y="96"/>
                      <a:pt x="0" y="104"/>
                    </a:cubicBezTo>
                    <a:moveTo>
                      <a:pt x="0" y="104"/>
                    </a:moveTo>
                    <a:cubicBezTo>
                      <a:pt x="0" y="231"/>
                      <a:pt x="0" y="231"/>
                      <a:pt x="0" y="231"/>
                    </a:cubicBezTo>
                    <a:cubicBezTo>
                      <a:pt x="0" y="239"/>
                      <a:pt x="7" y="245"/>
                      <a:pt x="15" y="245"/>
                    </a:cubicBezTo>
                    <a:cubicBezTo>
                      <a:pt x="110" y="245"/>
                      <a:pt x="110" y="245"/>
                      <a:pt x="110" y="245"/>
                    </a:cubicBezTo>
                    <a:cubicBezTo>
                      <a:pt x="118" y="245"/>
                      <a:pt x="125" y="239"/>
                      <a:pt x="125" y="2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9" name="Group 68">
              <a:extLst>
                <a:ext uri="{FF2B5EF4-FFF2-40B4-BE49-F238E27FC236}">
                  <a16:creationId xmlns:a16="http://schemas.microsoft.com/office/drawing/2014/main" id="{FB57ABEC-6C4E-4482-844B-8625DFF5DDC3}"/>
                </a:ext>
              </a:extLst>
            </p:cNvPr>
            <p:cNvGrpSpPr>
              <a:grpSpLocks noChangeAspect="1"/>
            </p:cNvGrpSpPr>
            <p:nvPr/>
          </p:nvGrpSpPr>
          <p:grpSpPr>
            <a:xfrm>
              <a:off x="4745624" y="5313894"/>
              <a:ext cx="457200" cy="457200"/>
              <a:chOff x="4745624" y="5313894"/>
              <a:chExt cx="604488" cy="604488"/>
            </a:xfrm>
          </p:grpSpPr>
          <p:sp useBgFill="1">
            <p:nvSpPr>
              <p:cNvPr id="70" name="Oval 69">
                <a:extLst>
                  <a:ext uri="{FF2B5EF4-FFF2-40B4-BE49-F238E27FC236}">
                    <a16:creationId xmlns:a16="http://schemas.microsoft.com/office/drawing/2014/main" id="{E5404516-B5BA-472C-A708-039F3FA1D37A}"/>
                  </a:ext>
                </a:extLst>
              </p:cNvPr>
              <p:cNvSpPr/>
              <p:nvPr/>
            </p:nvSpPr>
            <p:spPr bwMode="auto">
              <a:xfrm rot="829071">
                <a:off x="4745624" y="5313894"/>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1" name="network_3" title="Icon of a server connected to a network">
                <a:extLst>
                  <a:ext uri="{FF2B5EF4-FFF2-40B4-BE49-F238E27FC236}">
                    <a16:creationId xmlns:a16="http://schemas.microsoft.com/office/drawing/2014/main" id="{54BCAD36-E9B6-4736-9B9A-16CC2188784A}"/>
                  </a:ext>
                </a:extLst>
              </p:cNvPr>
              <p:cNvSpPr>
                <a:spLocks noChangeAspect="1" noEditPoints="1"/>
              </p:cNvSpPr>
              <p:nvPr/>
            </p:nvSpPr>
            <p:spPr bwMode="auto">
              <a:xfrm>
                <a:off x="4871638" y="5433258"/>
                <a:ext cx="352461" cy="365760"/>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2" name="Group 71">
              <a:extLst>
                <a:ext uri="{FF2B5EF4-FFF2-40B4-BE49-F238E27FC236}">
                  <a16:creationId xmlns:a16="http://schemas.microsoft.com/office/drawing/2014/main" id="{76A11000-ABBA-47A5-B2BD-07D9DD8456DA}"/>
                </a:ext>
              </a:extLst>
            </p:cNvPr>
            <p:cNvGrpSpPr/>
            <p:nvPr/>
          </p:nvGrpSpPr>
          <p:grpSpPr>
            <a:xfrm>
              <a:off x="9387191" y="5210022"/>
              <a:ext cx="457200" cy="457200"/>
              <a:chOff x="9689149" y="5198375"/>
              <a:chExt cx="457200" cy="457200"/>
            </a:xfrm>
          </p:grpSpPr>
          <p:sp useBgFill="1">
            <p:nvSpPr>
              <p:cNvPr id="73" name="Oval 72">
                <a:extLst>
                  <a:ext uri="{FF2B5EF4-FFF2-40B4-BE49-F238E27FC236}">
                    <a16:creationId xmlns:a16="http://schemas.microsoft.com/office/drawing/2014/main" id="{97CC6618-302B-4B5B-ADAF-9ED96030FAD4}"/>
                  </a:ext>
                </a:extLst>
              </p:cNvPr>
              <p:cNvSpPr>
                <a:spLocks noChangeAspect="1"/>
              </p:cNvSpPr>
              <p:nvPr/>
            </p:nvSpPr>
            <p:spPr bwMode="auto">
              <a:xfrm rot="21178379">
                <a:off x="9689149" y="5198375"/>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4" name="scanner_2" title="Icon of a barcode scanner">
                <a:extLst>
                  <a:ext uri="{FF2B5EF4-FFF2-40B4-BE49-F238E27FC236}">
                    <a16:creationId xmlns:a16="http://schemas.microsoft.com/office/drawing/2014/main" id="{E5E7DEFD-0F54-4EAD-B95A-B24576C0C9E9}"/>
                  </a:ext>
                </a:extLst>
              </p:cNvPr>
              <p:cNvSpPr>
                <a:spLocks noChangeAspect="1" noEditPoints="1"/>
              </p:cNvSpPr>
              <p:nvPr/>
            </p:nvSpPr>
            <p:spPr bwMode="auto">
              <a:xfrm>
                <a:off x="9795551" y="5284426"/>
                <a:ext cx="228014" cy="271676"/>
              </a:xfrm>
              <a:custGeom>
                <a:avLst/>
                <a:gdLst>
                  <a:gd name="T0" fmla="*/ 61 w 238"/>
                  <a:gd name="T1" fmla="*/ 120 h 286"/>
                  <a:gd name="T2" fmla="*/ 57 w 238"/>
                  <a:gd name="T3" fmla="*/ 116 h 286"/>
                  <a:gd name="T4" fmla="*/ 40 w 238"/>
                  <a:gd name="T5" fmla="*/ 57 h 286"/>
                  <a:gd name="T6" fmla="*/ 62 w 238"/>
                  <a:gd name="T7" fmla="*/ 7 h 286"/>
                  <a:gd name="T8" fmla="*/ 230 w 238"/>
                  <a:gd name="T9" fmla="*/ 101 h 286"/>
                  <a:gd name="T10" fmla="*/ 40 w 238"/>
                  <a:gd name="T11" fmla="*/ 64 h 286"/>
                  <a:gd name="T12" fmla="*/ 24 w 238"/>
                  <a:gd name="T13" fmla="*/ 1 h 286"/>
                  <a:gd name="T14" fmla="*/ 2 w 238"/>
                  <a:gd name="T15" fmla="*/ 50 h 286"/>
                  <a:gd name="T16" fmla="*/ 19 w 238"/>
                  <a:gd name="T17" fmla="*/ 108 h 286"/>
                  <a:gd name="T18" fmla="*/ 23 w 238"/>
                  <a:gd name="T19" fmla="*/ 112 h 286"/>
                  <a:gd name="T20" fmla="*/ 31 w 238"/>
                  <a:gd name="T21" fmla="*/ 114 h 286"/>
                  <a:gd name="T22" fmla="*/ 116 w 238"/>
                  <a:gd name="T23" fmla="*/ 129 h 286"/>
                  <a:gd name="T24" fmla="*/ 150 w 238"/>
                  <a:gd name="T25" fmla="*/ 286 h 286"/>
                  <a:gd name="T26" fmla="*/ 228 w 238"/>
                  <a:gd name="T27" fmla="*/ 286 h 286"/>
                  <a:gd name="T28" fmla="*/ 197 w 238"/>
                  <a:gd name="T29" fmla="*/ 131 h 286"/>
                  <a:gd name="T30" fmla="*/ 234 w 238"/>
                  <a:gd name="T31" fmla="*/ 88 h 286"/>
                  <a:gd name="T32" fmla="*/ 226 w 238"/>
                  <a:gd name="T33" fmla="*/ 49 h 286"/>
                  <a:gd name="T34" fmla="*/ 210 w 238"/>
                  <a:gd name="T35" fmla="*/ 39 h 286"/>
                  <a:gd name="T36" fmla="*/ 187 w 238"/>
                  <a:gd name="T37" fmla="*/ 33 h 286"/>
                  <a:gd name="T38" fmla="*/ 29 w 238"/>
                  <a:gd name="T39" fmla="*/ 1 h 286"/>
                  <a:gd name="T40" fmla="*/ 24 w 238"/>
                  <a:gd name="T41" fmla="*/ 1 h 286"/>
                  <a:gd name="T42" fmla="*/ 150 w 238"/>
                  <a:gd name="T43" fmla="*/ 286 h 286"/>
                  <a:gd name="T44" fmla="*/ 117 w 238"/>
                  <a:gd name="T45" fmla="*/ 286 h 286"/>
                  <a:gd name="T46" fmla="*/ 79 w 238"/>
                  <a:gd name="T47" fmla="*/ 123 h 286"/>
                  <a:gd name="T48" fmla="*/ 79 w 238"/>
                  <a:gd name="T49" fmla="*/ 168 h 286"/>
                  <a:gd name="T50" fmla="*/ 68 w 238"/>
                  <a:gd name="T51" fmla="*/ 190 h 286"/>
                  <a:gd name="T52" fmla="*/ 129 w 238"/>
                  <a:gd name="T53" fmla="*/ 19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8" h="286">
                    <a:moveTo>
                      <a:pt x="61" y="120"/>
                    </a:moveTo>
                    <a:cubicBezTo>
                      <a:pt x="60" y="119"/>
                      <a:pt x="60" y="119"/>
                      <a:pt x="57" y="116"/>
                    </a:cubicBezTo>
                    <a:cubicBezTo>
                      <a:pt x="51" y="107"/>
                      <a:pt x="38" y="82"/>
                      <a:pt x="40" y="57"/>
                    </a:cubicBezTo>
                    <a:cubicBezTo>
                      <a:pt x="42" y="33"/>
                      <a:pt x="52" y="16"/>
                      <a:pt x="62" y="7"/>
                    </a:cubicBezTo>
                    <a:moveTo>
                      <a:pt x="230" y="101"/>
                    </a:moveTo>
                    <a:cubicBezTo>
                      <a:pt x="40" y="64"/>
                      <a:pt x="40" y="64"/>
                      <a:pt x="40" y="64"/>
                    </a:cubicBezTo>
                    <a:moveTo>
                      <a:pt x="24" y="1"/>
                    </a:moveTo>
                    <a:cubicBezTo>
                      <a:pt x="14" y="10"/>
                      <a:pt x="4" y="27"/>
                      <a:pt x="2" y="50"/>
                    </a:cubicBezTo>
                    <a:cubicBezTo>
                      <a:pt x="0" y="75"/>
                      <a:pt x="12" y="99"/>
                      <a:pt x="19" y="108"/>
                    </a:cubicBezTo>
                    <a:cubicBezTo>
                      <a:pt x="21" y="111"/>
                      <a:pt x="22" y="112"/>
                      <a:pt x="23" y="112"/>
                    </a:cubicBezTo>
                    <a:cubicBezTo>
                      <a:pt x="24" y="113"/>
                      <a:pt x="31" y="114"/>
                      <a:pt x="31" y="114"/>
                    </a:cubicBezTo>
                    <a:cubicBezTo>
                      <a:pt x="116" y="129"/>
                      <a:pt x="116" y="129"/>
                      <a:pt x="116" y="129"/>
                    </a:cubicBezTo>
                    <a:cubicBezTo>
                      <a:pt x="150" y="286"/>
                      <a:pt x="150" y="286"/>
                      <a:pt x="150" y="286"/>
                    </a:cubicBezTo>
                    <a:cubicBezTo>
                      <a:pt x="228" y="286"/>
                      <a:pt x="228" y="286"/>
                      <a:pt x="228" y="286"/>
                    </a:cubicBezTo>
                    <a:cubicBezTo>
                      <a:pt x="197" y="131"/>
                      <a:pt x="197" y="131"/>
                      <a:pt x="197" y="131"/>
                    </a:cubicBezTo>
                    <a:cubicBezTo>
                      <a:pt x="197" y="131"/>
                      <a:pt x="226" y="123"/>
                      <a:pt x="234" y="88"/>
                    </a:cubicBezTo>
                    <a:cubicBezTo>
                      <a:pt x="238" y="73"/>
                      <a:pt x="233" y="57"/>
                      <a:pt x="226" y="49"/>
                    </a:cubicBezTo>
                    <a:cubicBezTo>
                      <a:pt x="219" y="42"/>
                      <a:pt x="214" y="41"/>
                      <a:pt x="210" y="39"/>
                    </a:cubicBezTo>
                    <a:cubicBezTo>
                      <a:pt x="206" y="38"/>
                      <a:pt x="187" y="33"/>
                      <a:pt x="187" y="33"/>
                    </a:cubicBezTo>
                    <a:cubicBezTo>
                      <a:pt x="29" y="1"/>
                      <a:pt x="29" y="1"/>
                      <a:pt x="29" y="1"/>
                    </a:cubicBezTo>
                    <a:cubicBezTo>
                      <a:pt x="29" y="1"/>
                      <a:pt x="26" y="0"/>
                      <a:pt x="24" y="1"/>
                    </a:cubicBezTo>
                    <a:close/>
                    <a:moveTo>
                      <a:pt x="150" y="286"/>
                    </a:moveTo>
                    <a:cubicBezTo>
                      <a:pt x="117" y="286"/>
                      <a:pt x="117" y="286"/>
                      <a:pt x="117" y="286"/>
                    </a:cubicBezTo>
                    <a:moveTo>
                      <a:pt x="79" y="123"/>
                    </a:moveTo>
                    <a:cubicBezTo>
                      <a:pt x="79" y="123"/>
                      <a:pt x="79" y="156"/>
                      <a:pt x="79" y="168"/>
                    </a:cubicBezTo>
                    <a:cubicBezTo>
                      <a:pt x="78" y="179"/>
                      <a:pt x="68" y="190"/>
                      <a:pt x="68" y="190"/>
                    </a:cubicBezTo>
                    <a:cubicBezTo>
                      <a:pt x="129" y="190"/>
                      <a:pt x="129" y="190"/>
                      <a:pt x="129" y="190"/>
                    </a:cubicBezTo>
                  </a:path>
                </a:pathLst>
              </a:custGeom>
              <a:noFill/>
              <a:ln w="1587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5" name="Group 74">
              <a:extLst>
                <a:ext uri="{FF2B5EF4-FFF2-40B4-BE49-F238E27FC236}">
                  <a16:creationId xmlns:a16="http://schemas.microsoft.com/office/drawing/2014/main" id="{BDCC284E-2EF6-4F0C-9C0D-A45447C80651}"/>
                </a:ext>
              </a:extLst>
            </p:cNvPr>
            <p:cNvGrpSpPr>
              <a:grpSpLocks noChangeAspect="1"/>
            </p:cNvGrpSpPr>
            <p:nvPr/>
          </p:nvGrpSpPr>
          <p:grpSpPr>
            <a:xfrm>
              <a:off x="8023783" y="4096836"/>
              <a:ext cx="416062" cy="416062"/>
              <a:chOff x="8421331" y="4300684"/>
              <a:chExt cx="493683" cy="493683"/>
            </a:xfrm>
          </p:grpSpPr>
          <p:sp useBgFill="1">
            <p:nvSpPr>
              <p:cNvPr id="76" name="Oval 75">
                <a:extLst>
                  <a:ext uri="{FF2B5EF4-FFF2-40B4-BE49-F238E27FC236}">
                    <a16:creationId xmlns:a16="http://schemas.microsoft.com/office/drawing/2014/main" id="{FB36D333-6F05-4DCD-A531-F143DEBDB177}"/>
                  </a:ext>
                </a:extLst>
              </p:cNvPr>
              <p:cNvSpPr/>
              <p:nvPr/>
            </p:nvSpPr>
            <p:spPr bwMode="auto">
              <a:xfrm rot="4356482">
                <a:off x="8421331" y="4300684"/>
                <a:ext cx="493683" cy="493683"/>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7" name="CellPhone_E8EA" title="Icon of a cellphone">
                <a:extLst>
                  <a:ext uri="{FF2B5EF4-FFF2-40B4-BE49-F238E27FC236}">
                    <a16:creationId xmlns:a16="http://schemas.microsoft.com/office/drawing/2014/main" id="{A8F1A5C1-02F4-45D2-8376-2C2E95D25D6B}"/>
                  </a:ext>
                </a:extLst>
              </p:cNvPr>
              <p:cNvSpPr>
                <a:spLocks noChangeAspect="1" noEditPoints="1"/>
              </p:cNvSpPr>
              <p:nvPr/>
            </p:nvSpPr>
            <p:spPr bwMode="auto">
              <a:xfrm>
                <a:off x="8553266" y="4370674"/>
                <a:ext cx="219493" cy="36576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78" name="Group 77">
              <a:extLst>
                <a:ext uri="{FF2B5EF4-FFF2-40B4-BE49-F238E27FC236}">
                  <a16:creationId xmlns:a16="http://schemas.microsoft.com/office/drawing/2014/main" id="{58564EE6-2A9E-4BA8-B2DA-04AFB4AABB63}"/>
                </a:ext>
              </a:extLst>
            </p:cNvPr>
            <p:cNvGrpSpPr>
              <a:grpSpLocks noChangeAspect="1"/>
            </p:cNvGrpSpPr>
            <p:nvPr/>
          </p:nvGrpSpPr>
          <p:grpSpPr>
            <a:xfrm>
              <a:off x="7370441" y="4356720"/>
              <a:ext cx="457200" cy="457200"/>
              <a:chOff x="8424907" y="5060951"/>
              <a:chExt cx="604488" cy="604488"/>
            </a:xfrm>
          </p:grpSpPr>
          <p:sp useBgFill="1">
            <p:nvSpPr>
              <p:cNvPr id="79" name="Oval 78">
                <a:extLst>
                  <a:ext uri="{FF2B5EF4-FFF2-40B4-BE49-F238E27FC236}">
                    <a16:creationId xmlns:a16="http://schemas.microsoft.com/office/drawing/2014/main" id="{3D249FD8-C536-492A-ABAF-4F77EC5183A6}"/>
                  </a:ext>
                </a:extLst>
              </p:cNvPr>
              <p:cNvSpPr/>
              <p:nvPr/>
            </p:nvSpPr>
            <p:spPr bwMode="auto">
              <a:xfrm rot="1315268">
                <a:off x="8424907" y="5060951"/>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0" name="Laptop_E770" title="Icon of a laptop">
                <a:extLst>
                  <a:ext uri="{FF2B5EF4-FFF2-40B4-BE49-F238E27FC236}">
                    <a16:creationId xmlns:a16="http://schemas.microsoft.com/office/drawing/2014/main" id="{095E29C4-FF16-4E93-8636-DB87F3BEC1C4}"/>
                  </a:ext>
                </a:extLst>
              </p:cNvPr>
              <p:cNvSpPr>
                <a:spLocks noChangeAspect="1" noEditPoints="1"/>
              </p:cNvSpPr>
              <p:nvPr/>
            </p:nvSpPr>
            <p:spPr bwMode="auto">
              <a:xfrm>
                <a:off x="8497531" y="5197557"/>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1" name="Group 80">
              <a:extLst>
                <a:ext uri="{FF2B5EF4-FFF2-40B4-BE49-F238E27FC236}">
                  <a16:creationId xmlns:a16="http://schemas.microsoft.com/office/drawing/2014/main" id="{5FE429F8-EE6F-4842-B6FB-E9415F488977}"/>
                </a:ext>
              </a:extLst>
            </p:cNvPr>
            <p:cNvGrpSpPr>
              <a:grpSpLocks noChangeAspect="1"/>
            </p:cNvGrpSpPr>
            <p:nvPr/>
          </p:nvGrpSpPr>
          <p:grpSpPr>
            <a:xfrm>
              <a:off x="7335022" y="5817486"/>
              <a:ext cx="457200" cy="457200"/>
              <a:chOff x="7389406" y="5633327"/>
              <a:chExt cx="604488" cy="604488"/>
            </a:xfrm>
          </p:grpSpPr>
          <p:sp useBgFill="1">
            <p:nvSpPr>
              <p:cNvPr id="82" name="Oval 81">
                <a:extLst>
                  <a:ext uri="{FF2B5EF4-FFF2-40B4-BE49-F238E27FC236}">
                    <a16:creationId xmlns:a16="http://schemas.microsoft.com/office/drawing/2014/main" id="{A972E7BE-6E53-4943-A890-2FB19386ED7C}"/>
                  </a:ext>
                </a:extLst>
              </p:cNvPr>
              <p:cNvSpPr/>
              <p:nvPr/>
            </p:nvSpPr>
            <p:spPr bwMode="auto">
              <a:xfrm rot="829071">
                <a:off x="7389406" y="563332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3" name="Devices3_EA6C" title="Icon of a cellphone in front of a monitor">
                <a:extLst>
                  <a:ext uri="{FF2B5EF4-FFF2-40B4-BE49-F238E27FC236}">
                    <a16:creationId xmlns:a16="http://schemas.microsoft.com/office/drawing/2014/main" id="{D58A72FF-2CAB-4557-AC80-CF5327003DFF}"/>
                  </a:ext>
                </a:extLst>
              </p:cNvPr>
              <p:cNvSpPr>
                <a:spLocks noChangeAspect="1" noEditPoints="1"/>
              </p:cNvSpPr>
              <p:nvPr/>
            </p:nvSpPr>
            <p:spPr bwMode="auto">
              <a:xfrm>
                <a:off x="7479885" y="5774213"/>
                <a:ext cx="411480" cy="285065"/>
              </a:xfrm>
              <a:custGeom>
                <a:avLst/>
                <a:gdLst>
                  <a:gd name="T0" fmla="*/ 1320 w 5719"/>
                  <a:gd name="T1" fmla="*/ 3962 h 3962"/>
                  <a:gd name="T2" fmla="*/ 0 w 5719"/>
                  <a:gd name="T3" fmla="*/ 3962 h 3962"/>
                  <a:gd name="T4" fmla="*/ 0 w 5719"/>
                  <a:gd name="T5" fmla="*/ 1761 h 3962"/>
                  <a:gd name="T6" fmla="*/ 1320 w 5719"/>
                  <a:gd name="T7" fmla="*/ 1761 h 3962"/>
                  <a:gd name="T8" fmla="*/ 1320 w 5719"/>
                  <a:gd name="T9" fmla="*/ 3962 h 3962"/>
                  <a:gd name="T10" fmla="*/ 1320 w 5719"/>
                  <a:gd name="T11" fmla="*/ 3081 h 3962"/>
                  <a:gd name="T12" fmla="*/ 5719 w 5719"/>
                  <a:gd name="T13" fmla="*/ 3081 h 3962"/>
                  <a:gd name="T14" fmla="*/ 5719 w 5719"/>
                  <a:gd name="T15" fmla="*/ 0 h 3962"/>
                  <a:gd name="T16" fmla="*/ 440 w 5719"/>
                  <a:gd name="T17" fmla="*/ 0 h 3962"/>
                  <a:gd name="T18" fmla="*/ 440 w 5719"/>
                  <a:gd name="T19" fmla="*/ 1761 h 3962"/>
                  <a:gd name="T20" fmla="*/ 3080 w 5719"/>
                  <a:gd name="T21" fmla="*/ 3962 h 3962"/>
                  <a:gd name="T22" fmla="*/ 3080 w 5719"/>
                  <a:gd name="T23" fmla="*/ 3081 h 3962"/>
                  <a:gd name="T24" fmla="*/ 4180 w 5719"/>
                  <a:gd name="T25" fmla="*/ 3962 h 3962"/>
                  <a:gd name="T26" fmla="*/ 1980 w 5719"/>
                  <a:gd name="T27" fmla="*/ 3962 h 3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19" h="3962">
                    <a:moveTo>
                      <a:pt x="1320" y="3962"/>
                    </a:moveTo>
                    <a:lnTo>
                      <a:pt x="0" y="3962"/>
                    </a:lnTo>
                    <a:lnTo>
                      <a:pt x="0" y="1761"/>
                    </a:lnTo>
                    <a:lnTo>
                      <a:pt x="1320" y="1761"/>
                    </a:lnTo>
                    <a:lnTo>
                      <a:pt x="1320" y="3962"/>
                    </a:lnTo>
                    <a:moveTo>
                      <a:pt x="1320" y="3081"/>
                    </a:moveTo>
                    <a:lnTo>
                      <a:pt x="5719" y="3081"/>
                    </a:lnTo>
                    <a:lnTo>
                      <a:pt x="5719" y="0"/>
                    </a:lnTo>
                    <a:lnTo>
                      <a:pt x="440" y="0"/>
                    </a:lnTo>
                    <a:lnTo>
                      <a:pt x="440" y="1761"/>
                    </a:lnTo>
                    <a:moveTo>
                      <a:pt x="3080" y="3962"/>
                    </a:moveTo>
                    <a:lnTo>
                      <a:pt x="3080" y="3081"/>
                    </a:lnTo>
                    <a:moveTo>
                      <a:pt x="4180" y="3962"/>
                    </a:moveTo>
                    <a:lnTo>
                      <a:pt x="1980" y="396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4" name="Group 83">
              <a:extLst>
                <a:ext uri="{FF2B5EF4-FFF2-40B4-BE49-F238E27FC236}">
                  <a16:creationId xmlns:a16="http://schemas.microsoft.com/office/drawing/2014/main" id="{4BC0C9BD-9D42-4DAF-973C-F8D3C586EEF3}"/>
                </a:ext>
              </a:extLst>
            </p:cNvPr>
            <p:cNvGrpSpPr>
              <a:grpSpLocks noChangeAspect="1"/>
            </p:cNvGrpSpPr>
            <p:nvPr/>
          </p:nvGrpSpPr>
          <p:grpSpPr>
            <a:xfrm>
              <a:off x="11213477" y="5128050"/>
              <a:ext cx="457200" cy="457200"/>
              <a:chOff x="2918031" y="2453893"/>
              <a:chExt cx="475798" cy="475798"/>
            </a:xfrm>
          </p:grpSpPr>
          <p:sp useBgFill="1">
            <p:nvSpPr>
              <p:cNvPr id="85" name="Oval 84">
                <a:extLst>
                  <a:ext uri="{FF2B5EF4-FFF2-40B4-BE49-F238E27FC236}">
                    <a16:creationId xmlns:a16="http://schemas.microsoft.com/office/drawing/2014/main" id="{E78CDD69-29F0-485E-ACF9-3CF9FF36155B}"/>
                  </a:ext>
                </a:extLst>
              </p:cNvPr>
              <p:cNvSpPr/>
              <p:nvPr/>
            </p:nvSpPr>
            <p:spPr bwMode="auto">
              <a:xfrm rot="1018474">
                <a:off x="2918031" y="2453893"/>
                <a:ext cx="475798" cy="47579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6" name="Robot_E99A" title="Icon of a robot">
                <a:extLst>
                  <a:ext uri="{FF2B5EF4-FFF2-40B4-BE49-F238E27FC236}">
                    <a16:creationId xmlns:a16="http://schemas.microsoft.com/office/drawing/2014/main" id="{DF6E26BA-2F61-4CB5-84FC-053972FA0E5E}"/>
                  </a:ext>
                </a:extLst>
              </p:cNvPr>
              <p:cNvSpPr>
                <a:spLocks noChangeAspect="1" noEditPoints="1"/>
              </p:cNvSpPr>
              <p:nvPr/>
            </p:nvSpPr>
            <p:spPr bwMode="auto">
              <a:xfrm>
                <a:off x="3014404" y="2470166"/>
                <a:ext cx="283053" cy="365760"/>
              </a:xfrm>
              <a:custGeom>
                <a:avLst/>
                <a:gdLst>
                  <a:gd name="T0" fmla="*/ 1750 w 3000"/>
                  <a:gd name="T1" fmla="*/ 250 h 3875"/>
                  <a:gd name="T2" fmla="*/ 1500 w 3000"/>
                  <a:gd name="T3" fmla="*/ 500 h 3875"/>
                  <a:gd name="T4" fmla="*/ 1250 w 3000"/>
                  <a:gd name="T5" fmla="*/ 250 h 3875"/>
                  <a:gd name="T6" fmla="*/ 1500 w 3000"/>
                  <a:gd name="T7" fmla="*/ 0 h 3875"/>
                  <a:gd name="T8" fmla="*/ 1750 w 3000"/>
                  <a:gd name="T9" fmla="*/ 250 h 3875"/>
                  <a:gd name="T10" fmla="*/ 2500 w 3000"/>
                  <a:gd name="T11" fmla="*/ 2074 h 3875"/>
                  <a:gd name="T12" fmla="*/ 2500 w 3000"/>
                  <a:gd name="T13" fmla="*/ 1176 h 3875"/>
                  <a:gd name="T14" fmla="*/ 2324 w 3000"/>
                  <a:gd name="T15" fmla="*/ 1000 h 3875"/>
                  <a:gd name="T16" fmla="*/ 676 w 3000"/>
                  <a:gd name="T17" fmla="*/ 1000 h 3875"/>
                  <a:gd name="T18" fmla="*/ 500 w 3000"/>
                  <a:gd name="T19" fmla="*/ 1176 h 3875"/>
                  <a:gd name="T20" fmla="*/ 500 w 3000"/>
                  <a:gd name="T21" fmla="*/ 2074 h 3875"/>
                  <a:gd name="T22" fmla="*/ 676 w 3000"/>
                  <a:gd name="T23" fmla="*/ 2250 h 3875"/>
                  <a:gd name="T24" fmla="*/ 2324 w 3000"/>
                  <a:gd name="T25" fmla="*/ 2250 h 3875"/>
                  <a:gd name="T26" fmla="*/ 2500 w 3000"/>
                  <a:gd name="T27" fmla="*/ 2074 h 3875"/>
                  <a:gd name="T28" fmla="*/ 3000 w 3000"/>
                  <a:gd name="T29" fmla="*/ 3875 h 3875"/>
                  <a:gd name="T30" fmla="*/ 3000 w 3000"/>
                  <a:gd name="T31" fmla="*/ 2958 h 3875"/>
                  <a:gd name="T32" fmla="*/ 2792 w 3000"/>
                  <a:gd name="T33" fmla="*/ 2750 h 3875"/>
                  <a:gd name="T34" fmla="*/ 208 w 3000"/>
                  <a:gd name="T35" fmla="*/ 2750 h 3875"/>
                  <a:gd name="T36" fmla="*/ 0 w 3000"/>
                  <a:gd name="T37" fmla="*/ 2958 h 3875"/>
                  <a:gd name="T38" fmla="*/ 0 w 3000"/>
                  <a:gd name="T39" fmla="*/ 3875 h 3875"/>
                  <a:gd name="T40" fmla="*/ 1000 w 3000"/>
                  <a:gd name="T41" fmla="*/ 2250 h 3875"/>
                  <a:gd name="T42" fmla="*/ 1000 w 3000"/>
                  <a:gd name="T43" fmla="*/ 2750 h 3875"/>
                  <a:gd name="T44" fmla="*/ 1500 w 3000"/>
                  <a:gd name="T45" fmla="*/ 500 h 3875"/>
                  <a:gd name="T46" fmla="*/ 1500 w 3000"/>
                  <a:gd name="T47" fmla="*/ 1000 h 3875"/>
                  <a:gd name="T48" fmla="*/ 2000 w 3000"/>
                  <a:gd name="T49" fmla="*/ 2250 h 3875"/>
                  <a:gd name="T50" fmla="*/ 2000 w 3000"/>
                  <a:gd name="T51" fmla="*/ 2750 h 3875"/>
                  <a:gd name="T52" fmla="*/ 875 w 3000"/>
                  <a:gd name="T53" fmla="*/ 1500 h 3875"/>
                  <a:gd name="T54" fmla="*/ 1125 w 3000"/>
                  <a:gd name="T55" fmla="*/ 1500 h 3875"/>
                  <a:gd name="T56" fmla="*/ 1875 w 3000"/>
                  <a:gd name="T57" fmla="*/ 1500 h 3875"/>
                  <a:gd name="T58" fmla="*/ 2125 w 3000"/>
                  <a:gd name="T59" fmla="*/ 1500 h 3875"/>
                  <a:gd name="T60" fmla="*/ 381 w 3000"/>
                  <a:gd name="T61" fmla="*/ 1375 h 3875"/>
                  <a:gd name="T62" fmla="*/ 381 w 3000"/>
                  <a:gd name="T63" fmla="*/ 1875 h 3875"/>
                  <a:gd name="T64" fmla="*/ 2624 w 3000"/>
                  <a:gd name="T65" fmla="*/ 1375 h 3875"/>
                  <a:gd name="T66" fmla="*/ 2624 w 3000"/>
                  <a:gd name="T67" fmla="*/ 1875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0" h="3875">
                    <a:moveTo>
                      <a:pt x="1750" y="250"/>
                    </a:moveTo>
                    <a:cubicBezTo>
                      <a:pt x="1750" y="388"/>
                      <a:pt x="1638" y="500"/>
                      <a:pt x="1500" y="500"/>
                    </a:cubicBezTo>
                    <a:cubicBezTo>
                      <a:pt x="1362" y="500"/>
                      <a:pt x="1250" y="388"/>
                      <a:pt x="1250" y="250"/>
                    </a:cubicBezTo>
                    <a:cubicBezTo>
                      <a:pt x="1250" y="112"/>
                      <a:pt x="1362" y="0"/>
                      <a:pt x="1500" y="0"/>
                    </a:cubicBezTo>
                    <a:cubicBezTo>
                      <a:pt x="1638" y="0"/>
                      <a:pt x="1750" y="112"/>
                      <a:pt x="1750" y="250"/>
                    </a:cubicBezTo>
                    <a:close/>
                    <a:moveTo>
                      <a:pt x="2500" y="2074"/>
                    </a:moveTo>
                    <a:cubicBezTo>
                      <a:pt x="2500" y="1176"/>
                      <a:pt x="2500" y="1176"/>
                      <a:pt x="2500" y="1176"/>
                    </a:cubicBezTo>
                    <a:cubicBezTo>
                      <a:pt x="2500" y="1079"/>
                      <a:pt x="2421" y="1000"/>
                      <a:pt x="2324" y="1000"/>
                    </a:cubicBezTo>
                    <a:cubicBezTo>
                      <a:pt x="676" y="1000"/>
                      <a:pt x="676" y="1000"/>
                      <a:pt x="676" y="1000"/>
                    </a:cubicBezTo>
                    <a:cubicBezTo>
                      <a:pt x="579" y="1000"/>
                      <a:pt x="500" y="1079"/>
                      <a:pt x="500" y="1176"/>
                    </a:cubicBezTo>
                    <a:cubicBezTo>
                      <a:pt x="500" y="2074"/>
                      <a:pt x="500" y="2074"/>
                      <a:pt x="500" y="2074"/>
                    </a:cubicBezTo>
                    <a:cubicBezTo>
                      <a:pt x="500" y="2171"/>
                      <a:pt x="579" y="2250"/>
                      <a:pt x="676" y="2250"/>
                    </a:cubicBezTo>
                    <a:cubicBezTo>
                      <a:pt x="2324" y="2250"/>
                      <a:pt x="2324" y="2250"/>
                      <a:pt x="2324" y="2250"/>
                    </a:cubicBezTo>
                    <a:cubicBezTo>
                      <a:pt x="2421" y="2250"/>
                      <a:pt x="2500" y="2171"/>
                      <a:pt x="2500" y="2074"/>
                    </a:cubicBezTo>
                    <a:close/>
                    <a:moveTo>
                      <a:pt x="3000" y="3875"/>
                    </a:moveTo>
                    <a:cubicBezTo>
                      <a:pt x="3000" y="2958"/>
                      <a:pt x="3000" y="2958"/>
                      <a:pt x="3000" y="2958"/>
                    </a:cubicBezTo>
                    <a:cubicBezTo>
                      <a:pt x="3000" y="2843"/>
                      <a:pt x="2907" y="2750"/>
                      <a:pt x="2792" y="2750"/>
                    </a:cubicBezTo>
                    <a:cubicBezTo>
                      <a:pt x="208" y="2750"/>
                      <a:pt x="208" y="2750"/>
                      <a:pt x="208" y="2750"/>
                    </a:cubicBezTo>
                    <a:cubicBezTo>
                      <a:pt x="93" y="2750"/>
                      <a:pt x="0" y="2843"/>
                      <a:pt x="0" y="2958"/>
                    </a:cubicBezTo>
                    <a:cubicBezTo>
                      <a:pt x="0" y="3875"/>
                      <a:pt x="0" y="3875"/>
                      <a:pt x="0" y="3875"/>
                    </a:cubicBezTo>
                    <a:moveTo>
                      <a:pt x="1000" y="2250"/>
                    </a:moveTo>
                    <a:cubicBezTo>
                      <a:pt x="1000" y="2750"/>
                      <a:pt x="1000" y="2750"/>
                      <a:pt x="1000" y="2750"/>
                    </a:cubicBezTo>
                    <a:moveTo>
                      <a:pt x="1500" y="500"/>
                    </a:moveTo>
                    <a:cubicBezTo>
                      <a:pt x="1500" y="1000"/>
                      <a:pt x="1500" y="1000"/>
                      <a:pt x="1500" y="1000"/>
                    </a:cubicBezTo>
                    <a:moveTo>
                      <a:pt x="2000" y="2250"/>
                    </a:moveTo>
                    <a:cubicBezTo>
                      <a:pt x="2000" y="2750"/>
                      <a:pt x="2000" y="2750"/>
                      <a:pt x="2000" y="2750"/>
                    </a:cubicBezTo>
                    <a:moveTo>
                      <a:pt x="875" y="1500"/>
                    </a:moveTo>
                    <a:cubicBezTo>
                      <a:pt x="1125" y="1500"/>
                      <a:pt x="1125" y="1500"/>
                      <a:pt x="1125" y="1500"/>
                    </a:cubicBezTo>
                    <a:moveTo>
                      <a:pt x="1875" y="1500"/>
                    </a:moveTo>
                    <a:cubicBezTo>
                      <a:pt x="2125" y="1500"/>
                      <a:pt x="2125" y="1500"/>
                      <a:pt x="2125" y="1500"/>
                    </a:cubicBezTo>
                    <a:moveTo>
                      <a:pt x="381" y="1375"/>
                    </a:moveTo>
                    <a:cubicBezTo>
                      <a:pt x="381" y="1875"/>
                      <a:pt x="381" y="1875"/>
                      <a:pt x="381" y="1875"/>
                    </a:cubicBezTo>
                    <a:moveTo>
                      <a:pt x="2624" y="1375"/>
                    </a:moveTo>
                    <a:cubicBezTo>
                      <a:pt x="2624" y="1875"/>
                      <a:pt x="2624" y="1875"/>
                      <a:pt x="2624" y="18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7" name="Group 86">
              <a:extLst>
                <a:ext uri="{FF2B5EF4-FFF2-40B4-BE49-F238E27FC236}">
                  <a16:creationId xmlns:a16="http://schemas.microsoft.com/office/drawing/2014/main" id="{FB0D7DA6-1578-4AA2-A1E3-50FA1434829B}"/>
                </a:ext>
              </a:extLst>
            </p:cNvPr>
            <p:cNvGrpSpPr>
              <a:grpSpLocks noChangeAspect="1"/>
            </p:cNvGrpSpPr>
            <p:nvPr/>
          </p:nvGrpSpPr>
          <p:grpSpPr>
            <a:xfrm>
              <a:off x="10813717" y="4431400"/>
              <a:ext cx="457200" cy="457200"/>
              <a:chOff x="10742419" y="4392663"/>
              <a:chExt cx="503962" cy="503962"/>
            </a:xfrm>
          </p:grpSpPr>
          <p:sp useBgFill="1">
            <p:nvSpPr>
              <p:cNvPr id="88" name="Oval 87">
                <a:extLst>
                  <a:ext uri="{FF2B5EF4-FFF2-40B4-BE49-F238E27FC236}">
                    <a16:creationId xmlns:a16="http://schemas.microsoft.com/office/drawing/2014/main" id="{80E839E5-7F2B-4AE5-AE5F-AA9773954416}"/>
                  </a:ext>
                </a:extLst>
              </p:cNvPr>
              <p:cNvSpPr/>
              <p:nvPr/>
            </p:nvSpPr>
            <p:spPr bwMode="auto">
              <a:xfrm rot="829071">
                <a:off x="10742419" y="4392663"/>
                <a:ext cx="503962" cy="50396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9" name="camera_4" title="Icon of a security camera">
                <a:extLst>
                  <a:ext uri="{FF2B5EF4-FFF2-40B4-BE49-F238E27FC236}">
                    <a16:creationId xmlns:a16="http://schemas.microsoft.com/office/drawing/2014/main" id="{3F882426-E737-4C1E-A15F-D0F77E93DC68}"/>
                  </a:ext>
                </a:extLst>
              </p:cNvPr>
              <p:cNvSpPr>
                <a:spLocks noChangeAspect="1" noEditPoints="1"/>
              </p:cNvSpPr>
              <p:nvPr/>
            </p:nvSpPr>
            <p:spPr bwMode="auto">
              <a:xfrm>
                <a:off x="10810826" y="4533107"/>
                <a:ext cx="348001" cy="280518"/>
              </a:xfrm>
              <a:custGeom>
                <a:avLst/>
                <a:gdLst>
                  <a:gd name="T0" fmla="*/ 284 w 297"/>
                  <a:gd name="T1" fmla="*/ 84 h 238"/>
                  <a:gd name="T2" fmla="*/ 13 w 297"/>
                  <a:gd name="T3" fmla="*/ 84 h 238"/>
                  <a:gd name="T4" fmla="*/ 0 w 297"/>
                  <a:gd name="T5" fmla="*/ 71 h 238"/>
                  <a:gd name="T6" fmla="*/ 0 w 297"/>
                  <a:gd name="T7" fmla="*/ 13 h 238"/>
                  <a:gd name="T8" fmla="*/ 13 w 297"/>
                  <a:gd name="T9" fmla="*/ 0 h 238"/>
                  <a:gd name="T10" fmla="*/ 284 w 297"/>
                  <a:gd name="T11" fmla="*/ 0 h 238"/>
                  <a:gd name="T12" fmla="*/ 297 w 297"/>
                  <a:gd name="T13" fmla="*/ 13 h 238"/>
                  <a:gd name="T14" fmla="*/ 297 w 297"/>
                  <a:gd name="T15" fmla="*/ 71 h 238"/>
                  <a:gd name="T16" fmla="*/ 284 w 297"/>
                  <a:gd name="T17" fmla="*/ 84 h 238"/>
                  <a:gd name="T18" fmla="*/ 31 w 297"/>
                  <a:gd name="T19" fmla="*/ 84 h 238"/>
                  <a:gd name="T20" fmla="*/ 31 w 297"/>
                  <a:gd name="T21" fmla="*/ 121 h 238"/>
                  <a:gd name="T22" fmla="*/ 149 w 297"/>
                  <a:gd name="T23" fmla="*/ 238 h 238"/>
                  <a:gd name="T24" fmla="*/ 149 w 297"/>
                  <a:gd name="T25" fmla="*/ 238 h 238"/>
                  <a:gd name="T26" fmla="*/ 266 w 297"/>
                  <a:gd name="T27" fmla="*/ 121 h 238"/>
                  <a:gd name="T28" fmla="*/ 266 w 297"/>
                  <a:gd name="T29" fmla="*/ 84 h 238"/>
                  <a:gd name="T30" fmla="*/ 207 w 297"/>
                  <a:gd name="T31" fmla="*/ 223 h 238"/>
                  <a:gd name="T32" fmla="*/ 207 w 297"/>
                  <a:gd name="T33" fmla="*/ 174 h 238"/>
                  <a:gd name="T34" fmla="*/ 149 w 297"/>
                  <a:gd name="T35" fmla="*/ 115 h 238"/>
                  <a:gd name="T36" fmla="*/ 149 w 297"/>
                  <a:gd name="T37" fmla="*/ 115 h 238"/>
                  <a:gd name="T38" fmla="*/ 90 w 297"/>
                  <a:gd name="T39" fmla="*/ 174 h 238"/>
                  <a:gd name="T40" fmla="*/ 90 w 297"/>
                  <a:gd name="T41" fmla="*/ 223 h 238"/>
                  <a:gd name="T42" fmla="*/ 149 w 297"/>
                  <a:gd name="T43" fmla="*/ 135 h 238"/>
                  <a:gd name="T44" fmla="*/ 112 w 297"/>
                  <a:gd name="T45" fmla="*/ 172 h 238"/>
                  <a:gd name="T46" fmla="*/ 149 w 297"/>
                  <a:gd name="T47" fmla="*/ 209 h 238"/>
                  <a:gd name="T48" fmla="*/ 185 w 297"/>
                  <a:gd name="T49" fmla="*/ 172 h 238"/>
                  <a:gd name="T50" fmla="*/ 149 w 297"/>
                  <a:gd name="T51" fmla="*/ 135 h 238"/>
                  <a:gd name="T52" fmla="*/ 266 w 297"/>
                  <a:gd name="T53" fmla="*/ 41 h 238"/>
                  <a:gd name="T54" fmla="*/ 259 w 297"/>
                  <a:gd name="T55" fmla="*/ 48 h 238"/>
                  <a:gd name="T56" fmla="*/ 266 w 297"/>
                  <a:gd name="T57" fmla="*/ 56 h 238"/>
                  <a:gd name="T58" fmla="*/ 274 w 297"/>
                  <a:gd name="T59" fmla="*/ 48 h 238"/>
                  <a:gd name="T60" fmla="*/ 266 w 297"/>
                  <a:gd name="T6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7" h="238">
                    <a:moveTo>
                      <a:pt x="284" y="84"/>
                    </a:moveTo>
                    <a:cubicBezTo>
                      <a:pt x="13" y="84"/>
                      <a:pt x="13" y="84"/>
                      <a:pt x="13" y="84"/>
                    </a:cubicBezTo>
                    <a:cubicBezTo>
                      <a:pt x="6" y="84"/>
                      <a:pt x="0" y="78"/>
                      <a:pt x="0" y="71"/>
                    </a:cubicBezTo>
                    <a:cubicBezTo>
                      <a:pt x="0" y="13"/>
                      <a:pt x="0" y="13"/>
                      <a:pt x="0" y="13"/>
                    </a:cubicBezTo>
                    <a:cubicBezTo>
                      <a:pt x="0" y="6"/>
                      <a:pt x="6" y="0"/>
                      <a:pt x="13" y="0"/>
                    </a:cubicBezTo>
                    <a:cubicBezTo>
                      <a:pt x="284" y="0"/>
                      <a:pt x="284" y="0"/>
                      <a:pt x="284" y="0"/>
                    </a:cubicBezTo>
                    <a:cubicBezTo>
                      <a:pt x="291" y="0"/>
                      <a:pt x="297" y="6"/>
                      <a:pt x="297" y="13"/>
                    </a:cubicBezTo>
                    <a:cubicBezTo>
                      <a:pt x="297" y="71"/>
                      <a:pt x="297" y="71"/>
                      <a:pt x="297" y="71"/>
                    </a:cubicBezTo>
                    <a:cubicBezTo>
                      <a:pt x="297" y="78"/>
                      <a:pt x="291" y="84"/>
                      <a:pt x="284" y="84"/>
                    </a:cubicBezTo>
                    <a:close/>
                    <a:moveTo>
                      <a:pt x="31" y="84"/>
                    </a:moveTo>
                    <a:cubicBezTo>
                      <a:pt x="31" y="121"/>
                      <a:pt x="31" y="121"/>
                      <a:pt x="31" y="121"/>
                    </a:cubicBezTo>
                    <a:cubicBezTo>
                      <a:pt x="31" y="185"/>
                      <a:pt x="84" y="238"/>
                      <a:pt x="149" y="238"/>
                    </a:cubicBezTo>
                    <a:cubicBezTo>
                      <a:pt x="149" y="238"/>
                      <a:pt x="149" y="238"/>
                      <a:pt x="149" y="238"/>
                    </a:cubicBezTo>
                    <a:cubicBezTo>
                      <a:pt x="213" y="238"/>
                      <a:pt x="266" y="185"/>
                      <a:pt x="266" y="121"/>
                    </a:cubicBezTo>
                    <a:cubicBezTo>
                      <a:pt x="266" y="84"/>
                      <a:pt x="266" y="84"/>
                      <a:pt x="266" y="84"/>
                    </a:cubicBezTo>
                    <a:moveTo>
                      <a:pt x="207" y="223"/>
                    </a:moveTo>
                    <a:cubicBezTo>
                      <a:pt x="207" y="174"/>
                      <a:pt x="207" y="174"/>
                      <a:pt x="207" y="174"/>
                    </a:cubicBezTo>
                    <a:cubicBezTo>
                      <a:pt x="207" y="141"/>
                      <a:pt x="181" y="115"/>
                      <a:pt x="149" y="115"/>
                    </a:cubicBezTo>
                    <a:cubicBezTo>
                      <a:pt x="149" y="115"/>
                      <a:pt x="149" y="115"/>
                      <a:pt x="149" y="115"/>
                    </a:cubicBezTo>
                    <a:cubicBezTo>
                      <a:pt x="117" y="115"/>
                      <a:pt x="90" y="141"/>
                      <a:pt x="90" y="174"/>
                    </a:cubicBezTo>
                    <a:cubicBezTo>
                      <a:pt x="90" y="223"/>
                      <a:pt x="90" y="223"/>
                      <a:pt x="90" y="223"/>
                    </a:cubicBezTo>
                    <a:moveTo>
                      <a:pt x="149" y="135"/>
                    </a:moveTo>
                    <a:cubicBezTo>
                      <a:pt x="128" y="135"/>
                      <a:pt x="112" y="152"/>
                      <a:pt x="112" y="172"/>
                    </a:cubicBezTo>
                    <a:cubicBezTo>
                      <a:pt x="112" y="192"/>
                      <a:pt x="128" y="209"/>
                      <a:pt x="149" y="209"/>
                    </a:cubicBezTo>
                    <a:cubicBezTo>
                      <a:pt x="169" y="209"/>
                      <a:pt x="185" y="192"/>
                      <a:pt x="185" y="172"/>
                    </a:cubicBezTo>
                    <a:cubicBezTo>
                      <a:pt x="185" y="152"/>
                      <a:pt x="169" y="135"/>
                      <a:pt x="149" y="135"/>
                    </a:cubicBezTo>
                    <a:close/>
                    <a:moveTo>
                      <a:pt x="266" y="41"/>
                    </a:moveTo>
                    <a:cubicBezTo>
                      <a:pt x="262" y="41"/>
                      <a:pt x="259" y="44"/>
                      <a:pt x="259" y="48"/>
                    </a:cubicBezTo>
                    <a:cubicBezTo>
                      <a:pt x="259" y="53"/>
                      <a:pt x="262" y="56"/>
                      <a:pt x="266" y="56"/>
                    </a:cubicBezTo>
                    <a:cubicBezTo>
                      <a:pt x="270" y="56"/>
                      <a:pt x="274" y="53"/>
                      <a:pt x="274" y="48"/>
                    </a:cubicBezTo>
                    <a:cubicBezTo>
                      <a:pt x="274" y="44"/>
                      <a:pt x="270" y="41"/>
                      <a:pt x="266" y="4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0" name="Group 89">
              <a:extLst>
                <a:ext uri="{FF2B5EF4-FFF2-40B4-BE49-F238E27FC236}">
                  <a16:creationId xmlns:a16="http://schemas.microsoft.com/office/drawing/2014/main" id="{5B96FD5C-9C87-4676-BAE9-5AAEECF39447}"/>
                </a:ext>
              </a:extLst>
            </p:cNvPr>
            <p:cNvGrpSpPr>
              <a:grpSpLocks noChangeAspect="1"/>
            </p:cNvGrpSpPr>
            <p:nvPr/>
          </p:nvGrpSpPr>
          <p:grpSpPr>
            <a:xfrm>
              <a:off x="2846747" y="2000879"/>
              <a:ext cx="457200" cy="457200"/>
              <a:chOff x="1991812" y="2055341"/>
              <a:chExt cx="531570" cy="531570"/>
            </a:xfrm>
          </p:grpSpPr>
          <p:sp useBgFill="1">
            <p:nvSpPr>
              <p:cNvPr id="91" name="Oval 90">
                <a:extLst>
                  <a:ext uri="{FF2B5EF4-FFF2-40B4-BE49-F238E27FC236}">
                    <a16:creationId xmlns:a16="http://schemas.microsoft.com/office/drawing/2014/main" id="{DF5DE7C3-07E1-47AA-B600-633B60231F41}"/>
                  </a:ext>
                </a:extLst>
              </p:cNvPr>
              <p:cNvSpPr/>
              <p:nvPr/>
            </p:nvSpPr>
            <p:spPr bwMode="auto">
              <a:xfrm rot="20650545">
                <a:off x="1991812" y="2055341"/>
                <a:ext cx="531570" cy="53157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2" name="chip" title="Icon of a computer chip">
                <a:extLst>
                  <a:ext uri="{FF2B5EF4-FFF2-40B4-BE49-F238E27FC236}">
                    <a16:creationId xmlns:a16="http://schemas.microsoft.com/office/drawing/2014/main" id="{7B0E60C8-4CFA-455A-93B9-99CD73AB61ED}"/>
                  </a:ext>
                </a:extLst>
              </p:cNvPr>
              <p:cNvSpPr>
                <a:spLocks noChangeAspect="1" noEditPoints="1"/>
              </p:cNvSpPr>
              <p:nvPr/>
            </p:nvSpPr>
            <p:spPr bwMode="auto">
              <a:xfrm>
                <a:off x="2078350" y="2138246"/>
                <a:ext cx="358494"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3" name="Group 92">
              <a:extLst>
                <a:ext uri="{FF2B5EF4-FFF2-40B4-BE49-F238E27FC236}">
                  <a16:creationId xmlns:a16="http://schemas.microsoft.com/office/drawing/2014/main" id="{6CE6C247-66F0-43F2-BC6F-68B1914F3419}"/>
                </a:ext>
              </a:extLst>
            </p:cNvPr>
            <p:cNvGrpSpPr>
              <a:grpSpLocks noChangeAspect="1"/>
            </p:cNvGrpSpPr>
            <p:nvPr/>
          </p:nvGrpSpPr>
          <p:grpSpPr>
            <a:xfrm>
              <a:off x="4288571" y="2140181"/>
              <a:ext cx="457200" cy="457200"/>
              <a:chOff x="4333356" y="2180217"/>
              <a:chExt cx="604488" cy="604488"/>
            </a:xfrm>
          </p:grpSpPr>
          <p:sp useBgFill="1">
            <p:nvSpPr>
              <p:cNvPr id="94" name="Oval 93">
                <a:extLst>
                  <a:ext uri="{FF2B5EF4-FFF2-40B4-BE49-F238E27FC236}">
                    <a16:creationId xmlns:a16="http://schemas.microsoft.com/office/drawing/2014/main" id="{53279057-922E-4BF0-812B-A97104B51BE2}"/>
                  </a:ext>
                </a:extLst>
              </p:cNvPr>
              <p:cNvSpPr/>
              <p:nvPr/>
            </p:nvSpPr>
            <p:spPr bwMode="auto">
              <a:xfrm rot="1864674">
                <a:off x="4333356" y="218021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5" name="Browser_2" title="Icon of a browser window with a home symbol inside">
                <a:extLst>
                  <a:ext uri="{FF2B5EF4-FFF2-40B4-BE49-F238E27FC236}">
                    <a16:creationId xmlns:a16="http://schemas.microsoft.com/office/drawing/2014/main" id="{12CB9E8D-0A0B-4877-9048-E2C65F38EC83}"/>
                  </a:ext>
                </a:extLst>
              </p:cNvPr>
              <p:cNvSpPr>
                <a:spLocks noChangeAspect="1" noEditPoints="1"/>
              </p:cNvSpPr>
              <p:nvPr/>
            </p:nvSpPr>
            <p:spPr bwMode="auto">
              <a:xfrm>
                <a:off x="4413378" y="2289618"/>
                <a:ext cx="430220" cy="365760"/>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a:extLst>
                <a:ext uri="{FF2B5EF4-FFF2-40B4-BE49-F238E27FC236}">
                  <a16:creationId xmlns:a16="http://schemas.microsoft.com/office/drawing/2014/main" id="{40CBFD3C-B290-41B5-AF15-0F14269DC3DC}"/>
                </a:ext>
              </a:extLst>
            </p:cNvPr>
            <p:cNvGrpSpPr>
              <a:grpSpLocks noChangeAspect="1"/>
            </p:cNvGrpSpPr>
            <p:nvPr/>
          </p:nvGrpSpPr>
          <p:grpSpPr>
            <a:xfrm>
              <a:off x="8574787" y="2085105"/>
              <a:ext cx="495911" cy="495911"/>
              <a:chOff x="8078398" y="2264154"/>
              <a:chExt cx="534779" cy="534779"/>
            </a:xfrm>
          </p:grpSpPr>
          <p:sp useBgFill="1">
            <p:nvSpPr>
              <p:cNvPr id="97" name="Oval 96">
                <a:extLst>
                  <a:ext uri="{FF2B5EF4-FFF2-40B4-BE49-F238E27FC236}">
                    <a16:creationId xmlns:a16="http://schemas.microsoft.com/office/drawing/2014/main" id="{7113F444-AFB6-4BF6-8802-45E693ADC9AE}"/>
                  </a:ext>
                </a:extLst>
              </p:cNvPr>
              <p:cNvSpPr/>
              <p:nvPr/>
            </p:nvSpPr>
            <p:spPr bwMode="auto">
              <a:xfrm rot="499123">
                <a:off x="8078398" y="2264154"/>
                <a:ext cx="534779" cy="534779"/>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8" name="girl" title="Icon of a young woman">
                <a:extLst>
                  <a:ext uri="{FF2B5EF4-FFF2-40B4-BE49-F238E27FC236}">
                    <a16:creationId xmlns:a16="http://schemas.microsoft.com/office/drawing/2014/main" id="{2ECF901E-85BE-402B-BA94-9B4CDEB2EE10}"/>
                  </a:ext>
                </a:extLst>
              </p:cNvPr>
              <p:cNvSpPr>
                <a:spLocks noChangeAspect="1" noEditPoints="1"/>
              </p:cNvSpPr>
              <p:nvPr/>
            </p:nvSpPr>
            <p:spPr bwMode="auto">
              <a:xfrm>
                <a:off x="8169012" y="2348401"/>
                <a:ext cx="308832" cy="365760"/>
              </a:xfrm>
              <a:custGeom>
                <a:avLst/>
                <a:gdLst>
                  <a:gd name="T0" fmla="*/ 65 w 299"/>
                  <a:gd name="T1" fmla="*/ 119 h 354"/>
                  <a:gd name="T2" fmla="*/ 169 w 299"/>
                  <a:gd name="T3" fmla="*/ 15 h 354"/>
                  <a:gd name="T4" fmla="*/ 273 w 299"/>
                  <a:gd name="T5" fmla="*/ 119 h 354"/>
                  <a:gd name="T6" fmla="*/ 169 w 299"/>
                  <a:gd name="T7" fmla="*/ 223 h 354"/>
                  <a:gd name="T8" fmla="*/ 65 w 299"/>
                  <a:gd name="T9" fmla="*/ 119 h 354"/>
                  <a:gd name="T10" fmla="*/ 299 w 299"/>
                  <a:gd name="T11" fmla="*/ 354 h 354"/>
                  <a:gd name="T12" fmla="*/ 169 w 299"/>
                  <a:gd name="T13" fmla="*/ 223 h 354"/>
                  <a:gd name="T14" fmla="*/ 38 w 299"/>
                  <a:gd name="T15" fmla="*/ 354 h 354"/>
                  <a:gd name="T16" fmla="*/ 112 w 299"/>
                  <a:gd name="T17" fmla="*/ 236 h 354"/>
                  <a:gd name="T18" fmla="*/ 169 w 299"/>
                  <a:gd name="T19" fmla="*/ 289 h 354"/>
                  <a:gd name="T20" fmla="*/ 225 w 299"/>
                  <a:gd name="T21" fmla="*/ 236 h 354"/>
                  <a:gd name="T22" fmla="*/ 105 w 299"/>
                  <a:gd name="T23" fmla="*/ 37 h 354"/>
                  <a:gd name="T24" fmla="*/ 165 w 299"/>
                  <a:gd name="T25" fmla="*/ 85 h 354"/>
                  <a:gd name="T26" fmla="*/ 269 w 299"/>
                  <a:gd name="T27" fmla="*/ 90 h 354"/>
                  <a:gd name="T28" fmla="*/ 69 w 299"/>
                  <a:gd name="T29" fmla="*/ 148 h 354"/>
                  <a:gd name="T30" fmla="*/ 105 w 299"/>
                  <a:gd name="T31" fmla="*/ 107 h 354"/>
                  <a:gd name="T32" fmla="*/ 99 w 299"/>
                  <a:gd name="T33" fmla="*/ 42 h 354"/>
                  <a:gd name="T34" fmla="*/ 105 w 299"/>
                  <a:gd name="T35" fmla="*/ 37 h 354"/>
                  <a:gd name="T36" fmla="*/ 55 w 299"/>
                  <a:gd name="T37" fmla="*/ 25 h 354"/>
                  <a:gd name="T38" fmla="*/ 62 w 299"/>
                  <a:gd name="T39" fmla="*/ 109 h 354"/>
                  <a:gd name="T40" fmla="*/ 0 w 299"/>
                  <a:gd name="T41" fmla="*/ 127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9" h="354">
                    <a:moveTo>
                      <a:pt x="65" y="119"/>
                    </a:moveTo>
                    <a:cubicBezTo>
                      <a:pt x="65" y="62"/>
                      <a:pt x="111" y="15"/>
                      <a:pt x="169" y="15"/>
                    </a:cubicBezTo>
                    <a:cubicBezTo>
                      <a:pt x="226" y="15"/>
                      <a:pt x="273" y="62"/>
                      <a:pt x="273" y="119"/>
                    </a:cubicBezTo>
                    <a:cubicBezTo>
                      <a:pt x="273" y="177"/>
                      <a:pt x="226" y="223"/>
                      <a:pt x="169" y="223"/>
                    </a:cubicBezTo>
                    <a:cubicBezTo>
                      <a:pt x="111" y="223"/>
                      <a:pt x="65" y="177"/>
                      <a:pt x="65" y="119"/>
                    </a:cubicBezTo>
                    <a:close/>
                    <a:moveTo>
                      <a:pt x="299" y="354"/>
                    </a:moveTo>
                    <a:cubicBezTo>
                      <a:pt x="299" y="282"/>
                      <a:pt x="241" y="223"/>
                      <a:pt x="169" y="223"/>
                    </a:cubicBezTo>
                    <a:cubicBezTo>
                      <a:pt x="97" y="223"/>
                      <a:pt x="38" y="282"/>
                      <a:pt x="38" y="354"/>
                    </a:cubicBezTo>
                    <a:moveTo>
                      <a:pt x="112" y="236"/>
                    </a:moveTo>
                    <a:cubicBezTo>
                      <a:pt x="169" y="289"/>
                      <a:pt x="169" y="289"/>
                      <a:pt x="169" y="289"/>
                    </a:cubicBezTo>
                    <a:cubicBezTo>
                      <a:pt x="225" y="236"/>
                      <a:pt x="225" y="236"/>
                      <a:pt x="225" y="236"/>
                    </a:cubicBezTo>
                    <a:moveTo>
                      <a:pt x="105" y="37"/>
                    </a:moveTo>
                    <a:cubicBezTo>
                      <a:pt x="105" y="37"/>
                      <a:pt x="130" y="75"/>
                      <a:pt x="165" y="85"/>
                    </a:cubicBezTo>
                    <a:cubicBezTo>
                      <a:pt x="206" y="96"/>
                      <a:pt x="269" y="90"/>
                      <a:pt x="269" y="90"/>
                    </a:cubicBezTo>
                    <a:moveTo>
                      <a:pt x="69" y="148"/>
                    </a:moveTo>
                    <a:cubicBezTo>
                      <a:pt x="69" y="148"/>
                      <a:pt x="98" y="128"/>
                      <a:pt x="105" y="107"/>
                    </a:cubicBezTo>
                    <a:cubicBezTo>
                      <a:pt x="117" y="68"/>
                      <a:pt x="99" y="42"/>
                      <a:pt x="99" y="42"/>
                    </a:cubicBezTo>
                    <a:moveTo>
                      <a:pt x="105" y="37"/>
                    </a:moveTo>
                    <a:cubicBezTo>
                      <a:pt x="105" y="37"/>
                      <a:pt x="87" y="0"/>
                      <a:pt x="55" y="25"/>
                    </a:cubicBezTo>
                    <a:cubicBezTo>
                      <a:pt x="28" y="47"/>
                      <a:pt x="66" y="87"/>
                      <a:pt x="62" y="109"/>
                    </a:cubicBezTo>
                    <a:cubicBezTo>
                      <a:pt x="55" y="139"/>
                      <a:pt x="0" y="127"/>
                      <a:pt x="0" y="12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9" name="Group 98">
              <a:extLst>
                <a:ext uri="{FF2B5EF4-FFF2-40B4-BE49-F238E27FC236}">
                  <a16:creationId xmlns:a16="http://schemas.microsoft.com/office/drawing/2014/main" id="{6C980C21-76A9-49B6-9134-FAB99AD6ACE2}"/>
                </a:ext>
              </a:extLst>
            </p:cNvPr>
            <p:cNvGrpSpPr>
              <a:grpSpLocks noChangeAspect="1"/>
            </p:cNvGrpSpPr>
            <p:nvPr/>
          </p:nvGrpSpPr>
          <p:grpSpPr>
            <a:xfrm>
              <a:off x="7405031" y="1872424"/>
              <a:ext cx="457200" cy="457200"/>
              <a:chOff x="7390889" y="2022303"/>
              <a:chExt cx="507144" cy="507144"/>
            </a:xfrm>
          </p:grpSpPr>
          <p:sp useBgFill="1">
            <p:nvSpPr>
              <p:cNvPr id="100" name="Oval 99">
                <a:extLst>
                  <a:ext uri="{FF2B5EF4-FFF2-40B4-BE49-F238E27FC236}">
                    <a16:creationId xmlns:a16="http://schemas.microsoft.com/office/drawing/2014/main" id="{5A73E101-812B-4BDD-AD62-325B68EBF011}"/>
                  </a:ext>
                </a:extLst>
              </p:cNvPr>
              <p:cNvSpPr/>
              <p:nvPr/>
            </p:nvSpPr>
            <p:spPr bwMode="auto">
              <a:xfrm rot="4020000">
                <a:off x="7390889" y="2022303"/>
                <a:ext cx="507144" cy="50714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girl_2" title="Icon of a woman">
                <a:extLst>
                  <a:ext uri="{FF2B5EF4-FFF2-40B4-BE49-F238E27FC236}">
                    <a16:creationId xmlns:a16="http://schemas.microsoft.com/office/drawing/2014/main" id="{49298DCD-823F-467B-803A-A3F6E5A04CA9}"/>
                  </a:ext>
                </a:extLst>
              </p:cNvPr>
              <p:cNvSpPr>
                <a:spLocks noChangeAspect="1" noEditPoints="1"/>
              </p:cNvSpPr>
              <p:nvPr/>
            </p:nvSpPr>
            <p:spPr bwMode="auto">
              <a:xfrm>
                <a:off x="7466785" y="2068928"/>
                <a:ext cx="355352" cy="365760"/>
              </a:xfrm>
              <a:custGeom>
                <a:avLst/>
                <a:gdLst>
                  <a:gd name="T0" fmla="*/ 62 w 331"/>
                  <a:gd name="T1" fmla="*/ 104 h 339"/>
                  <a:gd name="T2" fmla="*/ 166 w 331"/>
                  <a:gd name="T3" fmla="*/ 0 h 339"/>
                  <a:gd name="T4" fmla="*/ 270 w 331"/>
                  <a:gd name="T5" fmla="*/ 104 h 339"/>
                  <a:gd name="T6" fmla="*/ 166 w 331"/>
                  <a:gd name="T7" fmla="*/ 208 h 339"/>
                  <a:gd name="T8" fmla="*/ 62 w 331"/>
                  <a:gd name="T9" fmla="*/ 104 h 339"/>
                  <a:gd name="T10" fmla="*/ 296 w 331"/>
                  <a:gd name="T11" fmla="*/ 339 h 339"/>
                  <a:gd name="T12" fmla="*/ 166 w 331"/>
                  <a:gd name="T13" fmla="*/ 208 h 339"/>
                  <a:gd name="T14" fmla="*/ 35 w 331"/>
                  <a:gd name="T15" fmla="*/ 339 h 339"/>
                  <a:gd name="T16" fmla="*/ 109 w 331"/>
                  <a:gd name="T17" fmla="*/ 221 h 339"/>
                  <a:gd name="T18" fmla="*/ 166 w 331"/>
                  <a:gd name="T19" fmla="*/ 274 h 339"/>
                  <a:gd name="T20" fmla="*/ 222 w 331"/>
                  <a:gd name="T21" fmla="*/ 221 h 339"/>
                  <a:gd name="T22" fmla="*/ 0 w 331"/>
                  <a:gd name="T23" fmla="*/ 190 h 339"/>
                  <a:gd name="T24" fmla="*/ 31 w 331"/>
                  <a:gd name="T25" fmla="*/ 217 h 339"/>
                  <a:gd name="T26" fmla="*/ 62 w 331"/>
                  <a:gd name="T27" fmla="*/ 190 h 339"/>
                  <a:gd name="T28" fmla="*/ 62 w 331"/>
                  <a:gd name="T29" fmla="*/ 101 h 339"/>
                  <a:gd name="T30" fmla="*/ 62 w 331"/>
                  <a:gd name="T31" fmla="*/ 192 h 339"/>
                  <a:gd name="T32" fmla="*/ 270 w 331"/>
                  <a:gd name="T33" fmla="*/ 190 h 339"/>
                  <a:gd name="T34" fmla="*/ 300 w 331"/>
                  <a:gd name="T35" fmla="*/ 217 h 339"/>
                  <a:gd name="T36" fmla="*/ 331 w 331"/>
                  <a:gd name="T37" fmla="*/ 190 h 339"/>
                  <a:gd name="T38" fmla="*/ 270 w 331"/>
                  <a:gd name="T39" fmla="*/ 101 h 339"/>
                  <a:gd name="T40" fmla="*/ 270 w 331"/>
                  <a:gd name="T41" fmla="*/ 19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 h="339">
                    <a:moveTo>
                      <a:pt x="62" y="104"/>
                    </a:moveTo>
                    <a:cubicBezTo>
                      <a:pt x="62" y="47"/>
                      <a:pt x="108" y="0"/>
                      <a:pt x="166" y="0"/>
                    </a:cubicBezTo>
                    <a:cubicBezTo>
                      <a:pt x="223" y="0"/>
                      <a:pt x="270" y="47"/>
                      <a:pt x="270" y="104"/>
                    </a:cubicBezTo>
                    <a:cubicBezTo>
                      <a:pt x="270" y="162"/>
                      <a:pt x="223" y="208"/>
                      <a:pt x="166" y="208"/>
                    </a:cubicBezTo>
                    <a:cubicBezTo>
                      <a:pt x="108" y="208"/>
                      <a:pt x="62" y="162"/>
                      <a:pt x="62" y="104"/>
                    </a:cubicBezTo>
                    <a:close/>
                    <a:moveTo>
                      <a:pt x="296" y="339"/>
                    </a:moveTo>
                    <a:cubicBezTo>
                      <a:pt x="296" y="267"/>
                      <a:pt x="238" y="208"/>
                      <a:pt x="166" y="208"/>
                    </a:cubicBezTo>
                    <a:cubicBezTo>
                      <a:pt x="94" y="208"/>
                      <a:pt x="35" y="267"/>
                      <a:pt x="35" y="339"/>
                    </a:cubicBezTo>
                    <a:moveTo>
                      <a:pt x="109" y="221"/>
                    </a:moveTo>
                    <a:cubicBezTo>
                      <a:pt x="166" y="274"/>
                      <a:pt x="166" y="274"/>
                      <a:pt x="166" y="274"/>
                    </a:cubicBezTo>
                    <a:cubicBezTo>
                      <a:pt x="222" y="221"/>
                      <a:pt x="222" y="221"/>
                      <a:pt x="222" y="221"/>
                    </a:cubicBezTo>
                    <a:moveTo>
                      <a:pt x="0" y="190"/>
                    </a:moveTo>
                    <a:cubicBezTo>
                      <a:pt x="0" y="205"/>
                      <a:pt x="14" y="217"/>
                      <a:pt x="31" y="217"/>
                    </a:cubicBezTo>
                    <a:cubicBezTo>
                      <a:pt x="48" y="217"/>
                      <a:pt x="62" y="205"/>
                      <a:pt x="62" y="190"/>
                    </a:cubicBezTo>
                    <a:moveTo>
                      <a:pt x="62" y="101"/>
                    </a:moveTo>
                    <a:cubicBezTo>
                      <a:pt x="62" y="192"/>
                      <a:pt x="62" y="192"/>
                      <a:pt x="62" y="192"/>
                    </a:cubicBezTo>
                    <a:moveTo>
                      <a:pt x="270" y="190"/>
                    </a:moveTo>
                    <a:cubicBezTo>
                      <a:pt x="270" y="205"/>
                      <a:pt x="283" y="217"/>
                      <a:pt x="300" y="217"/>
                    </a:cubicBezTo>
                    <a:cubicBezTo>
                      <a:pt x="317" y="217"/>
                      <a:pt x="331" y="205"/>
                      <a:pt x="331" y="190"/>
                    </a:cubicBezTo>
                    <a:moveTo>
                      <a:pt x="270" y="101"/>
                    </a:moveTo>
                    <a:cubicBezTo>
                      <a:pt x="270" y="192"/>
                      <a:pt x="270" y="192"/>
                      <a:pt x="270" y="19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102" name="Group 101">
              <a:extLst>
                <a:ext uri="{FF2B5EF4-FFF2-40B4-BE49-F238E27FC236}">
                  <a16:creationId xmlns:a16="http://schemas.microsoft.com/office/drawing/2014/main" id="{9EADB15A-8F0B-4E98-8442-920C60D552C4}"/>
                </a:ext>
              </a:extLst>
            </p:cNvPr>
            <p:cNvGrpSpPr>
              <a:grpSpLocks noChangeAspect="1"/>
            </p:cNvGrpSpPr>
            <p:nvPr/>
          </p:nvGrpSpPr>
          <p:grpSpPr>
            <a:xfrm>
              <a:off x="3489988" y="2419774"/>
              <a:ext cx="457200" cy="457200"/>
              <a:chOff x="3581379" y="3092968"/>
              <a:chExt cx="604488" cy="604488"/>
            </a:xfrm>
          </p:grpSpPr>
          <p:sp useBgFill="1">
            <p:nvSpPr>
              <p:cNvPr id="103" name="Oval 102">
                <a:extLst>
                  <a:ext uri="{FF2B5EF4-FFF2-40B4-BE49-F238E27FC236}">
                    <a16:creationId xmlns:a16="http://schemas.microsoft.com/office/drawing/2014/main" id="{2A037231-8349-4602-A7BB-3A82AE063C1A}"/>
                  </a:ext>
                </a:extLst>
              </p:cNvPr>
              <p:cNvSpPr/>
              <p:nvPr/>
            </p:nvSpPr>
            <p:spPr bwMode="auto">
              <a:xfrm>
                <a:off x="3581379" y="3092968"/>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4" name="mail" title="Icon of an envelope">
                <a:extLst>
                  <a:ext uri="{FF2B5EF4-FFF2-40B4-BE49-F238E27FC236}">
                    <a16:creationId xmlns:a16="http://schemas.microsoft.com/office/drawing/2014/main" id="{E91F9749-5A30-4E5D-BCFC-0F0F7CE10898}"/>
                  </a:ext>
                </a:extLst>
              </p:cNvPr>
              <p:cNvSpPr>
                <a:spLocks noChangeAspect="1" noEditPoints="1"/>
              </p:cNvSpPr>
              <p:nvPr/>
            </p:nvSpPr>
            <p:spPr bwMode="auto">
              <a:xfrm>
                <a:off x="3682816" y="3265983"/>
                <a:ext cx="411480" cy="246888"/>
              </a:xfrm>
              <a:custGeom>
                <a:avLst/>
                <a:gdLst>
                  <a:gd name="T0" fmla="*/ 245 w 245"/>
                  <a:gd name="T1" fmla="*/ 75 h 147"/>
                  <a:gd name="T2" fmla="*/ 245 w 245"/>
                  <a:gd name="T3" fmla="*/ 147 h 147"/>
                  <a:gd name="T4" fmla="*/ 0 w 245"/>
                  <a:gd name="T5" fmla="*/ 147 h 147"/>
                  <a:gd name="T6" fmla="*/ 0 w 245"/>
                  <a:gd name="T7" fmla="*/ 0 h 147"/>
                  <a:gd name="T8" fmla="*/ 245 w 245"/>
                  <a:gd name="T9" fmla="*/ 0 h 147"/>
                  <a:gd name="T10" fmla="*/ 245 w 245"/>
                  <a:gd name="T11" fmla="*/ 75 h 147"/>
                  <a:gd name="T12" fmla="*/ 0 w 245"/>
                  <a:gd name="T13" fmla="*/ 0 h 147"/>
                  <a:gd name="T14" fmla="*/ 123 w 245"/>
                  <a:gd name="T15" fmla="*/ 73 h 147"/>
                  <a:gd name="T16" fmla="*/ 245 w 245"/>
                  <a:gd name="T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147">
                    <a:moveTo>
                      <a:pt x="245" y="75"/>
                    </a:moveTo>
                    <a:lnTo>
                      <a:pt x="245" y="147"/>
                    </a:lnTo>
                    <a:lnTo>
                      <a:pt x="0" y="147"/>
                    </a:lnTo>
                    <a:lnTo>
                      <a:pt x="0" y="0"/>
                    </a:lnTo>
                    <a:lnTo>
                      <a:pt x="245" y="0"/>
                    </a:lnTo>
                    <a:lnTo>
                      <a:pt x="245" y="75"/>
                    </a:lnTo>
                    <a:moveTo>
                      <a:pt x="0" y="0"/>
                    </a:moveTo>
                    <a:lnTo>
                      <a:pt x="123" y="73"/>
                    </a:lnTo>
                    <a:lnTo>
                      <a:pt x="245" y="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105" name="Group 104">
              <a:extLst>
                <a:ext uri="{FF2B5EF4-FFF2-40B4-BE49-F238E27FC236}">
                  <a16:creationId xmlns:a16="http://schemas.microsoft.com/office/drawing/2014/main" id="{589BA6F4-9F47-466B-AA7D-2B45A514F697}"/>
                </a:ext>
              </a:extLst>
            </p:cNvPr>
            <p:cNvGrpSpPr>
              <a:grpSpLocks noChangeAspect="1"/>
            </p:cNvGrpSpPr>
            <p:nvPr/>
          </p:nvGrpSpPr>
          <p:grpSpPr>
            <a:xfrm>
              <a:off x="3015848" y="3072427"/>
              <a:ext cx="457200" cy="457200"/>
              <a:chOff x="2049022" y="3050887"/>
              <a:chExt cx="541624" cy="541624"/>
            </a:xfrm>
          </p:grpSpPr>
          <p:sp useBgFill="1">
            <p:nvSpPr>
              <p:cNvPr id="106" name="Oval 105">
                <a:extLst>
                  <a:ext uri="{FF2B5EF4-FFF2-40B4-BE49-F238E27FC236}">
                    <a16:creationId xmlns:a16="http://schemas.microsoft.com/office/drawing/2014/main" id="{22DA289A-BAD0-4EE8-88C6-6A96FDA2FC5B}"/>
                  </a:ext>
                </a:extLst>
              </p:cNvPr>
              <p:cNvSpPr/>
              <p:nvPr/>
            </p:nvSpPr>
            <p:spPr bwMode="auto">
              <a:xfrm>
                <a:off x="2049022" y="3050887"/>
                <a:ext cx="541624" cy="54162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7" name="speech_4" title="Icon of a chat bubble with a video camera inside">
                <a:extLst>
                  <a:ext uri="{FF2B5EF4-FFF2-40B4-BE49-F238E27FC236}">
                    <a16:creationId xmlns:a16="http://schemas.microsoft.com/office/drawing/2014/main" id="{0F6DA8C3-5511-4E62-91D1-B09972E4A174}"/>
                  </a:ext>
                </a:extLst>
              </p:cNvPr>
              <p:cNvSpPr>
                <a:spLocks noChangeAspect="1" noEditPoints="1"/>
              </p:cNvSpPr>
              <p:nvPr/>
            </p:nvSpPr>
            <p:spPr bwMode="auto">
              <a:xfrm>
                <a:off x="2142755" y="3188431"/>
                <a:ext cx="357666" cy="317742"/>
              </a:xfrm>
              <a:custGeom>
                <a:avLst/>
                <a:gdLst>
                  <a:gd name="T0" fmla="*/ 122 w 215"/>
                  <a:gd name="T1" fmla="*/ 145 h 191"/>
                  <a:gd name="T2" fmla="*/ 77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0 w 215"/>
                  <a:gd name="T17" fmla="*/ 145 h 191"/>
                  <a:gd name="T18" fmla="*/ 120 w 215"/>
                  <a:gd name="T19" fmla="*/ 145 h 191"/>
                  <a:gd name="T20" fmla="*/ 122 w 215"/>
                  <a:gd name="T21" fmla="*/ 145 h 191"/>
                  <a:gd name="T22" fmla="*/ 215 w 215"/>
                  <a:gd name="T23" fmla="*/ 145 h 191"/>
                  <a:gd name="T24" fmla="*/ 215 w 215"/>
                  <a:gd name="T25" fmla="*/ 120 h 191"/>
                  <a:gd name="T26" fmla="*/ 131 w 215"/>
                  <a:gd name="T27" fmla="*/ 60 h 191"/>
                  <a:gd name="T28" fmla="*/ 131 w 215"/>
                  <a:gd name="T29" fmla="*/ 40 h 191"/>
                  <a:gd name="T30" fmla="*/ 54 w 215"/>
                  <a:gd name="T31" fmla="*/ 40 h 191"/>
                  <a:gd name="T32" fmla="*/ 54 w 215"/>
                  <a:gd name="T33" fmla="*/ 102 h 191"/>
                  <a:gd name="T34" fmla="*/ 131 w 215"/>
                  <a:gd name="T35" fmla="*/ 102 h 191"/>
                  <a:gd name="T36" fmla="*/ 131 w 215"/>
                  <a:gd name="T37" fmla="*/ 60 h 191"/>
                  <a:gd name="T38" fmla="*/ 131 w 215"/>
                  <a:gd name="T39" fmla="*/ 84 h 191"/>
                  <a:gd name="T40" fmla="*/ 161 w 215"/>
                  <a:gd name="T41" fmla="*/ 100 h 191"/>
                  <a:gd name="T42" fmla="*/ 161 w 215"/>
                  <a:gd name="T43" fmla="*/ 45 h 191"/>
                  <a:gd name="T44" fmla="*/ 131 w 215"/>
                  <a:gd name="T45" fmla="*/ 6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5" h="191">
                    <a:moveTo>
                      <a:pt x="122" y="145"/>
                    </a:moveTo>
                    <a:lnTo>
                      <a:pt x="77" y="145"/>
                    </a:lnTo>
                    <a:lnTo>
                      <a:pt x="31" y="191"/>
                    </a:lnTo>
                    <a:lnTo>
                      <a:pt x="31" y="145"/>
                    </a:lnTo>
                    <a:lnTo>
                      <a:pt x="0" y="145"/>
                    </a:lnTo>
                    <a:lnTo>
                      <a:pt x="0" y="0"/>
                    </a:lnTo>
                    <a:lnTo>
                      <a:pt x="215" y="0"/>
                    </a:lnTo>
                    <a:lnTo>
                      <a:pt x="215" y="120"/>
                    </a:lnTo>
                    <a:moveTo>
                      <a:pt x="120" y="145"/>
                    </a:moveTo>
                    <a:lnTo>
                      <a:pt x="120" y="145"/>
                    </a:lnTo>
                    <a:moveTo>
                      <a:pt x="122" y="145"/>
                    </a:moveTo>
                    <a:lnTo>
                      <a:pt x="215" y="145"/>
                    </a:lnTo>
                    <a:lnTo>
                      <a:pt x="215" y="120"/>
                    </a:lnTo>
                    <a:moveTo>
                      <a:pt x="131" y="60"/>
                    </a:moveTo>
                    <a:lnTo>
                      <a:pt x="131" y="40"/>
                    </a:lnTo>
                    <a:lnTo>
                      <a:pt x="54" y="40"/>
                    </a:lnTo>
                    <a:lnTo>
                      <a:pt x="54" y="102"/>
                    </a:lnTo>
                    <a:lnTo>
                      <a:pt x="131" y="102"/>
                    </a:lnTo>
                    <a:lnTo>
                      <a:pt x="131" y="60"/>
                    </a:lnTo>
                    <a:moveTo>
                      <a:pt x="131" y="84"/>
                    </a:moveTo>
                    <a:lnTo>
                      <a:pt x="161" y="100"/>
                    </a:lnTo>
                    <a:lnTo>
                      <a:pt x="161" y="45"/>
                    </a:lnTo>
                    <a:lnTo>
                      <a:pt x="131" y="6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108" name="Group 107">
              <a:extLst>
                <a:ext uri="{FF2B5EF4-FFF2-40B4-BE49-F238E27FC236}">
                  <a16:creationId xmlns:a16="http://schemas.microsoft.com/office/drawing/2014/main" id="{F8A7F01F-834C-482C-AF7C-9FC4F9C1B8FA}"/>
                </a:ext>
              </a:extLst>
            </p:cNvPr>
            <p:cNvGrpSpPr>
              <a:grpSpLocks noChangeAspect="1"/>
            </p:cNvGrpSpPr>
            <p:nvPr/>
          </p:nvGrpSpPr>
          <p:grpSpPr>
            <a:xfrm>
              <a:off x="4419179" y="1358375"/>
              <a:ext cx="457200" cy="457200"/>
              <a:chOff x="4654814" y="1371795"/>
              <a:chExt cx="604488" cy="604488"/>
            </a:xfrm>
          </p:grpSpPr>
          <p:sp useBgFill="1">
            <p:nvSpPr>
              <p:cNvPr id="109" name="Oval 108">
                <a:extLst>
                  <a:ext uri="{FF2B5EF4-FFF2-40B4-BE49-F238E27FC236}">
                    <a16:creationId xmlns:a16="http://schemas.microsoft.com/office/drawing/2014/main" id="{454A6710-4B52-49FE-AEEE-D8F6BCAF1755}"/>
                  </a:ext>
                </a:extLst>
              </p:cNvPr>
              <p:cNvSpPr/>
              <p:nvPr/>
            </p:nvSpPr>
            <p:spPr bwMode="auto">
              <a:xfrm rot="1225678">
                <a:off x="4654814" y="1371795"/>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0" name="ActivityFeed_F056" title="Icon of two chat bubbles stacked vertically">
                <a:extLst>
                  <a:ext uri="{FF2B5EF4-FFF2-40B4-BE49-F238E27FC236}">
                    <a16:creationId xmlns:a16="http://schemas.microsoft.com/office/drawing/2014/main" id="{B3E0A7C0-5064-40DA-8E30-F7CB108A8579}"/>
                  </a:ext>
                </a:extLst>
              </p:cNvPr>
              <p:cNvSpPr>
                <a:spLocks noChangeAspect="1" noEditPoints="1"/>
              </p:cNvSpPr>
              <p:nvPr/>
            </p:nvSpPr>
            <p:spPr bwMode="auto">
              <a:xfrm>
                <a:off x="4743157" y="1508151"/>
                <a:ext cx="412556" cy="365760"/>
              </a:xfrm>
              <a:custGeom>
                <a:avLst/>
                <a:gdLst>
                  <a:gd name="T0" fmla="*/ 3734 w 4408"/>
                  <a:gd name="T1" fmla="*/ 3380 h 3908"/>
                  <a:gd name="T2" fmla="*/ 879 w 4408"/>
                  <a:gd name="T3" fmla="*/ 3380 h 3908"/>
                  <a:gd name="T4" fmla="*/ 879 w 4408"/>
                  <a:gd name="T5" fmla="*/ 2056 h 3908"/>
                  <a:gd name="T6" fmla="*/ 4408 w 4408"/>
                  <a:gd name="T7" fmla="*/ 2056 h 3908"/>
                  <a:gd name="T8" fmla="*/ 4408 w 4408"/>
                  <a:gd name="T9" fmla="*/ 3380 h 3908"/>
                  <a:gd name="T10" fmla="*/ 4261 w 4408"/>
                  <a:gd name="T11" fmla="*/ 3380 h 3908"/>
                  <a:gd name="T12" fmla="*/ 4261 w 4408"/>
                  <a:gd name="T13" fmla="*/ 3908 h 3908"/>
                  <a:gd name="T14" fmla="*/ 3734 w 4408"/>
                  <a:gd name="T15" fmla="*/ 3380 h 3908"/>
                  <a:gd name="T16" fmla="*/ 147 w 4408"/>
                  <a:gd name="T17" fmla="*/ 1849 h 3908"/>
                  <a:gd name="T18" fmla="*/ 673 w 4408"/>
                  <a:gd name="T19" fmla="*/ 1323 h 3908"/>
                  <a:gd name="T20" fmla="*/ 3523 w 4408"/>
                  <a:gd name="T21" fmla="*/ 1323 h 3908"/>
                  <a:gd name="T22" fmla="*/ 3523 w 4408"/>
                  <a:gd name="T23" fmla="*/ 0 h 3908"/>
                  <a:gd name="T24" fmla="*/ 0 w 4408"/>
                  <a:gd name="T25" fmla="*/ 0 h 3908"/>
                  <a:gd name="T26" fmla="*/ 0 w 4408"/>
                  <a:gd name="T27" fmla="*/ 1323 h 3908"/>
                  <a:gd name="T28" fmla="*/ 147 w 4408"/>
                  <a:gd name="T29" fmla="*/ 1323 h 3908"/>
                  <a:gd name="T30" fmla="*/ 147 w 4408"/>
                  <a:gd name="T31" fmla="*/ 1849 h 3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8" h="3908">
                    <a:moveTo>
                      <a:pt x="3734" y="3380"/>
                    </a:moveTo>
                    <a:lnTo>
                      <a:pt x="879" y="3380"/>
                    </a:lnTo>
                    <a:lnTo>
                      <a:pt x="879" y="2056"/>
                    </a:lnTo>
                    <a:lnTo>
                      <a:pt x="4408" y="2056"/>
                    </a:lnTo>
                    <a:lnTo>
                      <a:pt x="4408" y="3380"/>
                    </a:lnTo>
                    <a:lnTo>
                      <a:pt x="4261" y="3380"/>
                    </a:lnTo>
                    <a:lnTo>
                      <a:pt x="4261" y="3908"/>
                    </a:lnTo>
                    <a:lnTo>
                      <a:pt x="3734" y="3380"/>
                    </a:lnTo>
                    <a:close/>
                    <a:moveTo>
                      <a:pt x="147" y="1849"/>
                    </a:moveTo>
                    <a:lnTo>
                      <a:pt x="673" y="1323"/>
                    </a:lnTo>
                    <a:lnTo>
                      <a:pt x="3523" y="1323"/>
                    </a:lnTo>
                    <a:lnTo>
                      <a:pt x="3523" y="0"/>
                    </a:lnTo>
                    <a:lnTo>
                      <a:pt x="0" y="0"/>
                    </a:lnTo>
                    <a:lnTo>
                      <a:pt x="0" y="1323"/>
                    </a:lnTo>
                    <a:lnTo>
                      <a:pt x="147" y="1323"/>
                    </a:lnTo>
                    <a:lnTo>
                      <a:pt x="147" y="1849"/>
                    </a:lnTo>
                    <a:close/>
                  </a:path>
                </a:pathLst>
              </a:custGeom>
              <a:noFill/>
              <a:ln w="15875"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11" name="TextBox 110">
              <a:extLst>
                <a:ext uri="{FF2B5EF4-FFF2-40B4-BE49-F238E27FC236}">
                  <a16:creationId xmlns:a16="http://schemas.microsoft.com/office/drawing/2014/main" id="{F1DB12A0-EF51-489A-B693-A34CF01136FC}"/>
                </a:ext>
              </a:extLst>
            </p:cNvPr>
            <p:cNvSpPr txBox="1"/>
            <p:nvPr/>
          </p:nvSpPr>
          <p:spPr>
            <a:xfrm>
              <a:off x="9068481" y="5900371"/>
              <a:ext cx="1387275" cy="325858"/>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stStyle>
            <a:p>
              <a:pPr algn="l"/>
              <a:r>
                <a:rPr lang="en-US" dirty="0"/>
                <a:t>Devices</a:t>
              </a:r>
            </a:p>
          </p:txBody>
        </p:sp>
        <p:sp>
          <p:nvSpPr>
            <p:cNvPr id="112" name="TextBox 111">
              <a:extLst>
                <a:ext uri="{FF2B5EF4-FFF2-40B4-BE49-F238E27FC236}">
                  <a16:creationId xmlns:a16="http://schemas.microsoft.com/office/drawing/2014/main" id="{DE260379-5CE8-4E83-847B-259D390CAFA2}"/>
                </a:ext>
              </a:extLst>
            </p:cNvPr>
            <p:cNvSpPr txBox="1"/>
            <p:nvPr/>
          </p:nvSpPr>
          <p:spPr>
            <a:xfrm>
              <a:off x="370937" y="1291275"/>
              <a:ext cx="1663737" cy="276999"/>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stStyle>
            <a:p>
              <a:pPr algn="r"/>
              <a:r>
                <a:rPr lang="en-US" sz="2000" dirty="0">
                  <a:latin typeface="Segoe UI (Body)"/>
                  <a:cs typeface="Segoe UI Semilight" panose="020B0402040204020203" pitchFamily="34" charset="0"/>
                </a:rPr>
                <a:t>Cloud Apps</a:t>
              </a:r>
            </a:p>
          </p:txBody>
        </p:sp>
        <p:sp>
          <p:nvSpPr>
            <p:cNvPr id="113" name="TextBox 112">
              <a:extLst>
                <a:ext uri="{FF2B5EF4-FFF2-40B4-BE49-F238E27FC236}">
                  <a16:creationId xmlns:a16="http://schemas.microsoft.com/office/drawing/2014/main" id="{2D85A0DF-51DD-46B0-9DAD-D62371AF48D9}"/>
                </a:ext>
              </a:extLst>
            </p:cNvPr>
            <p:cNvSpPr txBox="1"/>
            <p:nvPr/>
          </p:nvSpPr>
          <p:spPr>
            <a:xfrm>
              <a:off x="9835408" y="1411691"/>
              <a:ext cx="1360522" cy="553998"/>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2000" dirty="0">
                  <a:latin typeface="Segoe UI (Body)"/>
                  <a:cs typeface="Segoe UI Semilight" panose="020B0402040204020203" pitchFamily="34" charset="0"/>
                </a:rPr>
                <a:t>Partners &amp;</a:t>
              </a:r>
              <a:br>
                <a:rPr lang="en-US" sz="2000" dirty="0">
                  <a:latin typeface="Segoe UI (Body)"/>
                  <a:cs typeface="Segoe UI Semilight" panose="020B0402040204020203" pitchFamily="34" charset="0"/>
                </a:rPr>
              </a:br>
              <a:r>
                <a:rPr lang="en-US" sz="2000" dirty="0">
                  <a:latin typeface="Segoe UI (Body)"/>
                  <a:cs typeface="Segoe UI Semilight" panose="020B0402040204020203" pitchFamily="34" charset="0"/>
                </a:rPr>
                <a:t>Customers</a:t>
              </a:r>
            </a:p>
          </p:txBody>
        </p:sp>
        <p:grpSp>
          <p:nvGrpSpPr>
            <p:cNvPr id="114" name="Group 113">
              <a:extLst>
                <a:ext uri="{FF2B5EF4-FFF2-40B4-BE49-F238E27FC236}">
                  <a16:creationId xmlns:a16="http://schemas.microsoft.com/office/drawing/2014/main" id="{560C2318-EC93-416A-AF44-4AF1F1A6E007}"/>
                </a:ext>
              </a:extLst>
            </p:cNvPr>
            <p:cNvGrpSpPr/>
            <p:nvPr/>
          </p:nvGrpSpPr>
          <p:grpSpPr>
            <a:xfrm>
              <a:off x="9566946" y="3040208"/>
              <a:ext cx="687118" cy="687116"/>
              <a:chOff x="9474333" y="2932047"/>
              <a:chExt cx="519317" cy="519316"/>
            </a:xfrm>
          </p:grpSpPr>
          <p:sp useBgFill="1">
            <p:nvSpPr>
              <p:cNvPr id="115" name="Oval 114">
                <a:extLst>
                  <a:ext uri="{FF2B5EF4-FFF2-40B4-BE49-F238E27FC236}">
                    <a16:creationId xmlns:a16="http://schemas.microsoft.com/office/drawing/2014/main" id="{7F4E45F0-96DD-47E8-88FD-A94EA60DEBA1}"/>
                  </a:ext>
                </a:extLst>
              </p:cNvPr>
              <p:cNvSpPr/>
              <p:nvPr/>
            </p:nvSpPr>
            <p:spPr bwMode="auto">
              <a:xfrm rot="273531">
                <a:off x="9474333" y="2932047"/>
                <a:ext cx="519317" cy="51931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6" name="people_4" title="Icon of a person">
                <a:extLst>
                  <a:ext uri="{FF2B5EF4-FFF2-40B4-BE49-F238E27FC236}">
                    <a16:creationId xmlns:a16="http://schemas.microsoft.com/office/drawing/2014/main" id="{38DE264C-6F38-4F15-880B-1B18134704EE}"/>
                  </a:ext>
                </a:extLst>
              </p:cNvPr>
              <p:cNvSpPr>
                <a:spLocks noChangeAspect="1" noEditPoints="1"/>
              </p:cNvSpPr>
              <p:nvPr/>
            </p:nvSpPr>
            <p:spPr bwMode="auto">
              <a:xfrm>
                <a:off x="9570411" y="2984890"/>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116">
              <a:extLst>
                <a:ext uri="{FF2B5EF4-FFF2-40B4-BE49-F238E27FC236}">
                  <a16:creationId xmlns:a16="http://schemas.microsoft.com/office/drawing/2014/main" id="{77E5AED9-5F49-444A-8C46-D090591D343E}"/>
                </a:ext>
              </a:extLst>
            </p:cNvPr>
            <p:cNvGrpSpPr>
              <a:grpSpLocks noChangeAspect="1"/>
            </p:cNvGrpSpPr>
            <p:nvPr/>
          </p:nvGrpSpPr>
          <p:grpSpPr>
            <a:xfrm>
              <a:off x="6603137" y="1562428"/>
              <a:ext cx="457200" cy="457200"/>
              <a:chOff x="6280345" y="1579525"/>
              <a:chExt cx="565440" cy="565440"/>
            </a:xfrm>
          </p:grpSpPr>
          <p:sp useBgFill="1">
            <p:nvSpPr>
              <p:cNvPr id="118" name="Oval 117">
                <a:extLst>
                  <a:ext uri="{FF2B5EF4-FFF2-40B4-BE49-F238E27FC236}">
                    <a16:creationId xmlns:a16="http://schemas.microsoft.com/office/drawing/2014/main" id="{9A5401E5-6ABC-4B2D-A739-0FADA51AA03A}"/>
                  </a:ext>
                </a:extLst>
              </p:cNvPr>
              <p:cNvSpPr/>
              <p:nvPr/>
            </p:nvSpPr>
            <p:spPr bwMode="auto">
              <a:xfrm rot="3735757">
                <a:off x="6280345" y="1579525"/>
                <a:ext cx="565440" cy="5654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people_12" title="Icon of three people">
                <a:extLst>
                  <a:ext uri="{FF2B5EF4-FFF2-40B4-BE49-F238E27FC236}">
                    <a16:creationId xmlns:a16="http://schemas.microsoft.com/office/drawing/2014/main" id="{8E3D1C01-67CF-4A27-8CB2-D988DE9DCF04}"/>
                  </a:ext>
                </a:extLst>
              </p:cNvPr>
              <p:cNvSpPr>
                <a:spLocks noChangeAspect="1" noEditPoints="1"/>
              </p:cNvSpPr>
              <p:nvPr/>
            </p:nvSpPr>
            <p:spPr bwMode="auto">
              <a:xfrm>
                <a:off x="6348713" y="1679365"/>
                <a:ext cx="428704" cy="36576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119">
              <a:extLst>
                <a:ext uri="{FF2B5EF4-FFF2-40B4-BE49-F238E27FC236}">
                  <a16:creationId xmlns:a16="http://schemas.microsoft.com/office/drawing/2014/main" id="{3CD93897-54EA-469B-BB33-DCC4A86D5054}"/>
                </a:ext>
              </a:extLst>
            </p:cNvPr>
            <p:cNvGrpSpPr>
              <a:grpSpLocks noChangeAspect="1"/>
            </p:cNvGrpSpPr>
            <p:nvPr/>
          </p:nvGrpSpPr>
          <p:grpSpPr>
            <a:xfrm>
              <a:off x="8870374" y="3609368"/>
              <a:ext cx="457200" cy="457200"/>
              <a:chOff x="3811718" y="5897776"/>
              <a:chExt cx="548640" cy="548640"/>
            </a:xfrm>
          </p:grpSpPr>
          <p:sp useBgFill="1">
            <p:nvSpPr>
              <p:cNvPr id="121" name="Oval 120">
                <a:extLst>
                  <a:ext uri="{FF2B5EF4-FFF2-40B4-BE49-F238E27FC236}">
                    <a16:creationId xmlns:a16="http://schemas.microsoft.com/office/drawing/2014/main" id="{0E1531F6-0130-4BB1-8D0D-B229FA3AFE4D}"/>
                  </a:ext>
                </a:extLst>
              </p:cNvPr>
              <p:cNvSpPr/>
              <p:nvPr/>
            </p:nvSpPr>
            <p:spPr bwMode="auto">
              <a:xfrm>
                <a:off x="3811718"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2" name="people_4" title="Icon of a person">
                <a:extLst>
                  <a:ext uri="{FF2B5EF4-FFF2-40B4-BE49-F238E27FC236}">
                    <a16:creationId xmlns:a16="http://schemas.microsoft.com/office/drawing/2014/main" id="{F8AED0BC-316B-4F1B-B080-82D90961BAEA}"/>
                  </a:ext>
                </a:extLst>
              </p:cNvPr>
              <p:cNvSpPr>
                <a:spLocks noChangeAspect="1" noEditPoints="1"/>
              </p:cNvSpPr>
              <p:nvPr/>
            </p:nvSpPr>
            <p:spPr bwMode="auto">
              <a:xfrm>
                <a:off x="3942905" y="6012076"/>
                <a:ext cx="286267" cy="32004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grpSp>
          <p:nvGrpSpPr>
            <p:cNvPr id="123" name="Group 122">
              <a:extLst>
                <a:ext uri="{FF2B5EF4-FFF2-40B4-BE49-F238E27FC236}">
                  <a16:creationId xmlns:a16="http://schemas.microsoft.com/office/drawing/2014/main" id="{CBED3389-2FD3-4CE0-B4E9-BE4AE0FB14C6}"/>
                </a:ext>
              </a:extLst>
            </p:cNvPr>
            <p:cNvGrpSpPr>
              <a:grpSpLocks noChangeAspect="1"/>
            </p:cNvGrpSpPr>
            <p:nvPr/>
          </p:nvGrpSpPr>
          <p:grpSpPr>
            <a:xfrm>
              <a:off x="8173906" y="2990384"/>
              <a:ext cx="457200" cy="457200"/>
              <a:chOff x="2134878" y="5897776"/>
              <a:chExt cx="548640" cy="548640"/>
            </a:xfrm>
          </p:grpSpPr>
          <p:sp useBgFill="1">
            <p:nvSpPr>
              <p:cNvPr id="124" name="Oval 123">
                <a:extLst>
                  <a:ext uri="{FF2B5EF4-FFF2-40B4-BE49-F238E27FC236}">
                    <a16:creationId xmlns:a16="http://schemas.microsoft.com/office/drawing/2014/main" id="{BC592477-D16C-4C3A-AEC3-AA6018531D1E}"/>
                  </a:ext>
                </a:extLst>
              </p:cNvPr>
              <p:cNvSpPr/>
              <p:nvPr/>
            </p:nvSpPr>
            <p:spPr bwMode="auto">
              <a:xfrm>
                <a:off x="2134878"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5" name="people_7" title="Icon of two people">
                <a:extLst>
                  <a:ext uri="{FF2B5EF4-FFF2-40B4-BE49-F238E27FC236}">
                    <a16:creationId xmlns:a16="http://schemas.microsoft.com/office/drawing/2014/main" id="{241B6CAF-8941-4FEA-9A49-A7AEFF7B350F}"/>
                  </a:ext>
                </a:extLst>
              </p:cNvPr>
              <p:cNvSpPr>
                <a:spLocks noChangeAspect="1" noEditPoints="1"/>
              </p:cNvSpPr>
              <p:nvPr/>
            </p:nvSpPr>
            <p:spPr bwMode="auto">
              <a:xfrm>
                <a:off x="2257032" y="5993788"/>
                <a:ext cx="293157" cy="320040"/>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grpSp>
          <p:nvGrpSpPr>
            <p:cNvPr id="126" name="Group 125">
              <a:extLst>
                <a:ext uri="{FF2B5EF4-FFF2-40B4-BE49-F238E27FC236}">
                  <a16:creationId xmlns:a16="http://schemas.microsoft.com/office/drawing/2014/main" id="{7BFA47F8-591B-493B-B71C-FA854ECBB6F3}"/>
                </a:ext>
              </a:extLst>
            </p:cNvPr>
            <p:cNvGrpSpPr>
              <a:grpSpLocks noChangeAspect="1"/>
            </p:cNvGrpSpPr>
            <p:nvPr/>
          </p:nvGrpSpPr>
          <p:grpSpPr>
            <a:xfrm>
              <a:off x="9158590" y="3030386"/>
              <a:ext cx="457201" cy="457200"/>
              <a:chOff x="2929661" y="5897776"/>
              <a:chExt cx="548640" cy="548640"/>
            </a:xfrm>
          </p:grpSpPr>
          <p:sp useBgFill="1">
            <p:nvSpPr>
              <p:cNvPr id="127" name="Oval 126">
                <a:extLst>
                  <a:ext uri="{FF2B5EF4-FFF2-40B4-BE49-F238E27FC236}">
                    <a16:creationId xmlns:a16="http://schemas.microsoft.com/office/drawing/2014/main" id="{D56EA9CD-DD67-435B-B224-7C0E6E38E990}"/>
                  </a:ext>
                </a:extLst>
              </p:cNvPr>
              <p:cNvSpPr/>
              <p:nvPr/>
            </p:nvSpPr>
            <p:spPr bwMode="auto">
              <a:xfrm>
                <a:off x="2929661"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8" name="Family_EBDA" title="Icon of a family of people">
                <a:extLst>
                  <a:ext uri="{FF2B5EF4-FFF2-40B4-BE49-F238E27FC236}">
                    <a16:creationId xmlns:a16="http://schemas.microsoft.com/office/drawing/2014/main" id="{16F8FD3A-EF42-4FEE-8333-9979FB71BC89}"/>
                  </a:ext>
                </a:extLst>
              </p:cNvPr>
              <p:cNvSpPr>
                <a:spLocks noChangeAspect="1" noEditPoints="1"/>
              </p:cNvSpPr>
              <p:nvPr/>
            </p:nvSpPr>
            <p:spPr bwMode="auto">
              <a:xfrm>
                <a:off x="3031374" y="6002594"/>
                <a:ext cx="345214" cy="317694"/>
              </a:xfrm>
              <a:custGeom>
                <a:avLst/>
                <a:gdLst>
                  <a:gd name="T0" fmla="*/ 1498 w 3740"/>
                  <a:gd name="T1" fmla="*/ 1874 h 3374"/>
                  <a:gd name="T2" fmla="*/ 874 w 3740"/>
                  <a:gd name="T3" fmla="*/ 2498 h 3374"/>
                  <a:gd name="T4" fmla="*/ 250 w 3740"/>
                  <a:gd name="T5" fmla="*/ 1874 h 3374"/>
                  <a:gd name="T6" fmla="*/ 874 w 3740"/>
                  <a:gd name="T7" fmla="*/ 1249 h 3374"/>
                  <a:gd name="T8" fmla="*/ 1498 w 3740"/>
                  <a:gd name="T9" fmla="*/ 1874 h 3374"/>
                  <a:gd name="T10" fmla="*/ 2123 w 3740"/>
                  <a:gd name="T11" fmla="*/ 0 h 3374"/>
                  <a:gd name="T12" fmla="*/ 1498 w 3740"/>
                  <a:gd name="T13" fmla="*/ 625 h 3374"/>
                  <a:gd name="T14" fmla="*/ 2123 w 3740"/>
                  <a:gd name="T15" fmla="*/ 1249 h 3374"/>
                  <a:gd name="T16" fmla="*/ 2747 w 3740"/>
                  <a:gd name="T17" fmla="*/ 625 h 3374"/>
                  <a:gd name="T18" fmla="*/ 2123 w 3740"/>
                  <a:gd name="T19" fmla="*/ 0 h 3374"/>
                  <a:gd name="T20" fmla="*/ 2997 w 3740"/>
                  <a:gd name="T21" fmla="*/ 1726 h 3374"/>
                  <a:gd name="T22" fmla="*/ 2497 w 3740"/>
                  <a:gd name="T23" fmla="*/ 2225 h 3374"/>
                  <a:gd name="T24" fmla="*/ 2997 w 3740"/>
                  <a:gd name="T25" fmla="*/ 2725 h 3374"/>
                  <a:gd name="T26" fmla="*/ 3496 w 3740"/>
                  <a:gd name="T27" fmla="*/ 2225 h 3374"/>
                  <a:gd name="T28" fmla="*/ 2997 w 3740"/>
                  <a:gd name="T29" fmla="*/ 1726 h 3374"/>
                  <a:gd name="T30" fmla="*/ 1748 w 3740"/>
                  <a:gd name="T31" fmla="*/ 3372 h 3374"/>
                  <a:gd name="T32" fmla="*/ 874 w 3740"/>
                  <a:gd name="T33" fmla="*/ 2498 h 3374"/>
                  <a:gd name="T34" fmla="*/ 0 w 3740"/>
                  <a:gd name="T35" fmla="*/ 3372 h 3374"/>
                  <a:gd name="T36" fmla="*/ 2906 w 3740"/>
                  <a:gd name="T37" fmla="*/ 1734 h 3374"/>
                  <a:gd name="T38" fmla="*/ 2123 w 3740"/>
                  <a:gd name="T39" fmla="*/ 1249 h 3374"/>
                  <a:gd name="T40" fmla="*/ 1453 w 3740"/>
                  <a:gd name="T41" fmla="*/ 1561 h 3374"/>
                  <a:gd name="T42" fmla="*/ 3740 w 3740"/>
                  <a:gd name="T43" fmla="*/ 3374 h 3374"/>
                  <a:gd name="T44" fmla="*/ 3740 w 3740"/>
                  <a:gd name="T45" fmla="*/ 3351 h 3374"/>
                  <a:gd name="T46" fmla="*/ 2997 w 3740"/>
                  <a:gd name="T47" fmla="*/ 2725 h 3374"/>
                  <a:gd name="T48" fmla="*/ 2253 w 3740"/>
                  <a:gd name="T49" fmla="*/ 3351 h 3374"/>
                  <a:gd name="T50" fmla="*/ 2253 w 3740"/>
                  <a:gd name="T51" fmla="*/ 3374 h 3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40" h="3374">
                    <a:moveTo>
                      <a:pt x="1498" y="1874"/>
                    </a:moveTo>
                    <a:cubicBezTo>
                      <a:pt x="1498" y="2218"/>
                      <a:pt x="1219" y="2498"/>
                      <a:pt x="874" y="2498"/>
                    </a:cubicBezTo>
                    <a:cubicBezTo>
                      <a:pt x="529" y="2498"/>
                      <a:pt x="250" y="2218"/>
                      <a:pt x="250" y="1874"/>
                    </a:cubicBezTo>
                    <a:cubicBezTo>
                      <a:pt x="250" y="1529"/>
                      <a:pt x="529" y="1249"/>
                      <a:pt x="874" y="1249"/>
                    </a:cubicBezTo>
                    <a:cubicBezTo>
                      <a:pt x="1219" y="1249"/>
                      <a:pt x="1498" y="1529"/>
                      <a:pt x="1498" y="1874"/>
                    </a:cubicBezTo>
                    <a:close/>
                    <a:moveTo>
                      <a:pt x="2123" y="0"/>
                    </a:moveTo>
                    <a:cubicBezTo>
                      <a:pt x="1778" y="0"/>
                      <a:pt x="1498" y="280"/>
                      <a:pt x="1498" y="625"/>
                    </a:cubicBezTo>
                    <a:cubicBezTo>
                      <a:pt x="1498" y="970"/>
                      <a:pt x="1778" y="1249"/>
                      <a:pt x="2123" y="1249"/>
                    </a:cubicBezTo>
                    <a:cubicBezTo>
                      <a:pt x="2468" y="1249"/>
                      <a:pt x="2747" y="970"/>
                      <a:pt x="2747" y="625"/>
                    </a:cubicBezTo>
                    <a:cubicBezTo>
                      <a:pt x="2747" y="280"/>
                      <a:pt x="2468" y="0"/>
                      <a:pt x="2123" y="0"/>
                    </a:cubicBezTo>
                    <a:close/>
                    <a:moveTo>
                      <a:pt x="2997" y="1726"/>
                    </a:moveTo>
                    <a:cubicBezTo>
                      <a:pt x="2721" y="1726"/>
                      <a:pt x="2497" y="1950"/>
                      <a:pt x="2497" y="2225"/>
                    </a:cubicBezTo>
                    <a:cubicBezTo>
                      <a:pt x="2497" y="2501"/>
                      <a:pt x="2721" y="2725"/>
                      <a:pt x="2997" y="2725"/>
                    </a:cubicBezTo>
                    <a:cubicBezTo>
                      <a:pt x="3273" y="2725"/>
                      <a:pt x="3496" y="2501"/>
                      <a:pt x="3496" y="2225"/>
                    </a:cubicBezTo>
                    <a:cubicBezTo>
                      <a:pt x="3496" y="1950"/>
                      <a:pt x="3273" y="1726"/>
                      <a:pt x="2997" y="1726"/>
                    </a:cubicBezTo>
                    <a:close/>
                    <a:moveTo>
                      <a:pt x="1748" y="3372"/>
                    </a:moveTo>
                    <a:cubicBezTo>
                      <a:pt x="1748" y="2889"/>
                      <a:pt x="1357" y="2498"/>
                      <a:pt x="874" y="2498"/>
                    </a:cubicBezTo>
                    <a:cubicBezTo>
                      <a:pt x="391" y="2498"/>
                      <a:pt x="0" y="2889"/>
                      <a:pt x="0" y="3372"/>
                    </a:cubicBezTo>
                    <a:moveTo>
                      <a:pt x="2906" y="1734"/>
                    </a:moveTo>
                    <a:cubicBezTo>
                      <a:pt x="2763" y="1447"/>
                      <a:pt x="2466" y="1249"/>
                      <a:pt x="2123" y="1249"/>
                    </a:cubicBezTo>
                    <a:cubicBezTo>
                      <a:pt x="1854" y="1249"/>
                      <a:pt x="1614" y="1370"/>
                      <a:pt x="1453" y="1561"/>
                    </a:cubicBezTo>
                    <a:moveTo>
                      <a:pt x="3740" y="3374"/>
                    </a:moveTo>
                    <a:cubicBezTo>
                      <a:pt x="3740" y="3351"/>
                      <a:pt x="3740" y="3351"/>
                      <a:pt x="3740" y="3351"/>
                    </a:cubicBezTo>
                    <a:cubicBezTo>
                      <a:pt x="3680" y="2996"/>
                      <a:pt x="3370" y="2725"/>
                      <a:pt x="2997" y="2725"/>
                    </a:cubicBezTo>
                    <a:cubicBezTo>
                      <a:pt x="2624" y="2725"/>
                      <a:pt x="2314" y="2995"/>
                      <a:pt x="2253" y="3351"/>
                    </a:cubicBezTo>
                    <a:cubicBezTo>
                      <a:pt x="2253" y="3374"/>
                      <a:pt x="2253" y="3374"/>
                      <a:pt x="2253" y="33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sp>
          <p:nvSpPr>
            <p:cNvPr id="129" name="TextBox 128">
              <a:extLst>
                <a:ext uri="{FF2B5EF4-FFF2-40B4-BE49-F238E27FC236}">
                  <a16:creationId xmlns:a16="http://schemas.microsoft.com/office/drawing/2014/main" id="{17950A67-9ED9-4206-B1D1-C67AD9AEA82B}"/>
                </a:ext>
              </a:extLst>
            </p:cNvPr>
            <p:cNvSpPr txBox="1"/>
            <p:nvPr/>
          </p:nvSpPr>
          <p:spPr>
            <a:xfrm>
              <a:off x="10288786" y="3221293"/>
              <a:ext cx="1423343" cy="276999"/>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2000" dirty="0">
                  <a:latin typeface="Segoe UI (Body)"/>
                  <a:cs typeface="Segoe UI Semilight" panose="020B0402040204020203" pitchFamily="34" charset="0"/>
                </a:rPr>
                <a:t>Employees</a:t>
              </a:r>
            </a:p>
          </p:txBody>
        </p:sp>
        <p:grpSp>
          <p:nvGrpSpPr>
            <p:cNvPr id="130" name="Group 129" descr="factory icon">
              <a:extLst>
                <a:ext uri="{FF2B5EF4-FFF2-40B4-BE49-F238E27FC236}">
                  <a16:creationId xmlns:a16="http://schemas.microsoft.com/office/drawing/2014/main" id="{044263E5-CAD7-49CD-A1EA-B374497A7375}"/>
                </a:ext>
              </a:extLst>
            </p:cNvPr>
            <p:cNvGrpSpPr>
              <a:grpSpLocks noChangeAspect="1"/>
            </p:cNvGrpSpPr>
            <p:nvPr/>
          </p:nvGrpSpPr>
          <p:grpSpPr>
            <a:xfrm>
              <a:off x="8062799" y="1255624"/>
              <a:ext cx="457200" cy="457200"/>
              <a:chOff x="3888602" y="4110297"/>
              <a:chExt cx="527686" cy="527686"/>
            </a:xfrm>
          </p:grpSpPr>
          <p:sp useBgFill="1">
            <p:nvSpPr>
              <p:cNvPr id="131" name="Oval 130">
                <a:extLst>
                  <a:ext uri="{FF2B5EF4-FFF2-40B4-BE49-F238E27FC236}">
                    <a16:creationId xmlns:a16="http://schemas.microsoft.com/office/drawing/2014/main" id="{8CB75821-5707-4341-87CC-73F92718F12F}"/>
                  </a:ext>
                </a:extLst>
              </p:cNvPr>
              <p:cNvSpPr/>
              <p:nvPr/>
            </p:nvSpPr>
            <p:spPr bwMode="auto">
              <a:xfrm rot="4401276">
                <a:off x="3888602" y="4110297"/>
                <a:ext cx="527686" cy="52768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32" name="Freeform 41">
                <a:extLst>
                  <a:ext uri="{FF2B5EF4-FFF2-40B4-BE49-F238E27FC236}">
                    <a16:creationId xmlns:a16="http://schemas.microsoft.com/office/drawing/2014/main" id="{95366CBB-EDF1-4037-BBDF-CCBB5E345D1F}"/>
                  </a:ext>
                </a:extLst>
              </p:cNvPr>
              <p:cNvSpPr>
                <a:spLocks noEditPoints="1"/>
              </p:cNvSpPr>
              <p:nvPr/>
            </p:nvSpPr>
            <p:spPr bwMode="auto">
              <a:xfrm>
                <a:off x="3962698" y="4255548"/>
                <a:ext cx="379494" cy="237184"/>
              </a:xfrm>
              <a:custGeom>
                <a:avLst/>
                <a:gdLst>
                  <a:gd name="T0" fmla="*/ 208 w 208"/>
                  <a:gd name="T1" fmla="*/ 54 h 130"/>
                  <a:gd name="T2" fmla="*/ 208 w 208"/>
                  <a:gd name="T3" fmla="*/ 130 h 130"/>
                  <a:gd name="T4" fmla="*/ 0 w 208"/>
                  <a:gd name="T5" fmla="*/ 130 h 130"/>
                  <a:gd name="T6" fmla="*/ 0 w 208"/>
                  <a:gd name="T7" fmla="*/ 54 h 130"/>
                  <a:gd name="T8" fmla="*/ 40 w 208"/>
                  <a:gd name="T9" fmla="*/ 24 h 130"/>
                  <a:gd name="T10" fmla="*/ 40 w 208"/>
                  <a:gd name="T11" fmla="*/ 54 h 130"/>
                  <a:gd name="T12" fmla="*/ 85 w 208"/>
                  <a:gd name="T13" fmla="*/ 24 h 130"/>
                  <a:gd name="T14" fmla="*/ 85 w 208"/>
                  <a:gd name="T15" fmla="*/ 54 h 130"/>
                  <a:gd name="T16" fmla="*/ 208 w 208"/>
                  <a:gd name="T17" fmla="*/ 54 h 130"/>
                  <a:gd name="T18" fmla="*/ 163 w 208"/>
                  <a:gd name="T19" fmla="*/ 54 h 130"/>
                  <a:gd name="T20" fmla="*/ 153 w 208"/>
                  <a:gd name="T21" fmla="*/ 0 h 130"/>
                  <a:gd name="T22" fmla="*/ 144 w 208"/>
                  <a:gd name="T23" fmla="*/ 0 h 130"/>
                  <a:gd name="T24" fmla="*/ 136 w 208"/>
                  <a:gd name="T25" fmla="*/ 54 h 130"/>
                  <a:gd name="T26" fmla="*/ 200 w 208"/>
                  <a:gd name="T27" fmla="*/ 54 h 130"/>
                  <a:gd name="T28" fmla="*/ 189 w 208"/>
                  <a:gd name="T29" fmla="*/ 0 h 130"/>
                  <a:gd name="T30" fmla="*/ 180 w 208"/>
                  <a:gd name="T31" fmla="*/ 0 h 130"/>
                  <a:gd name="T32" fmla="*/ 171 w 208"/>
                  <a:gd name="T33" fmla="*/ 54 h 130"/>
                  <a:gd name="T34" fmla="*/ 30 w 208"/>
                  <a:gd name="T35" fmla="*/ 77 h 130"/>
                  <a:gd name="T36" fmla="*/ 19 w 208"/>
                  <a:gd name="T37" fmla="*/ 77 h 130"/>
                  <a:gd name="T38" fmla="*/ 19 w 208"/>
                  <a:gd name="T39" fmla="*/ 88 h 130"/>
                  <a:gd name="T40" fmla="*/ 30 w 208"/>
                  <a:gd name="T41" fmla="*/ 88 h 130"/>
                  <a:gd name="T42" fmla="*/ 30 w 208"/>
                  <a:gd name="T43" fmla="*/ 77 h 130"/>
                  <a:gd name="T44" fmla="*/ 69 w 208"/>
                  <a:gd name="T45" fmla="*/ 77 h 130"/>
                  <a:gd name="T46" fmla="*/ 59 w 208"/>
                  <a:gd name="T47" fmla="*/ 77 h 130"/>
                  <a:gd name="T48" fmla="*/ 59 w 208"/>
                  <a:gd name="T49" fmla="*/ 88 h 130"/>
                  <a:gd name="T50" fmla="*/ 69 w 208"/>
                  <a:gd name="T51" fmla="*/ 88 h 130"/>
                  <a:gd name="T52" fmla="*/ 69 w 208"/>
                  <a:gd name="T53" fmla="*/ 77 h 130"/>
                  <a:gd name="T54" fmla="*/ 109 w 208"/>
                  <a:gd name="T55" fmla="*/ 77 h 130"/>
                  <a:gd name="T56" fmla="*/ 99 w 208"/>
                  <a:gd name="T57" fmla="*/ 77 h 130"/>
                  <a:gd name="T58" fmla="*/ 99 w 208"/>
                  <a:gd name="T59" fmla="*/ 88 h 130"/>
                  <a:gd name="T60" fmla="*/ 109 w 208"/>
                  <a:gd name="T61" fmla="*/ 88 h 130"/>
                  <a:gd name="T62" fmla="*/ 109 w 208"/>
                  <a:gd name="T63" fmla="*/ 77 h 130"/>
                  <a:gd name="T64" fmla="*/ 149 w 208"/>
                  <a:gd name="T65" fmla="*/ 77 h 130"/>
                  <a:gd name="T66" fmla="*/ 139 w 208"/>
                  <a:gd name="T67" fmla="*/ 77 h 130"/>
                  <a:gd name="T68" fmla="*/ 139 w 208"/>
                  <a:gd name="T69" fmla="*/ 88 h 130"/>
                  <a:gd name="T70" fmla="*/ 149 w 208"/>
                  <a:gd name="T71" fmla="*/ 88 h 130"/>
                  <a:gd name="T72" fmla="*/ 149 w 208"/>
                  <a:gd name="T73" fmla="*/ 77 h 130"/>
                  <a:gd name="T74" fmla="*/ 189 w 208"/>
                  <a:gd name="T75" fmla="*/ 77 h 130"/>
                  <a:gd name="T76" fmla="*/ 179 w 208"/>
                  <a:gd name="T77" fmla="*/ 77 h 130"/>
                  <a:gd name="T78" fmla="*/ 179 w 208"/>
                  <a:gd name="T79" fmla="*/ 88 h 130"/>
                  <a:gd name="T80" fmla="*/ 189 w 208"/>
                  <a:gd name="T81" fmla="*/ 88 h 130"/>
                  <a:gd name="T82" fmla="*/ 189 w 208"/>
                  <a:gd name="T83"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8" h="130">
                    <a:moveTo>
                      <a:pt x="208" y="54"/>
                    </a:moveTo>
                    <a:lnTo>
                      <a:pt x="208" y="130"/>
                    </a:lnTo>
                    <a:lnTo>
                      <a:pt x="0" y="130"/>
                    </a:lnTo>
                    <a:lnTo>
                      <a:pt x="0" y="54"/>
                    </a:lnTo>
                    <a:lnTo>
                      <a:pt x="40" y="24"/>
                    </a:lnTo>
                    <a:lnTo>
                      <a:pt x="40" y="54"/>
                    </a:lnTo>
                    <a:lnTo>
                      <a:pt x="85" y="24"/>
                    </a:lnTo>
                    <a:lnTo>
                      <a:pt x="85" y="54"/>
                    </a:lnTo>
                    <a:lnTo>
                      <a:pt x="208" y="54"/>
                    </a:lnTo>
                    <a:moveTo>
                      <a:pt x="163" y="54"/>
                    </a:moveTo>
                    <a:lnTo>
                      <a:pt x="153" y="0"/>
                    </a:lnTo>
                    <a:lnTo>
                      <a:pt x="144" y="0"/>
                    </a:lnTo>
                    <a:lnTo>
                      <a:pt x="136" y="54"/>
                    </a:lnTo>
                    <a:moveTo>
                      <a:pt x="200" y="54"/>
                    </a:moveTo>
                    <a:lnTo>
                      <a:pt x="189" y="0"/>
                    </a:lnTo>
                    <a:lnTo>
                      <a:pt x="180" y="0"/>
                    </a:lnTo>
                    <a:lnTo>
                      <a:pt x="171" y="54"/>
                    </a:lnTo>
                    <a:moveTo>
                      <a:pt x="30" y="77"/>
                    </a:moveTo>
                    <a:lnTo>
                      <a:pt x="19" y="77"/>
                    </a:lnTo>
                    <a:lnTo>
                      <a:pt x="19" y="88"/>
                    </a:lnTo>
                    <a:lnTo>
                      <a:pt x="30" y="88"/>
                    </a:lnTo>
                    <a:lnTo>
                      <a:pt x="30" y="77"/>
                    </a:lnTo>
                    <a:moveTo>
                      <a:pt x="69" y="77"/>
                    </a:moveTo>
                    <a:lnTo>
                      <a:pt x="59" y="77"/>
                    </a:lnTo>
                    <a:lnTo>
                      <a:pt x="59" y="88"/>
                    </a:lnTo>
                    <a:lnTo>
                      <a:pt x="69" y="88"/>
                    </a:lnTo>
                    <a:lnTo>
                      <a:pt x="69" y="77"/>
                    </a:lnTo>
                    <a:moveTo>
                      <a:pt x="109" y="77"/>
                    </a:moveTo>
                    <a:lnTo>
                      <a:pt x="99" y="77"/>
                    </a:lnTo>
                    <a:lnTo>
                      <a:pt x="99" y="88"/>
                    </a:lnTo>
                    <a:lnTo>
                      <a:pt x="109" y="88"/>
                    </a:lnTo>
                    <a:lnTo>
                      <a:pt x="109" y="77"/>
                    </a:lnTo>
                    <a:moveTo>
                      <a:pt x="149" y="77"/>
                    </a:moveTo>
                    <a:lnTo>
                      <a:pt x="139" y="77"/>
                    </a:lnTo>
                    <a:lnTo>
                      <a:pt x="139" y="88"/>
                    </a:lnTo>
                    <a:lnTo>
                      <a:pt x="149" y="88"/>
                    </a:lnTo>
                    <a:lnTo>
                      <a:pt x="149" y="77"/>
                    </a:lnTo>
                    <a:moveTo>
                      <a:pt x="189" y="77"/>
                    </a:moveTo>
                    <a:lnTo>
                      <a:pt x="179" y="77"/>
                    </a:lnTo>
                    <a:lnTo>
                      <a:pt x="179" y="88"/>
                    </a:lnTo>
                    <a:lnTo>
                      <a:pt x="189" y="88"/>
                    </a:lnTo>
                    <a:lnTo>
                      <a:pt x="189" y="7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865" dirty="0">
                  <a:gradFill>
                    <a:gsLst>
                      <a:gs pos="0">
                        <a:srgbClr val="505050"/>
                      </a:gs>
                      <a:gs pos="100000">
                        <a:srgbClr val="505050"/>
                      </a:gs>
                    </a:gsLst>
                    <a:lin ang="5400000" scaled="1"/>
                  </a:gradFill>
                  <a:latin typeface="Segoe UI Semilight"/>
                </a:endParaRPr>
              </a:p>
            </p:txBody>
          </p:sp>
        </p:grpSp>
        <p:grpSp>
          <p:nvGrpSpPr>
            <p:cNvPr id="133" name="Group 132">
              <a:extLst>
                <a:ext uri="{FF2B5EF4-FFF2-40B4-BE49-F238E27FC236}">
                  <a16:creationId xmlns:a16="http://schemas.microsoft.com/office/drawing/2014/main" id="{9E2E4DBD-2647-4CF1-9730-8D644224D7A7}"/>
                </a:ext>
              </a:extLst>
            </p:cNvPr>
            <p:cNvGrpSpPr>
              <a:grpSpLocks noChangeAspect="1"/>
            </p:cNvGrpSpPr>
            <p:nvPr/>
          </p:nvGrpSpPr>
          <p:grpSpPr>
            <a:xfrm>
              <a:off x="2930066" y="5072528"/>
              <a:ext cx="457200" cy="457200"/>
              <a:chOff x="2930066" y="5072528"/>
              <a:chExt cx="562530" cy="562530"/>
            </a:xfrm>
          </p:grpSpPr>
          <p:sp useBgFill="1">
            <p:nvSpPr>
              <p:cNvPr id="134" name="Oval 133">
                <a:extLst>
                  <a:ext uri="{FF2B5EF4-FFF2-40B4-BE49-F238E27FC236}">
                    <a16:creationId xmlns:a16="http://schemas.microsoft.com/office/drawing/2014/main" id="{00984C7F-3D39-484F-BB21-4B23A6B65820}"/>
                  </a:ext>
                </a:extLst>
              </p:cNvPr>
              <p:cNvSpPr/>
              <p:nvPr/>
            </p:nvSpPr>
            <p:spPr bwMode="auto">
              <a:xfrm rot="21043547">
                <a:off x="2930066" y="5072528"/>
                <a:ext cx="562530" cy="5625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35" name="Database_EFC7" title="Icon of a cylinder">
                <a:extLst>
                  <a:ext uri="{FF2B5EF4-FFF2-40B4-BE49-F238E27FC236}">
                    <a16:creationId xmlns:a16="http://schemas.microsoft.com/office/drawing/2014/main" id="{3E69E77F-2BF8-4B75-BA36-EE6D5950055C}"/>
                  </a:ext>
                </a:extLst>
              </p:cNvPr>
              <p:cNvSpPr>
                <a:spLocks noChangeAspect="1" noEditPoints="1"/>
              </p:cNvSpPr>
              <p:nvPr/>
            </p:nvSpPr>
            <p:spPr bwMode="auto">
              <a:xfrm>
                <a:off x="3070637" y="5170913"/>
                <a:ext cx="281388" cy="3657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a:extLst>
                <a:ext uri="{FF2B5EF4-FFF2-40B4-BE49-F238E27FC236}">
                  <a16:creationId xmlns:a16="http://schemas.microsoft.com/office/drawing/2014/main" id="{CF4B0A7B-5E14-47DF-8FB0-E7DBD92395CD}"/>
                </a:ext>
              </a:extLst>
            </p:cNvPr>
            <p:cNvGrpSpPr>
              <a:grpSpLocks noChangeAspect="1"/>
            </p:cNvGrpSpPr>
            <p:nvPr/>
          </p:nvGrpSpPr>
          <p:grpSpPr>
            <a:xfrm>
              <a:off x="8333068" y="5899523"/>
              <a:ext cx="498435" cy="365760"/>
              <a:chOff x="7016656" y="6251061"/>
              <a:chExt cx="498435" cy="365760"/>
            </a:xfrm>
          </p:grpSpPr>
          <p:sp>
            <p:nvSpPr>
              <p:cNvPr id="137" name="Rectangle 136">
                <a:extLst>
                  <a:ext uri="{FF2B5EF4-FFF2-40B4-BE49-F238E27FC236}">
                    <a16:creationId xmlns:a16="http://schemas.microsoft.com/office/drawing/2014/main" id="{C4AC4AF0-3C9D-481B-AD48-0AF96A48AFA4}"/>
                  </a:ext>
                </a:extLst>
              </p:cNvPr>
              <p:cNvSpPr/>
              <p:nvPr/>
            </p:nvSpPr>
            <p:spPr bwMode="auto">
              <a:xfrm>
                <a:off x="7086600" y="6343650"/>
                <a:ext cx="142875" cy="204788"/>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38" name="UniversalApp_E8CC" title="Icon of a cellphone in front of a tablet">
                <a:extLst>
                  <a:ext uri="{FF2B5EF4-FFF2-40B4-BE49-F238E27FC236}">
                    <a16:creationId xmlns:a16="http://schemas.microsoft.com/office/drawing/2014/main" id="{661D99C1-9CF0-4384-AD3A-D00531B3981E}"/>
                  </a:ext>
                </a:extLst>
              </p:cNvPr>
              <p:cNvSpPr>
                <a:spLocks noChangeAspect="1" noEditPoints="1"/>
              </p:cNvSpPr>
              <p:nvPr/>
            </p:nvSpPr>
            <p:spPr bwMode="auto">
              <a:xfrm>
                <a:off x="7016656" y="6251061"/>
                <a:ext cx="498435" cy="365760"/>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139" name="Group 138">
              <a:extLst>
                <a:ext uri="{FF2B5EF4-FFF2-40B4-BE49-F238E27FC236}">
                  <a16:creationId xmlns:a16="http://schemas.microsoft.com/office/drawing/2014/main" id="{A501D2BB-DC46-48C1-BCAE-942C84DAD0C7}"/>
                </a:ext>
              </a:extLst>
            </p:cNvPr>
            <p:cNvGrpSpPr/>
            <p:nvPr/>
          </p:nvGrpSpPr>
          <p:grpSpPr>
            <a:xfrm>
              <a:off x="8942459" y="1304542"/>
              <a:ext cx="838656" cy="838656"/>
              <a:chOff x="8150339" y="1402293"/>
              <a:chExt cx="708222" cy="708222"/>
            </a:xfrm>
          </p:grpSpPr>
          <p:sp useBgFill="1">
            <p:nvSpPr>
              <p:cNvPr id="140" name="Oval 139">
                <a:extLst>
                  <a:ext uri="{FF2B5EF4-FFF2-40B4-BE49-F238E27FC236}">
                    <a16:creationId xmlns:a16="http://schemas.microsoft.com/office/drawing/2014/main" id="{F1C49FAE-6DB3-4858-B12A-9665DE34B2D3}"/>
                  </a:ext>
                </a:extLst>
              </p:cNvPr>
              <p:cNvSpPr/>
              <p:nvPr/>
            </p:nvSpPr>
            <p:spPr bwMode="auto">
              <a:xfrm rot="5790326">
                <a:off x="8150339" y="1402293"/>
                <a:ext cx="708222" cy="70822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41" name="Modern_workplace" title="Icon of three people connected by a dotted line">
                <a:extLst>
                  <a:ext uri="{FF2B5EF4-FFF2-40B4-BE49-F238E27FC236}">
                    <a16:creationId xmlns:a16="http://schemas.microsoft.com/office/drawing/2014/main" id="{412A420B-2C7F-4741-9B8B-59E80D8F139F}"/>
                  </a:ext>
                </a:extLst>
              </p:cNvPr>
              <p:cNvSpPr>
                <a:spLocks noChangeAspect="1" noEditPoints="1"/>
              </p:cNvSpPr>
              <p:nvPr/>
            </p:nvSpPr>
            <p:spPr bwMode="auto">
              <a:xfrm>
                <a:off x="8256761" y="1478337"/>
                <a:ext cx="495378" cy="480081"/>
              </a:xfrm>
              <a:custGeom>
                <a:avLst/>
                <a:gdLst>
                  <a:gd name="T0" fmla="*/ 210 w 584"/>
                  <a:gd name="T1" fmla="*/ 515 h 564"/>
                  <a:gd name="T2" fmla="*/ 226 w 584"/>
                  <a:gd name="T3" fmla="*/ 515 h 564"/>
                  <a:gd name="T4" fmla="*/ 239 w 584"/>
                  <a:gd name="T5" fmla="*/ 515 h 564"/>
                  <a:gd name="T6" fmla="*/ 255 w 584"/>
                  <a:gd name="T7" fmla="*/ 515 h 564"/>
                  <a:gd name="T8" fmla="*/ 269 w 584"/>
                  <a:gd name="T9" fmla="*/ 515 h 564"/>
                  <a:gd name="T10" fmla="*/ 285 w 584"/>
                  <a:gd name="T11" fmla="*/ 515 h 564"/>
                  <a:gd name="T12" fmla="*/ 298 w 584"/>
                  <a:gd name="T13" fmla="*/ 515 h 564"/>
                  <a:gd name="T14" fmla="*/ 314 w 584"/>
                  <a:gd name="T15" fmla="*/ 515 h 564"/>
                  <a:gd name="T16" fmla="*/ 328 w 584"/>
                  <a:gd name="T17" fmla="*/ 515 h 564"/>
                  <a:gd name="T18" fmla="*/ 344 w 584"/>
                  <a:gd name="T19" fmla="*/ 515 h 564"/>
                  <a:gd name="T20" fmla="*/ 357 w 584"/>
                  <a:gd name="T21" fmla="*/ 515 h 564"/>
                  <a:gd name="T22" fmla="*/ 373 w 584"/>
                  <a:gd name="T23" fmla="*/ 515 h 564"/>
                  <a:gd name="T24" fmla="*/ 366 w 584"/>
                  <a:gd name="T25" fmla="*/ 247 h 564"/>
                  <a:gd name="T26" fmla="*/ 358 w 584"/>
                  <a:gd name="T27" fmla="*/ 233 h 564"/>
                  <a:gd name="T28" fmla="*/ 372 w 584"/>
                  <a:gd name="T29" fmla="*/ 259 h 564"/>
                  <a:gd name="T30" fmla="*/ 380 w 584"/>
                  <a:gd name="T31" fmla="*/ 273 h 564"/>
                  <a:gd name="T32" fmla="*/ 386 w 584"/>
                  <a:gd name="T33" fmla="*/ 285 h 564"/>
                  <a:gd name="T34" fmla="*/ 393 w 584"/>
                  <a:gd name="T35" fmla="*/ 299 h 564"/>
                  <a:gd name="T36" fmla="*/ 400 w 584"/>
                  <a:gd name="T37" fmla="*/ 311 h 564"/>
                  <a:gd name="T38" fmla="*/ 407 w 584"/>
                  <a:gd name="T39" fmla="*/ 325 h 564"/>
                  <a:gd name="T40" fmla="*/ 414 w 584"/>
                  <a:gd name="T41" fmla="*/ 337 h 564"/>
                  <a:gd name="T42" fmla="*/ 421 w 584"/>
                  <a:gd name="T43" fmla="*/ 351 h 564"/>
                  <a:gd name="T44" fmla="*/ 226 w 584"/>
                  <a:gd name="T45" fmla="*/ 233 h 564"/>
                  <a:gd name="T46" fmla="*/ 218 w 584"/>
                  <a:gd name="T47" fmla="*/ 247 h 564"/>
                  <a:gd name="T48" fmla="*/ 212 w 584"/>
                  <a:gd name="T49" fmla="*/ 259 h 564"/>
                  <a:gd name="T50" fmla="*/ 204 w 584"/>
                  <a:gd name="T51" fmla="*/ 273 h 564"/>
                  <a:gd name="T52" fmla="*/ 198 w 584"/>
                  <a:gd name="T53" fmla="*/ 285 h 564"/>
                  <a:gd name="T54" fmla="*/ 191 w 584"/>
                  <a:gd name="T55" fmla="*/ 299 h 564"/>
                  <a:gd name="T56" fmla="*/ 184 w 584"/>
                  <a:gd name="T57" fmla="*/ 311 h 564"/>
                  <a:gd name="T58" fmla="*/ 177 w 584"/>
                  <a:gd name="T59" fmla="*/ 325 h 564"/>
                  <a:gd name="T60" fmla="*/ 170 w 584"/>
                  <a:gd name="T61" fmla="*/ 337 h 564"/>
                  <a:gd name="T62" fmla="*/ 163 w 584"/>
                  <a:gd name="T63" fmla="*/ 351 h 564"/>
                  <a:gd name="T64" fmla="*/ 239 w 584"/>
                  <a:gd name="T65" fmla="*/ 53 h 564"/>
                  <a:gd name="T66" fmla="*/ 293 w 584"/>
                  <a:gd name="T67" fmla="*/ 105 h 564"/>
                  <a:gd name="T68" fmla="*/ 347 w 584"/>
                  <a:gd name="T69" fmla="*/ 53 h 564"/>
                  <a:gd name="T70" fmla="*/ 293 w 584"/>
                  <a:gd name="T71" fmla="*/ 0 h 564"/>
                  <a:gd name="T72" fmla="*/ 239 w 584"/>
                  <a:gd name="T73" fmla="*/ 53 h 564"/>
                  <a:gd name="T74" fmla="*/ 205 w 584"/>
                  <a:gd name="T75" fmla="*/ 190 h 564"/>
                  <a:gd name="T76" fmla="*/ 292 w 584"/>
                  <a:gd name="T77" fmla="*/ 105 h 564"/>
                  <a:gd name="T78" fmla="*/ 379 w 584"/>
                  <a:gd name="T79" fmla="*/ 190 h 564"/>
                  <a:gd name="T80" fmla="*/ 444 w 584"/>
                  <a:gd name="T81" fmla="*/ 427 h 564"/>
                  <a:gd name="T82" fmla="*/ 498 w 584"/>
                  <a:gd name="T83" fmla="*/ 479 h 564"/>
                  <a:gd name="T84" fmla="*/ 553 w 584"/>
                  <a:gd name="T85" fmla="*/ 427 h 564"/>
                  <a:gd name="T86" fmla="*/ 498 w 584"/>
                  <a:gd name="T87" fmla="*/ 374 h 564"/>
                  <a:gd name="T88" fmla="*/ 444 w 584"/>
                  <a:gd name="T89" fmla="*/ 427 h 564"/>
                  <a:gd name="T90" fmla="*/ 411 w 584"/>
                  <a:gd name="T91" fmla="*/ 564 h 564"/>
                  <a:gd name="T92" fmla="*/ 498 w 584"/>
                  <a:gd name="T93" fmla="*/ 479 h 564"/>
                  <a:gd name="T94" fmla="*/ 584 w 584"/>
                  <a:gd name="T95" fmla="*/ 564 h 564"/>
                  <a:gd name="T96" fmla="*/ 34 w 584"/>
                  <a:gd name="T97" fmla="*/ 427 h 564"/>
                  <a:gd name="T98" fmla="*/ 87 w 584"/>
                  <a:gd name="T99" fmla="*/ 479 h 564"/>
                  <a:gd name="T100" fmla="*/ 142 w 584"/>
                  <a:gd name="T101" fmla="*/ 427 h 564"/>
                  <a:gd name="T102" fmla="*/ 87 w 584"/>
                  <a:gd name="T103" fmla="*/ 374 h 564"/>
                  <a:gd name="T104" fmla="*/ 34 w 584"/>
                  <a:gd name="T105" fmla="*/ 427 h 564"/>
                  <a:gd name="T106" fmla="*/ 0 w 584"/>
                  <a:gd name="T107" fmla="*/ 564 h 564"/>
                  <a:gd name="T108" fmla="*/ 87 w 584"/>
                  <a:gd name="T109" fmla="*/ 479 h 564"/>
                  <a:gd name="T110" fmla="*/ 173 w 584"/>
                  <a:gd name="T111" fmla="*/ 56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4" h="564">
                    <a:moveTo>
                      <a:pt x="210" y="515"/>
                    </a:moveTo>
                    <a:cubicBezTo>
                      <a:pt x="226" y="515"/>
                      <a:pt x="226" y="515"/>
                      <a:pt x="226" y="515"/>
                    </a:cubicBezTo>
                    <a:moveTo>
                      <a:pt x="239" y="515"/>
                    </a:moveTo>
                    <a:cubicBezTo>
                      <a:pt x="255" y="515"/>
                      <a:pt x="255" y="515"/>
                      <a:pt x="255" y="515"/>
                    </a:cubicBezTo>
                    <a:moveTo>
                      <a:pt x="269" y="515"/>
                    </a:moveTo>
                    <a:cubicBezTo>
                      <a:pt x="285" y="515"/>
                      <a:pt x="285" y="515"/>
                      <a:pt x="285" y="515"/>
                    </a:cubicBezTo>
                    <a:moveTo>
                      <a:pt x="298" y="515"/>
                    </a:moveTo>
                    <a:cubicBezTo>
                      <a:pt x="314" y="515"/>
                      <a:pt x="314" y="515"/>
                      <a:pt x="314" y="515"/>
                    </a:cubicBezTo>
                    <a:moveTo>
                      <a:pt x="328" y="515"/>
                    </a:moveTo>
                    <a:cubicBezTo>
                      <a:pt x="344" y="515"/>
                      <a:pt x="344" y="515"/>
                      <a:pt x="344" y="515"/>
                    </a:cubicBezTo>
                    <a:moveTo>
                      <a:pt x="357" y="515"/>
                    </a:moveTo>
                    <a:cubicBezTo>
                      <a:pt x="373" y="515"/>
                      <a:pt x="373" y="515"/>
                      <a:pt x="373" y="515"/>
                    </a:cubicBezTo>
                    <a:moveTo>
                      <a:pt x="366" y="247"/>
                    </a:moveTo>
                    <a:cubicBezTo>
                      <a:pt x="358" y="233"/>
                      <a:pt x="358" y="233"/>
                      <a:pt x="358" y="233"/>
                    </a:cubicBezTo>
                    <a:moveTo>
                      <a:pt x="372" y="259"/>
                    </a:moveTo>
                    <a:cubicBezTo>
                      <a:pt x="380" y="273"/>
                      <a:pt x="380" y="273"/>
                      <a:pt x="380" y="273"/>
                    </a:cubicBezTo>
                    <a:moveTo>
                      <a:pt x="386" y="285"/>
                    </a:moveTo>
                    <a:cubicBezTo>
                      <a:pt x="393" y="299"/>
                      <a:pt x="393" y="299"/>
                      <a:pt x="393" y="299"/>
                    </a:cubicBezTo>
                    <a:moveTo>
                      <a:pt x="400" y="311"/>
                    </a:moveTo>
                    <a:cubicBezTo>
                      <a:pt x="407" y="325"/>
                      <a:pt x="407" y="325"/>
                      <a:pt x="407" y="325"/>
                    </a:cubicBezTo>
                    <a:moveTo>
                      <a:pt x="414" y="337"/>
                    </a:moveTo>
                    <a:cubicBezTo>
                      <a:pt x="421" y="351"/>
                      <a:pt x="421" y="351"/>
                      <a:pt x="421" y="351"/>
                    </a:cubicBezTo>
                    <a:moveTo>
                      <a:pt x="226" y="233"/>
                    </a:moveTo>
                    <a:cubicBezTo>
                      <a:pt x="218" y="247"/>
                      <a:pt x="218" y="247"/>
                      <a:pt x="218" y="247"/>
                    </a:cubicBezTo>
                    <a:moveTo>
                      <a:pt x="212" y="259"/>
                    </a:moveTo>
                    <a:cubicBezTo>
                      <a:pt x="204" y="273"/>
                      <a:pt x="204" y="273"/>
                      <a:pt x="204" y="273"/>
                    </a:cubicBezTo>
                    <a:moveTo>
                      <a:pt x="198" y="285"/>
                    </a:moveTo>
                    <a:cubicBezTo>
                      <a:pt x="191" y="299"/>
                      <a:pt x="191" y="299"/>
                      <a:pt x="191" y="299"/>
                    </a:cubicBezTo>
                    <a:moveTo>
                      <a:pt x="184" y="311"/>
                    </a:moveTo>
                    <a:cubicBezTo>
                      <a:pt x="177" y="325"/>
                      <a:pt x="177" y="325"/>
                      <a:pt x="177" y="325"/>
                    </a:cubicBezTo>
                    <a:moveTo>
                      <a:pt x="170" y="337"/>
                    </a:moveTo>
                    <a:cubicBezTo>
                      <a:pt x="163" y="351"/>
                      <a:pt x="163" y="351"/>
                      <a:pt x="163" y="351"/>
                    </a:cubicBezTo>
                    <a:moveTo>
                      <a:pt x="239" y="53"/>
                    </a:moveTo>
                    <a:cubicBezTo>
                      <a:pt x="239" y="82"/>
                      <a:pt x="263" y="105"/>
                      <a:pt x="293" y="105"/>
                    </a:cubicBezTo>
                    <a:cubicBezTo>
                      <a:pt x="322" y="105"/>
                      <a:pt x="347" y="82"/>
                      <a:pt x="347" y="53"/>
                    </a:cubicBezTo>
                    <a:cubicBezTo>
                      <a:pt x="347" y="24"/>
                      <a:pt x="322" y="0"/>
                      <a:pt x="293" y="0"/>
                    </a:cubicBezTo>
                    <a:cubicBezTo>
                      <a:pt x="263" y="0"/>
                      <a:pt x="239" y="24"/>
                      <a:pt x="239" y="53"/>
                    </a:cubicBezTo>
                    <a:close/>
                    <a:moveTo>
                      <a:pt x="205" y="190"/>
                    </a:moveTo>
                    <a:cubicBezTo>
                      <a:pt x="205" y="143"/>
                      <a:pt x="244" y="105"/>
                      <a:pt x="292" y="105"/>
                    </a:cubicBezTo>
                    <a:cubicBezTo>
                      <a:pt x="340" y="105"/>
                      <a:pt x="379" y="143"/>
                      <a:pt x="379" y="190"/>
                    </a:cubicBezTo>
                    <a:moveTo>
                      <a:pt x="444" y="427"/>
                    </a:moveTo>
                    <a:cubicBezTo>
                      <a:pt x="444" y="456"/>
                      <a:pt x="469" y="479"/>
                      <a:pt x="498" y="479"/>
                    </a:cubicBezTo>
                    <a:cubicBezTo>
                      <a:pt x="528" y="479"/>
                      <a:pt x="553" y="456"/>
                      <a:pt x="553" y="427"/>
                    </a:cubicBezTo>
                    <a:cubicBezTo>
                      <a:pt x="553" y="398"/>
                      <a:pt x="528" y="374"/>
                      <a:pt x="498" y="374"/>
                    </a:cubicBezTo>
                    <a:cubicBezTo>
                      <a:pt x="469" y="374"/>
                      <a:pt x="444" y="398"/>
                      <a:pt x="444" y="427"/>
                    </a:cubicBezTo>
                    <a:close/>
                    <a:moveTo>
                      <a:pt x="411" y="564"/>
                    </a:moveTo>
                    <a:cubicBezTo>
                      <a:pt x="411" y="517"/>
                      <a:pt x="449" y="479"/>
                      <a:pt x="498" y="479"/>
                    </a:cubicBezTo>
                    <a:cubicBezTo>
                      <a:pt x="546" y="479"/>
                      <a:pt x="584" y="517"/>
                      <a:pt x="584" y="564"/>
                    </a:cubicBezTo>
                    <a:moveTo>
                      <a:pt x="34" y="427"/>
                    </a:moveTo>
                    <a:cubicBezTo>
                      <a:pt x="34" y="456"/>
                      <a:pt x="58" y="479"/>
                      <a:pt x="87" y="479"/>
                    </a:cubicBezTo>
                    <a:cubicBezTo>
                      <a:pt x="117" y="479"/>
                      <a:pt x="142" y="456"/>
                      <a:pt x="142" y="427"/>
                    </a:cubicBezTo>
                    <a:cubicBezTo>
                      <a:pt x="142" y="398"/>
                      <a:pt x="117" y="374"/>
                      <a:pt x="87" y="374"/>
                    </a:cubicBezTo>
                    <a:cubicBezTo>
                      <a:pt x="58" y="374"/>
                      <a:pt x="34" y="398"/>
                      <a:pt x="34" y="427"/>
                    </a:cubicBezTo>
                    <a:close/>
                    <a:moveTo>
                      <a:pt x="0" y="564"/>
                    </a:moveTo>
                    <a:cubicBezTo>
                      <a:pt x="0" y="517"/>
                      <a:pt x="38" y="479"/>
                      <a:pt x="87" y="479"/>
                    </a:cubicBezTo>
                    <a:cubicBezTo>
                      <a:pt x="135" y="479"/>
                      <a:pt x="173" y="517"/>
                      <a:pt x="173" y="564"/>
                    </a:cubicBezTo>
                  </a:path>
                </a:pathLst>
              </a:custGeom>
              <a:solidFill>
                <a:schemeClr val="bg1"/>
              </a:solidFill>
              <a:ln w="158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cxnSp>
          <p:nvCxnSpPr>
            <p:cNvPr id="142" name="Straight Connector 141">
              <a:extLst>
                <a:ext uri="{FF2B5EF4-FFF2-40B4-BE49-F238E27FC236}">
                  <a16:creationId xmlns:a16="http://schemas.microsoft.com/office/drawing/2014/main" id="{57B6A5AA-387A-4F23-AE05-290207E51152}"/>
                </a:ext>
              </a:extLst>
            </p:cNvPr>
            <p:cNvCxnSpPr>
              <a:cxnSpLocks/>
              <a:stCxn id="121" idx="1"/>
              <a:endCxn id="124" idx="5"/>
            </p:cNvCxnSpPr>
            <p:nvPr/>
          </p:nvCxnSpPr>
          <p:spPr>
            <a:xfrm flipH="1" flipV="1">
              <a:off x="8564151" y="3380629"/>
              <a:ext cx="373178" cy="29569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657D583-0EA8-47B0-A636-24EDAFDA70A6}"/>
                </a:ext>
              </a:extLst>
            </p:cNvPr>
            <p:cNvCxnSpPr>
              <a:cxnSpLocks/>
              <a:stCxn id="124" idx="6"/>
              <a:endCxn id="127" idx="2"/>
            </p:cNvCxnSpPr>
            <p:nvPr/>
          </p:nvCxnSpPr>
          <p:spPr>
            <a:xfrm>
              <a:off x="8631106" y="3218984"/>
              <a:ext cx="527484" cy="4000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2471995-543E-475C-B581-61CDAE085A7D}"/>
                </a:ext>
              </a:extLst>
            </p:cNvPr>
            <p:cNvCxnSpPr>
              <a:cxnSpLocks/>
              <a:stCxn id="97" idx="1"/>
              <a:endCxn id="131" idx="7"/>
            </p:cNvCxnSpPr>
            <p:nvPr/>
          </p:nvCxnSpPr>
          <p:spPr>
            <a:xfrm flipH="1" flipV="1">
              <a:off x="8492573" y="1592793"/>
              <a:ext cx="182050" cy="5414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0724473-E2A9-4F24-8007-F8219BC16DFE}"/>
                </a:ext>
              </a:extLst>
            </p:cNvPr>
            <p:cNvCxnSpPr>
              <a:cxnSpLocks/>
              <a:stCxn id="193" idx="6"/>
              <a:endCxn id="131" idx="4"/>
            </p:cNvCxnSpPr>
            <p:nvPr/>
          </p:nvCxnSpPr>
          <p:spPr>
            <a:xfrm>
              <a:off x="7606449" y="1504809"/>
              <a:ext cx="465929" cy="4489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76F28F9-039C-405A-B963-8040AB4839F9}"/>
                </a:ext>
              </a:extLst>
            </p:cNvPr>
            <p:cNvCxnSpPr>
              <a:cxnSpLocks/>
              <a:stCxn id="97" idx="3"/>
            </p:cNvCxnSpPr>
            <p:nvPr/>
          </p:nvCxnSpPr>
          <p:spPr>
            <a:xfrm flipH="1">
              <a:off x="6179511" y="2481180"/>
              <a:ext cx="2444378" cy="94932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9FD3899-BF6D-4E20-A185-C66FE97DE31A}"/>
                </a:ext>
              </a:extLst>
            </p:cNvPr>
            <p:cNvCxnSpPr>
              <a:cxnSpLocks/>
              <a:stCxn id="100" idx="4"/>
            </p:cNvCxnSpPr>
            <p:nvPr/>
          </p:nvCxnSpPr>
          <p:spPr>
            <a:xfrm flipH="1">
              <a:off x="6166164" y="2190345"/>
              <a:ext cx="1257040" cy="120494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F298033-90D4-44DB-9A6C-76B169059BD2}"/>
                </a:ext>
              </a:extLst>
            </p:cNvPr>
            <p:cNvCxnSpPr>
              <a:cxnSpLocks/>
              <a:stCxn id="118" idx="5"/>
            </p:cNvCxnSpPr>
            <p:nvPr/>
          </p:nvCxnSpPr>
          <p:spPr>
            <a:xfrm flipH="1">
              <a:off x="6128138" y="2009331"/>
              <a:ext cx="635761" cy="132029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681FA4-6811-4FF3-952B-540048D4B263}"/>
                </a:ext>
              </a:extLst>
            </p:cNvPr>
            <p:cNvCxnSpPr>
              <a:cxnSpLocks/>
              <a:stCxn id="109" idx="5"/>
            </p:cNvCxnSpPr>
            <p:nvPr/>
          </p:nvCxnSpPr>
          <p:spPr>
            <a:xfrm>
              <a:off x="4742840" y="1794873"/>
              <a:ext cx="1333521" cy="157982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A3CA29F-0A37-4ABD-8D40-C26ADBAA94FB}"/>
                </a:ext>
              </a:extLst>
            </p:cNvPr>
            <p:cNvCxnSpPr>
              <a:cxnSpLocks/>
              <a:stCxn id="94" idx="6"/>
            </p:cNvCxnSpPr>
            <p:nvPr/>
          </p:nvCxnSpPr>
          <p:spPr>
            <a:xfrm>
              <a:off x="4712959" y="2486785"/>
              <a:ext cx="1556590" cy="10124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3510CCA-4A8B-45AD-AC33-C1EF092BBEF3}"/>
                </a:ext>
              </a:extLst>
            </p:cNvPr>
            <p:cNvCxnSpPr>
              <a:cxnSpLocks/>
              <a:stCxn id="210" idx="0"/>
              <a:endCxn id="52" idx="3"/>
            </p:cNvCxnSpPr>
            <p:nvPr/>
          </p:nvCxnSpPr>
          <p:spPr>
            <a:xfrm flipV="1">
              <a:off x="8829152" y="4724030"/>
              <a:ext cx="43634" cy="3433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60807BF-3F2F-4D95-B621-64D88D04C8E4}"/>
                </a:ext>
              </a:extLst>
            </p:cNvPr>
            <p:cNvCxnSpPr>
              <a:cxnSpLocks/>
              <a:stCxn id="232" idx="6"/>
            </p:cNvCxnSpPr>
            <p:nvPr/>
          </p:nvCxnSpPr>
          <p:spPr>
            <a:xfrm>
              <a:off x="4585454" y="3101022"/>
              <a:ext cx="1649386" cy="3168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A638203-0841-45EA-A13F-F4E1F756EBD2}"/>
                </a:ext>
              </a:extLst>
            </p:cNvPr>
            <p:cNvCxnSpPr>
              <a:cxnSpLocks/>
              <a:stCxn id="131" idx="5"/>
              <a:endCxn id="100" idx="0"/>
            </p:cNvCxnSpPr>
            <p:nvPr/>
          </p:nvCxnSpPr>
          <p:spPr>
            <a:xfrm flipH="1">
              <a:off x="7844058" y="1685398"/>
              <a:ext cx="338772" cy="32630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9F8543B-EF4E-4028-8163-4C6D6FFB9F36}"/>
                </a:ext>
              </a:extLst>
            </p:cNvPr>
            <p:cNvCxnSpPr>
              <a:cxnSpLocks/>
              <a:stCxn id="121" idx="2"/>
            </p:cNvCxnSpPr>
            <p:nvPr/>
          </p:nvCxnSpPr>
          <p:spPr>
            <a:xfrm flipH="1" flipV="1">
              <a:off x="6140274" y="3419014"/>
              <a:ext cx="2730100" cy="41895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AD8E4B8-F62C-4220-B3FF-28DE478CBCF1}"/>
                </a:ext>
              </a:extLst>
            </p:cNvPr>
            <p:cNvCxnSpPr>
              <a:cxnSpLocks/>
              <a:stCxn id="124" idx="2"/>
            </p:cNvCxnSpPr>
            <p:nvPr/>
          </p:nvCxnSpPr>
          <p:spPr>
            <a:xfrm flipH="1">
              <a:off x="6128460" y="3218984"/>
              <a:ext cx="2045446" cy="1875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D6F495BB-FDFA-40C4-992F-BBF6A5A6C3BE}"/>
                </a:ext>
              </a:extLst>
            </p:cNvPr>
            <p:cNvCxnSpPr>
              <a:cxnSpLocks/>
              <a:stCxn id="106" idx="7"/>
              <a:endCxn id="103" idx="3"/>
            </p:cNvCxnSpPr>
            <p:nvPr/>
          </p:nvCxnSpPr>
          <p:spPr>
            <a:xfrm flipV="1">
              <a:off x="3406093" y="2810019"/>
              <a:ext cx="150850" cy="32936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61CB80B-2F49-464C-8374-6E3BEB759223}"/>
                </a:ext>
              </a:extLst>
            </p:cNvPr>
            <p:cNvCxnSpPr>
              <a:cxnSpLocks/>
              <a:stCxn id="61" idx="6"/>
              <a:endCxn id="88" idx="2"/>
            </p:cNvCxnSpPr>
            <p:nvPr/>
          </p:nvCxnSpPr>
          <p:spPr>
            <a:xfrm>
              <a:off x="10039391" y="4561806"/>
              <a:ext cx="780942" cy="4359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C0DD7BC-8E2E-4829-80A6-8B4E99C0D253}"/>
                </a:ext>
              </a:extLst>
            </p:cNvPr>
            <p:cNvCxnSpPr>
              <a:cxnSpLocks/>
              <a:stCxn id="55" idx="2"/>
            </p:cNvCxnSpPr>
            <p:nvPr/>
          </p:nvCxnSpPr>
          <p:spPr>
            <a:xfrm flipH="1">
              <a:off x="1766888" y="2701609"/>
              <a:ext cx="299273"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88E25AB-BD01-4660-9660-E983E7D48236}"/>
                </a:ext>
              </a:extLst>
            </p:cNvPr>
            <p:cNvCxnSpPr>
              <a:cxnSpLocks/>
              <a:stCxn id="40" idx="7"/>
            </p:cNvCxnSpPr>
            <p:nvPr/>
          </p:nvCxnSpPr>
          <p:spPr>
            <a:xfrm flipV="1">
              <a:off x="4657676" y="3455109"/>
              <a:ext cx="1444060" cy="111171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3E1D25F-CD40-4FFA-9CAD-DCB6D5B344BA}"/>
                </a:ext>
              </a:extLst>
            </p:cNvPr>
            <p:cNvCxnSpPr>
              <a:cxnSpLocks/>
              <a:stCxn id="134" idx="6"/>
              <a:endCxn id="40" idx="3"/>
            </p:cNvCxnSpPr>
            <p:nvPr/>
          </p:nvCxnSpPr>
          <p:spPr>
            <a:xfrm flipV="1">
              <a:off x="3384278" y="4803547"/>
              <a:ext cx="882250" cy="46074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7CC471A-7C3E-408B-A642-EC0FCCE8C0BD}"/>
                </a:ext>
              </a:extLst>
            </p:cNvPr>
            <p:cNvCxnSpPr>
              <a:cxnSpLocks/>
              <a:stCxn id="235" idx="7"/>
              <a:endCxn id="58" idx="4"/>
            </p:cNvCxnSpPr>
            <p:nvPr/>
          </p:nvCxnSpPr>
          <p:spPr>
            <a:xfrm flipV="1">
              <a:off x="2441937" y="1545681"/>
              <a:ext cx="390705" cy="29355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CFBB1BF-818E-436C-A785-84E6E29CF161}"/>
                </a:ext>
              </a:extLst>
            </p:cNvPr>
            <p:cNvCxnSpPr>
              <a:cxnSpLocks/>
              <a:stCxn id="58" idx="7"/>
              <a:endCxn id="109" idx="3"/>
            </p:cNvCxnSpPr>
            <p:nvPr/>
          </p:nvCxnSpPr>
          <p:spPr>
            <a:xfrm>
              <a:off x="3244448" y="1451681"/>
              <a:ext cx="1195433" cy="23035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2CB65C8-65EF-42A5-8927-4A1DB55FDB97}"/>
                </a:ext>
              </a:extLst>
            </p:cNvPr>
            <p:cNvCxnSpPr>
              <a:cxnSpLocks/>
              <a:stCxn id="94" idx="1"/>
              <a:endCxn id="109" idx="4"/>
            </p:cNvCxnSpPr>
            <p:nvPr/>
          </p:nvCxnSpPr>
          <p:spPr>
            <a:xfrm flipV="1">
              <a:off x="4462169" y="1801199"/>
              <a:ext cx="105822" cy="34569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D1D640B-C4AF-4D33-98CE-07DB0EA5F796}"/>
                </a:ext>
              </a:extLst>
            </p:cNvPr>
            <p:cNvCxnSpPr>
              <a:cxnSpLocks/>
              <a:stCxn id="70" idx="0"/>
            </p:cNvCxnSpPr>
            <p:nvPr/>
          </p:nvCxnSpPr>
          <p:spPr>
            <a:xfrm flipV="1">
              <a:off x="5028822" y="3431950"/>
              <a:ext cx="1105519" cy="18885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8480D3EB-E3B7-4224-9F50-F7E3ADE4B1DB}"/>
                </a:ext>
              </a:extLst>
            </p:cNvPr>
            <p:cNvGrpSpPr>
              <a:grpSpLocks noChangeAspect="1"/>
            </p:cNvGrpSpPr>
            <p:nvPr/>
          </p:nvGrpSpPr>
          <p:grpSpPr>
            <a:xfrm>
              <a:off x="6279038" y="5817486"/>
              <a:ext cx="457200" cy="457200"/>
              <a:chOff x="6063453" y="5701048"/>
              <a:chExt cx="604488" cy="604488"/>
            </a:xfrm>
          </p:grpSpPr>
          <p:sp useBgFill="1">
            <p:nvSpPr>
              <p:cNvPr id="166" name="Oval 165">
                <a:extLst>
                  <a:ext uri="{FF2B5EF4-FFF2-40B4-BE49-F238E27FC236}">
                    <a16:creationId xmlns:a16="http://schemas.microsoft.com/office/drawing/2014/main" id="{3B88C14E-DC78-42B4-BE18-BBBF322C608D}"/>
                  </a:ext>
                </a:extLst>
              </p:cNvPr>
              <p:cNvSpPr/>
              <p:nvPr/>
            </p:nvSpPr>
            <p:spPr bwMode="auto">
              <a:xfrm>
                <a:off x="6063453" y="5701048"/>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167" name="Group 166">
                <a:extLst>
                  <a:ext uri="{FF2B5EF4-FFF2-40B4-BE49-F238E27FC236}">
                    <a16:creationId xmlns:a16="http://schemas.microsoft.com/office/drawing/2014/main" id="{A83E02F3-E5B2-4DEF-B1B3-7052F183A67D}"/>
                  </a:ext>
                </a:extLst>
              </p:cNvPr>
              <p:cNvGrpSpPr>
                <a:grpSpLocks noChangeAspect="1"/>
              </p:cNvGrpSpPr>
              <p:nvPr/>
            </p:nvGrpSpPr>
            <p:grpSpPr>
              <a:xfrm>
                <a:off x="6165235" y="5794471"/>
                <a:ext cx="400924" cy="331478"/>
                <a:chOff x="6032952" y="5892675"/>
                <a:chExt cx="411480" cy="340208"/>
              </a:xfrm>
            </p:grpSpPr>
            <p:sp>
              <p:nvSpPr>
                <p:cNvPr id="168" name="Freeform 21" title="Icon of an xbox controller">
                  <a:extLst>
                    <a:ext uri="{FF2B5EF4-FFF2-40B4-BE49-F238E27FC236}">
                      <a16:creationId xmlns:a16="http://schemas.microsoft.com/office/drawing/2014/main" id="{059D87A9-28A5-44A8-8C85-B5016DE2624B}"/>
                    </a:ext>
                  </a:extLst>
                </p:cNvPr>
                <p:cNvSpPr>
                  <a:spLocks noChangeAspect="1" noEditPoints="1"/>
                </p:cNvSpPr>
                <p:nvPr/>
              </p:nvSpPr>
              <p:spPr bwMode="auto">
                <a:xfrm>
                  <a:off x="6110249" y="5892675"/>
                  <a:ext cx="242677" cy="140980"/>
                </a:xfrm>
                <a:custGeom>
                  <a:avLst/>
                  <a:gdLst>
                    <a:gd name="T0" fmla="*/ 601 w 770"/>
                    <a:gd name="T1" fmla="*/ 70 h 447"/>
                    <a:gd name="T2" fmla="*/ 526 w 770"/>
                    <a:gd name="T3" fmla="*/ 10 h 447"/>
                    <a:gd name="T4" fmla="*/ 456 w 770"/>
                    <a:gd name="T5" fmla="*/ 39 h 447"/>
                    <a:gd name="T6" fmla="*/ 390 w 770"/>
                    <a:gd name="T7" fmla="*/ 39 h 447"/>
                    <a:gd name="T8" fmla="*/ 382 w 770"/>
                    <a:gd name="T9" fmla="*/ 39 h 447"/>
                    <a:gd name="T10" fmla="*/ 314 w 770"/>
                    <a:gd name="T11" fmla="*/ 39 h 447"/>
                    <a:gd name="T12" fmla="*/ 246 w 770"/>
                    <a:gd name="T13" fmla="*/ 10 h 447"/>
                    <a:gd name="T14" fmla="*/ 170 w 770"/>
                    <a:gd name="T15" fmla="*/ 70 h 447"/>
                    <a:gd name="T16" fmla="*/ 93 w 770"/>
                    <a:gd name="T17" fmla="*/ 420 h 447"/>
                    <a:gd name="T18" fmla="*/ 146 w 770"/>
                    <a:gd name="T19" fmla="*/ 447 h 447"/>
                    <a:gd name="T20" fmla="*/ 220 w 770"/>
                    <a:gd name="T21" fmla="*/ 368 h 447"/>
                    <a:gd name="T22" fmla="*/ 316 w 770"/>
                    <a:gd name="T23" fmla="*/ 329 h 447"/>
                    <a:gd name="T24" fmla="*/ 454 w 770"/>
                    <a:gd name="T25" fmla="*/ 329 h 447"/>
                    <a:gd name="T26" fmla="*/ 552 w 770"/>
                    <a:gd name="T27" fmla="*/ 368 h 447"/>
                    <a:gd name="T28" fmla="*/ 624 w 770"/>
                    <a:gd name="T29" fmla="*/ 447 h 447"/>
                    <a:gd name="T30" fmla="*/ 677 w 770"/>
                    <a:gd name="T31" fmla="*/ 420 h 447"/>
                    <a:gd name="T32" fmla="*/ 601 w 770"/>
                    <a:gd name="T33" fmla="*/ 70 h 447"/>
                    <a:gd name="T34" fmla="*/ 405 w 770"/>
                    <a:gd name="T35" fmla="*/ 133 h 447"/>
                    <a:gd name="T36" fmla="*/ 386 w 770"/>
                    <a:gd name="T37" fmla="*/ 111 h 447"/>
                    <a:gd name="T38" fmla="*/ 366 w 770"/>
                    <a:gd name="T39" fmla="*/ 131 h 447"/>
                    <a:gd name="T40" fmla="*/ 384 w 770"/>
                    <a:gd name="T41" fmla="*/ 150 h 447"/>
                    <a:gd name="T42" fmla="*/ 405 w 770"/>
                    <a:gd name="T43" fmla="*/ 13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0" h="447">
                      <a:moveTo>
                        <a:pt x="601" y="70"/>
                      </a:moveTo>
                      <a:cubicBezTo>
                        <a:pt x="608" y="33"/>
                        <a:pt x="583" y="22"/>
                        <a:pt x="526" y="10"/>
                      </a:cubicBezTo>
                      <a:cubicBezTo>
                        <a:pt x="468" y="0"/>
                        <a:pt x="456" y="39"/>
                        <a:pt x="456" y="39"/>
                      </a:cubicBezTo>
                      <a:cubicBezTo>
                        <a:pt x="390" y="39"/>
                        <a:pt x="390" y="39"/>
                        <a:pt x="390" y="39"/>
                      </a:cubicBezTo>
                      <a:cubicBezTo>
                        <a:pt x="382" y="39"/>
                        <a:pt x="382" y="39"/>
                        <a:pt x="382" y="39"/>
                      </a:cubicBezTo>
                      <a:cubicBezTo>
                        <a:pt x="314" y="39"/>
                        <a:pt x="314" y="39"/>
                        <a:pt x="314" y="39"/>
                      </a:cubicBezTo>
                      <a:cubicBezTo>
                        <a:pt x="314" y="39"/>
                        <a:pt x="304" y="0"/>
                        <a:pt x="246" y="10"/>
                      </a:cubicBezTo>
                      <a:cubicBezTo>
                        <a:pt x="187" y="22"/>
                        <a:pt x="164" y="33"/>
                        <a:pt x="170" y="70"/>
                      </a:cubicBezTo>
                      <a:cubicBezTo>
                        <a:pt x="170" y="70"/>
                        <a:pt x="0" y="321"/>
                        <a:pt x="93" y="420"/>
                      </a:cubicBezTo>
                      <a:cubicBezTo>
                        <a:pt x="125" y="447"/>
                        <a:pt x="132" y="447"/>
                        <a:pt x="146" y="447"/>
                      </a:cubicBezTo>
                      <a:cubicBezTo>
                        <a:pt x="160" y="447"/>
                        <a:pt x="185" y="395"/>
                        <a:pt x="220" y="368"/>
                      </a:cubicBezTo>
                      <a:cubicBezTo>
                        <a:pt x="255" y="339"/>
                        <a:pt x="288" y="331"/>
                        <a:pt x="316" y="329"/>
                      </a:cubicBezTo>
                      <a:cubicBezTo>
                        <a:pt x="337" y="329"/>
                        <a:pt x="435" y="329"/>
                        <a:pt x="454" y="329"/>
                      </a:cubicBezTo>
                      <a:cubicBezTo>
                        <a:pt x="483" y="331"/>
                        <a:pt x="517" y="339"/>
                        <a:pt x="552" y="368"/>
                      </a:cubicBezTo>
                      <a:cubicBezTo>
                        <a:pt x="587" y="395"/>
                        <a:pt x="610" y="447"/>
                        <a:pt x="624" y="447"/>
                      </a:cubicBezTo>
                      <a:cubicBezTo>
                        <a:pt x="638" y="447"/>
                        <a:pt x="647" y="447"/>
                        <a:pt x="677" y="420"/>
                      </a:cubicBezTo>
                      <a:cubicBezTo>
                        <a:pt x="770" y="321"/>
                        <a:pt x="601" y="70"/>
                        <a:pt x="601" y="70"/>
                      </a:cubicBezTo>
                      <a:close/>
                      <a:moveTo>
                        <a:pt x="405" y="133"/>
                      </a:moveTo>
                      <a:cubicBezTo>
                        <a:pt x="405" y="121"/>
                        <a:pt x="398" y="111"/>
                        <a:pt x="386" y="111"/>
                      </a:cubicBezTo>
                      <a:cubicBezTo>
                        <a:pt x="376" y="111"/>
                        <a:pt x="366" y="119"/>
                        <a:pt x="366" y="131"/>
                      </a:cubicBezTo>
                      <a:cubicBezTo>
                        <a:pt x="366" y="140"/>
                        <a:pt x="374" y="150"/>
                        <a:pt x="384" y="150"/>
                      </a:cubicBezTo>
                      <a:cubicBezTo>
                        <a:pt x="396" y="150"/>
                        <a:pt x="404" y="142"/>
                        <a:pt x="405" y="13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69" name="Xbox" title="Icon of an xbox one">
                  <a:extLst>
                    <a:ext uri="{FF2B5EF4-FFF2-40B4-BE49-F238E27FC236}">
                      <a16:creationId xmlns:a16="http://schemas.microsoft.com/office/drawing/2014/main" id="{3CB9F096-2284-460B-971A-7024EC00D723}"/>
                    </a:ext>
                  </a:extLst>
                </p:cNvPr>
                <p:cNvSpPr>
                  <a:spLocks noChangeAspect="1" noEditPoints="1"/>
                </p:cNvSpPr>
                <p:nvPr/>
              </p:nvSpPr>
              <p:spPr bwMode="auto">
                <a:xfrm>
                  <a:off x="6032952" y="6066611"/>
                  <a:ext cx="411480" cy="166272"/>
                </a:xfrm>
                <a:custGeom>
                  <a:avLst/>
                  <a:gdLst>
                    <a:gd name="T0" fmla="*/ 337 w 337"/>
                    <a:gd name="T1" fmla="*/ 135 h 135"/>
                    <a:gd name="T2" fmla="*/ 0 w 337"/>
                    <a:gd name="T3" fmla="*/ 135 h 135"/>
                    <a:gd name="T4" fmla="*/ 0 w 337"/>
                    <a:gd name="T5" fmla="*/ 0 h 135"/>
                    <a:gd name="T6" fmla="*/ 337 w 337"/>
                    <a:gd name="T7" fmla="*/ 0 h 135"/>
                    <a:gd name="T8" fmla="*/ 337 w 337"/>
                    <a:gd name="T9" fmla="*/ 135 h 135"/>
                    <a:gd name="T10" fmla="*/ 145 w 337"/>
                    <a:gd name="T11" fmla="*/ 68 h 135"/>
                    <a:gd name="T12" fmla="*/ 0 w 337"/>
                    <a:gd name="T13" fmla="*/ 68 h 135"/>
                    <a:gd name="T14" fmla="*/ 269 w 337"/>
                    <a:gd name="T15" fmla="*/ 74 h 135"/>
                    <a:gd name="T16" fmla="*/ 275 w 337"/>
                    <a:gd name="T17" fmla="*/ 67 h 135"/>
                    <a:gd name="T18" fmla="*/ 269 w 337"/>
                    <a:gd name="T19" fmla="*/ 61 h 135"/>
                    <a:gd name="T20" fmla="*/ 263 w 337"/>
                    <a:gd name="T21" fmla="*/ 67 h 135"/>
                    <a:gd name="T22" fmla="*/ 269 w 337"/>
                    <a:gd name="T23" fmla="*/ 7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7" h="135">
                      <a:moveTo>
                        <a:pt x="337" y="135"/>
                      </a:moveTo>
                      <a:cubicBezTo>
                        <a:pt x="0" y="135"/>
                        <a:pt x="0" y="135"/>
                        <a:pt x="0" y="135"/>
                      </a:cubicBezTo>
                      <a:cubicBezTo>
                        <a:pt x="0" y="0"/>
                        <a:pt x="0" y="0"/>
                        <a:pt x="0" y="0"/>
                      </a:cubicBezTo>
                      <a:cubicBezTo>
                        <a:pt x="337" y="0"/>
                        <a:pt x="337" y="0"/>
                        <a:pt x="337" y="0"/>
                      </a:cubicBezTo>
                      <a:lnTo>
                        <a:pt x="337" y="135"/>
                      </a:lnTo>
                      <a:close/>
                      <a:moveTo>
                        <a:pt x="145" y="68"/>
                      </a:moveTo>
                      <a:cubicBezTo>
                        <a:pt x="0" y="68"/>
                        <a:pt x="0" y="68"/>
                        <a:pt x="0" y="68"/>
                      </a:cubicBezTo>
                      <a:moveTo>
                        <a:pt x="269" y="74"/>
                      </a:moveTo>
                      <a:cubicBezTo>
                        <a:pt x="272" y="74"/>
                        <a:pt x="275" y="71"/>
                        <a:pt x="275" y="67"/>
                      </a:cubicBezTo>
                      <a:cubicBezTo>
                        <a:pt x="275" y="64"/>
                        <a:pt x="272" y="61"/>
                        <a:pt x="269" y="61"/>
                      </a:cubicBezTo>
                      <a:cubicBezTo>
                        <a:pt x="265" y="61"/>
                        <a:pt x="263" y="64"/>
                        <a:pt x="263" y="67"/>
                      </a:cubicBezTo>
                      <a:cubicBezTo>
                        <a:pt x="263" y="71"/>
                        <a:pt x="265" y="74"/>
                        <a:pt x="269" y="7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cxnSp>
          <p:nvCxnSpPr>
            <p:cNvPr id="170" name="Straight Connector 169">
              <a:extLst>
                <a:ext uri="{FF2B5EF4-FFF2-40B4-BE49-F238E27FC236}">
                  <a16:creationId xmlns:a16="http://schemas.microsoft.com/office/drawing/2014/main" id="{EC38BB71-2B0A-4C01-A713-F016A727210A}"/>
                </a:ext>
              </a:extLst>
            </p:cNvPr>
            <p:cNvCxnSpPr>
              <a:cxnSpLocks/>
              <a:stCxn id="43" idx="2"/>
              <a:endCxn id="201" idx="6"/>
            </p:cNvCxnSpPr>
            <p:nvPr/>
          </p:nvCxnSpPr>
          <p:spPr>
            <a:xfrm flipH="1">
              <a:off x="2792841" y="3873143"/>
              <a:ext cx="672946" cy="1080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515AB79-D3B6-4F56-A5F8-59E48954558F}"/>
                </a:ext>
              </a:extLst>
            </p:cNvPr>
            <p:cNvCxnSpPr>
              <a:cxnSpLocks/>
              <a:stCxn id="43" idx="6"/>
            </p:cNvCxnSpPr>
            <p:nvPr/>
          </p:nvCxnSpPr>
          <p:spPr>
            <a:xfrm flipV="1">
              <a:off x="3915795" y="3468515"/>
              <a:ext cx="2207465" cy="3238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10BA505-1872-4FF6-BEDF-295108E02E43}"/>
                </a:ext>
              </a:extLst>
            </p:cNvPr>
            <p:cNvCxnSpPr>
              <a:cxnSpLocks/>
              <a:stCxn id="37" idx="7"/>
              <a:endCxn id="64" idx="2"/>
            </p:cNvCxnSpPr>
            <p:nvPr/>
          </p:nvCxnSpPr>
          <p:spPr>
            <a:xfrm flipV="1">
              <a:off x="1609001" y="4663717"/>
              <a:ext cx="1103398" cy="13882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57F3CB7-4C29-4235-99A6-9B3C73C67A57}"/>
                </a:ext>
              </a:extLst>
            </p:cNvPr>
            <p:cNvCxnSpPr>
              <a:cxnSpLocks/>
              <a:stCxn id="64" idx="6"/>
              <a:endCxn id="40" idx="2"/>
            </p:cNvCxnSpPr>
            <p:nvPr/>
          </p:nvCxnSpPr>
          <p:spPr>
            <a:xfrm>
              <a:off x="3162165" y="4581603"/>
              <a:ext cx="1077953" cy="4898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CAA1EC4-388E-4BDA-966A-FFAE34AC791C}"/>
                </a:ext>
              </a:extLst>
            </p:cNvPr>
            <p:cNvCxnSpPr>
              <a:cxnSpLocks/>
              <a:stCxn id="34" idx="6"/>
              <a:endCxn id="134" idx="2"/>
            </p:cNvCxnSpPr>
            <p:nvPr/>
          </p:nvCxnSpPr>
          <p:spPr>
            <a:xfrm flipV="1">
              <a:off x="2349748" y="5337969"/>
              <a:ext cx="583306" cy="6341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D015A72-EE7B-4677-A14F-AB0AD645308E}"/>
                </a:ext>
              </a:extLst>
            </p:cNvPr>
            <p:cNvCxnSpPr>
              <a:cxnSpLocks/>
              <a:stCxn id="34" idx="7"/>
              <a:endCxn id="64" idx="3"/>
            </p:cNvCxnSpPr>
            <p:nvPr/>
          </p:nvCxnSpPr>
          <p:spPr>
            <a:xfrm flipV="1">
              <a:off x="2253587" y="4810708"/>
              <a:ext cx="553710" cy="44451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AB1C03A-D833-4C54-BB0A-91B3242372EE}"/>
                </a:ext>
              </a:extLst>
            </p:cNvPr>
            <p:cNvCxnSpPr>
              <a:cxnSpLocks/>
              <a:stCxn id="70" idx="1"/>
              <a:endCxn id="40" idx="5"/>
            </p:cNvCxnSpPr>
            <p:nvPr/>
          </p:nvCxnSpPr>
          <p:spPr>
            <a:xfrm flipH="1" flipV="1">
              <a:off x="4580462" y="4880761"/>
              <a:ext cx="275402" cy="46615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BBFDA0C-05AD-4326-9A37-1320DC4FE6D1}"/>
                </a:ext>
              </a:extLst>
            </p:cNvPr>
            <p:cNvCxnSpPr>
              <a:cxnSpLocks/>
              <a:stCxn id="204" idx="5"/>
              <a:endCxn id="49" idx="1"/>
            </p:cNvCxnSpPr>
            <p:nvPr/>
          </p:nvCxnSpPr>
          <p:spPr>
            <a:xfrm>
              <a:off x="10493139" y="5278845"/>
              <a:ext cx="282591" cy="33884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4450ACF-84D2-43C3-90E2-E78475966933}"/>
                </a:ext>
              </a:extLst>
            </p:cNvPr>
            <p:cNvCxnSpPr>
              <a:cxnSpLocks/>
              <a:stCxn id="73" idx="5"/>
              <a:endCxn id="49" idx="2"/>
            </p:cNvCxnSpPr>
            <p:nvPr/>
          </p:nvCxnSpPr>
          <p:spPr>
            <a:xfrm>
              <a:off x="9795997" y="5579278"/>
              <a:ext cx="843948" cy="14874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209F54E-EC25-443D-9B6C-26C5AF106FB3}"/>
                </a:ext>
              </a:extLst>
            </p:cNvPr>
            <p:cNvCxnSpPr>
              <a:cxnSpLocks/>
              <a:stCxn id="210" idx="6"/>
              <a:endCxn id="73" idx="2"/>
            </p:cNvCxnSpPr>
            <p:nvPr/>
          </p:nvCxnSpPr>
          <p:spPr>
            <a:xfrm>
              <a:off x="9057752" y="5295990"/>
              <a:ext cx="331156" cy="17059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C3F21B7-4683-4680-A265-7BD823DDF6F8}"/>
                </a:ext>
              </a:extLst>
            </p:cNvPr>
            <p:cNvCxnSpPr>
              <a:cxnSpLocks/>
              <a:stCxn id="73" idx="7"/>
              <a:endCxn id="204" idx="2"/>
            </p:cNvCxnSpPr>
            <p:nvPr/>
          </p:nvCxnSpPr>
          <p:spPr>
            <a:xfrm flipV="1">
              <a:off x="9756447" y="5117200"/>
              <a:ext cx="346447" cy="14121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B632EA3-B537-43DC-A27D-03629924B031}"/>
                </a:ext>
              </a:extLst>
            </p:cNvPr>
            <p:cNvCxnSpPr>
              <a:cxnSpLocks/>
              <a:stCxn id="85" idx="1"/>
              <a:endCxn id="88" idx="5"/>
            </p:cNvCxnSpPr>
            <p:nvPr/>
          </p:nvCxnSpPr>
          <p:spPr>
            <a:xfrm flipH="1" flipV="1">
              <a:off x="11160677" y="4855574"/>
              <a:ext cx="173989" cy="29928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B73C7F1-D311-45AB-8E95-1AC39235B79D}"/>
                </a:ext>
              </a:extLst>
            </p:cNvPr>
            <p:cNvCxnSpPr>
              <a:cxnSpLocks/>
              <a:stCxn id="88" idx="3"/>
              <a:endCxn id="204" idx="7"/>
            </p:cNvCxnSpPr>
            <p:nvPr/>
          </p:nvCxnSpPr>
          <p:spPr>
            <a:xfrm flipH="1">
              <a:off x="10493139" y="4778360"/>
              <a:ext cx="353604" cy="17719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9C7134E9-0EC0-43E5-B5AE-97BA1D2DDF5E}"/>
                </a:ext>
              </a:extLst>
            </p:cNvPr>
            <p:cNvCxnSpPr>
              <a:cxnSpLocks/>
              <a:stCxn id="49" idx="0"/>
              <a:endCxn id="85" idx="3"/>
            </p:cNvCxnSpPr>
            <p:nvPr/>
          </p:nvCxnSpPr>
          <p:spPr>
            <a:xfrm flipV="1">
              <a:off x="10949765" y="5464061"/>
              <a:ext cx="290517" cy="17161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B0F72AF-0315-490D-B6AA-09B75B85262A}"/>
                </a:ext>
              </a:extLst>
            </p:cNvPr>
            <p:cNvCxnSpPr>
              <a:cxnSpLocks/>
              <a:endCxn id="76" idx="3"/>
            </p:cNvCxnSpPr>
            <p:nvPr/>
          </p:nvCxnSpPr>
          <p:spPr>
            <a:xfrm>
              <a:off x="5781783" y="3225910"/>
              <a:ext cx="2265687" cy="98255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D3AB644-C87D-4E19-811E-A41F0C2EFBB9}"/>
                </a:ext>
              </a:extLst>
            </p:cNvPr>
            <p:cNvCxnSpPr>
              <a:cxnSpLocks/>
              <a:endCxn id="79" idx="2"/>
            </p:cNvCxnSpPr>
            <p:nvPr/>
          </p:nvCxnSpPr>
          <p:spPr>
            <a:xfrm>
              <a:off x="6141919" y="3415111"/>
              <a:ext cx="1245050" cy="108486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671C5D9-F5CA-4793-906D-126CFA78143D}"/>
                </a:ext>
              </a:extLst>
            </p:cNvPr>
            <p:cNvCxnSpPr>
              <a:cxnSpLocks/>
              <a:endCxn id="67" idx="1"/>
            </p:cNvCxnSpPr>
            <p:nvPr/>
          </p:nvCxnSpPr>
          <p:spPr>
            <a:xfrm>
              <a:off x="6162330" y="3433995"/>
              <a:ext cx="832217" cy="158621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4780DB6-DA7E-43AF-91A8-1468FFAC6568}"/>
                </a:ext>
              </a:extLst>
            </p:cNvPr>
            <p:cNvCxnSpPr>
              <a:cxnSpLocks/>
              <a:endCxn id="166" idx="0"/>
            </p:cNvCxnSpPr>
            <p:nvPr/>
          </p:nvCxnSpPr>
          <p:spPr>
            <a:xfrm>
              <a:off x="6160965" y="3421281"/>
              <a:ext cx="346673" cy="239620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20CF74F-57DD-4674-AC50-CC4BBC8F5797}"/>
                </a:ext>
              </a:extLst>
            </p:cNvPr>
            <p:cNvCxnSpPr>
              <a:cxnSpLocks/>
            </p:cNvCxnSpPr>
            <p:nvPr/>
          </p:nvCxnSpPr>
          <p:spPr>
            <a:xfrm flipH="1">
              <a:off x="6736238" y="6000576"/>
              <a:ext cx="605400" cy="9102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23CA1CC-A960-4990-A762-034FD3513C6E}"/>
                </a:ext>
              </a:extLst>
            </p:cNvPr>
            <p:cNvCxnSpPr>
              <a:cxnSpLocks/>
              <a:stCxn id="67" idx="5"/>
              <a:endCxn id="82" idx="1"/>
            </p:cNvCxnSpPr>
            <p:nvPr/>
          </p:nvCxnSpPr>
          <p:spPr>
            <a:xfrm>
              <a:off x="7231267" y="5411355"/>
              <a:ext cx="213995" cy="43915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BDE5D5D-64C8-4914-A29D-845B25C02189}"/>
                </a:ext>
              </a:extLst>
            </p:cNvPr>
            <p:cNvCxnSpPr>
              <a:cxnSpLocks/>
              <a:stCxn id="121" idx="7"/>
              <a:endCxn id="127" idx="4"/>
            </p:cNvCxnSpPr>
            <p:nvPr/>
          </p:nvCxnSpPr>
          <p:spPr>
            <a:xfrm flipV="1">
              <a:off x="9260619" y="3487586"/>
              <a:ext cx="126572" cy="18873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1EB420D2-5124-46DF-A4B5-4034B2E0B72C}"/>
                </a:ext>
              </a:extLst>
            </p:cNvPr>
            <p:cNvCxnSpPr>
              <a:cxnSpLocks/>
              <a:stCxn id="97" idx="2"/>
              <a:endCxn id="100" idx="7"/>
            </p:cNvCxnSpPr>
            <p:nvPr/>
          </p:nvCxnSpPr>
          <p:spPr>
            <a:xfrm flipH="1" flipV="1">
              <a:off x="7845586" y="2186659"/>
              <a:ext cx="731810" cy="11052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70F4ECC-CBC3-4C73-BE92-A65957914837}"/>
                </a:ext>
              </a:extLst>
            </p:cNvPr>
            <p:cNvGrpSpPr>
              <a:grpSpLocks noChangeAspect="1"/>
            </p:cNvGrpSpPr>
            <p:nvPr/>
          </p:nvGrpSpPr>
          <p:grpSpPr>
            <a:xfrm>
              <a:off x="7183654" y="1155600"/>
              <a:ext cx="457200" cy="457200"/>
              <a:chOff x="9083273" y="2224226"/>
              <a:chExt cx="493034" cy="493034"/>
            </a:xfrm>
          </p:grpSpPr>
          <p:sp useBgFill="1">
            <p:nvSpPr>
              <p:cNvPr id="193" name="Oval 192">
                <a:extLst>
                  <a:ext uri="{FF2B5EF4-FFF2-40B4-BE49-F238E27FC236}">
                    <a16:creationId xmlns:a16="http://schemas.microsoft.com/office/drawing/2014/main" id="{348F5272-3D90-4188-AC1C-B294A8995203}"/>
                  </a:ext>
                </a:extLst>
              </p:cNvPr>
              <p:cNvSpPr/>
              <p:nvPr/>
            </p:nvSpPr>
            <p:spPr bwMode="auto">
              <a:xfrm rot="1910594">
                <a:off x="9083273" y="2224226"/>
                <a:ext cx="493034" cy="49303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4" name="boy" title="Icon of a man">
                <a:extLst>
                  <a:ext uri="{FF2B5EF4-FFF2-40B4-BE49-F238E27FC236}">
                    <a16:creationId xmlns:a16="http://schemas.microsoft.com/office/drawing/2014/main" id="{287F4A6D-F817-48DA-A8A9-F45BC8E779CB}"/>
                  </a:ext>
                </a:extLst>
              </p:cNvPr>
              <p:cNvSpPr>
                <a:spLocks noChangeAspect="1" noEditPoints="1"/>
              </p:cNvSpPr>
              <p:nvPr/>
            </p:nvSpPr>
            <p:spPr bwMode="auto">
              <a:xfrm>
                <a:off x="9189284" y="2265702"/>
                <a:ext cx="281011" cy="365760"/>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cxnSp>
          <p:nvCxnSpPr>
            <p:cNvPr id="195" name="Straight Connector 194">
              <a:extLst>
                <a:ext uri="{FF2B5EF4-FFF2-40B4-BE49-F238E27FC236}">
                  <a16:creationId xmlns:a16="http://schemas.microsoft.com/office/drawing/2014/main" id="{C1B965FB-5BBF-41E3-905B-81E97CF8B3C9}"/>
                </a:ext>
              </a:extLst>
            </p:cNvPr>
            <p:cNvCxnSpPr>
              <a:cxnSpLocks/>
              <a:stCxn id="118" idx="0"/>
              <a:endCxn id="193" idx="4"/>
            </p:cNvCxnSpPr>
            <p:nvPr/>
          </p:nvCxnSpPr>
          <p:spPr>
            <a:xfrm flipV="1">
              <a:off x="7034069" y="1578395"/>
              <a:ext cx="257576" cy="10623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E604219-25F3-4A85-902A-1D7D7A37E1EF}"/>
                </a:ext>
              </a:extLst>
            </p:cNvPr>
            <p:cNvCxnSpPr>
              <a:cxnSpLocks/>
              <a:stCxn id="100" idx="3"/>
              <a:endCxn id="118" idx="7"/>
            </p:cNvCxnSpPr>
            <p:nvPr/>
          </p:nvCxnSpPr>
          <p:spPr>
            <a:xfrm flipH="1" flipV="1">
              <a:off x="7050040" y="1858866"/>
              <a:ext cx="371636" cy="15652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7" name="Group 196">
              <a:extLst>
                <a:ext uri="{FF2B5EF4-FFF2-40B4-BE49-F238E27FC236}">
                  <a16:creationId xmlns:a16="http://schemas.microsoft.com/office/drawing/2014/main" id="{A3C2EA01-ED5D-4C11-8D0E-FE8C72202D4A}"/>
                </a:ext>
              </a:extLst>
            </p:cNvPr>
            <p:cNvGrpSpPr/>
            <p:nvPr/>
          </p:nvGrpSpPr>
          <p:grpSpPr>
            <a:xfrm>
              <a:off x="950884" y="3421347"/>
              <a:ext cx="457200" cy="457200"/>
              <a:chOff x="4835090" y="6953298"/>
              <a:chExt cx="457200" cy="457200"/>
            </a:xfrm>
          </p:grpSpPr>
          <p:sp useBgFill="1">
            <p:nvSpPr>
              <p:cNvPr id="198" name="Oval 197">
                <a:extLst>
                  <a:ext uri="{FF2B5EF4-FFF2-40B4-BE49-F238E27FC236}">
                    <a16:creationId xmlns:a16="http://schemas.microsoft.com/office/drawing/2014/main" id="{1F6D4862-5AD7-4032-9156-3D41B7027BE0}"/>
                  </a:ext>
                </a:extLst>
              </p:cNvPr>
              <p:cNvSpPr/>
              <p:nvPr/>
            </p:nvSpPr>
            <p:spPr bwMode="auto">
              <a:xfrm rot="623412">
                <a:off x="4835090"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9" name="Train2_EA0E" title="Icon of a train">
                <a:extLst>
                  <a:ext uri="{FF2B5EF4-FFF2-40B4-BE49-F238E27FC236}">
                    <a16:creationId xmlns:a16="http://schemas.microsoft.com/office/drawing/2014/main" id="{895644CE-BD5A-4523-B649-D3EED0937654}"/>
                  </a:ext>
                </a:extLst>
              </p:cNvPr>
              <p:cNvSpPr>
                <a:spLocks noChangeAspect="1" noEditPoints="1"/>
              </p:cNvSpPr>
              <p:nvPr/>
            </p:nvSpPr>
            <p:spPr bwMode="auto">
              <a:xfrm>
                <a:off x="4939876" y="7021878"/>
                <a:ext cx="247628" cy="320040"/>
              </a:xfrm>
              <a:custGeom>
                <a:avLst/>
                <a:gdLst>
                  <a:gd name="T0" fmla="*/ 2996 w 2996"/>
                  <a:gd name="T1" fmla="*/ 3872 h 3872"/>
                  <a:gd name="T2" fmla="*/ 2369 w 2996"/>
                  <a:gd name="T3" fmla="*/ 3245 h 3872"/>
                  <a:gd name="T4" fmla="*/ 621 w 2996"/>
                  <a:gd name="T5" fmla="*/ 3251 h 3872"/>
                  <a:gd name="T6" fmla="*/ 0 w 2996"/>
                  <a:gd name="T7" fmla="*/ 3872 h 3872"/>
                  <a:gd name="T8" fmla="*/ 1867 w 2996"/>
                  <a:gd name="T9" fmla="*/ 1624 h 3872"/>
                  <a:gd name="T10" fmla="*/ 1492 w 2996"/>
                  <a:gd name="T11" fmla="*/ 1998 h 3872"/>
                  <a:gd name="T12" fmla="*/ 1117 w 2996"/>
                  <a:gd name="T13" fmla="*/ 1624 h 3872"/>
                  <a:gd name="T14" fmla="*/ 1492 w 2996"/>
                  <a:gd name="T15" fmla="*/ 1249 h 3872"/>
                  <a:gd name="T16" fmla="*/ 1867 w 2996"/>
                  <a:gd name="T17" fmla="*/ 1624 h 3872"/>
                  <a:gd name="T18" fmla="*/ 1492 w 2996"/>
                  <a:gd name="T19" fmla="*/ 0 h 3872"/>
                  <a:gd name="T20" fmla="*/ 1492 w 2996"/>
                  <a:gd name="T21" fmla="*/ 749 h 3872"/>
                  <a:gd name="T22" fmla="*/ 480 w 2996"/>
                  <a:gd name="T23" fmla="*/ 999 h 3872"/>
                  <a:gd name="T24" fmla="*/ 1492 w 2996"/>
                  <a:gd name="T25" fmla="*/ 749 h 3872"/>
                  <a:gd name="T26" fmla="*/ 2504 w 2996"/>
                  <a:gd name="T27" fmla="*/ 999 h 3872"/>
                  <a:gd name="T28" fmla="*/ 368 w 2996"/>
                  <a:gd name="T29" fmla="*/ 2748 h 3872"/>
                  <a:gd name="T30" fmla="*/ 2616 w 2996"/>
                  <a:gd name="T31" fmla="*/ 2748 h 3872"/>
                  <a:gd name="T32" fmla="*/ 1492 w 2996"/>
                  <a:gd name="T33" fmla="*/ 2748 h 3872"/>
                  <a:gd name="T34" fmla="*/ 1492 w 2996"/>
                  <a:gd name="T35" fmla="*/ 3539 h 3872"/>
                  <a:gd name="T36" fmla="*/ 2117 w 2996"/>
                  <a:gd name="T37" fmla="*/ 2748 h 3872"/>
                  <a:gd name="T38" fmla="*/ 2117 w 2996"/>
                  <a:gd name="T39" fmla="*/ 3330 h 3872"/>
                  <a:gd name="T40" fmla="*/ 867 w 2996"/>
                  <a:gd name="T41" fmla="*/ 2748 h 3872"/>
                  <a:gd name="T42" fmla="*/ 867 w 2996"/>
                  <a:gd name="T43" fmla="*/ 3330 h 3872"/>
                  <a:gd name="T44" fmla="*/ 2445 w 2996"/>
                  <a:gd name="T45" fmla="*/ 3221 h 3872"/>
                  <a:gd name="T46" fmla="*/ 1492 w 2996"/>
                  <a:gd name="T47" fmla="*/ 3539 h 3872"/>
                  <a:gd name="T48" fmla="*/ 539 w 2996"/>
                  <a:gd name="T49" fmla="*/ 3221 h 3872"/>
                  <a:gd name="T50" fmla="*/ 368 w 2996"/>
                  <a:gd name="T51" fmla="*/ 2984 h 3872"/>
                  <a:gd name="T52" fmla="*/ 368 w 2996"/>
                  <a:gd name="T53" fmla="*/ 1249 h 3872"/>
                  <a:gd name="T54" fmla="*/ 493 w 2996"/>
                  <a:gd name="T55" fmla="*/ 874 h 3872"/>
                  <a:gd name="T56" fmla="*/ 493 w 2996"/>
                  <a:gd name="T57" fmla="*/ 414 h 3872"/>
                  <a:gd name="T58" fmla="*/ 682 w 2996"/>
                  <a:gd name="T59" fmla="*/ 171 h 3872"/>
                  <a:gd name="T60" fmla="*/ 1242 w 2996"/>
                  <a:gd name="T61" fmla="*/ 31 h 3872"/>
                  <a:gd name="T62" fmla="*/ 1363 w 2996"/>
                  <a:gd name="T63" fmla="*/ 8 h 3872"/>
                  <a:gd name="T64" fmla="*/ 1492 w 2996"/>
                  <a:gd name="T65" fmla="*/ 0 h 3872"/>
                  <a:gd name="T66" fmla="*/ 1621 w 2996"/>
                  <a:gd name="T67" fmla="*/ 8 h 3872"/>
                  <a:gd name="T68" fmla="*/ 1742 w 2996"/>
                  <a:gd name="T69" fmla="*/ 31 h 3872"/>
                  <a:gd name="T70" fmla="*/ 2302 w 2996"/>
                  <a:gd name="T71" fmla="*/ 171 h 3872"/>
                  <a:gd name="T72" fmla="*/ 2491 w 2996"/>
                  <a:gd name="T73" fmla="*/ 414 h 3872"/>
                  <a:gd name="T74" fmla="*/ 2491 w 2996"/>
                  <a:gd name="T75" fmla="*/ 874 h 3872"/>
                  <a:gd name="T76" fmla="*/ 2616 w 2996"/>
                  <a:gd name="T77" fmla="*/ 1249 h 3872"/>
                  <a:gd name="T78" fmla="*/ 2616 w 2996"/>
                  <a:gd name="T79" fmla="*/ 2984 h 3872"/>
                  <a:gd name="T80" fmla="*/ 2445 w 2996"/>
                  <a:gd name="T81" fmla="*/ 3221 h 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96" h="3872">
                    <a:moveTo>
                      <a:pt x="2996" y="3872"/>
                    </a:moveTo>
                    <a:cubicBezTo>
                      <a:pt x="2369" y="3245"/>
                      <a:pt x="2369" y="3245"/>
                      <a:pt x="2369" y="3245"/>
                    </a:cubicBezTo>
                    <a:moveTo>
                      <a:pt x="621" y="3251"/>
                    </a:moveTo>
                    <a:cubicBezTo>
                      <a:pt x="0" y="3872"/>
                      <a:pt x="0" y="3872"/>
                      <a:pt x="0" y="3872"/>
                    </a:cubicBezTo>
                    <a:moveTo>
                      <a:pt x="1867" y="1624"/>
                    </a:moveTo>
                    <a:cubicBezTo>
                      <a:pt x="1867" y="1831"/>
                      <a:pt x="1699" y="1998"/>
                      <a:pt x="1492" y="1998"/>
                    </a:cubicBezTo>
                    <a:cubicBezTo>
                      <a:pt x="1285" y="1998"/>
                      <a:pt x="1117" y="1831"/>
                      <a:pt x="1117" y="1624"/>
                    </a:cubicBezTo>
                    <a:cubicBezTo>
                      <a:pt x="1117" y="1417"/>
                      <a:pt x="1285" y="1249"/>
                      <a:pt x="1492" y="1249"/>
                    </a:cubicBezTo>
                    <a:cubicBezTo>
                      <a:pt x="1699" y="1249"/>
                      <a:pt x="1867" y="1417"/>
                      <a:pt x="1867" y="1624"/>
                    </a:cubicBezTo>
                    <a:close/>
                    <a:moveTo>
                      <a:pt x="1492" y="0"/>
                    </a:moveTo>
                    <a:cubicBezTo>
                      <a:pt x="1492" y="749"/>
                      <a:pt x="1492" y="749"/>
                      <a:pt x="1492" y="749"/>
                    </a:cubicBezTo>
                    <a:moveTo>
                      <a:pt x="480" y="999"/>
                    </a:moveTo>
                    <a:cubicBezTo>
                      <a:pt x="1492" y="749"/>
                      <a:pt x="1492" y="749"/>
                      <a:pt x="1492" y="749"/>
                    </a:cubicBezTo>
                    <a:cubicBezTo>
                      <a:pt x="2504" y="999"/>
                      <a:pt x="2504" y="999"/>
                      <a:pt x="2504" y="999"/>
                    </a:cubicBezTo>
                    <a:moveTo>
                      <a:pt x="368" y="2748"/>
                    </a:moveTo>
                    <a:cubicBezTo>
                      <a:pt x="2616" y="2748"/>
                      <a:pt x="2616" y="2748"/>
                      <a:pt x="2616" y="2748"/>
                    </a:cubicBezTo>
                    <a:moveTo>
                      <a:pt x="1492" y="2748"/>
                    </a:moveTo>
                    <a:cubicBezTo>
                      <a:pt x="1492" y="3539"/>
                      <a:pt x="1492" y="3539"/>
                      <a:pt x="1492" y="3539"/>
                    </a:cubicBezTo>
                    <a:moveTo>
                      <a:pt x="2117" y="2748"/>
                    </a:moveTo>
                    <a:cubicBezTo>
                      <a:pt x="2117" y="3330"/>
                      <a:pt x="2117" y="3330"/>
                      <a:pt x="2117" y="3330"/>
                    </a:cubicBezTo>
                    <a:moveTo>
                      <a:pt x="867" y="2748"/>
                    </a:moveTo>
                    <a:cubicBezTo>
                      <a:pt x="867" y="3330"/>
                      <a:pt x="867" y="3330"/>
                      <a:pt x="867" y="3330"/>
                    </a:cubicBezTo>
                    <a:moveTo>
                      <a:pt x="2445" y="3221"/>
                    </a:moveTo>
                    <a:cubicBezTo>
                      <a:pt x="1492" y="3539"/>
                      <a:pt x="1492" y="3539"/>
                      <a:pt x="1492" y="3539"/>
                    </a:cubicBezTo>
                    <a:cubicBezTo>
                      <a:pt x="539" y="3221"/>
                      <a:pt x="539" y="3221"/>
                      <a:pt x="539" y="3221"/>
                    </a:cubicBezTo>
                    <a:cubicBezTo>
                      <a:pt x="437" y="3187"/>
                      <a:pt x="368" y="3092"/>
                      <a:pt x="368" y="2984"/>
                    </a:cubicBezTo>
                    <a:cubicBezTo>
                      <a:pt x="368" y="1249"/>
                      <a:pt x="368" y="1249"/>
                      <a:pt x="368" y="1249"/>
                    </a:cubicBezTo>
                    <a:cubicBezTo>
                      <a:pt x="493" y="874"/>
                      <a:pt x="493" y="874"/>
                      <a:pt x="493" y="874"/>
                    </a:cubicBezTo>
                    <a:cubicBezTo>
                      <a:pt x="493" y="414"/>
                      <a:pt x="493" y="414"/>
                      <a:pt x="493" y="414"/>
                    </a:cubicBezTo>
                    <a:cubicBezTo>
                      <a:pt x="493" y="299"/>
                      <a:pt x="571" y="199"/>
                      <a:pt x="682" y="171"/>
                    </a:cubicBezTo>
                    <a:cubicBezTo>
                      <a:pt x="1242" y="31"/>
                      <a:pt x="1242" y="31"/>
                      <a:pt x="1242" y="31"/>
                    </a:cubicBezTo>
                    <a:cubicBezTo>
                      <a:pt x="1281" y="21"/>
                      <a:pt x="1321" y="13"/>
                      <a:pt x="1363" y="8"/>
                    </a:cubicBezTo>
                    <a:cubicBezTo>
                      <a:pt x="1404" y="3"/>
                      <a:pt x="1448" y="0"/>
                      <a:pt x="1492" y="0"/>
                    </a:cubicBezTo>
                    <a:cubicBezTo>
                      <a:pt x="1536" y="0"/>
                      <a:pt x="1580" y="3"/>
                      <a:pt x="1621" y="8"/>
                    </a:cubicBezTo>
                    <a:cubicBezTo>
                      <a:pt x="1663" y="13"/>
                      <a:pt x="1703" y="21"/>
                      <a:pt x="1742" y="31"/>
                    </a:cubicBezTo>
                    <a:cubicBezTo>
                      <a:pt x="2302" y="171"/>
                      <a:pt x="2302" y="171"/>
                      <a:pt x="2302" y="171"/>
                    </a:cubicBezTo>
                    <a:cubicBezTo>
                      <a:pt x="2413" y="199"/>
                      <a:pt x="2491" y="299"/>
                      <a:pt x="2491" y="414"/>
                    </a:cubicBezTo>
                    <a:cubicBezTo>
                      <a:pt x="2491" y="874"/>
                      <a:pt x="2491" y="874"/>
                      <a:pt x="2491" y="874"/>
                    </a:cubicBezTo>
                    <a:cubicBezTo>
                      <a:pt x="2616" y="1249"/>
                      <a:pt x="2616" y="1249"/>
                      <a:pt x="2616" y="1249"/>
                    </a:cubicBezTo>
                    <a:cubicBezTo>
                      <a:pt x="2616" y="2984"/>
                      <a:pt x="2616" y="2984"/>
                      <a:pt x="2616" y="2984"/>
                    </a:cubicBezTo>
                    <a:cubicBezTo>
                      <a:pt x="2616" y="3092"/>
                      <a:pt x="2547" y="3187"/>
                      <a:pt x="2445" y="322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0" name="Group 199">
              <a:extLst>
                <a:ext uri="{FF2B5EF4-FFF2-40B4-BE49-F238E27FC236}">
                  <a16:creationId xmlns:a16="http://schemas.microsoft.com/office/drawing/2014/main" id="{9719BBD6-8417-4FED-BAF1-EF4B289C0FDD}"/>
                </a:ext>
              </a:extLst>
            </p:cNvPr>
            <p:cNvGrpSpPr/>
            <p:nvPr/>
          </p:nvGrpSpPr>
          <p:grpSpPr>
            <a:xfrm>
              <a:off x="2335641" y="3655352"/>
              <a:ext cx="457200" cy="457200"/>
              <a:chOff x="4165619" y="6953298"/>
              <a:chExt cx="457200" cy="457200"/>
            </a:xfrm>
          </p:grpSpPr>
          <p:sp useBgFill="1">
            <p:nvSpPr>
              <p:cNvPr id="201" name="Oval 200">
                <a:extLst>
                  <a:ext uri="{FF2B5EF4-FFF2-40B4-BE49-F238E27FC236}">
                    <a16:creationId xmlns:a16="http://schemas.microsoft.com/office/drawing/2014/main" id="{4C0C61F1-A92F-4882-BBC5-E942DCF52FC0}"/>
                  </a:ext>
                </a:extLst>
              </p:cNvPr>
              <p:cNvSpPr/>
              <p:nvPr/>
            </p:nvSpPr>
            <p:spPr bwMode="auto">
              <a:xfrm>
                <a:off x="4165619"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2" name="Airplane_E709" title="Icon of an airplane">
                <a:extLst>
                  <a:ext uri="{FF2B5EF4-FFF2-40B4-BE49-F238E27FC236}">
                    <a16:creationId xmlns:a16="http://schemas.microsoft.com/office/drawing/2014/main" id="{BED1A215-23C2-4F5B-8069-7F1F171D34A5}"/>
                  </a:ext>
                </a:extLst>
              </p:cNvPr>
              <p:cNvSpPr>
                <a:spLocks noChangeAspect="1"/>
              </p:cNvSpPr>
              <p:nvPr/>
            </p:nvSpPr>
            <p:spPr bwMode="auto">
              <a:xfrm>
                <a:off x="4255340" y="7021878"/>
                <a:ext cx="315859" cy="320040"/>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3" name="Group 202">
              <a:extLst>
                <a:ext uri="{FF2B5EF4-FFF2-40B4-BE49-F238E27FC236}">
                  <a16:creationId xmlns:a16="http://schemas.microsoft.com/office/drawing/2014/main" id="{C565C807-0178-42A9-9DA6-7EDBA7892ACF}"/>
                </a:ext>
              </a:extLst>
            </p:cNvPr>
            <p:cNvGrpSpPr/>
            <p:nvPr/>
          </p:nvGrpSpPr>
          <p:grpSpPr>
            <a:xfrm>
              <a:off x="10102894" y="4888600"/>
              <a:ext cx="457200" cy="457200"/>
              <a:chOff x="5485511" y="6953298"/>
              <a:chExt cx="457200" cy="457200"/>
            </a:xfrm>
          </p:grpSpPr>
          <p:sp useBgFill="1">
            <p:nvSpPr>
              <p:cNvPr id="204" name="Oval 203">
                <a:extLst>
                  <a:ext uri="{FF2B5EF4-FFF2-40B4-BE49-F238E27FC236}">
                    <a16:creationId xmlns:a16="http://schemas.microsoft.com/office/drawing/2014/main" id="{A3AA1743-5B84-493F-A1E5-90650951FEC4}"/>
                  </a:ext>
                </a:extLst>
              </p:cNvPr>
              <p:cNvSpPr/>
              <p:nvPr/>
            </p:nvSpPr>
            <p:spPr bwMode="auto">
              <a:xfrm>
                <a:off x="5485511"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5" name="Temperature_med" title="Icon of a thermometer showing medium temperature">
                <a:extLst>
                  <a:ext uri="{FF2B5EF4-FFF2-40B4-BE49-F238E27FC236}">
                    <a16:creationId xmlns:a16="http://schemas.microsoft.com/office/drawing/2014/main" id="{20B641AF-0773-4A30-A8AD-95B590087FC3}"/>
                  </a:ext>
                </a:extLst>
              </p:cNvPr>
              <p:cNvSpPr>
                <a:spLocks noChangeAspect="1" noEditPoints="1"/>
              </p:cNvSpPr>
              <p:nvPr/>
            </p:nvSpPr>
            <p:spPr bwMode="auto">
              <a:xfrm>
                <a:off x="5650119" y="7021878"/>
                <a:ext cx="127985" cy="320040"/>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37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371"/>
                    </a:moveTo>
                    <a:cubicBezTo>
                      <a:pt x="748" y="2716"/>
                      <a:pt x="748" y="2716"/>
                      <a:pt x="748" y="271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6" name="Group 205">
              <a:extLst>
                <a:ext uri="{FF2B5EF4-FFF2-40B4-BE49-F238E27FC236}">
                  <a16:creationId xmlns:a16="http://schemas.microsoft.com/office/drawing/2014/main" id="{CDBB6023-1719-4C09-90D1-4D17A98B32FE}"/>
                </a:ext>
              </a:extLst>
            </p:cNvPr>
            <p:cNvGrpSpPr/>
            <p:nvPr/>
          </p:nvGrpSpPr>
          <p:grpSpPr>
            <a:xfrm>
              <a:off x="566513" y="2318426"/>
              <a:ext cx="457200" cy="457200"/>
              <a:chOff x="3534248" y="6953298"/>
              <a:chExt cx="457200" cy="457200"/>
            </a:xfrm>
          </p:grpSpPr>
          <p:sp useBgFill="1">
            <p:nvSpPr>
              <p:cNvPr id="207" name="Oval 206">
                <a:extLst>
                  <a:ext uri="{FF2B5EF4-FFF2-40B4-BE49-F238E27FC236}">
                    <a16:creationId xmlns:a16="http://schemas.microsoft.com/office/drawing/2014/main" id="{BE5413C8-0225-4079-881F-91FA8DF0173F}"/>
                  </a:ext>
                </a:extLst>
              </p:cNvPr>
              <p:cNvSpPr/>
              <p:nvPr/>
            </p:nvSpPr>
            <p:spPr bwMode="auto">
              <a:xfrm>
                <a:off x="3534248"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8" name="bot_3" title="Icon of two chevron brackets with two dots between them">
                <a:extLst>
                  <a:ext uri="{FF2B5EF4-FFF2-40B4-BE49-F238E27FC236}">
                    <a16:creationId xmlns:a16="http://schemas.microsoft.com/office/drawing/2014/main" id="{96335B4C-E9E8-4806-8F7D-361FE8BF39DC}"/>
                  </a:ext>
                </a:extLst>
              </p:cNvPr>
              <p:cNvSpPr>
                <a:spLocks noChangeAspect="1" noEditPoints="1"/>
              </p:cNvSpPr>
              <p:nvPr/>
            </p:nvSpPr>
            <p:spPr bwMode="auto">
              <a:xfrm>
                <a:off x="3579968" y="7050682"/>
                <a:ext cx="365760" cy="262433"/>
              </a:xfrm>
              <a:custGeom>
                <a:avLst/>
                <a:gdLst>
                  <a:gd name="T0" fmla="*/ 134 w 420"/>
                  <a:gd name="T1" fmla="*/ 154 h 302"/>
                  <a:gd name="T2" fmla="*/ 157 w 420"/>
                  <a:gd name="T3" fmla="*/ 131 h 302"/>
                  <a:gd name="T4" fmla="*/ 180 w 420"/>
                  <a:gd name="T5" fmla="*/ 154 h 302"/>
                  <a:gd name="T6" fmla="*/ 157 w 420"/>
                  <a:gd name="T7" fmla="*/ 177 h 302"/>
                  <a:gd name="T8" fmla="*/ 134 w 420"/>
                  <a:gd name="T9" fmla="*/ 154 h 302"/>
                  <a:gd name="T10" fmla="*/ 241 w 420"/>
                  <a:gd name="T11" fmla="*/ 154 h 302"/>
                  <a:gd name="T12" fmla="*/ 264 w 420"/>
                  <a:gd name="T13" fmla="*/ 177 h 302"/>
                  <a:gd name="T14" fmla="*/ 287 w 420"/>
                  <a:gd name="T15" fmla="*/ 154 h 302"/>
                  <a:gd name="T16" fmla="*/ 264 w 420"/>
                  <a:gd name="T17" fmla="*/ 131 h 302"/>
                  <a:gd name="T18" fmla="*/ 241 w 420"/>
                  <a:gd name="T19" fmla="*/ 154 h 302"/>
                  <a:gd name="T20" fmla="*/ 276 w 420"/>
                  <a:gd name="T21" fmla="*/ 302 h 302"/>
                  <a:gd name="T22" fmla="*/ 410 w 420"/>
                  <a:gd name="T23" fmla="*/ 168 h 302"/>
                  <a:gd name="T24" fmla="*/ 410 w 420"/>
                  <a:gd name="T25" fmla="*/ 132 h 302"/>
                  <a:gd name="T26" fmla="*/ 276 w 420"/>
                  <a:gd name="T27" fmla="*/ 0 h 302"/>
                  <a:gd name="T28" fmla="*/ 144 w 420"/>
                  <a:gd name="T29" fmla="*/ 0 h 302"/>
                  <a:gd name="T30" fmla="*/ 10 w 420"/>
                  <a:gd name="T31" fmla="*/ 132 h 302"/>
                  <a:gd name="T32" fmla="*/ 10 w 420"/>
                  <a:gd name="T33" fmla="*/ 168 h 302"/>
                  <a:gd name="T34" fmla="*/ 145 w 420"/>
                  <a:gd name="T35"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 h="302">
                    <a:moveTo>
                      <a:pt x="134" y="154"/>
                    </a:moveTo>
                    <a:cubicBezTo>
                      <a:pt x="134" y="141"/>
                      <a:pt x="144" y="131"/>
                      <a:pt x="157" y="131"/>
                    </a:cubicBezTo>
                    <a:cubicBezTo>
                      <a:pt x="169" y="131"/>
                      <a:pt x="180" y="141"/>
                      <a:pt x="180" y="154"/>
                    </a:cubicBezTo>
                    <a:cubicBezTo>
                      <a:pt x="180" y="167"/>
                      <a:pt x="169" y="177"/>
                      <a:pt x="157" y="177"/>
                    </a:cubicBezTo>
                    <a:cubicBezTo>
                      <a:pt x="144" y="177"/>
                      <a:pt x="134" y="167"/>
                      <a:pt x="134" y="154"/>
                    </a:cubicBezTo>
                    <a:close/>
                    <a:moveTo>
                      <a:pt x="241" y="154"/>
                    </a:moveTo>
                    <a:cubicBezTo>
                      <a:pt x="241" y="167"/>
                      <a:pt x="251" y="177"/>
                      <a:pt x="264" y="177"/>
                    </a:cubicBezTo>
                    <a:cubicBezTo>
                      <a:pt x="276" y="177"/>
                      <a:pt x="287" y="167"/>
                      <a:pt x="287" y="154"/>
                    </a:cubicBezTo>
                    <a:cubicBezTo>
                      <a:pt x="287" y="141"/>
                      <a:pt x="276" y="131"/>
                      <a:pt x="264" y="131"/>
                    </a:cubicBezTo>
                    <a:cubicBezTo>
                      <a:pt x="251" y="131"/>
                      <a:pt x="241" y="141"/>
                      <a:pt x="241" y="154"/>
                    </a:cubicBezTo>
                    <a:close/>
                    <a:moveTo>
                      <a:pt x="276" y="302"/>
                    </a:moveTo>
                    <a:cubicBezTo>
                      <a:pt x="276" y="302"/>
                      <a:pt x="276" y="302"/>
                      <a:pt x="410" y="168"/>
                    </a:cubicBezTo>
                    <a:cubicBezTo>
                      <a:pt x="420" y="158"/>
                      <a:pt x="420" y="142"/>
                      <a:pt x="410" y="132"/>
                    </a:cubicBezTo>
                    <a:cubicBezTo>
                      <a:pt x="410" y="132"/>
                      <a:pt x="410" y="132"/>
                      <a:pt x="276" y="0"/>
                    </a:cubicBezTo>
                    <a:moveTo>
                      <a:pt x="144" y="0"/>
                    </a:moveTo>
                    <a:cubicBezTo>
                      <a:pt x="10" y="132"/>
                      <a:pt x="10" y="132"/>
                      <a:pt x="10" y="132"/>
                    </a:cubicBezTo>
                    <a:cubicBezTo>
                      <a:pt x="0" y="142"/>
                      <a:pt x="0" y="158"/>
                      <a:pt x="10" y="168"/>
                    </a:cubicBezTo>
                    <a:cubicBezTo>
                      <a:pt x="145" y="302"/>
                      <a:pt x="145" y="302"/>
                      <a:pt x="145" y="30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9" name="Group 208">
              <a:extLst>
                <a:ext uri="{FF2B5EF4-FFF2-40B4-BE49-F238E27FC236}">
                  <a16:creationId xmlns:a16="http://schemas.microsoft.com/office/drawing/2014/main" id="{9EAC35B8-79E7-4060-A43F-295ADB0CE11D}"/>
                </a:ext>
              </a:extLst>
            </p:cNvPr>
            <p:cNvGrpSpPr/>
            <p:nvPr/>
          </p:nvGrpSpPr>
          <p:grpSpPr>
            <a:xfrm>
              <a:off x="8600552" y="5067390"/>
              <a:ext cx="457200" cy="457200"/>
              <a:chOff x="6135932" y="6953298"/>
              <a:chExt cx="457200" cy="457200"/>
            </a:xfrm>
          </p:grpSpPr>
          <p:sp useBgFill="1">
            <p:nvSpPr>
              <p:cNvPr id="210" name="Oval 209">
                <a:extLst>
                  <a:ext uri="{FF2B5EF4-FFF2-40B4-BE49-F238E27FC236}">
                    <a16:creationId xmlns:a16="http://schemas.microsoft.com/office/drawing/2014/main" id="{F94DA9A7-1ACE-4EF8-8E5D-D2A88ABFAE2D}"/>
                  </a:ext>
                </a:extLst>
              </p:cNvPr>
              <p:cNvSpPr/>
              <p:nvPr/>
            </p:nvSpPr>
            <p:spPr bwMode="auto">
              <a:xfrm>
                <a:off x="6135932"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1" name="speedometer_2" title="Icon of a spedometer showing fast speed">
                <a:extLst>
                  <a:ext uri="{FF2B5EF4-FFF2-40B4-BE49-F238E27FC236}">
                    <a16:creationId xmlns:a16="http://schemas.microsoft.com/office/drawing/2014/main" id="{E830A099-48EF-480E-8998-68D061AE6943}"/>
                  </a:ext>
                </a:extLst>
              </p:cNvPr>
              <p:cNvSpPr>
                <a:spLocks noChangeAspect="1" noEditPoints="1"/>
              </p:cNvSpPr>
              <p:nvPr/>
            </p:nvSpPr>
            <p:spPr bwMode="auto">
              <a:xfrm>
                <a:off x="6204512" y="7021878"/>
                <a:ext cx="320040" cy="320040"/>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12" name="Group 211">
              <a:extLst>
                <a:ext uri="{FF2B5EF4-FFF2-40B4-BE49-F238E27FC236}">
                  <a16:creationId xmlns:a16="http://schemas.microsoft.com/office/drawing/2014/main" id="{23B20793-3E19-49DC-946E-2C71BF9A0180}"/>
                </a:ext>
              </a:extLst>
            </p:cNvPr>
            <p:cNvGrpSpPr/>
            <p:nvPr/>
          </p:nvGrpSpPr>
          <p:grpSpPr>
            <a:xfrm>
              <a:off x="7766421" y="5184831"/>
              <a:ext cx="457200" cy="457200"/>
              <a:chOff x="6786353" y="6953298"/>
              <a:chExt cx="457200" cy="457200"/>
            </a:xfrm>
          </p:grpSpPr>
          <p:sp useBgFill="1">
            <p:nvSpPr>
              <p:cNvPr id="213" name="Oval 212">
                <a:extLst>
                  <a:ext uri="{FF2B5EF4-FFF2-40B4-BE49-F238E27FC236}">
                    <a16:creationId xmlns:a16="http://schemas.microsoft.com/office/drawing/2014/main" id="{E390A0F6-316E-4A64-8AA3-0DFDB05E79CD}"/>
                  </a:ext>
                </a:extLst>
              </p:cNvPr>
              <p:cNvSpPr/>
              <p:nvPr/>
            </p:nvSpPr>
            <p:spPr bwMode="auto">
              <a:xfrm rot="20197877">
                <a:off x="6786353"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4" name="plant_3" title="Icon of three stalks of wheat">
                <a:extLst>
                  <a:ext uri="{FF2B5EF4-FFF2-40B4-BE49-F238E27FC236}">
                    <a16:creationId xmlns:a16="http://schemas.microsoft.com/office/drawing/2014/main" id="{31DA750C-BC75-4C1C-AC93-467717E7D38C}"/>
                  </a:ext>
                </a:extLst>
              </p:cNvPr>
              <p:cNvSpPr>
                <a:spLocks noChangeAspect="1" noEditPoints="1"/>
              </p:cNvSpPr>
              <p:nvPr/>
            </p:nvSpPr>
            <p:spPr bwMode="auto">
              <a:xfrm>
                <a:off x="6921989" y="7021878"/>
                <a:ext cx="185928" cy="320040"/>
              </a:xfrm>
              <a:custGeom>
                <a:avLst/>
                <a:gdLst>
                  <a:gd name="T0" fmla="*/ 130 w 205"/>
                  <a:gd name="T1" fmla="*/ 78 h 355"/>
                  <a:gd name="T2" fmla="*/ 102 w 205"/>
                  <a:gd name="T3" fmla="*/ 106 h 355"/>
                  <a:gd name="T4" fmla="*/ 73 w 205"/>
                  <a:gd name="T5" fmla="*/ 77 h 355"/>
                  <a:gd name="T6" fmla="*/ 73 w 205"/>
                  <a:gd name="T7" fmla="*/ 47 h 355"/>
                  <a:gd name="T8" fmla="*/ 102 w 205"/>
                  <a:gd name="T9" fmla="*/ 76 h 355"/>
                  <a:gd name="T10" fmla="*/ 130 w 205"/>
                  <a:gd name="T11" fmla="*/ 48 h 355"/>
                  <a:gd name="T12" fmla="*/ 73 w 205"/>
                  <a:gd name="T13" fmla="*/ 17 h 355"/>
                  <a:gd name="T14" fmla="*/ 102 w 205"/>
                  <a:gd name="T15" fmla="*/ 46 h 355"/>
                  <a:gd name="T16" fmla="*/ 130 w 205"/>
                  <a:gd name="T17" fmla="*/ 18 h 355"/>
                  <a:gd name="T18" fmla="*/ 102 w 205"/>
                  <a:gd name="T19" fmla="*/ 0 h 355"/>
                  <a:gd name="T20" fmla="*/ 102 w 205"/>
                  <a:gd name="T21" fmla="*/ 46 h 355"/>
                  <a:gd name="T22" fmla="*/ 146 w 205"/>
                  <a:gd name="T23" fmla="*/ 137 h 355"/>
                  <a:gd name="T24" fmla="*/ 174 w 205"/>
                  <a:gd name="T25" fmla="*/ 166 h 355"/>
                  <a:gd name="T26" fmla="*/ 202 w 205"/>
                  <a:gd name="T27" fmla="*/ 138 h 355"/>
                  <a:gd name="T28" fmla="*/ 146 w 205"/>
                  <a:gd name="T29" fmla="*/ 107 h 355"/>
                  <a:gd name="T30" fmla="*/ 174 w 205"/>
                  <a:gd name="T31" fmla="*/ 136 h 355"/>
                  <a:gd name="T32" fmla="*/ 202 w 205"/>
                  <a:gd name="T33" fmla="*/ 108 h 355"/>
                  <a:gd name="T34" fmla="*/ 146 w 205"/>
                  <a:gd name="T35" fmla="*/ 77 h 355"/>
                  <a:gd name="T36" fmla="*/ 174 w 205"/>
                  <a:gd name="T37" fmla="*/ 106 h 355"/>
                  <a:gd name="T38" fmla="*/ 202 w 205"/>
                  <a:gd name="T39" fmla="*/ 78 h 355"/>
                  <a:gd name="T40" fmla="*/ 174 w 205"/>
                  <a:gd name="T41" fmla="*/ 60 h 355"/>
                  <a:gd name="T42" fmla="*/ 174 w 205"/>
                  <a:gd name="T43" fmla="*/ 106 h 355"/>
                  <a:gd name="T44" fmla="*/ 5 w 205"/>
                  <a:gd name="T45" fmla="*/ 137 h 355"/>
                  <a:gd name="T46" fmla="*/ 34 w 205"/>
                  <a:gd name="T47" fmla="*/ 166 h 355"/>
                  <a:gd name="T48" fmla="*/ 62 w 205"/>
                  <a:gd name="T49" fmla="*/ 138 h 355"/>
                  <a:gd name="T50" fmla="*/ 5 w 205"/>
                  <a:gd name="T51" fmla="*/ 107 h 355"/>
                  <a:gd name="T52" fmla="*/ 34 w 205"/>
                  <a:gd name="T53" fmla="*/ 136 h 355"/>
                  <a:gd name="T54" fmla="*/ 62 w 205"/>
                  <a:gd name="T55" fmla="*/ 108 h 355"/>
                  <a:gd name="T56" fmla="*/ 5 w 205"/>
                  <a:gd name="T57" fmla="*/ 77 h 355"/>
                  <a:gd name="T58" fmla="*/ 34 w 205"/>
                  <a:gd name="T59" fmla="*/ 106 h 355"/>
                  <a:gd name="T60" fmla="*/ 62 w 205"/>
                  <a:gd name="T61" fmla="*/ 78 h 355"/>
                  <a:gd name="T62" fmla="*/ 34 w 205"/>
                  <a:gd name="T63" fmla="*/ 60 h 355"/>
                  <a:gd name="T64" fmla="*/ 34 w 205"/>
                  <a:gd name="T65" fmla="*/ 106 h 355"/>
                  <a:gd name="T66" fmla="*/ 34 w 205"/>
                  <a:gd name="T67" fmla="*/ 208 h 355"/>
                  <a:gd name="T68" fmla="*/ 34 w 205"/>
                  <a:gd name="T69" fmla="*/ 166 h 355"/>
                  <a:gd name="T70" fmla="*/ 102 w 205"/>
                  <a:gd name="T71" fmla="*/ 106 h 355"/>
                  <a:gd name="T72" fmla="*/ 102 w 205"/>
                  <a:gd name="T73" fmla="*/ 252 h 355"/>
                  <a:gd name="T74" fmla="*/ 174 w 205"/>
                  <a:gd name="T75" fmla="*/ 166 h 355"/>
                  <a:gd name="T76" fmla="*/ 174 w 205"/>
                  <a:gd name="T77" fmla="*/ 204 h 355"/>
                  <a:gd name="T78" fmla="*/ 31 w 205"/>
                  <a:gd name="T79" fmla="*/ 294 h 355"/>
                  <a:gd name="T80" fmla="*/ 88 w 205"/>
                  <a:gd name="T81" fmla="*/ 349 h 355"/>
                  <a:gd name="T82" fmla="*/ 78 w 205"/>
                  <a:gd name="T83" fmla="*/ 270 h 355"/>
                  <a:gd name="T84" fmla="*/ 2 w 205"/>
                  <a:gd name="T85" fmla="*/ 173 h 355"/>
                  <a:gd name="T86" fmla="*/ 31 w 205"/>
                  <a:gd name="T87" fmla="*/ 294 h 355"/>
                  <a:gd name="T88" fmla="*/ 174 w 205"/>
                  <a:gd name="T89" fmla="*/ 294 h 355"/>
                  <a:gd name="T90" fmla="*/ 203 w 205"/>
                  <a:gd name="T91" fmla="*/ 173 h 355"/>
                  <a:gd name="T92" fmla="*/ 127 w 205"/>
                  <a:gd name="T93" fmla="*/ 270 h 355"/>
                  <a:gd name="T94" fmla="*/ 117 w 205"/>
                  <a:gd name="T95" fmla="*/ 349 h 355"/>
                  <a:gd name="T96" fmla="*/ 174 w 205"/>
                  <a:gd name="T97" fmla="*/ 2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355">
                    <a:moveTo>
                      <a:pt x="130" y="78"/>
                    </a:moveTo>
                    <a:cubicBezTo>
                      <a:pt x="102" y="106"/>
                      <a:pt x="102" y="106"/>
                      <a:pt x="102" y="106"/>
                    </a:cubicBezTo>
                    <a:cubicBezTo>
                      <a:pt x="73" y="77"/>
                      <a:pt x="73" y="77"/>
                      <a:pt x="73" y="77"/>
                    </a:cubicBezTo>
                    <a:moveTo>
                      <a:pt x="73" y="47"/>
                    </a:moveTo>
                    <a:cubicBezTo>
                      <a:pt x="102" y="76"/>
                      <a:pt x="102" y="76"/>
                      <a:pt x="102" y="76"/>
                    </a:cubicBezTo>
                    <a:cubicBezTo>
                      <a:pt x="130" y="48"/>
                      <a:pt x="130" y="48"/>
                      <a:pt x="130" y="48"/>
                    </a:cubicBezTo>
                    <a:moveTo>
                      <a:pt x="73" y="17"/>
                    </a:moveTo>
                    <a:cubicBezTo>
                      <a:pt x="102" y="46"/>
                      <a:pt x="102" y="46"/>
                      <a:pt x="102" y="46"/>
                    </a:cubicBezTo>
                    <a:cubicBezTo>
                      <a:pt x="130" y="18"/>
                      <a:pt x="130" y="18"/>
                      <a:pt x="130" y="18"/>
                    </a:cubicBezTo>
                    <a:moveTo>
                      <a:pt x="102" y="0"/>
                    </a:moveTo>
                    <a:cubicBezTo>
                      <a:pt x="102" y="46"/>
                      <a:pt x="102" y="46"/>
                      <a:pt x="102" y="46"/>
                    </a:cubicBezTo>
                    <a:moveTo>
                      <a:pt x="146" y="137"/>
                    </a:moveTo>
                    <a:cubicBezTo>
                      <a:pt x="174" y="166"/>
                      <a:pt x="174" y="166"/>
                      <a:pt x="174" y="166"/>
                    </a:cubicBezTo>
                    <a:cubicBezTo>
                      <a:pt x="202" y="138"/>
                      <a:pt x="202" y="138"/>
                      <a:pt x="202" y="138"/>
                    </a:cubicBezTo>
                    <a:moveTo>
                      <a:pt x="146" y="107"/>
                    </a:moveTo>
                    <a:cubicBezTo>
                      <a:pt x="174" y="136"/>
                      <a:pt x="174" y="136"/>
                      <a:pt x="174" y="136"/>
                    </a:cubicBezTo>
                    <a:cubicBezTo>
                      <a:pt x="202" y="108"/>
                      <a:pt x="202" y="108"/>
                      <a:pt x="202" y="108"/>
                    </a:cubicBezTo>
                    <a:moveTo>
                      <a:pt x="146" y="77"/>
                    </a:moveTo>
                    <a:cubicBezTo>
                      <a:pt x="174" y="106"/>
                      <a:pt x="174" y="106"/>
                      <a:pt x="174" y="106"/>
                    </a:cubicBezTo>
                    <a:cubicBezTo>
                      <a:pt x="202" y="78"/>
                      <a:pt x="202" y="78"/>
                      <a:pt x="202" y="78"/>
                    </a:cubicBezTo>
                    <a:moveTo>
                      <a:pt x="174" y="60"/>
                    </a:moveTo>
                    <a:cubicBezTo>
                      <a:pt x="174" y="106"/>
                      <a:pt x="174" y="106"/>
                      <a:pt x="174" y="106"/>
                    </a:cubicBezTo>
                    <a:moveTo>
                      <a:pt x="5" y="137"/>
                    </a:moveTo>
                    <a:cubicBezTo>
                      <a:pt x="34" y="166"/>
                      <a:pt x="34" y="166"/>
                      <a:pt x="34" y="166"/>
                    </a:cubicBezTo>
                    <a:cubicBezTo>
                      <a:pt x="62" y="138"/>
                      <a:pt x="62" y="138"/>
                      <a:pt x="62" y="138"/>
                    </a:cubicBezTo>
                    <a:moveTo>
                      <a:pt x="5" y="107"/>
                    </a:moveTo>
                    <a:cubicBezTo>
                      <a:pt x="34" y="136"/>
                      <a:pt x="34" y="136"/>
                      <a:pt x="34" y="136"/>
                    </a:cubicBezTo>
                    <a:cubicBezTo>
                      <a:pt x="62" y="108"/>
                      <a:pt x="62" y="108"/>
                      <a:pt x="62" y="108"/>
                    </a:cubicBezTo>
                    <a:moveTo>
                      <a:pt x="5" y="77"/>
                    </a:moveTo>
                    <a:cubicBezTo>
                      <a:pt x="34" y="106"/>
                      <a:pt x="34" y="106"/>
                      <a:pt x="34" y="106"/>
                    </a:cubicBezTo>
                    <a:cubicBezTo>
                      <a:pt x="62" y="78"/>
                      <a:pt x="62" y="78"/>
                      <a:pt x="62" y="78"/>
                    </a:cubicBezTo>
                    <a:moveTo>
                      <a:pt x="34" y="60"/>
                    </a:moveTo>
                    <a:cubicBezTo>
                      <a:pt x="34" y="106"/>
                      <a:pt x="34" y="106"/>
                      <a:pt x="34" y="106"/>
                    </a:cubicBezTo>
                    <a:moveTo>
                      <a:pt x="34" y="208"/>
                    </a:moveTo>
                    <a:cubicBezTo>
                      <a:pt x="34" y="166"/>
                      <a:pt x="34" y="166"/>
                      <a:pt x="34" y="166"/>
                    </a:cubicBezTo>
                    <a:moveTo>
                      <a:pt x="102" y="106"/>
                    </a:moveTo>
                    <a:cubicBezTo>
                      <a:pt x="102" y="252"/>
                      <a:pt x="102" y="252"/>
                      <a:pt x="102" y="252"/>
                    </a:cubicBezTo>
                    <a:moveTo>
                      <a:pt x="174" y="166"/>
                    </a:moveTo>
                    <a:cubicBezTo>
                      <a:pt x="174" y="204"/>
                      <a:pt x="174" y="204"/>
                      <a:pt x="174" y="204"/>
                    </a:cubicBezTo>
                    <a:moveTo>
                      <a:pt x="31" y="294"/>
                    </a:moveTo>
                    <a:cubicBezTo>
                      <a:pt x="45" y="323"/>
                      <a:pt x="75" y="355"/>
                      <a:pt x="88" y="349"/>
                    </a:cubicBezTo>
                    <a:cubicBezTo>
                      <a:pt x="101" y="342"/>
                      <a:pt x="97" y="307"/>
                      <a:pt x="78" y="270"/>
                    </a:cubicBezTo>
                    <a:cubicBezTo>
                      <a:pt x="60" y="233"/>
                      <a:pt x="3" y="173"/>
                      <a:pt x="2" y="173"/>
                    </a:cubicBezTo>
                    <a:cubicBezTo>
                      <a:pt x="0" y="172"/>
                      <a:pt x="17" y="264"/>
                      <a:pt x="31" y="294"/>
                    </a:cubicBezTo>
                    <a:close/>
                    <a:moveTo>
                      <a:pt x="174" y="294"/>
                    </a:moveTo>
                    <a:cubicBezTo>
                      <a:pt x="189" y="264"/>
                      <a:pt x="205" y="172"/>
                      <a:pt x="203" y="173"/>
                    </a:cubicBezTo>
                    <a:cubicBezTo>
                      <a:pt x="202" y="173"/>
                      <a:pt x="145" y="233"/>
                      <a:pt x="127" y="270"/>
                    </a:cubicBezTo>
                    <a:cubicBezTo>
                      <a:pt x="109" y="307"/>
                      <a:pt x="104" y="342"/>
                      <a:pt x="117" y="349"/>
                    </a:cubicBezTo>
                    <a:cubicBezTo>
                      <a:pt x="130" y="355"/>
                      <a:pt x="160" y="323"/>
                      <a:pt x="174" y="29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215" name="Straight Connector 214">
              <a:extLst>
                <a:ext uri="{FF2B5EF4-FFF2-40B4-BE49-F238E27FC236}">
                  <a16:creationId xmlns:a16="http://schemas.microsoft.com/office/drawing/2014/main" id="{570C211A-A8E5-4BA9-A74A-96F05CAD4EFA}"/>
                </a:ext>
              </a:extLst>
            </p:cNvPr>
            <p:cNvCxnSpPr>
              <a:cxnSpLocks/>
              <a:stCxn id="52" idx="5"/>
              <a:endCxn id="61" idx="2"/>
            </p:cNvCxnSpPr>
            <p:nvPr/>
          </p:nvCxnSpPr>
          <p:spPr>
            <a:xfrm flipV="1">
              <a:off x="9162029" y="4561806"/>
              <a:ext cx="420162" cy="1781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EDC30DF7-BE6C-4AC4-A4BF-5DE2194FF37E}"/>
                </a:ext>
              </a:extLst>
            </p:cNvPr>
            <p:cNvCxnSpPr>
              <a:cxnSpLocks/>
              <a:stCxn id="52" idx="1"/>
              <a:endCxn id="76" idx="7"/>
            </p:cNvCxnSpPr>
            <p:nvPr/>
          </p:nvCxnSpPr>
          <p:spPr>
            <a:xfrm flipH="1" flipV="1">
              <a:off x="8416158" y="4401273"/>
              <a:ext cx="312215" cy="335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099BC47-C186-4FD0-9618-3D9D34F60A9C}"/>
                </a:ext>
              </a:extLst>
            </p:cNvPr>
            <p:cNvCxnSpPr>
              <a:cxnSpLocks/>
              <a:stCxn id="67" idx="7"/>
              <a:endCxn id="79" idx="4"/>
            </p:cNvCxnSpPr>
            <p:nvPr/>
          </p:nvCxnSpPr>
          <p:spPr>
            <a:xfrm flipV="1">
              <a:off x="7308481" y="4797392"/>
              <a:ext cx="205217" cy="3000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C263122C-CCDF-4CF2-9A81-FCC9C80B4727}"/>
                </a:ext>
              </a:extLst>
            </p:cNvPr>
            <p:cNvCxnSpPr>
              <a:cxnSpLocks/>
              <a:stCxn id="79" idx="7"/>
              <a:endCxn id="76" idx="4"/>
            </p:cNvCxnSpPr>
            <p:nvPr/>
          </p:nvCxnSpPr>
          <p:spPr>
            <a:xfrm flipV="1">
              <a:off x="7809346" y="4367049"/>
              <a:ext cx="223948" cy="1286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B244A02-ED22-4AAC-AD91-456F41B4F387}"/>
                </a:ext>
              </a:extLst>
            </p:cNvPr>
            <p:cNvCxnSpPr>
              <a:cxnSpLocks/>
              <a:stCxn id="210" idx="2"/>
              <a:endCxn id="213" idx="6"/>
            </p:cNvCxnSpPr>
            <p:nvPr/>
          </p:nvCxnSpPr>
          <p:spPr>
            <a:xfrm flipH="1">
              <a:off x="8204869" y="5295990"/>
              <a:ext cx="395683" cy="2676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2DF08BD-5B16-4AFE-A4D5-281C930365A1}"/>
                </a:ext>
              </a:extLst>
            </p:cNvPr>
            <p:cNvCxnSpPr>
              <a:cxnSpLocks/>
              <a:stCxn id="79" idx="5"/>
              <a:endCxn id="213" idx="0"/>
            </p:cNvCxnSpPr>
            <p:nvPr/>
          </p:nvCxnSpPr>
          <p:spPr>
            <a:xfrm>
              <a:off x="7688652" y="4795625"/>
              <a:ext cx="215696" cy="4079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C19481C-7007-40A6-B40F-225386430DD7}"/>
                </a:ext>
              </a:extLst>
            </p:cNvPr>
            <p:cNvCxnSpPr>
              <a:cxnSpLocks/>
              <a:stCxn id="201" idx="2"/>
              <a:endCxn id="198" idx="6"/>
            </p:cNvCxnSpPr>
            <p:nvPr/>
          </p:nvCxnSpPr>
          <p:spPr>
            <a:xfrm flipH="1" flipV="1">
              <a:off x="1404335" y="3691175"/>
              <a:ext cx="931306" cy="19277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16B86018-6298-4436-A83F-4CB99C1721D0}"/>
                </a:ext>
              </a:extLst>
            </p:cNvPr>
            <p:cNvGrpSpPr/>
            <p:nvPr/>
          </p:nvGrpSpPr>
          <p:grpSpPr>
            <a:xfrm>
              <a:off x="3358121" y="1632143"/>
              <a:ext cx="457200" cy="457200"/>
              <a:chOff x="1724949" y="2851929"/>
              <a:chExt cx="457200" cy="457200"/>
            </a:xfrm>
          </p:grpSpPr>
          <p:sp useBgFill="1">
            <p:nvSpPr>
              <p:cNvPr id="223" name="Oval 222">
                <a:extLst>
                  <a:ext uri="{FF2B5EF4-FFF2-40B4-BE49-F238E27FC236}">
                    <a16:creationId xmlns:a16="http://schemas.microsoft.com/office/drawing/2014/main" id="{2AB19948-C8F3-45D3-AC06-8D87DC131AC6}"/>
                  </a:ext>
                </a:extLst>
              </p:cNvPr>
              <p:cNvSpPr/>
              <p:nvPr/>
            </p:nvSpPr>
            <p:spPr bwMode="auto">
              <a:xfrm>
                <a:off x="1724949" y="2851929"/>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4" name="Picture 2" descr="See the source image">
                <a:extLst>
                  <a:ext uri="{FF2B5EF4-FFF2-40B4-BE49-F238E27FC236}">
                    <a16:creationId xmlns:a16="http://schemas.microsoft.com/office/drawing/2014/main" id="{422C8A07-3C37-40EA-9D67-9D320558FBDA}"/>
                  </a:ext>
                </a:extLst>
              </p:cNvPr>
              <p:cNvPicPr>
                <a:picLocks noChangeAspect="1" noChangeArrowheads="1"/>
              </p:cNvPicPr>
              <p:nvPr/>
            </p:nvPicPr>
            <p:blipFill>
              <a:blip r:embed="rId4" cstate="hqprint">
                <a:biLevel thresh="50000"/>
                <a:extLst>
                  <a:ext uri="{28A0092B-C50C-407E-A947-70E740481C1C}">
                    <a14:useLocalDpi xmlns:a14="http://schemas.microsoft.com/office/drawing/2010/main"/>
                  </a:ext>
                </a:extLst>
              </a:blip>
              <a:srcRect/>
              <a:stretch>
                <a:fillRect/>
              </a:stretch>
            </p:blipFill>
            <p:spPr bwMode="auto">
              <a:xfrm>
                <a:off x="1793241" y="2986997"/>
                <a:ext cx="320618" cy="1769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5" name="Group 224">
              <a:extLst>
                <a:ext uri="{FF2B5EF4-FFF2-40B4-BE49-F238E27FC236}">
                  <a16:creationId xmlns:a16="http://schemas.microsoft.com/office/drawing/2014/main" id="{C181D898-DD59-4AA1-8BB2-91A2468A1AFC}"/>
                </a:ext>
              </a:extLst>
            </p:cNvPr>
            <p:cNvGrpSpPr/>
            <p:nvPr/>
          </p:nvGrpSpPr>
          <p:grpSpPr>
            <a:xfrm>
              <a:off x="1814867" y="3161209"/>
              <a:ext cx="457200" cy="457200"/>
              <a:chOff x="1896861" y="2824101"/>
              <a:chExt cx="457200" cy="457200"/>
            </a:xfrm>
          </p:grpSpPr>
          <p:sp useBgFill="1">
            <p:nvSpPr>
              <p:cNvPr id="226" name="Oval 225">
                <a:extLst>
                  <a:ext uri="{FF2B5EF4-FFF2-40B4-BE49-F238E27FC236}">
                    <a16:creationId xmlns:a16="http://schemas.microsoft.com/office/drawing/2014/main" id="{24264B08-E765-4B90-BF44-3AD1DD0BD67B}"/>
                  </a:ext>
                </a:extLst>
              </p:cNvPr>
              <p:cNvSpPr/>
              <p:nvPr/>
            </p:nvSpPr>
            <p:spPr bwMode="auto">
              <a:xfrm>
                <a:off x="1896861" y="2824101"/>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7" name="Picture 226">
                <a:extLst>
                  <a:ext uri="{FF2B5EF4-FFF2-40B4-BE49-F238E27FC236}">
                    <a16:creationId xmlns:a16="http://schemas.microsoft.com/office/drawing/2014/main" id="{020201CE-46E8-47E8-B6DB-3B8BCEFC14A2}"/>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1908035" y="2835275"/>
                <a:ext cx="434852" cy="434852"/>
              </a:xfrm>
              <a:prstGeom prst="ellipse">
                <a:avLst/>
              </a:prstGeom>
              <a:ln>
                <a:noFill/>
              </a:ln>
            </p:spPr>
          </p:pic>
        </p:grpSp>
        <p:grpSp>
          <p:nvGrpSpPr>
            <p:cNvPr id="228" name="Group 227">
              <a:extLst>
                <a:ext uri="{FF2B5EF4-FFF2-40B4-BE49-F238E27FC236}">
                  <a16:creationId xmlns:a16="http://schemas.microsoft.com/office/drawing/2014/main" id="{8488FC9B-9AB1-4848-8917-73617112C054}"/>
                </a:ext>
              </a:extLst>
            </p:cNvPr>
            <p:cNvGrpSpPr/>
            <p:nvPr/>
          </p:nvGrpSpPr>
          <p:grpSpPr>
            <a:xfrm>
              <a:off x="2736351" y="2614282"/>
              <a:ext cx="457200" cy="457200"/>
              <a:chOff x="2544684" y="2284726"/>
              <a:chExt cx="457200" cy="457200"/>
            </a:xfrm>
          </p:grpSpPr>
          <p:sp useBgFill="1">
            <p:nvSpPr>
              <p:cNvPr id="229" name="Oval 228">
                <a:extLst>
                  <a:ext uri="{FF2B5EF4-FFF2-40B4-BE49-F238E27FC236}">
                    <a16:creationId xmlns:a16="http://schemas.microsoft.com/office/drawing/2014/main" id="{B0C52E2D-05E7-41AF-815F-B8E4030984E2}"/>
                  </a:ext>
                </a:extLst>
              </p:cNvPr>
              <p:cNvSpPr/>
              <p:nvPr/>
            </p:nvSpPr>
            <p:spPr bwMode="auto">
              <a:xfrm>
                <a:off x="2544684" y="2284726"/>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30" name="Picture 229">
                <a:extLst>
                  <a:ext uri="{FF2B5EF4-FFF2-40B4-BE49-F238E27FC236}">
                    <a16:creationId xmlns:a16="http://schemas.microsoft.com/office/drawing/2014/main" id="{5ECD4702-E6A4-4C08-87F4-87A84782C6A5}"/>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2594469" y="2459184"/>
                <a:ext cx="357630" cy="108284"/>
              </a:xfrm>
              <a:prstGeom prst="rect">
                <a:avLst/>
              </a:prstGeom>
            </p:spPr>
          </p:pic>
        </p:grpSp>
        <p:grpSp>
          <p:nvGrpSpPr>
            <p:cNvPr id="231" name="Group 230">
              <a:extLst>
                <a:ext uri="{FF2B5EF4-FFF2-40B4-BE49-F238E27FC236}">
                  <a16:creationId xmlns:a16="http://schemas.microsoft.com/office/drawing/2014/main" id="{73CC6CDD-6FA3-4D75-8803-98AE9D15CFD3}"/>
                </a:ext>
              </a:extLst>
            </p:cNvPr>
            <p:cNvGrpSpPr/>
            <p:nvPr/>
          </p:nvGrpSpPr>
          <p:grpSpPr>
            <a:xfrm>
              <a:off x="4128254" y="2872422"/>
              <a:ext cx="457200" cy="457200"/>
              <a:chOff x="3352499" y="2284390"/>
              <a:chExt cx="457200" cy="457200"/>
            </a:xfrm>
          </p:grpSpPr>
          <p:sp useBgFill="1">
            <p:nvSpPr>
              <p:cNvPr id="232" name="Oval 231">
                <a:extLst>
                  <a:ext uri="{FF2B5EF4-FFF2-40B4-BE49-F238E27FC236}">
                    <a16:creationId xmlns:a16="http://schemas.microsoft.com/office/drawing/2014/main" id="{7B826FE4-7370-432C-A813-F51FE71CC0F4}"/>
                  </a:ext>
                </a:extLst>
              </p:cNvPr>
              <p:cNvSpPr/>
              <p:nvPr/>
            </p:nvSpPr>
            <p:spPr bwMode="auto">
              <a:xfrm>
                <a:off x="3352499" y="2284390"/>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33" name="Picture 232">
                <a:extLst>
                  <a:ext uri="{FF2B5EF4-FFF2-40B4-BE49-F238E27FC236}">
                    <a16:creationId xmlns:a16="http://schemas.microsoft.com/office/drawing/2014/main" id="{10A1EA88-2330-4A8F-A96E-B5322286C00E}"/>
                  </a:ext>
                </a:extLst>
              </p:cNvPr>
              <p:cNvPicPr>
                <a:picLocks noChangeAspect="1"/>
              </p:cNvPicPr>
              <p:nvPr/>
            </p:nvPicPr>
            <p:blipFill>
              <a:blip r:embed="rId7" cstate="hqprint">
                <a:biLevel thresh="50000"/>
                <a:extLst>
                  <a:ext uri="{28A0092B-C50C-407E-A947-70E740481C1C}">
                    <a14:useLocalDpi xmlns:a14="http://schemas.microsoft.com/office/drawing/2010/main"/>
                  </a:ext>
                </a:extLst>
              </a:blip>
              <a:stretch>
                <a:fillRect/>
              </a:stretch>
            </p:blipFill>
            <p:spPr>
              <a:xfrm>
                <a:off x="3447185" y="2395799"/>
                <a:ext cx="267828" cy="244110"/>
              </a:xfrm>
              <a:prstGeom prst="rect">
                <a:avLst/>
              </a:prstGeom>
            </p:spPr>
          </p:pic>
        </p:grpSp>
        <p:grpSp>
          <p:nvGrpSpPr>
            <p:cNvPr id="234" name="Group 233">
              <a:extLst>
                <a:ext uri="{FF2B5EF4-FFF2-40B4-BE49-F238E27FC236}">
                  <a16:creationId xmlns:a16="http://schemas.microsoft.com/office/drawing/2014/main" id="{0FC49C02-859E-43C2-A0AD-7AFF0DD8DDC3}"/>
                </a:ext>
              </a:extLst>
            </p:cNvPr>
            <p:cNvGrpSpPr/>
            <p:nvPr/>
          </p:nvGrpSpPr>
          <p:grpSpPr>
            <a:xfrm>
              <a:off x="2051692" y="1772279"/>
              <a:ext cx="457200" cy="457200"/>
              <a:chOff x="401859" y="3990789"/>
              <a:chExt cx="457200" cy="457200"/>
            </a:xfrm>
          </p:grpSpPr>
          <p:sp useBgFill="1">
            <p:nvSpPr>
              <p:cNvPr id="235" name="Oval 234">
                <a:extLst>
                  <a:ext uri="{FF2B5EF4-FFF2-40B4-BE49-F238E27FC236}">
                    <a16:creationId xmlns:a16="http://schemas.microsoft.com/office/drawing/2014/main" id="{2FE4002B-F5BC-4489-8353-AE00F699CAD0}"/>
                  </a:ext>
                </a:extLst>
              </p:cNvPr>
              <p:cNvSpPr/>
              <p:nvPr/>
            </p:nvSpPr>
            <p:spPr bwMode="auto">
              <a:xfrm>
                <a:off x="401859" y="3990789"/>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6" name="Freeform 16">
                <a:extLst>
                  <a:ext uri="{FF2B5EF4-FFF2-40B4-BE49-F238E27FC236}">
                    <a16:creationId xmlns:a16="http://schemas.microsoft.com/office/drawing/2014/main" id="{285324ED-D069-42EB-BAE7-5F04B336B5AD}"/>
                  </a:ext>
                </a:extLst>
              </p:cNvPr>
              <p:cNvSpPr>
                <a:spLocks noChangeAspect="1"/>
              </p:cNvSpPr>
              <p:nvPr/>
            </p:nvSpPr>
            <p:spPr bwMode="black">
              <a:xfrm>
                <a:off x="509376" y="4074160"/>
                <a:ext cx="242166" cy="290458"/>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dirty="0"/>
              </a:p>
            </p:txBody>
          </p:sp>
        </p:grpSp>
        <p:cxnSp>
          <p:nvCxnSpPr>
            <p:cNvPr id="237" name="Straight Connector 236">
              <a:extLst>
                <a:ext uri="{FF2B5EF4-FFF2-40B4-BE49-F238E27FC236}">
                  <a16:creationId xmlns:a16="http://schemas.microsoft.com/office/drawing/2014/main" id="{17C38094-6F88-4F51-8784-F66E1F661F9D}"/>
                </a:ext>
              </a:extLst>
            </p:cNvPr>
            <p:cNvCxnSpPr>
              <a:cxnSpLocks/>
              <a:stCxn id="232" idx="1"/>
              <a:endCxn id="103" idx="5"/>
            </p:cNvCxnSpPr>
            <p:nvPr/>
          </p:nvCxnSpPr>
          <p:spPr>
            <a:xfrm flipH="1" flipV="1">
              <a:off x="3880233" y="2810019"/>
              <a:ext cx="314976" cy="1293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7BD9433-11C6-4E9F-8544-21DC7E32B566}"/>
                </a:ext>
              </a:extLst>
            </p:cNvPr>
            <p:cNvCxnSpPr>
              <a:cxnSpLocks/>
              <a:stCxn id="223" idx="5"/>
              <a:endCxn id="94" idx="2"/>
            </p:cNvCxnSpPr>
            <p:nvPr/>
          </p:nvCxnSpPr>
          <p:spPr>
            <a:xfrm>
              <a:off x="3748366" y="2022388"/>
              <a:ext cx="573017" cy="22838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6E5B2B9-0780-4EDE-AEB7-D5EBE3DDC0C3}"/>
                </a:ext>
              </a:extLst>
            </p:cNvPr>
            <p:cNvCxnSpPr>
              <a:cxnSpLocks/>
              <a:stCxn id="240" idx="2"/>
              <a:endCxn id="207" idx="6"/>
            </p:cNvCxnSpPr>
            <p:nvPr/>
          </p:nvCxnSpPr>
          <p:spPr>
            <a:xfrm flipH="1" flipV="1">
              <a:off x="1023713" y="2547026"/>
              <a:ext cx="140943" cy="5827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useBgFill="1">
          <p:nvSpPr>
            <p:cNvPr id="240" name="Oval 239">
              <a:extLst>
                <a:ext uri="{FF2B5EF4-FFF2-40B4-BE49-F238E27FC236}">
                  <a16:creationId xmlns:a16="http://schemas.microsoft.com/office/drawing/2014/main" id="{C891F4B2-F6FC-4E22-9ECC-0865E612E7E8}"/>
                </a:ext>
              </a:extLst>
            </p:cNvPr>
            <p:cNvSpPr/>
            <p:nvPr/>
          </p:nvSpPr>
          <p:spPr bwMode="auto">
            <a:xfrm rot="565764">
              <a:off x="1161185" y="2390525"/>
              <a:ext cx="513710" cy="51371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241" name="Group 240">
              <a:extLst>
                <a:ext uri="{FF2B5EF4-FFF2-40B4-BE49-F238E27FC236}">
                  <a16:creationId xmlns:a16="http://schemas.microsoft.com/office/drawing/2014/main" id="{498E3D6E-8958-40F5-9232-7729E5887663}"/>
                </a:ext>
              </a:extLst>
            </p:cNvPr>
            <p:cNvGrpSpPr/>
            <p:nvPr/>
          </p:nvGrpSpPr>
          <p:grpSpPr>
            <a:xfrm>
              <a:off x="1259145" y="2449643"/>
              <a:ext cx="457200" cy="457200"/>
              <a:chOff x="-3541236" y="2776286"/>
              <a:chExt cx="457200" cy="457200"/>
            </a:xfrm>
          </p:grpSpPr>
          <p:pic>
            <p:nvPicPr>
              <p:cNvPr id="242" name="Picture 241">
                <a:extLst>
                  <a:ext uri="{FF2B5EF4-FFF2-40B4-BE49-F238E27FC236}">
                    <a16:creationId xmlns:a16="http://schemas.microsoft.com/office/drawing/2014/main" id="{81861444-6C27-48C7-9091-6AFCB8C29D8B}"/>
                  </a:ext>
                </a:extLst>
              </p:cNvPr>
              <p:cNvPicPr>
                <a:picLocks noChangeAspect="1"/>
              </p:cNvPicPr>
              <p:nvPr/>
            </p:nvPicPr>
            <p:blipFill>
              <a:blip r:embed="rId8" cstate="hqprint">
                <a:biLevel thresh="75000"/>
                <a:extLst>
                  <a:ext uri="{28A0092B-C50C-407E-A947-70E740481C1C}">
                    <a14:useLocalDpi xmlns:a14="http://schemas.microsoft.com/office/drawing/2010/main"/>
                  </a:ext>
                </a:extLst>
              </a:blip>
              <a:stretch>
                <a:fillRect/>
              </a:stretch>
            </p:blipFill>
            <p:spPr>
              <a:xfrm>
                <a:off x="-3541236" y="2842561"/>
                <a:ext cx="457200" cy="324650"/>
              </a:xfrm>
              <a:prstGeom prst="rect">
                <a:avLst/>
              </a:prstGeom>
            </p:spPr>
          </p:pic>
          <p:pic>
            <p:nvPicPr>
              <p:cNvPr id="243" name="Picture 242">
                <a:extLst>
                  <a:ext uri="{FF2B5EF4-FFF2-40B4-BE49-F238E27FC236}">
                    <a16:creationId xmlns:a16="http://schemas.microsoft.com/office/drawing/2014/main" id="{25AF54C6-2BEE-491F-9ABD-48DBDE113E47}"/>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3541236" y="2776286"/>
                <a:ext cx="457200" cy="457200"/>
              </a:xfrm>
              <a:prstGeom prst="rect">
                <a:avLst/>
              </a:prstGeom>
            </p:spPr>
          </p:pic>
        </p:grpSp>
        <p:cxnSp>
          <p:nvCxnSpPr>
            <p:cNvPr id="244" name="Straight Connector 243">
              <a:extLst>
                <a:ext uri="{FF2B5EF4-FFF2-40B4-BE49-F238E27FC236}">
                  <a16:creationId xmlns:a16="http://schemas.microsoft.com/office/drawing/2014/main" id="{4F6A7454-C85E-43C9-84AD-79DCAC905E39}"/>
                </a:ext>
              </a:extLst>
            </p:cNvPr>
            <p:cNvCxnSpPr>
              <a:cxnSpLocks/>
              <a:stCxn id="198" idx="1"/>
              <a:endCxn id="207" idx="4"/>
            </p:cNvCxnSpPr>
            <p:nvPr/>
          </p:nvCxnSpPr>
          <p:spPr>
            <a:xfrm flipH="1" flipV="1">
              <a:off x="795113" y="2775626"/>
              <a:ext cx="254529" cy="68617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77480C1-2C30-4F3F-922E-D14C2E1D473D}"/>
                </a:ext>
              </a:extLst>
            </p:cNvPr>
            <p:cNvCxnSpPr>
              <a:cxnSpLocks/>
              <a:stCxn id="229" idx="3"/>
              <a:endCxn id="227" idx="6"/>
            </p:cNvCxnSpPr>
            <p:nvPr/>
          </p:nvCxnSpPr>
          <p:spPr>
            <a:xfrm flipH="1">
              <a:off x="2260893" y="3004527"/>
              <a:ext cx="542413" cy="38528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B0151BCA-74AF-4C6E-A45F-435ED2EB4D52}"/>
                </a:ext>
              </a:extLst>
            </p:cNvPr>
            <p:cNvCxnSpPr>
              <a:cxnSpLocks/>
              <a:stCxn id="55" idx="3"/>
              <a:endCxn id="227" idx="0"/>
            </p:cNvCxnSpPr>
            <p:nvPr/>
          </p:nvCxnSpPr>
          <p:spPr>
            <a:xfrm flipH="1">
              <a:off x="2043467" y="2863254"/>
              <a:ext cx="89649" cy="3091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B8FB2221-EFD6-4329-98F2-EBDB08D29870}"/>
                </a:ext>
              </a:extLst>
            </p:cNvPr>
            <p:cNvCxnSpPr>
              <a:cxnSpLocks/>
              <a:stCxn id="235" idx="4"/>
              <a:endCxn id="55" idx="0"/>
            </p:cNvCxnSpPr>
            <p:nvPr/>
          </p:nvCxnSpPr>
          <p:spPr>
            <a:xfrm>
              <a:off x="2280292" y="2229479"/>
              <a:ext cx="14469" cy="24353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9758AAC-1A00-4081-BB98-43444CC6BD61}"/>
                </a:ext>
              </a:extLst>
            </p:cNvPr>
            <p:cNvCxnSpPr>
              <a:cxnSpLocks/>
              <a:stCxn id="91" idx="0"/>
              <a:endCxn id="58" idx="5"/>
            </p:cNvCxnSpPr>
            <p:nvPr/>
          </p:nvCxnSpPr>
          <p:spPr>
            <a:xfrm flipH="1" flipV="1">
              <a:off x="2980789" y="1638764"/>
              <a:ext cx="32222" cy="37077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E449B26-E93C-4C8E-9C18-7E1758C52515}"/>
                </a:ext>
              </a:extLst>
            </p:cNvPr>
            <p:cNvCxnSpPr>
              <a:cxnSpLocks/>
              <a:stCxn id="229" idx="1"/>
              <a:endCxn id="235" idx="5"/>
            </p:cNvCxnSpPr>
            <p:nvPr/>
          </p:nvCxnSpPr>
          <p:spPr>
            <a:xfrm flipH="1" flipV="1">
              <a:off x="2441937" y="2162524"/>
              <a:ext cx="361369" cy="51871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F703E9C-50D6-4DD5-984A-0E3FD0187CBC}"/>
                </a:ext>
              </a:extLst>
            </p:cNvPr>
            <p:cNvCxnSpPr>
              <a:cxnSpLocks/>
              <a:endCxn id="43" idx="1"/>
            </p:cNvCxnSpPr>
            <p:nvPr/>
          </p:nvCxnSpPr>
          <p:spPr>
            <a:xfrm>
              <a:off x="3416201" y="3498788"/>
              <a:ext cx="86931" cy="20342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1" name="Group 250">
              <a:extLst>
                <a:ext uri="{FF2B5EF4-FFF2-40B4-BE49-F238E27FC236}">
                  <a16:creationId xmlns:a16="http://schemas.microsoft.com/office/drawing/2014/main" id="{7A46BD9E-F9AF-45E3-AFD7-8854DC147023}"/>
                </a:ext>
              </a:extLst>
            </p:cNvPr>
            <p:cNvGrpSpPr/>
            <p:nvPr/>
          </p:nvGrpSpPr>
          <p:grpSpPr>
            <a:xfrm>
              <a:off x="5012030" y="2437709"/>
              <a:ext cx="2167940" cy="1730640"/>
              <a:chOff x="6066724" y="2662016"/>
              <a:chExt cx="2167940" cy="1730640"/>
            </a:xfrm>
          </p:grpSpPr>
          <p:sp useBgFill="1">
            <p:nvSpPr>
              <p:cNvPr id="252" name="Flowchart: Extract 251">
                <a:extLst>
                  <a:ext uri="{FF2B5EF4-FFF2-40B4-BE49-F238E27FC236}">
                    <a16:creationId xmlns:a16="http://schemas.microsoft.com/office/drawing/2014/main" id="{59AB00D4-5C58-4799-A8FD-4491A222B5AD}"/>
                  </a:ext>
                </a:extLst>
              </p:cNvPr>
              <p:cNvSpPr/>
              <p:nvPr/>
            </p:nvSpPr>
            <p:spPr bwMode="auto">
              <a:xfrm>
                <a:off x="6066724" y="2662016"/>
                <a:ext cx="2167940" cy="1730640"/>
              </a:xfrm>
              <a:prstGeom prst="flowChartExtra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3" name="Group 252">
                <a:extLst>
                  <a:ext uri="{FF2B5EF4-FFF2-40B4-BE49-F238E27FC236}">
                    <a16:creationId xmlns:a16="http://schemas.microsoft.com/office/drawing/2014/main" id="{726BFBEB-3E55-48C7-AB98-BEA7563E0AA3}"/>
                  </a:ext>
                </a:extLst>
              </p:cNvPr>
              <p:cNvGrpSpPr/>
              <p:nvPr/>
            </p:nvGrpSpPr>
            <p:grpSpPr>
              <a:xfrm>
                <a:off x="6449492" y="2922661"/>
                <a:ext cx="1541462" cy="1314852"/>
                <a:chOff x="270385" y="5374758"/>
                <a:chExt cx="1165996" cy="994584"/>
              </a:xfrm>
            </p:grpSpPr>
            <p:grpSp>
              <p:nvGrpSpPr>
                <p:cNvPr id="254" name="Group 253">
                  <a:extLst>
                    <a:ext uri="{FF2B5EF4-FFF2-40B4-BE49-F238E27FC236}">
                      <a16:creationId xmlns:a16="http://schemas.microsoft.com/office/drawing/2014/main" id="{B58085CC-4B90-484D-99AD-42272470FAEB}"/>
                    </a:ext>
                  </a:extLst>
                </p:cNvPr>
                <p:cNvGrpSpPr/>
                <p:nvPr/>
              </p:nvGrpSpPr>
              <p:grpSpPr>
                <a:xfrm>
                  <a:off x="580349" y="5738380"/>
                  <a:ext cx="504579" cy="551512"/>
                  <a:chOff x="2115104" y="3006725"/>
                  <a:chExt cx="1191985" cy="1302858"/>
                </a:xfrm>
              </p:grpSpPr>
              <p:cxnSp>
                <p:nvCxnSpPr>
                  <p:cNvPr id="278" name="Straight Connector 277">
                    <a:extLst>
                      <a:ext uri="{FF2B5EF4-FFF2-40B4-BE49-F238E27FC236}">
                        <a16:creationId xmlns:a16="http://schemas.microsoft.com/office/drawing/2014/main" id="{7EEB5373-ED91-4848-858D-03BEF1D274F5}"/>
                      </a:ext>
                    </a:extLst>
                  </p:cNvPr>
                  <p:cNvCxnSpPr>
                    <a:cxnSpLocks/>
                  </p:cNvCxnSpPr>
                  <p:nvPr/>
                </p:nvCxnSpPr>
                <p:spPr>
                  <a:xfrm flipV="1">
                    <a:off x="2115104" y="3006725"/>
                    <a:ext cx="293460" cy="554355"/>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1E4056F0-51ED-4858-AA70-AEA130B66971}"/>
                      </a:ext>
                    </a:extLst>
                  </p:cNvPr>
                  <p:cNvCxnSpPr>
                    <a:cxnSpLocks/>
                  </p:cNvCxnSpPr>
                  <p:nvPr/>
                </p:nvCxnSpPr>
                <p:spPr>
                  <a:xfrm>
                    <a:off x="2336096" y="4309583"/>
                    <a:ext cx="742467" cy="0"/>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C54B02A-7395-463E-8646-B3FC921D5903}"/>
                      </a:ext>
                    </a:extLst>
                  </p:cNvPr>
                  <p:cNvCxnSpPr>
                    <a:cxnSpLocks/>
                  </p:cNvCxnSpPr>
                  <p:nvPr/>
                </p:nvCxnSpPr>
                <p:spPr>
                  <a:xfrm flipH="1" flipV="1">
                    <a:off x="3013629" y="3021150"/>
                    <a:ext cx="293460" cy="554355"/>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useBgFill="1">
              <p:nvSpPr>
                <p:cNvPr id="255" name="manager" title="Icon of three people with lines connecting them">
                  <a:extLst>
                    <a:ext uri="{FF2B5EF4-FFF2-40B4-BE49-F238E27FC236}">
                      <a16:creationId xmlns:a16="http://schemas.microsoft.com/office/drawing/2014/main" id="{F17481F9-AB8F-4667-A894-1083DFDD45E7}"/>
                    </a:ext>
                  </a:extLst>
                </p:cNvPr>
                <p:cNvSpPr>
                  <a:spLocks noChangeAspect="1" noEditPoints="1"/>
                </p:cNvSpPr>
                <p:nvPr/>
              </p:nvSpPr>
              <p:spPr bwMode="auto">
                <a:xfrm>
                  <a:off x="642461" y="5374758"/>
                  <a:ext cx="387074" cy="390146"/>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6" name="building_5" title="Icon of tall buildings">
                  <a:extLst>
                    <a:ext uri="{FF2B5EF4-FFF2-40B4-BE49-F238E27FC236}">
                      <a16:creationId xmlns:a16="http://schemas.microsoft.com/office/drawing/2014/main" id="{022E8DEC-C067-437C-970B-E02E0DBF4D30}"/>
                    </a:ext>
                  </a:extLst>
                </p:cNvPr>
                <p:cNvSpPr>
                  <a:spLocks noChangeAspect="1" noEditPoints="1"/>
                </p:cNvSpPr>
                <p:nvPr/>
              </p:nvSpPr>
              <p:spPr bwMode="auto">
                <a:xfrm flipH="1">
                  <a:off x="270385" y="5976155"/>
                  <a:ext cx="357657" cy="388443"/>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57" name="Group 256">
                  <a:extLst>
                    <a:ext uri="{FF2B5EF4-FFF2-40B4-BE49-F238E27FC236}">
                      <a16:creationId xmlns:a16="http://schemas.microsoft.com/office/drawing/2014/main" id="{45772B6E-D997-42DB-8A55-D921912915D7}"/>
                    </a:ext>
                  </a:extLst>
                </p:cNvPr>
                <p:cNvGrpSpPr/>
                <p:nvPr/>
              </p:nvGrpSpPr>
              <p:grpSpPr>
                <a:xfrm>
                  <a:off x="988190" y="6029532"/>
                  <a:ext cx="448191" cy="339810"/>
                  <a:chOff x="2810087" y="4925435"/>
                  <a:chExt cx="767042" cy="581557"/>
                </a:xfrm>
              </p:grpSpPr>
              <p:grpSp>
                <p:nvGrpSpPr>
                  <p:cNvPr id="258" name="Group 4">
                    <a:extLst>
                      <a:ext uri="{FF2B5EF4-FFF2-40B4-BE49-F238E27FC236}">
                        <a16:creationId xmlns:a16="http://schemas.microsoft.com/office/drawing/2014/main" id="{447D1A2B-6076-4628-B191-D7172854F245}"/>
                      </a:ext>
                    </a:extLst>
                  </p:cNvPr>
                  <p:cNvGrpSpPr>
                    <a:grpSpLocks noChangeAspect="1"/>
                  </p:cNvGrpSpPr>
                  <p:nvPr/>
                </p:nvGrpSpPr>
                <p:grpSpPr bwMode="auto">
                  <a:xfrm>
                    <a:off x="3228625" y="5274407"/>
                    <a:ext cx="348504" cy="198190"/>
                    <a:chOff x="4568" y="3459"/>
                    <a:chExt cx="313" cy="178"/>
                  </a:xfrm>
                </p:grpSpPr>
                <p:sp>
                  <p:nvSpPr>
                    <p:cNvPr id="261" name="Freeform 5">
                      <a:extLst>
                        <a:ext uri="{FF2B5EF4-FFF2-40B4-BE49-F238E27FC236}">
                          <a16:creationId xmlns:a16="http://schemas.microsoft.com/office/drawing/2014/main" id="{01A6AD82-8285-4660-B8E6-A2F1249ABFDC}"/>
                        </a:ext>
                      </a:extLst>
                    </p:cNvPr>
                    <p:cNvSpPr>
                      <a:spLocks/>
                    </p:cNvSpPr>
                    <p:nvPr/>
                  </p:nvSpPr>
                  <p:spPr bwMode="auto">
                    <a:xfrm>
                      <a:off x="4645" y="3512"/>
                      <a:ext cx="159" cy="63"/>
                    </a:xfrm>
                    <a:custGeom>
                      <a:avLst/>
                      <a:gdLst>
                        <a:gd name="T0" fmla="*/ 220 w 220"/>
                        <a:gd name="T1" fmla="*/ 67 h 87"/>
                        <a:gd name="T2" fmla="*/ 199 w 220"/>
                        <a:gd name="T3" fmla="*/ 87 h 87"/>
                        <a:gd name="T4" fmla="*/ 21 w 220"/>
                        <a:gd name="T5" fmla="*/ 87 h 87"/>
                        <a:gd name="T6" fmla="*/ 0 w 220"/>
                        <a:gd name="T7" fmla="*/ 67 h 87"/>
                        <a:gd name="T8" fmla="*/ 0 w 220"/>
                        <a:gd name="T9" fmla="*/ 21 h 87"/>
                        <a:gd name="T10" fmla="*/ 21 w 220"/>
                        <a:gd name="T11" fmla="*/ 0 h 87"/>
                        <a:gd name="T12" fmla="*/ 199 w 220"/>
                        <a:gd name="T13" fmla="*/ 0 h 87"/>
                        <a:gd name="T14" fmla="*/ 220 w 220"/>
                        <a:gd name="T15" fmla="*/ 21 h 87"/>
                        <a:gd name="T16" fmla="*/ 220 w 220"/>
                        <a:gd name="T17"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87">
                          <a:moveTo>
                            <a:pt x="220" y="67"/>
                          </a:moveTo>
                          <a:cubicBezTo>
                            <a:pt x="220" y="78"/>
                            <a:pt x="210" y="87"/>
                            <a:pt x="199" y="87"/>
                          </a:cubicBezTo>
                          <a:cubicBezTo>
                            <a:pt x="21" y="87"/>
                            <a:pt x="21" y="87"/>
                            <a:pt x="21" y="87"/>
                          </a:cubicBezTo>
                          <a:cubicBezTo>
                            <a:pt x="10" y="87"/>
                            <a:pt x="0" y="78"/>
                            <a:pt x="0" y="67"/>
                          </a:cubicBezTo>
                          <a:cubicBezTo>
                            <a:pt x="0" y="21"/>
                            <a:pt x="0" y="21"/>
                            <a:pt x="0" y="21"/>
                          </a:cubicBezTo>
                          <a:cubicBezTo>
                            <a:pt x="0" y="10"/>
                            <a:pt x="10" y="0"/>
                            <a:pt x="21" y="0"/>
                          </a:cubicBezTo>
                          <a:cubicBezTo>
                            <a:pt x="199" y="0"/>
                            <a:pt x="199" y="0"/>
                            <a:pt x="199" y="0"/>
                          </a:cubicBezTo>
                          <a:cubicBezTo>
                            <a:pt x="210" y="0"/>
                            <a:pt x="220" y="10"/>
                            <a:pt x="220" y="21"/>
                          </a:cubicBezTo>
                          <a:lnTo>
                            <a:pt x="220" y="67"/>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2" name="Freeform 6">
                      <a:extLst>
                        <a:ext uri="{FF2B5EF4-FFF2-40B4-BE49-F238E27FC236}">
                          <a16:creationId xmlns:a16="http://schemas.microsoft.com/office/drawing/2014/main" id="{5DE2D86A-3373-4AE2-BD32-8756978C94A1}"/>
                        </a:ext>
                      </a:extLst>
                    </p:cNvPr>
                    <p:cNvSpPr>
                      <a:spLocks/>
                    </p:cNvSpPr>
                    <p:nvPr/>
                  </p:nvSpPr>
                  <p:spPr bwMode="auto">
                    <a:xfrm>
                      <a:off x="4603" y="3511"/>
                      <a:ext cx="24" cy="65"/>
                    </a:xfrm>
                    <a:custGeom>
                      <a:avLst/>
                      <a:gdLst>
                        <a:gd name="T0" fmla="*/ 33 w 33"/>
                        <a:gd name="T1" fmla="*/ 72 h 89"/>
                        <a:gd name="T2" fmla="*/ 17 w 33"/>
                        <a:gd name="T3" fmla="*/ 89 h 89"/>
                        <a:gd name="T4" fmla="*/ 0 w 33"/>
                        <a:gd name="T5" fmla="*/ 72 h 89"/>
                        <a:gd name="T6" fmla="*/ 0 w 33"/>
                        <a:gd name="T7" fmla="*/ 17 h 89"/>
                        <a:gd name="T8" fmla="*/ 17 w 33"/>
                        <a:gd name="T9" fmla="*/ 0 h 89"/>
                        <a:gd name="T10" fmla="*/ 33 w 33"/>
                        <a:gd name="T11" fmla="*/ 17 h 89"/>
                        <a:gd name="T12" fmla="*/ 33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33" y="72"/>
                          </a:moveTo>
                          <a:cubicBezTo>
                            <a:pt x="33" y="82"/>
                            <a:pt x="26" y="89"/>
                            <a:pt x="17" y="89"/>
                          </a:cubicBezTo>
                          <a:cubicBezTo>
                            <a:pt x="7" y="89"/>
                            <a:pt x="0" y="82"/>
                            <a:pt x="0" y="72"/>
                          </a:cubicBezTo>
                          <a:cubicBezTo>
                            <a:pt x="0" y="17"/>
                            <a:pt x="0" y="17"/>
                            <a:pt x="0" y="17"/>
                          </a:cubicBezTo>
                          <a:cubicBezTo>
                            <a:pt x="0" y="7"/>
                            <a:pt x="7" y="0"/>
                            <a:pt x="17" y="0"/>
                          </a:cubicBezTo>
                          <a:cubicBezTo>
                            <a:pt x="26" y="0"/>
                            <a:pt x="33" y="7"/>
                            <a:pt x="33" y="17"/>
                          </a:cubicBezTo>
                          <a:lnTo>
                            <a:pt x="33" y="72"/>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3" name="Line 7">
                      <a:extLst>
                        <a:ext uri="{FF2B5EF4-FFF2-40B4-BE49-F238E27FC236}">
                          <a16:creationId xmlns:a16="http://schemas.microsoft.com/office/drawing/2014/main" id="{830F2912-0FC9-454A-8139-3C026913D8FC}"/>
                        </a:ext>
                      </a:extLst>
                    </p:cNvPr>
                    <p:cNvSpPr>
                      <a:spLocks noChangeShapeType="1"/>
                    </p:cNvSpPr>
                    <p:nvPr/>
                  </p:nvSpPr>
                  <p:spPr bwMode="auto">
                    <a:xfrm>
                      <a:off x="4568" y="3479"/>
                      <a:ext cx="92"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4" name="Line 8">
                      <a:extLst>
                        <a:ext uri="{FF2B5EF4-FFF2-40B4-BE49-F238E27FC236}">
                          <a16:creationId xmlns:a16="http://schemas.microsoft.com/office/drawing/2014/main" id="{488DFD36-27FE-420A-B528-8966FAE47FDA}"/>
                        </a:ext>
                      </a:extLst>
                    </p:cNvPr>
                    <p:cNvSpPr>
                      <a:spLocks noChangeShapeType="1"/>
                    </p:cNvSpPr>
                    <p:nvPr/>
                  </p:nvSpPr>
                  <p:spPr bwMode="auto">
                    <a:xfrm>
                      <a:off x="4614" y="3479"/>
                      <a:ext cx="0" cy="32"/>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5" name="Freeform 9">
                      <a:extLst>
                        <a:ext uri="{FF2B5EF4-FFF2-40B4-BE49-F238E27FC236}">
                          <a16:creationId xmlns:a16="http://schemas.microsoft.com/office/drawing/2014/main" id="{7E222796-469F-4322-8E10-6AEF0EAC9880}"/>
                        </a:ext>
                      </a:extLst>
                    </p:cNvPr>
                    <p:cNvSpPr>
                      <a:spLocks/>
                    </p:cNvSpPr>
                    <p:nvPr/>
                  </p:nvSpPr>
                  <p:spPr bwMode="auto">
                    <a:xfrm>
                      <a:off x="4605" y="3459"/>
                      <a:ext cx="19" cy="20"/>
                    </a:xfrm>
                    <a:custGeom>
                      <a:avLst/>
                      <a:gdLst>
                        <a:gd name="T0" fmla="*/ 26 w 26"/>
                        <a:gd name="T1" fmla="*/ 27 h 28"/>
                        <a:gd name="T2" fmla="*/ 26 w 26"/>
                        <a:gd name="T3" fmla="*/ 8 h 28"/>
                        <a:gd name="T4" fmla="*/ 18 w 26"/>
                        <a:gd name="T5" fmla="*/ 0 h 28"/>
                        <a:gd name="T6" fmla="*/ 8 w 26"/>
                        <a:gd name="T7" fmla="*/ 0 h 28"/>
                        <a:gd name="T8" fmla="*/ 0 w 26"/>
                        <a:gd name="T9" fmla="*/ 8 h 28"/>
                        <a:gd name="T10" fmla="*/ 0 w 26"/>
                        <a:gd name="T11" fmla="*/ 28 h 28"/>
                      </a:gdLst>
                      <a:ahLst/>
                      <a:cxnLst>
                        <a:cxn ang="0">
                          <a:pos x="T0" y="T1"/>
                        </a:cxn>
                        <a:cxn ang="0">
                          <a:pos x="T2" y="T3"/>
                        </a:cxn>
                        <a:cxn ang="0">
                          <a:pos x="T4" y="T5"/>
                        </a:cxn>
                        <a:cxn ang="0">
                          <a:pos x="T6" y="T7"/>
                        </a:cxn>
                        <a:cxn ang="0">
                          <a:pos x="T8" y="T9"/>
                        </a:cxn>
                        <a:cxn ang="0">
                          <a:pos x="T10" y="T11"/>
                        </a:cxn>
                      </a:cxnLst>
                      <a:rect l="0" t="0" r="r" b="b"/>
                      <a:pathLst>
                        <a:path w="26" h="28">
                          <a:moveTo>
                            <a:pt x="26" y="27"/>
                          </a:moveTo>
                          <a:cubicBezTo>
                            <a:pt x="26" y="8"/>
                            <a:pt x="26" y="8"/>
                            <a:pt x="26" y="8"/>
                          </a:cubicBezTo>
                          <a:cubicBezTo>
                            <a:pt x="26" y="4"/>
                            <a:pt x="23" y="0"/>
                            <a:pt x="18" y="0"/>
                          </a:cubicBezTo>
                          <a:cubicBezTo>
                            <a:pt x="8" y="0"/>
                            <a:pt x="8" y="0"/>
                            <a:pt x="8" y="0"/>
                          </a:cubicBezTo>
                          <a:cubicBezTo>
                            <a:pt x="3" y="0"/>
                            <a:pt x="0" y="4"/>
                            <a:pt x="0" y="8"/>
                          </a:cubicBezTo>
                          <a:cubicBezTo>
                            <a:pt x="0" y="28"/>
                            <a:pt x="0" y="28"/>
                            <a:pt x="0" y="28"/>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6" name="Line 10">
                      <a:extLst>
                        <a:ext uri="{FF2B5EF4-FFF2-40B4-BE49-F238E27FC236}">
                          <a16:creationId xmlns:a16="http://schemas.microsoft.com/office/drawing/2014/main" id="{A8150434-EE86-41FF-9EC1-02B5043D5F32}"/>
                        </a:ext>
                      </a:extLst>
                    </p:cNvPr>
                    <p:cNvSpPr>
                      <a:spLocks noChangeShapeType="1"/>
                    </p:cNvSpPr>
                    <p:nvPr/>
                  </p:nvSpPr>
                  <p:spPr bwMode="auto">
                    <a:xfrm>
                      <a:off x="4627" y="3526"/>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7" name="Line 11">
                      <a:extLst>
                        <a:ext uri="{FF2B5EF4-FFF2-40B4-BE49-F238E27FC236}">
                          <a16:creationId xmlns:a16="http://schemas.microsoft.com/office/drawing/2014/main" id="{F60B8807-00CA-44D2-97D2-2BF913B7A33B}"/>
                        </a:ext>
                      </a:extLst>
                    </p:cNvPr>
                    <p:cNvSpPr>
                      <a:spLocks noChangeShapeType="1"/>
                    </p:cNvSpPr>
                    <p:nvPr/>
                  </p:nvSpPr>
                  <p:spPr bwMode="auto">
                    <a:xfrm>
                      <a:off x="4627" y="3558"/>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8" name="Freeform 12">
                      <a:extLst>
                        <a:ext uri="{FF2B5EF4-FFF2-40B4-BE49-F238E27FC236}">
                          <a16:creationId xmlns:a16="http://schemas.microsoft.com/office/drawing/2014/main" id="{5FDCF21C-91FC-436B-9ECB-8A2D646CD874}"/>
                        </a:ext>
                      </a:extLst>
                    </p:cNvPr>
                    <p:cNvSpPr>
                      <a:spLocks/>
                    </p:cNvSpPr>
                    <p:nvPr/>
                  </p:nvSpPr>
                  <p:spPr bwMode="auto">
                    <a:xfrm>
                      <a:off x="4822" y="3511"/>
                      <a:ext cx="24" cy="65"/>
                    </a:xfrm>
                    <a:custGeom>
                      <a:avLst/>
                      <a:gdLst>
                        <a:gd name="T0" fmla="*/ 0 w 33"/>
                        <a:gd name="T1" fmla="*/ 72 h 89"/>
                        <a:gd name="T2" fmla="*/ 17 w 33"/>
                        <a:gd name="T3" fmla="*/ 89 h 89"/>
                        <a:gd name="T4" fmla="*/ 33 w 33"/>
                        <a:gd name="T5" fmla="*/ 72 h 89"/>
                        <a:gd name="T6" fmla="*/ 33 w 33"/>
                        <a:gd name="T7" fmla="*/ 17 h 89"/>
                        <a:gd name="T8" fmla="*/ 17 w 33"/>
                        <a:gd name="T9" fmla="*/ 0 h 89"/>
                        <a:gd name="T10" fmla="*/ 0 w 33"/>
                        <a:gd name="T11" fmla="*/ 17 h 89"/>
                        <a:gd name="T12" fmla="*/ 0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0" y="72"/>
                          </a:moveTo>
                          <a:cubicBezTo>
                            <a:pt x="0" y="82"/>
                            <a:pt x="8" y="89"/>
                            <a:pt x="17" y="89"/>
                          </a:cubicBezTo>
                          <a:cubicBezTo>
                            <a:pt x="26" y="89"/>
                            <a:pt x="33" y="82"/>
                            <a:pt x="33" y="72"/>
                          </a:cubicBezTo>
                          <a:cubicBezTo>
                            <a:pt x="33" y="17"/>
                            <a:pt x="33" y="17"/>
                            <a:pt x="33" y="17"/>
                          </a:cubicBezTo>
                          <a:cubicBezTo>
                            <a:pt x="33" y="7"/>
                            <a:pt x="26" y="0"/>
                            <a:pt x="17" y="0"/>
                          </a:cubicBezTo>
                          <a:cubicBezTo>
                            <a:pt x="8" y="0"/>
                            <a:pt x="0" y="7"/>
                            <a:pt x="0" y="17"/>
                          </a:cubicBezTo>
                          <a:lnTo>
                            <a:pt x="0" y="72"/>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9" name="Line 13">
                      <a:extLst>
                        <a:ext uri="{FF2B5EF4-FFF2-40B4-BE49-F238E27FC236}">
                          <a16:creationId xmlns:a16="http://schemas.microsoft.com/office/drawing/2014/main" id="{3DC7D046-6FA4-44A2-A981-35CB98596D2F}"/>
                        </a:ext>
                      </a:extLst>
                    </p:cNvPr>
                    <p:cNvSpPr>
                      <a:spLocks noChangeShapeType="1"/>
                    </p:cNvSpPr>
                    <p:nvPr/>
                  </p:nvSpPr>
                  <p:spPr bwMode="auto">
                    <a:xfrm flipH="1">
                      <a:off x="4789" y="3479"/>
                      <a:ext cx="92"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0" name="Line 14">
                      <a:extLst>
                        <a:ext uri="{FF2B5EF4-FFF2-40B4-BE49-F238E27FC236}">
                          <a16:creationId xmlns:a16="http://schemas.microsoft.com/office/drawing/2014/main" id="{6EA2D885-34DA-42F8-84EA-2BF4541EC9D9}"/>
                        </a:ext>
                      </a:extLst>
                    </p:cNvPr>
                    <p:cNvSpPr>
                      <a:spLocks noChangeShapeType="1"/>
                    </p:cNvSpPr>
                    <p:nvPr/>
                  </p:nvSpPr>
                  <p:spPr bwMode="auto">
                    <a:xfrm>
                      <a:off x="4835" y="3479"/>
                      <a:ext cx="0" cy="32"/>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1" name="Freeform 15">
                      <a:extLst>
                        <a:ext uri="{FF2B5EF4-FFF2-40B4-BE49-F238E27FC236}">
                          <a16:creationId xmlns:a16="http://schemas.microsoft.com/office/drawing/2014/main" id="{7D64E8D6-12BF-4209-B800-8FB56169180F}"/>
                        </a:ext>
                      </a:extLst>
                    </p:cNvPr>
                    <p:cNvSpPr>
                      <a:spLocks/>
                    </p:cNvSpPr>
                    <p:nvPr/>
                  </p:nvSpPr>
                  <p:spPr bwMode="auto">
                    <a:xfrm>
                      <a:off x="4825" y="3459"/>
                      <a:ext cx="19" cy="20"/>
                    </a:xfrm>
                    <a:custGeom>
                      <a:avLst/>
                      <a:gdLst>
                        <a:gd name="T0" fmla="*/ 0 w 27"/>
                        <a:gd name="T1" fmla="*/ 27 h 28"/>
                        <a:gd name="T2" fmla="*/ 0 w 27"/>
                        <a:gd name="T3" fmla="*/ 8 h 28"/>
                        <a:gd name="T4" fmla="*/ 8 w 27"/>
                        <a:gd name="T5" fmla="*/ 0 h 28"/>
                        <a:gd name="T6" fmla="*/ 19 w 27"/>
                        <a:gd name="T7" fmla="*/ 0 h 28"/>
                        <a:gd name="T8" fmla="*/ 27 w 27"/>
                        <a:gd name="T9" fmla="*/ 8 h 28"/>
                        <a:gd name="T10" fmla="*/ 27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7"/>
                          </a:moveTo>
                          <a:cubicBezTo>
                            <a:pt x="0" y="8"/>
                            <a:pt x="0" y="8"/>
                            <a:pt x="0" y="8"/>
                          </a:cubicBezTo>
                          <a:cubicBezTo>
                            <a:pt x="0" y="4"/>
                            <a:pt x="4" y="0"/>
                            <a:pt x="8" y="0"/>
                          </a:cubicBezTo>
                          <a:cubicBezTo>
                            <a:pt x="19" y="0"/>
                            <a:pt x="19" y="0"/>
                            <a:pt x="19" y="0"/>
                          </a:cubicBezTo>
                          <a:cubicBezTo>
                            <a:pt x="23" y="0"/>
                            <a:pt x="27" y="4"/>
                            <a:pt x="27" y="8"/>
                          </a:cubicBezTo>
                          <a:cubicBezTo>
                            <a:pt x="27" y="28"/>
                            <a:pt x="27" y="28"/>
                            <a:pt x="27" y="28"/>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2" name="Line 16">
                      <a:extLst>
                        <a:ext uri="{FF2B5EF4-FFF2-40B4-BE49-F238E27FC236}">
                          <a16:creationId xmlns:a16="http://schemas.microsoft.com/office/drawing/2014/main" id="{8E78CBC5-90F1-40CF-9497-5594CCA55A33}"/>
                        </a:ext>
                      </a:extLst>
                    </p:cNvPr>
                    <p:cNvSpPr>
                      <a:spLocks noChangeShapeType="1"/>
                    </p:cNvSpPr>
                    <p:nvPr/>
                  </p:nvSpPr>
                  <p:spPr bwMode="auto">
                    <a:xfrm flipH="1">
                      <a:off x="4804" y="3526"/>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3" name="Line 17">
                      <a:extLst>
                        <a:ext uri="{FF2B5EF4-FFF2-40B4-BE49-F238E27FC236}">
                          <a16:creationId xmlns:a16="http://schemas.microsoft.com/office/drawing/2014/main" id="{CF0C15B3-A33D-4CFA-AEDD-1597442572EF}"/>
                        </a:ext>
                      </a:extLst>
                    </p:cNvPr>
                    <p:cNvSpPr>
                      <a:spLocks noChangeShapeType="1"/>
                    </p:cNvSpPr>
                    <p:nvPr/>
                  </p:nvSpPr>
                  <p:spPr bwMode="auto">
                    <a:xfrm flipH="1">
                      <a:off x="4804" y="3558"/>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4" name="Line 18">
                      <a:extLst>
                        <a:ext uri="{FF2B5EF4-FFF2-40B4-BE49-F238E27FC236}">
                          <a16:creationId xmlns:a16="http://schemas.microsoft.com/office/drawing/2014/main" id="{3E210CB2-3BD8-46FD-904D-0532E7034BF0}"/>
                        </a:ext>
                      </a:extLst>
                    </p:cNvPr>
                    <p:cNvSpPr>
                      <a:spLocks noChangeShapeType="1"/>
                    </p:cNvSpPr>
                    <p:nvPr/>
                  </p:nvSpPr>
                  <p:spPr bwMode="auto">
                    <a:xfrm flipH="1">
                      <a:off x="4638" y="3573"/>
                      <a:ext cx="33" cy="64"/>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5" name="Line 19">
                      <a:extLst>
                        <a:ext uri="{FF2B5EF4-FFF2-40B4-BE49-F238E27FC236}">
                          <a16:creationId xmlns:a16="http://schemas.microsoft.com/office/drawing/2014/main" id="{F2C6025D-4F3F-4FEF-9C38-44D932991AC7}"/>
                        </a:ext>
                      </a:extLst>
                    </p:cNvPr>
                    <p:cNvSpPr>
                      <a:spLocks noChangeShapeType="1"/>
                    </p:cNvSpPr>
                    <p:nvPr/>
                  </p:nvSpPr>
                  <p:spPr bwMode="auto">
                    <a:xfrm>
                      <a:off x="4777" y="3573"/>
                      <a:ext cx="33" cy="64"/>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6" name="Line 20">
                      <a:extLst>
                        <a:ext uri="{FF2B5EF4-FFF2-40B4-BE49-F238E27FC236}">
                          <a16:creationId xmlns:a16="http://schemas.microsoft.com/office/drawing/2014/main" id="{9572B08E-CDBC-4C72-A583-C1158336C9AE}"/>
                        </a:ext>
                      </a:extLst>
                    </p:cNvPr>
                    <p:cNvSpPr>
                      <a:spLocks noChangeShapeType="1"/>
                    </p:cNvSpPr>
                    <p:nvPr/>
                  </p:nvSpPr>
                  <p:spPr bwMode="auto">
                    <a:xfrm>
                      <a:off x="4683" y="3552"/>
                      <a:ext cx="83"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7" name="Freeform 21">
                      <a:extLst>
                        <a:ext uri="{FF2B5EF4-FFF2-40B4-BE49-F238E27FC236}">
                          <a16:creationId xmlns:a16="http://schemas.microsoft.com/office/drawing/2014/main" id="{46AE8A37-C086-4E7A-AC9E-DB5F76CBB3A1}"/>
                        </a:ext>
                      </a:extLst>
                    </p:cNvPr>
                    <p:cNvSpPr>
                      <a:spLocks/>
                    </p:cNvSpPr>
                    <p:nvPr/>
                  </p:nvSpPr>
                  <p:spPr bwMode="auto">
                    <a:xfrm>
                      <a:off x="4686" y="3512"/>
                      <a:ext cx="76" cy="20"/>
                    </a:xfrm>
                    <a:custGeom>
                      <a:avLst/>
                      <a:gdLst>
                        <a:gd name="T0" fmla="*/ 0 w 76"/>
                        <a:gd name="T1" fmla="*/ 0 h 20"/>
                        <a:gd name="T2" fmla="*/ 12 w 76"/>
                        <a:gd name="T3" fmla="*/ 20 h 20"/>
                        <a:gd name="T4" fmla="*/ 64 w 76"/>
                        <a:gd name="T5" fmla="*/ 20 h 20"/>
                        <a:gd name="T6" fmla="*/ 76 w 76"/>
                        <a:gd name="T7" fmla="*/ 0 h 20"/>
                      </a:gdLst>
                      <a:ahLst/>
                      <a:cxnLst>
                        <a:cxn ang="0">
                          <a:pos x="T0" y="T1"/>
                        </a:cxn>
                        <a:cxn ang="0">
                          <a:pos x="T2" y="T3"/>
                        </a:cxn>
                        <a:cxn ang="0">
                          <a:pos x="T4" y="T5"/>
                        </a:cxn>
                        <a:cxn ang="0">
                          <a:pos x="T6" y="T7"/>
                        </a:cxn>
                      </a:cxnLst>
                      <a:rect l="0" t="0" r="r" b="b"/>
                      <a:pathLst>
                        <a:path w="76" h="20">
                          <a:moveTo>
                            <a:pt x="0" y="0"/>
                          </a:moveTo>
                          <a:lnTo>
                            <a:pt x="12" y="20"/>
                          </a:lnTo>
                          <a:lnTo>
                            <a:pt x="64" y="20"/>
                          </a:lnTo>
                          <a:lnTo>
                            <a:pt x="76" y="0"/>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grpSp>
              <p:sp>
                <p:nvSpPr>
                  <p:cNvPr id="259" name="speedometer_2">
                    <a:extLst>
                      <a:ext uri="{FF2B5EF4-FFF2-40B4-BE49-F238E27FC236}">
                        <a16:creationId xmlns:a16="http://schemas.microsoft.com/office/drawing/2014/main" id="{EA67A3B2-AD3D-47BD-AA63-C0ECB313677F}"/>
                      </a:ext>
                    </a:extLst>
                  </p:cNvPr>
                  <p:cNvSpPr>
                    <a:spLocks noChangeAspect="1" noEditPoints="1"/>
                  </p:cNvSpPr>
                  <p:nvPr/>
                </p:nvSpPr>
                <p:spPr bwMode="auto">
                  <a:xfrm>
                    <a:off x="2994877" y="5300685"/>
                    <a:ext cx="206307" cy="206307"/>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useBgFill="1">
                <p:nvSpPr>
                  <p:cNvPr id="260" name="UniversalApp_E8CC" title="Icon of a cellphone in front of a tablet">
                    <a:extLst>
                      <a:ext uri="{FF2B5EF4-FFF2-40B4-BE49-F238E27FC236}">
                        <a16:creationId xmlns:a16="http://schemas.microsoft.com/office/drawing/2014/main" id="{8E0EE820-0B27-4A66-A7A8-D963DC0C07FC}"/>
                      </a:ext>
                    </a:extLst>
                  </p:cNvPr>
                  <p:cNvSpPr>
                    <a:spLocks noChangeAspect="1" noEditPoints="1"/>
                  </p:cNvSpPr>
                  <p:nvPr/>
                </p:nvSpPr>
                <p:spPr bwMode="auto">
                  <a:xfrm>
                    <a:off x="2810087" y="4925435"/>
                    <a:ext cx="501712" cy="368165"/>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grpSp>
        <p:sp useBgFill="1">
          <p:nvSpPr>
            <p:cNvPr id="281" name="Oval 280">
              <a:extLst>
                <a:ext uri="{FF2B5EF4-FFF2-40B4-BE49-F238E27FC236}">
                  <a16:creationId xmlns:a16="http://schemas.microsoft.com/office/drawing/2014/main" id="{3362D201-55A2-4526-B10B-7651259CA7FC}"/>
                </a:ext>
              </a:extLst>
            </p:cNvPr>
            <p:cNvSpPr/>
            <p:nvPr/>
          </p:nvSpPr>
          <p:spPr bwMode="auto">
            <a:xfrm>
              <a:off x="5120515" y="2483870"/>
              <a:ext cx="1950970" cy="1950970"/>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useBgFill="1">
          <p:nvSpPr>
            <p:cNvPr id="282" name="TextBox 281">
              <a:extLst>
                <a:ext uri="{FF2B5EF4-FFF2-40B4-BE49-F238E27FC236}">
                  <a16:creationId xmlns:a16="http://schemas.microsoft.com/office/drawing/2014/main" id="{8502B74A-3C57-40E5-A593-9189FCEB9BF9}"/>
                </a:ext>
              </a:extLst>
            </p:cNvPr>
            <p:cNvSpPr txBox="1"/>
            <p:nvPr/>
          </p:nvSpPr>
          <p:spPr>
            <a:xfrm>
              <a:off x="5509109" y="4198714"/>
              <a:ext cx="1173783" cy="536139"/>
            </a:xfrm>
            <a:prstGeom prst="rect">
              <a:avLst/>
            </a:prstGeom>
          </p:spPr>
          <p:txBody>
            <a:bodyPr wrap="none" lIns="45720" tIns="45720" rIns="45720" bIns="45720" rtlCol="0" anchor="b">
              <a:noAutofit/>
            </a:bodyPr>
            <a:lstStyle/>
            <a:p>
              <a:pPr algn="ctr" defTabSz="896386">
                <a:lnSpc>
                  <a:spcPct val="90000"/>
                </a:lnSpc>
                <a:spcAft>
                  <a:spcPts val="588"/>
                </a:spcAft>
                <a:defRPr/>
              </a:pPr>
              <a:r>
                <a:rPr lang="en-US" sz="2745" kern="0" spc="-49" dirty="0">
                  <a:gradFill>
                    <a:gsLst>
                      <a:gs pos="20000">
                        <a:schemeClr val="tx1"/>
                      </a:gs>
                      <a:gs pos="68000">
                        <a:schemeClr val="tx1"/>
                      </a:gs>
                    </a:gsLst>
                    <a:lin ang="5400000" scaled="0"/>
                  </a:gradFill>
                  <a:latin typeface="+mj-lt"/>
                  <a:cs typeface="Segoe UI Semilight" panose="020B0402040204020203" pitchFamily="34" charset="0"/>
                </a:rPr>
                <a:t>Identity</a:t>
              </a:r>
            </a:p>
          </p:txBody>
        </p:sp>
        <p:sp>
          <p:nvSpPr>
            <p:cNvPr id="284" name="object 60">
              <a:extLst>
                <a:ext uri="{FF2B5EF4-FFF2-40B4-BE49-F238E27FC236}">
                  <a16:creationId xmlns:a16="http://schemas.microsoft.com/office/drawing/2014/main" id="{9E09272B-ABC2-46E9-B07A-F8DB825C2CAF}"/>
                </a:ext>
              </a:extLst>
            </p:cNvPr>
            <p:cNvSpPr/>
            <p:nvPr/>
          </p:nvSpPr>
          <p:spPr>
            <a:xfrm>
              <a:off x="5260730" y="2596895"/>
              <a:ext cx="1670540" cy="1674120"/>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solidFill>
              <a:schemeClr val="bg1"/>
            </a:solidFill>
            <a:ln>
              <a:solidFill>
                <a:schemeClr val="accent1"/>
              </a:solidFill>
            </a:ln>
          </p:spPr>
          <p:txBody>
            <a:bodyPr wrap="square" lIns="0" tIns="0" rIns="0" bIns="0" rtlCol="0"/>
            <a:lstStyle/>
            <a:p>
              <a:pPr defTabSz="623318">
                <a:defRPr/>
              </a:pPr>
              <a:endParaRPr sz="1226" dirty="0">
                <a:solidFill>
                  <a:prstClr val="black"/>
                </a:solidFill>
                <a:latin typeface="Calibri"/>
              </a:endParaRPr>
            </a:p>
          </p:txBody>
        </p:sp>
        <p:pic>
          <p:nvPicPr>
            <p:cNvPr id="286" name="Graphic 285">
              <a:extLst>
                <a:ext uri="{FF2B5EF4-FFF2-40B4-BE49-F238E27FC236}">
                  <a16:creationId xmlns:a16="http://schemas.microsoft.com/office/drawing/2014/main" id="{13C630BA-A5E5-4D38-A755-D67ECAF2C7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02150" y="2933797"/>
              <a:ext cx="984893" cy="984893"/>
            </a:xfrm>
            <a:prstGeom prst="rect">
              <a:avLst/>
            </a:prstGeom>
          </p:spPr>
        </p:pic>
      </p:grpSp>
    </p:spTree>
    <p:custDataLst>
      <p:tags r:id="rId1"/>
    </p:custDataLst>
    <p:extLst>
      <p:ext uri="{BB962C8B-B14F-4D97-AF65-F5344CB8AC3E}">
        <p14:creationId xmlns:p14="http://schemas.microsoft.com/office/powerpoint/2010/main" val="14873414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D3B1-87D6-4150-AB71-E045C30B7A77}"/>
              </a:ext>
            </a:extLst>
          </p:cNvPr>
          <p:cNvSpPr>
            <a:spLocks noGrp="1"/>
          </p:cNvSpPr>
          <p:nvPr>
            <p:ph type="title"/>
          </p:nvPr>
        </p:nvSpPr>
        <p:spPr/>
        <p:txBody>
          <a:bodyPr/>
          <a:lstStyle/>
          <a:p>
            <a:r>
              <a:rPr lang="en-US" dirty="0"/>
              <a:t>Microsoft Graph authentication SDK</a:t>
            </a:r>
          </a:p>
        </p:txBody>
      </p:sp>
      <p:sp>
        <p:nvSpPr>
          <p:cNvPr id="3" name="Text Placeholder 2">
            <a:extLst>
              <a:ext uri="{FF2B5EF4-FFF2-40B4-BE49-F238E27FC236}">
                <a16:creationId xmlns:a16="http://schemas.microsoft.com/office/drawing/2014/main" id="{C19FE97C-EC1D-4CAB-A3C0-F2A256F7189E}"/>
              </a:ext>
            </a:extLst>
          </p:cNvPr>
          <p:cNvSpPr>
            <a:spLocks noGrp="1"/>
          </p:cNvSpPr>
          <p:nvPr>
            <p:ph type="body" sz="quarter" idx="10"/>
          </p:nvPr>
        </p:nvSpPr>
        <p:spPr>
          <a:xfrm>
            <a:off x="584200" y="1397397"/>
            <a:ext cx="6450583" cy="2593018"/>
          </a:xfrm>
        </p:spPr>
        <p:txBody>
          <a:bodyPr/>
          <a:lstStyle/>
          <a:p>
            <a:pPr marL="0" indent="0">
              <a:spcBef>
                <a:spcPts val="300"/>
              </a:spcBef>
              <a:buNone/>
            </a:pPr>
            <a:r>
              <a:rPr lang="en-US" dirty="0"/>
              <a:t>Wrapper for the MSAL library:</a:t>
            </a:r>
          </a:p>
          <a:p>
            <a:pPr lvl="1">
              <a:spcBef>
                <a:spcPts val="300"/>
              </a:spcBef>
            </a:pPr>
            <a:r>
              <a:rPr lang="en-US" dirty="0"/>
              <a:t>Supplies authentication provider helpers</a:t>
            </a:r>
          </a:p>
          <a:p>
            <a:pPr lvl="1">
              <a:spcBef>
                <a:spcPts val="300"/>
              </a:spcBef>
            </a:pPr>
            <a:r>
              <a:rPr lang="en-US" dirty="0"/>
              <a:t>Uses MSAL "under the hood"</a:t>
            </a:r>
          </a:p>
          <a:p>
            <a:pPr lvl="1">
              <a:spcBef>
                <a:spcPts val="300"/>
              </a:spcBef>
            </a:pPr>
            <a:r>
              <a:rPr lang="en-US" dirty="0"/>
              <a:t>Helpers automatically acquire tokens on your behalf</a:t>
            </a:r>
          </a:p>
          <a:p>
            <a:pPr lvl="1">
              <a:spcBef>
                <a:spcPts val="300"/>
              </a:spcBef>
            </a:pPr>
            <a:r>
              <a:rPr lang="en-US" dirty="0"/>
              <a:t>Reduces the complexity of using Microsoft Graph in your application</a:t>
            </a:r>
          </a:p>
          <a:p>
            <a:pPr>
              <a:spcBef>
                <a:spcPts val="300"/>
              </a:spcBef>
            </a:pPr>
            <a:endParaRPr lang="en-US" dirty="0"/>
          </a:p>
        </p:txBody>
      </p:sp>
      <p:grpSp>
        <p:nvGrpSpPr>
          <p:cNvPr id="7" name="Group 6" descr="The diagram depicts how the Microsoft Graph SDK acts as a wrapper to the Microsoft Authentication Library (MSAL) and reduces the complexity of using Microsoft Graph.">
            <a:extLst>
              <a:ext uri="{FF2B5EF4-FFF2-40B4-BE49-F238E27FC236}">
                <a16:creationId xmlns:a16="http://schemas.microsoft.com/office/drawing/2014/main" id="{8B269BEE-569E-4E85-B2BD-4724B5A5C5AD}"/>
              </a:ext>
            </a:extLst>
          </p:cNvPr>
          <p:cNvGrpSpPr/>
          <p:nvPr/>
        </p:nvGrpSpPr>
        <p:grpSpPr>
          <a:xfrm>
            <a:off x="7422874" y="1774191"/>
            <a:ext cx="4002640" cy="3371425"/>
            <a:chOff x="7422874" y="1774191"/>
            <a:chExt cx="4002640" cy="3371425"/>
          </a:xfrm>
        </p:grpSpPr>
        <p:sp>
          <p:nvSpPr>
            <p:cNvPr id="4" name="Hexagon 3">
              <a:extLst>
                <a:ext uri="{FF2B5EF4-FFF2-40B4-BE49-F238E27FC236}">
                  <a16:creationId xmlns:a16="http://schemas.microsoft.com/office/drawing/2014/main" id="{4FCC3B0D-5F91-4799-B6B7-E552EB2FD7D4}"/>
                </a:ext>
              </a:extLst>
            </p:cNvPr>
            <p:cNvSpPr/>
            <p:nvPr/>
          </p:nvSpPr>
          <p:spPr bwMode="auto">
            <a:xfrm>
              <a:off x="7497451" y="1774191"/>
              <a:ext cx="3853487" cy="1121014"/>
            </a:xfrm>
            <a:prstGeom prst="hexagon">
              <a:avLst>
                <a:gd name="adj" fmla="val 35892"/>
                <a:gd name="vf" fmla="val 11547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Microsoft Graph SDK</a:t>
              </a:r>
            </a:p>
          </p:txBody>
        </p:sp>
        <p:sp>
          <p:nvSpPr>
            <p:cNvPr id="5" name="Rectangle 4">
              <a:extLst>
                <a:ext uri="{FF2B5EF4-FFF2-40B4-BE49-F238E27FC236}">
                  <a16:creationId xmlns:a16="http://schemas.microsoft.com/office/drawing/2014/main" id="{D93244F6-ACF7-494F-A992-03D2648D21D3}"/>
                </a:ext>
              </a:extLst>
            </p:cNvPr>
            <p:cNvSpPr/>
            <p:nvPr/>
          </p:nvSpPr>
          <p:spPr bwMode="auto">
            <a:xfrm>
              <a:off x="7422874" y="4425616"/>
              <a:ext cx="1779610" cy="720000"/>
            </a:xfrm>
            <a:prstGeom prst="rect">
              <a:avLst/>
            </a:prstGeom>
            <a:solidFill>
              <a:srgbClr val="01BCF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MSAL</a:t>
              </a:r>
            </a:p>
          </p:txBody>
        </p:sp>
        <p:sp>
          <p:nvSpPr>
            <p:cNvPr id="6" name="Rectangle 5">
              <a:extLst>
                <a:ext uri="{FF2B5EF4-FFF2-40B4-BE49-F238E27FC236}">
                  <a16:creationId xmlns:a16="http://schemas.microsoft.com/office/drawing/2014/main" id="{F6AE1BEF-ABB0-4F03-8512-560CD3B40646}"/>
                </a:ext>
              </a:extLst>
            </p:cNvPr>
            <p:cNvSpPr/>
            <p:nvPr/>
          </p:nvSpPr>
          <p:spPr bwMode="auto">
            <a:xfrm>
              <a:off x="9536160" y="4425616"/>
              <a:ext cx="1889354" cy="720000"/>
            </a:xfrm>
            <a:prstGeom prst="rect">
              <a:avLst/>
            </a:prstGeom>
            <a:solidFill>
              <a:srgbClr val="FF8B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Microsoft Graph</a:t>
              </a:r>
            </a:p>
          </p:txBody>
        </p:sp>
        <p:cxnSp>
          <p:nvCxnSpPr>
            <p:cNvPr id="8" name="Straight Arrow Connector 7">
              <a:extLst>
                <a:ext uri="{FF2B5EF4-FFF2-40B4-BE49-F238E27FC236}">
                  <a16:creationId xmlns:a16="http://schemas.microsoft.com/office/drawing/2014/main" id="{CFE3F704-3607-4DBC-A9B8-84408E2A4BD8}"/>
                </a:ext>
              </a:extLst>
            </p:cNvPr>
            <p:cNvCxnSpPr>
              <a:cxnSpLocks/>
            </p:cNvCxnSpPr>
            <p:nvPr/>
          </p:nvCxnSpPr>
          <p:spPr>
            <a:xfrm>
              <a:off x="8312679"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F527239A-3101-40DA-AD60-B06EFD72A8D5}"/>
                </a:ext>
              </a:extLst>
            </p:cNvPr>
            <p:cNvCxnSpPr>
              <a:cxnSpLocks/>
            </p:cNvCxnSpPr>
            <p:nvPr/>
          </p:nvCxnSpPr>
          <p:spPr>
            <a:xfrm>
              <a:off x="10480837"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custDataLst>
      <p:tags r:id="rId1"/>
    </p:custDataLst>
    <p:extLst>
      <p:ext uri="{BB962C8B-B14F-4D97-AF65-F5344CB8AC3E}">
        <p14:creationId xmlns:p14="http://schemas.microsoft.com/office/powerpoint/2010/main" val="339645839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Creating authentication provider</a:t>
            </a:r>
          </a:p>
        </p:txBody>
      </p:sp>
      <p:sp>
        <p:nvSpPr>
          <p:cNvPr id="4" name="Text Placeholder 3" descr="The sample code builds a client application and creates an authentication provider instance.">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819781"/>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redirectUri</a:t>
            </a:r>
            <a:r>
              <a:rPr lang="en-US" sz="1800" dirty="0">
                <a:solidFill>
                  <a:srgbClr val="000000"/>
                </a:solidFill>
              </a:rPr>
              <a:t> = </a:t>
            </a:r>
            <a:r>
              <a:rPr lang="en-US" sz="1800" dirty="0">
                <a:solidFill>
                  <a:srgbClr val="A31515"/>
                </a:solidFill>
              </a:rPr>
              <a:t>"https://login.microsoftonline.com/common/oauth2/nativeclient"</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WithRedirectUri</a:t>
            </a:r>
            <a:r>
              <a:rPr lang="en-US" sz="1800" dirty="0">
                <a:solidFill>
                  <a:srgbClr val="000000"/>
                </a:solidFill>
              </a:rPr>
              <a:t>(</a:t>
            </a:r>
            <a:r>
              <a:rPr lang="en-US" sz="1800" dirty="0">
                <a:solidFill>
                  <a:srgbClr val="001080"/>
                </a:solidFill>
              </a:rPr>
              <a:t>redirectUri</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InteractiveAuthenticationProvider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412457066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Authentication providers</a:t>
            </a:r>
          </a:p>
        </p:txBody>
      </p:sp>
      <p:graphicFrame>
        <p:nvGraphicFramePr>
          <p:cNvPr id="5" name="Table 4" descr="The table describes the set of providers available in the library.&#10;">
            <a:extLst>
              <a:ext uri="{FF2B5EF4-FFF2-40B4-BE49-F238E27FC236}">
                <a16:creationId xmlns:a16="http://schemas.microsoft.com/office/drawing/2014/main" id="{FDADD137-386D-401A-9754-A596BF687C82}"/>
              </a:ext>
            </a:extLst>
          </p:cNvPr>
          <p:cNvGraphicFramePr>
            <a:graphicFrameLocks noGrp="1"/>
          </p:cNvGraphicFramePr>
          <p:nvPr/>
        </p:nvGraphicFramePr>
        <p:xfrm>
          <a:off x="584200" y="1258908"/>
          <a:ext cx="11022584" cy="5010128"/>
        </p:xfrm>
        <a:graphic>
          <a:graphicData uri="http://schemas.openxmlformats.org/drawingml/2006/table">
            <a:tbl>
              <a:tblPr firstRow="1" firstCol="1">
                <a:tableStyleId>{BC89EF96-8CEA-46FF-86C4-4CE0E7609802}</a:tableStyleId>
              </a:tblPr>
              <a:tblGrid>
                <a:gridCol w="2641321">
                  <a:extLst>
                    <a:ext uri="{9D8B030D-6E8A-4147-A177-3AD203B41FA5}">
                      <a16:colId xmlns:a16="http://schemas.microsoft.com/office/drawing/2014/main" val="1173267169"/>
                    </a:ext>
                  </a:extLst>
                </a:gridCol>
                <a:gridCol w="8381263">
                  <a:extLst>
                    <a:ext uri="{9D8B030D-6E8A-4147-A177-3AD203B41FA5}">
                      <a16:colId xmlns:a16="http://schemas.microsoft.com/office/drawing/2014/main" val="1081038665"/>
                    </a:ext>
                  </a:extLst>
                </a:gridCol>
              </a:tblGrid>
              <a:tr h="385632">
                <a:tc>
                  <a:txBody>
                    <a:bodyPr/>
                    <a:lstStyle/>
                    <a:p>
                      <a:pPr marL="0" marR="0">
                        <a:lnSpc>
                          <a:spcPct val="107000"/>
                        </a:lnSpc>
                        <a:spcBef>
                          <a:spcPts val="0"/>
                        </a:spcBef>
                        <a:spcAft>
                          <a:spcPts val="0"/>
                        </a:spcAft>
                      </a:pPr>
                      <a:r>
                        <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Provider</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Description</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177452225"/>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Authorization code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Native and web apps securely obtain tokens in the name of the user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0188329"/>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Client credentials</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Service applications run without user interaction</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4063738"/>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On-behalf-of</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The application calls a service/web API, which in turns calls Microsoft Graph</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8053974"/>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Implicit</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Used in browser-based applications</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2606257"/>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Device code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Enables sign-in to a device by using another device that has a browser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1366428"/>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Integrated Windows</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Windows computers silently acquire an access token when they are domain joined</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8988462"/>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Interactive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Mobile and desktops applications call Microsoft Graph in the name of a user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3979448"/>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Username/password</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The application signs in a user by using their username and password</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867322"/>
                  </a:ext>
                </a:extLst>
              </a:tr>
            </a:tbl>
          </a:graphicData>
        </a:graphic>
      </p:graphicFrame>
    </p:spTree>
    <p:custDataLst>
      <p:tags r:id="rId1"/>
    </p:custDataLst>
    <p:extLst>
      <p:ext uri="{BB962C8B-B14F-4D97-AF65-F5344CB8AC3E}">
        <p14:creationId xmlns:p14="http://schemas.microsoft.com/office/powerpoint/2010/main" val="371318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device code provider</a:t>
            </a:r>
          </a:p>
        </p:txBody>
      </p:sp>
      <p:sp>
        <p:nvSpPr>
          <p:cNvPr id="4" name="Text Placeholder 3" descr="The sample code creates an authentication provider by using the device code flow.">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487382"/>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WithAadAuthority</a:t>
            </a:r>
            <a:r>
              <a:rPr lang="en-US" sz="1800" dirty="0">
                <a:solidFill>
                  <a:srgbClr val="000000"/>
                </a:solidFill>
              </a:rPr>
              <a:t>(</a:t>
            </a:r>
            <a:r>
              <a:rPr lang="en-US" sz="1600" dirty="0">
                <a:solidFill>
                  <a:srgbClr val="001080"/>
                </a:solidFill>
              </a:rPr>
              <a:t>AzureCloudInstance</a:t>
            </a:r>
            <a:r>
              <a:rPr lang="en-US" sz="1600" dirty="0">
                <a:solidFill>
                  <a:srgbClr val="000000"/>
                </a:solidFill>
              </a:rPr>
              <a:t>.</a:t>
            </a:r>
            <a:r>
              <a:rPr lang="en-US" sz="1600" dirty="0">
                <a:solidFill>
                  <a:srgbClr val="001080"/>
                </a:solidFill>
              </a:rPr>
              <a:t>AzurePublic</a:t>
            </a:r>
            <a:r>
              <a:rPr lang="en-US" sz="1600" dirty="0">
                <a:solidFill>
                  <a:srgbClr val="000000"/>
                </a:solidFill>
              </a:rPr>
              <a:t>, </a:t>
            </a:r>
            <a:r>
              <a:rPr lang="en-US" sz="1600" dirty="0">
                <a:solidFill>
                  <a:srgbClr val="001080"/>
                </a:solidFill>
              </a:rPr>
              <a:t>AadAuthorityAudience</a:t>
            </a:r>
            <a:r>
              <a:rPr lang="en-US" sz="1600" dirty="0">
                <a:solidFill>
                  <a:srgbClr val="000000"/>
                </a:solidFill>
              </a:rPr>
              <a:t>.</a:t>
            </a:r>
            <a:r>
              <a:rPr lang="en-US" sz="1600" dirty="0">
                <a:solidFill>
                  <a:srgbClr val="001080"/>
                </a:solidFill>
              </a:rPr>
              <a:t>AzureAdMultipleOrgs</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DeviceCodeProvider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72508715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integrated windows provider</a:t>
            </a:r>
          </a:p>
        </p:txBody>
      </p:sp>
      <p:sp>
        <p:nvSpPr>
          <p:cNvPr id="4" name="Text Placeholder 3" descr="The sample code creates an authentication provider by using the integrated Windows flow.">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819781"/>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WithAadAuthority</a:t>
            </a:r>
            <a:r>
              <a:rPr lang="en-US" sz="1800" dirty="0">
                <a:solidFill>
                  <a:srgbClr val="000000"/>
                </a:solidFill>
              </a:rPr>
              <a:t>(</a:t>
            </a:r>
            <a:r>
              <a:rPr lang="en-US" sz="1800" dirty="0">
                <a:solidFill>
                  <a:srgbClr val="001080"/>
                </a:solidFill>
              </a:rPr>
              <a:t>AzureCloudInstance</a:t>
            </a:r>
            <a:r>
              <a:rPr lang="en-US" sz="1800" dirty="0">
                <a:solidFill>
                  <a:srgbClr val="000000"/>
                </a:solidFill>
              </a:rPr>
              <a:t>.</a:t>
            </a:r>
            <a:r>
              <a:rPr lang="en-US" sz="1800" dirty="0">
                <a:solidFill>
                  <a:srgbClr val="001080"/>
                </a:solidFill>
              </a:rPr>
              <a:t>AzureUsGovernment</a:t>
            </a:r>
            <a:r>
              <a:rPr lang="en-US" sz="1800" dirty="0">
                <a:solidFill>
                  <a:srgbClr val="000000"/>
                </a:solidFill>
              </a:rPr>
              <a:t>, </a:t>
            </a:r>
            <a:r>
              <a:rPr lang="en-US" sz="1800" dirty="0">
                <a:solidFill>
                  <a:srgbClr val="001080"/>
                </a:solidFill>
              </a:rPr>
              <a:t>tenant</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IntegratedWindowsAuthenticationProvider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2957969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D3B1-87D6-4150-AB71-E045C30B7A77}"/>
              </a:ext>
            </a:extLst>
          </p:cNvPr>
          <p:cNvSpPr>
            <a:spLocks noGrp="1"/>
          </p:cNvSpPr>
          <p:nvPr>
            <p:ph type="title"/>
          </p:nvPr>
        </p:nvSpPr>
        <p:spPr/>
        <p:txBody>
          <a:bodyPr/>
          <a:lstStyle/>
          <a:p>
            <a:r>
              <a:rPr lang="en-US" dirty="0"/>
              <a:t>Microsoft Graph SDK Fluent API</a:t>
            </a:r>
          </a:p>
        </p:txBody>
      </p:sp>
      <p:sp>
        <p:nvSpPr>
          <p:cNvPr id="3" name="Text Placeholder 2">
            <a:extLst>
              <a:ext uri="{FF2B5EF4-FFF2-40B4-BE49-F238E27FC236}">
                <a16:creationId xmlns:a16="http://schemas.microsoft.com/office/drawing/2014/main" id="{C19FE97C-EC1D-4CAB-A3C0-F2A256F7189E}"/>
              </a:ext>
            </a:extLst>
          </p:cNvPr>
          <p:cNvSpPr>
            <a:spLocks noGrp="1"/>
          </p:cNvSpPr>
          <p:nvPr>
            <p:ph type="body" sz="quarter" idx="10"/>
          </p:nvPr>
        </p:nvSpPr>
        <p:spPr>
          <a:xfrm>
            <a:off x="584200" y="1397397"/>
            <a:ext cx="6450583" cy="1862048"/>
          </a:xfrm>
        </p:spPr>
        <p:txBody>
          <a:bodyPr/>
          <a:lstStyle/>
          <a:p>
            <a:pPr marL="0" indent="0">
              <a:spcBef>
                <a:spcPts val="300"/>
              </a:spcBef>
              <a:buNone/>
            </a:pPr>
            <a:r>
              <a:rPr lang="en-US" dirty="0"/>
              <a:t>Fluent API to issue requests to Microsoft Graph:</a:t>
            </a:r>
          </a:p>
          <a:p>
            <a:pPr lvl="1">
              <a:spcBef>
                <a:spcPts val="300"/>
              </a:spcBef>
            </a:pPr>
            <a:r>
              <a:rPr lang="en-US" dirty="0"/>
              <a:t>Automatically generated properties and methods for endpoints in Microsoft Graph</a:t>
            </a:r>
          </a:p>
          <a:p>
            <a:pPr lvl="1">
              <a:spcBef>
                <a:spcPts val="300"/>
              </a:spcBef>
            </a:pPr>
            <a:r>
              <a:rPr lang="en-US" dirty="0"/>
              <a:t>Supports batching and paging</a:t>
            </a:r>
          </a:p>
        </p:txBody>
      </p:sp>
      <p:grpSp>
        <p:nvGrpSpPr>
          <p:cNvPr id="7" name="Group 6" descr="The diagram depicts how the Microsoft Graph SDK acts as a wrapper to the MSAL and reduces the complexity of using Microsoft Graph.">
            <a:extLst>
              <a:ext uri="{FF2B5EF4-FFF2-40B4-BE49-F238E27FC236}">
                <a16:creationId xmlns:a16="http://schemas.microsoft.com/office/drawing/2014/main" id="{8B269BEE-569E-4E85-B2BD-4724B5A5C5AD}"/>
              </a:ext>
            </a:extLst>
          </p:cNvPr>
          <p:cNvGrpSpPr/>
          <p:nvPr/>
        </p:nvGrpSpPr>
        <p:grpSpPr>
          <a:xfrm>
            <a:off x="7422874" y="1774191"/>
            <a:ext cx="4002640" cy="3371425"/>
            <a:chOff x="7422874" y="1774191"/>
            <a:chExt cx="4002640" cy="3371425"/>
          </a:xfrm>
        </p:grpSpPr>
        <p:sp>
          <p:nvSpPr>
            <p:cNvPr id="4" name="Hexagon 3">
              <a:extLst>
                <a:ext uri="{FF2B5EF4-FFF2-40B4-BE49-F238E27FC236}">
                  <a16:creationId xmlns:a16="http://schemas.microsoft.com/office/drawing/2014/main" id="{4FCC3B0D-5F91-4799-B6B7-E552EB2FD7D4}"/>
                </a:ext>
              </a:extLst>
            </p:cNvPr>
            <p:cNvSpPr/>
            <p:nvPr/>
          </p:nvSpPr>
          <p:spPr bwMode="auto">
            <a:xfrm>
              <a:off x="7497451" y="1774191"/>
              <a:ext cx="3853487" cy="1121014"/>
            </a:xfrm>
            <a:prstGeom prst="hexagon">
              <a:avLst>
                <a:gd name="adj" fmla="val 35892"/>
                <a:gd name="vf" fmla="val 11547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Microsoft Graph SDK</a:t>
              </a:r>
            </a:p>
          </p:txBody>
        </p:sp>
        <p:sp>
          <p:nvSpPr>
            <p:cNvPr id="5" name="Rectangle 4">
              <a:extLst>
                <a:ext uri="{FF2B5EF4-FFF2-40B4-BE49-F238E27FC236}">
                  <a16:creationId xmlns:a16="http://schemas.microsoft.com/office/drawing/2014/main" id="{D93244F6-ACF7-494F-A992-03D2648D21D3}"/>
                </a:ext>
              </a:extLst>
            </p:cNvPr>
            <p:cNvSpPr/>
            <p:nvPr/>
          </p:nvSpPr>
          <p:spPr bwMode="auto">
            <a:xfrm>
              <a:off x="7422874" y="4425616"/>
              <a:ext cx="1779610" cy="720000"/>
            </a:xfrm>
            <a:prstGeom prst="rect">
              <a:avLst/>
            </a:prstGeom>
            <a:solidFill>
              <a:srgbClr val="01BCF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MSAL</a:t>
              </a:r>
            </a:p>
          </p:txBody>
        </p:sp>
        <p:sp>
          <p:nvSpPr>
            <p:cNvPr id="6" name="Rectangle 5">
              <a:extLst>
                <a:ext uri="{FF2B5EF4-FFF2-40B4-BE49-F238E27FC236}">
                  <a16:creationId xmlns:a16="http://schemas.microsoft.com/office/drawing/2014/main" id="{F6AE1BEF-ABB0-4F03-8512-560CD3B40646}"/>
                </a:ext>
              </a:extLst>
            </p:cNvPr>
            <p:cNvSpPr/>
            <p:nvPr/>
          </p:nvSpPr>
          <p:spPr bwMode="auto">
            <a:xfrm>
              <a:off x="9536160" y="4425616"/>
              <a:ext cx="1889354" cy="720000"/>
            </a:xfrm>
            <a:prstGeom prst="rect">
              <a:avLst/>
            </a:prstGeom>
            <a:solidFill>
              <a:srgbClr val="FF8B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Microsoft Graph</a:t>
              </a:r>
            </a:p>
          </p:txBody>
        </p:sp>
        <p:cxnSp>
          <p:nvCxnSpPr>
            <p:cNvPr id="8" name="Straight Arrow Connector 7">
              <a:extLst>
                <a:ext uri="{FF2B5EF4-FFF2-40B4-BE49-F238E27FC236}">
                  <a16:creationId xmlns:a16="http://schemas.microsoft.com/office/drawing/2014/main" id="{CFE3F704-3607-4DBC-A9B8-84408E2A4BD8}"/>
                </a:ext>
              </a:extLst>
            </p:cNvPr>
            <p:cNvCxnSpPr>
              <a:cxnSpLocks/>
            </p:cNvCxnSpPr>
            <p:nvPr/>
          </p:nvCxnSpPr>
          <p:spPr>
            <a:xfrm>
              <a:off x="8312679"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F527239A-3101-40DA-AD60-B06EFD72A8D5}"/>
                </a:ext>
              </a:extLst>
            </p:cNvPr>
            <p:cNvCxnSpPr>
              <a:cxnSpLocks/>
            </p:cNvCxnSpPr>
            <p:nvPr/>
          </p:nvCxnSpPr>
          <p:spPr>
            <a:xfrm>
              <a:off x="10480837"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custDataLst>
      <p:tags r:id="rId1"/>
    </p:custDataLst>
    <p:extLst>
      <p:ext uri="{BB962C8B-B14F-4D97-AF65-F5344CB8AC3E}">
        <p14:creationId xmlns:p14="http://schemas.microsoft.com/office/powerpoint/2010/main" val="282605330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Graph Service client</a:t>
            </a:r>
          </a:p>
        </p:txBody>
      </p:sp>
      <p:sp>
        <p:nvSpPr>
          <p:cNvPr id="4" name="Text Placeholder 3" descr="The sample code creates an instance of a Microsoft Graph client by using an authentication provider.">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Create a new instance of GraphServiceClient with the authentication provider.</a:t>
            </a:r>
            <a:endParaRPr lang="en-US" sz="1800" dirty="0">
              <a:solidFill>
                <a:srgbClr val="000000"/>
              </a:solidFill>
            </a:endParaRPr>
          </a:p>
          <a:p>
            <a:r>
              <a:rPr lang="en-US" sz="1800" dirty="0">
                <a:solidFill>
                  <a:srgbClr val="267F99"/>
                </a:solidFill>
              </a:rPr>
              <a:t>GraphServiceClient</a:t>
            </a:r>
            <a:r>
              <a:rPr lang="en-US" sz="1800" dirty="0">
                <a:solidFill>
                  <a:srgbClr val="000000"/>
                </a:solidFill>
              </a:rPr>
              <a:t> </a:t>
            </a:r>
            <a:r>
              <a:rPr lang="en-US" sz="1800" dirty="0">
                <a:solidFill>
                  <a:srgbClr val="001080"/>
                </a:solidFill>
              </a:rPr>
              <a:t>graphClient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GraphServiceClient</a:t>
            </a:r>
            <a:r>
              <a:rPr lang="en-US" sz="1800" dirty="0">
                <a:solidFill>
                  <a:srgbClr val="000000"/>
                </a:solidFill>
              </a:rPr>
              <a:t>(</a:t>
            </a:r>
          </a:p>
          <a:p>
            <a:r>
              <a:rPr lang="en-US" sz="1800" dirty="0">
                <a:solidFill>
                  <a:srgbClr val="000000"/>
                </a:solidFill>
              </a:rPr>
              <a:t>    </a:t>
            </a:r>
            <a:r>
              <a:rPr lang="en-US" sz="1800" dirty="0">
                <a:solidFill>
                  <a:srgbClr val="001080"/>
                </a:solidFill>
              </a:rPr>
              <a:t>authProvider</a:t>
            </a:r>
            <a:endParaRPr lang="en-US" sz="1800" dirty="0">
              <a:solidFill>
                <a:srgbClr val="000000"/>
              </a:solidFill>
            </a:endParaRPr>
          </a:p>
          <a:p>
            <a:r>
              <a:rPr lang="en-US" sz="1800" dirty="0">
                <a:solidFill>
                  <a:srgbClr val="000000"/>
                </a:solidFill>
              </a:rPr>
              <a:t>);</a:t>
            </a:r>
          </a:p>
          <a:p>
            <a:br>
              <a:rPr lang="en-US" sz="1800" dirty="0">
                <a:solidFill>
                  <a:srgbClr val="000000"/>
                </a:solidFill>
              </a:rPr>
            </a:br>
            <a:r>
              <a:rPr lang="en-US" sz="1800" dirty="0">
                <a:solidFill>
                  <a:srgbClr val="008000"/>
                </a:solidFill>
              </a:rPr>
              <a:t>// Makes a request to https://graph.microsoft.com/v1.0/me</a:t>
            </a:r>
            <a:endParaRPr lang="en-US" sz="1800" dirty="0">
              <a:solidFill>
                <a:srgbClr val="000000"/>
              </a:solidFill>
            </a:endParaRPr>
          </a:p>
          <a:p>
            <a:r>
              <a:rPr lang="en-US" sz="1800" dirty="0">
                <a:solidFill>
                  <a:srgbClr val="267F99"/>
                </a:solidFill>
              </a:rPr>
              <a:t>User</a:t>
            </a:r>
            <a:r>
              <a:rPr lang="en-US" sz="1800" dirty="0">
                <a:solidFill>
                  <a:srgbClr val="000000"/>
                </a:solidFill>
              </a:rPr>
              <a:t> </a:t>
            </a:r>
            <a:r>
              <a:rPr lang="en-US" sz="1800" dirty="0">
                <a:solidFill>
                  <a:srgbClr val="001080"/>
                </a:solidFill>
              </a:rPr>
              <a:t>me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graphClient</a:t>
            </a:r>
            <a:endParaRPr lang="en-US" sz="1800" dirty="0">
              <a:solidFill>
                <a:srgbClr val="000000"/>
              </a:solidFill>
            </a:endParaRPr>
          </a:p>
          <a:p>
            <a:r>
              <a:rPr lang="en-US" sz="1800" dirty="0">
                <a:solidFill>
                  <a:srgbClr val="000000"/>
                </a:solidFill>
              </a:rPr>
              <a:t>    .</a:t>
            </a:r>
            <a:r>
              <a:rPr lang="en-US" sz="1800" dirty="0">
                <a:solidFill>
                  <a:srgbClr val="001080"/>
                </a:solidFill>
              </a:rPr>
              <a:t>Me</a:t>
            </a:r>
            <a:endParaRPr lang="en-US" sz="1800" dirty="0">
              <a:solidFill>
                <a:srgbClr val="000000"/>
              </a:solidFill>
            </a:endParaRPr>
          </a:p>
          <a:p>
            <a:r>
              <a:rPr lang="en-US" sz="1800" dirty="0">
                <a:solidFill>
                  <a:srgbClr val="000000"/>
                </a:solidFill>
              </a:rPr>
              <a:t>    .</a:t>
            </a:r>
            <a:r>
              <a:rPr lang="en-US" sz="1800" dirty="0">
                <a:solidFill>
                  <a:srgbClr val="795E26"/>
                </a:solidFill>
              </a:rPr>
              <a:t>Request</a:t>
            </a:r>
            <a:r>
              <a:rPr lang="en-US" sz="1800" dirty="0">
                <a:solidFill>
                  <a:srgbClr val="000000"/>
                </a:solidFill>
              </a:rPr>
              <a:t>()</a:t>
            </a:r>
          </a:p>
          <a:p>
            <a:r>
              <a:rPr lang="en-US" sz="1800" dirty="0">
                <a:solidFill>
                  <a:srgbClr val="000000"/>
                </a:solidFill>
              </a:rPr>
              <a:t>    .</a:t>
            </a:r>
            <a:r>
              <a:rPr lang="en-US" sz="1800" dirty="0">
                <a:solidFill>
                  <a:srgbClr val="795E26"/>
                </a:solidFill>
              </a:rPr>
              <a:t>GetAsync</a:t>
            </a:r>
            <a:r>
              <a:rPr lang="en-US" sz="1800" dirty="0">
                <a:solidFill>
                  <a:srgbClr val="000000"/>
                </a:solidFill>
              </a:rPr>
              <a:t>();</a:t>
            </a:r>
          </a:p>
        </p:txBody>
      </p:sp>
    </p:spTree>
    <p:custDataLst>
      <p:tags r:id="rId1"/>
    </p:custDataLst>
    <p:extLst>
      <p:ext uri="{BB962C8B-B14F-4D97-AF65-F5344CB8AC3E}">
        <p14:creationId xmlns:p14="http://schemas.microsoft.com/office/powerpoint/2010/main" val="6657909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21FE-5DF0-42C5-9C7F-7BD664BEA340}"/>
              </a:ext>
            </a:extLst>
          </p:cNvPr>
          <p:cNvSpPr>
            <a:spLocks noGrp="1"/>
          </p:cNvSpPr>
          <p:nvPr>
            <p:ph type="title"/>
          </p:nvPr>
        </p:nvSpPr>
        <p:spPr>
          <a:xfrm>
            <a:off x="585216" y="2036027"/>
            <a:ext cx="9144000" cy="1495794"/>
          </a:xfrm>
        </p:spPr>
        <p:txBody>
          <a:bodyPr/>
          <a:lstStyle/>
          <a:p>
            <a:r>
              <a:rPr lang="en-US" dirty="0"/>
              <a:t>Demonstration: Retrieving profile information by using the Microsoft Graph SDK</a:t>
            </a:r>
          </a:p>
        </p:txBody>
      </p:sp>
      <p:sp>
        <p:nvSpPr>
          <p:cNvPr id="3" name="Text Placeholder 2">
            <a:extLst>
              <a:ext uri="{FF2B5EF4-FFF2-40B4-BE49-F238E27FC236}">
                <a16:creationId xmlns:a16="http://schemas.microsoft.com/office/drawing/2014/main" id="{409E7E09-2E5D-43E4-A553-FC7FD94924C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7944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44364C-9B3F-45D4-94A4-B8B0B97245A7}"/>
              </a:ext>
            </a:extLst>
          </p:cNvPr>
          <p:cNvSpPr>
            <a:spLocks noGrp="1"/>
          </p:cNvSpPr>
          <p:nvPr>
            <p:ph type="title"/>
          </p:nvPr>
        </p:nvSpPr>
        <p:spPr>
          <a:xfrm>
            <a:off x="585216" y="2537210"/>
            <a:ext cx="9144000" cy="997196"/>
          </a:xfrm>
        </p:spPr>
        <p:txBody>
          <a:bodyPr/>
          <a:lstStyle/>
          <a:p>
            <a:r>
              <a:rPr lang="en-US" dirty="0"/>
              <a:t>Lesson 04: Authorizing data operations in Azure Storage</a:t>
            </a:r>
          </a:p>
        </p:txBody>
      </p:sp>
    </p:spTree>
    <p:custDataLst>
      <p:tags r:id="rId1"/>
    </p:custDataLst>
    <p:extLst>
      <p:ext uri="{BB962C8B-B14F-4D97-AF65-F5344CB8AC3E}">
        <p14:creationId xmlns:p14="http://schemas.microsoft.com/office/powerpoint/2010/main" val="273361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F1A4-113D-4C80-BE32-D3113A51F610}"/>
              </a:ext>
            </a:extLst>
          </p:cNvPr>
          <p:cNvSpPr>
            <a:spLocks noGrp="1"/>
          </p:cNvSpPr>
          <p:nvPr>
            <p:ph type="title"/>
          </p:nvPr>
        </p:nvSpPr>
        <p:spPr/>
        <p:txBody>
          <a:bodyPr/>
          <a:lstStyle/>
          <a:p>
            <a:r>
              <a:rPr lang="en-US" dirty="0"/>
              <a:t>Container permissions</a:t>
            </a:r>
          </a:p>
        </p:txBody>
      </p:sp>
      <p:sp>
        <p:nvSpPr>
          <p:cNvPr id="3" name="Text Placeholder 2">
            <a:extLst>
              <a:ext uri="{FF2B5EF4-FFF2-40B4-BE49-F238E27FC236}">
                <a16:creationId xmlns:a16="http://schemas.microsoft.com/office/drawing/2014/main" id="{BE0CFA32-96A0-42FE-A6A8-BAECFCF10F6D}"/>
              </a:ext>
            </a:extLst>
          </p:cNvPr>
          <p:cNvSpPr>
            <a:spLocks noGrp="1"/>
          </p:cNvSpPr>
          <p:nvPr>
            <p:ph type="body" sz="quarter" idx="10"/>
          </p:nvPr>
        </p:nvSpPr>
        <p:spPr>
          <a:xfrm>
            <a:off x="584200" y="1435497"/>
            <a:ext cx="11018520" cy="3533275"/>
          </a:xfrm>
        </p:spPr>
        <p:txBody>
          <a:bodyPr/>
          <a:lstStyle/>
          <a:p>
            <a:r>
              <a:rPr lang="en-US" dirty="0"/>
              <a:t>There are three levels of container access that are available:</a:t>
            </a:r>
          </a:p>
          <a:p>
            <a:pPr lvl="1"/>
            <a:r>
              <a:rPr lang="en-US" b="1" dirty="0">
                <a:latin typeface="+mj-lt"/>
              </a:rPr>
              <a:t>Full public read access:</a:t>
            </a:r>
          </a:p>
          <a:p>
            <a:pPr lvl="2"/>
            <a:r>
              <a:rPr lang="en-US" dirty="0"/>
              <a:t>Enumerate container blobs</a:t>
            </a:r>
          </a:p>
          <a:p>
            <a:pPr lvl="2"/>
            <a:r>
              <a:rPr lang="en-US" dirty="0"/>
              <a:t>Read individual blobs</a:t>
            </a:r>
          </a:p>
          <a:p>
            <a:pPr lvl="2"/>
            <a:r>
              <a:rPr lang="en-US" dirty="0"/>
              <a:t>Cannot enumerate containers</a:t>
            </a:r>
          </a:p>
          <a:p>
            <a:pPr lvl="1"/>
            <a:r>
              <a:rPr lang="en-US" b="1" dirty="0">
                <a:latin typeface="+mj-lt"/>
              </a:rPr>
              <a:t>Public read access for blobs only:</a:t>
            </a:r>
          </a:p>
          <a:p>
            <a:pPr lvl="2"/>
            <a:r>
              <a:rPr lang="en-US" dirty="0"/>
              <a:t>Read individual blobs</a:t>
            </a:r>
          </a:p>
          <a:p>
            <a:pPr lvl="1"/>
            <a:r>
              <a:rPr lang="en-US" b="1" dirty="0">
                <a:latin typeface="+mj-lt"/>
              </a:rPr>
              <a:t>No public read access:</a:t>
            </a:r>
          </a:p>
          <a:p>
            <a:pPr lvl="2"/>
            <a:r>
              <a:rPr lang="en-US" dirty="0"/>
              <a:t>No access to blobs, containers, or enumerating contents</a:t>
            </a:r>
          </a:p>
          <a:p>
            <a:endParaRPr lang="en-US" dirty="0"/>
          </a:p>
        </p:txBody>
      </p:sp>
    </p:spTree>
    <p:custDataLst>
      <p:tags r:id="rId1"/>
    </p:custDataLst>
    <p:extLst>
      <p:ext uri="{BB962C8B-B14F-4D97-AF65-F5344CB8AC3E}">
        <p14:creationId xmlns:p14="http://schemas.microsoft.com/office/powerpoint/2010/main" val="25516501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3AE0-329E-422B-A917-64221B75D90D}"/>
              </a:ext>
            </a:extLst>
          </p:cNvPr>
          <p:cNvSpPr>
            <a:spLocks noGrp="1"/>
          </p:cNvSpPr>
          <p:nvPr>
            <p:ph type="title"/>
          </p:nvPr>
        </p:nvSpPr>
        <p:spPr/>
        <p:txBody>
          <a:bodyPr/>
          <a:lstStyle/>
          <a:p>
            <a:r>
              <a:rPr lang="en-US" dirty="0"/>
              <a:t>Azure Active Directory</a:t>
            </a:r>
          </a:p>
        </p:txBody>
      </p:sp>
      <p:grpSp>
        <p:nvGrpSpPr>
          <p:cNvPr id="6" name="Group 5" descr="The diagram depicts Microsoft Azure Active Directory (Azure AD) as the central identity store for multiple devices and applications both on-premises and in the cloud.&#10;">
            <a:extLst>
              <a:ext uri="{FF2B5EF4-FFF2-40B4-BE49-F238E27FC236}">
                <a16:creationId xmlns:a16="http://schemas.microsoft.com/office/drawing/2014/main" id="{CAC2F5EE-C1BD-498C-AC05-2AFB87464F68}"/>
              </a:ext>
            </a:extLst>
          </p:cNvPr>
          <p:cNvGrpSpPr/>
          <p:nvPr/>
        </p:nvGrpSpPr>
        <p:grpSpPr>
          <a:xfrm>
            <a:off x="1657350" y="1428750"/>
            <a:ext cx="9246870" cy="4840288"/>
            <a:chOff x="1657350" y="1428750"/>
            <a:chExt cx="9246870" cy="4840288"/>
          </a:xfrm>
        </p:grpSpPr>
        <p:sp>
          <p:nvSpPr>
            <p:cNvPr id="92" name="Rectangle 91">
              <a:extLst>
                <a:ext uri="{FF2B5EF4-FFF2-40B4-BE49-F238E27FC236}">
                  <a16:creationId xmlns:a16="http://schemas.microsoft.com/office/drawing/2014/main" id="{5792FE6A-D329-4433-A1E6-CA3250E740CB}"/>
                </a:ext>
              </a:extLst>
            </p:cNvPr>
            <p:cNvSpPr/>
            <p:nvPr/>
          </p:nvSpPr>
          <p:spPr bwMode="auto">
            <a:xfrm>
              <a:off x="1657350" y="1428750"/>
              <a:ext cx="9246870" cy="4840288"/>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05F6B195-D753-4241-BC60-A8C4EEC1881C}"/>
                </a:ext>
              </a:extLst>
            </p:cNvPr>
            <p:cNvGrpSpPr/>
            <p:nvPr/>
          </p:nvGrpSpPr>
          <p:grpSpPr>
            <a:xfrm>
              <a:off x="4205274" y="1977668"/>
              <a:ext cx="2652548" cy="2652547"/>
              <a:chOff x="2966508" y="1285011"/>
              <a:chExt cx="3535696" cy="3535694"/>
            </a:xfrm>
          </p:grpSpPr>
          <p:sp>
            <p:nvSpPr>
              <p:cNvPr id="4" name="Oval 3">
                <a:extLst>
                  <a:ext uri="{FF2B5EF4-FFF2-40B4-BE49-F238E27FC236}">
                    <a16:creationId xmlns:a16="http://schemas.microsoft.com/office/drawing/2014/main" id="{5D626B0C-B0C8-4E09-9E99-BB1B7ABBFAC5}"/>
                  </a:ext>
                </a:extLst>
              </p:cNvPr>
              <p:cNvSpPr/>
              <p:nvPr/>
            </p:nvSpPr>
            <p:spPr bwMode="auto">
              <a:xfrm>
                <a:off x="2966508" y="1285011"/>
                <a:ext cx="3535696" cy="3535694"/>
              </a:xfrm>
              <a:prstGeom prst="ellipse">
                <a:avLst/>
              </a:prstGeom>
              <a:solidFill>
                <a:srgbClr val="FFFFFF">
                  <a:alpha val="45000"/>
                </a:srgbClr>
              </a:solidFill>
              <a:ln w="12700" cap="flat" cmpd="sng" algn="ctr">
                <a:solidFill>
                  <a:schemeClr val="accent1"/>
                </a:solidFill>
                <a:prstDash val="dash"/>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 name="TextBox 4">
                <a:extLst>
                  <a:ext uri="{FF2B5EF4-FFF2-40B4-BE49-F238E27FC236}">
                    <a16:creationId xmlns:a16="http://schemas.microsoft.com/office/drawing/2014/main" id="{74B2F9FA-075B-4DDF-8974-E242AA066C51}"/>
                  </a:ext>
                </a:extLst>
              </p:cNvPr>
              <p:cNvSpPr txBox="1"/>
              <p:nvPr/>
            </p:nvSpPr>
            <p:spPr>
              <a:xfrm>
                <a:off x="3523681" y="3568422"/>
                <a:ext cx="2421387" cy="1124544"/>
              </a:xfrm>
              <a:prstGeom prst="rect">
                <a:avLst/>
              </a:prstGeom>
              <a:noFill/>
            </p:spPr>
            <p:txBody>
              <a:bodyPr wrap="none" lIns="179285" tIns="143428" rIns="179285" bIns="143428" rtlCol="0">
                <a:sp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lang="en-US" sz="2000" dirty="0">
                    <a:latin typeface="+mj-lt"/>
                  </a:rPr>
                  <a:t>Azure Active</a:t>
                </a:r>
                <a:br>
                  <a:rPr lang="en-US" sz="2000" dirty="0">
                    <a:latin typeface="+mj-lt"/>
                  </a:rPr>
                </a:br>
                <a:r>
                  <a:rPr lang="en-US" sz="2000" dirty="0">
                    <a:latin typeface="+mj-lt"/>
                  </a:rPr>
                  <a:t>Directory</a:t>
                </a:r>
              </a:p>
            </p:txBody>
          </p:sp>
        </p:grpSp>
        <p:sp>
          <p:nvSpPr>
            <p:cNvPr id="7" name="Freeform 38">
              <a:extLst>
                <a:ext uri="{FF2B5EF4-FFF2-40B4-BE49-F238E27FC236}">
                  <a16:creationId xmlns:a16="http://schemas.microsoft.com/office/drawing/2014/main" id="{597798F9-EA5B-46FA-A03C-38C27C4420DD}"/>
                </a:ext>
              </a:extLst>
            </p:cNvPr>
            <p:cNvSpPr>
              <a:spLocks/>
            </p:cNvSpPr>
            <p:nvPr/>
          </p:nvSpPr>
          <p:spPr bwMode="auto">
            <a:xfrm>
              <a:off x="6474818" y="1671547"/>
              <a:ext cx="2063810" cy="1357069"/>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blipFill>
              <a:blip r:embed="rId4" cstate="hqprint">
                <a:extLst>
                  <a:ext uri="{28A0092B-C50C-407E-A947-70E740481C1C}">
                    <a14:useLocalDpi xmlns:a14="http://schemas.microsoft.com/office/drawing/2010/main"/>
                  </a:ext>
                </a:extLst>
              </a:blip>
              <a:stretch>
                <a:fillRect/>
              </a:stretch>
            </a:blipFill>
            <a:ln w="9525">
              <a:solidFill>
                <a:schemeClr val="bg2">
                  <a:lumMod val="75000"/>
                </a:schemeClr>
              </a:solidFill>
            </a:ln>
          </p:spPr>
          <p:txBody>
            <a:bodyPr vert="horz" wrap="square" lIns="91414" tIns="45706" rIns="91414" bIns="45706"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8" name="Rectangle 7">
              <a:extLst>
                <a:ext uri="{FF2B5EF4-FFF2-40B4-BE49-F238E27FC236}">
                  <a16:creationId xmlns:a16="http://schemas.microsoft.com/office/drawing/2014/main" id="{B8863400-4858-4EE5-89BB-5E7D2601BE6E}"/>
                </a:ext>
              </a:extLst>
            </p:cNvPr>
            <p:cNvSpPr/>
            <p:nvPr/>
          </p:nvSpPr>
          <p:spPr>
            <a:xfrm>
              <a:off x="2083035" y="1735602"/>
              <a:ext cx="1268532" cy="744168"/>
            </a:xfrm>
            <a:prstGeom prst="rect">
              <a:avLst/>
            </a:prstGeom>
          </p:spPr>
          <p:txBody>
            <a:bodyPr wrap="none">
              <a:spAutoFit/>
            </a:bodyPr>
            <a:lstStyle/>
            <a:p>
              <a:r>
                <a:rPr lang="en-US" sz="2400" spc="-50" dirty="0">
                  <a:ln w="3175">
                    <a:noFill/>
                  </a:ln>
                  <a:gradFill>
                    <a:gsLst>
                      <a:gs pos="1250">
                        <a:srgbClr val="1A1A1A"/>
                      </a:gs>
                      <a:gs pos="100000">
                        <a:srgbClr val="1A1A1A"/>
                      </a:gs>
                    </a:gsLst>
                    <a:lin ang="5400000" scaled="0"/>
                  </a:gradFill>
                  <a:cs typeface="Segoe UI" pitchFamily="34" charset="0"/>
                </a:rPr>
                <a:t>Microsoft</a:t>
              </a:r>
              <a:br>
                <a:rPr lang="en-US" sz="2400" spc="-50" dirty="0">
                  <a:ln w="3175">
                    <a:noFill/>
                  </a:ln>
                  <a:gradFill>
                    <a:gsLst>
                      <a:gs pos="1250">
                        <a:srgbClr val="1A1A1A"/>
                      </a:gs>
                      <a:gs pos="100000">
                        <a:srgbClr val="1A1A1A"/>
                      </a:gs>
                    </a:gsLst>
                    <a:lin ang="5400000" scaled="0"/>
                  </a:gradFill>
                  <a:cs typeface="Segoe UI" pitchFamily="34" charset="0"/>
                </a:rPr>
              </a:br>
              <a:r>
                <a:rPr lang="en-US" sz="2400" spc="-50" dirty="0">
                  <a:ln w="3175">
                    <a:noFill/>
                  </a:ln>
                  <a:gradFill>
                    <a:gsLst>
                      <a:gs pos="1250">
                        <a:srgbClr val="1A1A1A"/>
                      </a:gs>
                      <a:gs pos="100000">
                        <a:srgbClr val="1A1A1A"/>
                      </a:gs>
                    </a:gsLst>
                    <a:lin ang="5400000" scaled="0"/>
                  </a:gradFill>
                  <a:cs typeface="Segoe UI" pitchFamily="34" charset="0"/>
                </a:rPr>
                <a:t>Cloud</a:t>
              </a:r>
              <a:endParaRPr lang="en-US" sz="1200" dirty="0"/>
            </a:p>
          </p:txBody>
        </p:sp>
        <p:sp>
          <p:nvSpPr>
            <p:cNvPr id="9" name="Rectangle 8">
              <a:extLst>
                <a:ext uri="{FF2B5EF4-FFF2-40B4-BE49-F238E27FC236}">
                  <a16:creationId xmlns:a16="http://schemas.microsoft.com/office/drawing/2014/main" id="{8C464664-C811-4291-9FBC-F1042299889B}"/>
                </a:ext>
              </a:extLst>
            </p:cNvPr>
            <p:cNvSpPr/>
            <p:nvPr/>
          </p:nvSpPr>
          <p:spPr>
            <a:xfrm>
              <a:off x="8336345" y="1873782"/>
              <a:ext cx="1917959" cy="369332"/>
            </a:xfrm>
            <a:prstGeom prst="rect">
              <a:avLst/>
            </a:prstGeom>
          </p:spPr>
          <p:txBody>
            <a:bodyPr wrap="square">
              <a:spAutoFit/>
            </a:bodyPr>
            <a:lstStyle/>
            <a:p>
              <a:r>
                <a:rPr lang="en-US" sz="1800" spc="-50" dirty="0">
                  <a:ln w="3175">
                    <a:noFill/>
                  </a:ln>
                  <a:gradFill>
                    <a:gsLst>
                      <a:gs pos="1250">
                        <a:srgbClr val="1A1A1A"/>
                      </a:gs>
                      <a:gs pos="100000">
                        <a:srgbClr val="1A1A1A"/>
                      </a:gs>
                    </a:gsLst>
                    <a:lin ang="5400000" scaled="0"/>
                  </a:gradFill>
                  <a:cs typeface="Segoe UI" pitchFamily="34" charset="0"/>
                </a:rPr>
                <a:t>Cloud SaaS apps</a:t>
              </a:r>
              <a:endParaRPr lang="en-US" sz="1050" dirty="0"/>
            </a:p>
          </p:txBody>
        </p:sp>
        <p:grpSp>
          <p:nvGrpSpPr>
            <p:cNvPr id="10" name="Group 9">
              <a:extLst>
                <a:ext uri="{FF2B5EF4-FFF2-40B4-BE49-F238E27FC236}">
                  <a16:creationId xmlns:a16="http://schemas.microsoft.com/office/drawing/2014/main" id="{1D70D629-D07B-4BEA-B71A-A7FC44E7D31F}"/>
                </a:ext>
              </a:extLst>
            </p:cNvPr>
            <p:cNvGrpSpPr/>
            <p:nvPr/>
          </p:nvGrpSpPr>
          <p:grpSpPr>
            <a:xfrm>
              <a:off x="6778423" y="4637110"/>
              <a:ext cx="1983171" cy="1386638"/>
              <a:chOff x="7467600" y="4990305"/>
              <a:chExt cx="2214565" cy="1548429"/>
            </a:xfrm>
          </p:grpSpPr>
          <p:sp>
            <p:nvSpPr>
              <p:cNvPr id="11" name="Oval 10">
                <a:extLst>
                  <a:ext uri="{FF2B5EF4-FFF2-40B4-BE49-F238E27FC236}">
                    <a16:creationId xmlns:a16="http://schemas.microsoft.com/office/drawing/2014/main" id="{21E43065-202D-4747-9929-5D6D1FBD05AC}"/>
                  </a:ext>
                </a:extLst>
              </p:cNvPr>
              <p:cNvSpPr/>
              <p:nvPr/>
            </p:nvSpPr>
            <p:spPr bwMode="auto">
              <a:xfrm>
                <a:off x="8133736" y="4990305"/>
                <a:ext cx="1548429" cy="1548429"/>
              </a:xfrm>
              <a:prstGeom prst="ellipse">
                <a:avLst/>
              </a:prstGeom>
              <a:solidFill>
                <a:schemeClr val="bg1"/>
              </a:solid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nvGrpSpPr>
              <p:cNvPr id="12" name="Group 11">
                <a:extLst>
                  <a:ext uri="{FF2B5EF4-FFF2-40B4-BE49-F238E27FC236}">
                    <a16:creationId xmlns:a16="http://schemas.microsoft.com/office/drawing/2014/main" id="{2887F44C-CC0E-426E-866C-291F1EFFEBBF}"/>
                  </a:ext>
                </a:extLst>
              </p:cNvPr>
              <p:cNvGrpSpPr/>
              <p:nvPr/>
            </p:nvGrpSpPr>
            <p:grpSpPr>
              <a:xfrm>
                <a:off x="8580166" y="5347140"/>
                <a:ext cx="894919" cy="752296"/>
                <a:chOff x="8554412" y="5299068"/>
                <a:chExt cx="894919" cy="752296"/>
              </a:xfrm>
            </p:grpSpPr>
            <p:sp>
              <p:nvSpPr>
                <p:cNvPr id="42" name="Browser_2" title="Icon of a browser window with a home symbol inside">
                  <a:extLst>
                    <a:ext uri="{FF2B5EF4-FFF2-40B4-BE49-F238E27FC236}">
                      <a16:creationId xmlns:a16="http://schemas.microsoft.com/office/drawing/2014/main" id="{158E7F7D-4550-4F33-91FD-8DA1C27F3060}"/>
                    </a:ext>
                  </a:extLst>
                </p:cNvPr>
                <p:cNvSpPr>
                  <a:spLocks noChangeAspect="1" noEditPoints="1"/>
                </p:cNvSpPr>
                <p:nvPr/>
              </p:nvSpPr>
              <p:spPr bwMode="auto">
                <a:xfrm>
                  <a:off x="9071755" y="5443515"/>
                  <a:ext cx="377576" cy="321004"/>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GenericApp_EB3B" title="Icon of an app window">
                  <a:extLst>
                    <a:ext uri="{FF2B5EF4-FFF2-40B4-BE49-F238E27FC236}">
                      <a16:creationId xmlns:a16="http://schemas.microsoft.com/office/drawing/2014/main" id="{736B336C-21DE-4D7F-B025-2736BFAB9A3E}"/>
                    </a:ext>
                  </a:extLst>
                </p:cNvPr>
                <p:cNvSpPr>
                  <a:spLocks noChangeAspect="1" noEditPoints="1"/>
                </p:cNvSpPr>
                <p:nvPr/>
              </p:nvSpPr>
              <p:spPr bwMode="auto">
                <a:xfrm>
                  <a:off x="8554412" y="5299068"/>
                  <a:ext cx="401098" cy="321004"/>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Website" title="Icon of multiple app windows">
                  <a:extLst>
                    <a:ext uri="{FF2B5EF4-FFF2-40B4-BE49-F238E27FC236}">
                      <a16:creationId xmlns:a16="http://schemas.microsoft.com/office/drawing/2014/main" id="{6A82B397-05D7-44F8-A47A-F1DE907EBDBD}"/>
                    </a:ext>
                  </a:extLst>
                </p:cNvPr>
                <p:cNvSpPr>
                  <a:spLocks noChangeAspect="1" noEditPoints="1"/>
                </p:cNvSpPr>
                <p:nvPr/>
              </p:nvSpPr>
              <p:spPr bwMode="auto">
                <a:xfrm>
                  <a:off x="8623010" y="5730360"/>
                  <a:ext cx="366352" cy="321004"/>
                </a:xfrm>
                <a:custGeom>
                  <a:avLst/>
                  <a:gdLst>
                    <a:gd name="T0" fmla="*/ 0 w 614"/>
                    <a:gd name="T1" fmla="*/ 0 h 538"/>
                    <a:gd name="T2" fmla="*/ 614 w 614"/>
                    <a:gd name="T3" fmla="*/ 0 h 538"/>
                    <a:gd name="T4" fmla="*/ 614 w 614"/>
                    <a:gd name="T5" fmla="*/ 538 h 538"/>
                    <a:gd name="T6" fmla="*/ 0 w 614"/>
                    <a:gd name="T7" fmla="*/ 538 h 538"/>
                    <a:gd name="T8" fmla="*/ 0 w 614"/>
                    <a:gd name="T9" fmla="*/ 0 h 538"/>
                    <a:gd name="T10" fmla="*/ 0 w 614"/>
                    <a:gd name="T11" fmla="*/ 0 h 538"/>
                    <a:gd name="T12" fmla="*/ 327 w 614"/>
                    <a:gd name="T13" fmla="*/ 250 h 538"/>
                    <a:gd name="T14" fmla="*/ 327 w 614"/>
                    <a:gd name="T15" fmla="*/ 250 h 538"/>
                    <a:gd name="T16" fmla="*/ 327 w 614"/>
                    <a:gd name="T17" fmla="*/ 87 h 538"/>
                    <a:gd name="T18" fmla="*/ 77 w 614"/>
                    <a:gd name="T19" fmla="*/ 87 h 538"/>
                    <a:gd name="T20" fmla="*/ 77 w 614"/>
                    <a:gd name="T21" fmla="*/ 250 h 538"/>
                    <a:gd name="T22" fmla="*/ 128 w 614"/>
                    <a:gd name="T23" fmla="*/ 250 h 538"/>
                    <a:gd name="T24" fmla="*/ 327 w 614"/>
                    <a:gd name="T25" fmla="*/ 250 h 538"/>
                    <a:gd name="T26" fmla="*/ 327 w 614"/>
                    <a:gd name="T27" fmla="*/ 250 h 538"/>
                    <a:gd name="T28" fmla="*/ 139 w 614"/>
                    <a:gd name="T29" fmla="*/ 254 h 538"/>
                    <a:gd name="T30" fmla="*/ 139 w 614"/>
                    <a:gd name="T31" fmla="*/ 362 h 538"/>
                    <a:gd name="T32" fmla="*/ 513 w 614"/>
                    <a:gd name="T33" fmla="*/ 362 h 538"/>
                    <a:gd name="T34" fmla="*/ 513 w 614"/>
                    <a:gd name="T35" fmla="*/ 163 h 538"/>
                    <a:gd name="T36" fmla="*/ 325 w 614"/>
                    <a:gd name="T37" fmla="*/ 163 h 538"/>
                    <a:gd name="T38" fmla="*/ 0 w 614"/>
                    <a:gd name="T39" fmla="*/ 451 h 538"/>
                    <a:gd name="T40" fmla="*/ 614 w 614"/>
                    <a:gd name="T41" fmla="*/ 4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538">
                      <a:moveTo>
                        <a:pt x="0" y="0"/>
                      </a:moveTo>
                      <a:lnTo>
                        <a:pt x="614" y="0"/>
                      </a:lnTo>
                      <a:lnTo>
                        <a:pt x="614" y="538"/>
                      </a:lnTo>
                      <a:lnTo>
                        <a:pt x="0" y="538"/>
                      </a:lnTo>
                      <a:lnTo>
                        <a:pt x="0" y="0"/>
                      </a:lnTo>
                      <a:lnTo>
                        <a:pt x="0" y="0"/>
                      </a:lnTo>
                      <a:moveTo>
                        <a:pt x="327" y="250"/>
                      </a:moveTo>
                      <a:lnTo>
                        <a:pt x="327" y="250"/>
                      </a:lnTo>
                      <a:lnTo>
                        <a:pt x="327" y="87"/>
                      </a:lnTo>
                      <a:lnTo>
                        <a:pt x="77" y="87"/>
                      </a:lnTo>
                      <a:lnTo>
                        <a:pt x="77" y="250"/>
                      </a:lnTo>
                      <a:lnTo>
                        <a:pt x="128" y="250"/>
                      </a:lnTo>
                      <a:lnTo>
                        <a:pt x="327" y="250"/>
                      </a:lnTo>
                      <a:lnTo>
                        <a:pt x="327" y="250"/>
                      </a:lnTo>
                      <a:moveTo>
                        <a:pt x="139" y="254"/>
                      </a:moveTo>
                      <a:lnTo>
                        <a:pt x="139" y="362"/>
                      </a:lnTo>
                      <a:lnTo>
                        <a:pt x="513" y="362"/>
                      </a:lnTo>
                      <a:lnTo>
                        <a:pt x="513" y="163"/>
                      </a:lnTo>
                      <a:lnTo>
                        <a:pt x="325" y="163"/>
                      </a:lnTo>
                      <a:moveTo>
                        <a:pt x="0" y="451"/>
                      </a:moveTo>
                      <a:lnTo>
                        <a:pt x="614" y="451"/>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207">
                <a:extLst>
                  <a:ext uri="{FF2B5EF4-FFF2-40B4-BE49-F238E27FC236}">
                    <a16:creationId xmlns:a16="http://schemas.microsoft.com/office/drawing/2014/main" id="{545F29B5-82D5-44F6-8B5A-6FC1DDD034D8}"/>
                  </a:ext>
                </a:extLst>
              </p:cNvPr>
              <p:cNvGrpSpPr>
                <a:grpSpLocks noChangeAspect="1"/>
              </p:cNvGrpSpPr>
              <p:nvPr/>
            </p:nvGrpSpPr>
            <p:grpSpPr bwMode="auto">
              <a:xfrm>
                <a:off x="7467600" y="5496188"/>
                <a:ext cx="1071415" cy="1042546"/>
                <a:chOff x="3750" y="2040"/>
                <a:chExt cx="334" cy="325"/>
              </a:xfrm>
              <a:solidFill>
                <a:srgbClr val="0078D7"/>
              </a:solidFill>
            </p:grpSpPr>
            <p:sp>
              <p:nvSpPr>
                <p:cNvPr id="14" name="Rectangle 208">
                  <a:extLst>
                    <a:ext uri="{FF2B5EF4-FFF2-40B4-BE49-F238E27FC236}">
                      <a16:creationId xmlns:a16="http://schemas.microsoft.com/office/drawing/2014/main" id="{3D91EB66-91A6-455A-968F-DBF2CDBA5586}"/>
                    </a:ext>
                  </a:extLst>
                </p:cNvPr>
                <p:cNvSpPr>
                  <a:spLocks noChangeArrowheads="1"/>
                </p:cNvSpPr>
                <p:nvPr/>
              </p:nvSpPr>
              <p:spPr bwMode="auto">
                <a:xfrm>
                  <a:off x="3860" y="2071"/>
                  <a:ext cx="150" cy="294"/>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5" name="Freeform 209">
                  <a:extLst>
                    <a:ext uri="{FF2B5EF4-FFF2-40B4-BE49-F238E27FC236}">
                      <a16:creationId xmlns:a16="http://schemas.microsoft.com/office/drawing/2014/main" id="{5060F50E-9343-44F0-B76F-711914836FE4}"/>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6" name="Freeform 210">
                  <a:extLst>
                    <a:ext uri="{FF2B5EF4-FFF2-40B4-BE49-F238E27FC236}">
                      <a16:creationId xmlns:a16="http://schemas.microsoft.com/office/drawing/2014/main" id="{812FC5BC-BD42-4AFC-AF13-F3586085F8F8}"/>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7" name="Freeform 211">
                  <a:extLst>
                    <a:ext uri="{FF2B5EF4-FFF2-40B4-BE49-F238E27FC236}">
                      <a16:creationId xmlns:a16="http://schemas.microsoft.com/office/drawing/2014/main" id="{012E00F0-42A4-4FC5-928E-0D90C4AEC2E2}"/>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8" name="Rectangle 212">
                  <a:extLst>
                    <a:ext uri="{FF2B5EF4-FFF2-40B4-BE49-F238E27FC236}">
                      <a16:creationId xmlns:a16="http://schemas.microsoft.com/office/drawing/2014/main" id="{319EE5EB-2C10-48A0-9A94-7520A0E9600A}"/>
                    </a:ext>
                  </a:extLst>
                </p:cNvPr>
                <p:cNvSpPr>
                  <a:spLocks noChangeArrowheads="1"/>
                </p:cNvSpPr>
                <p:nvPr/>
              </p:nvSpPr>
              <p:spPr bwMode="auto">
                <a:xfrm>
                  <a:off x="3888" y="2040"/>
                  <a:ext cx="42" cy="31"/>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9" name="Rectangle 213">
                  <a:extLst>
                    <a:ext uri="{FF2B5EF4-FFF2-40B4-BE49-F238E27FC236}">
                      <a16:creationId xmlns:a16="http://schemas.microsoft.com/office/drawing/2014/main" id="{A400FCC8-1544-42A9-8A54-AB0612F1B3B8}"/>
                    </a:ext>
                  </a:extLst>
                </p:cNvPr>
                <p:cNvSpPr>
                  <a:spLocks noChangeArrowheads="1"/>
                </p:cNvSpPr>
                <p:nvPr/>
              </p:nvSpPr>
              <p:spPr bwMode="auto">
                <a:xfrm>
                  <a:off x="3970"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0" name="Rectangle 214">
                  <a:extLst>
                    <a:ext uri="{FF2B5EF4-FFF2-40B4-BE49-F238E27FC236}">
                      <a16:creationId xmlns:a16="http://schemas.microsoft.com/office/drawing/2014/main" id="{FAE1F31C-2D3C-414D-B8AC-18685748E5DE}"/>
                    </a:ext>
                  </a:extLst>
                </p:cNvPr>
                <p:cNvSpPr>
                  <a:spLocks noChangeArrowheads="1"/>
                </p:cNvSpPr>
                <p:nvPr/>
              </p:nvSpPr>
              <p:spPr bwMode="auto">
                <a:xfrm>
                  <a:off x="3970"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1" name="Rectangle 215">
                  <a:extLst>
                    <a:ext uri="{FF2B5EF4-FFF2-40B4-BE49-F238E27FC236}">
                      <a16:creationId xmlns:a16="http://schemas.microsoft.com/office/drawing/2014/main" id="{E335CCE9-DF6E-422F-9102-12A21727734A}"/>
                    </a:ext>
                  </a:extLst>
                </p:cNvPr>
                <p:cNvSpPr>
                  <a:spLocks noChangeArrowheads="1"/>
                </p:cNvSpPr>
                <p:nvPr/>
              </p:nvSpPr>
              <p:spPr bwMode="auto">
                <a:xfrm>
                  <a:off x="3970"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2" name="Rectangle 216">
                  <a:extLst>
                    <a:ext uri="{FF2B5EF4-FFF2-40B4-BE49-F238E27FC236}">
                      <a16:creationId xmlns:a16="http://schemas.microsoft.com/office/drawing/2014/main" id="{E89F7DD4-BED1-43DC-803E-DFFE26DB92C9}"/>
                    </a:ext>
                  </a:extLst>
                </p:cNvPr>
                <p:cNvSpPr>
                  <a:spLocks noChangeArrowheads="1"/>
                </p:cNvSpPr>
                <p:nvPr/>
              </p:nvSpPr>
              <p:spPr bwMode="auto">
                <a:xfrm>
                  <a:off x="3970"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3" name="Rectangle 217">
                  <a:extLst>
                    <a:ext uri="{FF2B5EF4-FFF2-40B4-BE49-F238E27FC236}">
                      <a16:creationId xmlns:a16="http://schemas.microsoft.com/office/drawing/2014/main" id="{590AA2C5-EA1C-4389-B5A1-EECE58E4FE07}"/>
                    </a:ext>
                  </a:extLst>
                </p:cNvPr>
                <p:cNvSpPr>
                  <a:spLocks noChangeArrowheads="1"/>
                </p:cNvSpPr>
                <p:nvPr/>
              </p:nvSpPr>
              <p:spPr bwMode="auto">
                <a:xfrm>
                  <a:off x="3970"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4" name="Rectangle 218">
                  <a:extLst>
                    <a:ext uri="{FF2B5EF4-FFF2-40B4-BE49-F238E27FC236}">
                      <a16:creationId xmlns:a16="http://schemas.microsoft.com/office/drawing/2014/main" id="{E2933513-E326-40BB-A90B-70AEC95797A6}"/>
                    </a:ext>
                  </a:extLst>
                </p:cNvPr>
                <p:cNvSpPr>
                  <a:spLocks noChangeArrowheads="1"/>
                </p:cNvSpPr>
                <p:nvPr/>
              </p:nvSpPr>
              <p:spPr bwMode="auto">
                <a:xfrm>
                  <a:off x="3885"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5" name="Rectangle 219">
                  <a:extLst>
                    <a:ext uri="{FF2B5EF4-FFF2-40B4-BE49-F238E27FC236}">
                      <a16:creationId xmlns:a16="http://schemas.microsoft.com/office/drawing/2014/main" id="{B74B54C8-EAEA-4F9A-9BE4-C9DCECF6EF93}"/>
                    </a:ext>
                  </a:extLst>
                </p:cNvPr>
                <p:cNvSpPr>
                  <a:spLocks noChangeArrowheads="1"/>
                </p:cNvSpPr>
                <p:nvPr/>
              </p:nvSpPr>
              <p:spPr bwMode="auto">
                <a:xfrm>
                  <a:off x="3885"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6" name="Rectangle 220">
                  <a:extLst>
                    <a:ext uri="{FF2B5EF4-FFF2-40B4-BE49-F238E27FC236}">
                      <a16:creationId xmlns:a16="http://schemas.microsoft.com/office/drawing/2014/main" id="{9A45A9A4-C317-42C5-9993-1874474DD0E2}"/>
                    </a:ext>
                  </a:extLst>
                </p:cNvPr>
                <p:cNvSpPr>
                  <a:spLocks noChangeArrowheads="1"/>
                </p:cNvSpPr>
                <p:nvPr/>
              </p:nvSpPr>
              <p:spPr bwMode="auto">
                <a:xfrm>
                  <a:off x="3885"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7" name="Rectangle 221">
                  <a:extLst>
                    <a:ext uri="{FF2B5EF4-FFF2-40B4-BE49-F238E27FC236}">
                      <a16:creationId xmlns:a16="http://schemas.microsoft.com/office/drawing/2014/main" id="{F192D903-7372-4822-90C1-8B074BE2847D}"/>
                    </a:ext>
                  </a:extLst>
                </p:cNvPr>
                <p:cNvSpPr>
                  <a:spLocks noChangeArrowheads="1"/>
                </p:cNvSpPr>
                <p:nvPr/>
              </p:nvSpPr>
              <p:spPr bwMode="auto">
                <a:xfrm>
                  <a:off x="3885"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8" name="Rectangle 222">
                  <a:extLst>
                    <a:ext uri="{FF2B5EF4-FFF2-40B4-BE49-F238E27FC236}">
                      <a16:creationId xmlns:a16="http://schemas.microsoft.com/office/drawing/2014/main" id="{6AE5BB18-E292-40BE-BEFC-2537DA6EF4B8}"/>
                    </a:ext>
                  </a:extLst>
                </p:cNvPr>
                <p:cNvSpPr>
                  <a:spLocks noChangeArrowheads="1"/>
                </p:cNvSpPr>
                <p:nvPr/>
              </p:nvSpPr>
              <p:spPr bwMode="auto">
                <a:xfrm>
                  <a:off x="3885"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9" name="Rectangle 223">
                  <a:extLst>
                    <a:ext uri="{FF2B5EF4-FFF2-40B4-BE49-F238E27FC236}">
                      <a16:creationId xmlns:a16="http://schemas.microsoft.com/office/drawing/2014/main" id="{0161B0FA-D477-4FA3-9747-D96B70F36E67}"/>
                    </a:ext>
                  </a:extLst>
                </p:cNvPr>
                <p:cNvSpPr>
                  <a:spLocks noChangeArrowheads="1"/>
                </p:cNvSpPr>
                <p:nvPr/>
              </p:nvSpPr>
              <p:spPr bwMode="auto">
                <a:xfrm>
                  <a:off x="3927"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0" name="Rectangle 224">
                  <a:extLst>
                    <a:ext uri="{FF2B5EF4-FFF2-40B4-BE49-F238E27FC236}">
                      <a16:creationId xmlns:a16="http://schemas.microsoft.com/office/drawing/2014/main" id="{37E2435E-CC2A-498B-993E-4C8075FED129}"/>
                    </a:ext>
                  </a:extLst>
                </p:cNvPr>
                <p:cNvSpPr>
                  <a:spLocks noChangeArrowheads="1"/>
                </p:cNvSpPr>
                <p:nvPr/>
              </p:nvSpPr>
              <p:spPr bwMode="auto">
                <a:xfrm>
                  <a:off x="3927"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1" name="Rectangle 225">
                  <a:extLst>
                    <a:ext uri="{FF2B5EF4-FFF2-40B4-BE49-F238E27FC236}">
                      <a16:creationId xmlns:a16="http://schemas.microsoft.com/office/drawing/2014/main" id="{22240E8B-0DB5-40B8-8FAB-54B1B48C98D9}"/>
                    </a:ext>
                  </a:extLst>
                </p:cNvPr>
                <p:cNvSpPr>
                  <a:spLocks noChangeArrowheads="1"/>
                </p:cNvSpPr>
                <p:nvPr/>
              </p:nvSpPr>
              <p:spPr bwMode="auto">
                <a:xfrm>
                  <a:off x="3927"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2" name="Rectangle 226">
                  <a:extLst>
                    <a:ext uri="{FF2B5EF4-FFF2-40B4-BE49-F238E27FC236}">
                      <a16:creationId xmlns:a16="http://schemas.microsoft.com/office/drawing/2014/main" id="{16D3C37E-79A0-4D64-BA8E-4C4B2C72838A}"/>
                    </a:ext>
                  </a:extLst>
                </p:cNvPr>
                <p:cNvSpPr>
                  <a:spLocks noChangeArrowheads="1"/>
                </p:cNvSpPr>
                <p:nvPr/>
              </p:nvSpPr>
              <p:spPr bwMode="auto">
                <a:xfrm>
                  <a:off x="3927"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3" name="Rectangle 227">
                  <a:extLst>
                    <a:ext uri="{FF2B5EF4-FFF2-40B4-BE49-F238E27FC236}">
                      <a16:creationId xmlns:a16="http://schemas.microsoft.com/office/drawing/2014/main" id="{094664E1-74F1-48BA-B529-24D2EE217EBA}"/>
                    </a:ext>
                  </a:extLst>
                </p:cNvPr>
                <p:cNvSpPr>
                  <a:spLocks noChangeArrowheads="1"/>
                </p:cNvSpPr>
                <p:nvPr/>
              </p:nvSpPr>
              <p:spPr bwMode="auto">
                <a:xfrm>
                  <a:off x="3927"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4" name="Rectangle 228">
                  <a:extLst>
                    <a:ext uri="{FF2B5EF4-FFF2-40B4-BE49-F238E27FC236}">
                      <a16:creationId xmlns:a16="http://schemas.microsoft.com/office/drawing/2014/main" id="{A0B1CD41-07CC-41D5-B9D7-A7FE81ED55FE}"/>
                    </a:ext>
                  </a:extLst>
                </p:cNvPr>
                <p:cNvSpPr>
                  <a:spLocks noChangeArrowheads="1"/>
                </p:cNvSpPr>
                <p:nvPr/>
              </p:nvSpPr>
              <p:spPr bwMode="auto">
                <a:xfrm>
                  <a:off x="3776"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5" name="Rectangle 229">
                  <a:extLst>
                    <a:ext uri="{FF2B5EF4-FFF2-40B4-BE49-F238E27FC236}">
                      <a16:creationId xmlns:a16="http://schemas.microsoft.com/office/drawing/2014/main" id="{B6F12A9C-CC35-4F9D-8122-73809C3CB848}"/>
                    </a:ext>
                  </a:extLst>
                </p:cNvPr>
                <p:cNvSpPr>
                  <a:spLocks noChangeArrowheads="1"/>
                </p:cNvSpPr>
                <p:nvPr/>
              </p:nvSpPr>
              <p:spPr bwMode="auto">
                <a:xfrm>
                  <a:off x="3776"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6" name="Rectangle 230">
                  <a:extLst>
                    <a:ext uri="{FF2B5EF4-FFF2-40B4-BE49-F238E27FC236}">
                      <a16:creationId xmlns:a16="http://schemas.microsoft.com/office/drawing/2014/main" id="{E81255D6-E899-4D9B-BE7A-2FEEDB03824F}"/>
                    </a:ext>
                  </a:extLst>
                </p:cNvPr>
                <p:cNvSpPr>
                  <a:spLocks noChangeArrowheads="1"/>
                </p:cNvSpPr>
                <p:nvPr/>
              </p:nvSpPr>
              <p:spPr bwMode="auto">
                <a:xfrm>
                  <a:off x="3776"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7" name="Rectangle 231">
                  <a:extLst>
                    <a:ext uri="{FF2B5EF4-FFF2-40B4-BE49-F238E27FC236}">
                      <a16:creationId xmlns:a16="http://schemas.microsoft.com/office/drawing/2014/main" id="{9A514F52-F051-4353-9EE9-1283F9808667}"/>
                    </a:ext>
                  </a:extLst>
                </p:cNvPr>
                <p:cNvSpPr>
                  <a:spLocks noChangeArrowheads="1"/>
                </p:cNvSpPr>
                <p:nvPr/>
              </p:nvSpPr>
              <p:spPr bwMode="auto">
                <a:xfrm>
                  <a:off x="3818"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8" name="Rectangle 232">
                  <a:extLst>
                    <a:ext uri="{FF2B5EF4-FFF2-40B4-BE49-F238E27FC236}">
                      <a16:creationId xmlns:a16="http://schemas.microsoft.com/office/drawing/2014/main" id="{B62841A7-08F3-44C9-8238-2CFBD8CC85B9}"/>
                    </a:ext>
                  </a:extLst>
                </p:cNvPr>
                <p:cNvSpPr>
                  <a:spLocks noChangeArrowheads="1"/>
                </p:cNvSpPr>
                <p:nvPr/>
              </p:nvSpPr>
              <p:spPr bwMode="auto">
                <a:xfrm>
                  <a:off x="3818"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9" name="Rectangle 233">
                  <a:extLst>
                    <a:ext uri="{FF2B5EF4-FFF2-40B4-BE49-F238E27FC236}">
                      <a16:creationId xmlns:a16="http://schemas.microsoft.com/office/drawing/2014/main" id="{99E965A8-02FA-4183-B52E-369CE18CEE9E}"/>
                    </a:ext>
                  </a:extLst>
                </p:cNvPr>
                <p:cNvSpPr>
                  <a:spLocks noChangeArrowheads="1"/>
                </p:cNvSpPr>
                <p:nvPr/>
              </p:nvSpPr>
              <p:spPr bwMode="auto">
                <a:xfrm>
                  <a:off x="3818"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40" name="Rectangle 234">
                  <a:extLst>
                    <a:ext uri="{FF2B5EF4-FFF2-40B4-BE49-F238E27FC236}">
                      <a16:creationId xmlns:a16="http://schemas.microsoft.com/office/drawing/2014/main" id="{516E2AED-F1F6-4676-B7D4-E02CC5461A78}"/>
                    </a:ext>
                  </a:extLst>
                </p:cNvPr>
                <p:cNvSpPr>
                  <a:spLocks noChangeArrowheads="1"/>
                </p:cNvSpPr>
                <p:nvPr/>
              </p:nvSpPr>
              <p:spPr bwMode="auto">
                <a:xfrm>
                  <a:off x="3776"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41" name="Rectangle 235">
                  <a:extLst>
                    <a:ext uri="{FF2B5EF4-FFF2-40B4-BE49-F238E27FC236}">
                      <a16:creationId xmlns:a16="http://schemas.microsoft.com/office/drawing/2014/main" id="{E81AD397-2A1C-459B-B1D8-FBCCA7173A80}"/>
                    </a:ext>
                  </a:extLst>
                </p:cNvPr>
                <p:cNvSpPr>
                  <a:spLocks noChangeArrowheads="1"/>
                </p:cNvSpPr>
                <p:nvPr/>
              </p:nvSpPr>
              <p:spPr bwMode="auto">
                <a:xfrm>
                  <a:off x="3818"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grpSp>
        </p:grpSp>
        <p:grpSp>
          <p:nvGrpSpPr>
            <p:cNvPr id="45" name="Group 44">
              <a:extLst>
                <a:ext uri="{FF2B5EF4-FFF2-40B4-BE49-F238E27FC236}">
                  <a16:creationId xmlns:a16="http://schemas.microsoft.com/office/drawing/2014/main" id="{7C06CA7B-12CD-4D1D-9770-103536F01CDA}"/>
                </a:ext>
              </a:extLst>
            </p:cNvPr>
            <p:cNvGrpSpPr/>
            <p:nvPr/>
          </p:nvGrpSpPr>
          <p:grpSpPr>
            <a:xfrm>
              <a:off x="5017125" y="5220396"/>
              <a:ext cx="1021214" cy="925299"/>
              <a:chOff x="1099439" y="3534104"/>
              <a:chExt cx="1140368" cy="1033262"/>
            </a:xfrm>
          </p:grpSpPr>
          <p:sp>
            <p:nvSpPr>
              <p:cNvPr id="46" name="TextBox 45">
                <a:extLst>
                  <a:ext uri="{FF2B5EF4-FFF2-40B4-BE49-F238E27FC236}">
                    <a16:creationId xmlns:a16="http://schemas.microsoft.com/office/drawing/2014/main" id="{C6994B1D-2425-408B-9584-B44E21CC0126}"/>
                  </a:ext>
                </a:extLst>
              </p:cNvPr>
              <p:cNvSpPr txBox="1"/>
              <p:nvPr/>
            </p:nvSpPr>
            <p:spPr>
              <a:xfrm>
                <a:off x="1281055" y="4373467"/>
                <a:ext cx="777136" cy="1938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400" dirty="0"/>
                  <a:t>Windows</a:t>
                </a:r>
                <a:endParaRPr lang="en-US" sz="1200" dirty="0"/>
              </a:p>
            </p:txBody>
          </p:sp>
          <p:sp>
            <p:nvSpPr>
              <p:cNvPr id="47" name="Laptop_E770" title="Icon of a laptop">
                <a:extLst>
                  <a:ext uri="{FF2B5EF4-FFF2-40B4-BE49-F238E27FC236}">
                    <a16:creationId xmlns:a16="http://schemas.microsoft.com/office/drawing/2014/main" id="{21BA5E64-3C46-4E7A-9BBA-0C80948B6211}"/>
                  </a:ext>
                </a:extLst>
              </p:cNvPr>
              <p:cNvSpPr>
                <a:spLocks noChangeAspect="1" noEditPoints="1"/>
              </p:cNvSpPr>
              <p:nvPr/>
            </p:nvSpPr>
            <p:spPr bwMode="auto">
              <a:xfrm>
                <a:off x="1099439" y="3534104"/>
                <a:ext cx="1140368" cy="760941"/>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48" name="Freeform 15">
                <a:extLst>
                  <a:ext uri="{FF2B5EF4-FFF2-40B4-BE49-F238E27FC236}">
                    <a16:creationId xmlns:a16="http://schemas.microsoft.com/office/drawing/2014/main" id="{EE048134-F483-4F8C-86F4-312399305444}"/>
                  </a:ext>
                </a:extLst>
              </p:cNvPr>
              <p:cNvSpPr>
                <a:spLocks noChangeAspect="1" noEditPoints="1"/>
              </p:cNvSpPr>
              <p:nvPr/>
            </p:nvSpPr>
            <p:spPr bwMode="black">
              <a:xfrm>
                <a:off x="1500181" y="3656976"/>
                <a:ext cx="338884" cy="33750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200" dirty="0"/>
              </a:p>
            </p:txBody>
          </p:sp>
        </p:grpSp>
        <p:grpSp>
          <p:nvGrpSpPr>
            <p:cNvPr id="49" name="Group 48">
              <a:extLst>
                <a:ext uri="{FF2B5EF4-FFF2-40B4-BE49-F238E27FC236}">
                  <a16:creationId xmlns:a16="http://schemas.microsoft.com/office/drawing/2014/main" id="{8FEA5C51-13B0-4187-B48F-FD05FCEBC9E1}"/>
                </a:ext>
              </a:extLst>
            </p:cNvPr>
            <p:cNvGrpSpPr/>
            <p:nvPr/>
          </p:nvGrpSpPr>
          <p:grpSpPr>
            <a:xfrm>
              <a:off x="2466140" y="4776376"/>
              <a:ext cx="1683597" cy="1162141"/>
              <a:chOff x="2672925" y="4768436"/>
              <a:chExt cx="1880037" cy="1297738"/>
            </a:xfrm>
          </p:grpSpPr>
          <p:grpSp>
            <p:nvGrpSpPr>
              <p:cNvPr id="50" name="Group 49">
                <a:extLst>
                  <a:ext uri="{FF2B5EF4-FFF2-40B4-BE49-F238E27FC236}">
                    <a16:creationId xmlns:a16="http://schemas.microsoft.com/office/drawing/2014/main" id="{865644DB-790C-464C-8E5E-AF3C0878208D}"/>
                  </a:ext>
                </a:extLst>
              </p:cNvPr>
              <p:cNvGrpSpPr/>
              <p:nvPr/>
            </p:nvGrpSpPr>
            <p:grpSpPr>
              <a:xfrm>
                <a:off x="2672925" y="4768436"/>
                <a:ext cx="892600" cy="1170498"/>
                <a:chOff x="2672925" y="4768436"/>
                <a:chExt cx="892600" cy="1170498"/>
              </a:xfrm>
            </p:grpSpPr>
            <p:sp>
              <p:nvSpPr>
                <p:cNvPr id="61" name="Trapezoid 60">
                  <a:extLst>
                    <a:ext uri="{FF2B5EF4-FFF2-40B4-BE49-F238E27FC236}">
                      <a16:creationId xmlns:a16="http://schemas.microsoft.com/office/drawing/2014/main" id="{35D54E5A-E072-4F4E-A692-2F2CF9DA4535}"/>
                    </a:ext>
                  </a:extLst>
                </p:cNvPr>
                <p:cNvSpPr/>
                <p:nvPr/>
              </p:nvSpPr>
              <p:spPr bwMode="auto">
                <a:xfrm>
                  <a:off x="2701663" y="5510597"/>
                  <a:ext cx="834429" cy="129442"/>
                </a:xfrm>
                <a:prstGeom prst="trapezoid">
                  <a:avLst>
                    <a:gd name="adj" fmla="val 65881"/>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62" name="Group 61">
                  <a:extLst>
                    <a:ext uri="{FF2B5EF4-FFF2-40B4-BE49-F238E27FC236}">
                      <a16:creationId xmlns:a16="http://schemas.microsoft.com/office/drawing/2014/main" id="{D560C30C-90A3-43AF-B193-7A44A7C3525C}"/>
                    </a:ext>
                  </a:extLst>
                </p:cNvPr>
                <p:cNvGrpSpPr/>
                <p:nvPr/>
              </p:nvGrpSpPr>
              <p:grpSpPr>
                <a:xfrm>
                  <a:off x="2672925" y="4768436"/>
                  <a:ext cx="892600" cy="1170498"/>
                  <a:chOff x="2672925" y="4768436"/>
                  <a:chExt cx="892600" cy="1170498"/>
                </a:xfrm>
              </p:grpSpPr>
              <p:sp>
                <p:nvSpPr>
                  <p:cNvPr id="63" name="Rectangle 62">
                    <a:extLst>
                      <a:ext uri="{FF2B5EF4-FFF2-40B4-BE49-F238E27FC236}">
                        <a16:creationId xmlns:a16="http://schemas.microsoft.com/office/drawing/2014/main" id="{F5834868-8DF4-4D75-8D43-BF2974F5A534}"/>
                      </a:ext>
                    </a:extLst>
                  </p:cNvPr>
                  <p:cNvSpPr/>
                  <p:nvPr/>
                </p:nvSpPr>
                <p:spPr bwMode="auto">
                  <a:xfrm>
                    <a:off x="2672925" y="4768436"/>
                    <a:ext cx="892600" cy="50365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64" name="Group 63">
                    <a:extLst>
                      <a:ext uri="{FF2B5EF4-FFF2-40B4-BE49-F238E27FC236}">
                        <a16:creationId xmlns:a16="http://schemas.microsoft.com/office/drawing/2014/main" id="{F05F4B2C-FA46-4416-BAC5-E04E6C4557C3}"/>
                      </a:ext>
                    </a:extLst>
                  </p:cNvPr>
                  <p:cNvGrpSpPr/>
                  <p:nvPr/>
                </p:nvGrpSpPr>
                <p:grpSpPr>
                  <a:xfrm>
                    <a:off x="2673590" y="4769612"/>
                    <a:ext cx="890294" cy="1169322"/>
                    <a:chOff x="2739855" y="5372677"/>
                    <a:chExt cx="890294" cy="1169322"/>
                  </a:xfrm>
                </p:grpSpPr>
                <p:sp>
                  <p:nvSpPr>
                    <p:cNvPr id="65" name="TextBox 64">
                      <a:extLst>
                        <a:ext uri="{FF2B5EF4-FFF2-40B4-BE49-F238E27FC236}">
                          <a16:creationId xmlns:a16="http://schemas.microsoft.com/office/drawing/2014/main" id="{59F04CDE-D9FB-49D7-BFF6-D645F751BF61}"/>
                        </a:ext>
                      </a:extLst>
                    </p:cNvPr>
                    <p:cNvSpPr txBox="1"/>
                    <p:nvPr/>
                  </p:nvSpPr>
                  <p:spPr>
                    <a:xfrm>
                      <a:off x="2919865" y="6375800"/>
                      <a:ext cx="530273"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MacOS</a:t>
                      </a:r>
                    </a:p>
                  </p:txBody>
                </p:sp>
                <p:grpSp>
                  <p:nvGrpSpPr>
                    <p:cNvPr id="66" name="Group 65">
                      <a:extLst>
                        <a:ext uri="{FF2B5EF4-FFF2-40B4-BE49-F238E27FC236}">
                          <a16:creationId xmlns:a16="http://schemas.microsoft.com/office/drawing/2014/main" id="{1B7CCAC7-82A9-47A0-9645-970CE0108278}"/>
                        </a:ext>
                      </a:extLst>
                    </p:cNvPr>
                    <p:cNvGrpSpPr/>
                    <p:nvPr/>
                  </p:nvGrpSpPr>
                  <p:grpSpPr>
                    <a:xfrm>
                      <a:off x="2739855" y="5372677"/>
                      <a:ext cx="890294" cy="875758"/>
                      <a:chOff x="1458270" y="5446029"/>
                      <a:chExt cx="890294" cy="875758"/>
                    </a:xfrm>
                  </p:grpSpPr>
                  <p:pic>
                    <p:nvPicPr>
                      <p:cNvPr id="67" name="Picture 2" descr="See the source image">
                        <a:extLst>
                          <a:ext uri="{FF2B5EF4-FFF2-40B4-BE49-F238E27FC236}">
                            <a16:creationId xmlns:a16="http://schemas.microsoft.com/office/drawing/2014/main" id="{741F959C-AAA4-4F47-BE0D-3F6127C4C0AA}"/>
                          </a:ext>
                        </a:extLst>
                      </p:cNvPr>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1747028" y="5525853"/>
                        <a:ext cx="312778" cy="312778"/>
                      </a:xfrm>
                      <a:prstGeom prst="rect">
                        <a:avLst/>
                      </a:prstGeom>
                      <a:noFill/>
                      <a:extLst>
                        <a:ext uri="{909E8E84-426E-40DD-AFC4-6F175D3DCCD1}">
                          <a14:hiddenFill xmlns:a14="http://schemas.microsoft.com/office/drawing/2010/main">
                            <a:solidFill>
                              <a:srgbClr val="FFFFFF"/>
                            </a:solidFill>
                          </a14:hiddenFill>
                        </a:ext>
                      </a:extLst>
                    </p:spPr>
                  </p:pic>
                  <p:sp>
                    <p:nvSpPr>
                      <p:cNvPr id="68" name="desktop" title="a desktop PC">
                        <a:extLst>
                          <a:ext uri="{FF2B5EF4-FFF2-40B4-BE49-F238E27FC236}">
                            <a16:creationId xmlns:a16="http://schemas.microsoft.com/office/drawing/2014/main" id="{D24A60F0-AF66-49EE-86C2-DA3A25A4FE2E}"/>
                          </a:ext>
                        </a:extLst>
                      </p:cNvPr>
                      <p:cNvSpPr>
                        <a:spLocks noChangeAspect="1" noEditPoints="1"/>
                      </p:cNvSpPr>
                      <p:nvPr/>
                    </p:nvSpPr>
                    <p:spPr bwMode="auto">
                      <a:xfrm>
                        <a:off x="1458270" y="5446029"/>
                        <a:ext cx="890294" cy="875758"/>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grpSp>
          </p:grpSp>
          <p:grpSp>
            <p:nvGrpSpPr>
              <p:cNvPr id="51" name="Group 50">
                <a:extLst>
                  <a:ext uri="{FF2B5EF4-FFF2-40B4-BE49-F238E27FC236}">
                    <a16:creationId xmlns:a16="http://schemas.microsoft.com/office/drawing/2014/main" id="{E37716AA-0E7B-4CC5-A78D-C917C3481699}"/>
                  </a:ext>
                </a:extLst>
              </p:cNvPr>
              <p:cNvGrpSpPr/>
              <p:nvPr/>
            </p:nvGrpSpPr>
            <p:grpSpPr>
              <a:xfrm>
                <a:off x="3706414" y="5292209"/>
                <a:ext cx="846548" cy="773965"/>
                <a:chOff x="3706414" y="5292209"/>
                <a:chExt cx="846548" cy="773965"/>
              </a:xfrm>
            </p:grpSpPr>
            <p:grpSp>
              <p:nvGrpSpPr>
                <p:cNvPr id="52" name="Group 51">
                  <a:extLst>
                    <a:ext uri="{FF2B5EF4-FFF2-40B4-BE49-F238E27FC236}">
                      <a16:creationId xmlns:a16="http://schemas.microsoft.com/office/drawing/2014/main" id="{3ED20454-3F3C-4330-9976-D012DAF0F891}"/>
                    </a:ext>
                  </a:extLst>
                </p:cNvPr>
                <p:cNvGrpSpPr/>
                <p:nvPr/>
              </p:nvGrpSpPr>
              <p:grpSpPr>
                <a:xfrm flipH="1">
                  <a:off x="3714614" y="5292887"/>
                  <a:ext cx="838348" cy="620598"/>
                  <a:chOff x="2276325" y="3556116"/>
                  <a:chExt cx="838348" cy="620598"/>
                </a:xfrm>
                <a:solidFill>
                  <a:schemeClr val="bg1">
                    <a:lumMod val="95000"/>
                  </a:schemeClr>
                </a:solidFill>
              </p:grpSpPr>
              <p:sp>
                <p:nvSpPr>
                  <p:cNvPr id="59" name="Rectangle: Rounded Corners 58">
                    <a:extLst>
                      <a:ext uri="{FF2B5EF4-FFF2-40B4-BE49-F238E27FC236}">
                        <a16:creationId xmlns:a16="http://schemas.microsoft.com/office/drawing/2014/main" id="{88665E51-2CBC-4FD5-9E01-AB6FFCDBAEF5}"/>
                      </a:ext>
                    </a:extLst>
                  </p:cNvPr>
                  <p:cNvSpPr/>
                  <p:nvPr/>
                </p:nvSpPr>
                <p:spPr bwMode="auto">
                  <a:xfrm>
                    <a:off x="2276325" y="3556116"/>
                    <a:ext cx="735164" cy="509471"/>
                  </a:xfrm>
                  <a:prstGeom prst="roundRect">
                    <a:avLst>
                      <a:gd name="adj" fmla="val 6073"/>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60" name="Rectangle 59">
                    <a:extLst>
                      <a:ext uri="{FF2B5EF4-FFF2-40B4-BE49-F238E27FC236}">
                        <a16:creationId xmlns:a16="http://schemas.microsoft.com/office/drawing/2014/main" id="{A51D049C-F4DF-4CCE-93CE-0F77364BE8FB}"/>
                      </a:ext>
                    </a:extLst>
                  </p:cNvPr>
                  <p:cNvSpPr/>
                  <p:nvPr/>
                </p:nvSpPr>
                <p:spPr bwMode="auto">
                  <a:xfrm>
                    <a:off x="2841622" y="3725863"/>
                    <a:ext cx="273051" cy="45085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grpSp>
              <p:nvGrpSpPr>
                <p:cNvPr id="53" name="Group 52">
                  <a:extLst>
                    <a:ext uri="{FF2B5EF4-FFF2-40B4-BE49-F238E27FC236}">
                      <a16:creationId xmlns:a16="http://schemas.microsoft.com/office/drawing/2014/main" id="{D9CDA35F-A40A-4B9B-B7F1-AFDD566E72B0}"/>
                    </a:ext>
                  </a:extLst>
                </p:cNvPr>
                <p:cNvGrpSpPr/>
                <p:nvPr/>
              </p:nvGrpSpPr>
              <p:grpSpPr>
                <a:xfrm>
                  <a:off x="3706414" y="5292209"/>
                  <a:ext cx="845782" cy="773965"/>
                  <a:chOff x="3920197" y="5679761"/>
                  <a:chExt cx="845782" cy="773965"/>
                </a:xfrm>
              </p:grpSpPr>
              <p:sp>
                <p:nvSpPr>
                  <p:cNvPr id="54" name="TextBox 53">
                    <a:extLst>
                      <a:ext uri="{FF2B5EF4-FFF2-40B4-BE49-F238E27FC236}">
                        <a16:creationId xmlns:a16="http://schemas.microsoft.com/office/drawing/2014/main" id="{D30961F7-BFF3-4EAA-B088-1A64E12E66E0}"/>
                      </a:ext>
                    </a:extLst>
                  </p:cNvPr>
                  <p:cNvSpPr txBox="1"/>
                  <p:nvPr/>
                </p:nvSpPr>
                <p:spPr>
                  <a:xfrm>
                    <a:off x="4231318" y="6287527"/>
                    <a:ext cx="280205"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iOS</a:t>
                    </a:r>
                  </a:p>
                </p:txBody>
              </p:sp>
              <p:grpSp>
                <p:nvGrpSpPr>
                  <p:cNvPr id="55" name="Group 54">
                    <a:extLst>
                      <a:ext uri="{FF2B5EF4-FFF2-40B4-BE49-F238E27FC236}">
                        <a16:creationId xmlns:a16="http://schemas.microsoft.com/office/drawing/2014/main" id="{0AB69AF0-FD89-4B7D-BB67-B80190440F6B}"/>
                      </a:ext>
                    </a:extLst>
                  </p:cNvPr>
                  <p:cNvGrpSpPr/>
                  <p:nvPr/>
                </p:nvGrpSpPr>
                <p:grpSpPr>
                  <a:xfrm>
                    <a:off x="3920197" y="5679761"/>
                    <a:ext cx="845782" cy="620648"/>
                    <a:chOff x="3331466" y="4591430"/>
                    <a:chExt cx="845782" cy="620648"/>
                  </a:xfrm>
                </p:grpSpPr>
                <p:pic>
                  <p:nvPicPr>
                    <p:cNvPr id="56" name="Picture 2" descr="See the source image">
                      <a:extLst>
                        <a:ext uri="{FF2B5EF4-FFF2-40B4-BE49-F238E27FC236}">
                          <a16:creationId xmlns:a16="http://schemas.microsoft.com/office/drawing/2014/main" id="{477A6EDF-7A9F-44AE-A9F9-4F84AAF8C63B}"/>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3689846" y="4640626"/>
                      <a:ext cx="232946" cy="232946"/>
                    </a:xfrm>
                    <a:prstGeom prst="rect">
                      <a:avLst/>
                    </a:prstGeom>
                    <a:noFill/>
                    <a:extLst>
                      <a:ext uri="{909E8E84-426E-40DD-AFC4-6F175D3DCCD1}">
                        <a14:hiddenFill xmlns:a14="http://schemas.microsoft.com/office/drawing/2010/main">
                          <a:solidFill>
                            <a:srgbClr val="FFFFFF"/>
                          </a:solidFill>
                        </a14:hiddenFill>
                      </a:ext>
                    </a:extLst>
                  </p:spPr>
                </p:pic>
                <p:sp>
                  <p:nvSpPr>
                    <p:cNvPr id="57" name="UniversalApp_E8CC" title="Icon of a cellphone in front of a tablet">
                      <a:extLst>
                        <a:ext uri="{FF2B5EF4-FFF2-40B4-BE49-F238E27FC236}">
                          <a16:creationId xmlns:a16="http://schemas.microsoft.com/office/drawing/2014/main" id="{58BE3CCD-86E7-4EFB-B9EA-2917211F8C99}"/>
                        </a:ext>
                      </a:extLst>
                    </p:cNvPr>
                    <p:cNvSpPr>
                      <a:spLocks noChangeAspect="1" noEditPoints="1"/>
                    </p:cNvSpPr>
                    <p:nvPr/>
                  </p:nvSpPr>
                  <p:spPr bwMode="auto">
                    <a:xfrm>
                      <a:off x="3331466" y="4591430"/>
                      <a:ext cx="845782" cy="620648"/>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pic>
                  <p:nvPicPr>
                    <p:cNvPr id="58" name="Picture 2" descr="See the source image">
                      <a:extLst>
                        <a:ext uri="{FF2B5EF4-FFF2-40B4-BE49-F238E27FC236}">
                          <a16:creationId xmlns:a16="http://schemas.microsoft.com/office/drawing/2014/main" id="{6270E6BA-DF37-4259-AD03-FB1CFD9E7E22}"/>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3395663" y="4820510"/>
                      <a:ext cx="150636" cy="150636"/>
                    </a:xfrm>
                    <a:prstGeom prst="rect">
                      <a:avLst/>
                    </a:prstGeom>
                    <a:noFill/>
                    <a:extLst>
                      <a:ext uri="{909E8E84-426E-40DD-AFC4-6F175D3DCCD1}">
                        <a14:hiddenFill xmlns:a14="http://schemas.microsoft.com/office/drawing/2010/main">
                          <a:solidFill>
                            <a:srgbClr val="FFFFFF"/>
                          </a:solidFill>
                        </a14:hiddenFill>
                      </a:ext>
                    </a:extLst>
                  </p:spPr>
                </p:pic>
              </p:grpSp>
            </p:grpSp>
          </p:grpSp>
        </p:grpSp>
        <p:grpSp>
          <p:nvGrpSpPr>
            <p:cNvPr id="69" name="Group 68">
              <a:extLst>
                <a:ext uri="{FF2B5EF4-FFF2-40B4-BE49-F238E27FC236}">
                  <a16:creationId xmlns:a16="http://schemas.microsoft.com/office/drawing/2014/main" id="{3A0C72E1-0BF3-464B-9D03-4537B73D8E0D}"/>
                </a:ext>
              </a:extLst>
            </p:cNvPr>
            <p:cNvGrpSpPr/>
            <p:nvPr/>
          </p:nvGrpSpPr>
          <p:grpSpPr>
            <a:xfrm>
              <a:off x="2056351" y="3690728"/>
              <a:ext cx="812037" cy="694641"/>
              <a:chOff x="2215322" y="3556116"/>
              <a:chExt cx="906784" cy="775691"/>
            </a:xfrm>
          </p:grpSpPr>
          <p:grpSp>
            <p:nvGrpSpPr>
              <p:cNvPr id="70" name="Group 69">
                <a:extLst>
                  <a:ext uri="{FF2B5EF4-FFF2-40B4-BE49-F238E27FC236}">
                    <a16:creationId xmlns:a16="http://schemas.microsoft.com/office/drawing/2014/main" id="{C18802FA-5D13-4A84-9600-96BE42E54318}"/>
                  </a:ext>
                </a:extLst>
              </p:cNvPr>
              <p:cNvGrpSpPr/>
              <p:nvPr/>
            </p:nvGrpSpPr>
            <p:grpSpPr>
              <a:xfrm>
                <a:off x="2276325" y="3556116"/>
                <a:ext cx="838348" cy="620598"/>
                <a:chOff x="2276325" y="3556116"/>
                <a:chExt cx="838348" cy="620598"/>
              </a:xfrm>
              <a:solidFill>
                <a:schemeClr val="bg1">
                  <a:lumMod val="95000"/>
                </a:schemeClr>
              </a:solidFill>
            </p:grpSpPr>
            <p:sp>
              <p:nvSpPr>
                <p:cNvPr id="77" name="Rectangle: Rounded Corners 76">
                  <a:extLst>
                    <a:ext uri="{FF2B5EF4-FFF2-40B4-BE49-F238E27FC236}">
                      <a16:creationId xmlns:a16="http://schemas.microsoft.com/office/drawing/2014/main" id="{8B3F07E7-87BE-49EE-B5E6-38F6162D20AF}"/>
                    </a:ext>
                  </a:extLst>
                </p:cNvPr>
                <p:cNvSpPr/>
                <p:nvPr/>
              </p:nvSpPr>
              <p:spPr bwMode="auto">
                <a:xfrm>
                  <a:off x="2276325" y="3556116"/>
                  <a:ext cx="735164" cy="509471"/>
                </a:xfrm>
                <a:prstGeom prst="roundRect">
                  <a:avLst>
                    <a:gd name="adj" fmla="val 6073"/>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78" name="Rectangle 77">
                  <a:extLst>
                    <a:ext uri="{FF2B5EF4-FFF2-40B4-BE49-F238E27FC236}">
                      <a16:creationId xmlns:a16="http://schemas.microsoft.com/office/drawing/2014/main" id="{DD9C47B9-F888-4E5E-82AB-D68EE48B43C2}"/>
                    </a:ext>
                  </a:extLst>
                </p:cNvPr>
                <p:cNvSpPr/>
                <p:nvPr/>
              </p:nvSpPr>
              <p:spPr bwMode="auto">
                <a:xfrm>
                  <a:off x="2841622" y="3725863"/>
                  <a:ext cx="273051" cy="45085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grpSp>
            <p:nvGrpSpPr>
              <p:cNvPr id="71" name="Group 70">
                <a:extLst>
                  <a:ext uri="{FF2B5EF4-FFF2-40B4-BE49-F238E27FC236}">
                    <a16:creationId xmlns:a16="http://schemas.microsoft.com/office/drawing/2014/main" id="{B3550384-6D8C-4EB4-A3B3-454D8F7757AA}"/>
                  </a:ext>
                </a:extLst>
              </p:cNvPr>
              <p:cNvGrpSpPr/>
              <p:nvPr/>
            </p:nvGrpSpPr>
            <p:grpSpPr>
              <a:xfrm>
                <a:off x="2215322" y="3556117"/>
                <a:ext cx="906784" cy="775690"/>
                <a:chOff x="1400053" y="4630180"/>
                <a:chExt cx="906784" cy="775690"/>
              </a:xfrm>
            </p:grpSpPr>
            <p:sp>
              <p:nvSpPr>
                <p:cNvPr id="72" name="TextBox 71">
                  <a:extLst>
                    <a:ext uri="{FF2B5EF4-FFF2-40B4-BE49-F238E27FC236}">
                      <a16:creationId xmlns:a16="http://schemas.microsoft.com/office/drawing/2014/main" id="{7BCC9EF5-C312-4415-9B4E-D85DA2C49AA7}"/>
                    </a:ext>
                  </a:extLst>
                </p:cNvPr>
                <p:cNvSpPr txBox="1"/>
                <p:nvPr/>
              </p:nvSpPr>
              <p:spPr>
                <a:xfrm>
                  <a:off x="1400053" y="5239671"/>
                  <a:ext cx="592342"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Android</a:t>
                  </a:r>
                </a:p>
              </p:txBody>
            </p:sp>
            <p:grpSp>
              <p:nvGrpSpPr>
                <p:cNvPr id="73" name="Group 72">
                  <a:extLst>
                    <a:ext uri="{FF2B5EF4-FFF2-40B4-BE49-F238E27FC236}">
                      <a16:creationId xmlns:a16="http://schemas.microsoft.com/office/drawing/2014/main" id="{E2B50CF5-7A3A-495B-B189-AAFC00EFDF7F}"/>
                    </a:ext>
                  </a:extLst>
                </p:cNvPr>
                <p:cNvGrpSpPr/>
                <p:nvPr/>
              </p:nvGrpSpPr>
              <p:grpSpPr>
                <a:xfrm>
                  <a:off x="1461055" y="4630180"/>
                  <a:ext cx="845782" cy="620648"/>
                  <a:chOff x="-88760" y="5357820"/>
                  <a:chExt cx="845782" cy="620648"/>
                </a:xfrm>
              </p:grpSpPr>
              <p:sp>
                <p:nvSpPr>
                  <p:cNvPr id="74" name="UniversalApp_E8CC" title="Icon of a cellphone in front of a tablet">
                    <a:extLst>
                      <a:ext uri="{FF2B5EF4-FFF2-40B4-BE49-F238E27FC236}">
                        <a16:creationId xmlns:a16="http://schemas.microsoft.com/office/drawing/2014/main" id="{4CDE361F-5CEF-4008-A89E-EED1D4D1B77D}"/>
                      </a:ext>
                    </a:extLst>
                  </p:cNvPr>
                  <p:cNvSpPr>
                    <a:spLocks noChangeAspect="1" noEditPoints="1"/>
                  </p:cNvSpPr>
                  <p:nvPr/>
                </p:nvSpPr>
                <p:spPr bwMode="auto">
                  <a:xfrm flipH="1">
                    <a:off x="-88760" y="5357820"/>
                    <a:ext cx="845782" cy="620648"/>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pic>
                <p:nvPicPr>
                  <p:cNvPr id="75" name="Picture 2">
                    <a:extLst>
                      <a:ext uri="{FF2B5EF4-FFF2-40B4-BE49-F238E27FC236}">
                        <a16:creationId xmlns:a16="http://schemas.microsoft.com/office/drawing/2014/main" id="{A39BDE31-5453-4DA6-840D-5B395E1BB5E2}"/>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tretch>
                    <a:fillRect/>
                  </a:stretch>
                </p:blipFill>
                <p:spPr bwMode="auto">
                  <a:xfrm>
                    <a:off x="531814" y="5607066"/>
                    <a:ext cx="163436" cy="16343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a:extLst>
                      <a:ext uri="{FF2B5EF4-FFF2-40B4-BE49-F238E27FC236}">
                        <a16:creationId xmlns:a16="http://schemas.microsoft.com/office/drawing/2014/main" id="{AA14F3F5-55CB-48F7-90CF-C80005DD990B}"/>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tretch>
                    <a:fillRect/>
                  </a:stretch>
                </p:blipFill>
                <p:spPr bwMode="auto">
                  <a:xfrm>
                    <a:off x="166324" y="5436840"/>
                    <a:ext cx="218138" cy="218138"/>
                  </a:xfrm>
                  <a:prstGeom prst="rect">
                    <a:avLst/>
                  </a:prstGeom>
                  <a:noFill/>
                  <a:extLst>
                    <a:ext uri="{909E8E84-426E-40DD-AFC4-6F175D3DCCD1}">
                      <a14:hiddenFill xmlns:a14="http://schemas.microsoft.com/office/drawing/2010/main">
                        <a:solidFill>
                          <a:srgbClr val="FFFFFF"/>
                        </a:solidFill>
                      </a14:hiddenFill>
                    </a:ext>
                  </a:extLst>
                </p:spPr>
              </p:pic>
            </p:grpSp>
          </p:grpSp>
        </p:grpSp>
        <p:cxnSp>
          <p:nvCxnSpPr>
            <p:cNvPr id="79" name="Straight Connector 78">
              <a:extLst>
                <a:ext uri="{FF2B5EF4-FFF2-40B4-BE49-F238E27FC236}">
                  <a16:creationId xmlns:a16="http://schemas.microsoft.com/office/drawing/2014/main" id="{A1BEDB8D-B5F1-4EA9-B359-D76FC3719E4B}"/>
                </a:ext>
              </a:extLst>
            </p:cNvPr>
            <p:cNvCxnSpPr>
              <a:cxnSpLocks/>
              <a:stCxn id="4" idx="4"/>
            </p:cNvCxnSpPr>
            <p:nvPr/>
          </p:nvCxnSpPr>
          <p:spPr>
            <a:xfrm flipH="1">
              <a:off x="5529641" y="4630215"/>
              <a:ext cx="1907" cy="590181"/>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ED0D8B1-801D-4123-B754-D1F3E355A09A}"/>
                </a:ext>
              </a:extLst>
            </p:cNvPr>
            <p:cNvCxnSpPr>
              <a:cxnSpLocks/>
            </p:cNvCxnSpPr>
            <p:nvPr/>
          </p:nvCxnSpPr>
          <p:spPr>
            <a:xfrm flipV="1">
              <a:off x="2966934" y="3957890"/>
              <a:ext cx="1386180" cy="1"/>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3B00798-09DD-48FD-B7DA-66542309074F}"/>
                </a:ext>
              </a:extLst>
            </p:cNvPr>
            <p:cNvCxnSpPr>
              <a:cxnSpLocks/>
              <a:endCxn id="4" idx="3"/>
            </p:cNvCxnSpPr>
            <p:nvPr/>
          </p:nvCxnSpPr>
          <p:spPr>
            <a:xfrm flipV="1">
              <a:off x="3449132" y="4241759"/>
              <a:ext cx="1144598" cy="887253"/>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B25E3A-3037-4E3D-B642-15AB32DCFD8B}"/>
                </a:ext>
              </a:extLst>
            </p:cNvPr>
            <p:cNvCxnSpPr>
              <a:cxnSpLocks/>
              <a:stCxn id="4" idx="5"/>
              <a:endCxn id="11" idx="1"/>
            </p:cNvCxnSpPr>
            <p:nvPr/>
          </p:nvCxnSpPr>
          <p:spPr>
            <a:xfrm>
              <a:off x="6469366" y="4241759"/>
              <a:ext cx="1108659" cy="598419"/>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05B8D64A-5FDC-4F5D-A978-179C00040493}"/>
                </a:ext>
              </a:extLst>
            </p:cNvPr>
            <p:cNvGrpSpPr/>
            <p:nvPr/>
          </p:nvGrpSpPr>
          <p:grpSpPr>
            <a:xfrm>
              <a:off x="2996138" y="1885581"/>
              <a:ext cx="1925341" cy="1022806"/>
              <a:chOff x="9500160" y="1883743"/>
              <a:chExt cx="2149987" cy="1142146"/>
            </a:xfrm>
          </p:grpSpPr>
          <p:grpSp>
            <p:nvGrpSpPr>
              <p:cNvPr id="84" name="Group 83">
                <a:extLst>
                  <a:ext uri="{FF2B5EF4-FFF2-40B4-BE49-F238E27FC236}">
                    <a16:creationId xmlns:a16="http://schemas.microsoft.com/office/drawing/2014/main" id="{BBDBB454-AD71-4785-8D6F-EDCEE79072AD}"/>
                  </a:ext>
                </a:extLst>
              </p:cNvPr>
              <p:cNvGrpSpPr/>
              <p:nvPr/>
            </p:nvGrpSpPr>
            <p:grpSpPr>
              <a:xfrm>
                <a:off x="10024261" y="1883743"/>
                <a:ext cx="1625886" cy="1069106"/>
                <a:chOff x="10800330" y="1325766"/>
                <a:chExt cx="1625886" cy="1069106"/>
              </a:xfrm>
            </p:grpSpPr>
            <p:sp>
              <p:nvSpPr>
                <p:cNvPr id="88" name="Freeform 38">
                  <a:extLst>
                    <a:ext uri="{FF2B5EF4-FFF2-40B4-BE49-F238E27FC236}">
                      <a16:creationId xmlns:a16="http://schemas.microsoft.com/office/drawing/2014/main" id="{1E7390C9-F36B-4EF2-B030-2E876530401F}"/>
                    </a:ext>
                  </a:extLst>
                </p:cNvPr>
                <p:cNvSpPr>
                  <a:spLocks/>
                </p:cNvSpPr>
                <p:nvPr/>
              </p:nvSpPr>
              <p:spPr bwMode="auto">
                <a:xfrm>
                  <a:off x="10800330" y="1325766"/>
                  <a:ext cx="1625886" cy="10691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9" name="Freeform 131">
                  <a:extLst>
                    <a:ext uri="{FF2B5EF4-FFF2-40B4-BE49-F238E27FC236}">
                      <a16:creationId xmlns:a16="http://schemas.microsoft.com/office/drawing/2014/main" id="{7B3AE242-A6BE-4BDA-9807-CA587C30885D}"/>
                    </a:ext>
                  </a:extLst>
                </p:cNvPr>
                <p:cNvSpPr>
                  <a:spLocks noChangeAspect="1"/>
                </p:cNvSpPr>
                <p:nvPr/>
              </p:nvSpPr>
              <p:spPr bwMode="black">
                <a:xfrm>
                  <a:off x="11631459" y="1488508"/>
                  <a:ext cx="381908" cy="45806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rgbClr val="DA3104"/>
                </a:solidFill>
                <a:ln>
                  <a:noFill/>
                </a:ln>
              </p:spPr>
              <p:txBody>
                <a:bodyPr vert="horz" wrap="square" lIns="91440" tIns="45720" rIns="91440" bIns="45720" numCol="1" anchor="t" anchorCtr="0" compatLnSpc="1">
                  <a:prstTxWarp prst="textNoShape">
                    <a:avLst/>
                  </a:prstTxWarp>
                </a:bodyPr>
                <a:lstStyle/>
                <a:p>
                  <a:pPr algn="ctr"/>
                  <a:endParaRPr lang="en-US" dirty="0"/>
                </a:p>
              </p:txBody>
            </p:sp>
          </p:grpSp>
          <p:grpSp>
            <p:nvGrpSpPr>
              <p:cNvPr id="85" name="Group 84">
                <a:extLst>
                  <a:ext uri="{FF2B5EF4-FFF2-40B4-BE49-F238E27FC236}">
                    <a16:creationId xmlns:a16="http://schemas.microsoft.com/office/drawing/2014/main" id="{5B1DF40A-DA27-4288-B411-3142D96DCC01}"/>
                  </a:ext>
                </a:extLst>
              </p:cNvPr>
              <p:cNvGrpSpPr/>
              <p:nvPr/>
            </p:nvGrpSpPr>
            <p:grpSpPr>
              <a:xfrm>
                <a:off x="9500160" y="2020028"/>
                <a:ext cx="1529703" cy="1005861"/>
                <a:chOff x="10727105" y="1557876"/>
                <a:chExt cx="1529703" cy="1005861"/>
              </a:xfrm>
            </p:grpSpPr>
            <p:sp>
              <p:nvSpPr>
                <p:cNvPr id="86" name="Freeform 38">
                  <a:extLst>
                    <a:ext uri="{FF2B5EF4-FFF2-40B4-BE49-F238E27FC236}">
                      <a16:creationId xmlns:a16="http://schemas.microsoft.com/office/drawing/2014/main" id="{AF2C7E59-668B-40A7-98E8-6BE569ACA4F4}"/>
                    </a:ext>
                  </a:extLst>
                </p:cNvPr>
                <p:cNvSpPr>
                  <a:spLocks/>
                </p:cNvSpPr>
                <p:nvPr/>
              </p:nvSpPr>
              <p:spPr bwMode="auto">
                <a:xfrm>
                  <a:off x="10727105" y="1557876"/>
                  <a:ext cx="1529703" cy="100586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87" name="Picture 2" descr="https://azure.microsoft.com/svghandler/preview/?width=600&amp;amp;height=315">
                  <a:extLst>
                    <a:ext uri="{FF2B5EF4-FFF2-40B4-BE49-F238E27FC236}">
                      <a16:creationId xmlns:a16="http://schemas.microsoft.com/office/drawing/2014/main" id="{5FFF53E0-C55A-44B7-BE4A-49CF02978F50}"/>
                    </a:ext>
                  </a:extLst>
                </p:cNvPr>
                <p:cNvPicPr>
                  <a:picLocks noChangeAspect="1" noChangeArrowheads="1"/>
                </p:cNvPicPr>
                <p:nvPr/>
              </p:nvPicPr>
              <p:blipFill>
                <a:blip r:embed="rId9" cstate="hqprint">
                  <a:extLst>
                    <a:ext uri="{28A0092B-C50C-407E-A947-70E740481C1C}">
                      <a14:useLocalDpi xmlns:a14="http://schemas.microsoft.com/office/drawing/2010/main"/>
                    </a:ext>
                  </a:extLst>
                </a:blip>
                <a:srcRect/>
                <a:stretch>
                  <a:fillRect/>
                </a:stretch>
              </p:blipFill>
              <p:spPr bwMode="auto">
                <a:xfrm>
                  <a:off x="11165727" y="1839045"/>
                  <a:ext cx="652458" cy="513267"/>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90" name="Rectangle 89">
              <a:extLst>
                <a:ext uri="{FF2B5EF4-FFF2-40B4-BE49-F238E27FC236}">
                  <a16:creationId xmlns:a16="http://schemas.microsoft.com/office/drawing/2014/main" id="{15E5528B-7CE7-48F6-B298-8EDC44BDB911}"/>
                </a:ext>
              </a:extLst>
            </p:cNvPr>
            <p:cNvSpPr/>
            <p:nvPr/>
          </p:nvSpPr>
          <p:spPr>
            <a:xfrm>
              <a:off x="8538628" y="4541279"/>
              <a:ext cx="2020022" cy="369332"/>
            </a:xfrm>
            <a:prstGeom prst="rect">
              <a:avLst/>
            </a:prstGeom>
          </p:spPr>
          <p:txBody>
            <a:bodyPr wrap="square">
              <a:spAutoFit/>
            </a:bodyPr>
            <a:lstStyle/>
            <a:p>
              <a:r>
                <a:rPr lang="en-US" sz="1800" spc="-50" dirty="0">
                  <a:ln w="3175">
                    <a:noFill/>
                  </a:ln>
                  <a:gradFill>
                    <a:gsLst>
                      <a:gs pos="1250">
                        <a:srgbClr val="1A1A1A"/>
                      </a:gs>
                      <a:gs pos="100000">
                        <a:srgbClr val="1A1A1A"/>
                      </a:gs>
                    </a:gsLst>
                    <a:lin ang="5400000" scaled="0"/>
                  </a:gradFill>
                  <a:cs typeface="Segoe UI" pitchFamily="34" charset="0"/>
                </a:rPr>
                <a:t>On-premises apps</a:t>
              </a:r>
              <a:endParaRPr lang="en-US" sz="1050" dirty="0"/>
            </a:p>
          </p:txBody>
        </p:sp>
        <p:pic>
          <p:nvPicPr>
            <p:cNvPr id="93" name="Graphic 92">
              <a:extLst>
                <a:ext uri="{FF2B5EF4-FFF2-40B4-BE49-F238E27FC236}">
                  <a16:creationId xmlns:a16="http://schemas.microsoft.com/office/drawing/2014/main" id="{B2F68AAE-CA0A-436F-81B1-7848DBC30FC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033633" y="2680953"/>
              <a:ext cx="984893" cy="984893"/>
            </a:xfrm>
            <a:prstGeom prst="rect">
              <a:avLst/>
            </a:prstGeom>
          </p:spPr>
        </p:pic>
      </p:grpSp>
    </p:spTree>
    <p:custDataLst>
      <p:tags r:id="rId1"/>
    </p:custDataLst>
    <p:extLst>
      <p:ext uri="{BB962C8B-B14F-4D97-AF65-F5344CB8AC3E}">
        <p14:creationId xmlns:p14="http://schemas.microsoft.com/office/powerpoint/2010/main" val="400126262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D10C-87E4-45BE-9BBA-03305A89389D}"/>
              </a:ext>
            </a:extLst>
          </p:cNvPr>
          <p:cNvSpPr>
            <a:spLocks noGrp="1"/>
          </p:cNvSpPr>
          <p:nvPr>
            <p:ph type="title"/>
          </p:nvPr>
        </p:nvSpPr>
        <p:spPr>
          <a:xfrm>
            <a:off x="588263" y="457200"/>
            <a:ext cx="11018520" cy="553998"/>
          </a:xfrm>
        </p:spPr>
        <p:txBody>
          <a:bodyPr/>
          <a:lstStyle/>
          <a:p>
            <a:r>
              <a:rPr lang="en-US" dirty="0"/>
              <a:t>CORS support for the Azure Storage services</a:t>
            </a:r>
          </a:p>
        </p:txBody>
      </p:sp>
      <p:sp>
        <p:nvSpPr>
          <p:cNvPr id="3" name="Text Placeholder 2">
            <a:extLst>
              <a:ext uri="{FF2B5EF4-FFF2-40B4-BE49-F238E27FC236}">
                <a16:creationId xmlns:a16="http://schemas.microsoft.com/office/drawing/2014/main" id="{28A7A2E4-568E-43C8-B0BD-4F5B0F7536CE}"/>
              </a:ext>
            </a:extLst>
          </p:cNvPr>
          <p:cNvSpPr>
            <a:spLocks noGrp="1"/>
          </p:cNvSpPr>
          <p:nvPr>
            <p:ph type="body" sz="quarter" idx="10"/>
          </p:nvPr>
        </p:nvSpPr>
        <p:spPr>
          <a:xfrm>
            <a:off x="584200" y="1435497"/>
            <a:ext cx="8331200" cy="3816429"/>
          </a:xfrm>
        </p:spPr>
        <p:txBody>
          <a:bodyPr/>
          <a:lstStyle/>
          <a:p>
            <a:r>
              <a:rPr lang="en-US" dirty="0">
                <a:latin typeface="+mn-lt"/>
              </a:rPr>
              <a:t>CORS is an HTTP feature that enables requests from one domain to another</a:t>
            </a:r>
          </a:p>
          <a:p>
            <a:pPr lvl="1"/>
            <a:r>
              <a:rPr lang="en-US" dirty="0"/>
              <a:t>This is mostly required to issue API calls from a JavaScript application</a:t>
            </a:r>
          </a:p>
          <a:p>
            <a:r>
              <a:rPr lang="en-US" dirty="0">
                <a:latin typeface="+mn-lt"/>
              </a:rPr>
              <a:t>Azure Storage supports enabling CORS at the service level</a:t>
            </a:r>
          </a:p>
          <a:p>
            <a:pPr lvl="1"/>
            <a:r>
              <a:rPr lang="en-US" dirty="0"/>
              <a:t>Can be scoped to specific domains and specific permissions</a:t>
            </a:r>
          </a:p>
          <a:p>
            <a:pPr lvl="1"/>
            <a:r>
              <a:rPr lang="en-US" dirty="0"/>
              <a:t>Can be scoped to storage services</a:t>
            </a:r>
          </a:p>
          <a:p>
            <a:pPr lvl="2"/>
            <a:r>
              <a:rPr lang="en-US" sz="1800" dirty="0"/>
              <a:t>Blob</a:t>
            </a:r>
          </a:p>
          <a:p>
            <a:pPr lvl="2"/>
            <a:r>
              <a:rPr lang="en-US" sz="1800" dirty="0"/>
              <a:t>File</a:t>
            </a:r>
          </a:p>
          <a:p>
            <a:pPr lvl="2"/>
            <a:r>
              <a:rPr lang="en-US" sz="1800" dirty="0"/>
              <a:t>Queue</a:t>
            </a:r>
          </a:p>
          <a:p>
            <a:pPr lvl="2"/>
            <a:r>
              <a:rPr lang="en-US" sz="1800" dirty="0"/>
              <a:t>Table</a:t>
            </a:r>
          </a:p>
        </p:txBody>
      </p:sp>
      <p:grpSp>
        <p:nvGrpSpPr>
          <p:cNvPr id="4" name="Group 3" descr="The diagram depicts how Azure Storage supports enabling cross-origin resource sharing (CORS) at the service level.">
            <a:extLst>
              <a:ext uri="{FF2B5EF4-FFF2-40B4-BE49-F238E27FC236}">
                <a16:creationId xmlns:a16="http://schemas.microsoft.com/office/drawing/2014/main" id="{4564440F-4CC6-4EC1-8FCB-2A7AEE1FC9B2}"/>
              </a:ext>
            </a:extLst>
          </p:cNvPr>
          <p:cNvGrpSpPr/>
          <p:nvPr/>
        </p:nvGrpSpPr>
        <p:grpSpPr>
          <a:xfrm>
            <a:off x="8186588" y="1409021"/>
            <a:ext cx="3103712" cy="4725079"/>
            <a:chOff x="8186588" y="1409021"/>
            <a:chExt cx="3103712" cy="4725079"/>
          </a:xfrm>
        </p:grpSpPr>
        <p:grpSp>
          <p:nvGrpSpPr>
            <p:cNvPr id="27" name="Group 26" descr="A diagram depicting how Azure Storage supports enabling CORS at the service level. &#10;">
              <a:extLst>
                <a:ext uri="{FF2B5EF4-FFF2-40B4-BE49-F238E27FC236}">
                  <a16:creationId xmlns:a16="http://schemas.microsoft.com/office/drawing/2014/main" id="{45B0E134-A53F-40C2-9D8B-C48F784CDBC3}"/>
                </a:ext>
              </a:extLst>
            </p:cNvPr>
            <p:cNvGrpSpPr/>
            <p:nvPr/>
          </p:nvGrpSpPr>
          <p:grpSpPr>
            <a:xfrm>
              <a:off x="8186588" y="1409021"/>
              <a:ext cx="3103712" cy="4725079"/>
              <a:chOff x="8567588" y="1269321"/>
              <a:chExt cx="3103712" cy="4725079"/>
            </a:xfrm>
          </p:grpSpPr>
          <p:cxnSp>
            <p:nvCxnSpPr>
              <p:cNvPr id="8" name="Straight Arrow Connector 7">
                <a:extLst>
                  <a:ext uri="{FF2B5EF4-FFF2-40B4-BE49-F238E27FC236}">
                    <a16:creationId xmlns:a16="http://schemas.microsoft.com/office/drawing/2014/main" id="{4EA7450B-A3C7-4411-A0CF-293D75BF7D4E}"/>
                  </a:ext>
                </a:extLst>
              </p:cNvPr>
              <p:cNvCxnSpPr>
                <a:cxnSpLocks/>
                <a:endCxn id="20" idx="0"/>
              </p:cNvCxnSpPr>
              <p:nvPr/>
            </p:nvCxnSpPr>
            <p:spPr>
              <a:xfrm flipH="1">
                <a:off x="10458450" y="2636837"/>
                <a:ext cx="438150" cy="906463"/>
              </a:xfrm>
              <a:prstGeom prst="straightConnector1">
                <a:avLst/>
              </a:prstGeom>
              <a:ln w="57150">
                <a:solidFill>
                  <a:srgbClr val="D73B02"/>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A31BD2E-C4B3-4FEF-A5E3-F72492234389}"/>
                  </a:ext>
                </a:extLst>
              </p:cNvPr>
              <p:cNvPicPr>
                <a:picLocks noChangeAspect="1"/>
              </p:cNvPicPr>
              <p:nvPr/>
            </p:nvPicPr>
            <p:blipFill>
              <a:blip r:embed="rId4"/>
              <a:stretch>
                <a:fillRect/>
              </a:stretch>
            </p:blipFill>
            <p:spPr>
              <a:xfrm>
                <a:off x="10442956" y="1269321"/>
                <a:ext cx="1228344" cy="1228344"/>
              </a:xfrm>
              <a:prstGeom prst="rect">
                <a:avLst/>
              </a:prstGeom>
            </p:spPr>
          </p:pic>
          <p:grpSp>
            <p:nvGrpSpPr>
              <p:cNvPr id="21" name="Group 20">
                <a:extLst>
                  <a:ext uri="{FF2B5EF4-FFF2-40B4-BE49-F238E27FC236}">
                    <a16:creationId xmlns:a16="http://schemas.microsoft.com/office/drawing/2014/main" id="{488E5D31-D337-4ECF-A121-BE17E8FD1846}"/>
                  </a:ext>
                </a:extLst>
              </p:cNvPr>
              <p:cNvGrpSpPr/>
              <p:nvPr/>
            </p:nvGrpSpPr>
            <p:grpSpPr>
              <a:xfrm>
                <a:off x="8567588" y="3543300"/>
                <a:ext cx="2544912" cy="2451100"/>
                <a:chOff x="3081188" y="4229100"/>
                <a:chExt cx="2544912" cy="2451100"/>
              </a:xfrm>
            </p:grpSpPr>
            <p:pic>
              <p:nvPicPr>
                <p:cNvPr id="18" name="Picture 17">
                  <a:extLst>
                    <a:ext uri="{FF2B5EF4-FFF2-40B4-BE49-F238E27FC236}">
                      <a16:creationId xmlns:a16="http://schemas.microsoft.com/office/drawing/2014/main" id="{1DE07803-DD3A-4DF5-B326-1FEB49B2D332}"/>
                    </a:ext>
                  </a:extLst>
                </p:cNvPr>
                <p:cNvPicPr>
                  <a:picLocks noChangeAspect="1"/>
                </p:cNvPicPr>
                <p:nvPr/>
              </p:nvPicPr>
              <p:blipFill>
                <a:blip r:embed="rId5"/>
                <a:srcRect/>
                <a:stretch/>
              </p:blipFill>
              <p:spPr>
                <a:xfrm>
                  <a:off x="3081188" y="4630588"/>
                  <a:ext cx="2049612" cy="2049612"/>
                </a:xfrm>
                <a:prstGeom prst="rect">
                  <a:avLst/>
                </a:prstGeom>
              </p:spPr>
            </p:pic>
            <p:sp>
              <p:nvSpPr>
                <p:cNvPr id="20" name="Rectangle 19">
                  <a:extLst>
                    <a:ext uri="{FF2B5EF4-FFF2-40B4-BE49-F238E27FC236}">
                      <a16:creationId xmlns:a16="http://schemas.microsoft.com/office/drawing/2014/main" id="{98187614-C29F-4115-AEDD-39E356ADADB2}"/>
                    </a:ext>
                  </a:extLst>
                </p:cNvPr>
                <p:cNvSpPr/>
                <p:nvPr/>
              </p:nvSpPr>
              <p:spPr bwMode="auto">
                <a:xfrm>
                  <a:off x="4318000" y="4229100"/>
                  <a:ext cx="1308100" cy="1168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 name="Picture 4">
              <a:extLst>
                <a:ext uri="{FF2B5EF4-FFF2-40B4-BE49-F238E27FC236}">
                  <a16:creationId xmlns:a16="http://schemas.microsoft.com/office/drawing/2014/main" id="{F4057EC6-DACE-481D-8CFB-54CC60035D3E}"/>
                </a:ext>
              </a:extLst>
            </p:cNvPr>
            <p:cNvPicPr>
              <a:picLocks noChangeAspect="1"/>
            </p:cNvPicPr>
            <p:nvPr/>
          </p:nvPicPr>
          <p:blipFill>
            <a:blip r:embed="rId6"/>
            <a:stretch>
              <a:fillRect/>
            </a:stretch>
          </p:blipFill>
          <p:spPr>
            <a:xfrm>
              <a:off x="9612836" y="3882003"/>
              <a:ext cx="780290" cy="780290"/>
            </a:xfrm>
            <a:prstGeom prst="rect">
              <a:avLst/>
            </a:prstGeom>
          </p:spPr>
        </p:pic>
      </p:grpSp>
    </p:spTree>
    <p:custDataLst>
      <p:tags r:id="rId1"/>
    </p:custDataLst>
    <p:extLst>
      <p:ext uri="{BB962C8B-B14F-4D97-AF65-F5344CB8AC3E}">
        <p14:creationId xmlns:p14="http://schemas.microsoft.com/office/powerpoint/2010/main" val="277563960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6C9B-2651-4F53-B102-7999EFFEA754}"/>
              </a:ext>
            </a:extLst>
          </p:cNvPr>
          <p:cNvSpPr>
            <a:spLocks noGrp="1"/>
          </p:cNvSpPr>
          <p:nvPr>
            <p:ph type="title"/>
          </p:nvPr>
        </p:nvSpPr>
        <p:spPr/>
        <p:txBody>
          <a:bodyPr/>
          <a:lstStyle/>
          <a:p>
            <a:r>
              <a:rPr lang="en-US" dirty="0"/>
              <a:t>Authorization</a:t>
            </a:r>
          </a:p>
        </p:txBody>
      </p:sp>
      <p:sp>
        <p:nvSpPr>
          <p:cNvPr id="3" name="Text Placeholder 2">
            <a:extLst>
              <a:ext uri="{FF2B5EF4-FFF2-40B4-BE49-F238E27FC236}">
                <a16:creationId xmlns:a16="http://schemas.microsoft.com/office/drawing/2014/main" id="{92BAB67A-F911-42DB-88C0-98598A22A5C9}"/>
              </a:ext>
            </a:extLst>
          </p:cNvPr>
          <p:cNvSpPr>
            <a:spLocks noGrp="1"/>
          </p:cNvSpPr>
          <p:nvPr>
            <p:ph type="body" sz="quarter" idx="10"/>
          </p:nvPr>
        </p:nvSpPr>
        <p:spPr>
          <a:xfrm>
            <a:off x="584200" y="1435497"/>
            <a:ext cx="6553200" cy="4284250"/>
          </a:xfrm>
        </p:spPr>
        <p:txBody>
          <a:bodyPr/>
          <a:lstStyle/>
          <a:p>
            <a:r>
              <a:rPr lang="en-US" dirty="0">
                <a:latin typeface="+mn-lt"/>
              </a:rPr>
              <a:t>Every request must be authorized:</a:t>
            </a:r>
          </a:p>
          <a:p>
            <a:pPr lvl="1"/>
            <a:r>
              <a:rPr lang="en-US" dirty="0"/>
              <a:t>Exception - blob or container resources that have been made publicly available (opt-in)</a:t>
            </a:r>
          </a:p>
          <a:p>
            <a:r>
              <a:rPr lang="en-US" dirty="0">
                <a:latin typeface="+mn-lt"/>
              </a:rPr>
              <a:t>Azure Active Directory (AAD)</a:t>
            </a:r>
          </a:p>
          <a:p>
            <a:pPr lvl="1"/>
            <a:r>
              <a:rPr lang="en-US" dirty="0">
                <a:latin typeface="+mn-lt"/>
              </a:rPr>
              <a:t>Role-based access control (Azure RBAC) for control over a client's access</a:t>
            </a:r>
          </a:p>
          <a:p>
            <a:r>
              <a:rPr lang="en-US" dirty="0">
                <a:latin typeface="+mn-lt"/>
              </a:rPr>
              <a:t>REST API requests can use a Shared Key authorization scheme:</a:t>
            </a:r>
          </a:p>
          <a:p>
            <a:pPr lvl="1"/>
            <a:r>
              <a:rPr lang="en-US" dirty="0"/>
              <a:t>Requires two headers:</a:t>
            </a:r>
          </a:p>
          <a:p>
            <a:pPr lvl="2"/>
            <a:r>
              <a:rPr lang="en-US" sz="1800" dirty="0"/>
              <a:t>Date (or x-ms-date)</a:t>
            </a:r>
          </a:p>
          <a:p>
            <a:pPr lvl="2"/>
            <a:r>
              <a:rPr lang="en-US" sz="1800" dirty="0"/>
              <a:t>Authorization</a:t>
            </a:r>
          </a:p>
        </p:txBody>
      </p:sp>
      <p:pic>
        <p:nvPicPr>
          <p:cNvPr id="6" name="Picture 5">
            <a:extLst>
              <a:ext uri="{FF2B5EF4-FFF2-40B4-BE49-F238E27FC236}">
                <a16:creationId xmlns:a16="http://schemas.microsoft.com/office/drawing/2014/main" id="{AA4B699F-ACAF-47E7-9EE2-D43C344C38D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9523" y="1451185"/>
            <a:ext cx="1564277" cy="2917979"/>
          </a:xfrm>
          <a:prstGeom prst="rect">
            <a:avLst/>
          </a:prstGeom>
        </p:spPr>
      </p:pic>
    </p:spTree>
    <p:custDataLst>
      <p:tags r:id="rId1"/>
    </p:custDataLst>
    <p:extLst>
      <p:ext uri="{BB962C8B-B14F-4D97-AF65-F5344CB8AC3E}">
        <p14:creationId xmlns:p14="http://schemas.microsoft.com/office/powerpoint/2010/main" val="263842239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C9C6-CC28-48DF-8BCC-FC52AD6E7497}"/>
              </a:ext>
            </a:extLst>
          </p:cNvPr>
          <p:cNvSpPr>
            <a:spLocks noGrp="1"/>
          </p:cNvSpPr>
          <p:nvPr>
            <p:ph type="title"/>
          </p:nvPr>
        </p:nvSpPr>
        <p:spPr/>
        <p:txBody>
          <a:bodyPr/>
          <a:lstStyle/>
          <a:p>
            <a:r>
              <a:rPr lang="en-US" dirty="0"/>
              <a:t>Shared Access Signatures</a:t>
            </a:r>
          </a:p>
        </p:txBody>
      </p:sp>
      <p:sp>
        <p:nvSpPr>
          <p:cNvPr id="3" name="Text Placeholder 2">
            <a:extLst>
              <a:ext uri="{FF2B5EF4-FFF2-40B4-BE49-F238E27FC236}">
                <a16:creationId xmlns:a16="http://schemas.microsoft.com/office/drawing/2014/main" id="{49EFCC00-FC99-41F9-B7A8-7AEF36F45C31}"/>
              </a:ext>
            </a:extLst>
          </p:cNvPr>
          <p:cNvSpPr>
            <a:spLocks noGrp="1"/>
          </p:cNvSpPr>
          <p:nvPr>
            <p:ph type="body" sz="quarter" idx="10"/>
          </p:nvPr>
        </p:nvSpPr>
        <p:spPr>
          <a:xfrm>
            <a:off x="584200" y="1435497"/>
            <a:ext cx="11018520" cy="4185761"/>
          </a:xfrm>
        </p:spPr>
        <p:txBody>
          <a:bodyPr/>
          <a:lstStyle/>
          <a:p>
            <a:r>
              <a:rPr lang="en-US" dirty="0"/>
              <a:t>A Shared Access Signature (SAS Token) is a URI that grants access to a protected container, blob, queue, or table for a specific time interval</a:t>
            </a:r>
          </a:p>
          <a:p>
            <a:pPr lvl="1"/>
            <a:r>
              <a:rPr lang="en-US" sz="2400" dirty="0"/>
              <a:t>Allows client application to access a resource without using the storage account key</a:t>
            </a:r>
          </a:p>
          <a:p>
            <a:pPr lvl="1"/>
            <a:r>
              <a:rPr lang="en-US" sz="2400" dirty="0"/>
              <a:t>Should only be used with secure (HTTPS) requests</a:t>
            </a:r>
          </a:p>
          <a:p>
            <a:pPr lvl="1"/>
            <a:r>
              <a:rPr lang="en-US" sz="2400" dirty="0"/>
              <a:t>Can be generated with the following components:</a:t>
            </a:r>
          </a:p>
          <a:p>
            <a:pPr lvl="2"/>
            <a:r>
              <a:rPr lang="en-US" sz="2000" dirty="0"/>
              <a:t>Start Time</a:t>
            </a:r>
          </a:p>
          <a:p>
            <a:pPr lvl="2"/>
            <a:r>
              <a:rPr lang="en-US" sz="2000" dirty="0"/>
              <a:t>Expiry Time</a:t>
            </a:r>
          </a:p>
          <a:p>
            <a:pPr lvl="2"/>
            <a:r>
              <a:rPr lang="en-US" sz="2000" dirty="0"/>
              <a:t>Permission Levels (Read, Write, Delete, List, None)</a:t>
            </a:r>
          </a:p>
          <a:p>
            <a:endParaRPr lang="en-US" dirty="0"/>
          </a:p>
        </p:txBody>
      </p:sp>
    </p:spTree>
    <p:custDataLst>
      <p:tags r:id="rId1"/>
    </p:custDataLst>
    <p:extLst>
      <p:ext uri="{BB962C8B-B14F-4D97-AF65-F5344CB8AC3E}">
        <p14:creationId xmlns:p14="http://schemas.microsoft.com/office/powerpoint/2010/main" val="242650181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B4B9-9C2A-4B58-846A-68E964F78F31}"/>
              </a:ext>
            </a:extLst>
          </p:cNvPr>
          <p:cNvSpPr>
            <a:spLocks noGrp="1"/>
          </p:cNvSpPr>
          <p:nvPr>
            <p:ph type="title"/>
          </p:nvPr>
        </p:nvSpPr>
        <p:spPr/>
        <p:txBody>
          <a:bodyPr/>
          <a:lstStyle/>
          <a:p>
            <a:r>
              <a:rPr lang="en-US" dirty="0"/>
              <a:t>Establishing a stored access policy</a:t>
            </a:r>
          </a:p>
        </p:txBody>
      </p:sp>
      <p:sp>
        <p:nvSpPr>
          <p:cNvPr id="3" name="Text Placeholder 2">
            <a:extLst>
              <a:ext uri="{FF2B5EF4-FFF2-40B4-BE49-F238E27FC236}">
                <a16:creationId xmlns:a16="http://schemas.microsoft.com/office/drawing/2014/main" id="{B0E06F2F-D241-4691-AFDF-88AD7055DB39}"/>
              </a:ext>
            </a:extLst>
          </p:cNvPr>
          <p:cNvSpPr>
            <a:spLocks noGrp="1"/>
          </p:cNvSpPr>
          <p:nvPr>
            <p:ph type="body" sz="quarter" idx="10"/>
          </p:nvPr>
        </p:nvSpPr>
        <p:spPr>
          <a:xfrm>
            <a:off x="584200" y="1435497"/>
            <a:ext cx="11018520" cy="4111895"/>
          </a:xfrm>
        </p:spPr>
        <p:txBody>
          <a:bodyPr/>
          <a:lstStyle/>
          <a:p>
            <a:r>
              <a:rPr lang="en-US" dirty="0">
                <a:latin typeface="+mn-lt"/>
              </a:rPr>
              <a:t>Policy that can generate short-lifetime signatures to access resources</a:t>
            </a:r>
          </a:p>
          <a:p>
            <a:pPr lvl="1"/>
            <a:r>
              <a:rPr lang="en-US" dirty="0"/>
              <a:t>Signatures are concatenated to the end of the resource URI</a:t>
            </a:r>
          </a:p>
          <a:p>
            <a:pPr lvl="1"/>
            <a:r>
              <a:rPr lang="en-US" dirty="0"/>
              <a:t>Signatures are verified on the server for validity</a:t>
            </a:r>
          </a:p>
          <a:p>
            <a:r>
              <a:rPr lang="en-US" dirty="0">
                <a:latin typeface="+mn-lt"/>
              </a:rPr>
              <a:t>Signatures generated from a single policy share characteristics:</a:t>
            </a:r>
          </a:p>
          <a:p>
            <a:pPr lvl="1"/>
            <a:r>
              <a:rPr lang="en-US" dirty="0"/>
              <a:t>Permission (read, write, read-write, delete)</a:t>
            </a:r>
          </a:p>
          <a:p>
            <a:pPr lvl="1"/>
            <a:r>
              <a:rPr lang="en-US" dirty="0"/>
              <a:t>Start time</a:t>
            </a:r>
          </a:p>
          <a:p>
            <a:pPr lvl="1"/>
            <a:r>
              <a:rPr lang="en-US" dirty="0"/>
              <a:t>Expiry time</a:t>
            </a:r>
          </a:p>
          <a:p>
            <a:pPr lvl="1"/>
            <a:r>
              <a:rPr lang="en-US" dirty="0"/>
              <a:t>Resource scope (blob, table, etc.)</a:t>
            </a:r>
          </a:p>
          <a:p>
            <a:r>
              <a:rPr lang="en-US" dirty="0">
                <a:latin typeface="+mn-lt"/>
              </a:rPr>
              <a:t>All signatures generated by a single policy can be revoked as a group</a:t>
            </a:r>
          </a:p>
        </p:txBody>
      </p:sp>
    </p:spTree>
    <p:custDataLst>
      <p:tags r:id="rId1"/>
    </p:custDataLst>
    <p:extLst>
      <p:ext uri="{BB962C8B-B14F-4D97-AF65-F5344CB8AC3E}">
        <p14:creationId xmlns:p14="http://schemas.microsoft.com/office/powerpoint/2010/main" val="24378458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DA98-7422-49A5-BAA9-4A18F8DC3A5E}"/>
              </a:ext>
            </a:extLst>
          </p:cNvPr>
          <p:cNvSpPr>
            <a:spLocks noGrp="1"/>
          </p:cNvSpPr>
          <p:nvPr>
            <p:ph type="title"/>
          </p:nvPr>
        </p:nvSpPr>
        <p:spPr/>
        <p:txBody>
          <a:bodyPr/>
          <a:lstStyle/>
          <a:p>
            <a:r>
              <a:rPr lang="en-US" dirty="0"/>
              <a:t>Shared Access Signatures (SASs)</a:t>
            </a:r>
          </a:p>
        </p:txBody>
      </p:sp>
      <p:sp>
        <p:nvSpPr>
          <p:cNvPr id="5" name="Text Placeholder 4">
            <a:extLst>
              <a:ext uri="{FF2B5EF4-FFF2-40B4-BE49-F238E27FC236}">
                <a16:creationId xmlns:a16="http://schemas.microsoft.com/office/drawing/2014/main"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his table breaks down the components of an SAS token query string and includes the content parameter and the description for each component.&#10;">
            <a:extLst>
              <a:ext uri="{FF2B5EF4-FFF2-40B4-BE49-F238E27FC236}">
                <a16:creationId xmlns:a16="http://schemas.microsoft.com/office/drawing/2014/main" id="{6BF9C6DF-A999-4F93-8EF8-A1F3D09F9B1B}"/>
              </a:ext>
            </a:extLst>
          </p:cNvPr>
          <p:cNvGraphicFramePr>
            <a:graphicFrameLocks noGrp="1"/>
          </p:cNvGraphicFramePr>
          <p:nvPr/>
        </p:nvGraphicFramePr>
        <p:xfrm>
          <a:off x="586390" y="2916944"/>
          <a:ext cx="11022999" cy="3293420"/>
        </p:xfrm>
        <a:graphic>
          <a:graphicData uri="http://schemas.openxmlformats.org/drawingml/2006/table">
            <a:tbl>
              <a:tblPr firstRow="1" firstCol="1">
                <a:tableStyleId>{793D81CF-94F2-401A-BA57-92F5A7B2D0C5}</a:tableStyleId>
              </a:tblPr>
              <a:tblGrid>
                <a:gridCol w="1720600">
                  <a:extLst>
                    <a:ext uri="{9D8B030D-6E8A-4147-A177-3AD203B41FA5}">
                      <a16:colId xmlns:a16="http://schemas.microsoft.com/office/drawing/2014/main" val="2898429877"/>
                    </a:ext>
                  </a:extLst>
                </a:gridCol>
                <a:gridCol w="4041056">
                  <a:extLst>
                    <a:ext uri="{9D8B030D-6E8A-4147-A177-3AD203B41FA5}">
                      <a16:colId xmlns:a16="http://schemas.microsoft.com/office/drawing/2014/main" val="2733480478"/>
                    </a:ext>
                  </a:extLst>
                </a:gridCol>
                <a:gridCol w="5261343">
                  <a:extLst>
                    <a:ext uri="{9D8B030D-6E8A-4147-A177-3AD203B41FA5}">
                      <a16:colId xmlns:a16="http://schemas.microsoft.com/office/drawing/2014/main" val="664766532"/>
                    </a:ext>
                  </a:extLst>
                </a:gridCol>
              </a:tblGrid>
              <a:tr h="389073">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568817393"/>
                  </a:ext>
                </a:extLst>
              </a:tr>
              <a:tr h="639782">
                <a:tc>
                  <a:txBody>
                    <a:bodyPr/>
                    <a:lstStyle/>
                    <a:p>
                      <a:pPr marL="0" marR="0">
                        <a:lnSpc>
                          <a:spcPct val="107000"/>
                        </a:lnSpc>
                        <a:spcBef>
                          <a:spcPts val="0"/>
                        </a:spcBef>
                        <a:spcAft>
                          <a:spcPts val="0"/>
                        </a:spcAft>
                      </a:pPr>
                      <a:r>
                        <a:rPr lang="en-US" sz="1600" dirty="0">
                          <a:effectLst/>
                        </a:rPr>
                        <a:t>Blob URI</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https://myaccount.blob.core.windows.net/sascontainer/sasblob.txt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address of the blob. Note that using HTTPS is highly recommended.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8235691"/>
                  </a:ext>
                </a:extLst>
              </a:tr>
              <a:tr h="802474">
                <a:tc>
                  <a:txBody>
                    <a:bodyPr/>
                    <a:lstStyle/>
                    <a:p>
                      <a:pPr marL="0" marR="0">
                        <a:lnSpc>
                          <a:spcPct val="107000"/>
                        </a:lnSpc>
                        <a:spcBef>
                          <a:spcPts val="0"/>
                        </a:spcBef>
                        <a:spcAft>
                          <a:spcPts val="0"/>
                        </a:spcAft>
                      </a:pPr>
                      <a:r>
                        <a:rPr lang="en-US" sz="1600" dirty="0">
                          <a:effectLst/>
                        </a:rPr>
                        <a:t>Storage services version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sv=2012-02-12</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For Azure Storage services version 2012-02-12 and later, this parameter indicates the version to use.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3736727"/>
                  </a:ext>
                </a:extLst>
              </a:tr>
              <a:tr h="893881">
                <a:tc>
                  <a:txBody>
                    <a:bodyPr/>
                    <a:lstStyle/>
                    <a:p>
                      <a:pPr marL="0" marR="0">
                        <a:lnSpc>
                          <a:spcPct val="107000"/>
                        </a:lnSpc>
                        <a:spcBef>
                          <a:spcPts val="0"/>
                        </a:spcBef>
                        <a:spcAft>
                          <a:spcPts val="0"/>
                        </a:spcAft>
                      </a:pPr>
                      <a:r>
                        <a:rPr lang="en-US" sz="1600" dirty="0">
                          <a:effectLst/>
                        </a:rPr>
                        <a:t>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st=2013-04-29T22%3A18%3A26Z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Specified in an International Organization for Standardization (ISO) 8061 format. If you want the SAS to be valid immediately, omit the 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4085169"/>
                  </a:ext>
                </a:extLst>
              </a:tr>
              <a:tr h="533040">
                <a:tc>
                  <a:txBody>
                    <a:bodyPr/>
                    <a:lstStyle/>
                    <a:p>
                      <a:pPr marL="0" marR="0">
                        <a:lnSpc>
                          <a:spcPct val="107000"/>
                        </a:lnSpc>
                        <a:spcBef>
                          <a:spcPts val="0"/>
                        </a:spcBef>
                        <a:spcAft>
                          <a:spcPts val="0"/>
                        </a:spcAft>
                      </a:pPr>
                      <a:r>
                        <a:rPr lang="en-US" sz="1600" dirty="0">
                          <a:effectLst/>
                        </a:rPr>
                        <a:t>Expiration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se=2013-04-30T02%3A23%3A26Z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Specified in an ISO 8061 format.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493089"/>
                  </a:ext>
                </a:extLst>
              </a:tr>
            </a:tbl>
          </a:graphicData>
        </a:graphic>
      </p:graphicFrame>
    </p:spTree>
    <p:custDataLst>
      <p:tags r:id="rId1"/>
    </p:custDataLst>
    <p:extLst>
      <p:ext uri="{BB962C8B-B14F-4D97-AF65-F5344CB8AC3E}">
        <p14:creationId xmlns:p14="http://schemas.microsoft.com/office/powerpoint/2010/main" val="273984770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DA98-7422-49A5-BAA9-4A18F8DC3A5E}"/>
              </a:ext>
            </a:extLst>
          </p:cNvPr>
          <p:cNvSpPr>
            <a:spLocks noGrp="1"/>
          </p:cNvSpPr>
          <p:nvPr>
            <p:ph type="title"/>
          </p:nvPr>
        </p:nvSpPr>
        <p:spPr>
          <a:xfrm>
            <a:off x="588263" y="457200"/>
            <a:ext cx="11018520" cy="553998"/>
          </a:xfrm>
        </p:spPr>
        <p:txBody>
          <a:bodyPr/>
          <a:lstStyle/>
          <a:p>
            <a:r>
              <a:rPr lang="en-US" dirty="0"/>
              <a:t>Shared Access Signatures (SASs) (continued)</a:t>
            </a:r>
          </a:p>
        </p:txBody>
      </p:sp>
      <p:sp>
        <p:nvSpPr>
          <p:cNvPr id="5" name="Text Placeholder 4">
            <a:extLst>
              <a:ext uri="{FF2B5EF4-FFF2-40B4-BE49-F238E27FC236}">
                <a16:creationId xmlns:a16="http://schemas.microsoft.com/office/drawing/2014/main"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his table breaks down the remaining components of an SAS token query string and includes the content parameter and the description for each component.&#10;">
            <a:extLst>
              <a:ext uri="{FF2B5EF4-FFF2-40B4-BE49-F238E27FC236}">
                <a16:creationId xmlns:a16="http://schemas.microsoft.com/office/drawing/2014/main" id="{6BF9C6DF-A999-4F93-8EF8-A1F3D09F9B1B}"/>
              </a:ext>
            </a:extLst>
          </p:cNvPr>
          <p:cNvGraphicFramePr>
            <a:graphicFrameLocks noGrp="1"/>
          </p:cNvGraphicFramePr>
          <p:nvPr>
            <p:extLst>
              <p:ext uri="{D42A27DB-BD31-4B8C-83A1-F6EECF244321}">
                <p14:modId xmlns:p14="http://schemas.microsoft.com/office/powerpoint/2010/main" val="3094414510"/>
              </p:ext>
            </p:extLst>
          </p:nvPr>
        </p:nvGraphicFramePr>
        <p:xfrm>
          <a:off x="586390" y="3187623"/>
          <a:ext cx="11018520" cy="2802064"/>
        </p:xfrm>
        <a:graphic>
          <a:graphicData uri="http://schemas.openxmlformats.org/drawingml/2006/table">
            <a:tbl>
              <a:tblPr firstRow="1" firstCol="1">
                <a:tableStyleId>{793D81CF-94F2-401A-BA57-92F5A7B2D0C5}</a:tableStyleId>
              </a:tblPr>
              <a:tblGrid>
                <a:gridCol w="1308398">
                  <a:extLst>
                    <a:ext uri="{9D8B030D-6E8A-4147-A177-3AD203B41FA5}">
                      <a16:colId xmlns:a16="http://schemas.microsoft.com/office/drawing/2014/main" val="2898429877"/>
                    </a:ext>
                  </a:extLst>
                </a:gridCol>
                <a:gridCol w="3248712">
                  <a:extLst>
                    <a:ext uri="{9D8B030D-6E8A-4147-A177-3AD203B41FA5}">
                      <a16:colId xmlns:a16="http://schemas.microsoft.com/office/drawing/2014/main" val="2733480478"/>
                    </a:ext>
                  </a:extLst>
                </a:gridCol>
                <a:gridCol w="6461410">
                  <a:extLst>
                    <a:ext uri="{9D8B030D-6E8A-4147-A177-3AD203B41FA5}">
                      <a16:colId xmlns:a16="http://schemas.microsoft.com/office/drawing/2014/main" val="664766532"/>
                    </a:ext>
                  </a:extLst>
                </a:gridCol>
              </a:tblGrid>
              <a:tr h="0">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568817393"/>
                  </a:ext>
                </a:extLst>
              </a:tr>
              <a:tr h="519435">
                <a:tc>
                  <a:txBody>
                    <a:bodyPr/>
                    <a:lstStyle/>
                    <a:p>
                      <a:pPr marL="0" marR="0">
                        <a:lnSpc>
                          <a:spcPct val="107000"/>
                        </a:lnSpc>
                        <a:spcBef>
                          <a:spcPts val="0"/>
                        </a:spcBef>
                        <a:spcAft>
                          <a:spcPts val="0"/>
                        </a:spcAft>
                      </a:pPr>
                      <a:r>
                        <a:rPr lang="en-US" sz="1600" dirty="0">
                          <a:effectLst/>
                        </a:rPr>
                        <a:t>Resource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sr=b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resource is a blob.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8860225"/>
                  </a:ext>
                </a:extLst>
              </a:tr>
              <a:tr h="716437">
                <a:tc>
                  <a:txBody>
                    <a:bodyPr/>
                    <a:lstStyle/>
                    <a:p>
                      <a:pPr marL="0" marR="0">
                        <a:lnSpc>
                          <a:spcPct val="107000"/>
                        </a:lnSpc>
                        <a:spcBef>
                          <a:spcPts val="0"/>
                        </a:spcBef>
                        <a:spcAft>
                          <a:spcPts val="0"/>
                        </a:spcAft>
                      </a:pPr>
                      <a:r>
                        <a:rPr lang="en-US" sz="1600" dirty="0">
                          <a:effectLst/>
                        </a:rPr>
                        <a:t>Permissions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sp=rw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permissions granted by the SAS include Read (r) and Write (w).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7382715"/>
                  </a:ext>
                </a:extLst>
              </a:tr>
              <a:tr h="1129919">
                <a:tc>
                  <a:txBody>
                    <a:bodyPr/>
                    <a:lstStyle/>
                    <a:p>
                      <a:pPr marL="0" marR="0">
                        <a:lnSpc>
                          <a:spcPct val="107000"/>
                        </a:lnSpc>
                        <a:spcBef>
                          <a:spcPts val="0"/>
                        </a:spcBef>
                        <a:spcAft>
                          <a:spcPts val="0"/>
                        </a:spcAft>
                      </a:pPr>
                      <a:r>
                        <a:rPr lang="en-US" sz="1600" dirty="0">
                          <a:effectLst/>
                        </a:rPr>
                        <a:t>Signature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sig=Z%2FRHIX5Xcg0Mq2rqI3OlWTjEg2tYkboXr1P9ZUXDtkk%3D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signature authenticates access to the blob. It is a </a:t>
                      </a:r>
                      <a:r>
                        <a:rPr lang="en-US" sz="1600" kern="1200" dirty="0">
                          <a:solidFill>
                            <a:schemeClr val="dk1"/>
                          </a:solidFill>
                          <a:effectLst/>
                          <a:latin typeface="+mn-lt"/>
                          <a:ea typeface="+mn-ea"/>
                          <a:cs typeface="+mn-cs"/>
                        </a:rPr>
                        <a:t>Hash-based Message Authentication Code (HMAC) </a:t>
                      </a:r>
                      <a:r>
                        <a:rPr lang="en-US" sz="1600" dirty="0">
                          <a:effectLst/>
                        </a:rPr>
                        <a:t>function computed over a string to sign and a key by using the SHA256 algorithm and then encoded by using Base64 encoding.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8542510"/>
                  </a:ext>
                </a:extLst>
              </a:tr>
            </a:tbl>
          </a:graphicData>
        </a:graphic>
      </p:graphicFrame>
    </p:spTree>
    <p:custDataLst>
      <p:tags r:id="rId1"/>
    </p:custDataLst>
    <p:extLst>
      <p:ext uri="{BB962C8B-B14F-4D97-AF65-F5344CB8AC3E}">
        <p14:creationId xmlns:p14="http://schemas.microsoft.com/office/powerpoint/2010/main" val="1006843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Valet key pattern by using Shared Access Signatures</a:t>
            </a:r>
          </a:p>
        </p:txBody>
      </p:sp>
      <p:grpSp>
        <p:nvGrpSpPr>
          <p:cNvPr id="6" name="Group 5" descr="Diagram illustrating an implementation of the Valet Key pattern using Azure Storage and a custom service.">
            <a:extLst>
              <a:ext uri="{FF2B5EF4-FFF2-40B4-BE49-F238E27FC236}">
                <a16:creationId xmlns:a16="http://schemas.microsoft.com/office/drawing/2014/main" id="{AA8A1DC1-C76A-41EB-AB24-EA420A70453A}"/>
              </a:ext>
            </a:extLst>
          </p:cNvPr>
          <p:cNvGrpSpPr/>
          <p:nvPr/>
        </p:nvGrpSpPr>
        <p:grpSpPr>
          <a:xfrm>
            <a:off x="1430445" y="1458410"/>
            <a:ext cx="9331109" cy="4824634"/>
            <a:chOff x="1430445" y="1458410"/>
            <a:chExt cx="9331109" cy="4824634"/>
          </a:xfrm>
        </p:grpSpPr>
        <p:pic>
          <p:nvPicPr>
            <p:cNvPr id="49" name="Picture 48">
              <a:extLst>
                <a:ext uri="{C183D7F6-B498-43B3-948B-1728B52AA6E4}">
                  <adec:decorative xmlns:adec="http://schemas.microsoft.com/office/drawing/2017/decorative" val="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978" y="3942872"/>
              <a:ext cx="1263712" cy="798739"/>
            </a:xfrm>
            <a:prstGeom prst="rect">
              <a:avLst/>
            </a:prstGeom>
          </p:spPr>
        </p:pic>
        <p:sp>
          <p:nvSpPr>
            <p:cNvPr id="32" name="TextBox 31">
              <a:extLst>
                <a:ext uri="{FF2B5EF4-FFF2-40B4-BE49-F238E27FC236}">
                  <a16:creationId xmlns:a16="http://schemas.microsoft.com/office/drawing/2014/main" id="{8B5064D5-4C69-4B9A-A39C-5B590570865A}"/>
                </a:ext>
              </a:extLst>
            </p:cNvPr>
            <p:cNvSpPr txBox="1"/>
            <p:nvPr/>
          </p:nvSpPr>
          <p:spPr>
            <a:xfrm>
              <a:off x="1430445" y="4771459"/>
              <a:ext cx="156324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Client application</a:t>
              </a:r>
            </a:p>
          </p:txBody>
        </p:sp>
        <p:sp>
          <p:nvSpPr>
            <p:cNvPr id="37" name="TextBox 36">
              <a:extLst>
                <a:ext uri="{FF2B5EF4-FFF2-40B4-BE49-F238E27FC236}">
                  <a16:creationId xmlns:a16="http://schemas.microsoft.com/office/drawing/2014/main" id="{DB0BFA51-B51A-4A79-ACA5-A12EEB5C02EB}"/>
                </a:ext>
              </a:extLst>
            </p:cNvPr>
            <p:cNvSpPr txBox="1"/>
            <p:nvPr/>
          </p:nvSpPr>
          <p:spPr>
            <a:xfrm rot="19394178">
              <a:off x="2590001" y="3175863"/>
              <a:ext cx="250959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Authenticate and get an SAS</a:t>
              </a:r>
            </a:p>
          </p:txBody>
        </p:sp>
        <p:cxnSp>
          <p:nvCxnSpPr>
            <p:cNvPr id="36" name="Straight Arrow Connector 35">
              <a:extLst>
                <a:ext uri="{FF2B5EF4-FFF2-40B4-BE49-F238E27FC236}">
                  <a16:creationId xmlns:a16="http://schemas.microsoft.com/office/drawing/2014/main" id="{826B2E81-9E9C-462B-A1F8-9544347348DD}"/>
                </a:ext>
                <a:ext uri="{C183D7F6-B498-43B3-948B-1728B52AA6E4}">
                  <adec:decorative xmlns:adec="http://schemas.microsoft.com/office/drawing/2017/decorative" val="1"/>
                </a:ext>
              </a:extLst>
            </p:cNvPr>
            <p:cNvCxnSpPr>
              <a:cxnSpLocks/>
            </p:cNvCxnSpPr>
            <p:nvPr/>
          </p:nvCxnSpPr>
          <p:spPr>
            <a:xfrm flipV="1">
              <a:off x="2803251" y="2722839"/>
              <a:ext cx="2191187" cy="1641852"/>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id="{59BE9E7B-FAA9-4443-83DC-D2995CD6303C}"/>
                </a:ext>
              </a:extLst>
            </p:cNvPr>
            <p:cNvSpPr txBox="1"/>
            <p:nvPr/>
          </p:nvSpPr>
          <p:spPr>
            <a:xfrm>
              <a:off x="5076584" y="2475597"/>
              <a:ext cx="1494511" cy="369332"/>
            </a:xfrm>
            <a:prstGeom prst="rect">
              <a:avLst/>
            </a:prstGeom>
            <a:solidFill>
              <a:srgbClr val="0078D4"/>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SAS provider</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5979" y="1458410"/>
              <a:ext cx="910340" cy="997042"/>
            </a:xfrm>
            <a:prstGeom prst="rect">
              <a:avLst/>
            </a:prstGeom>
          </p:spPr>
        </p:pic>
        <p:sp>
          <p:nvSpPr>
            <p:cNvPr id="42" name="TextBox 41">
              <a:extLst>
                <a:ext uri="{FF2B5EF4-FFF2-40B4-BE49-F238E27FC236}">
                  <a16:creationId xmlns:a16="http://schemas.microsoft.com/office/drawing/2014/main" id="{F22205C1-BB73-4B88-A859-6F70048CFDDF}"/>
                </a:ext>
              </a:extLst>
            </p:cNvPr>
            <p:cNvSpPr txBox="1"/>
            <p:nvPr/>
          </p:nvSpPr>
          <p:spPr>
            <a:xfrm>
              <a:off x="4637153" y="4139778"/>
              <a:ext cx="238418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1A1A1A"/>
                  </a:solidFill>
                  <a:effectLst/>
                  <a:uLnTx/>
                  <a:uFillTx/>
                  <a:latin typeface="Segoe UI Semibold"/>
                  <a:ea typeface="+mn-ea"/>
                  <a:cs typeface="+mn-cs"/>
                </a:rPr>
                <a:t>Directly save and read data</a:t>
              </a:r>
            </a:p>
          </p:txBody>
        </p:sp>
        <p:cxnSp>
          <p:nvCxnSpPr>
            <p:cNvPr id="38" name="Straight Arrow Connector 37">
              <a:extLst>
                <a:ext uri="{FF2B5EF4-FFF2-40B4-BE49-F238E27FC236}">
                  <a16:creationId xmlns:a16="http://schemas.microsoft.com/office/drawing/2014/main" id="{C2FC035F-DCB6-4747-891E-F383535E3B66}"/>
                </a:ext>
                <a:ext uri="{C183D7F6-B498-43B3-948B-1728B52AA6E4}">
                  <adec:decorative xmlns:adec="http://schemas.microsoft.com/office/drawing/2017/decorative" val="1"/>
                </a:ext>
              </a:extLst>
            </p:cNvPr>
            <p:cNvCxnSpPr>
              <a:cxnSpLocks/>
            </p:cNvCxnSpPr>
            <p:nvPr/>
          </p:nvCxnSpPr>
          <p:spPr>
            <a:xfrm>
              <a:off x="2821021" y="4502941"/>
              <a:ext cx="5939399" cy="0"/>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id="{B7CACEFB-96AE-4A56-8248-F6E0BBC00A93}"/>
                </a:ext>
              </a:extLst>
            </p:cNvPr>
            <p:cNvSpPr txBox="1"/>
            <p:nvPr/>
          </p:nvSpPr>
          <p:spPr>
            <a:xfrm rot="2240899">
              <a:off x="6405441" y="3169487"/>
              <a:ext cx="2631105" cy="307777"/>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Get an SAS token for the blob</a:t>
              </a:r>
            </a:p>
          </p:txBody>
        </p:sp>
        <p:cxnSp>
          <p:nvCxnSpPr>
            <p:cNvPr id="39" name="Straight Arrow Connector 38">
              <a:extLst>
                <a:ext uri="{FF2B5EF4-FFF2-40B4-BE49-F238E27FC236}">
                  <a16:creationId xmlns:a16="http://schemas.microsoft.com/office/drawing/2014/main" id="{1EA5F359-FCA6-4D3F-AE96-9D0D979FA0C5}"/>
                </a:ext>
                <a:ext uri="{C183D7F6-B498-43B3-948B-1728B52AA6E4}">
                  <adec:decorative xmlns:adec="http://schemas.microsoft.com/office/drawing/2017/decorative" val="1"/>
                </a:ext>
              </a:extLst>
            </p:cNvPr>
            <p:cNvCxnSpPr>
              <a:cxnSpLocks/>
            </p:cNvCxnSpPr>
            <p:nvPr/>
          </p:nvCxnSpPr>
          <p:spPr>
            <a:xfrm>
              <a:off x="6634265" y="2743200"/>
              <a:ext cx="2081718" cy="1585608"/>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grpSp>
          <p:nvGrpSpPr>
            <p:cNvPr id="5" name="Group 4"/>
            <p:cNvGrpSpPr/>
            <p:nvPr/>
          </p:nvGrpSpPr>
          <p:grpSpPr>
            <a:xfrm>
              <a:off x="8710424" y="3200176"/>
              <a:ext cx="2051130" cy="3082868"/>
              <a:chOff x="9780810" y="3395774"/>
              <a:chExt cx="1758108" cy="2650471"/>
            </a:xfrm>
          </p:grpSpPr>
          <p:sp>
            <p:nvSpPr>
              <p:cNvPr id="47" name="Rounded Rectangle 5">
                <a:extLst>
                  <a:ext uri="{FF2B5EF4-FFF2-40B4-BE49-F238E27FC236}">
                    <a16:creationId xmlns:a16="http://schemas.microsoft.com/office/drawing/2014/main" id="{5BFFE9DC-F5D4-45FF-B38B-E32F4E48C497}"/>
                  </a:ext>
                </a:extLst>
              </p:cNvPr>
              <p:cNvSpPr/>
              <p:nvPr/>
            </p:nvSpPr>
            <p:spPr>
              <a:xfrm>
                <a:off x="9780810" y="3395774"/>
                <a:ext cx="1758108" cy="2650471"/>
              </a:xfrm>
              <a:prstGeom prst="roundRect">
                <a:avLst>
                  <a:gd name="adj" fmla="val 0"/>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2D2D2">
                        <a:lumMod val="25000"/>
                      </a:srgbClr>
                    </a:solidFill>
                    <a:effectLst/>
                    <a:uLnTx/>
                    <a:uFillTx/>
                    <a:latin typeface="Segoe UI" panose="020B0502040204020203" pitchFamily="34" charset="0"/>
                    <a:ea typeface="+mn-ea"/>
                    <a:cs typeface="Segoe UI" panose="020B0502040204020203" pitchFamily="34" charset="0"/>
                  </a:rPr>
                  <a:t>Azure Storage</a:t>
                </a:r>
              </a:p>
            </p:txBody>
          </p:sp>
          <p:sp>
            <p:nvSpPr>
              <p:cNvPr id="33" name="TextBox 32">
                <a:extLst>
                  <a:ext uri="{FF2B5EF4-FFF2-40B4-BE49-F238E27FC236}">
                    <a16:creationId xmlns:a16="http://schemas.microsoft.com/office/drawing/2014/main" id="{6D58411E-7FAB-45DC-A09D-962D1AC11418}"/>
                  </a:ext>
                </a:extLst>
              </p:cNvPr>
              <p:cNvSpPr txBox="1"/>
              <p:nvPr/>
            </p:nvSpPr>
            <p:spPr>
              <a:xfrm>
                <a:off x="10393605" y="4319550"/>
                <a:ext cx="530639" cy="2646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Blobs</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8607" y="4970140"/>
                <a:ext cx="702514" cy="702514"/>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26371" y="3569018"/>
                <a:ext cx="666986" cy="666986"/>
              </a:xfrm>
              <a:prstGeom prst="rect">
                <a:avLst/>
              </a:prstGeom>
            </p:spPr>
          </p:pic>
        </p:grpSp>
      </p:grpSp>
    </p:spTree>
    <p:custDataLst>
      <p:tags r:id="rId1"/>
    </p:custDataLst>
    <p:extLst>
      <p:ext uri="{BB962C8B-B14F-4D97-AF65-F5344CB8AC3E}">
        <p14:creationId xmlns:p14="http://schemas.microsoft.com/office/powerpoint/2010/main" val="68866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649E3A-5800-4E1B-90E4-9FAD93DE8883}"/>
              </a:ext>
            </a:extLst>
          </p:cNvPr>
          <p:cNvSpPr>
            <a:spLocks noGrp="1"/>
          </p:cNvSpPr>
          <p:nvPr>
            <p:ph type="title"/>
          </p:nvPr>
        </p:nvSpPr>
        <p:spPr/>
        <p:txBody>
          <a:bodyPr/>
          <a:lstStyle/>
          <a:p>
            <a:r>
              <a:rPr lang="en-US" dirty="0"/>
              <a:t>Stored access policies</a:t>
            </a:r>
          </a:p>
        </p:txBody>
      </p:sp>
      <p:sp>
        <p:nvSpPr>
          <p:cNvPr id="4" name="Text Placeholder 3">
            <a:extLst>
              <a:ext uri="{FF2B5EF4-FFF2-40B4-BE49-F238E27FC236}">
                <a16:creationId xmlns:a16="http://schemas.microsoft.com/office/drawing/2014/main" id="{5AC1B744-3077-4498-B8D9-D639E77B63FE}"/>
              </a:ext>
            </a:extLst>
          </p:cNvPr>
          <p:cNvSpPr>
            <a:spLocks noGrp="1"/>
          </p:cNvSpPr>
          <p:nvPr>
            <p:ph type="body" sz="quarter" idx="10"/>
          </p:nvPr>
        </p:nvSpPr>
        <p:spPr>
          <a:xfrm>
            <a:off x="593725" y="1378347"/>
            <a:ext cx="10941050" cy="3447098"/>
          </a:xfrm>
        </p:spPr>
        <p:txBody>
          <a:bodyPr/>
          <a:lstStyle/>
          <a:p>
            <a:r>
              <a:rPr lang="en-US" sz="2600" dirty="0">
                <a:latin typeface="Segoe UI" panose="020B0502040204020203" pitchFamily="34" charset="0"/>
                <a:cs typeface="Segoe UI" panose="020B0502040204020203" pitchFamily="34" charset="0"/>
              </a:rPr>
              <a:t>A Shared Access Signature can take one of two forms:</a:t>
            </a:r>
          </a:p>
          <a:p>
            <a:pPr lvl="1"/>
            <a:r>
              <a:rPr lang="en-US" dirty="0">
                <a:latin typeface="Segoe UI" panose="020B0502040204020203" pitchFamily="34" charset="0"/>
                <a:cs typeface="Segoe UI" panose="020B0502040204020203" pitchFamily="34" charset="0"/>
              </a:rPr>
              <a:t>Ad hoc:</a:t>
            </a:r>
          </a:p>
          <a:p>
            <a:pPr lvl="2"/>
            <a:r>
              <a:rPr lang="en-US" sz="1800" dirty="0">
                <a:latin typeface="Segoe UI" panose="020B0502040204020203" pitchFamily="34" charset="0"/>
                <a:cs typeface="Segoe UI" panose="020B0502040204020203" pitchFamily="34" charset="0"/>
              </a:rPr>
              <a:t>When you create an ad hoc SAS, the start time, expiration time, and permissions for the SAS are all specified in the SAS URI (or are inferred in the case where the start time is omitted)</a:t>
            </a:r>
          </a:p>
          <a:p>
            <a:pPr lvl="1"/>
            <a:r>
              <a:rPr lang="en-US" dirty="0">
                <a:latin typeface="Segoe UI" panose="020B0502040204020203" pitchFamily="34" charset="0"/>
                <a:cs typeface="Segoe UI" panose="020B0502040204020203" pitchFamily="34" charset="0"/>
              </a:rPr>
              <a:t>SAS is generated from a stored access policy:</a:t>
            </a:r>
          </a:p>
          <a:p>
            <a:pPr lvl="2"/>
            <a:r>
              <a:rPr lang="en-US" sz="1800" dirty="0">
                <a:latin typeface="Segoe UI" panose="020B0502040204020203" pitchFamily="34" charset="0"/>
                <a:cs typeface="Segoe UI" panose="020B0502040204020203" pitchFamily="34" charset="0"/>
              </a:rPr>
              <a:t>A stored access policy is defined on a resource container and can be used to manage constraints for one or more Shared Access Signatures</a:t>
            </a:r>
          </a:p>
          <a:p>
            <a:pPr lvl="2"/>
            <a:r>
              <a:rPr lang="en-US" sz="1800" dirty="0">
                <a:latin typeface="Segoe UI" panose="020B0502040204020203" pitchFamily="34" charset="0"/>
                <a:cs typeface="Segoe UI" panose="020B0502040204020203" pitchFamily="34" charset="0"/>
              </a:rPr>
              <a:t>When you associate an SAS with a stored access policy, the SAS inherits the constraints defined for the stored access policy</a:t>
            </a:r>
          </a:p>
          <a:p>
            <a:r>
              <a:rPr lang="en-US" sz="2600" dirty="0">
                <a:latin typeface="Segoe UI" panose="020B0502040204020203" pitchFamily="34" charset="0"/>
                <a:cs typeface="Segoe UI" panose="020B0502040204020203" pitchFamily="34" charset="0"/>
              </a:rPr>
              <a:t>Anyone who obtains the SAS can use it</a:t>
            </a:r>
          </a:p>
        </p:txBody>
      </p:sp>
      <p:grpSp>
        <p:nvGrpSpPr>
          <p:cNvPr id="7" name="Group 6" descr="The diagram depicts SAS tokens that a stored access policy generates.">
            <a:extLst>
              <a:ext uri="{FF2B5EF4-FFF2-40B4-BE49-F238E27FC236}">
                <a16:creationId xmlns:a16="http://schemas.microsoft.com/office/drawing/2014/main" id="{07218354-60C4-4F0B-AF42-8C1DB3DB9096}"/>
              </a:ext>
            </a:extLst>
          </p:cNvPr>
          <p:cNvGrpSpPr/>
          <p:nvPr/>
        </p:nvGrpSpPr>
        <p:grpSpPr>
          <a:xfrm>
            <a:off x="3186115" y="4893971"/>
            <a:ext cx="4611975" cy="1346289"/>
            <a:chOff x="3186115" y="4825444"/>
            <a:chExt cx="4979086" cy="1453453"/>
          </a:xfrm>
        </p:grpSpPr>
        <p:pic>
          <p:nvPicPr>
            <p:cNvPr id="5" name="Picture 4">
              <a:extLst>
                <a:ext uri="{FF2B5EF4-FFF2-40B4-BE49-F238E27FC236}">
                  <a16:creationId xmlns:a16="http://schemas.microsoft.com/office/drawing/2014/main" id="{68487DA4-C484-47A2-943B-599A8E313BD3}"/>
                </a:ext>
              </a:extLst>
            </p:cNvPr>
            <p:cNvPicPr>
              <a:picLocks noChangeAspect="1"/>
            </p:cNvPicPr>
            <p:nvPr/>
          </p:nvPicPr>
          <p:blipFill>
            <a:blip r:embed="rId4"/>
            <a:stretch>
              <a:fillRect/>
            </a:stretch>
          </p:blipFill>
          <p:spPr>
            <a:xfrm>
              <a:off x="4059858" y="4890702"/>
              <a:ext cx="1016437" cy="1006610"/>
            </a:xfrm>
            <a:prstGeom prst="rect">
              <a:avLst/>
            </a:prstGeom>
          </p:spPr>
        </p:pic>
        <p:cxnSp>
          <p:nvCxnSpPr>
            <p:cNvPr id="6" name="Straight Arrow Connector 5">
              <a:extLst>
                <a:ext uri="{FF2B5EF4-FFF2-40B4-BE49-F238E27FC236}">
                  <a16:creationId xmlns:a16="http://schemas.microsoft.com/office/drawing/2014/main" id="{D6641AC0-FE29-4185-A1D3-F05CF72FDEC8}"/>
                </a:ext>
              </a:extLst>
            </p:cNvPr>
            <p:cNvCxnSpPr>
              <a:cxnSpLocks/>
            </p:cNvCxnSpPr>
            <p:nvPr/>
          </p:nvCxnSpPr>
          <p:spPr>
            <a:xfrm>
              <a:off x="5322876" y="5394007"/>
              <a:ext cx="1414122" cy="0"/>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 name="Oval 1">
              <a:extLst>
                <a:ext uri="{FF2B5EF4-FFF2-40B4-BE49-F238E27FC236}">
                  <a16:creationId xmlns:a16="http://schemas.microsoft.com/office/drawing/2014/main" id="{3E5A4557-8F6E-4E61-8C96-5E4B51ED2CC7}"/>
                </a:ext>
              </a:extLst>
            </p:cNvPr>
            <p:cNvSpPr/>
            <p:nvPr/>
          </p:nvSpPr>
          <p:spPr bwMode="auto">
            <a:xfrm>
              <a:off x="7055772" y="5341062"/>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id="{ED83B53D-D8E0-4D4C-9CA2-62CA4E4DB654}"/>
                </a:ext>
              </a:extLst>
            </p:cNvPr>
            <p:cNvSpPr/>
            <p:nvPr/>
          </p:nvSpPr>
          <p:spPr bwMode="auto">
            <a:xfrm>
              <a:off x="7111556" y="5169190"/>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Oval 8">
              <a:extLst>
                <a:ext uri="{FF2B5EF4-FFF2-40B4-BE49-F238E27FC236}">
                  <a16:creationId xmlns:a16="http://schemas.microsoft.com/office/drawing/2014/main" id="{E2CF0BEF-1D43-4324-89E1-F86D84E3A499}"/>
                </a:ext>
              </a:extLst>
            </p:cNvPr>
            <p:cNvSpPr/>
            <p:nvPr/>
          </p:nvSpPr>
          <p:spPr bwMode="auto">
            <a:xfrm>
              <a:off x="7167340" y="4997317"/>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Oval 9">
              <a:extLst>
                <a:ext uri="{FF2B5EF4-FFF2-40B4-BE49-F238E27FC236}">
                  <a16:creationId xmlns:a16="http://schemas.microsoft.com/office/drawing/2014/main" id="{22AA091D-EF54-4EA3-8827-4F2AF2B20D20}"/>
                </a:ext>
              </a:extLst>
            </p:cNvPr>
            <p:cNvSpPr/>
            <p:nvPr/>
          </p:nvSpPr>
          <p:spPr bwMode="auto">
            <a:xfrm>
              <a:off x="7223125" y="4825444"/>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801E5D59-8DD1-49E2-A4E8-CA164CF11431}"/>
                </a:ext>
              </a:extLst>
            </p:cNvPr>
            <p:cNvSpPr txBox="1"/>
            <p:nvPr/>
          </p:nvSpPr>
          <p:spPr>
            <a:xfrm>
              <a:off x="6627137" y="5778888"/>
              <a:ext cx="1538064" cy="31554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tokens</a:t>
              </a:r>
            </a:p>
          </p:txBody>
        </p:sp>
        <p:sp>
          <p:nvSpPr>
            <p:cNvPr id="13" name="TextBox 12">
              <a:extLst>
                <a:ext uri="{FF2B5EF4-FFF2-40B4-BE49-F238E27FC236}">
                  <a16:creationId xmlns:a16="http://schemas.microsoft.com/office/drawing/2014/main" id="{801E5D59-8DD1-49E2-A4E8-CA164CF11431}"/>
                </a:ext>
              </a:extLst>
            </p:cNvPr>
            <p:cNvSpPr txBox="1"/>
            <p:nvPr/>
          </p:nvSpPr>
          <p:spPr>
            <a:xfrm>
              <a:off x="3186115" y="5940343"/>
              <a:ext cx="2763923"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Stored access policy</a:t>
              </a:r>
            </a:p>
          </p:txBody>
        </p:sp>
      </p:grpSp>
    </p:spTree>
    <p:custDataLst>
      <p:tags r:id="rId1"/>
    </p:custDataLst>
    <p:extLst>
      <p:ext uri="{BB962C8B-B14F-4D97-AF65-F5344CB8AC3E}">
        <p14:creationId xmlns:p14="http://schemas.microsoft.com/office/powerpoint/2010/main" val="271381835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68C1-47E5-4708-8E7D-85EBF8FE5E8D}"/>
              </a:ext>
            </a:extLst>
          </p:cNvPr>
          <p:cNvSpPr>
            <a:spLocks noGrp="1"/>
          </p:cNvSpPr>
          <p:nvPr>
            <p:ph type="title"/>
          </p:nvPr>
        </p:nvSpPr>
        <p:spPr/>
        <p:txBody>
          <a:bodyPr/>
          <a:lstStyle/>
          <a:p>
            <a:r>
              <a:rPr lang="en-US" dirty="0"/>
              <a:t>Stored access policies (continued)</a:t>
            </a:r>
          </a:p>
        </p:txBody>
      </p:sp>
      <p:sp>
        <p:nvSpPr>
          <p:cNvPr id="3" name="Text Placeholder 2">
            <a:extLst>
              <a:ext uri="{FF2B5EF4-FFF2-40B4-BE49-F238E27FC236}">
                <a16:creationId xmlns:a16="http://schemas.microsoft.com/office/drawing/2014/main" id="{FBC06BC4-1008-4604-885B-8E2DE5828FFE}"/>
              </a:ext>
            </a:extLst>
          </p:cNvPr>
          <p:cNvSpPr>
            <a:spLocks noGrp="1"/>
          </p:cNvSpPr>
          <p:nvPr>
            <p:ph type="body" sz="quarter" idx="10"/>
          </p:nvPr>
        </p:nvSpPr>
        <p:spPr>
          <a:xfrm>
            <a:off x="584200" y="1435497"/>
            <a:ext cx="11018520" cy="1317284"/>
          </a:xfrm>
        </p:spPr>
        <p:txBody>
          <a:bodyPr/>
          <a:lstStyle/>
          <a:p>
            <a:pPr lvl="0"/>
            <a:r>
              <a:rPr lang="en-US" dirty="0"/>
              <a:t>Granular control over a set of shared access signatures</a:t>
            </a:r>
          </a:p>
          <a:p>
            <a:pPr lvl="1"/>
            <a:r>
              <a:rPr lang="en-US" dirty="0"/>
              <a:t>Signature lifetime and permissions are stored in the policy rather than the URL</a:t>
            </a:r>
          </a:p>
          <a:p>
            <a:r>
              <a:rPr lang="en-US" dirty="0"/>
              <a:t>Container, Queue, or Table can have up to five stored access policies</a:t>
            </a:r>
          </a:p>
        </p:txBody>
      </p:sp>
    </p:spTree>
    <p:custDataLst>
      <p:tags r:id="rId1"/>
    </p:custDataLst>
    <p:extLst>
      <p:ext uri="{BB962C8B-B14F-4D97-AF65-F5344CB8AC3E}">
        <p14:creationId xmlns:p14="http://schemas.microsoft.com/office/powerpoint/2010/main" val="49296178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ED7E-68A4-4DC5-940E-2A4C165AD3A4}"/>
              </a:ext>
            </a:extLst>
          </p:cNvPr>
          <p:cNvSpPr>
            <a:spLocks noGrp="1"/>
          </p:cNvSpPr>
          <p:nvPr>
            <p:ph type="title"/>
          </p:nvPr>
        </p:nvSpPr>
        <p:spPr/>
        <p:txBody>
          <a:bodyPr/>
          <a:lstStyle/>
          <a:p>
            <a:r>
              <a:rPr lang="en-US" dirty="0"/>
              <a:t>SAS token generation from a stored access policy</a:t>
            </a:r>
          </a:p>
        </p:txBody>
      </p:sp>
      <p:grpSp>
        <p:nvGrpSpPr>
          <p:cNvPr id="6" name="Group 5" descr="Diagram illustrating the generation of SAS tokens from an existing Stored access policy.">
            <a:extLst>
              <a:ext uri="{FF2B5EF4-FFF2-40B4-BE49-F238E27FC236}">
                <a16:creationId xmlns:a16="http://schemas.microsoft.com/office/drawing/2014/main" id="{FFD102D8-C457-4CCB-B737-FA8959DADBF7}"/>
              </a:ext>
            </a:extLst>
          </p:cNvPr>
          <p:cNvGrpSpPr/>
          <p:nvPr/>
        </p:nvGrpSpPr>
        <p:grpSpPr>
          <a:xfrm>
            <a:off x="1966723" y="1619655"/>
            <a:ext cx="8279340" cy="4156008"/>
            <a:chOff x="1966723" y="1619655"/>
            <a:chExt cx="8279340" cy="4156008"/>
          </a:xfrm>
        </p:grpSpPr>
        <p:pic>
          <p:nvPicPr>
            <p:cNvPr id="4" name="Picture 3" descr="This diagram illustrates that tokens are child resources of a stored access policy.">
              <a:extLst>
                <a:ext uri="{FF2B5EF4-FFF2-40B4-BE49-F238E27FC236}">
                  <a16:creationId xmlns:a16="http://schemas.microsoft.com/office/drawing/2014/main" id="{FFC04E75-897A-4675-B72F-8706B5A81397}"/>
                </a:ext>
              </a:extLst>
            </p:cNvPr>
            <p:cNvPicPr>
              <a:picLocks noChangeAspect="1"/>
            </p:cNvPicPr>
            <p:nvPr/>
          </p:nvPicPr>
          <p:blipFill>
            <a:blip r:embed="rId4"/>
            <a:stretch>
              <a:fillRect/>
            </a:stretch>
          </p:blipFill>
          <p:spPr>
            <a:xfrm>
              <a:off x="7016152" y="4210013"/>
              <a:ext cx="1080000" cy="1080000"/>
            </a:xfrm>
            <a:prstGeom prst="rect">
              <a:avLst/>
            </a:prstGeom>
          </p:spPr>
        </p:pic>
        <p:sp>
          <p:nvSpPr>
            <p:cNvPr id="7" name="Oval 6">
              <a:extLst>
                <a:ext uri="{FF2B5EF4-FFF2-40B4-BE49-F238E27FC236}">
                  <a16:creationId xmlns:a16="http://schemas.microsoft.com/office/drawing/2014/main" id="{3005E959-832F-4100-887B-EC17D82CFD13}"/>
                </a:ext>
              </a:extLst>
            </p:cNvPr>
            <p:cNvSpPr/>
            <p:nvPr/>
          </p:nvSpPr>
          <p:spPr bwMode="auto">
            <a:xfrm>
              <a:off x="706700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id="{FF36956F-BE08-453E-A391-0CB471C448FC}"/>
                </a:ext>
              </a:extLst>
            </p:cNvPr>
            <p:cNvSpPr/>
            <p:nvPr/>
          </p:nvSpPr>
          <p:spPr bwMode="auto">
            <a:xfrm>
              <a:off x="712627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Oval 8">
              <a:extLst>
                <a:ext uri="{FF2B5EF4-FFF2-40B4-BE49-F238E27FC236}">
                  <a16:creationId xmlns:a16="http://schemas.microsoft.com/office/drawing/2014/main" id="{3151FA8E-FEA8-495E-847B-FBD460EC5C3D}"/>
                </a:ext>
              </a:extLst>
            </p:cNvPr>
            <p:cNvSpPr/>
            <p:nvPr/>
          </p:nvSpPr>
          <p:spPr bwMode="auto">
            <a:xfrm>
              <a:off x="718555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Oval 9">
              <a:extLst>
                <a:ext uri="{FF2B5EF4-FFF2-40B4-BE49-F238E27FC236}">
                  <a16:creationId xmlns:a16="http://schemas.microsoft.com/office/drawing/2014/main" id="{F6ECD01A-DB58-4E76-8487-8148C44468F6}"/>
                </a:ext>
              </a:extLst>
            </p:cNvPr>
            <p:cNvSpPr/>
            <p:nvPr/>
          </p:nvSpPr>
          <p:spPr bwMode="auto">
            <a:xfrm>
              <a:off x="724482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TextBox 10">
              <a:extLst>
                <a:ext uri="{FF2B5EF4-FFF2-40B4-BE49-F238E27FC236}">
                  <a16:creationId xmlns:a16="http://schemas.microsoft.com/office/drawing/2014/main" id="{167B3A3E-637F-4F16-AEB0-6B1CD65CA611}"/>
                </a:ext>
              </a:extLst>
            </p:cNvPr>
            <p:cNvSpPr txBox="1"/>
            <p:nvPr/>
          </p:nvSpPr>
          <p:spPr>
            <a:xfrm>
              <a:off x="699256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16" name="Oval 15">
              <a:extLst>
                <a:ext uri="{FF2B5EF4-FFF2-40B4-BE49-F238E27FC236}">
                  <a16:creationId xmlns:a16="http://schemas.microsoft.com/office/drawing/2014/main" id="{76DCD3C3-7B96-49CB-8BBA-106559E3B461}"/>
                </a:ext>
              </a:extLst>
            </p:cNvPr>
            <p:cNvSpPr/>
            <p:nvPr/>
          </p:nvSpPr>
          <p:spPr bwMode="auto">
            <a:xfrm>
              <a:off x="544775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Oval 16">
              <a:extLst>
                <a:ext uri="{FF2B5EF4-FFF2-40B4-BE49-F238E27FC236}">
                  <a16:creationId xmlns:a16="http://schemas.microsoft.com/office/drawing/2014/main" id="{37E8E091-D923-407B-894C-613E7FF9D80B}"/>
                </a:ext>
              </a:extLst>
            </p:cNvPr>
            <p:cNvSpPr/>
            <p:nvPr/>
          </p:nvSpPr>
          <p:spPr bwMode="auto">
            <a:xfrm>
              <a:off x="550702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95B4655D-2D07-4DBC-8719-1DF19DF667D7}"/>
                </a:ext>
              </a:extLst>
            </p:cNvPr>
            <p:cNvSpPr/>
            <p:nvPr/>
          </p:nvSpPr>
          <p:spPr bwMode="auto">
            <a:xfrm>
              <a:off x="556630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Oval 18">
              <a:extLst>
                <a:ext uri="{FF2B5EF4-FFF2-40B4-BE49-F238E27FC236}">
                  <a16:creationId xmlns:a16="http://schemas.microsoft.com/office/drawing/2014/main" id="{37DBEB92-CD7C-448B-B056-0DF7FE78539C}"/>
                </a:ext>
              </a:extLst>
            </p:cNvPr>
            <p:cNvSpPr/>
            <p:nvPr/>
          </p:nvSpPr>
          <p:spPr bwMode="auto">
            <a:xfrm>
              <a:off x="562557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TextBox 14">
              <a:extLst>
                <a:ext uri="{FF2B5EF4-FFF2-40B4-BE49-F238E27FC236}">
                  <a16:creationId xmlns:a16="http://schemas.microsoft.com/office/drawing/2014/main" id="{DFF8F132-04B6-461F-9F90-40EEC5AB0EB5}"/>
                </a:ext>
              </a:extLst>
            </p:cNvPr>
            <p:cNvSpPr txBox="1"/>
            <p:nvPr/>
          </p:nvSpPr>
          <p:spPr>
            <a:xfrm>
              <a:off x="537331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23" name="Oval 22">
              <a:extLst>
                <a:ext uri="{FF2B5EF4-FFF2-40B4-BE49-F238E27FC236}">
                  <a16:creationId xmlns:a16="http://schemas.microsoft.com/office/drawing/2014/main" id="{CEF51F35-233C-4A60-9227-61F758531015}"/>
                </a:ext>
              </a:extLst>
            </p:cNvPr>
            <p:cNvSpPr/>
            <p:nvPr/>
          </p:nvSpPr>
          <p:spPr bwMode="auto">
            <a:xfrm>
              <a:off x="868625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Oval 23">
              <a:extLst>
                <a:ext uri="{FF2B5EF4-FFF2-40B4-BE49-F238E27FC236}">
                  <a16:creationId xmlns:a16="http://schemas.microsoft.com/office/drawing/2014/main" id="{5D9DCB8C-14B7-4807-BE63-22D9D10F5474}"/>
                </a:ext>
              </a:extLst>
            </p:cNvPr>
            <p:cNvSpPr/>
            <p:nvPr/>
          </p:nvSpPr>
          <p:spPr bwMode="auto">
            <a:xfrm>
              <a:off x="874552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Oval 24">
              <a:extLst>
                <a:ext uri="{FF2B5EF4-FFF2-40B4-BE49-F238E27FC236}">
                  <a16:creationId xmlns:a16="http://schemas.microsoft.com/office/drawing/2014/main" id="{F7ECECE0-C4A5-466F-917A-662E83648D32}"/>
                </a:ext>
              </a:extLst>
            </p:cNvPr>
            <p:cNvSpPr/>
            <p:nvPr/>
          </p:nvSpPr>
          <p:spPr bwMode="auto">
            <a:xfrm>
              <a:off x="880480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Oval 25">
              <a:extLst>
                <a:ext uri="{FF2B5EF4-FFF2-40B4-BE49-F238E27FC236}">
                  <a16:creationId xmlns:a16="http://schemas.microsoft.com/office/drawing/2014/main" id="{8469E2FB-842D-41C2-936C-02CA64C9421D}"/>
                </a:ext>
              </a:extLst>
            </p:cNvPr>
            <p:cNvSpPr/>
            <p:nvPr/>
          </p:nvSpPr>
          <p:spPr bwMode="auto">
            <a:xfrm>
              <a:off x="886407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BCA92B26-FCDB-4707-A1CF-FCD50D69A631}"/>
                </a:ext>
              </a:extLst>
            </p:cNvPr>
            <p:cNvSpPr txBox="1"/>
            <p:nvPr/>
          </p:nvSpPr>
          <p:spPr>
            <a:xfrm>
              <a:off x="861181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36" name="Rounded Rectangle 5">
              <a:extLst>
                <a:ext uri="{FF2B5EF4-FFF2-40B4-BE49-F238E27FC236}">
                  <a16:creationId xmlns:a16="http://schemas.microsoft.com/office/drawing/2014/main" id="{B340B8AD-14CD-4034-A7F0-BFA0D7E5DC77}"/>
                </a:ext>
              </a:extLst>
            </p:cNvPr>
            <p:cNvSpPr/>
            <p:nvPr/>
          </p:nvSpPr>
          <p:spPr>
            <a:xfrm>
              <a:off x="1966723" y="3829050"/>
              <a:ext cx="2673551" cy="1825344"/>
            </a:xfrm>
            <a:prstGeom prst="roundRect">
              <a:avLst>
                <a:gd name="adj" fmla="val 0"/>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2D2D2">
                      <a:lumMod val="25000"/>
                    </a:srgbClr>
                  </a:solidFill>
                  <a:effectLst/>
                  <a:uLnTx/>
                  <a:uFillTx/>
                  <a:latin typeface="Segoe UI Semibold"/>
                  <a:ea typeface="+mn-ea"/>
                  <a:cs typeface="Segoe UI" panose="020B0502040204020203" pitchFamily="34" charset="0"/>
                </a:rPr>
                <a:t>Azure Storage</a:t>
              </a:r>
            </a:p>
          </p:txBody>
        </p:sp>
        <p:cxnSp>
          <p:nvCxnSpPr>
            <p:cNvPr id="41" name="Straight Arrow Connector 40">
              <a:extLst>
                <a:ext uri="{FF2B5EF4-FFF2-40B4-BE49-F238E27FC236}">
                  <a16:creationId xmlns:a16="http://schemas.microsoft.com/office/drawing/2014/main" id="{0460ACD7-11D0-4376-8079-5C7A1A69B75F}"/>
                </a:ext>
              </a:extLst>
            </p:cNvPr>
            <p:cNvCxnSpPr>
              <a:cxnSpLocks/>
              <a:stCxn id="36" idx="3"/>
              <a:endCxn id="4" idx="1"/>
            </p:cNvCxnSpPr>
            <p:nvPr/>
          </p:nvCxnSpPr>
          <p:spPr>
            <a:xfrm>
              <a:off x="4640274" y="4741722"/>
              <a:ext cx="2375878" cy="829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4F15E4C2-90E6-4082-8F56-BE50D6FE0D98}"/>
                </a:ext>
              </a:extLst>
            </p:cNvPr>
            <p:cNvCxnSpPr>
              <a:cxnSpLocks/>
            </p:cNvCxnSpPr>
            <p:nvPr/>
          </p:nvCxnSpPr>
          <p:spPr>
            <a:xfrm flipH="1" flipV="1">
              <a:off x="6210300" y="3048000"/>
              <a:ext cx="1028700" cy="99060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3B770A5F-8D52-4F92-9F9E-A6AECA4334CA}"/>
                </a:ext>
              </a:extLst>
            </p:cNvPr>
            <p:cNvCxnSpPr>
              <a:cxnSpLocks/>
            </p:cNvCxnSpPr>
            <p:nvPr/>
          </p:nvCxnSpPr>
          <p:spPr>
            <a:xfrm flipV="1">
              <a:off x="7479952" y="3067050"/>
              <a:ext cx="0" cy="93345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DAB96551-21F0-451E-AED9-E785E63902CA}"/>
                </a:ext>
              </a:extLst>
            </p:cNvPr>
            <p:cNvCxnSpPr>
              <a:cxnSpLocks/>
            </p:cNvCxnSpPr>
            <p:nvPr/>
          </p:nvCxnSpPr>
          <p:spPr>
            <a:xfrm flipV="1">
              <a:off x="7810500" y="3086100"/>
              <a:ext cx="1066800" cy="91440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6311997" y="5344776"/>
              <a:ext cx="2745175" cy="43088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Stored access policy</a:t>
              </a:r>
              <a:endParaRPr kumimoji="0" lang="en-IN"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endParaRPr>
            </a:p>
          </p:txBody>
        </p:sp>
        <p:sp>
          <p:nvSpPr>
            <p:cNvPr id="27" name="TextBox 26"/>
            <p:cNvSpPr txBox="1"/>
            <p:nvPr/>
          </p:nvSpPr>
          <p:spPr>
            <a:xfrm>
              <a:off x="2931775" y="5290013"/>
              <a:ext cx="830356" cy="33855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Assets</a:t>
              </a:r>
              <a:endParaRPr kumimoji="0" lang="en-IN" sz="2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5" name="Graphic 4">
              <a:extLst>
                <a:ext uri="{FF2B5EF4-FFF2-40B4-BE49-F238E27FC236}">
                  <a16:creationId xmlns:a16="http://schemas.microsoft.com/office/drawing/2014/main" id="{B83E7913-9186-4E34-93F1-6F698BEAC4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94899" y="4341413"/>
              <a:ext cx="817200" cy="817200"/>
            </a:xfrm>
            <a:prstGeom prst="rect">
              <a:avLst/>
            </a:prstGeom>
          </p:spPr>
        </p:pic>
      </p:grpSp>
    </p:spTree>
    <p:custDataLst>
      <p:tags r:id="rId1"/>
    </p:custDataLst>
    <p:extLst>
      <p:ext uri="{BB962C8B-B14F-4D97-AF65-F5344CB8AC3E}">
        <p14:creationId xmlns:p14="http://schemas.microsoft.com/office/powerpoint/2010/main" val="27758215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Active Directory Authentication Library (ADAL)</a:t>
            </a:r>
          </a:p>
        </p:txBody>
      </p:sp>
      <p:sp>
        <p:nvSpPr>
          <p:cNvPr id="3" name="Text Placeholder 2">
            <a:extLst>
              <a:ext uri="{FF2B5EF4-FFF2-40B4-BE49-F238E27FC236}">
                <a16:creationId xmlns:a16="http://schemas.microsoft.com/office/drawing/2014/main" id="{4549B6A8-7461-4252-93DA-A1F644A91C34}"/>
              </a:ext>
            </a:extLst>
          </p:cNvPr>
          <p:cNvSpPr>
            <a:spLocks noGrp="1"/>
          </p:cNvSpPr>
          <p:nvPr>
            <p:ph type="body" sz="quarter" idx="10"/>
          </p:nvPr>
        </p:nvSpPr>
        <p:spPr>
          <a:xfrm>
            <a:off x="584200" y="1435497"/>
            <a:ext cx="11018520" cy="4702826"/>
          </a:xfrm>
        </p:spPr>
        <p:txBody>
          <a:bodyPr/>
          <a:lstStyle/>
          <a:p>
            <a:r>
              <a:rPr lang="en-US" dirty="0"/>
              <a:t>The library to streamline working with Azure Active Directory from code:</a:t>
            </a:r>
          </a:p>
          <a:p>
            <a:pPr lvl="1"/>
            <a:r>
              <a:rPr lang="en-US" dirty="0"/>
              <a:t>Obtains and manages tokens</a:t>
            </a:r>
          </a:p>
          <a:p>
            <a:pPr lvl="1"/>
            <a:r>
              <a:rPr lang="en-US" dirty="0"/>
              <a:t>Caches token using a configurable cache</a:t>
            </a:r>
          </a:p>
          <a:p>
            <a:pPr lvl="1"/>
            <a:r>
              <a:rPr lang="en-US" dirty="0"/>
              <a:t>Refreshes tokens automatically when they expire</a:t>
            </a:r>
          </a:p>
          <a:p>
            <a:pPr lvl="1"/>
            <a:r>
              <a:rPr lang="en-US" dirty="0"/>
              <a:t>Supports asynchronous invocation</a:t>
            </a:r>
          </a:p>
          <a:p>
            <a:r>
              <a:rPr lang="en-US" dirty="0"/>
              <a:t>Available in multiple languages such as:</a:t>
            </a:r>
          </a:p>
          <a:p>
            <a:pPr lvl="1"/>
            <a:r>
              <a:rPr lang="en-US" dirty="0"/>
              <a:t>C#</a:t>
            </a:r>
          </a:p>
          <a:p>
            <a:pPr lvl="1"/>
            <a:r>
              <a:rPr lang="en-US" dirty="0"/>
              <a:t>JavaScript</a:t>
            </a:r>
          </a:p>
          <a:p>
            <a:pPr lvl="1"/>
            <a:r>
              <a:rPr lang="en-US" dirty="0"/>
              <a:t>Objective C</a:t>
            </a:r>
          </a:p>
          <a:p>
            <a:pPr lvl="1"/>
            <a:r>
              <a:rPr lang="en-US" dirty="0"/>
              <a:t>Java</a:t>
            </a:r>
          </a:p>
          <a:p>
            <a:pPr lvl="1"/>
            <a:r>
              <a:rPr lang="en-US" dirty="0"/>
              <a:t>Python</a:t>
            </a:r>
          </a:p>
        </p:txBody>
      </p:sp>
    </p:spTree>
    <p:custDataLst>
      <p:tags r:id="rId1"/>
    </p:custDataLst>
    <p:extLst>
      <p:ext uri="{BB962C8B-B14F-4D97-AF65-F5344CB8AC3E}">
        <p14:creationId xmlns:p14="http://schemas.microsoft.com/office/powerpoint/2010/main" val="36981539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044006"/>
            <a:ext cx="4161981" cy="2769989"/>
          </a:xfrm>
        </p:spPr>
        <p:txBody>
          <a:bodyPr/>
          <a:lstStyle/>
          <a:p>
            <a:r>
              <a:rPr lang="en-US" dirty="0"/>
              <a:t>Lab: Authenticating to and querying Microsoft Graph by using MSAL and .NET SDKs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997566"/>
            <a:ext cx="4161981" cy="4862870"/>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06: Authenticating to and querying Microsoft Graph by using MSAL and .NET SDKs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Creating an authentication context by using ADAL</a:t>
            </a:r>
          </a:p>
        </p:txBody>
      </p:sp>
      <p:sp>
        <p:nvSpPr>
          <p:cNvPr id="4" name="Text Placeholder 3">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548390"/>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authority</a:t>
            </a:r>
            <a:r>
              <a:rPr lang="en-US" sz="1800" dirty="0">
                <a:solidFill>
                  <a:srgbClr val="000000"/>
                </a:solidFill>
              </a:rPr>
              <a:t> = </a:t>
            </a:r>
            <a:r>
              <a:rPr lang="en-US" sz="1800" dirty="0">
                <a:solidFill>
                  <a:srgbClr val="A31515"/>
                </a:solidFill>
              </a:rPr>
              <a:t>$"https://login.microsoftonline.com/{</a:t>
            </a:r>
            <a:r>
              <a:rPr lang="en-US" sz="1800" dirty="0">
                <a:solidFill>
                  <a:srgbClr val="001080"/>
                </a:solidFill>
              </a:rPr>
              <a:t>tenant</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Create authentication context using AAD authority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context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AuthenticationContext</a:t>
            </a:r>
            <a:r>
              <a:rPr lang="en-US" sz="1800" dirty="0">
                <a:solidFill>
                  <a:srgbClr val="000000"/>
                </a:solidFill>
              </a:rPr>
              <a:t>(</a:t>
            </a:r>
          </a:p>
          <a:p>
            <a:r>
              <a:rPr lang="en-US" sz="1800" dirty="0">
                <a:solidFill>
                  <a:srgbClr val="000000"/>
                </a:solidFill>
              </a:rPr>
              <a:t>    </a:t>
            </a:r>
            <a:r>
              <a:rPr lang="en-US" sz="1800" dirty="0">
                <a:solidFill>
                  <a:srgbClr val="001080"/>
                </a:solidFill>
              </a:rPr>
              <a:t>authority</a:t>
            </a:r>
            <a:r>
              <a:rPr lang="en-US" sz="1800" dirty="0">
                <a:solidFill>
                  <a:srgbClr val="000000"/>
                </a:solidFill>
              </a:rPr>
              <a:t>, </a:t>
            </a:r>
          </a:p>
          <a:p>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FileCache</a:t>
            </a:r>
            <a:r>
              <a:rPr lang="en-US" sz="1800" dirty="0">
                <a:solidFill>
                  <a:srgbClr val="000000"/>
                </a:solidFill>
              </a:rPr>
              <a:t>()</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31729809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a:xfrm>
            <a:off x="588263" y="457200"/>
            <a:ext cx="11018520" cy="553998"/>
          </a:xfrm>
        </p:spPr>
        <p:txBody>
          <a:bodyPr/>
          <a:lstStyle/>
          <a:p>
            <a:r>
              <a:rPr lang="en-US" dirty="0"/>
              <a:t>Acquiring an Azure AD token by using ADAL</a:t>
            </a:r>
          </a:p>
        </p:txBody>
      </p:sp>
      <p:sp>
        <p:nvSpPr>
          <p:cNvPr id="4" name="Text Placeholder 3">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487382"/>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redirectUri</a:t>
            </a:r>
            <a:r>
              <a:rPr lang="en-US" sz="1800" dirty="0">
                <a:solidFill>
                  <a:srgbClr val="000000"/>
                </a:solidFill>
              </a:rPr>
              <a:t> = </a:t>
            </a:r>
            <a:r>
              <a:rPr lang="en-US" sz="1800" dirty="0">
                <a:solidFill>
                  <a:srgbClr val="A31515"/>
                </a:solidFill>
              </a:rPr>
              <a:t>"https://login.microsoftonline.com/common/oauth2/nativeclient"</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resourceId</a:t>
            </a:r>
            <a:r>
              <a:rPr lang="en-US" sz="1800" dirty="0">
                <a:solidFill>
                  <a:srgbClr val="000000"/>
                </a:solidFill>
              </a:rPr>
              <a:t> = </a:t>
            </a:r>
            <a:r>
              <a:rPr lang="en-US" sz="1800" dirty="0">
                <a:solidFill>
                  <a:srgbClr val="A31515"/>
                </a:solidFill>
              </a:rPr>
              <a:t>"https://graph.windows.net/"</a:t>
            </a:r>
            <a:r>
              <a:rPr lang="en-US" sz="1800" dirty="0">
                <a:solidFill>
                  <a:srgbClr val="000000"/>
                </a:solidFill>
              </a:rPr>
              <a:t>;</a:t>
            </a:r>
          </a:p>
          <a:p>
            <a:br>
              <a:rPr lang="en-US" sz="1800" dirty="0">
                <a:solidFill>
                  <a:srgbClr val="000000"/>
                </a:solidFill>
              </a:rPr>
            </a:br>
            <a:r>
              <a:rPr lang="en-US" sz="1800" dirty="0">
                <a:solidFill>
                  <a:srgbClr val="008000"/>
                </a:solidFill>
              </a:rPr>
              <a:t>// Parameters for acquiring token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params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PlatformParameters</a:t>
            </a:r>
            <a:r>
              <a:rPr lang="en-US" sz="1800" dirty="0">
                <a:solidFill>
                  <a:srgbClr val="000000"/>
                </a:solidFill>
              </a:rPr>
              <a:t>(</a:t>
            </a:r>
            <a:r>
              <a:rPr lang="en-US" sz="1800" dirty="0">
                <a:solidFill>
                  <a:srgbClr val="001080"/>
                </a:solidFill>
              </a:rPr>
              <a:t>PromptBehavior</a:t>
            </a:r>
            <a:r>
              <a:rPr lang="en-US" sz="1800" dirty="0">
                <a:solidFill>
                  <a:srgbClr val="000000"/>
                </a:solidFill>
              </a:rPr>
              <a:t>.</a:t>
            </a:r>
            <a:r>
              <a:rPr lang="en-US" sz="1800" dirty="0">
                <a:solidFill>
                  <a:srgbClr val="001080"/>
                </a:solidFill>
              </a:rPr>
              <a:t>Never</a:t>
            </a:r>
            <a:r>
              <a:rPr lang="en-US" sz="1800" dirty="0">
                <a:solidFill>
                  <a:srgbClr val="000000"/>
                </a:solidFill>
              </a:rPr>
              <a:t>);</a:t>
            </a:r>
          </a:p>
          <a:p>
            <a:br>
              <a:rPr lang="en-US" sz="1800" dirty="0">
                <a:solidFill>
                  <a:srgbClr val="000000"/>
                </a:solidFill>
              </a:rPr>
            </a:br>
            <a:r>
              <a:rPr lang="en-US" sz="1800" dirty="0">
                <a:solidFill>
                  <a:srgbClr val="008000"/>
                </a:solidFill>
              </a:rPr>
              <a:t>// Acquire token action</a:t>
            </a:r>
            <a:endParaRPr lang="en-US" sz="1800" dirty="0">
              <a:solidFill>
                <a:srgbClr val="000000"/>
              </a:solidFill>
            </a:endParaRPr>
          </a:p>
          <a:p>
            <a:r>
              <a:rPr lang="en-US" sz="1800" dirty="0">
                <a:solidFill>
                  <a:srgbClr val="267F99"/>
                </a:solidFill>
              </a:rPr>
              <a:t>await</a:t>
            </a:r>
            <a:r>
              <a:rPr lang="en-US" sz="1800" dirty="0">
                <a:solidFill>
                  <a:srgbClr val="000000"/>
                </a:solidFill>
              </a:rPr>
              <a:t> </a:t>
            </a:r>
            <a:r>
              <a:rPr lang="en-US" sz="1800" dirty="0">
                <a:solidFill>
                  <a:srgbClr val="267F99"/>
                </a:solidFill>
              </a:rPr>
              <a:t>authContext</a:t>
            </a:r>
            <a:r>
              <a:rPr lang="en-US" sz="1800" dirty="0">
                <a:solidFill>
                  <a:srgbClr val="000000"/>
                </a:solidFill>
              </a:rPr>
              <a:t>.</a:t>
            </a:r>
            <a:r>
              <a:rPr lang="en-US" sz="1800" dirty="0">
                <a:solidFill>
                  <a:srgbClr val="795E26"/>
                </a:solidFill>
              </a:rPr>
              <a:t>AcquireTokenAsync</a:t>
            </a:r>
            <a:r>
              <a:rPr lang="en-US" sz="1800" dirty="0">
                <a:solidFill>
                  <a:srgbClr val="000000"/>
                </a:solidFill>
              </a:rPr>
              <a:t>(</a:t>
            </a:r>
          </a:p>
          <a:p>
            <a:r>
              <a:rPr lang="en-US" sz="1800" dirty="0">
                <a:solidFill>
                  <a:srgbClr val="000000"/>
                </a:solidFill>
              </a:rPr>
              <a:t>    resourceId, </a:t>
            </a:r>
          </a:p>
          <a:p>
            <a:r>
              <a:rPr lang="en-US" sz="1800" dirty="0">
                <a:solidFill>
                  <a:srgbClr val="000000"/>
                </a:solidFill>
              </a:rPr>
              <a:t>    clientId, </a:t>
            </a:r>
          </a:p>
          <a:p>
            <a:r>
              <a:rPr lang="en-US" sz="1800" dirty="0">
                <a:solidFill>
                  <a:srgbClr val="000000"/>
                </a:solidFill>
              </a:rPr>
              <a:t>    redirectUri, </a:t>
            </a:r>
          </a:p>
          <a:p>
            <a:r>
              <a:rPr lang="en-US" sz="1800" dirty="0">
                <a:solidFill>
                  <a:srgbClr val="000000"/>
                </a:solidFill>
              </a:rPr>
              <a:t>    params</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33877017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D784-B103-4B51-8890-27E7158717AB}"/>
              </a:ext>
            </a:extLst>
          </p:cNvPr>
          <p:cNvSpPr>
            <a:spLocks noGrp="1"/>
          </p:cNvSpPr>
          <p:nvPr>
            <p:ph type="title"/>
          </p:nvPr>
        </p:nvSpPr>
        <p:spPr/>
        <p:txBody>
          <a:bodyPr/>
          <a:lstStyle/>
          <a:p>
            <a:r>
              <a:rPr lang="en-US" dirty="0"/>
              <a:t>Azure AD evolution</a:t>
            </a:r>
          </a:p>
        </p:txBody>
      </p:sp>
      <p:sp>
        <p:nvSpPr>
          <p:cNvPr id="3" name="Text Placeholder 2">
            <a:extLst>
              <a:ext uri="{FF2B5EF4-FFF2-40B4-BE49-F238E27FC236}">
                <a16:creationId xmlns:a16="http://schemas.microsoft.com/office/drawing/2014/main" id="{E69B3D90-1FC1-41F6-A2CB-B5CBDE05DC12}"/>
              </a:ext>
            </a:extLst>
          </p:cNvPr>
          <p:cNvSpPr>
            <a:spLocks noGrp="1"/>
          </p:cNvSpPr>
          <p:nvPr>
            <p:ph type="body" sz="quarter" idx="10"/>
          </p:nvPr>
        </p:nvSpPr>
        <p:spPr>
          <a:xfrm>
            <a:off x="584200" y="1435497"/>
            <a:ext cx="11018520" cy="2425279"/>
          </a:xfrm>
        </p:spPr>
        <p:txBody>
          <a:bodyPr/>
          <a:lstStyle/>
          <a:p>
            <a:r>
              <a:rPr lang="en-US" dirty="0"/>
              <a:t>Use Azure AD (v1.0):</a:t>
            </a:r>
          </a:p>
          <a:p>
            <a:pPr lvl="1"/>
            <a:r>
              <a:rPr lang="en-US" dirty="0"/>
              <a:t>Authenticate against only work and school accounts (provisioned in Azure AD)</a:t>
            </a:r>
          </a:p>
          <a:p>
            <a:r>
              <a:rPr lang="en-US" dirty="0"/>
              <a:t>Use Microsoft identity platform (v2.0) to:</a:t>
            </a:r>
          </a:p>
          <a:p>
            <a:pPr lvl="1"/>
            <a:r>
              <a:rPr lang="en-US" dirty="0"/>
              <a:t>Authenticate against organizational (work and school) accounts</a:t>
            </a:r>
          </a:p>
          <a:p>
            <a:pPr lvl="1"/>
            <a:r>
              <a:rPr lang="en-US" dirty="0"/>
              <a:t>Authenticate against personal accounts (Microsoft account)</a:t>
            </a:r>
          </a:p>
          <a:p>
            <a:pPr lvl="1"/>
            <a:r>
              <a:rPr lang="en-US" dirty="0"/>
              <a:t>Authenticate against customer-supplied identity such as LinkedIn, Facebook, and Google</a:t>
            </a:r>
          </a:p>
        </p:txBody>
      </p:sp>
      <p:grpSp>
        <p:nvGrpSpPr>
          <p:cNvPr id="6" name="Group 5" descr="The diagram depicts the evolution of Azure AD into the Microsoft identity platform.">
            <a:extLst>
              <a:ext uri="{FF2B5EF4-FFF2-40B4-BE49-F238E27FC236}">
                <a16:creationId xmlns:a16="http://schemas.microsoft.com/office/drawing/2014/main" id="{991D11EF-6D14-4D68-9306-92454286F458}"/>
              </a:ext>
            </a:extLst>
          </p:cNvPr>
          <p:cNvGrpSpPr/>
          <p:nvPr/>
        </p:nvGrpSpPr>
        <p:grpSpPr>
          <a:xfrm>
            <a:off x="2594610" y="4297680"/>
            <a:ext cx="7098030" cy="1971358"/>
            <a:chOff x="2594610" y="4297680"/>
            <a:chExt cx="7098030" cy="1971358"/>
          </a:xfrm>
        </p:grpSpPr>
        <p:sp>
          <p:nvSpPr>
            <p:cNvPr id="4" name="Rectangle 3">
              <a:extLst>
                <a:ext uri="{FF2B5EF4-FFF2-40B4-BE49-F238E27FC236}">
                  <a16:creationId xmlns:a16="http://schemas.microsoft.com/office/drawing/2014/main" id="{3066B76B-764F-42B1-8C93-E4145D7A6962}"/>
                </a:ext>
              </a:extLst>
            </p:cNvPr>
            <p:cNvSpPr/>
            <p:nvPr/>
          </p:nvSpPr>
          <p:spPr bwMode="auto">
            <a:xfrm>
              <a:off x="2594610" y="4297680"/>
              <a:ext cx="7098030" cy="1971358"/>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D7F69401-6C79-47F7-A0B7-5185BEEF9B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73097" y="4597559"/>
              <a:ext cx="1371600" cy="1371600"/>
            </a:xfrm>
            <a:prstGeom prst="rect">
              <a:avLst/>
            </a:prstGeom>
          </p:spPr>
        </p:pic>
        <p:pic>
          <p:nvPicPr>
            <p:cNvPr id="7" name="Graphic 6">
              <a:extLst>
                <a:ext uri="{FF2B5EF4-FFF2-40B4-BE49-F238E27FC236}">
                  <a16:creationId xmlns:a16="http://schemas.microsoft.com/office/drawing/2014/main" id="{A1E74B8B-4695-4A2F-AC71-19829DAA38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42553" y="4597559"/>
              <a:ext cx="1371600" cy="1371600"/>
            </a:xfrm>
            <a:prstGeom prst="rect">
              <a:avLst/>
            </a:prstGeom>
          </p:spPr>
        </p:pic>
        <p:sp>
          <p:nvSpPr>
            <p:cNvPr id="9" name="Arrow: Right 8">
              <a:extLst>
                <a:ext uri="{FF2B5EF4-FFF2-40B4-BE49-F238E27FC236}">
                  <a16:creationId xmlns:a16="http://schemas.microsoft.com/office/drawing/2014/main" id="{523412A9-6C41-42C8-ADB8-34E11B056565}"/>
                </a:ext>
              </a:extLst>
            </p:cNvPr>
            <p:cNvSpPr/>
            <p:nvPr/>
          </p:nvSpPr>
          <p:spPr bwMode="auto">
            <a:xfrm>
              <a:off x="4545937" y="5059075"/>
              <a:ext cx="3195376" cy="448569"/>
            </a:xfrm>
            <a:prstGeom prst="rightArrow">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1751782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9A0524-6503-432F-9881-D9A016E81B86}">
  <ds:schemaRefs>
    <ds:schemaRef ds:uri="http://schemas.microsoft.com/sharepoint/v3/contenttype/forms"/>
  </ds:schemaRefs>
</ds:datastoreItem>
</file>

<file path=customXml/itemProps2.xml><?xml version="1.0" encoding="utf-8"?>
<ds:datastoreItem xmlns:ds="http://schemas.openxmlformats.org/officeDocument/2006/customXml" ds:itemID="{E7D186C8-2C64-47B3-AA88-0A9DCC82D191}">
  <ds:schemaRefs>
    <ds:schemaRef ds:uri="http://schemas.microsoft.com/office/2006/metadata/properties"/>
    <ds:schemaRef ds:uri="http://schemas.microsoft.com/office/infopath/2007/PartnerControls"/>
    <ds:schemaRef ds:uri="44d77ca2-cebc-4eac-8a2a-39543d825090"/>
  </ds:schemaRefs>
</ds:datastoreItem>
</file>

<file path=customXml/itemProps3.xml><?xml version="1.0" encoding="utf-8"?>
<ds:datastoreItem xmlns:ds="http://schemas.openxmlformats.org/officeDocument/2006/customXml" ds:itemID="{95446F3B-51B0-41BA-A709-358B9CADF1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10587</Words>
  <Application>Microsoft Office PowerPoint</Application>
  <PresentationFormat>Widescreen</PresentationFormat>
  <Paragraphs>910</Paragraphs>
  <Slides>62</Slides>
  <Notes>46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62</vt:i4>
      </vt:variant>
    </vt:vector>
  </HeadingPairs>
  <TitlesOfParts>
    <vt:vector size="73" baseType="lpstr">
      <vt:lpstr>Arial</vt:lpstr>
      <vt:lpstr>Calibri</vt:lpstr>
      <vt:lpstr>Consolas</vt:lpstr>
      <vt:lpstr>Segoe UI</vt:lpstr>
      <vt:lpstr>Segoe UI (Body)</vt:lpstr>
      <vt:lpstr>Segoe UI Light</vt:lpstr>
      <vt:lpstr>Segoe UI Semibold</vt:lpstr>
      <vt:lpstr>Segoe UI Semilight</vt:lpstr>
      <vt:lpstr>Wingdings</vt:lpstr>
      <vt:lpstr>WHITE TEMPLATE</vt:lpstr>
      <vt:lpstr>1_WHITE TEMPLATE</vt:lpstr>
      <vt:lpstr>Module 06: Implement user authentication and authorization</vt:lpstr>
      <vt:lpstr>Topics</vt:lpstr>
      <vt:lpstr>Lesson 01: Microsoft identity platform</vt:lpstr>
      <vt:lpstr>Identity as the control plane</vt:lpstr>
      <vt:lpstr>Azure Active Directory</vt:lpstr>
      <vt:lpstr>Active Directory Authentication Library (ADAL)</vt:lpstr>
      <vt:lpstr>Creating an authentication context by using ADAL</vt:lpstr>
      <vt:lpstr>Acquiring an Azure AD token by using ADAL</vt:lpstr>
      <vt:lpstr>Azure AD evolution</vt:lpstr>
      <vt:lpstr>Microsoft identity platform overview</vt:lpstr>
      <vt:lpstr>Microsoft identity platform</vt:lpstr>
      <vt:lpstr>Objects in Azure AD</vt:lpstr>
      <vt:lpstr>Application registration</vt:lpstr>
      <vt:lpstr>Authentication endpoints</vt:lpstr>
      <vt:lpstr>Understanding the OAuth 2.0 implicit grant flow in Azure AD</vt:lpstr>
      <vt:lpstr>Authorize access to Azure AD web applications by using the OAuth 2.0 code grant flow</vt:lpstr>
      <vt:lpstr>Authorize access to web applications by using OAuth</vt:lpstr>
      <vt:lpstr>Service-to-service calls using client credentials</vt:lpstr>
      <vt:lpstr>Common authentication flows</vt:lpstr>
      <vt:lpstr>Interactive authentication flow</vt:lpstr>
      <vt:lpstr>On-Behalf-Of authentication flow</vt:lpstr>
      <vt:lpstr>Client credentials authentication flow</vt:lpstr>
      <vt:lpstr>Device code authentication flow</vt:lpstr>
      <vt:lpstr>Certificate-based authentication</vt:lpstr>
      <vt:lpstr>Certificate-based authentication (continued)</vt:lpstr>
      <vt:lpstr>Demonstration: Register an app with the Microsoft identity platform</vt:lpstr>
      <vt:lpstr>Lesson 02: Microsoft Authentication Library (MSAL)</vt:lpstr>
      <vt:lpstr>Microsoft Authentication Library (MSAL)</vt:lpstr>
      <vt:lpstr>Creating an authentication context by using MSAL</vt:lpstr>
      <vt:lpstr>Acquiring a token interactively using MSAL</vt:lpstr>
      <vt:lpstr>Acquiring a token silently using MSAL</vt:lpstr>
      <vt:lpstr>Get user profile using MSAL</vt:lpstr>
      <vt:lpstr>Demonstration: Interactive authentication by using MSAL.NET</vt:lpstr>
      <vt:lpstr>Lesson 03: Microsoft Graph</vt:lpstr>
      <vt:lpstr>Microsoft 365 platform</vt:lpstr>
      <vt:lpstr>Microsoft Graph data and services</vt:lpstr>
      <vt:lpstr>Graph data</vt:lpstr>
      <vt:lpstr>Graph explorer</vt:lpstr>
      <vt:lpstr>Microsoft Graph SDK</vt:lpstr>
      <vt:lpstr>Microsoft Graph authentication SDK</vt:lpstr>
      <vt:lpstr>Creating authentication provider</vt:lpstr>
      <vt:lpstr>Authentication providers</vt:lpstr>
      <vt:lpstr>Using device code provider</vt:lpstr>
      <vt:lpstr>Using integrated windows provider</vt:lpstr>
      <vt:lpstr>Microsoft Graph SDK Fluent API</vt:lpstr>
      <vt:lpstr>Using Graph Service client</vt:lpstr>
      <vt:lpstr>Demonstration: Retrieving profile information by using the Microsoft Graph SDK</vt:lpstr>
      <vt:lpstr>Lesson 04: Authorizing data operations in Azure Storage</vt:lpstr>
      <vt:lpstr>Container permissions</vt:lpstr>
      <vt:lpstr>CORS support for the Azure Storage services</vt:lpstr>
      <vt:lpstr>Authorization</vt:lpstr>
      <vt:lpstr>Shared Access Signatures</vt:lpstr>
      <vt:lpstr>Establishing a stored access policy</vt:lpstr>
      <vt:lpstr>Shared Access Signatures (SASs)</vt:lpstr>
      <vt:lpstr>Shared Access Signatures (SASs) (continued)</vt:lpstr>
      <vt:lpstr>Valet key pattern by using Shared Access Signatures</vt:lpstr>
      <vt:lpstr>Stored access policies</vt:lpstr>
      <vt:lpstr>Stored access policies (continued)</vt:lpstr>
      <vt:lpstr>SAS token generation from a stored access policy</vt:lpstr>
      <vt:lpstr>Lab: Authenticating to and querying Microsoft Graph by using MSAL and .NET SDKs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2021-05-10T20:37:48Z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1C969AF0-309F-45BD-92FD-956FC8933A07</vt:lpwstr>
  </property>
  <property fmtid="{D5CDD505-2E9C-101B-9397-08002B2CF9AE}" pid="3" name="ArticulatePath">
    <vt:lpwstr>AZ-204.06</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Name">
    <vt:lpwstr>General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