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9.xml" ContentType="application/vnd.openxmlformats-officedocument.presentationml.tags+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26"/>
  </p:notesMasterIdLst>
  <p:sldIdLst>
    <p:sldId id="1873" r:id="rId6"/>
    <p:sldId id="4643" r:id="rId7"/>
    <p:sldId id="1949" r:id="rId8"/>
    <p:sldId id="1952" r:id="rId9"/>
    <p:sldId id="1885" r:id="rId10"/>
    <p:sldId id="1899" r:id="rId11"/>
    <p:sldId id="1887" r:id="rId12"/>
    <p:sldId id="262" r:id="rId13"/>
    <p:sldId id="1901" r:id="rId14"/>
    <p:sldId id="1903" r:id="rId15"/>
    <p:sldId id="1951" r:id="rId16"/>
    <p:sldId id="1950" r:id="rId17"/>
    <p:sldId id="1895" r:id="rId18"/>
    <p:sldId id="1906" r:id="rId19"/>
    <p:sldId id="1896" r:id="rId20"/>
    <p:sldId id="1897" r:id="rId21"/>
    <p:sldId id="1907" r:id="rId22"/>
    <p:sldId id="4641" r:id="rId23"/>
    <p:sldId id="4642" r:id="rId24"/>
    <p:sldId id="18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Service Bus" id="{51A554BD-3AB8-4FF7-9E33-BE8E5B0FD639}">
          <p14:sldIdLst>
            <p14:sldId id="1949"/>
            <p14:sldId id="1952"/>
            <p14:sldId id="1885"/>
            <p14:sldId id="1899"/>
            <p14:sldId id="1887"/>
            <p14:sldId id="262"/>
            <p14:sldId id="1901"/>
            <p14:sldId id="1903"/>
            <p14:sldId id="1951"/>
          </p14:sldIdLst>
        </p14:section>
        <p14:section name="Lesson 02: Azure Queue Storage" id="{1845576A-B6C0-4345-ACB6-FB6B753DFED9}">
          <p14:sldIdLst>
            <p14:sldId id="1950"/>
            <p14:sldId id="1895"/>
            <p14:sldId id="1906"/>
            <p14:sldId id="1896"/>
            <p14:sldId id="1897"/>
            <p14:sldId id="1907"/>
          </p14:sldIdLst>
        </p14:section>
        <p14:section name="Lab" id="{4AE7F889-20F7-41DF-937D-7832441590C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19A53-565F-428C-8E6D-42607FEA51C2}" v="8" dt="2020-01-30T20:58:54.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2097" autoAdjust="0"/>
  </p:normalViewPr>
  <p:slideViewPr>
    <p:cSldViewPr snapToGrid="0">
      <p:cViewPr varScale="1">
        <p:scale>
          <a:sx n="76" d="100"/>
          <a:sy n="76" d="100"/>
        </p:scale>
        <p:origin x="19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4/30/2021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969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372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33648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671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&lt;appSettings&gt;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9800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o insert a message into an existing queue, first create a new </a:t>
            </a:r>
            <a:r>
              <a:rPr lang="en-US" b="1" dirty="0"/>
              <a:t>CloudQueueMessage</a:t>
            </a:r>
            <a:r>
              <a:rPr lang="en-US" sz="882" b="0" i="0" kern="1200" dirty="0">
                <a:solidFill>
                  <a:schemeClr val="tx1"/>
                </a:solidFill>
                <a:effectLst/>
                <a:latin typeface="Segoe UI Light" pitchFamily="34" charset="0"/>
                <a:ea typeface="+mn-ea"/>
                <a:cs typeface="+mn-cs"/>
              </a:rPr>
              <a:t>. Next, call the </a:t>
            </a:r>
            <a:r>
              <a:rPr lang="en-US" b="1" dirty="0"/>
              <a:t>AddMessage</a:t>
            </a:r>
            <a:r>
              <a:rPr lang="en-US" sz="882" b="0" i="0" kern="1200" dirty="0">
                <a:solidFill>
                  <a:schemeClr val="tx1"/>
                </a:solidFill>
                <a:effectLst/>
                <a:latin typeface="Segoe UI Light" pitchFamily="34" charset="0"/>
                <a:ea typeface="+mn-ea"/>
                <a:cs typeface="+mn-cs"/>
              </a:rPr>
              <a:t> method. A </a:t>
            </a:r>
            <a:r>
              <a:rPr lang="en-US" b="1" dirty="0"/>
              <a:t>CloudQueueMessage</a:t>
            </a:r>
            <a:r>
              <a:rPr lang="en-US" sz="882" b="0" i="0" kern="1200" dirty="0">
                <a:solidFill>
                  <a:schemeClr val="tx1"/>
                </a:solidFill>
                <a:effectLst/>
                <a:latin typeface="Segoe UI Light" pitchFamily="34" charset="0"/>
                <a:ea typeface="+mn-ea"/>
                <a:cs typeface="+mn-cs"/>
              </a:rPr>
              <a:t> can be created from either a string (in UTF-8 format) or a byte array.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a:solidFill>
                  <a:schemeClr val="tx1"/>
                </a:solidFill>
                <a:effectLst/>
                <a:latin typeface="Segoe UI Light" pitchFamily="34" charset="0"/>
                <a:ea typeface="+mn-ea"/>
                <a:cs typeface="+mn-cs"/>
              </a:rPr>
              <a:t>PeekMessage</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get an estimate of the number of messages in a queue.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asks the Queue service to retrieve the queue attributes, including the message count. The</a:t>
            </a:r>
            <a:r>
              <a:rPr lang="en-US" sz="882" b="1" i="0" kern="1200" dirty="0">
                <a:solidFill>
                  <a:schemeClr val="tx1"/>
                </a:solidFill>
                <a:effectLst/>
                <a:latin typeface="Segoe UI Light" pitchFamily="34" charset="0"/>
                <a:ea typeface="+mn-ea"/>
                <a:cs typeface="+mn-cs"/>
              </a:rPr>
              <a:t> ApproximateMessageCount</a:t>
            </a:r>
            <a:r>
              <a:rPr lang="en-US" sz="882" b="0" i="0" kern="1200" dirty="0">
                <a:solidFill>
                  <a:schemeClr val="tx1"/>
                </a:solidFill>
                <a:effectLst/>
                <a:latin typeface="Segoe UI Light" pitchFamily="34" charset="0"/>
                <a:ea typeface="+mn-ea"/>
                <a:cs typeface="+mn-cs"/>
              </a:rPr>
              <a:t> property returns the last value retrieved by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without calling the </a:t>
            </a: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98102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Your code de-queues a message from a queue in two steps. When you call </a:t>
            </a:r>
            <a:r>
              <a:rPr lang="en-US" sz="882" b="1" i="0" kern="1200" dirty="0">
                <a:solidFill>
                  <a:schemeClr val="tx1"/>
                </a:solidFill>
                <a:effectLst/>
                <a:latin typeface="Segoe UI Light" pitchFamily="34" charset="0"/>
                <a:ea typeface="+mn-ea"/>
                <a:cs typeface="+mn-cs"/>
              </a:rPr>
              <a:t>GetMessage</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a:solidFill>
                  <a:schemeClr val="tx1"/>
                </a:solidFill>
                <a:effectLst/>
                <a:latin typeface="Segoe UI Light" pitchFamily="34" charset="0"/>
                <a:ea typeface="+mn-ea"/>
                <a:cs typeface="+mn-cs"/>
              </a:rPr>
              <a:t>GetMessagebecomes</a:t>
            </a:r>
            <a:r>
              <a:rPr lang="en-US" sz="882" b="0" i="0" kern="1200" dirty="0">
                <a:solidFill>
                  <a:schemeClr val="tx1"/>
                </a:solidFill>
                <a:effectLst/>
                <a:latin typeface="Segoe UI Light" pitchFamily="34" charset="0"/>
                <a:ea typeface="+mn-ea"/>
                <a:cs typeface="+mn-cs"/>
              </a:rPr>
              <a:t> invisible to any other code reading messages from this queue. By default, this message stays invisible for 30 seconds. To finish removing the message from the queue, you must also call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9562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studying various ways to communicate between isolated service components in Microsoft Azure, and you have decided to evaluate the Azure Storage service and its Queue service offering.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this evaluation, you'll build a prototype application in .NET that can send and receive messages so that you can measure the complexity involved in using this service.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help you with your evaluation, you've also decided to use Azure Storage Explorer as the queue message producer/consumer throughout your tests.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4/30/2021 12:15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28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9007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8190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0824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4313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7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/json;charset=utf-8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GetBody() method, supplying the expected type. With AMQP, the objects are serialized into an AMQP graph of </a:t>
            </a:r>
            <a:r>
              <a:rPr lang="en-US" sz="882" b="1" i="0" kern="1200" dirty="0">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IDictionary&lt;string,object&gt;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4/30/2021 12:15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17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2867209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0750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12584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237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332673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15759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084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94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1550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25059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7709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9145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59570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1303910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867735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603283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09135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2597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810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9232827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7050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0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063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946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0278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390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5317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5902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242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4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1954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9134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55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619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3141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8396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0084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0280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514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98775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86429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69053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sv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1.xml"/><Relationship Id="rId1" Type="http://schemas.openxmlformats.org/officeDocument/2006/relationships/tags" Target="../tags/tag8.xml"/><Relationship Id="rId5" Type="http://schemas.openxmlformats.org/officeDocument/2006/relationships/chart" Target="../charts/char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3.emf"/><Relationship Id="rId2" Type="http://schemas.openxmlformats.org/officeDocument/2006/relationships/slideLayout" Target="../slideLayouts/slideLayout52.xml"/><Relationship Id="rId1" Type="http://schemas.openxmlformats.org/officeDocument/2006/relationships/tags" Target="../tags/tag9.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10: Develop message-based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id="{4F1ECD17-393B-4A6F-8990-302F4B32344B}"/>
              </a:ext>
            </a:extLst>
          </p:cNvPr>
          <p:cNvSpPr>
            <a:spLocks noGrp="1"/>
          </p:cNvSpPr>
          <p:nvPr>
            <p:ph type="body" sz="quarter" idx="10"/>
          </p:nvPr>
        </p:nvSpPr>
        <p:spPr>
          <a:xfrm>
            <a:off x="584200" y="1435497"/>
            <a:ext cx="11018520" cy="316394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C3B5-A264-4C8E-AD00-F6594890D089}"/>
              </a:ext>
            </a:extLst>
          </p:cNvPr>
          <p:cNvSpPr>
            <a:spLocks noGrp="1"/>
          </p:cNvSpPr>
          <p:nvPr>
            <p:ph type="title"/>
          </p:nvPr>
        </p:nvSpPr>
        <p:spPr>
          <a:xfrm>
            <a:off x="585216" y="2534625"/>
            <a:ext cx="9144000" cy="997196"/>
          </a:xfrm>
        </p:spPr>
        <p:txBody>
          <a:bodyPr/>
          <a:lstStyle/>
          <a:p>
            <a:r>
              <a:rPr lang="en-US" dirty="0"/>
              <a:t>Demonstration: </a:t>
            </a:r>
            <a:r>
              <a:rPr lang="en-US" b="1" dirty="0"/>
              <a:t>Using .NET to send and receive messages from a Service Bus queue</a:t>
            </a:r>
            <a:endParaRPr lang="en-US" dirty="0"/>
          </a:p>
        </p:txBody>
      </p:sp>
      <p:sp>
        <p:nvSpPr>
          <p:cNvPr id="3" name="Text Placeholder 2">
            <a:extLst>
              <a:ext uri="{FF2B5EF4-FFF2-40B4-BE49-F238E27FC236}">
                <a16:creationId xmlns:a16="http://schemas.microsoft.com/office/drawing/2014/main" id="{931B86FB-B4F4-4260-82DB-7979B3FC4AF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8158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02: Azure Queue Storage</a:t>
            </a:r>
          </a:p>
        </p:txBody>
      </p:sp>
    </p:spTree>
    <p:custDataLst>
      <p:tags r:id="rId1"/>
    </p:custDataLst>
    <p:extLst>
      <p:ext uri="{BB962C8B-B14F-4D97-AF65-F5344CB8AC3E}">
        <p14:creationId xmlns:p14="http://schemas.microsoft.com/office/powerpoint/2010/main" val="18305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0C6-76F7-4813-8A82-2598D3D7F9BD}"/>
              </a:ext>
            </a:extLst>
          </p:cNvPr>
          <p:cNvSpPr>
            <a:spLocks noGrp="1"/>
          </p:cNvSpPr>
          <p:nvPr>
            <p:ph type="title"/>
          </p:nvPr>
        </p:nvSpPr>
        <p:spPr>
          <a:xfrm>
            <a:off x="588263" y="457200"/>
            <a:ext cx="11018520" cy="553998"/>
          </a:xfrm>
        </p:spPr>
        <p:txBody>
          <a:bodyPr/>
          <a:lstStyle/>
          <a:p>
            <a:r>
              <a:rPr lang="en-US" dirty="0"/>
              <a:t>Azure Queue storage</a:t>
            </a:r>
          </a:p>
        </p:txBody>
      </p:sp>
      <p:sp>
        <p:nvSpPr>
          <p:cNvPr id="3" name="Text Placeholder 2">
            <a:extLst>
              <a:ext uri="{FF2B5EF4-FFF2-40B4-BE49-F238E27FC236}">
                <a16:creationId xmlns:a16="http://schemas.microsoft.com/office/drawing/2014/main" id="{B565E19A-93C2-4D3F-B46E-1E2180E37A9E}"/>
              </a:ext>
            </a:extLst>
          </p:cNvPr>
          <p:cNvSpPr>
            <a:spLocks noGrp="1"/>
          </p:cNvSpPr>
          <p:nvPr>
            <p:ph type="body" sz="quarter" idx="10"/>
          </p:nvPr>
        </p:nvSpPr>
        <p:spPr>
          <a:xfrm>
            <a:off x="584200" y="1435497"/>
            <a:ext cx="11018520" cy="2425279"/>
          </a:xfrm>
        </p:spPr>
        <p:txBody>
          <a:bodyPr/>
          <a:lstStyle/>
          <a:p>
            <a:r>
              <a:rPr lang="en-US" dirty="0">
                <a:latin typeface="+mn-lt"/>
              </a:rPr>
              <a:t>Service for storing messages in an Azure Storage account</a:t>
            </a:r>
          </a:p>
          <a:p>
            <a:pPr lvl="1"/>
            <a:r>
              <a:rPr lang="en-US" dirty="0"/>
              <a:t>Accessed using HTTP or HTTPS</a:t>
            </a:r>
          </a:p>
          <a:p>
            <a:pPr lvl="1"/>
            <a:r>
              <a:rPr lang="en-US" dirty="0"/>
              <a:t>Scalable to millions of messages</a:t>
            </a:r>
          </a:p>
          <a:p>
            <a:r>
              <a:rPr lang="en-US" dirty="0">
                <a:latin typeface="+mn-lt"/>
              </a:rPr>
              <a:t>Common uses of Queue storage include:</a:t>
            </a:r>
          </a:p>
          <a:p>
            <a:pPr lvl="1"/>
            <a:r>
              <a:rPr lang="en-US" dirty="0"/>
              <a:t>Creating a backlog of work to process asynchronously</a:t>
            </a:r>
          </a:p>
          <a:p>
            <a:pPr lvl="1"/>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id="{D9AA8DEF-8A17-445A-BD95-3785227A56BF}"/>
              </a:ext>
            </a:extLst>
          </p:cNvPr>
          <p:cNvSpPr>
            <a:spLocks noGrp="1"/>
          </p:cNvSpPr>
          <p:nvPr>
            <p:ph type="body" sz="quarter" idx="10"/>
          </p:nvPr>
        </p:nvSpPr>
        <p:spPr>
          <a:xfrm>
            <a:off x="584200" y="1437481"/>
            <a:ext cx="7593470" cy="2794611"/>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https://&lt;storage-account&gt;.queue.core.windows.net/&lt;queue&gt;</a:t>
            </a: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p:txBody>
      </p:sp>
      <p:grpSp>
        <p:nvGrpSpPr>
          <p:cNvPr id="9" name="Group 8" descr="This diagram depicts the relationship between a storage account and the queues within the account.">
            <a:extLst>
              <a:ext uri="{FF2B5EF4-FFF2-40B4-BE49-F238E27FC236}">
                <a16:creationId xmlns:a16="http://schemas.microsoft.com/office/drawing/2014/main" id="{50851BB5-2275-4A93-9A41-A7FC4673FF30}"/>
              </a:ext>
            </a:extLst>
          </p:cNvPr>
          <p:cNvGrpSpPr/>
          <p:nvPr/>
        </p:nvGrpSpPr>
        <p:grpSpPr>
          <a:xfrm>
            <a:off x="6214758" y="2574782"/>
            <a:ext cx="5393714" cy="3302752"/>
            <a:chOff x="6214758" y="2574782"/>
            <a:chExt cx="5393714" cy="3302752"/>
          </a:xfrm>
        </p:grpSpPr>
        <p:sp>
          <p:nvSpPr>
            <p:cNvPr id="11" name="Rectangle 10">
              <a:extLst>
                <a:ext uri="{FF2B5EF4-FFF2-40B4-BE49-F238E27FC236}">
                  <a16:creationId xmlns:a16="http://schemas.microsoft.com/office/drawing/2014/main" id="{CD97EDAA-DFE4-424A-94D7-46AD05421882}"/>
                </a:ext>
              </a:extLst>
            </p:cNvPr>
            <p:cNvSpPr/>
            <p:nvPr/>
          </p:nvSpPr>
          <p:spPr bwMode="auto">
            <a:xfrm>
              <a:off x="6214758" y="2574782"/>
              <a:ext cx="2462624"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652F3DD-34AE-4045-8457-34A36570BE0B}"/>
                </a:ext>
              </a:extLst>
            </p:cNvPr>
            <p:cNvSpPr/>
            <p:nvPr/>
          </p:nvSpPr>
          <p:spPr bwMode="auto">
            <a:xfrm>
              <a:off x="8982181" y="2574782"/>
              <a:ext cx="2626291"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businesscard, text&#10;&#10;Description automatically generated">
              <a:extLst>
                <a:ext uri="{FF2B5EF4-FFF2-40B4-BE49-F238E27FC236}">
                  <a16:creationId xmlns:a16="http://schemas.microsoft.com/office/drawing/2014/main" id="{5171FA86-EDF0-4FF3-93D6-013825A24495}"/>
                </a:ext>
              </a:extLst>
            </p:cNvPr>
            <p:cNvPicPr>
              <a:picLocks noChangeAspect="1"/>
            </p:cNvPicPr>
            <p:nvPr/>
          </p:nvPicPr>
          <p:blipFill>
            <a:blip r:embed="rId4"/>
            <a:stretch>
              <a:fillRect/>
            </a:stretch>
          </p:blipFill>
          <p:spPr>
            <a:xfrm>
              <a:off x="9905181" y="3290592"/>
              <a:ext cx="780290" cy="780290"/>
            </a:xfrm>
            <a:prstGeom prst="rect">
              <a:avLst/>
            </a:prstGeom>
          </p:spPr>
        </p:pic>
        <p:pic>
          <p:nvPicPr>
            <p:cNvPr id="10" name="Picture 9" descr="A close up of a logo&#10;&#10;Description automatically generated">
              <a:extLst>
                <a:ext uri="{FF2B5EF4-FFF2-40B4-BE49-F238E27FC236}">
                  <a16:creationId xmlns:a16="http://schemas.microsoft.com/office/drawing/2014/main" id="{447D399C-BE4E-4D50-8D91-385DD5D41960}"/>
                </a:ext>
              </a:extLst>
            </p:cNvPr>
            <p:cNvPicPr>
              <a:picLocks noChangeAspect="1"/>
            </p:cNvPicPr>
            <p:nvPr/>
          </p:nvPicPr>
          <p:blipFill>
            <a:blip r:embed="rId5"/>
            <a:stretch>
              <a:fillRect/>
            </a:stretch>
          </p:blipFill>
          <p:spPr>
            <a:xfrm>
              <a:off x="6432505" y="3290592"/>
              <a:ext cx="649844" cy="649844"/>
            </a:xfrm>
            <a:prstGeom prst="rect">
              <a:avLst/>
            </a:prstGeom>
          </p:spPr>
        </p:pic>
        <p:sp>
          <p:nvSpPr>
            <p:cNvPr id="14" name="TextBox 13">
              <a:extLst>
                <a:ext uri="{FF2B5EF4-FFF2-40B4-BE49-F238E27FC236}">
                  <a16:creationId xmlns:a16="http://schemas.microsoft.com/office/drawing/2014/main" id="{D8B56AC9-2B84-4257-BA86-3E29B5A3A64F}"/>
                </a:ext>
              </a:extLst>
            </p:cNvPr>
            <p:cNvSpPr txBox="1"/>
            <p:nvPr/>
          </p:nvSpPr>
          <p:spPr>
            <a:xfrm>
              <a:off x="6578846" y="2680887"/>
              <a:ext cx="1699183"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Storage account</a:t>
              </a:r>
            </a:p>
          </p:txBody>
        </p:sp>
        <p:sp>
          <p:nvSpPr>
            <p:cNvPr id="15" name="TextBox 14">
              <a:extLst>
                <a:ext uri="{FF2B5EF4-FFF2-40B4-BE49-F238E27FC236}">
                  <a16:creationId xmlns:a16="http://schemas.microsoft.com/office/drawing/2014/main" id="{E5DA56B9-25F8-40C1-804E-A0D162DDAEE8}"/>
                </a:ext>
              </a:extLst>
            </p:cNvPr>
            <p:cNvSpPr txBox="1"/>
            <p:nvPr/>
          </p:nvSpPr>
          <p:spPr>
            <a:xfrm>
              <a:off x="9949879" y="2680887"/>
              <a:ext cx="69089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Queue</a:t>
              </a:r>
            </a:p>
          </p:txBody>
        </p:sp>
        <p:sp>
          <p:nvSpPr>
            <p:cNvPr id="16" name="Rectangle 15">
              <a:extLst>
                <a:ext uri="{FF2B5EF4-FFF2-40B4-BE49-F238E27FC236}">
                  <a16:creationId xmlns:a16="http://schemas.microsoft.com/office/drawing/2014/main" id="{7CCFEB2F-8649-4F2A-9BFB-2C4540B2D12E}"/>
                </a:ext>
              </a:extLst>
            </p:cNvPr>
            <p:cNvSpPr/>
            <p:nvPr/>
          </p:nvSpPr>
          <p:spPr bwMode="auto">
            <a:xfrm>
              <a:off x="6478638" y="4879559"/>
              <a:ext cx="1998328"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myaccount</a:t>
              </a: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5678F75C-BE19-4B3D-8733-623F33475F4F}"/>
                </a:ext>
              </a:extLst>
            </p:cNvPr>
            <p:cNvSpPr/>
            <p:nvPr/>
          </p:nvSpPr>
          <p:spPr bwMode="auto">
            <a:xfrm>
              <a:off x="9236801" y="4517007"/>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Image-to-download</a:t>
              </a:r>
            </a:p>
          </p:txBody>
        </p:sp>
        <p:sp>
          <p:nvSpPr>
            <p:cNvPr id="19" name="Rectangle 18">
              <a:extLst>
                <a:ext uri="{FF2B5EF4-FFF2-40B4-BE49-F238E27FC236}">
                  <a16:creationId xmlns:a16="http://schemas.microsoft.com/office/drawing/2014/main" id="{55830010-1EBA-4BC8-AFD1-23EC7A10577F}"/>
                </a:ext>
              </a:extLst>
            </p:cNvPr>
            <p:cNvSpPr/>
            <p:nvPr/>
          </p:nvSpPr>
          <p:spPr bwMode="auto">
            <a:xfrm>
              <a:off x="9239406" y="5197270"/>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Image-to-resize</a:t>
              </a:r>
            </a:p>
          </p:txBody>
        </p:sp>
        <p:cxnSp>
          <p:nvCxnSpPr>
            <p:cNvPr id="21" name="Straight Connector 20">
              <a:extLst>
                <a:ext uri="{FF2B5EF4-FFF2-40B4-BE49-F238E27FC236}">
                  <a16:creationId xmlns:a16="http://schemas.microsoft.com/office/drawing/2014/main" id="{07F749E5-7ACC-4373-AA08-E54E4D27623E}"/>
                </a:ext>
              </a:extLst>
            </p:cNvPr>
            <p:cNvCxnSpPr>
              <a:stCxn id="16" idx="3"/>
            </p:cNvCxnSpPr>
            <p:nvPr/>
          </p:nvCxnSpPr>
          <p:spPr>
            <a:xfrm flipV="1">
              <a:off x="8476966" y="5086238"/>
              <a:ext cx="350729"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6DE82D-7DB8-49B6-BB7F-74CBCA4079B0}"/>
                </a:ext>
              </a:extLst>
            </p:cNvPr>
            <p:cNvCxnSpPr>
              <a:cxnSpLocks/>
            </p:cNvCxnSpPr>
            <p:nvPr/>
          </p:nvCxnSpPr>
          <p:spPr>
            <a:xfrm flipH="1">
              <a:off x="8827695" y="4704413"/>
              <a:ext cx="1533" cy="7183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25BFF-77A3-4B58-BB08-859B860A419F}"/>
                </a:ext>
              </a:extLst>
            </p:cNvPr>
            <p:cNvCxnSpPr>
              <a:cxnSpLocks/>
            </p:cNvCxnSpPr>
            <p:nvPr/>
          </p:nvCxnSpPr>
          <p:spPr>
            <a:xfrm>
              <a:off x="8827695" y="5416475"/>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049B84-431C-49B3-ABC0-1A7ACD567201}"/>
                </a:ext>
              </a:extLst>
            </p:cNvPr>
            <p:cNvCxnSpPr>
              <a:cxnSpLocks/>
            </p:cNvCxnSpPr>
            <p:nvPr/>
          </p:nvCxnSpPr>
          <p:spPr>
            <a:xfrm>
              <a:off x="8827695" y="4723686"/>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15EE1B1-7E48-4057-9D50-9DAB06A606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23097" y="3281353"/>
              <a:ext cx="648000" cy="648000"/>
            </a:xfrm>
            <a:prstGeom prst="rect">
              <a:avLst/>
            </a:prstGeom>
          </p:spPr>
        </p:pic>
      </p:grpSp>
      <p:sp>
        <p:nvSpPr>
          <p:cNvPr id="3" name="Rectangle 2"/>
          <p:cNvSpPr/>
          <p:nvPr/>
        </p:nvSpPr>
        <p:spPr>
          <a:xfrm>
            <a:off x="7047640" y="5885430"/>
            <a:ext cx="3976858" cy="461665"/>
          </a:xfrm>
          <a:prstGeom prst="rect">
            <a:avLst/>
          </a:prstGeom>
        </p:spPr>
        <p:txBody>
          <a:bodyPr wrap="none">
            <a:spAutoFit/>
          </a:bodyPr>
          <a:lstStyle/>
          <a:p>
            <a:r>
              <a:rPr lang="en-IN" sz="2400" dirty="0">
                <a:latin typeface="Segoe UI Semibold" panose="020B0702040204020203" pitchFamily="34" charset="0"/>
                <a:cs typeface="Segoe UI Semibold" panose="020B0702040204020203" pitchFamily="34" charset="0"/>
              </a:rPr>
              <a:t>Queue service components</a:t>
            </a:r>
          </a:p>
        </p:txBody>
      </p:sp>
    </p:spTree>
    <p:custDataLst>
      <p:tags r:id="rId1"/>
    </p:custDataLst>
    <p:extLst>
      <p:ext uri="{BB962C8B-B14F-4D97-AF65-F5344CB8AC3E}">
        <p14:creationId xmlns:p14="http://schemas.microsoft.com/office/powerpoint/2010/main" val="22572184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930581"/>
          </a:xfrm>
        </p:spPr>
        <p:txBody>
          <a:bodyPr/>
          <a:lstStyle/>
          <a:p>
            <a:r>
              <a:rPr lang="en-US" sz="1800" dirty="0">
                <a:solidFill>
                  <a:srgbClr val="008000"/>
                </a:solidFill>
              </a:rPr>
              <a:t>// connection string in application’s configuration file</a:t>
            </a:r>
            <a:endParaRPr lang="en-US" sz="1800" dirty="0">
              <a:solidFill>
                <a:srgbClr val="000000"/>
              </a:solidFill>
            </a:endParaRPr>
          </a:p>
          <a:p>
            <a:r>
              <a:rPr lang="en-US" sz="1800" dirty="0">
                <a:solidFill>
                  <a:srgbClr val="000000"/>
                </a:solidFill>
              </a:rPr>
              <a:t>&lt;</a:t>
            </a:r>
            <a:r>
              <a:rPr lang="en-US" sz="1800" dirty="0">
                <a:solidFill>
                  <a:srgbClr val="267F99"/>
                </a:solidFill>
              </a:rPr>
              <a:t>add</a:t>
            </a:r>
            <a:r>
              <a:rPr lang="en-US" sz="1800" dirty="0">
                <a:solidFill>
                  <a:srgbClr val="000000"/>
                </a:solidFill>
              </a:rPr>
              <a:t> </a:t>
            </a:r>
            <a:r>
              <a:rPr lang="en-US" sz="1800" dirty="0">
                <a:solidFill>
                  <a:srgbClr val="001080"/>
                </a:solidFill>
              </a:rPr>
              <a:t>key</a:t>
            </a:r>
            <a:r>
              <a:rPr lang="en-US" sz="1800" dirty="0">
                <a:solidFill>
                  <a:srgbClr val="000000"/>
                </a:solidFill>
              </a:rPr>
              <a:t>=</a:t>
            </a:r>
            <a:r>
              <a:rPr lang="en-US" sz="1800" dirty="0">
                <a:solidFill>
                  <a:srgbClr val="A31515"/>
                </a:solidFill>
              </a:rPr>
              <a:t>"StorageConnectionString"</a:t>
            </a:r>
            <a:r>
              <a:rPr lang="en-US" sz="1800" dirty="0">
                <a:solidFill>
                  <a:srgbClr val="000000"/>
                </a:solidFill>
              </a:rPr>
              <a:t> </a:t>
            </a:r>
            <a:r>
              <a:rPr lang="en-US" sz="1800" dirty="0">
                <a:solidFill>
                  <a:srgbClr val="001080"/>
                </a:solidFill>
              </a:rPr>
              <a:t>value</a:t>
            </a:r>
            <a:r>
              <a:rPr lang="en-US" sz="1800" dirty="0">
                <a:solidFill>
                  <a:srgbClr val="000000"/>
                </a:solidFill>
              </a:rPr>
              <a:t>=</a:t>
            </a:r>
            <a:r>
              <a:rPr lang="en-US" sz="1800" dirty="0">
                <a:solidFill>
                  <a:srgbClr val="A31515"/>
                </a:solidFill>
              </a:rPr>
              <a:t>"DefaultEndpointsProtocol=https;AccountName=storagesample;AccountKey=GMuzNHjlB3S9itqZJHHCnRkrokLkcSyW7yK9BRbGp0ENePunLPwBgpxV1Z/pVo9zpem/2xSHXkMqTHHLcx8XRA=="</a:t>
            </a:r>
            <a:r>
              <a:rPr lang="en-US" sz="1800" dirty="0">
                <a:solidFill>
                  <a:srgbClr val="000000"/>
                </a:solidFill>
              </a:rPr>
              <a:t> /&gt;</a:t>
            </a:r>
          </a:p>
          <a:p>
            <a:br>
              <a:rPr lang="en-US" sz="1800" dirty="0">
                <a:solidFill>
                  <a:srgbClr val="000000"/>
                </a:solidFill>
              </a:rPr>
            </a:br>
            <a:r>
              <a:rPr lang="en-US" sz="1800" dirty="0">
                <a:solidFill>
                  <a:srgbClr val="008000"/>
                </a:solidFill>
              </a:rPr>
              <a:t>// create instance of CloudStorageAccount class</a:t>
            </a:r>
            <a:endParaRPr lang="en-US" sz="1800" dirty="0">
              <a:solidFill>
                <a:srgbClr val="000000"/>
              </a:solidFill>
            </a:endParaRPr>
          </a:p>
          <a:p>
            <a:r>
              <a:rPr lang="en-US" sz="1800" dirty="0">
                <a:solidFill>
                  <a:srgbClr val="267F99"/>
                </a:solidFill>
              </a:rPr>
              <a:t>CloudStorageAccount</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CloudStorageAccount</a:t>
            </a:r>
            <a:r>
              <a:rPr lang="en-US" sz="1800" dirty="0">
                <a:solidFill>
                  <a:srgbClr val="000000"/>
                </a:solidFill>
              </a:rPr>
              <a:t>.</a:t>
            </a:r>
            <a:r>
              <a:rPr lang="en-US" sz="1800" dirty="0">
                <a:solidFill>
                  <a:srgbClr val="795E26"/>
                </a:solidFill>
              </a:rPr>
              <a:t>Parse</a:t>
            </a:r>
            <a:r>
              <a:rPr lang="en-US" sz="1800" dirty="0">
                <a:solidFill>
                  <a:srgbClr val="000000"/>
                </a:solidFill>
              </a:rPr>
              <a:t>(</a:t>
            </a:r>
            <a:r>
              <a:rPr lang="en-US" sz="1800" dirty="0">
                <a:solidFill>
                  <a:srgbClr val="A31515"/>
                </a:solidFill>
              </a:rPr>
              <a:t>"StorageConnectionString"</a:t>
            </a:r>
            <a:r>
              <a:rPr lang="en-US" sz="1800" dirty="0">
                <a:solidFill>
                  <a:srgbClr val="000000"/>
                </a:solidFill>
              </a:rPr>
              <a:t>);</a:t>
            </a:r>
          </a:p>
          <a:p>
            <a:br>
              <a:rPr lang="en-US" sz="1800" dirty="0">
                <a:solidFill>
                  <a:srgbClr val="000000"/>
                </a:solidFill>
              </a:rPr>
            </a:br>
            <a:r>
              <a:rPr lang="en-US" sz="1800" dirty="0">
                <a:solidFill>
                  <a:srgbClr val="008000"/>
                </a:solidFill>
              </a:rPr>
              <a:t>// create queue client</a:t>
            </a:r>
            <a:endParaRPr lang="en-US" sz="1800" dirty="0">
              <a:solidFill>
                <a:srgbClr val="000000"/>
              </a:solidFill>
            </a:endParaRPr>
          </a:p>
          <a:p>
            <a:r>
              <a:rPr lang="en-US" sz="1800" dirty="0">
                <a:solidFill>
                  <a:srgbClr val="267F99"/>
                </a:solidFill>
              </a:rPr>
              <a:t>CloudQueueClient</a:t>
            </a:r>
            <a:r>
              <a:rPr lang="en-US" sz="1800" dirty="0">
                <a:solidFill>
                  <a:srgbClr val="000000"/>
                </a:solidFill>
              </a:rPr>
              <a:t> </a:t>
            </a:r>
            <a:r>
              <a:rPr lang="en-US" sz="1800" dirty="0">
                <a:solidFill>
                  <a:srgbClr val="001080"/>
                </a:solidFill>
              </a:rPr>
              <a:t>queueClient</a:t>
            </a:r>
            <a:r>
              <a:rPr lang="en-US" sz="1800" dirty="0">
                <a:solidFill>
                  <a:srgbClr val="000000"/>
                </a:solidFill>
              </a:rPr>
              <a:t> = </a:t>
            </a:r>
            <a:r>
              <a:rPr lang="en-US" sz="1800" dirty="0">
                <a:solidFill>
                  <a:srgbClr val="001080"/>
                </a:solidFill>
              </a:rPr>
              <a:t>account</a:t>
            </a:r>
            <a:r>
              <a:rPr lang="en-US" sz="1800" dirty="0">
                <a:solidFill>
                  <a:srgbClr val="000000"/>
                </a:solidFill>
              </a:rPr>
              <a:t>.</a:t>
            </a:r>
            <a:r>
              <a:rPr lang="en-US" sz="1800" dirty="0">
                <a:solidFill>
                  <a:srgbClr val="795E26"/>
                </a:solidFill>
              </a:rPr>
              <a:t>CreateCloudQueueClient</a:t>
            </a:r>
            <a:r>
              <a:rPr lang="en-US" sz="1800" dirty="0">
                <a:solidFill>
                  <a:srgbClr val="000000"/>
                </a:solidFill>
              </a:rPr>
              <a:t>();</a:t>
            </a:r>
          </a:p>
          <a:p>
            <a:br>
              <a:rPr lang="en-US" sz="1800" dirty="0">
                <a:solidFill>
                  <a:srgbClr val="000000"/>
                </a:solidFill>
              </a:rPr>
            </a:br>
            <a:r>
              <a:rPr lang="en-US" sz="1800" dirty="0">
                <a:solidFill>
                  <a:srgbClr val="008000"/>
                </a:solidFill>
              </a:rPr>
              <a:t>// retrieve reference to queue</a:t>
            </a:r>
            <a:endParaRPr lang="en-US" sz="1800" dirty="0">
              <a:solidFill>
                <a:srgbClr val="000000"/>
              </a:solidFill>
            </a:endParaRPr>
          </a:p>
          <a:p>
            <a:r>
              <a:rPr lang="en-US" sz="1800" dirty="0">
                <a:solidFill>
                  <a:srgbClr val="267F99"/>
                </a:solidFill>
              </a:rPr>
              <a:t>CloudQueue</a:t>
            </a:r>
            <a:r>
              <a:rPr lang="en-US" sz="1800" dirty="0">
                <a:solidFill>
                  <a:srgbClr val="000000"/>
                </a:solidFill>
              </a:rPr>
              <a:t> </a:t>
            </a:r>
            <a:r>
              <a:rPr lang="en-US" sz="1800" dirty="0">
                <a:solidFill>
                  <a:srgbClr val="001080"/>
                </a:solidFill>
              </a:rPr>
              <a:t>queue</a:t>
            </a:r>
            <a:r>
              <a:rPr lang="en-US" sz="1800" dirty="0">
                <a:solidFill>
                  <a:srgbClr val="000000"/>
                </a:solidFill>
              </a:rPr>
              <a:t> = </a:t>
            </a:r>
            <a:r>
              <a:rPr lang="en-US" sz="1800" dirty="0">
                <a:solidFill>
                  <a:srgbClr val="001080"/>
                </a:solidFill>
              </a:rPr>
              <a:t>queueClient</a:t>
            </a:r>
            <a:r>
              <a:rPr lang="en-US" sz="1800" dirty="0">
                <a:solidFill>
                  <a:srgbClr val="000000"/>
                </a:solidFill>
              </a:rPr>
              <a:t>.</a:t>
            </a:r>
            <a:r>
              <a:rPr lang="en-US" sz="1800" dirty="0">
                <a:solidFill>
                  <a:srgbClr val="795E26"/>
                </a:solidFill>
              </a:rPr>
              <a:t>GetQueueReference</a:t>
            </a:r>
            <a:r>
              <a:rPr lang="en-US" sz="1800" dirty="0">
                <a:solidFill>
                  <a:srgbClr val="000000"/>
                </a:solidFill>
              </a:rPr>
              <a:t>(</a:t>
            </a:r>
            <a:r>
              <a:rPr lang="en-US" sz="1800" dirty="0">
                <a:solidFill>
                  <a:srgbClr val="A31515"/>
                </a:solidFill>
              </a:rPr>
              <a:t>"myqueue"</a:t>
            </a:r>
            <a:r>
              <a:rPr lang="en-US" sz="1800" dirty="0">
                <a:solidFill>
                  <a:srgbClr val="000000"/>
                </a:solidFill>
              </a:rPr>
              <a:t>);</a:t>
            </a:r>
          </a:p>
          <a:p>
            <a:br>
              <a:rPr lang="en-US" sz="1800" dirty="0">
                <a:solidFill>
                  <a:srgbClr val="000000"/>
                </a:solidFill>
              </a:rPr>
            </a:br>
            <a:r>
              <a:rPr lang="en-US" sz="1800" dirty="0">
                <a:solidFill>
                  <a:srgbClr val="008000"/>
                </a:solidFill>
              </a:rPr>
              <a:t>// Create the queue if it doesn't already exist</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CreateIfNotExists</a:t>
            </a:r>
            <a:r>
              <a:rPr lang="en-US" sz="1800" dirty="0">
                <a:solidFill>
                  <a:srgbClr val="000000"/>
                </a:solidFill>
              </a:rPr>
              <a:t>();</a:t>
            </a:r>
          </a:p>
        </p:txBody>
      </p:sp>
    </p:spTree>
    <p:extLst>
      <p:ext uri="{BB962C8B-B14F-4D97-AF65-F5344CB8AC3E}">
        <p14:creationId xmlns:p14="http://schemas.microsoft.com/office/powerpoint/2010/main" val="434246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 a message and add it to the queue.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CloudQueueMessage</a:t>
            </a:r>
            <a:r>
              <a:rPr lang="en-US" sz="1800" dirty="0">
                <a:solidFill>
                  <a:srgbClr val="000000"/>
                </a:solidFill>
              </a:rPr>
              <a:t>(</a:t>
            </a:r>
            <a:r>
              <a:rPr lang="en-US" sz="1800" dirty="0">
                <a:solidFill>
                  <a:srgbClr val="A31515"/>
                </a:solidFill>
              </a:rPr>
              <a:t>"Hello, World"</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AddMessage</a:t>
            </a:r>
            <a:r>
              <a:rPr lang="en-US" sz="1800" dirty="0">
                <a:solidFill>
                  <a:srgbClr val="000000"/>
                </a:solidFill>
              </a:rPr>
              <a:t>(</a:t>
            </a:r>
            <a:r>
              <a:rPr lang="en-US" sz="1800" dirty="0">
                <a:solidFill>
                  <a:srgbClr val="001080"/>
                </a:solidFill>
              </a:rPr>
              <a:t>message</a:t>
            </a:r>
            <a:r>
              <a:rPr lang="en-US" sz="1800" dirty="0">
                <a:solidFill>
                  <a:srgbClr val="000000"/>
                </a:solidFill>
              </a:rPr>
              <a:t>);</a:t>
            </a:r>
          </a:p>
          <a:p>
            <a:br>
              <a:rPr lang="en-US" sz="1800" dirty="0">
                <a:solidFill>
                  <a:srgbClr val="000000"/>
                </a:solidFill>
              </a:rPr>
            </a:br>
            <a:r>
              <a:rPr lang="en-US" sz="1800" dirty="0">
                <a:solidFill>
                  <a:srgbClr val="008000"/>
                </a:solidFill>
              </a:rPr>
              <a:t>// Peek at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peekedMessage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PeekMessage</a:t>
            </a:r>
            <a:r>
              <a:rPr lang="en-US" sz="1800" dirty="0">
                <a:solidFill>
                  <a:srgbClr val="000000"/>
                </a:solidFill>
              </a:rPr>
              <a:t>();</a:t>
            </a:r>
          </a:p>
          <a:p>
            <a:br>
              <a:rPr lang="en-US" sz="1800" dirty="0">
                <a:solidFill>
                  <a:srgbClr val="000000"/>
                </a:solidFill>
              </a:rPr>
            </a:br>
            <a:r>
              <a:rPr lang="en-US" sz="1800" dirty="0">
                <a:solidFill>
                  <a:srgbClr val="008000"/>
                </a:solidFill>
              </a:rPr>
              <a:t>// Fetch the queue attributes.</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FetchAttributes</a:t>
            </a:r>
            <a:r>
              <a:rPr lang="en-US" sz="1800" dirty="0">
                <a:solidFill>
                  <a:srgbClr val="000000"/>
                </a:solidFill>
              </a:rPr>
              <a:t>();</a:t>
            </a:r>
          </a:p>
          <a:p>
            <a:br>
              <a:rPr lang="en-US" sz="1800" dirty="0">
                <a:solidFill>
                  <a:srgbClr val="000000"/>
                </a:solidFill>
              </a:rPr>
            </a:br>
            <a:r>
              <a:rPr lang="en-US" sz="1800" dirty="0">
                <a:solidFill>
                  <a:srgbClr val="008000"/>
                </a:solidFill>
              </a:rPr>
              <a:t>// Retrieve the cached approximate message count.</a:t>
            </a:r>
            <a:endParaRPr lang="en-US" sz="1800" dirty="0">
              <a:solidFill>
                <a:srgbClr val="000000"/>
              </a:solidFill>
            </a:endParaRPr>
          </a:p>
          <a:p>
            <a:r>
              <a:rPr lang="en-US" sz="1800" dirty="0">
                <a:solidFill>
                  <a:srgbClr val="0000FF"/>
                </a:solidFill>
              </a:rPr>
              <a:t>int</a:t>
            </a:r>
            <a:r>
              <a:rPr lang="en-US" sz="1800" dirty="0">
                <a:solidFill>
                  <a:srgbClr val="000000"/>
                </a:solidFill>
              </a:rPr>
              <a:t>? </a:t>
            </a:r>
            <a:r>
              <a:rPr lang="en-US" sz="1800" dirty="0">
                <a:solidFill>
                  <a:srgbClr val="001080"/>
                </a:solidFill>
              </a:rPr>
              <a:t>cachedMessageCount</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001080"/>
                </a:solidFill>
              </a:rPr>
              <a:t>ApproximateMessageCount</a:t>
            </a:r>
            <a:r>
              <a:rPr lang="en-US" sz="1800" dirty="0">
                <a:solidFill>
                  <a:srgbClr val="000000"/>
                </a:solidFill>
              </a:rPr>
              <a:t>;</a:t>
            </a: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retrieve and change message</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376583"/>
          </a:xfrm>
        </p:spPr>
        <p:txBody>
          <a:bodyPr/>
          <a:lstStyle/>
          <a:p>
            <a:r>
              <a:rPr lang="en-US" sz="1800" dirty="0">
                <a:solidFill>
                  <a:srgbClr val="008000"/>
                </a:solidFill>
              </a:rPr>
              <a:t>// Get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retrievedMessage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br>
              <a:rPr lang="en-US" sz="1800" dirty="0">
                <a:solidFill>
                  <a:srgbClr val="000000"/>
                </a:solidFill>
              </a:rPr>
            </a:br>
            <a:r>
              <a:rPr lang="en-US" sz="1800" dirty="0">
                <a:solidFill>
                  <a:srgbClr val="008000"/>
                </a:solidFill>
              </a:rPr>
              <a:t>//Process the message in less than 30 seconds, and then delete the message</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DeleteMessage</a:t>
            </a:r>
            <a:r>
              <a:rPr lang="en-US" sz="1800" dirty="0">
                <a:solidFill>
                  <a:srgbClr val="000000"/>
                </a:solidFill>
              </a:rPr>
              <a:t>(</a:t>
            </a:r>
            <a:r>
              <a:rPr lang="en-US" sz="1800" dirty="0">
                <a:solidFill>
                  <a:srgbClr val="001080"/>
                </a:solidFill>
              </a:rPr>
              <a:t>retrievedMessage</a:t>
            </a:r>
            <a:r>
              <a:rPr lang="en-US" sz="1800" dirty="0">
                <a:solidFill>
                  <a:srgbClr val="000000"/>
                </a:solidFill>
              </a:rPr>
              <a:t>);</a:t>
            </a:r>
          </a:p>
          <a:p>
            <a:br>
              <a:rPr lang="en-US" sz="1800" dirty="0">
                <a:solidFill>
                  <a:srgbClr val="000000"/>
                </a:solidFill>
              </a:rPr>
            </a:br>
            <a:r>
              <a:rPr lang="en-US" sz="1800" dirty="0">
                <a:solidFill>
                  <a:srgbClr val="008000"/>
                </a:solidFill>
              </a:rPr>
              <a:t>// Get the message from the queue and update the message contents.</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r>
              <a:rPr lang="en-US" sz="1800" dirty="0">
                <a:solidFill>
                  <a:srgbClr val="001080"/>
                </a:solidFill>
              </a:rPr>
              <a:t>message</a:t>
            </a:r>
            <a:r>
              <a:rPr lang="en-US" sz="1800" dirty="0">
                <a:solidFill>
                  <a:srgbClr val="000000"/>
                </a:solidFill>
              </a:rPr>
              <a:t>.</a:t>
            </a:r>
            <a:r>
              <a:rPr lang="en-US" sz="1800" dirty="0">
                <a:solidFill>
                  <a:srgbClr val="795E26"/>
                </a:solidFill>
              </a:rPr>
              <a:t>SetMessageContent</a:t>
            </a:r>
            <a:r>
              <a:rPr lang="en-US" sz="1800" dirty="0">
                <a:solidFill>
                  <a:srgbClr val="000000"/>
                </a:solidFill>
              </a:rPr>
              <a:t>(</a:t>
            </a:r>
            <a:r>
              <a:rPr lang="en-US" sz="1800" dirty="0">
                <a:solidFill>
                  <a:srgbClr val="A31515"/>
                </a:solidFill>
              </a:rPr>
              <a:t>"Updated contents."</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UpdateMessage</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message</a:t>
            </a:r>
            <a:r>
              <a:rPr lang="en-US" sz="1800" dirty="0">
                <a:solidFill>
                  <a:srgbClr val="000000"/>
                </a:solidFill>
              </a:rPr>
              <a:t>,</a:t>
            </a:r>
          </a:p>
          <a:p>
            <a:r>
              <a:rPr lang="en-US" sz="1800" dirty="0">
                <a:solidFill>
                  <a:srgbClr val="000000"/>
                </a:solidFill>
              </a:rPr>
              <a:t>    </a:t>
            </a:r>
            <a:r>
              <a:rPr lang="en-US" sz="1800" dirty="0">
                <a:solidFill>
                  <a:srgbClr val="001080"/>
                </a:solidFill>
              </a:rPr>
              <a:t>TimeSpan</a:t>
            </a:r>
            <a:r>
              <a:rPr lang="en-US" sz="1800" dirty="0">
                <a:solidFill>
                  <a:srgbClr val="000000"/>
                </a:solidFill>
              </a:rPr>
              <a:t>.</a:t>
            </a:r>
            <a:r>
              <a:rPr lang="en-US" sz="1800" dirty="0">
                <a:solidFill>
                  <a:srgbClr val="795E26"/>
                </a:solidFill>
              </a:rPr>
              <a:t>FromSeconds</a:t>
            </a:r>
            <a:r>
              <a:rPr lang="en-US" sz="1800" dirty="0">
                <a:solidFill>
                  <a:srgbClr val="000000"/>
                </a:solidFill>
              </a:rPr>
              <a:t>(</a:t>
            </a:r>
            <a:r>
              <a:rPr lang="en-US" sz="1800" dirty="0">
                <a:solidFill>
                  <a:srgbClr val="09885A"/>
                </a:solidFill>
              </a:rPr>
              <a:t>60.0</a:t>
            </a:r>
            <a:r>
              <a:rPr lang="en-US" sz="1800" dirty="0">
                <a:solidFill>
                  <a:srgbClr val="000000"/>
                </a:solidFill>
              </a:rPr>
              <a:t>), </a:t>
            </a:r>
            <a:r>
              <a:rPr lang="en-US" sz="1800" dirty="0">
                <a:solidFill>
                  <a:srgbClr val="008000"/>
                </a:solidFill>
              </a:rPr>
              <a:t>// Make it invisible for another 60 seconds.</a:t>
            </a:r>
            <a:endParaRPr lang="en-US" sz="1800" dirty="0">
              <a:solidFill>
                <a:srgbClr val="000000"/>
              </a:solidFill>
            </a:endParaRPr>
          </a:p>
          <a:p>
            <a:r>
              <a:rPr lang="en-US" sz="1800" dirty="0">
                <a:solidFill>
                  <a:srgbClr val="000000"/>
                </a:solidFill>
              </a:rPr>
              <a:t>    </a:t>
            </a:r>
            <a:r>
              <a:rPr lang="en-US" sz="1800" dirty="0">
                <a:solidFill>
                  <a:srgbClr val="001080"/>
                </a:solidFill>
              </a:rPr>
              <a:t>MessageUpdateFields</a:t>
            </a:r>
            <a:r>
              <a:rPr lang="en-US" sz="1800" dirty="0">
                <a:solidFill>
                  <a:srgbClr val="000000"/>
                </a:solidFill>
              </a:rPr>
              <a:t>.</a:t>
            </a:r>
            <a:r>
              <a:rPr lang="en-US" sz="1800" dirty="0">
                <a:solidFill>
                  <a:srgbClr val="001080"/>
                </a:solidFill>
              </a:rPr>
              <a:t>Content</a:t>
            </a:r>
            <a:r>
              <a:rPr lang="en-US" sz="1800" dirty="0">
                <a:solidFill>
                  <a:srgbClr val="000000"/>
                </a:solidFill>
              </a:rPr>
              <a:t> | </a:t>
            </a:r>
            <a:r>
              <a:rPr lang="en-US" sz="1800" dirty="0">
                <a:solidFill>
                  <a:srgbClr val="001080"/>
                </a:solidFill>
              </a:rPr>
              <a:t>MessageUpdateFields</a:t>
            </a:r>
            <a:r>
              <a:rPr lang="en-US" sz="1800" dirty="0">
                <a:solidFill>
                  <a:srgbClr val="000000"/>
                </a:solidFill>
              </a:rPr>
              <a:t>.</a:t>
            </a:r>
            <a:r>
              <a:rPr lang="en-US" sz="1800" dirty="0">
                <a:solidFill>
                  <a:srgbClr val="001080"/>
                </a:solidFill>
              </a:rPr>
              <a:t>Visibility</a:t>
            </a:r>
            <a:br>
              <a:rPr lang="en-US" sz="1800" dirty="0">
                <a:solidFill>
                  <a:srgbClr val="001080"/>
                </a:solidFill>
              </a:rPr>
            </a:br>
            <a:r>
              <a:rPr lang="en-US" sz="1800" dirty="0">
                <a:solidFill>
                  <a:srgbClr val="000000"/>
                </a:solidFill>
              </a:rPr>
              <a:t>);</a:t>
            </a: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Asynchronously processing messages by using Azure Storage queues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10: Asynchronously processing messages by using Azure Storage queues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487B-B8E6-4151-A1AC-05895B37F2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4BA8665D-5F5B-499E-9141-AFDB7F02521B}"/>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p:txBody>
      </p:sp>
    </p:spTree>
    <p:extLst>
      <p:ext uri="{BB962C8B-B14F-4D97-AF65-F5344CB8AC3E}">
        <p14:creationId xmlns:p14="http://schemas.microsoft.com/office/powerpoint/2010/main" val="5447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01: Azure Service Bus</a:t>
            </a:r>
          </a:p>
        </p:txBody>
      </p:sp>
    </p:spTree>
    <p:extLst>
      <p:ext uri="{BB962C8B-B14F-4D97-AF65-F5344CB8AC3E}">
        <p14:creationId xmlns:p14="http://schemas.microsoft.com/office/powerpoint/2010/main" val="37099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extLst>
              <p:ext uri="{D42A27DB-BD31-4B8C-83A1-F6EECF244321}">
                <p14:modId xmlns:p14="http://schemas.microsoft.com/office/powerpoint/2010/main" val="862663108"/>
              </p:ext>
            </p:extLst>
          </p:nvPr>
        </p:nvGraphicFramePr>
        <p:xfrm>
          <a:off x="584201" y="1206413"/>
          <a:ext cx="11062428" cy="4545886"/>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val="1582576505"/>
                    </a:ext>
                  </a:extLst>
                </a:gridCol>
                <a:gridCol w="1869440">
                  <a:extLst>
                    <a:ext uri="{9D8B030D-6E8A-4147-A177-3AD203B41FA5}">
                      <a16:colId xmlns:a16="http://schemas.microsoft.com/office/drawing/2014/main" val="2461122631"/>
                    </a:ext>
                  </a:extLst>
                </a:gridCol>
                <a:gridCol w="2201147">
                  <a:extLst>
                    <a:ext uri="{9D8B030D-6E8A-4147-A177-3AD203B41FA5}">
                      <a16:colId xmlns:a16="http://schemas.microsoft.com/office/drawing/2014/main" val="2659572726"/>
                    </a:ext>
                  </a:extLst>
                </a:gridCol>
                <a:gridCol w="2430764">
                  <a:extLst>
                    <a:ext uri="{9D8B030D-6E8A-4147-A177-3AD203B41FA5}">
                      <a16:colId xmlns:a16="http://schemas.microsoft.com/office/drawing/2014/main" val="3602601879"/>
                    </a:ext>
                  </a:extLst>
                </a:gridCol>
                <a:gridCol w="2859278">
                  <a:extLst>
                    <a:ext uri="{9D8B030D-6E8A-4147-A177-3AD203B41FA5}">
                      <a16:colId xmlns:a16="http://schemas.microsoft.com/office/drawing/2014/main"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a:t>Eventing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71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custDataLst>
      <p:tags r:id="rId1"/>
    </p:custDataLst>
    <p:extLst>
      <p:ext uri="{BB962C8B-B14F-4D97-AF65-F5344CB8AC3E}">
        <p14:creationId xmlns:p14="http://schemas.microsoft.com/office/powerpoint/2010/main" val="33996821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id="{7C4A0AD7-8C9B-4C22-B396-6B0DDB649B8A}"/>
              </a:ext>
            </a:extLst>
          </p:cNvPr>
          <p:cNvSpPr>
            <a:spLocks noGrp="1"/>
          </p:cNvSpPr>
          <p:nvPr>
            <p:ph type="body" sz="quarter" idx="10"/>
          </p:nvPr>
        </p:nvSpPr>
        <p:spPr>
          <a:xfrm>
            <a:off x="594474" y="1445770"/>
            <a:ext cx="11018520" cy="2634567"/>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two communication mechanisms are:</a:t>
            </a:r>
          </a:p>
          <a:p>
            <a:pPr lvl="1"/>
            <a:r>
              <a:rPr lang="en-US" dirty="0"/>
              <a:t>Queues</a:t>
            </a:r>
          </a:p>
          <a:p>
            <a:pPr lvl="1"/>
            <a:r>
              <a:rPr lang="en-US" dirty="0"/>
              <a:t>Topics</a:t>
            </a:r>
          </a:p>
        </p:txBody>
      </p:sp>
    </p:spTree>
    <p:extLst>
      <p:ext uri="{BB962C8B-B14F-4D97-AF65-F5344CB8AC3E}">
        <p14:creationId xmlns:p14="http://schemas.microsoft.com/office/powerpoint/2010/main" val="4229643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5A7-1AB9-44A6-B7A1-91FDBC0C672D}"/>
              </a:ext>
            </a:extLst>
          </p:cNvPr>
          <p:cNvSpPr>
            <a:spLocks noGrp="1"/>
          </p:cNvSpPr>
          <p:nvPr>
            <p:ph type="title"/>
          </p:nvPr>
        </p:nvSpPr>
        <p:spPr/>
        <p:txBody>
          <a:bodyPr/>
          <a:lstStyle/>
          <a:p>
            <a:r>
              <a:rPr lang="en-US" dirty="0"/>
              <a:t>Events vs. messaging services</a:t>
            </a:r>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id="{A929AA8A-4753-4C35-A77F-C059CFD0D119}"/>
              </a:ext>
            </a:extLst>
          </p:cNvPr>
          <p:cNvGraphicFramePr>
            <a:graphicFrameLocks noGrp="1"/>
          </p:cNvGraphicFramePr>
          <p:nvPr/>
        </p:nvGraphicFramePr>
        <p:xfrm>
          <a:off x="588262" y="1838960"/>
          <a:ext cx="11018519" cy="396240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val="742907964"/>
                    </a:ext>
                  </a:extLst>
                </a:gridCol>
                <a:gridCol w="2773680">
                  <a:extLst>
                    <a:ext uri="{9D8B030D-6E8A-4147-A177-3AD203B41FA5}">
                      <a16:colId xmlns:a16="http://schemas.microsoft.com/office/drawing/2014/main" val="3441730481"/>
                    </a:ext>
                  </a:extLst>
                </a:gridCol>
                <a:gridCol w="2499360">
                  <a:extLst>
                    <a:ext uri="{9D8B030D-6E8A-4147-A177-3AD203B41FA5}">
                      <a16:colId xmlns:a16="http://schemas.microsoft.com/office/drawing/2014/main" val="1819634464"/>
                    </a:ext>
                  </a:extLst>
                </a:gridCol>
                <a:gridCol w="2904741">
                  <a:extLst>
                    <a:ext uri="{9D8B030D-6E8A-4147-A177-3AD203B41FA5}">
                      <a16:colId xmlns:a16="http://schemas.microsoft.com/office/drawing/2014/main" val="3287356608"/>
                    </a:ext>
                  </a:extLst>
                </a:gridCol>
              </a:tblGrid>
              <a:tr h="534572">
                <a:tc>
                  <a:txBody>
                    <a:bodyPr/>
                    <a:lstStyle/>
                    <a:p>
                      <a:r>
                        <a:rPr lang="en-US" sz="2000" dirty="0">
                          <a:effectLst/>
                        </a:rPr>
                        <a:t>Service</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Purpose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Type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When to use</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3115606635"/>
                  </a:ext>
                </a:extLst>
              </a:tr>
              <a:tr h="1097280">
                <a:tc>
                  <a:txBody>
                    <a:bodyPr/>
                    <a:lstStyle/>
                    <a:p>
                      <a:r>
                        <a:rPr lang="en-US" sz="2000" dirty="0">
                          <a:effectLst/>
                        </a:rPr>
                        <a:t>Event Grid</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Reactive programming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distribution (discrete)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 to status changes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6676170"/>
                  </a:ext>
                </a:extLst>
              </a:tr>
              <a:tr h="1097280">
                <a:tc>
                  <a:txBody>
                    <a:bodyPr/>
                    <a:lstStyle/>
                    <a:p>
                      <a:r>
                        <a:rPr lang="en-US" sz="2000" dirty="0">
                          <a:effectLst/>
                        </a:rPr>
                        <a:t>Event Hubs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Big data pipeline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streaming (series)</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Telemetry and distributed data streaming</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48334247"/>
                  </a:ext>
                </a:extLst>
              </a:tr>
              <a:tr h="1097280">
                <a:tc>
                  <a:txBody>
                    <a:bodyPr/>
                    <a:lstStyle/>
                    <a:p>
                      <a:r>
                        <a:rPr lang="en-US" sz="2000" dirty="0">
                          <a:effectLst/>
                        </a:rPr>
                        <a:t>Service Bus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High-value enterprise messaging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Message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Order processing and financial transactions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id="{BD2E3F9F-17A7-46C3-BA8A-72FB4FCCC78C}"/>
              </a:ext>
            </a:extLst>
          </p:cNvPr>
          <p:cNvSpPr>
            <a:spLocks noGrp="1"/>
          </p:cNvSpPr>
          <p:nvPr>
            <p:ph type="body" sz="quarter" idx="10"/>
          </p:nvPr>
        </p:nvSpPr>
        <p:spPr>
          <a:xfrm>
            <a:off x="594474" y="1445771"/>
            <a:ext cx="10881760" cy="2843855"/>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p:txBody>
      </p:sp>
      <p:grpSp>
        <p:nvGrpSpPr>
          <p:cNvPr id="4" name="Group 3" descr="The diagram illustrates a message entering the queue, and then eventually being consumed by a receiver.">
            <a:extLst>
              <a:ext uri="{FF2B5EF4-FFF2-40B4-BE49-F238E27FC236}">
                <a16:creationId xmlns:a16="http://schemas.microsoft.com/office/drawing/2014/main" id="{5945AF45-92A0-4908-96DA-0ED42138EBD7}"/>
              </a:ext>
            </a:extLst>
          </p:cNvPr>
          <p:cNvGrpSpPr/>
          <p:nvPr/>
        </p:nvGrpSpPr>
        <p:grpSpPr>
          <a:xfrm>
            <a:off x="1624733" y="4610100"/>
            <a:ext cx="8687673" cy="1658938"/>
            <a:chOff x="1624733" y="4610100"/>
            <a:chExt cx="8687673" cy="1658938"/>
          </a:xfrm>
        </p:grpSpPr>
        <p:sp>
          <p:nvSpPr>
            <p:cNvPr id="11" name="Rectangle 10">
              <a:extLst>
                <a:ext uri="{FF2B5EF4-FFF2-40B4-BE49-F238E27FC236}">
                  <a16:creationId xmlns:a16="http://schemas.microsoft.com/office/drawing/2014/main" id="{91FC8DF5-FD1B-41F3-B3D1-F4B3BAEB3D17}"/>
                </a:ext>
              </a:extLst>
            </p:cNvPr>
            <p:cNvSpPr/>
            <p:nvPr/>
          </p:nvSpPr>
          <p:spPr bwMode="auto">
            <a:xfrm>
              <a:off x="3901335" y="5745182"/>
              <a:ext cx="4490060"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E8BB772-02A5-4742-9FD7-F856C4ADF8DE}"/>
                </a:ext>
              </a:extLst>
            </p:cNvPr>
            <p:cNvSpPr/>
            <p:nvPr/>
          </p:nvSpPr>
          <p:spPr bwMode="auto">
            <a:xfrm>
              <a:off x="2153433"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7B120C58-0078-4A25-B406-384EEB20C975}"/>
                </a:ext>
              </a:extLst>
            </p:cNvPr>
            <p:cNvSpPr txBox="1"/>
            <p:nvPr/>
          </p:nvSpPr>
          <p:spPr>
            <a:xfrm>
              <a:off x="1624733" y="4955173"/>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sp>
          <p:nvSpPr>
            <p:cNvPr id="10" name="Rectangle 9">
              <a:extLst>
                <a:ext uri="{FF2B5EF4-FFF2-40B4-BE49-F238E27FC236}">
                  <a16:creationId xmlns:a16="http://schemas.microsoft.com/office/drawing/2014/main" id="{6DCB005B-5FFC-4E9B-A4A8-0270E6C279C1}"/>
                </a:ext>
              </a:extLst>
            </p:cNvPr>
            <p:cNvSpPr/>
            <p:nvPr/>
          </p:nvSpPr>
          <p:spPr bwMode="auto">
            <a:xfrm>
              <a:off x="9047277"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874E756-68EC-4F5E-A67A-6A690C2E6ABC}"/>
                </a:ext>
              </a:extLst>
            </p:cNvPr>
            <p:cNvSpPr txBox="1"/>
            <p:nvPr/>
          </p:nvSpPr>
          <p:spPr>
            <a:xfrm>
              <a:off x="8844704" y="4955173"/>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8" name="TextBox 7">
              <a:extLst>
                <a:ext uri="{FF2B5EF4-FFF2-40B4-BE49-F238E27FC236}">
                  <a16:creationId xmlns:a16="http://schemas.microsoft.com/office/drawing/2014/main" id="{C31CAC2A-D231-45E1-B8E8-E57D200F4269}"/>
                </a:ext>
              </a:extLst>
            </p:cNvPr>
            <p:cNvSpPr txBox="1"/>
            <p:nvPr/>
          </p:nvSpPr>
          <p:spPr>
            <a:xfrm>
              <a:off x="4061101" y="5746901"/>
              <a:ext cx="3500958" cy="307777"/>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Message queue with messages</a:t>
              </a:r>
            </a:p>
          </p:txBody>
        </p:sp>
        <p:grpSp>
          <p:nvGrpSpPr>
            <p:cNvPr id="58" name="Group 57">
              <a:extLst>
                <a:ext uri="{FF2B5EF4-FFF2-40B4-BE49-F238E27FC236}">
                  <a16:creationId xmlns:a16="http://schemas.microsoft.com/office/drawing/2014/main" id="{031F11B7-DD3B-473A-BCB6-86800C5A40E9}"/>
                </a:ext>
              </a:extLst>
            </p:cNvPr>
            <p:cNvGrpSpPr/>
            <p:nvPr/>
          </p:nvGrpSpPr>
          <p:grpSpPr>
            <a:xfrm>
              <a:off x="2684037" y="4798219"/>
              <a:ext cx="889000" cy="652463"/>
              <a:chOff x="2631449" y="4908841"/>
              <a:chExt cx="889000" cy="652463"/>
            </a:xfrm>
          </p:grpSpPr>
          <p:sp>
            <p:nvSpPr>
              <p:cNvPr id="13" name="Freeform 6">
                <a:extLst>
                  <a:ext uri="{FF2B5EF4-FFF2-40B4-BE49-F238E27FC236}">
                    <a16:creationId xmlns:a16="http://schemas.microsoft.com/office/drawing/2014/main" id="{D465EF5C-2042-4A08-A3B1-288B176D20A9}"/>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987655F2-3A80-46C4-83AE-5B6122166CD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Arrow: Right 21">
              <a:extLst>
                <a:ext uri="{FF2B5EF4-FFF2-40B4-BE49-F238E27FC236}">
                  <a16:creationId xmlns:a16="http://schemas.microsoft.com/office/drawing/2014/main" id="{0B2E97B6-9F8A-4383-9BA9-525C892C0927}"/>
                </a:ext>
              </a:extLst>
            </p:cNvPr>
            <p:cNvSpPr/>
            <p:nvPr/>
          </p:nvSpPr>
          <p:spPr bwMode="auto">
            <a:xfrm>
              <a:off x="6452315" y="4899070"/>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CE9FFD78-CCD5-44A2-9B38-1277B03BFEFE}"/>
                </a:ext>
              </a:extLst>
            </p:cNvPr>
            <p:cNvGrpSpPr/>
            <p:nvPr/>
          </p:nvGrpSpPr>
          <p:grpSpPr>
            <a:xfrm>
              <a:off x="7770387" y="4798219"/>
              <a:ext cx="889000" cy="652463"/>
              <a:chOff x="2631449" y="4908841"/>
              <a:chExt cx="889000" cy="652463"/>
            </a:xfrm>
          </p:grpSpPr>
          <p:sp>
            <p:nvSpPr>
              <p:cNvPr id="68" name="Freeform 6">
                <a:extLst>
                  <a:ext uri="{FF2B5EF4-FFF2-40B4-BE49-F238E27FC236}">
                    <a16:creationId xmlns:a16="http://schemas.microsoft.com/office/drawing/2014/main" id="{B925D17C-8B79-4AD5-9C3E-A3A5F548B27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E9CED6F4-9752-425D-BFF9-14113945D4B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71" name="Graphic 70">
              <a:extLst>
                <a:ext uri="{FF2B5EF4-FFF2-40B4-BE49-F238E27FC236}">
                  <a16:creationId xmlns:a16="http://schemas.microsoft.com/office/drawing/2014/main" id="{A0F08C4D-CFB5-473E-8679-BD9DCAC90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413" y="4610100"/>
              <a:ext cx="1028700" cy="1028700"/>
            </a:xfrm>
            <a:prstGeom prst="rect">
              <a:avLst/>
            </a:prstGeom>
          </p:spPr>
        </p:pic>
        <p:sp>
          <p:nvSpPr>
            <p:cNvPr id="72" name="Arrow: Right 71">
              <a:extLst>
                <a:ext uri="{FF2B5EF4-FFF2-40B4-BE49-F238E27FC236}">
                  <a16:creationId xmlns:a16="http://schemas.microsoft.com/office/drawing/2014/main" id="{D846E807-78B9-43F5-B442-9B277B77A16B}"/>
                </a:ext>
              </a:extLst>
            </p:cNvPr>
            <p:cNvSpPr/>
            <p:nvPr/>
          </p:nvSpPr>
          <p:spPr bwMode="auto">
            <a:xfrm>
              <a:off x="3690065" y="4899070"/>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95969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5A0B2-1D25-4DFD-958A-1CA37E259C6E}"/>
              </a:ext>
            </a:extLst>
          </p:cNvPr>
          <p:cNvSpPr>
            <a:spLocks noGrp="1"/>
          </p:cNvSpPr>
          <p:nvPr>
            <p:ph type="title"/>
          </p:nvPr>
        </p:nvSpPr>
        <p:spPr/>
        <p:txBody>
          <a:bodyPr/>
          <a:lstStyle/>
          <a:p>
            <a:r>
              <a:rPr lang="en-US" dirty="0"/>
              <a:t>Queue-based load leveling</a:t>
            </a:r>
          </a:p>
        </p:txBody>
      </p:sp>
      <p:grpSp>
        <p:nvGrpSpPr>
          <p:cNvPr id="18" name="Group 17">
            <a:extLst>
              <a:ext uri="{FF2B5EF4-FFF2-40B4-BE49-F238E27FC236}">
                <a16:creationId xmlns:a16="http://schemas.microsoft.com/office/drawing/2014/main" id="{3E60A86E-DD96-4D30-A9E8-E638CD503C78}"/>
              </a:ext>
            </a:extLst>
          </p:cNvPr>
          <p:cNvGrpSpPr/>
          <p:nvPr/>
        </p:nvGrpSpPr>
        <p:grpSpPr>
          <a:xfrm>
            <a:off x="858310" y="1280394"/>
            <a:ext cx="10353550" cy="4916515"/>
            <a:chOff x="858310" y="1280394"/>
            <a:chExt cx="10353550" cy="4916515"/>
          </a:xfrm>
        </p:grpSpPr>
        <p:sp>
          <p:nvSpPr>
            <p:cNvPr id="25" name="Rectangle: Rounded Corners 11">
              <a:extLst>
                <a:ext uri="{FF2B5EF4-FFF2-40B4-BE49-F238E27FC236}">
                  <a16:creationId xmlns:a16="http://schemas.microsoft.com/office/drawing/2014/main" id="{D593929F-EDD1-4EDF-83B3-E9CD2DC3D18E}"/>
                </a:ext>
                <a:ext uri="{C183D7F6-B498-43B3-948B-1728B52AA6E4}">
                  <adec:decorative xmlns:adec="http://schemas.microsoft.com/office/drawing/2017/decorative" val="1"/>
                </a:ext>
              </a:extLst>
            </p:cNvPr>
            <p:cNvSpPr/>
            <p:nvPr/>
          </p:nvSpPr>
          <p:spPr>
            <a:xfrm>
              <a:off x="3867821" y="3474366"/>
              <a:ext cx="4529204" cy="87239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73B901B3-B9C8-4E9D-82A7-717F2A58A78C}"/>
                </a:ext>
                <a:ext uri="{C183D7F6-B498-43B3-948B-1728B52AA6E4}">
                  <adec:decorative xmlns:adec="http://schemas.microsoft.com/office/drawing/2017/decorative" val="1"/>
                </a:ext>
              </a:extLst>
            </p:cNvPr>
            <p:cNvCxnSpPr>
              <a:cxnSpLocks/>
              <a:endCxn id="52" idx="2"/>
            </p:cNvCxnSpPr>
            <p:nvPr/>
          </p:nvCxnSpPr>
          <p:spPr>
            <a:xfrm flipV="1">
              <a:off x="8397025" y="3895504"/>
              <a:ext cx="1280075" cy="1505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98E9A2B-9F4E-4FBE-8444-04C595E71237}"/>
                </a:ext>
              </a:extLst>
            </p:cNvPr>
            <p:cNvSpPr txBox="1"/>
            <p:nvPr/>
          </p:nvSpPr>
          <p:spPr>
            <a:xfrm>
              <a:off x="4261176" y="2603755"/>
              <a:ext cx="3598884"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Message queue</a:t>
              </a:r>
            </a:p>
          </p:txBody>
        </p:sp>
        <p:sp>
          <p:nvSpPr>
            <p:cNvPr id="36" name="TextBox 35">
              <a:extLst>
                <a:ext uri="{FF2B5EF4-FFF2-40B4-BE49-F238E27FC236}">
                  <a16:creationId xmlns:a16="http://schemas.microsoft.com/office/drawing/2014/main" id="{166817CF-7333-41CA-A25D-9F5395D3BE0B}"/>
                </a:ext>
              </a:extLst>
            </p:cNvPr>
            <p:cNvSpPr txBox="1"/>
            <p:nvPr/>
          </p:nvSpPr>
          <p:spPr>
            <a:xfrm>
              <a:off x="9498249" y="2603755"/>
              <a:ext cx="1713611"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Service</a:t>
              </a:r>
            </a:p>
          </p:txBody>
        </p:sp>
        <p:sp>
          <p:nvSpPr>
            <p:cNvPr id="37" name="TextBox 36">
              <a:extLst>
                <a:ext uri="{FF2B5EF4-FFF2-40B4-BE49-F238E27FC236}">
                  <a16:creationId xmlns:a16="http://schemas.microsoft.com/office/drawing/2014/main" id="{7CCEE7BD-3C76-4BF5-83BF-2700C9C8170B}"/>
                </a:ext>
              </a:extLst>
            </p:cNvPr>
            <p:cNvSpPr txBox="1"/>
            <p:nvPr/>
          </p:nvSpPr>
          <p:spPr>
            <a:xfrm>
              <a:off x="944696" y="1280394"/>
              <a:ext cx="1713611" cy="553998"/>
            </a:xfrm>
            <a:prstGeom prst="rect">
              <a:avLst/>
            </a:prstGeom>
            <a:noFill/>
          </p:spPr>
          <p:txBody>
            <a:bodyPr wrap="square" lIns="91440" tIns="91440" rIns="91440" bIns="91440" rtlCol="0">
              <a:spAutoFit/>
            </a:bodyPr>
            <a:lstStyle/>
            <a:p>
              <a:pPr algn="ctr"/>
              <a:r>
                <a:rPr lang="en-US" sz="2400" b="1" dirty="0">
                  <a:latin typeface="Segoe UI (Body)"/>
                  <a:cs typeface="Segoe UI Light" panose="020B0502040204020203" pitchFamily="34" charset="0"/>
                </a:rPr>
                <a:t>Tasks</a:t>
              </a:r>
            </a:p>
          </p:txBody>
        </p:sp>
        <p:grpSp>
          <p:nvGrpSpPr>
            <p:cNvPr id="38" name="Group 37">
              <a:extLst>
                <a:ext uri="{FF2B5EF4-FFF2-40B4-BE49-F238E27FC236}">
                  <a16:creationId xmlns:a16="http://schemas.microsoft.com/office/drawing/2014/main" id="{D1CAEF98-34A1-45E7-B576-D0FA4448DE77}"/>
                </a:ext>
                <a:ext uri="{C183D7F6-B498-43B3-948B-1728B52AA6E4}">
                  <adec:decorative xmlns:adec="http://schemas.microsoft.com/office/drawing/2017/decorative" val="1"/>
                </a:ext>
              </a:extLst>
            </p:cNvPr>
            <p:cNvGrpSpPr/>
            <p:nvPr/>
          </p:nvGrpSpPr>
          <p:grpSpPr>
            <a:xfrm>
              <a:off x="9677100" y="3217549"/>
              <a:ext cx="1355908" cy="1386025"/>
              <a:chOff x="3619171" y="2855961"/>
              <a:chExt cx="1698728" cy="1736459"/>
            </a:xfrm>
          </p:grpSpPr>
          <p:grpSp>
            <p:nvGrpSpPr>
              <p:cNvPr id="48" name="Group 47">
                <a:extLst>
                  <a:ext uri="{FF2B5EF4-FFF2-40B4-BE49-F238E27FC236}">
                    <a16:creationId xmlns:a16="http://schemas.microsoft.com/office/drawing/2014/main"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F7F2F220-A21A-4736-A04B-51BCE3445D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id="{DCEB0212-F947-4606-AD8F-7CB40820435A}"/>
                </a:ext>
                <a:ext uri="{C183D7F6-B498-43B3-948B-1728B52AA6E4}">
                  <adec:decorative xmlns:adec="http://schemas.microsoft.com/office/drawing/2017/decorative" val="1"/>
                </a:ext>
              </a:extLst>
            </p:cNvPr>
            <p:cNvCxnSpPr>
              <a:cxnSpLocks/>
              <a:stCxn id="74" idx="6"/>
            </p:cNvCxnSpPr>
            <p:nvPr/>
          </p:nvCxnSpPr>
          <p:spPr>
            <a:xfrm>
              <a:off x="2408328" y="2545803"/>
              <a:ext cx="1447833" cy="106393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F0E4E3EE-F08F-4D55-B4F9-4C24145B485A}"/>
                </a:ext>
              </a:extLst>
            </p:cNvPr>
            <p:cNvGrpSpPr/>
            <p:nvPr/>
          </p:nvGrpSpPr>
          <p:grpSpPr>
            <a:xfrm>
              <a:off x="4035246" y="3659591"/>
              <a:ext cx="681654" cy="500286"/>
              <a:chOff x="4035246" y="3582317"/>
              <a:chExt cx="889000" cy="652463"/>
            </a:xfrm>
          </p:grpSpPr>
          <p:sp>
            <p:nvSpPr>
              <p:cNvPr id="55" name="Freeform 6">
                <a:extLst>
                  <a:ext uri="{FF2B5EF4-FFF2-40B4-BE49-F238E27FC236}">
                    <a16:creationId xmlns:a16="http://schemas.microsoft.com/office/drawing/2014/main" id="{06DC3780-42B1-474C-9ECB-46CB2464C0E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id="{3B98B81E-70CF-46B2-A375-2B4EC7509D6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896F0D51-76D5-4C46-BD90-6AB623C004AC}"/>
                </a:ext>
              </a:extLst>
            </p:cNvPr>
            <p:cNvGrpSpPr/>
            <p:nvPr/>
          </p:nvGrpSpPr>
          <p:grpSpPr>
            <a:xfrm>
              <a:off x="4921741" y="3644565"/>
              <a:ext cx="681654" cy="500286"/>
              <a:chOff x="4035246" y="3582317"/>
              <a:chExt cx="889000" cy="652463"/>
            </a:xfrm>
          </p:grpSpPr>
          <p:sp>
            <p:nvSpPr>
              <p:cNvPr id="58" name="Freeform 6">
                <a:extLst>
                  <a:ext uri="{FF2B5EF4-FFF2-40B4-BE49-F238E27FC236}">
                    <a16:creationId xmlns:a16="http://schemas.microsoft.com/office/drawing/2014/main" id="{DC6662CC-7E6E-47B6-8650-E91B864E426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12D9DB4E-4F4A-4E26-9F29-D467EB148FA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683087D3-04CB-4684-812D-23D6EFE2532B}"/>
                </a:ext>
              </a:extLst>
            </p:cNvPr>
            <p:cNvGrpSpPr/>
            <p:nvPr/>
          </p:nvGrpSpPr>
          <p:grpSpPr>
            <a:xfrm>
              <a:off x="5782479" y="3655297"/>
              <a:ext cx="681654" cy="500286"/>
              <a:chOff x="4035246" y="3582317"/>
              <a:chExt cx="889000" cy="652463"/>
            </a:xfrm>
          </p:grpSpPr>
          <p:sp>
            <p:nvSpPr>
              <p:cNvPr id="61" name="Freeform 6">
                <a:extLst>
                  <a:ext uri="{FF2B5EF4-FFF2-40B4-BE49-F238E27FC236}">
                    <a16:creationId xmlns:a16="http://schemas.microsoft.com/office/drawing/2014/main" id="{5D467F0B-647C-4B99-8ECE-11B43AA10891}"/>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id="{71DB8C6E-6233-426E-B2D2-C173BE9343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592FC064-49D9-4E28-8A92-97F436B7F7B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1125424D-D31E-4685-903A-3E511DE29EF4}"/>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B65567E3-778F-46B2-B6AF-6A41F2C1B10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3950AB8E-C8F6-427B-84BE-6FE467B94662}"/>
                </a:ext>
              </a:extLst>
            </p:cNvPr>
            <p:cNvGrpSpPr/>
            <p:nvPr/>
          </p:nvGrpSpPr>
          <p:grpSpPr>
            <a:xfrm>
              <a:off x="7555471" y="3663883"/>
              <a:ext cx="681654" cy="500286"/>
              <a:chOff x="4035246" y="3582317"/>
              <a:chExt cx="889000" cy="652463"/>
            </a:xfrm>
          </p:grpSpPr>
          <p:sp>
            <p:nvSpPr>
              <p:cNvPr id="67" name="Freeform 6">
                <a:extLst>
                  <a:ext uri="{FF2B5EF4-FFF2-40B4-BE49-F238E27FC236}">
                    <a16:creationId xmlns:a16="http://schemas.microsoft.com/office/drawing/2014/main" id="{B1360A0B-B251-4626-B226-C13B13A9CAA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id="{2213AF3B-8E6B-4233-95A2-710F91CBF2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85" name="Straight Arrow Connector 84">
              <a:extLst>
                <a:ext uri="{FF2B5EF4-FFF2-40B4-BE49-F238E27FC236}">
                  <a16:creationId xmlns:a16="http://schemas.microsoft.com/office/drawing/2014/main" id="{13E4C5FC-177F-41F8-A784-DF4CBF8ACC73}"/>
                </a:ext>
                <a:ext uri="{C183D7F6-B498-43B3-948B-1728B52AA6E4}">
                  <adec:decorative xmlns:adec="http://schemas.microsoft.com/office/drawing/2017/decorative" val="1"/>
                </a:ext>
              </a:extLst>
            </p:cNvPr>
            <p:cNvCxnSpPr>
              <a:cxnSpLocks/>
              <a:stCxn id="45" idx="6"/>
              <a:endCxn id="25" idx="1"/>
            </p:cNvCxnSpPr>
            <p:nvPr/>
          </p:nvCxnSpPr>
          <p:spPr>
            <a:xfrm>
              <a:off x="1854284" y="3858954"/>
              <a:ext cx="2013537" cy="5160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6FFA7DC0-FEEF-40A8-A611-C1554488377B}"/>
                </a:ext>
                <a:ext uri="{C183D7F6-B498-43B3-948B-1728B52AA6E4}">
                  <adec:decorative xmlns:adec="http://schemas.microsoft.com/office/drawing/2017/decorative" val="1"/>
                </a:ext>
              </a:extLst>
            </p:cNvPr>
            <p:cNvCxnSpPr>
              <a:cxnSpLocks/>
              <a:stCxn id="82" idx="6"/>
            </p:cNvCxnSpPr>
            <p:nvPr/>
          </p:nvCxnSpPr>
          <p:spPr>
            <a:xfrm flipV="1">
              <a:off x="2467549" y="4256161"/>
              <a:ext cx="1414606" cy="80508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12C1EFC4-6251-46D3-BE92-42D42055C958}"/>
                </a:ext>
              </a:extLst>
            </p:cNvPr>
            <p:cNvGrpSpPr/>
            <p:nvPr/>
          </p:nvGrpSpPr>
          <p:grpSpPr>
            <a:xfrm>
              <a:off x="858310" y="3360967"/>
              <a:ext cx="995974" cy="1018096"/>
              <a:chOff x="3619171" y="2855961"/>
              <a:chExt cx="1698728" cy="1736459"/>
            </a:xfrm>
          </p:grpSpPr>
          <p:grpSp>
            <p:nvGrpSpPr>
              <p:cNvPr id="41" name="Group 40">
                <a:extLst>
                  <a:ext uri="{FF2B5EF4-FFF2-40B4-BE49-F238E27FC236}">
                    <a16:creationId xmlns:a16="http://schemas.microsoft.com/office/drawing/2014/main"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id="{99EED412-671A-4809-9953-FDEFFC3A57F0}"/>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D7665C3D-20F9-48B8-8D3E-333F8EB98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69" name="Group 68">
              <a:extLst>
                <a:ext uri="{FF2B5EF4-FFF2-40B4-BE49-F238E27FC236}">
                  <a16:creationId xmlns:a16="http://schemas.microsoft.com/office/drawing/2014/main" id="{19943FC4-1258-41C6-B415-AA39825601B8}"/>
                </a:ext>
              </a:extLst>
            </p:cNvPr>
            <p:cNvGrpSpPr/>
            <p:nvPr/>
          </p:nvGrpSpPr>
          <p:grpSpPr>
            <a:xfrm>
              <a:off x="1412354" y="2047816"/>
              <a:ext cx="995974" cy="1018096"/>
              <a:chOff x="3619171" y="2855961"/>
              <a:chExt cx="1698728" cy="1736459"/>
            </a:xfrm>
          </p:grpSpPr>
          <p:grpSp>
            <p:nvGrpSpPr>
              <p:cNvPr id="70" name="Group 69">
                <a:extLst>
                  <a:ext uri="{FF2B5EF4-FFF2-40B4-BE49-F238E27FC236}">
                    <a16:creationId xmlns:a16="http://schemas.microsoft.com/office/drawing/2014/main" id="{CD6C1901-A92C-4D07-9E86-A862665AE62D}"/>
                  </a:ext>
                </a:extLst>
              </p:cNvPr>
              <p:cNvGrpSpPr/>
              <p:nvPr/>
            </p:nvGrpSpPr>
            <p:grpSpPr>
              <a:xfrm>
                <a:off x="3619171" y="2855961"/>
                <a:ext cx="1698728" cy="1736459"/>
                <a:chOff x="831463" y="2011682"/>
                <a:chExt cx="2834640" cy="2897601"/>
              </a:xfrm>
            </p:grpSpPr>
            <p:sp>
              <p:nvSpPr>
                <p:cNvPr id="74" name="Oval 73">
                  <a:extLst>
                    <a:ext uri="{FF2B5EF4-FFF2-40B4-BE49-F238E27FC236}">
                      <a16:creationId xmlns:a16="http://schemas.microsoft.com/office/drawing/2014/main" id="{4CB14947-6F0F-408E-9452-F9A68851E498}"/>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Arrow: Circular 13">
                  <a:extLst>
                    <a:ext uri="{FF2B5EF4-FFF2-40B4-BE49-F238E27FC236}">
                      <a16:creationId xmlns:a16="http://schemas.microsoft.com/office/drawing/2014/main" id="{5525C422-AA25-471B-AC2A-A1F418E656B7}"/>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6" name="Arrow: Circular 14">
                  <a:extLst>
                    <a:ext uri="{FF2B5EF4-FFF2-40B4-BE49-F238E27FC236}">
                      <a16:creationId xmlns:a16="http://schemas.microsoft.com/office/drawing/2014/main" id="{B7A63EC2-CF50-476A-A21C-4307C14E3574}"/>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1" name="Group 70">
                <a:extLst>
                  <a:ext uri="{FF2B5EF4-FFF2-40B4-BE49-F238E27FC236}">
                    <a16:creationId xmlns:a16="http://schemas.microsoft.com/office/drawing/2014/main" id="{E0B9FAF4-28BD-4F1C-BF55-962F9AE45240}"/>
                  </a:ext>
                </a:extLst>
              </p:cNvPr>
              <p:cNvGrpSpPr/>
              <p:nvPr/>
            </p:nvGrpSpPr>
            <p:grpSpPr>
              <a:xfrm>
                <a:off x="4024600" y="3280255"/>
                <a:ext cx="887871" cy="887871"/>
                <a:chOff x="10520567" y="3638315"/>
                <a:chExt cx="783280" cy="783280"/>
              </a:xfrm>
            </p:grpSpPr>
            <p:sp>
              <p:nvSpPr>
                <p:cNvPr id="72" name="Oval 71">
                  <a:extLst>
                    <a:ext uri="{FF2B5EF4-FFF2-40B4-BE49-F238E27FC236}">
                      <a16:creationId xmlns:a16="http://schemas.microsoft.com/office/drawing/2014/main" id="{8D07529F-0133-4850-A4BC-72BB1D4C5B98}"/>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0D81BEB0-E72E-4F41-AD1D-24A189322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7" name="Group 76">
              <a:extLst>
                <a:ext uri="{FF2B5EF4-FFF2-40B4-BE49-F238E27FC236}">
                  <a16:creationId xmlns:a16="http://schemas.microsoft.com/office/drawing/2014/main" id="{84D36D8F-F526-4E21-8612-3563BE5E1A08}"/>
                </a:ext>
              </a:extLst>
            </p:cNvPr>
            <p:cNvGrpSpPr/>
            <p:nvPr/>
          </p:nvGrpSpPr>
          <p:grpSpPr>
            <a:xfrm>
              <a:off x="1471575" y="4563260"/>
              <a:ext cx="995974" cy="1018096"/>
              <a:chOff x="3619171" y="2855961"/>
              <a:chExt cx="1698728" cy="1736459"/>
            </a:xfrm>
          </p:grpSpPr>
          <p:grpSp>
            <p:nvGrpSpPr>
              <p:cNvPr id="78" name="Group 77">
                <a:extLst>
                  <a:ext uri="{FF2B5EF4-FFF2-40B4-BE49-F238E27FC236}">
                    <a16:creationId xmlns:a16="http://schemas.microsoft.com/office/drawing/2014/main" id="{27A60E04-BBDC-40FB-B007-7EA052C50093}"/>
                  </a:ext>
                </a:extLst>
              </p:cNvPr>
              <p:cNvGrpSpPr/>
              <p:nvPr/>
            </p:nvGrpSpPr>
            <p:grpSpPr>
              <a:xfrm>
                <a:off x="3619171" y="2855961"/>
                <a:ext cx="1698728" cy="1736459"/>
                <a:chOff x="831463" y="2011682"/>
                <a:chExt cx="2834640" cy="2897601"/>
              </a:xfrm>
            </p:grpSpPr>
            <p:sp>
              <p:nvSpPr>
                <p:cNvPr id="82" name="Oval 81">
                  <a:extLst>
                    <a:ext uri="{FF2B5EF4-FFF2-40B4-BE49-F238E27FC236}">
                      <a16:creationId xmlns:a16="http://schemas.microsoft.com/office/drawing/2014/main" id="{A7D26EB2-5153-43CA-BC8B-350E0B46ED3D}"/>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Arrow: Circular 13">
                  <a:extLst>
                    <a:ext uri="{FF2B5EF4-FFF2-40B4-BE49-F238E27FC236}">
                      <a16:creationId xmlns:a16="http://schemas.microsoft.com/office/drawing/2014/main" id="{06C227ED-CAAC-40E5-A773-40C59E5AF52E}"/>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4" name="Arrow: Circular 14">
                  <a:extLst>
                    <a:ext uri="{FF2B5EF4-FFF2-40B4-BE49-F238E27FC236}">
                      <a16:creationId xmlns:a16="http://schemas.microsoft.com/office/drawing/2014/main" id="{98A89ED6-C448-4BF3-BC2C-05B6F0345B61}"/>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9" name="Group 78">
                <a:extLst>
                  <a:ext uri="{FF2B5EF4-FFF2-40B4-BE49-F238E27FC236}">
                    <a16:creationId xmlns:a16="http://schemas.microsoft.com/office/drawing/2014/main" id="{FF45701D-2564-4B46-9B2E-C20474CAC0F7}"/>
                  </a:ext>
                </a:extLst>
              </p:cNvPr>
              <p:cNvGrpSpPr/>
              <p:nvPr/>
            </p:nvGrpSpPr>
            <p:grpSpPr>
              <a:xfrm>
                <a:off x="4024600" y="3280255"/>
                <a:ext cx="887871" cy="887871"/>
                <a:chOff x="10520567" y="3638315"/>
                <a:chExt cx="783280" cy="783280"/>
              </a:xfrm>
            </p:grpSpPr>
            <p:sp>
              <p:nvSpPr>
                <p:cNvPr id="80" name="Oval 79">
                  <a:extLst>
                    <a:ext uri="{FF2B5EF4-FFF2-40B4-BE49-F238E27FC236}">
                      <a16:creationId xmlns:a16="http://schemas.microsoft.com/office/drawing/2014/main" id="{8AB7CE13-0239-4E8B-9627-7BB4724CE96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a:extLst>
                    <a:ext uri="{FF2B5EF4-FFF2-40B4-BE49-F238E27FC236}">
                      <a16:creationId xmlns:a16="http://schemas.microsoft.com/office/drawing/2014/main" id="{B162471D-ACCB-4A3E-9E0E-7FEB5D2CC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sp>
          <p:nvSpPr>
            <p:cNvPr id="15" name="TextBox 14">
              <a:extLst>
                <a:ext uri="{FF2B5EF4-FFF2-40B4-BE49-F238E27FC236}">
                  <a16:creationId xmlns:a16="http://schemas.microsoft.com/office/drawing/2014/main" id="{F50E999C-108B-42E2-82BD-0F39F75B6F4A}"/>
                </a:ext>
              </a:extLst>
            </p:cNvPr>
            <p:cNvSpPr txBox="1"/>
            <p:nvPr/>
          </p:nvSpPr>
          <p:spPr>
            <a:xfrm>
              <a:off x="2658307" y="5581356"/>
              <a:ext cx="2102341"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Requests received at a variable rate</a:t>
              </a:r>
            </a:p>
          </p:txBody>
        </p:sp>
        <p:sp>
          <p:nvSpPr>
            <p:cNvPr id="87" name="TextBox 86">
              <a:extLst>
                <a:ext uri="{FF2B5EF4-FFF2-40B4-BE49-F238E27FC236}">
                  <a16:creationId xmlns:a16="http://schemas.microsoft.com/office/drawing/2014/main" id="{0C10EFA5-67D2-44B2-8A63-650EA21FD777}"/>
                </a:ext>
              </a:extLst>
            </p:cNvPr>
            <p:cNvSpPr txBox="1"/>
            <p:nvPr/>
          </p:nvSpPr>
          <p:spPr>
            <a:xfrm>
              <a:off x="8106607" y="5581356"/>
              <a:ext cx="260279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Messages processed at a more consistent rate</a:t>
              </a:r>
            </a:p>
          </p:txBody>
        </p:sp>
      </p:grpSp>
    </p:spTree>
    <p:custDataLst>
      <p:tags r:id="rId1"/>
    </p:custDataLst>
    <p:extLst>
      <p:ext uri="{BB962C8B-B14F-4D97-AF65-F5344CB8AC3E}">
        <p14:creationId xmlns:p14="http://schemas.microsoft.com/office/powerpoint/2010/main" val="658138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902-524C-4258-8567-691F2E94B7D9}"/>
              </a:ext>
            </a:extLst>
          </p:cNvPr>
          <p:cNvSpPr>
            <a:spLocks noGrp="1"/>
          </p:cNvSpPr>
          <p:nvPr>
            <p:ph type="title"/>
          </p:nvPr>
        </p:nvSpPr>
        <p:spPr/>
        <p:txBody>
          <a:bodyPr/>
          <a:lstStyle/>
          <a:p>
            <a:r>
              <a:rPr lang="en-US" dirty="0"/>
              <a:t>Topics and subscriptions</a:t>
            </a:r>
          </a:p>
        </p:txBody>
      </p:sp>
      <p:sp>
        <p:nvSpPr>
          <p:cNvPr id="3" name="Text Placeholder 2">
            <a:extLst>
              <a:ext uri="{FF2B5EF4-FFF2-40B4-BE49-F238E27FC236}">
                <a16:creationId xmlns:a16="http://schemas.microsoft.com/office/drawing/2014/main" id="{D5FE9133-E120-4CE9-A93E-B36F98CCCAAE}"/>
              </a:ext>
            </a:extLst>
          </p:cNvPr>
          <p:cNvSpPr>
            <a:spLocks noGrp="1"/>
          </p:cNvSpPr>
          <p:nvPr>
            <p:ph type="body" sz="quarter" idx="10"/>
          </p:nvPr>
        </p:nvSpPr>
        <p:spPr>
          <a:xfrm>
            <a:off x="584200" y="1435497"/>
            <a:ext cx="11018520" cy="2486835"/>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p:txBody>
      </p:sp>
      <p:grpSp>
        <p:nvGrpSpPr>
          <p:cNvPr id="105" name="Group 104" descr="This diagram illustrates the topics and subscriptions model. It depicts messages being sent to a topic, and then delivered to one or more associated subscriptions, depending on filter rules that can be set on a per-subscription basis.">
            <a:extLst>
              <a:ext uri="{FF2B5EF4-FFF2-40B4-BE49-F238E27FC236}">
                <a16:creationId xmlns:a16="http://schemas.microsoft.com/office/drawing/2014/main" id="{1CA4F5C9-F373-4CF7-9D1A-00B7AB0B6DE2}"/>
              </a:ext>
            </a:extLst>
          </p:cNvPr>
          <p:cNvGrpSpPr/>
          <p:nvPr/>
        </p:nvGrpSpPr>
        <p:grpSpPr>
          <a:xfrm>
            <a:off x="1780721" y="4077007"/>
            <a:ext cx="8851130" cy="2192031"/>
            <a:chOff x="1780721" y="4077007"/>
            <a:chExt cx="8851130" cy="2192031"/>
          </a:xfrm>
        </p:grpSpPr>
        <p:grpSp>
          <p:nvGrpSpPr>
            <p:cNvPr id="90" name="Group 89">
              <a:extLst>
                <a:ext uri="{FF2B5EF4-FFF2-40B4-BE49-F238E27FC236}">
                  <a16:creationId xmlns:a16="http://schemas.microsoft.com/office/drawing/2014/main" id="{66CB869C-7D5C-492D-9B17-8A75C1D83B35}"/>
                </a:ext>
              </a:extLst>
            </p:cNvPr>
            <p:cNvGrpSpPr/>
            <p:nvPr/>
          </p:nvGrpSpPr>
          <p:grpSpPr>
            <a:xfrm>
              <a:off x="7932772" y="4194994"/>
              <a:ext cx="2699079" cy="1345948"/>
              <a:chOff x="7932772" y="4005941"/>
              <a:chExt cx="3479312" cy="1735026"/>
            </a:xfrm>
          </p:grpSpPr>
          <p:sp>
            <p:nvSpPr>
              <p:cNvPr id="18" name="TextBox 17">
                <a:extLst>
                  <a:ext uri="{FF2B5EF4-FFF2-40B4-BE49-F238E27FC236}">
                    <a16:creationId xmlns:a16="http://schemas.microsoft.com/office/drawing/2014/main" id="{2B3E0E9C-3CA7-4E65-8EEA-D345EAAEFC22}"/>
                  </a:ext>
                </a:extLst>
              </p:cNvPr>
              <p:cNvSpPr txBox="1"/>
              <p:nvPr/>
            </p:nvSpPr>
            <p:spPr>
              <a:xfrm>
                <a:off x="10325161" y="4084316"/>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2" name="Arrow: Right 21">
                <a:extLst>
                  <a:ext uri="{FF2B5EF4-FFF2-40B4-BE49-F238E27FC236}">
                    <a16:creationId xmlns:a16="http://schemas.microsoft.com/office/drawing/2014/main" id="{540BBD69-75B0-46CB-BB72-8A053BF22621}"/>
                  </a:ext>
                </a:extLst>
              </p:cNvPr>
              <p:cNvSpPr/>
              <p:nvPr/>
            </p:nvSpPr>
            <p:spPr bwMode="auto">
              <a:xfrm>
                <a:off x="7932772" y="4028213"/>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07364BA1-F189-48F0-8EB8-E9F05DCCBC3E}"/>
                  </a:ext>
                </a:extLst>
              </p:cNvPr>
              <p:cNvGrpSpPr/>
              <p:nvPr/>
            </p:nvGrpSpPr>
            <p:grpSpPr>
              <a:xfrm>
                <a:off x="9458581" y="4005941"/>
                <a:ext cx="683051" cy="501311"/>
                <a:chOff x="2631449" y="4908841"/>
                <a:chExt cx="889000" cy="652463"/>
              </a:xfrm>
            </p:grpSpPr>
            <p:sp>
              <p:nvSpPr>
                <p:cNvPr id="24" name="Freeform 6">
                  <a:extLst>
                    <a:ext uri="{FF2B5EF4-FFF2-40B4-BE49-F238E27FC236}">
                      <a16:creationId xmlns:a16="http://schemas.microsoft.com/office/drawing/2014/main" id="{20637A40-EB39-4B18-9653-16C79FDC7AEA}"/>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5CDAC896-18B0-4C16-A33E-BDD167769EE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id="{38A63C34-36E4-420A-B046-C45D4D072E67}"/>
                  </a:ext>
                </a:extLst>
              </p:cNvPr>
              <p:cNvSpPr txBox="1"/>
              <p:nvPr/>
            </p:nvSpPr>
            <p:spPr>
              <a:xfrm>
                <a:off x="10332418" y="4614088"/>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9" name="Arrow: Right 28">
                <a:extLst>
                  <a:ext uri="{FF2B5EF4-FFF2-40B4-BE49-F238E27FC236}">
                    <a16:creationId xmlns:a16="http://schemas.microsoft.com/office/drawing/2014/main" id="{E51DDA43-0A21-4D57-B9C9-8F77171A9964}"/>
                  </a:ext>
                </a:extLst>
              </p:cNvPr>
              <p:cNvSpPr/>
              <p:nvPr/>
            </p:nvSpPr>
            <p:spPr bwMode="auto">
              <a:xfrm>
                <a:off x="7940029" y="4557985"/>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3EDEC412-A66B-4060-8DE0-A57261F933EF}"/>
                  </a:ext>
                </a:extLst>
              </p:cNvPr>
              <p:cNvGrpSpPr/>
              <p:nvPr/>
            </p:nvGrpSpPr>
            <p:grpSpPr>
              <a:xfrm>
                <a:off x="9458581" y="4608285"/>
                <a:ext cx="683051" cy="501311"/>
                <a:chOff x="2631449" y="4908841"/>
                <a:chExt cx="889000" cy="652463"/>
              </a:xfrm>
            </p:grpSpPr>
            <p:sp>
              <p:nvSpPr>
                <p:cNvPr id="31" name="Freeform 6">
                  <a:extLst>
                    <a:ext uri="{FF2B5EF4-FFF2-40B4-BE49-F238E27FC236}">
                      <a16:creationId xmlns:a16="http://schemas.microsoft.com/office/drawing/2014/main" id="{DDFE1A0B-9C4E-49DB-838E-A9DD79C1C40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7">
                  <a:extLst>
                    <a:ext uri="{FF2B5EF4-FFF2-40B4-BE49-F238E27FC236}">
                      <a16:creationId xmlns:a16="http://schemas.microsoft.com/office/drawing/2014/main" id="{6EA21F40-EE73-4A07-9FA4-E48E08ED2E1A}"/>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a:extLst>
                  <a:ext uri="{FF2B5EF4-FFF2-40B4-BE49-F238E27FC236}">
                    <a16:creationId xmlns:a16="http://schemas.microsoft.com/office/drawing/2014/main" id="{B64507DD-6932-41E2-953F-084D7AB6C5FC}"/>
                  </a:ext>
                </a:extLst>
              </p:cNvPr>
              <p:cNvSpPr txBox="1"/>
              <p:nvPr/>
            </p:nvSpPr>
            <p:spPr>
              <a:xfrm>
                <a:off x="10339675" y="5230945"/>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35" name="Arrow: Right 34">
                <a:extLst>
                  <a:ext uri="{FF2B5EF4-FFF2-40B4-BE49-F238E27FC236}">
                    <a16:creationId xmlns:a16="http://schemas.microsoft.com/office/drawing/2014/main" id="{B38189E6-A7DB-44E0-8943-6AFBD9F2D3D6}"/>
                  </a:ext>
                </a:extLst>
              </p:cNvPr>
              <p:cNvSpPr/>
              <p:nvPr/>
            </p:nvSpPr>
            <p:spPr bwMode="auto">
              <a:xfrm>
                <a:off x="7947286" y="5174842"/>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A06F103F-6A1A-40CD-860A-6B6097924EF9}"/>
                  </a:ext>
                </a:extLst>
              </p:cNvPr>
              <p:cNvGrpSpPr/>
              <p:nvPr/>
            </p:nvGrpSpPr>
            <p:grpSpPr>
              <a:xfrm>
                <a:off x="9458581" y="5239656"/>
                <a:ext cx="683051" cy="501311"/>
                <a:chOff x="2631449" y="4908841"/>
                <a:chExt cx="889000" cy="652463"/>
              </a:xfrm>
            </p:grpSpPr>
            <p:sp>
              <p:nvSpPr>
                <p:cNvPr id="37" name="Freeform 6">
                  <a:extLst>
                    <a:ext uri="{FF2B5EF4-FFF2-40B4-BE49-F238E27FC236}">
                      <a16:creationId xmlns:a16="http://schemas.microsoft.com/office/drawing/2014/main" id="{F15872CB-12C6-4B9D-BE78-84D16A742F1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1B1E1C6F-DC08-48FC-B5E8-7A0247D397F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4" name="Group 103">
              <a:extLst>
                <a:ext uri="{FF2B5EF4-FFF2-40B4-BE49-F238E27FC236}">
                  <a16:creationId xmlns:a16="http://schemas.microsoft.com/office/drawing/2014/main" id="{0FE325AF-CA8D-4BF2-8339-B79388B0CA4B}"/>
                </a:ext>
              </a:extLst>
            </p:cNvPr>
            <p:cNvGrpSpPr/>
            <p:nvPr/>
          </p:nvGrpSpPr>
          <p:grpSpPr>
            <a:xfrm>
              <a:off x="4810617" y="4077007"/>
              <a:ext cx="3070640" cy="1528682"/>
              <a:chOff x="4810617" y="4277032"/>
              <a:chExt cx="3070640" cy="1528682"/>
            </a:xfrm>
          </p:grpSpPr>
          <p:sp>
            <p:nvSpPr>
              <p:cNvPr id="39" name="Rectangle: Rounded Corners 11">
                <a:extLst>
                  <a:ext uri="{FF2B5EF4-FFF2-40B4-BE49-F238E27FC236}">
                    <a16:creationId xmlns:a16="http://schemas.microsoft.com/office/drawing/2014/main" id="{71EA9895-87F7-4040-8EF3-974B65283F94}"/>
                  </a:ext>
                </a:extLst>
              </p:cNvPr>
              <p:cNvSpPr/>
              <p:nvPr/>
            </p:nvSpPr>
            <p:spPr>
              <a:xfrm>
                <a:off x="4810617" y="4277032"/>
                <a:ext cx="3070640" cy="152868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37BDD3F0-ABB4-4D33-9FCE-518C32F5DE30}"/>
                  </a:ext>
                </a:extLst>
              </p:cNvPr>
              <p:cNvGrpSpPr/>
              <p:nvPr/>
            </p:nvGrpSpPr>
            <p:grpSpPr>
              <a:xfrm>
                <a:off x="5194246" y="4422035"/>
                <a:ext cx="2564151" cy="317083"/>
                <a:chOff x="4035246" y="3644565"/>
                <a:chExt cx="4201879" cy="519604"/>
              </a:xfrm>
            </p:grpSpPr>
            <p:grpSp>
              <p:nvGrpSpPr>
                <p:cNvPr id="40" name="Group 39">
                  <a:extLst>
                    <a:ext uri="{FF2B5EF4-FFF2-40B4-BE49-F238E27FC236}">
                      <a16:creationId xmlns:a16="http://schemas.microsoft.com/office/drawing/2014/main" id="{6DF13F85-1472-49AE-9CCB-345F77165B1A}"/>
                    </a:ext>
                  </a:extLst>
                </p:cNvPr>
                <p:cNvGrpSpPr/>
                <p:nvPr/>
              </p:nvGrpSpPr>
              <p:grpSpPr>
                <a:xfrm>
                  <a:off x="4035246" y="3659591"/>
                  <a:ext cx="681654" cy="500286"/>
                  <a:chOff x="4035246" y="3582317"/>
                  <a:chExt cx="889000" cy="652463"/>
                </a:xfrm>
              </p:grpSpPr>
              <p:sp>
                <p:nvSpPr>
                  <p:cNvPr id="41" name="Freeform 6">
                    <a:extLst>
                      <a:ext uri="{FF2B5EF4-FFF2-40B4-BE49-F238E27FC236}">
                        <a16:creationId xmlns:a16="http://schemas.microsoft.com/office/drawing/2014/main" id="{3FB05459-B669-43B8-A7A4-23CDF413145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id="{132039BD-C30A-49E2-B58B-8C552420DF7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8D9865A6-F4CE-4C46-A563-DE75C9BAE5AC}"/>
                    </a:ext>
                  </a:extLst>
                </p:cNvPr>
                <p:cNvGrpSpPr/>
                <p:nvPr/>
              </p:nvGrpSpPr>
              <p:grpSpPr>
                <a:xfrm>
                  <a:off x="4921741" y="3644565"/>
                  <a:ext cx="681654" cy="500286"/>
                  <a:chOff x="4035246" y="3582317"/>
                  <a:chExt cx="889000" cy="652463"/>
                </a:xfrm>
              </p:grpSpPr>
              <p:sp>
                <p:nvSpPr>
                  <p:cNvPr id="44" name="Freeform 6">
                    <a:extLst>
                      <a:ext uri="{FF2B5EF4-FFF2-40B4-BE49-F238E27FC236}">
                        <a16:creationId xmlns:a16="http://schemas.microsoft.com/office/drawing/2014/main" id="{F2A72755-AF72-4F15-88BB-D0192943901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8069C9A1-82A1-456E-BC78-4C3893C6F9C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24693EF6-D890-41BC-BC00-50E2B6BC6656}"/>
                    </a:ext>
                  </a:extLst>
                </p:cNvPr>
                <p:cNvGrpSpPr/>
                <p:nvPr/>
              </p:nvGrpSpPr>
              <p:grpSpPr>
                <a:xfrm>
                  <a:off x="5782479" y="3655297"/>
                  <a:ext cx="681654" cy="500286"/>
                  <a:chOff x="4035246" y="3582317"/>
                  <a:chExt cx="889000" cy="652463"/>
                </a:xfrm>
              </p:grpSpPr>
              <p:sp>
                <p:nvSpPr>
                  <p:cNvPr id="47" name="Freeform 6">
                    <a:extLst>
                      <a:ext uri="{FF2B5EF4-FFF2-40B4-BE49-F238E27FC236}">
                        <a16:creationId xmlns:a16="http://schemas.microsoft.com/office/drawing/2014/main" id="{3C93FCF2-CB5B-4B68-883B-2A172393B27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id="{DE9B781B-EA9D-4542-82B2-9264A10927A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id="{9809CCDD-B9FF-4A86-8C7F-BA096DEB619D}"/>
                    </a:ext>
                  </a:extLst>
                </p:cNvPr>
                <p:cNvGrpSpPr/>
                <p:nvPr/>
              </p:nvGrpSpPr>
              <p:grpSpPr>
                <a:xfrm>
                  <a:off x="6668975" y="3653150"/>
                  <a:ext cx="681654" cy="500286"/>
                  <a:chOff x="4035246" y="3582317"/>
                  <a:chExt cx="889000" cy="652463"/>
                </a:xfrm>
              </p:grpSpPr>
              <p:sp>
                <p:nvSpPr>
                  <p:cNvPr id="50" name="Freeform 6">
                    <a:extLst>
                      <a:ext uri="{FF2B5EF4-FFF2-40B4-BE49-F238E27FC236}">
                        <a16:creationId xmlns:a16="http://schemas.microsoft.com/office/drawing/2014/main" id="{4E96777B-5D18-44F1-A039-5D0B985D07D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5131ABD4-9F67-4872-876B-C56D0EE837C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a:extLst>
                    <a:ext uri="{FF2B5EF4-FFF2-40B4-BE49-F238E27FC236}">
                      <a16:creationId xmlns:a16="http://schemas.microsoft.com/office/drawing/2014/main" id="{0E2B603F-13A2-4837-A9BB-D6E64A282420}"/>
                    </a:ext>
                  </a:extLst>
                </p:cNvPr>
                <p:cNvGrpSpPr/>
                <p:nvPr/>
              </p:nvGrpSpPr>
              <p:grpSpPr>
                <a:xfrm>
                  <a:off x="7555471" y="3663883"/>
                  <a:ext cx="681654" cy="500286"/>
                  <a:chOff x="4035246" y="3582317"/>
                  <a:chExt cx="889000" cy="652463"/>
                </a:xfrm>
              </p:grpSpPr>
              <p:sp>
                <p:nvSpPr>
                  <p:cNvPr id="53" name="Freeform 6">
                    <a:extLst>
                      <a:ext uri="{FF2B5EF4-FFF2-40B4-BE49-F238E27FC236}">
                        <a16:creationId xmlns:a16="http://schemas.microsoft.com/office/drawing/2014/main" id="{40081CEE-C94D-4415-B1CF-06518262A708}"/>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103EEFEF-B803-40C8-BB38-C5CBD6942B6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a:extLst>
                  <a:ext uri="{FF2B5EF4-FFF2-40B4-BE49-F238E27FC236}">
                    <a16:creationId xmlns:a16="http://schemas.microsoft.com/office/drawing/2014/main" id="{FB4F38F0-40E4-46C2-9DF6-E7475717E0C6}"/>
                  </a:ext>
                </a:extLst>
              </p:cNvPr>
              <p:cNvGrpSpPr/>
              <p:nvPr/>
            </p:nvGrpSpPr>
            <p:grpSpPr>
              <a:xfrm>
                <a:off x="5194246" y="4898108"/>
                <a:ext cx="2564151" cy="317083"/>
                <a:chOff x="4035246" y="3644565"/>
                <a:chExt cx="4201879" cy="519604"/>
              </a:xfrm>
            </p:grpSpPr>
            <p:grpSp>
              <p:nvGrpSpPr>
                <p:cNvPr id="57" name="Group 56">
                  <a:extLst>
                    <a:ext uri="{FF2B5EF4-FFF2-40B4-BE49-F238E27FC236}">
                      <a16:creationId xmlns:a16="http://schemas.microsoft.com/office/drawing/2014/main" id="{4766AA45-2445-4585-ABDE-C7A15C90A47D}"/>
                    </a:ext>
                  </a:extLst>
                </p:cNvPr>
                <p:cNvGrpSpPr/>
                <p:nvPr/>
              </p:nvGrpSpPr>
              <p:grpSpPr>
                <a:xfrm>
                  <a:off x="4035246" y="3659591"/>
                  <a:ext cx="681654" cy="500286"/>
                  <a:chOff x="4035246" y="3582317"/>
                  <a:chExt cx="889000" cy="652463"/>
                </a:xfrm>
              </p:grpSpPr>
              <p:sp>
                <p:nvSpPr>
                  <p:cNvPr id="70" name="Freeform 6">
                    <a:extLst>
                      <a:ext uri="{FF2B5EF4-FFF2-40B4-BE49-F238E27FC236}">
                        <a16:creationId xmlns:a16="http://schemas.microsoft.com/office/drawing/2014/main" id="{511D2491-63D0-477D-8493-F3C1A8676E5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id="{11C6539E-22C0-4FAC-BD75-19AC4E5AA74F}"/>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99688C31-CFCA-4295-9EFC-C1AAC716C615}"/>
                    </a:ext>
                  </a:extLst>
                </p:cNvPr>
                <p:cNvGrpSpPr/>
                <p:nvPr/>
              </p:nvGrpSpPr>
              <p:grpSpPr>
                <a:xfrm>
                  <a:off x="4921741" y="3644565"/>
                  <a:ext cx="681654" cy="500286"/>
                  <a:chOff x="4035246" y="3582317"/>
                  <a:chExt cx="889000" cy="652463"/>
                </a:xfrm>
              </p:grpSpPr>
              <p:sp>
                <p:nvSpPr>
                  <p:cNvPr id="68" name="Freeform 6">
                    <a:extLst>
                      <a:ext uri="{FF2B5EF4-FFF2-40B4-BE49-F238E27FC236}">
                        <a16:creationId xmlns:a16="http://schemas.microsoft.com/office/drawing/2014/main" id="{9C0CCF2A-D76E-4C6E-8DD6-B213BC91C9E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1C2B011F-5956-4923-A5B2-D1F5F357034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id="{2C6A8AC4-2343-4D58-87B3-370CD1FC087E}"/>
                    </a:ext>
                  </a:extLst>
                </p:cNvPr>
                <p:cNvGrpSpPr/>
                <p:nvPr/>
              </p:nvGrpSpPr>
              <p:grpSpPr>
                <a:xfrm>
                  <a:off x="5782479" y="3655297"/>
                  <a:ext cx="681654" cy="500286"/>
                  <a:chOff x="4035246" y="3582317"/>
                  <a:chExt cx="889000" cy="652463"/>
                </a:xfrm>
              </p:grpSpPr>
              <p:sp>
                <p:nvSpPr>
                  <p:cNvPr id="66" name="Freeform 6">
                    <a:extLst>
                      <a:ext uri="{FF2B5EF4-FFF2-40B4-BE49-F238E27FC236}">
                        <a16:creationId xmlns:a16="http://schemas.microsoft.com/office/drawing/2014/main" id="{6E504DBD-FBBC-4BF1-ACAD-EA2E3C83F7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id="{701E1D79-58C9-4EEB-B153-E9DC45C949A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DF9D0DA7-06DA-4820-A99B-679D07BDFCE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0E3C75F2-8075-4A09-A6C4-31737EF6392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EC3E2BDD-5DA5-4E88-9B48-59F648E095E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id="{F66FC878-637D-4BCE-A87B-DBBC1138E5A1}"/>
                    </a:ext>
                  </a:extLst>
                </p:cNvPr>
                <p:cNvGrpSpPr/>
                <p:nvPr/>
              </p:nvGrpSpPr>
              <p:grpSpPr>
                <a:xfrm>
                  <a:off x="7555471" y="3663883"/>
                  <a:ext cx="681654" cy="500286"/>
                  <a:chOff x="4035246" y="3582317"/>
                  <a:chExt cx="889000" cy="652463"/>
                </a:xfrm>
              </p:grpSpPr>
              <p:sp>
                <p:nvSpPr>
                  <p:cNvPr id="62" name="Freeform 6">
                    <a:extLst>
                      <a:ext uri="{FF2B5EF4-FFF2-40B4-BE49-F238E27FC236}">
                        <a16:creationId xmlns:a16="http://schemas.microsoft.com/office/drawing/2014/main" id="{7531B636-CAE3-481D-85FC-89474CFDB55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id="{CCB02BF8-1E9A-4038-8234-C27F1EE29D73}"/>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a:extLst>
                  <a:ext uri="{FF2B5EF4-FFF2-40B4-BE49-F238E27FC236}">
                    <a16:creationId xmlns:a16="http://schemas.microsoft.com/office/drawing/2014/main" id="{7B69E51B-1103-4219-8BF5-AEF669A5A109}"/>
                  </a:ext>
                </a:extLst>
              </p:cNvPr>
              <p:cNvGrpSpPr/>
              <p:nvPr/>
            </p:nvGrpSpPr>
            <p:grpSpPr>
              <a:xfrm>
                <a:off x="5194246" y="5349450"/>
                <a:ext cx="2564151" cy="317083"/>
                <a:chOff x="4035246" y="3644565"/>
                <a:chExt cx="4201879" cy="519604"/>
              </a:xfrm>
            </p:grpSpPr>
            <p:grpSp>
              <p:nvGrpSpPr>
                <p:cNvPr id="73" name="Group 72">
                  <a:extLst>
                    <a:ext uri="{FF2B5EF4-FFF2-40B4-BE49-F238E27FC236}">
                      <a16:creationId xmlns:a16="http://schemas.microsoft.com/office/drawing/2014/main" id="{9768B3B7-1E76-4B43-9ED2-638A60F29836}"/>
                    </a:ext>
                  </a:extLst>
                </p:cNvPr>
                <p:cNvGrpSpPr/>
                <p:nvPr/>
              </p:nvGrpSpPr>
              <p:grpSpPr>
                <a:xfrm>
                  <a:off x="4035246" y="3659591"/>
                  <a:ext cx="681654" cy="500286"/>
                  <a:chOff x="4035246" y="3582317"/>
                  <a:chExt cx="889000" cy="652463"/>
                </a:xfrm>
              </p:grpSpPr>
              <p:sp>
                <p:nvSpPr>
                  <p:cNvPr id="86" name="Freeform 6">
                    <a:extLst>
                      <a:ext uri="{FF2B5EF4-FFF2-40B4-BE49-F238E27FC236}">
                        <a16:creationId xmlns:a16="http://schemas.microsoft.com/office/drawing/2014/main" id="{7AAFD258-F8A2-4180-87F6-2CED6D3F5CE6}"/>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
                    <a:extLst>
                      <a:ext uri="{FF2B5EF4-FFF2-40B4-BE49-F238E27FC236}">
                        <a16:creationId xmlns:a16="http://schemas.microsoft.com/office/drawing/2014/main" id="{495D35B0-463D-4AC8-85F0-02AE06275B6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84EAD3F0-BA62-4856-9C52-EADE3FDA6EB3}"/>
                    </a:ext>
                  </a:extLst>
                </p:cNvPr>
                <p:cNvGrpSpPr/>
                <p:nvPr/>
              </p:nvGrpSpPr>
              <p:grpSpPr>
                <a:xfrm>
                  <a:off x="4921741" y="3644565"/>
                  <a:ext cx="681654" cy="500286"/>
                  <a:chOff x="4035246" y="3582317"/>
                  <a:chExt cx="889000" cy="652463"/>
                </a:xfrm>
              </p:grpSpPr>
              <p:sp>
                <p:nvSpPr>
                  <p:cNvPr id="84" name="Freeform 6">
                    <a:extLst>
                      <a:ext uri="{FF2B5EF4-FFF2-40B4-BE49-F238E27FC236}">
                        <a16:creationId xmlns:a16="http://schemas.microsoft.com/office/drawing/2014/main" id="{F4009B92-77DB-449D-A348-4F73B082D7DA}"/>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
                    <a:extLst>
                      <a:ext uri="{FF2B5EF4-FFF2-40B4-BE49-F238E27FC236}">
                        <a16:creationId xmlns:a16="http://schemas.microsoft.com/office/drawing/2014/main" id="{DC664D22-5DD8-4C7A-847B-2FD5D06B810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143F7E80-11CF-43EC-B002-C5CD08510A09}"/>
                    </a:ext>
                  </a:extLst>
                </p:cNvPr>
                <p:cNvGrpSpPr/>
                <p:nvPr/>
              </p:nvGrpSpPr>
              <p:grpSpPr>
                <a:xfrm>
                  <a:off x="5782479" y="3655297"/>
                  <a:ext cx="681654" cy="500286"/>
                  <a:chOff x="4035246" y="3582317"/>
                  <a:chExt cx="889000" cy="652463"/>
                </a:xfrm>
              </p:grpSpPr>
              <p:sp>
                <p:nvSpPr>
                  <p:cNvPr id="82" name="Freeform 6">
                    <a:extLst>
                      <a:ext uri="{FF2B5EF4-FFF2-40B4-BE49-F238E27FC236}">
                        <a16:creationId xmlns:a16="http://schemas.microsoft.com/office/drawing/2014/main" id="{1E7F4A01-80CB-46FB-AFC2-FA95A54E03F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
                    <a:extLst>
                      <a:ext uri="{FF2B5EF4-FFF2-40B4-BE49-F238E27FC236}">
                        <a16:creationId xmlns:a16="http://schemas.microsoft.com/office/drawing/2014/main" id="{0DB11C92-0E75-4DBD-9C8A-FD43835BC2B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75">
                  <a:extLst>
                    <a:ext uri="{FF2B5EF4-FFF2-40B4-BE49-F238E27FC236}">
                      <a16:creationId xmlns:a16="http://schemas.microsoft.com/office/drawing/2014/main" id="{F8A04D76-ABC9-453D-A34A-048301170BEC}"/>
                    </a:ext>
                  </a:extLst>
                </p:cNvPr>
                <p:cNvGrpSpPr/>
                <p:nvPr/>
              </p:nvGrpSpPr>
              <p:grpSpPr>
                <a:xfrm>
                  <a:off x="6668975" y="3653150"/>
                  <a:ext cx="681654" cy="500286"/>
                  <a:chOff x="4035246" y="3582317"/>
                  <a:chExt cx="889000" cy="652463"/>
                </a:xfrm>
              </p:grpSpPr>
              <p:sp>
                <p:nvSpPr>
                  <p:cNvPr id="80" name="Freeform 6">
                    <a:extLst>
                      <a:ext uri="{FF2B5EF4-FFF2-40B4-BE49-F238E27FC236}">
                        <a16:creationId xmlns:a16="http://schemas.microsoft.com/office/drawing/2014/main" id="{60727C82-C8D0-4FCC-8B14-CE64DEDBF0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id="{8E09A02E-B16B-49DD-BBDA-C858B7BA75F6}"/>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id="{93814332-A5BA-4BDD-8A56-8EE973526A4B}"/>
                    </a:ext>
                  </a:extLst>
                </p:cNvPr>
                <p:cNvGrpSpPr/>
                <p:nvPr/>
              </p:nvGrpSpPr>
              <p:grpSpPr>
                <a:xfrm>
                  <a:off x="7555471" y="3663883"/>
                  <a:ext cx="681654" cy="500286"/>
                  <a:chOff x="4035246" y="3582317"/>
                  <a:chExt cx="889000" cy="652463"/>
                </a:xfrm>
              </p:grpSpPr>
              <p:sp>
                <p:nvSpPr>
                  <p:cNvPr id="78" name="Freeform 6">
                    <a:extLst>
                      <a:ext uri="{FF2B5EF4-FFF2-40B4-BE49-F238E27FC236}">
                        <a16:creationId xmlns:a16="http://schemas.microsoft.com/office/drawing/2014/main" id="{B48FDF3C-611E-4FC3-95CE-8C7F129FBB5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
                    <a:extLst>
                      <a:ext uri="{FF2B5EF4-FFF2-40B4-BE49-F238E27FC236}">
                        <a16:creationId xmlns:a16="http://schemas.microsoft.com/office/drawing/2014/main" id="{51262F38-5339-4584-A874-5303DD42B85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91" name="Group 90">
              <a:extLst>
                <a:ext uri="{FF2B5EF4-FFF2-40B4-BE49-F238E27FC236}">
                  <a16:creationId xmlns:a16="http://schemas.microsoft.com/office/drawing/2014/main" id="{9E091F1E-0A09-4A55-8785-E8389BE9B55E}"/>
                </a:ext>
              </a:extLst>
            </p:cNvPr>
            <p:cNvGrpSpPr/>
            <p:nvPr/>
          </p:nvGrpSpPr>
          <p:grpSpPr>
            <a:xfrm>
              <a:off x="1780721" y="4584616"/>
              <a:ext cx="3252335" cy="652463"/>
              <a:chOff x="1330778" y="4581441"/>
              <a:chExt cx="3252335" cy="652463"/>
            </a:xfrm>
          </p:grpSpPr>
          <p:sp>
            <p:nvSpPr>
              <p:cNvPr id="17" name="TextBox 16">
                <a:extLst>
                  <a:ext uri="{FF2B5EF4-FFF2-40B4-BE49-F238E27FC236}">
                    <a16:creationId xmlns:a16="http://schemas.microsoft.com/office/drawing/2014/main" id="{E80FB200-3569-4E1E-A688-2DCA2469650F}"/>
                  </a:ext>
                </a:extLst>
              </p:cNvPr>
              <p:cNvSpPr txBox="1"/>
              <p:nvPr/>
            </p:nvSpPr>
            <p:spPr>
              <a:xfrm>
                <a:off x="1330778" y="4738395"/>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grpSp>
            <p:nvGrpSpPr>
              <p:cNvPr id="19" name="Group 18">
                <a:extLst>
                  <a:ext uri="{FF2B5EF4-FFF2-40B4-BE49-F238E27FC236}">
                    <a16:creationId xmlns:a16="http://schemas.microsoft.com/office/drawing/2014/main" id="{BFB7A06F-E817-426D-B8AA-367D22EDE6B8}"/>
                  </a:ext>
                </a:extLst>
              </p:cNvPr>
              <p:cNvGrpSpPr/>
              <p:nvPr/>
            </p:nvGrpSpPr>
            <p:grpSpPr>
              <a:xfrm>
                <a:off x="2390082" y="4581441"/>
                <a:ext cx="889000" cy="652463"/>
                <a:chOff x="2631449" y="4908841"/>
                <a:chExt cx="889000" cy="652463"/>
              </a:xfrm>
            </p:grpSpPr>
            <p:sp>
              <p:nvSpPr>
                <p:cNvPr id="20" name="Freeform 6">
                  <a:extLst>
                    <a:ext uri="{FF2B5EF4-FFF2-40B4-BE49-F238E27FC236}">
                      <a16:creationId xmlns:a16="http://schemas.microsoft.com/office/drawing/2014/main" id="{1E2EC2C2-C4D8-411C-A6FD-46383BDEE9B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a:extLst>
                    <a:ext uri="{FF2B5EF4-FFF2-40B4-BE49-F238E27FC236}">
                      <a16:creationId xmlns:a16="http://schemas.microsoft.com/office/drawing/2014/main" id="{E4D85D50-156C-4455-81AF-7F6D0BC96491}"/>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Arrow: Right 25">
                <a:extLst>
                  <a:ext uri="{FF2B5EF4-FFF2-40B4-BE49-F238E27FC236}">
                    <a16:creationId xmlns:a16="http://schemas.microsoft.com/office/drawing/2014/main" id="{D85B10D2-E6CA-45FE-8E4D-8E13D7E3353B}"/>
                  </a:ext>
                </a:extLst>
              </p:cNvPr>
              <p:cNvSpPr/>
              <p:nvPr/>
            </p:nvSpPr>
            <p:spPr bwMode="auto">
              <a:xfrm>
                <a:off x="3396110" y="4682292"/>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a:extLst>
                <a:ext uri="{FF2B5EF4-FFF2-40B4-BE49-F238E27FC236}">
                  <a16:creationId xmlns:a16="http://schemas.microsoft.com/office/drawing/2014/main" id="{457727AF-964F-4F23-8C16-3FB80E72815D}"/>
                </a:ext>
              </a:extLst>
            </p:cNvPr>
            <p:cNvSpPr txBox="1"/>
            <p:nvPr/>
          </p:nvSpPr>
          <p:spPr>
            <a:xfrm>
              <a:off x="4583113" y="5653485"/>
              <a:ext cx="3537892"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Topic with three subscriptions </a:t>
              </a:r>
            </a:p>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with messages</a:t>
              </a:r>
            </a:p>
          </p:txBody>
        </p:sp>
      </p:grpSp>
    </p:spTree>
    <p:extLst>
      <p:ext uri="{BB962C8B-B14F-4D97-AF65-F5344CB8AC3E}">
        <p14:creationId xmlns:p14="http://schemas.microsoft.com/office/powerpoint/2010/main" val="40582786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F3A0B-7C60-45EF-90DD-796D9DEEDD6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23E2BCFE-7A72-4DF2-8654-F1E9CA545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24A57C-FF81-4ECD-8061-804474B0D23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3749</Words>
  <Application>Microsoft Office PowerPoint</Application>
  <PresentationFormat>Widescreen</PresentationFormat>
  <Paragraphs>286</Paragraphs>
  <Slides>20</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10: Develop message-based solutions</vt:lpstr>
      <vt:lpstr>Topics</vt:lpstr>
      <vt:lpstr>Lesson 01: Azure Service Bus</vt:lpstr>
      <vt:lpstr>Comparing cloud messaging options</vt:lpstr>
      <vt:lpstr>Azure Service Bus</vt:lpstr>
      <vt:lpstr>Events vs. messaging services</vt:lpstr>
      <vt:lpstr>Queues</vt:lpstr>
      <vt:lpstr>Queue-based load leveling</vt:lpstr>
      <vt:lpstr>Topics and subscriptions</vt:lpstr>
      <vt:lpstr>Messages, payloads, and serialization</vt:lpstr>
      <vt:lpstr>Demonstration: Using .NET to send and receive messages from a Service Bus queue</vt:lpstr>
      <vt:lpstr>Lesson 02: Azure Queue Storage</vt:lpstr>
      <vt:lpstr>Azure Queue storage</vt:lpstr>
      <vt:lpstr>Components</vt:lpstr>
      <vt:lpstr>Code examples</vt:lpstr>
      <vt:lpstr>Code examples – create and get messages</vt:lpstr>
      <vt:lpstr>Code examples – retrieve and change message</vt:lpstr>
      <vt:lpstr>Lab: Asynchronously processing messages by using Azure Storage queues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2021-04-30T19:19:42Z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0432CA7E-F757-43EA-AB08-EB4964036BD9</vt:lpwstr>
  </property>
  <property fmtid="{D5CDD505-2E9C-101B-9397-08002B2CF9AE}" pid="3" name="ArticulatePath">
    <vt:lpwstr>AZ-204.11</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