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5.xml" ContentType="application/vnd.openxmlformats-officedocument.presentationml.tags+xml"/>
  <Override PartName="/ppt/notesSlides/notesSlide4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55"/>
  </p:notesMasterIdLst>
  <p:sldIdLst>
    <p:sldId id="1873" r:id="rId6"/>
    <p:sldId id="4648" r:id="rId7"/>
    <p:sldId id="4649" r:id="rId8"/>
    <p:sldId id="1894" r:id="rId9"/>
    <p:sldId id="1904" r:id="rId10"/>
    <p:sldId id="1909" r:id="rId11"/>
    <p:sldId id="1890" r:id="rId12"/>
    <p:sldId id="1908" r:id="rId13"/>
    <p:sldId id="1907" r:id="rId14"/>
    <p:sldId id="4644" r:id="rId15"/>
    <p:sldId id="1887" r:id="rId16"/>
    <p:sldId id="1927" r:id="rId17"/>
    <p:sldId id="1910" r:id="rId18"/>
    <p:sldId id="1911" r:id="rId19"/>
    <p:sldId id="1912" r:id="rId20"/>
    <p:sldId id="1896" r:id="rId21"/>
    <p:sldId id="1913" r:id="rId22"/>
    <p:sldId id="1897" r:id="rId23"/>
    <p:sldId id="1914" r:id="rId24"/>
    <p:sldId id="1915" r:id="rId25"/>
    <p:sldId id="1916" r:id="rId26"/>
    <p:sldId id="1905" r:id="rId27"/>
    <p:sldId id="4645" r:id="rId28"/>
    <p:sldId id="1917" r:id="rId29"/>
    <p:sldId id="1918" r:id="rId30"/>
    <p:sldId id="1888" r:id="rId31"/>
    <p:sldId id="1906" r:id="rId32"/>
    <p:sldId id="1895" r:id="rId33"/>
    <p:sldId id="1903" r:id="rId34"/>
    <p:sldId id="1898" r:id="rId35"/>
    <p:sldId id="1899" r:id="rId36"/>
    <p:sldId id="1900" r:id="rId37"/>
    <p:sldId id="1919" r:id="rId38"/>
    <p:sldId id="1920" r:id="rId39"/>
    <p:sldId id="1921" r:id="rId40"/>
    <p:sldId id="1922" r:id="rId41"/>
    <p:sldId id="1923" r:id="rId42"/>
    <p:sldId id="1924" r:id="rId43"/>
    <p:sldId id="1925" r:id="rId44"/>
    <p:sldId id="1926" r:id="rId45"/>
    <p:sldId id="4643" r:id="rId46"/>
    <p:sldId id="4578" r:id="rId47"/>
    <p:sldId id="4579" r:id="rId48"/>
    <p:sldId id="4580" r:id="rId49"/>
    <p:sldId id="4581" r:id="rId50"/>
    <p:sldId id="4582" r:id="rId51"/>
    <p:sldId id="4646" r:id="rId52"/>
    <p:sldId id="4647" r:id="rId53"/>
    <p:sldId id="1872"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8"/>
          </p14:sldIdLst>
        </p14:section>
        <p14:section name="Lesson 01: Overview of monitoring in Azure" id="{EAA2421B-64A1-4B6A-BE44-D913070F0BF2}">
          <p14:sldIdLst>
            <p14:sldId id="4649"/>
            <p14:sldId id="1894"/>
            <p14:sldId id="1904"/>
            <p14:sldId id="1909"/>
            <p14:sldId id="1890"/>
            <p14:sldId id="1908"/>
            <p14:sldId id="1907"/>
            <p14:sldId id="4644"/>
            <p14:sldId id="1887"/>
          </p14:sldIdLst>
        </p14:section>
        <p14:section name="Lesson 02: Configure instrumentation in an app or service" id="{6F0528E8-A400-44AB-8A76-B0E981736F66}">
          <p14:sldIdLst>
            <p14:sldId id="1927"/>
            <p14:sldId id="1910"/>
            <p14:sldId id="1911"/>
            <p14:sldId id="1912"/>
            <p14:sldId id="1896"/>
            <p14:sldId id="1913"/>
            <p14:sldId id="1897"/>
            <p14:sldId id="1914"/>
            <p14:sldId id="1915"/>
            <p14:sldId id="1916"/>
            <p14:sldId id="1905"/>
            <p14:sldId id="4645"/>
            <p14:sldId id="1917"/>
            <p14:sldId id="1918"/>
          </p14:sldIdLst>
        </p14:section>
        <p14:section name="Lesson 03: Analyzing and troubleshooting apps" id="{3E582071-69C8-4B44-9359-BB8AA487FCA8}">
          <p14:sldIdLst>
            <p14:sldId id="1888"/>
            <p14:sldId id="1906"/>
            <p14:sldId id="1895"/>
            <p14:sldId id="1903"/>
            <p14:sldId id="1898"/>
            <p14:sldId id="1899"/>
            <p14:sldId id="1900"/>
            <p14:sldId id="1919"/>
            <p14:sldId id="1920"/>
            <p14:sldId id="1921"/>
            <p14:sldId id="1922"/>
            <p14:sldId id="1923"/>
            <p14:sldId id="1924"/>
            <p14:sldId id="1925"/>
            <p14:sldId id="1926"/>
          </p14:sldIdLst>
        </p14:section>
        <p14:section name="Lesson 04: Implement code that handles transient faults" id="{5EBEE6FF-90B2-4EA5-9766-8C147957A7F4}">
          <p14:sldIdLst>
            <p14:sldId id="4643"/>
            <p14:sldId id="4578"/>
            <p14:sldId id="4579"/>
            <p14:sldId id="4580"/>
            <p14:sldId id="4581"/>
            <p14:sldId id="4582"/>
          </p14:sldIdLst>
        </p14:section>
        <p14:section name="Lab" id="{56728792-C291-46C5-8128-2BD0422CDE57}">
          <p14:sldIdLst>
            <p14:sldId id="4646"/>
            <p14:sldId id="4647"/>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DF8C9-06A5-4722-A9A7-E581F036F367}" v="25" dt="2020-02-04T16:09:14.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7" autoAdjust="0"/>
    <p:restoredTop sz="69855" autoAdjust="0"/>
  </p:normalViewPr>
  <p:slideViewPr>
    <p:cSldViewPr snapToGrid="0">
      <p:cViewPr varScale="1">
        <p:scale>
          <a:sx n="73" d="100"/>
          <a:sy n="73" d="100"/>
        </p:scale>
        <p:origin x="17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5/7/2021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maximizes the availability and performance of your applications by delivering a comprehensive solution for collecting, analyzing, and acting on telemetry from your cloud and on-premises environments. It helps you understand how your applications are performing and proactively identifies issues affecting them and the resources they depend on. You can consider Azure monitor a single "pane of glass" that was once handled by multiple separate services. Using the insights and metrics, you can them implement workflows to integrate with popular tooling in the market.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0078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sz="882" b="0" i="0" kern="1200" dirty="0">
                <a:solidFill>
                  <a:schemeClr val="tx1"/>
                </a:solidFill>
                <a:effectLst/>
                <a:latin typeface="Segoe UI Light" pitchFamily="34" charset="0"/>
                <a:ea typeface="+mn-ea"/>
                <a:cs typeface="+mn-cs"/>
              </a:rPr>
              <a:t>Application Insights for webpages to find out about the performance and usage of your webpage or app. If you add Application Insights to your page script, you get timings of page loads and AJAX calls, counts and details of browser exceptions and AJAX failures, and user and session counts. All these can be segmented by page, client OS and browser version, geo-location, and other dimensions. You can set alerts on failure counts or slow page loading. And by inserting trace calls in your JavaScript code, you can track how the different features of your webpage application are used.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49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can be used with any webpages—you just add a short piece of JavaScript. If your web service is Java or Microsoft ASP.NET, you can integrate telemetry from your server and clients.</a:t>
            </a:r>
          </a:p>
          <a:p>
            <a:br>
              <a:rPr lang="en-US" dirty="0"/>
            </a:br>
            <a:r>
              <a:rPr lang="en-US" sz="882" b="0" i="0" kern="1200" dirty="0">
                <a:solidFill>
                  <a:schemeClr val="tx1"/>
                </a:solidFill>
                <a:effectLst/>
                <a:latin typeface="Segoe UI Light" pitchFamily="34" charset="0"/>
                <a:ea typeface="+mn-ea"/>
                <a:cs typeface="+mn-cs"/>
              </a:rPr>
              <a:t>Insert the script just before the </a:t>
            </a:r>
            <a:r>
              <a:rPr lang="en-US" sz="882" b="1" i="0" kern="1200" dirty="0">
                <a:solidFill>
                  <a:schemeClr val="tx1"/>
                </a:solidFill>
                <a:effectLst/>
                <a:latin typeface="Segoe UI Light" pitchFamily="34" charset="0"/>
                <a:ea typeface="+mn-ea"/>
                <a:cs typeface="+mn-cs"/>
              </a:rPr>
              <a:t>&lt;/head&gt;</a:t>
            </a:r>
            <a:r>
              <a:rPr lang="en-US" sz="882" b="0" i="0" kern="1200" dirty="0">
                <a:solidFill>
                  <a:schemeClr val="tx1"/>
                </a:solidFill>
                <a:effectLst/>
                <a:latin typeface="Segoe UI Light" pitchFamily="34" charset="0"/>
                <a:ea typeface="+mn-ea"/>
                <a:cs typeface="+mn-cs"/>
              </a:rPr>
              <a:t> tag of every page that  you want to track. If your website has a master page, you can put the script there. For example, in an ASP.NET MVC project, you'd put it in View\Shared\_Layout.cshtml.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script contains the instrumentation key that directs the data to your Application Insights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471884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several parameters that you can set, although in most cases, you shouldn't need to. For example, you can disable or limit the number of AJAX calls reported per page view (to reduce traffic). Or you can set debug mode to have telemetry move rapidly through the pipeline without being batched.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set these parameters, add them after the </a:t>
            </a:r>
            <a:r>
              <a:rPr lang="en-US" sz="882" b="1" i="0" kern="1200" dirty="0">
                <a:solidFill>
                  <a:schemeClr val="tx1"/>
                </a:solidFill>
                <a:effectLst/>
                <a:latin typeface="Segoe UI Light" pitchFamily="34" charset="0"/>
                <a:ea typeface="+mn-ea"/>
                <a:cs typeface="+mn-cs"/>
              </a:rPr>
              <a:t>instrumentationKey </a:t>
            </a:r>
            <a:r>
              <a:rPr lang="en-US" sz="882" b="0" i="0" kern="1200" dirty="0">
                <a:solidFill>
                  <a:schemeClr val="tx1"/>
                </a:solidFill>
                <a:effectLst/>
                <a:latin typeface="Segoe UI Light" pitchFamily="34" charset="0"/>
                <a:ea typeface="+mn-ea"/>
                <a:cs typeface="+mn-cs"/>
              </a:rPr>
              <a:t>as properties of the same JSON object.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808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 the Azure portal, create an Application Insights resource. For application type, choose </a:t>
            </a:r>
            <a:r>
              <a:rPr lang="en-US" sz="882" b="1" i="0" kern="1200" dirty="0">
                <a:solidFill>
                  <a:schemeClr val="tx1"/>
                </a:solidFill>
                <a:effectLst/>
                <a:latin typeface="Segoe UI Light" pitchFamily="34" charset="0"/>
                <a:ea typeface="+mn-ea"/>
                <a:cs typeface="+mn-cs"/>
              </a:rPr>
              <a:t>General</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Take a copy of the Instrumentation Key. Find the key in the </a:t>
            </a:r>
            <a:r>
              <a:rPr lang="en-US" sz="882" b="1" i="0" kern="1200" dirty="0">
                <a:solidFill>
                  <a:schemeClr val="tx1"/>
                </a:solidFill>
                <a:effectLst/>
                <a:latin typeface="Segoe UI Light" pitchFamily="34" charset="0"/>
                <a:ea typeface="+mn-ea"/>
                <a:cs typeface="+mn-cs"/>
              </a:rPr>
              <a:t>Essentials</a:t>
            </a:r>
            <a:r>
              <a:rPr lang="en-US" sz="882" b="0" i="0" kern="1200" dirty="0">
                <a:solidFill>
                  <a:schemeClr val="tx1"/>
                </a:solidFill>
                <a:effectLst/>
                <a:latin typeface="Segoe UI Light" pitchFamily="34" charset="0"/>
                <a:ea typeface="+mn-ea"/>
                <a:cs typeface="+mn-cs"/>
              </a:rPr>
              <a:t> drop-down of the new resource you created.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Install latest Microsoft.ApplicationInsights package. Install latest version of Microsoft.ApplicationInsights.DependencyCollector package—it automatically tracks HTTP, SQL, or some other external dependency calls.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9764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initialize and configure Application Insights from the code or by using the ApplicationInsights.config file. Make sure that initialization happens as early as possible.</a:t>
            </a:r>
          </a:p>
          <a:p>
            <a:endParaRPr lang="en-US" b="1" dirty="0">
              <a:effectLst/>
            </a:endParaRPr>
          </a:p>
          <a:p>
            <a:r>
              <a:rPr lang="en-US" b="1" dirty="0">
                <a:effectLst/>
              </a:rPr>
              <a:t>Note:</a:t>
            </a:r>
            <a:r>
              <a:rPr lang="en-US" dirty="0">
                <a:effectLst/>
              </a:rPr>
              <a:t> Instructions referring to ApplicationInsights.config are only applicable to apps that are targeting the .NET Framework, and do not apply to .NET applications.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06211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By default, Application Insights SDK searches for ApplicationInsights.config file in the working directory when TelemetryConfiguration is being created.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also specify path to the config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get a full example of the config file by installing the latest version of the Microsoft.ApplicationInsights.WindowsServer package.</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45365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During application startup, create and configure a DependencyTrackingTelemetryModule instance—it must be singleton and must be preserved for application lifetime.</a:t>
            </a:r>
          </a:p>
          <a:p>
            <a:br>
              <a:rPr lang="en-US" dirty="0"/>
            </a:br>
            <a:r>
              <a:rPr lang="en-US" sz="882" b="0" i="0" kern="1200" dirty="0">
                <a:solidFill>
                  <a:schemeClr val="tx1"/>
                </a:solidFill>
                <a:effectLst/>
                <a:latin typeface="Segoe UI Light" pitchFamily="34" charset="0"/>
                <a:ea typeface="+mn-ea"/>
                <a:cs typeface="+mn-cs"/>
              </a:rPr>
              <a:t>Add common telemetry initializers.</a:t>
            </a:r>
          </a:p>
          <a:p>
            <a:br>
              <a:rPr lang="en-US" dirty="0"/>
            </a:br>
            <a:r>
              <a:rPr lang="en-US" sz="882" b="0" i="0" kern="1200" dirty="0">
                <a:solidFill>
                  <a:schemeClr val="tx1"/>
                </a:solidFill>
                <a:effectLst/>
                <a:latin typeface="Segoe UI Light" pitchFamily="34" charset="0"/>
                <a:ea typeface="+mn-ea"/>
                <a:cs typeface="+mn-cs"/>
              </a:rPr>
              <a:t>For .NET Framework Windows app, you may also install and initialize Performance Counter collector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34771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hosted on-premises, in Azure, and in other clouds can all take advantage of Application Insights. The only limitation is the need to allow communication to the Application Insights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36813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with any other platform, you can use the API to send telemetry to Application Insights.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8812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These items are implementations of Application Insights that we know about, including some by third parties.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2508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solidFill>
                  <a:schemeClr val="tx1"/>
                </a:solidFill>
              </a:rPr>
              <a:t>The following diagram gives a high-level view of Azure Monitor. At the center of the diagram are the data stores for metrics and logs, which are the two fundamental types of data use by Azure Monitor. On the left are the sources of monitoring data that populate these data stores. On the right are the different functions that Azure Monitor performs with this collected data such as analysis, alerting, and streaming to external systems.</a:t>
            </a:r>
          </a:p>
          <a:p>
            <a:endParaRPr lang="en-US" u="none"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49611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18679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39253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can collect data from a variety of sources. You can think of monitoring data for your applications in tiers ranging from your application, any operating system and services it relies on, down to the platform itself. Azure Monitor collects data from each of the following tiers: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 monitoring data</a:t>
            </a:r>
            <a:r>
              <a:rPr lang="en-US" sz="882" b="0" i="0" kern="1200" dirty="0">
                <a:solidFill>
                  <a:schemeClr val="tx1"/>
                </a:solidFill>
                <a:effectLst/>
                <a:latin typeface="Segoe UI Light" pitchFamily="34" charset="0"/>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OS monitoring data</a:t>
            </a:r>
            <a:r>
              <a:rPr lang="en-US" sz="882" b="0" i="0" kern="1200" dirty="0">
                <a:solidFill>
                  <a:schemeClr val="tx1"/>
                </a:solidFill>
                <a:effectLst/>
                <a:latin typeface="Segoe UI Light" pitchFamily="34" charset="0"/>
                <a:ea typeface="+mn-ea"/>
                <a:cs typeface="+mn-cs"/>
              </a:rPr>
              <a:t>: Data about the operating system on which your application is running. This could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resource monitoring data</a:t>
            </a:r>
            <a:r>
              <a:rPr lang="en-US" sz="882" b="0" i="0" kern="1200" dirty="0">
                <a:solidFill>
                  <a:schemeClr val="tx1"/>
                </a:solidFill>
                <a:effectLst/>
                <a:latin typeface="Segoe UI Light" pitchFamily="34" charset="0"/>
                <a:ea typeface="+mn-ea"/>
                <a:cs typeface="+mn-cs"/>
              </a:rPr>
              <a:t>: Data about the operation of an Azure resource.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subscription monitoring data</a:t>
            </a:r>
            <a:r>
              <a:rPr lang="en-US" sz="882" b="0" i="0" kern="1200" dirty="0">
                <a:solidFill>
                  <a:schemeClr val="tx1"/>
                </a:solidFill>
                <a:effectLst/>
                <a:latin typeface="Segoe UI Light" pitchFamily="34" charset="0"/>
                <a:ea typeface="+mn-ea"/>
                <a:cs typeface="+mn-cs"/>
              </a:rPr>
              <a:t>: Data about the operation and management of an Azure subscription, as well as data about the health and operation of Azure itself.</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 monitoring data</a:t>
            </a:r>
            <a:r>
              <a:rPr lang="en-US" sz="882" b="0" i="0" kern="1200" dirty="0">
                <a:solidFill>
                  <a:schemeClr val="tx1"/>
                </a:solidFill>
                <a:effectLst/>
                <a:latin typeface="Segoe UI Light" pitchFamily="34" charset="0"/>
                <a:ea typeface="+mn-ea"/>
                <a:cs typeface="+mn-cs"/>
              </a:rPr>
              <a:t>: Data about the operation of tenant-level Azure services, such as Azure Active Directory.</a:t>
            </a:r>
          </a:p>
          <a:p>
            <a:pPr marL="171450" indent="-171450">
              <a:buFont typeface="Arial" panose="020B0604020202020204" pitchFamily="34" charset="0"/>
              <a:buChar char="•"/>
            </a:pPr>
            <a:endParaRPr lang="en-US" sz="882" b="1"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677616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Monitoring data in Azure comes from a variety of sources that can be organized into tiers, the highest tiers being your application and any operating systems and the lower tiers being components of Azure platform. </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tenant:</a:t>
            </a:r>
            <a:r>
              <a:rPr lang="en-US" sz="882" b="0" i="0" kern="1200" dirty="0">
                <a:solidFill>
                  <a:schemeClr val="tx1"/>
                </a:solidFill>
                <a:effectLst/>
                <a:latin typeface="Segoe UI Light" pitchFamily="34" charset="0"/>
                <a:ea typeface="+mn-ea"/>
                <a:cs typeface="+mn-cs"/>
              </a:rPr>
              <a:t> Telemetry related to your Azure tenant is collected from tenant-wide services such as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Azure platform:</a:t>
            </a:r>
            <a:r>
              <a:rPr lang="en-US" sz="882" b="0" i="0" kern="1200" dirty="0">
                <a:solidFill>
                  <a:schemeClr val="tx1"/>
                </a:solidFill>
                <a:effectLst/>
                <a:latin typeface="Segoe UI Light" pitchFamily="34" charset="0"/>
                <a:ea typeface="+mn-ea"/>
                <a:cs typeface="+mn-cs"/>
              </a:rPr>
              <a:t> Telemetry related to the health and operation of Azure itself includes data about the operation and management of your Azure subscription. It includes service-health data stored in the Azure Activity log and audit logs from Azure Active Directory.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Guest operating system:</a:t>
            </a:r>
            <a:r>
              <a:rPr lang="en-US" sz="882" b="0" i="0" kern="1200" dirty="0">
                <a:solidFill>
                  <a:schemeClr val="tx1"/>
                </a:solidFill>
                <a:effectLst/>
                <a:latin typeface="Segoe UI Light" pitchFamily="34" charset="0"/>
                <a:ea typeface="+mn-ea"/>
                <a:cs typeface="+mn-cs"/>
              </a:rPr>
              <a:t> Compute resources in Azure, in other clouds, and on-premises have a guest operating system to monitor. With the installation of one or more agents, you can gather telemetry from the guest into the same monitoring tools as the Azure services themselves.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In addition to telemetry that your application may write to the guest operating system, detailed application monitoring is done with Application Insights. Application Insights can collect data from applications running on a variety of platforms. The application can be running in Azure, another cloud, or on-premises.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sources:</a:t>
            </a:r>
            <a:r>
              <a:rPr lang="en-US" sz="882" b="0" i="0" kern="1200" dirty="0">
                <a:solidFill>
                  <a:schemeClr val="tx1"/>
                </a:solidFill>
                <a:effectLst/>
                <a:latin typeface="Segoe UI Light" pitchFamily="34" charset="0"/>
                <a:ea typeface="+mn-ea"/>
                <a:cs typeface="+mn-cs"/>
              </a:rPr>
              <a:t> Azure Monitor can collect log data from any REST client using the Data Collector API. This allows you to create custom monitoring scenarios and extend monitoring to resources that don't expose telemetry through other 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01640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collected by Azure Monitor fits into one of two fundamental types, metrics and logs. </a:t>
            </a:r>
          </a:p>
          <a:p>
            <a:endParaRPr lang="en-US" dirty="0"/>
          </a:p>
          <a:p>
            <a:r>
              <a:rPr lang="en-US" dirty="0"/>
              <a:t>Metrics are numerical values that describe some aspect of a system at a particular point in time. They are lightweight and capable of supporting near real-time scenarios.</a:t>
            </a:r>
          </a:p>
          <a:p>
            <a:endParaRPr lang="en-US" dirty="0"/>
          </a:p>
          <a:p>
            <a:r>
              <a:rPr lang="en-US" dirty="0"/>
              <a:t>Logs contain different kinds of data organized into records with different sets of properties for each type. Telemetry such as events and traces are stored as logs in addition to performance data so that it can all be combined for analysis.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00079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an extensible application performance management (APM) service for web developers on multiple platforms. Use it to monitor your live web application. It will automatically detect performance anomalies. It includes powerful analytics tools to help you diagnose issues and understand what users actually do with your app.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67630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is aimed at the development team, to help you understand how your app is performing and how it's being used. It monitors: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Request rates, response times, and failure rates</a:t>
            </a:r>
            <a:r>
              <a:rPr lang="en-US" sz="882" b="0" i="0" kern="1200" dirty="0">
                <a:solidFill>
                  <a:schemeClr val="tx1"/>
                </a:solidFill>
                <a:effectLst/>
                <a:latin typeface="Segoe UI Light" pitchFamily="34" charset="0"/>
                <a:ea typeface="+mn-ea"/>
                <a:cs typeface="+mn-cs"/>
              </a:rPr>
              <a:t>  – Find out which pages are most popular, at what times of day, and where your users are. Observe which pages perform best. If your response times and failure rates go high when there are more requests, you might have a resourcing problem.</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Dependency rates, response times, and failure rates</a:t>
            </a:r>
            <a:r>
              <a:rPr lang="en-US" sz="882" b="0" i="0" kern="1200" dirty="0">
                <a:solidFill>
                  <a:schemeClr val="tx1"/>
                </a:solidFill>
                <a:effectLst/>
                <a:latin typeface="Segoe UI Light" pitchFamily="34" charset="0"/>
                <a:ea typeface="+mn-ea"/>
                <a:cs typeface="+mn-cs"/>
              </a:rPr>
              <a:t>  – Find out whether external services are slowing you down.</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Exceptions</a:t>
            </a:r>
            <a:r>
              <a:rPr lang="en-US" sz="882" b="0" i="0" kern="1200" dirty="0">
                <a:solidFill>
                  <a:schemeClr val="tx1"/>
                </a:solidFill>
                <a:effectLst/>
                <a:latin typeface="Segoe UI Light" pitchFamily="34" charset="0"/>
                <a:ea typeface="+mn-ea"/>
                <a:cs typeface="+mn-cs"/>
              </a:rPr>
              <a:t> - Analyze the aggregated statistics, or pick specific instances and drill into the stack trace and related requests. Both server and browser exceptions are reported.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Page views and load performance</a:t>
            </a:r>
            <a:r>
              <a:rPr lang="en-US" sz="882" b="0" i="0" kern="1200" dirty="0">
                <a:solidFill>
                  <a:schemeClr val="tx1"/>
                </a:solidFill>
                <a:effectLst/>
                <a:latin typeface="Segoe UI Light" pitchFamily="34" charset="0"/>
                <a:ea typeface="+mn-ea"/>
                <a:cs typeface="+mn-cs"/>
              </a:rPr>
              <a:t> – Reported by your users' browsers.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57340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AJAX calls from webpages</a:t>
            </a:r>
            <a:r>
              <a:rPr lang="en-US" sz="882" b="0" i="0" kern="1200" dirty="0">
                <a:solidFill>
                  <a:schemeClr val="tx1"/>
                </a:solidFill>
                <a:effectLst/>
                <a:latin typeface="Segoe UI Light" pitchFamily="34" charset="0"/>
                <a:ea typeface="+mn-ea"/>
                <a:cs typeface="+mn-cs"/>
              </a:rPr>
              <a:t> – rates, response times, and failure rates.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User and session counts.</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Performance counters</a:t>
            </a:r>
            <a:r>
              <a:rPr lang="en-US" sz="882" b="0" i="0" kern="1200" dirty="0">
                <a:solidFill>
                  <a:schemeClr val="tx1"/>
                </a:solidFill>
                <a:effectLst/>
                <a:latin typeface="Segoe UI Light" pitchFamily="34" charset="0"/>
                <a:ea typeface="+mn-ea"/>
                <a:cs typeface="+mn-cs"/>
              </a:rPr>
              <a:t> from your Windows or Linux server machines, such as CPU, memory, and network usage.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Host diagnostics</a:t>
            </a:r>
            <a:r>
              <a:rPr lang="en-US" sz="882" b="0" i="0" kern="1200" dirty="0">
                <a:solidFill>
                  <a:schemeClr val="tx1"/>
                </a:solidFill>
                <a:effectLst/>
                <a:latin typeface="Segoe UI Light" pitchFamily="34" charset="0"/>
                <a:ea typeface="+mn-ea"/>
                <a:cs typeface="+mn-cs"/>
              </a:rPr>
              <a:t> from Docker or Azure.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Diagnostic trace logs</a:t>
            </a:r>
            <a:r>
              <a:rPr lang="en-US" sz="882" b="0" i="0" kern="1200" dirty="0">
                <a:solidFill>
                  <a:schemeClr val="tx1"/>
                </a:solidFill>
                <a:effectLst/>
                <a:latin typeface="Segoe UI Light" pitchFamily="34" charset="0"/>
                <a:ea typeface="+mn-ea"/>
                <a:cs typeface="+mn-cs"/>
              </a:rPr>
              <a:t> from your app  – so that you can correlate trace events with requests.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Custom events and metrics</a:t>
            </a:r>
            <a:r>
              <a:rPr lang="en-US" sz="882" b="0" i="0" kern="1200" dirty="0">
                <a:solidFill>
                  <a:schemeClr val="tx1"/>
                </a:solidFill>
                <a:effectLst/>
                <a:latin typeface="Segoe UI Light" pitchFamily="34" charset="0"/>
                <a:ea typeface="+mn-ea"/>
                <a:cs typeface="+mn-cs"/>
              </a:rPr>
              <a:t> that you write yourself in the client or server code, to track business events such as items sold or games won.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69620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helps you spot performance bottlenecks or failure hotspots across all components of your distributed application. Each node on the map represents an application component or its dependencies; and has health KPI and alerts status. You can select through from any component to more detailed diagnostics, such as Application Insights events. If your app uses Azure services, you can also select through to Azure diagnostics, such as SQL Database Advisor recommendations.</a:t>
            </a:r>
          </a:p>
          <a:p>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0294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data collected by Azure Monitor fits into one of two fundamental types, </a:t>
            </a:r>
            <a:r>
              <a:rPr lang="en-US" sz="882" b="1" i="0" kern="1200" dirty="0">
                <a:solidFill>
                  <a:schemeClr val="tx1"/>
                </a:solidFill>
                <a:effectLst/>
                <a:latin typeface="Segoe UI Light" pitchFamily="34" charset="0"/>
                <a:ea typeface="+mn-ea"/>
                <a:cs typeface="+mn-cs"/>
              </a:rPr>
              <a:t>metrics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logs</a:t>
            </a:r>
            <a:r>
              <a:rPr lang="en-US" sz="882" b="0" i="0" kern="1200" dirty="0">
                <a:solidFill>
                  <a:schemeClr val="tx1"/>
                </a:solidFill>
                <a:effectLst/>
                <a:latin typeface="Segoe UI Light" pitchFamily="34" charset="0"/>
                <a:ea typeface="+mn-ea"/>
                <a:cs typeface="+mn-cs"/>
              </a:rPr>
              <a:t>. Metrics are numerical values that describe some aspect of a system at a particular point in time. They are lightweight and capable of supporting near real-time scenarios. Logs contain different kinds of data organized into records with different sets of properties for each type. Telemetry such as events and traces are stored as logs in addition to performance data so that it can all be combined for analysis.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Log data collected by Azure Monitor is stored in Log Analytics, which includes a rich query language to quickly retrieve, consolidate, and analyze collected data. You can create and test queries by using the Log Analytics page in the Azure portal and then either directly analyze the data by using these tools or save queries for use with visualizations or alert rules.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83781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Developers and operations teams have code-level visibility or access to telemetry generated by these application components.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Components are different from "observed" external dependencies such as SQL, EventHub, and others, which your team/organization might not have access to (code or telemetry).</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preview map experience shows the components regardless of how they are set up.</a:t>
            </a:r>
          </a:p>
          <a:p>
            <a:endParaRPr lang="en-US" dirty="0"/>
          </a:p>
          <a:p>
            <a:r>
              <a:rPr lang="en-US" sz="882" b="0" i="0" kern="1200" dirty="0">
                <a:solidFill>
                  <a:schemeClr val="tx1"/>
                </a:solidFill>
                <a:effectLst/>
                <a:latin typeface="Segoe UI Light" pitchFamily="34" charset="0"/>
                <a:ea typeface="+mn-ea"/>
                <a:cs typeface="+mn-cs"/>
              </a:rPr>
              <a:t>You can view the full application topology across multiple levels of related application components. Components could be different Application Insights resources, or different roles in a single resource. The app map finds components by following HTTP dependency calls made between servers with the Application Insights SDK installed.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experience starts with progressive discovery of the components. When you first load the application map, a set of queries are triggered to discover the components related to this component. A button at the top-left corner will update with the number of components in your application as they are discovered.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76150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uses the </a:t>
            </a:r>
            <a:r>
              <a:rPr lang="en-US" sz="882" b="1" i="0" kern="1200" dirty="0">
                <a:solidFill>
                  <a:schemeClr val="tx1"/>
                </a:solidFill>
                <a:effectLst/>
                <a:latin typeface="Segoe UI Light" pitchFamily="34" charset="0"/>
                <a:ea typeface="+mn-ea"/>
                <a:cs typeface="+mn-cs"/>
              </a:rPr>
              <a:t>cloud_RoleName </a:t>
            </a:r>
            <a:r>
              <a:rPr lang="en-US" sz="882" b="0" i="0" kern="1200" dirty="0">
                <a:solidFill>
                  <a:schemeClr val="tx1"/>
                </a:solidFill>
                <a:effectLst/>
                <a:latin typeface="Segoe UI Light" pitchFamily="34" charset="0"/>
                <a:ea typeface="+mn-ea"/>
                <a:cs typeface="+mn-cs"/>
              </a:rPr>
              <a:t>property to identify the components on the map. The Application Insights SDK automatically adds the </a:t>
            </a:r>
            <a:r>
              <a:rPr lang="en-US" sz="882" b="1" i="0" kern="1200" dirty="0">
                <a:solidFill>
                  <a:schemeClr val="tx1"/>
                </a:solidFill>
                <a:effectLst/>
                <a:latin typeface="Segoe UI Light" pitchFamily="34" charset="0"/>
                <a:ea typeface="+mn-ea"/>
                <a:cs typeface="+mn-cs"/>
              </a:rPr>
              <a:t>cloud_RoleName </a:t>
            </a:r>
            <a:r>
              <a:rPr lang="en-US" sz="882" b="0" i="0" kern="1200" dirty="0">
                <a:solidFill>
                  <a:schemeClr val="tx1"/>
                </a:solidFill>
                <a:effectLst/>
                <a:latin typeface="Segoe UI Light" pitchFamily="34" charset="0"/>
                <a:ea typeface="+mn-ea"/>
                <a:cs typeface="+mn-cs"/>
              </a:rPr>
              <a:t>property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to the telemetry emitted by components. For example, the SDK will add a website name or service role name to the </a:t>
            </a:r>
            <a:r>
              <a:rPr lang="en-US" sz="882" b="1" i="0" kern="1200" dirty="0">
                <a:solidFill>
                  <a:schemeClr val="tx1"/>
                </a:solidFill>
                <a:effectLst/>
                <a:latin typeface="Segoe UI Light" pitchFamily="34" charset="0"/>
                <a:ea typeface="+mn-ea"/>
                <a:cs typeface="+mn-cs"/>
              </a:rPr>
              <a:t>cloud_RoleName</a:t>
            </a:r>
            <a:r>
              <a:rPr lang="en-US" sz="882" b="0" i="0" kern="1200" dirty="0">
                <a:solidFill>
                  <a:schemeClr val="tx1"/>
                </a:solidFill>
                <a:effectLst/>
                <a:latin typeface="Segoe UI Light" pitchFamily="34" charset="0"/>
                <a:ea typeface="+mn-ea"/>
                <a:cs typeface="+mn-cs"/>
              </a:rPr>
              <a:t> property. However, there are cases where you might want to override the default value.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01858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load your initializer in ApplicationInsights.config or in code (ex: Global.aspx.cs).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37563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activity log contains all write operations (PUT, POST, DELETE) performed on your resources. It does not include read operations (GET). You can use the audit logs to find an error when troubleshooting or to monitor how a user in your organization modified a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Activity logs are retained for 90 days. You can query for any range of dates, as long as the starting date is not more than 90 days in the past.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information from the activity logs through the portal, PowerShell, Azure CLI, Insights REST API, or Insights .NET Library.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806516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retrieve log entries, run the </a:t>
            </a:r>
            <a:r>
              <a:rPr lang="en-US" b="1" dirty="0"/>
              <a:t>Get-AzLog</a:t>
            </a:r>
            <a:r>
              <a:rPr lang="en-US" sz="882" b="0" i="0" kern="1200" dirty="0">
                <a:solidFill>
                  <a:schemeClr val="tx1"/>
                </a:solidFill>
                <a:effectLst/>
                <a:latin typeface="Segoe UI Light" pitchFamily="34" charset="0"/>
                <a:ea typeface="+mn-ea"/>
                <a:cs typeface="+mn-cs"/>
              </a:rPr>
              <a:t> command. You provide additional parameters to filter the list of entries. If you do not specify a start and end time, entries for the last hour are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examples show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all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during a specific time.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over a time span.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Query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for a specific user.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Filter for failed operations.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12214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focus on one error by observing the status message for that entry. That call will return the output shown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925401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you've deployed your web app or website to any server, you can set up tests to monitor its availability and responsiveness. Azure Application Insights sends web requests to your application at regular intervals from points around the world. It alerts you if your application doesn't respond, or responds slowly.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up availability tests for any HTTP or HTTPS endpoint that is accessible from the public internet. You don't have to add anything to the website you're testing. It doesn't even have to be your site: you could test a REST API service on which you depend.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two types of availability tests: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URL ping test: a simple test that you can create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Multi-step web test: which you create in Visual Studio Enterprise and upload to the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up to 100 availability tests per application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have already configured Application Insights for your web app, open its Application Insights resource in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Or, if you want to view your reports in a new resource, go to the Azure portal, and create an Application Insights resource.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23163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application that communicates with elements running in the cloud has to be sensitive to the transient faults that can occur in this environment. Faults include the momentary loss of network connectivity to components and services, the temporary unavailability of a service, or timeouts that occur when a service is busy.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These faults are typically self-correcting, and if the action that triggered a fault is repeated after a suitable delay, it's likely to be successful. For example, a database service that's processing a large number of concurrent requests can implement a throttling strategy that temporarily rejects any further requests until its workload has eased. An application trying to access the database might fail to connect, but if it tries again after a delay, it might succeed.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5/7/2021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6929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cloud, transient faults aren't uncommon, and an application should be designed to handle them elegantly and transparently. This minimizes the effects faults can have on the business tasks that the application is performing.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an application detects a failure when it tries to send a request to a remote service, it can handle the failure by using the three strategies displayed here.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the more common transient failures, the period between retries should be chosen to spread requests from multiple instances of the application as evenly as possible. This reduces the chance of a busy service continuing to be overloaded. If many instances of an application are continually overwhelming a service with retry requests, it'll take the service longer to recover.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the request still fails, the application can wait and make another attempt. If necessary, this process can be repeated with increasing delays between retry attempts, until some maximum number of requests have been attempted. The delay can be increased incrementally or exponentially depending on the type of failure and the probability that it'll be corrected during this time.</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5/7/2021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773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following diagram illustrates invoking an operation in a hosted service using </a:t>
            </a:r>
            <a:r>
              <a:rPr lang="en-US" sz="900" dirty="0">
                <a:gradFill>
                  <a:gsLst>
                    <a:gs pos="2917">
                      <a:schemeClr val="tx1"/>
                    </a:gs>
                    <a:gs pos="30000">
                      <a:schemeClr val="tx1"/>
                    </a:gs>
                  </a:gsLst>
                  <a:lin ang="5400000" scaled="0"/>
                </a:gradFill>
              </a:rPr>
              <a:t>the retry pattern described in this slide</a:t>
            </a:r>
            <a:r>
              <a:rPr lang="en-US" sz="882" b="0" i="0" kern="1200" dirty="0">
                <a:solidFill>
                  <a:schemeClr val="tx1"/>
                </a:solidFill>
                <a:effectLst/>
                <a:latin typeface="Segoe UI Light" pitchFamily="34" charset="0"/>
                <a:ea typeface="+mn-ea"/>
                <a:cs typeface="+mn-cs"/>
              </a:rPr>
              <a:t>. If the request is unsuccessful after a predefined number of attempts, the application should treat the fault as an exception and handle it accordingly.</a:t>
            </a:r>
          </a:p>
          <a:p>
            <a:br>
              <a:rPr lang="en-US" dirty="0"/>
            </a:br>
            <a:r>
              <a:rPr lang="en-US" sz="882" b="0" i="0" kern="1200" dirty="0">
                <a:solidFill>
                  <a:schemeClr val="tx1"/>
                </a:solidFill>
                <a:effectLst/>
                <a:latin typeface="Segoe UI Light" pitchFamily="34" charset="0"/>
                <a:ea typeface="+mn-ea"/>
                <a:cs typeface="+mn-cs"/>
              </a:rPr>
              <a:t>The application should wrap all attempts to access a remote service in code that implements a retry policy matching one of the strategies listed above. Requests sent to different services can be subject to different policies. Some vendors provide libraries that implement retry policies, where the application can specify the maximum number of retries, the amount of time between retry attempts, and other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application should log the details of faults and failing operations. This information is useful to operators. If a service is frequently unavailable or busy, it's often because the service has exhausted its resources. You can reduce the frequency of these faults by scaling out the service. For example, if a database service is continually overloaded, it might be beneficial to partition the database and spread the load across multiple servers.</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5/7/2021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3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Alerts proactively notify you when important conditions are found in your monitoring data. They allow you to identify and address issues before the users of your system notice them.</a:t>
            </a:r>
          </a:p>
          <a:p>
            <a:br>
              <a:rPr lang="en-US" dirty="0"/>
            </a:br>
            <a:r>
              <a:rPr lang="en-US" sz="882" b="0" i="0" kern="1200" dirty="0">
                <a:solidFill>
                  <a:schemeClr val="tx1"/>
                </a:solidFill>
                <a:effectLst/>
                <a:latin typeface="Segoe UI Light" pitchFamily="34" charset="0"/>
                <a:ea typeface="+mn-ea"/>
                <a:cs typeface="+mn-cs"/>
              </a:rPr>
              <a:t>Note: The new unified alert experience in Azure Monitor now includes Log Analytics and Application Insights. The previous alert experience and alert types are called </a:t>
            </a:r>
            <a:r>
              <a:rPr lang="en-US" sz="882" b="1" i="0" kern="1200" dirty="0">
                <a:solidFill>
                  <a:schemeClr val="tx1"/>
                </a:solidFill>
                <a:effectLst/>
                <a:latin typeface="Segoe UI Light" pitchFamily="34" charset="0"/>
                <a:ea typeface="+mn-ea"/>
                <a:cs typeface="+mn-cs"/>
              </a:rPr>
              <a:t>classic alerts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dirty="0">
                <a:solidFill>
                  <a:schemeClr val="tx1"/>
                </a:solidFill>
                <a:effectLst/>
                <a:latin typeface="Segoe UI Light" pitchFamily="34" charset="0"/>
                <a:ea typeface="+mn-ea"/>
                <a:cs typeface="+mn-cs"/>
              </a:rPr>
              <a:t>Alert rule</a:t>
            </a:r>
            <a:r>
              <a:rPr lang="en-US" sz="882" b="0" i="0" kern="1200" dirty="0">
                <a:solidFill>
                  <a:schemeClr val="tx1"/>
                </a:solidFill>
                <a:effectLst/>
                <a:latin typeface="Segoe UI Light" pitchFamily="34" charset="0"/>
                <a:ea typeface="+mn-ea"/>
                <a:cs typeface="+mn-cs"/>
              </a:rPr>
              <a:t> – The alert rule captures the target and criteria for alerting. The alert rule can be in an enabled or a disabled state. Alerts only fire when enabled.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67029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example in C# illustrates an implementation of this pattern. The </a:t>
            </a:r>
            <a:r>
              <a:rPr lang="en-US" sz="882" b="1" i="0" kern="1200" dirty="0">
                <a:solidFill>
                  <a:schemeClr val="tx1"/>
                </a:solidFill>
                <a:effectLst/>
                <a:latin typeface="Segoe UI Light" pitchFamily="34" charset="0"/>
                <a:ea typeface="+mn-ea"/>
                <a:cs typeface="+mn-cs"/>
              </a:rPr>
              <a:t>OperationWithBasicRetryAsync</a:t>
            </a:r>
            <a:r>
              <a:rPr lang="en-US" sz="882" b="0" i="0" kern="1200" dirty="0">
                <a:solidFill>
                  <a:schemeClr val="tx1"/>
                </a:solidFill>
                <a:effectLst/>
                <a:latin typeface="Segoe UI Light" pitchFamily="34" charset="0"/>
                <a:ea typeface="+mn-ea"/>
                <a:cs typeface="+mn-cs"/>
              </a:rPr>
              <a:t> method, shown below, invokes an external service asynchronously through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The details of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will be specific to the service and are omitted from the sample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statement that invokes this method is contained in a </a:t>
            </a:r>
            <a:r>
              <a:rPr lang="en-US" sz="882" b="1" i="0" kern="1200" dirty="0">
                <a:solidFill>
                  <a:schemeClr val="tx1"/>
                </a:solidFill>
                <a:effectLst/>
                <a:latin typeface="Segoe UI Light" pitchFamily="34" charset="0"/>
                <a:ea typeface="+mn-ea"/>
                <a:cs typeface="+mn-cs"/>
              </a:rPr>
              <a:t>try/catch </a:t>
            </a:r>
            <a:r>
              <a:rPr lang="en-US" sz="882" b="0" i="0" kern="1200" dirty="0">
                <a:solidFill>
                  <a:schemeClr val="tx1"/>
                </a:solidFill>
                <a:effectLst/>
                <a:latin typeface="Segoe UI Light" pitchFamily="34" charset="0"/>
                <a:ea typeface="+mn-ea"/>
                <a:cs typeface="+mn-cs"/>
              </a:rPr>
              <a:t>block wrapped in a for loop.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exits if the call to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succeeds without throwing an exception. If the </a:t>
            </a:r>
            <a:r>
              <a:rPr lang="en-US" sz="882" b="1" i="0" kern="1200" dirty="0">
                <a:solidFill>
                  <a:schemeClr val="tx1"/>
                </a:solidFill>
                <a:effectLst/>
                <a:latin typeface="Segoe UI Light" pitchFamily="34" charset="0"/>
                <a:ea typeface="+mn-ea"/>
                <a:cs typeface="+mn-cs"/>
              </a:rPr>
              <a:t>TransientOperationAsync</a:t>
            </a:r>
            <a:r>
              <a:rPr lang="en-US" sz="882" b="0" i="0" kern="1200" dirty="0">
                <a:solidFill>
                  <a:schemeClr val="tx1"/>
                </a:solidFill>
                <a:effectLst/>
                <a:latin typeface="Segoe UI Light" pitchFamily="34" charset="0"/>
                <a:ea typeface="+mn-ea"/>
                <a:cs typeface="+mn-cs"/>
              </a:rPr>
              <a:t> method fails, the </a:t>
            </a:r>
            <a:r>
              <a:rPr lang="en-US" sz="882" b="1" i="0" kern="1200" dirty="0">
                <a:solidFill>
                  <a:schemeClr val="tx1"/>
                </a:solidFill>
                <a:effectLst/>
                <a:latin typeface="Segoe UI Light" pitchFamily="34" charset="0"/>
                <a:ea typeface="+mn-ea"/>
                <a:cs typeface="+mn-cs"/>
              </a:rPr>
              <a:t>catch</a:t>
            </a:r>
            <a:r>
              <a:rPr lang="en-US" sz="882" b="0" i="0" kern="1200" dirty="0">
                <a:solidFill>
                  <a:schemeClr val="tx1"/>
                </a:solidFill>
                <a:effectLst/>
                <a:latin typeface="Segoe UI Light" pitchFamily="34" charset="0"/>
                <a:ea typeface="+mn-ea"/>
                <a:cs typeface="+mn-cs"/>
              </a:rPr>
              <a:t> block examines the reason for the failure. If it's believed to be a transient error, the code waits for a short delay before retrying the operation.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also tracks the number of times that the operation has been attempted, and if the code fails three times, the exception is assumed to be more long lasting. If the exception isn't transient or it's long lasting, the catch handler will throw an exception. This exception exists in the </a:t>
            </a:r>
            <a:r>
              <a:rPr lang="en-US" sz="882" b="1" i="0" kern="1200" dirty="0">
                <a:solidFill>
                  <a:schemeClr val="tx1"/>
                </a:solidFill>
                <a:effectLst/>
                <a:latin typeface="Segoe UI Light" pitchFamily="34" charset="0"/>
                <a:ea typeface="+mn-ea"/>
                <a:cs typeface="+mn-cs"/>
              </a:rPr>
              <a:t>for</a:t>
            </a:r>
            <a:r>
              <a:rPr lang="en-US" sz="882" b="0" i="0" kern="1200" dirty="0">
                <a:solidFill>
                  <a:schemeClr val="tx1"/>
                </a:solidFill>
                <a:effectLst/>
                <a:latin typeface="Segoe UI Light" pitchFamily="34" charset="0"/>
                <a:ea typeface="+mn-ea"/>
                <a:cs typeface="+mn-cs"/>
              </a:rPr>
              <a:t> loop and should be caught by the code that invokes the </a:t>
            </a:r>
            <a:r>
              <a:rPr lang="en-US" sz="882" b="1" i="0" kern="1200" dirty="0">
                <a:solidFill>
                  <a:schemeClr val="tx1"/>
                </a:solidFill>
                <a:effectLst/>
                <a:latin typeface="Segoe UI Light" pitchFamily="34" charset="0"/>
                <a:ea typeface="+mn-ea"/>
                <a:cs typeface="+mn-cs"/>
              </a:rPr>
              <a:t>OperationWithBasicRetryAsync </a:t>
            </a:r>
            <a:r>
              <a:rPr lang="en-US" sz="882" b="0" i="0" kern="1200" dirty="0">
                <a:solidFill>
                  <a:schemeClr val="tx1"/>
                </a:solidFill>
                <a:effectLst/>
                <a:latin typeface="Segoe UI Light" pitchFamily="34" charset="0"/>
                <a:ea typeface="+mn-ea"/>
                <a:cs typeface="+mn-cs"/>
              </a:rPr>
              <a:t>method.</a:t>
            </a:r>
          </a:p>
          <a:p>
            <a:endParaRPr lang="en-US" sz="882" b="0" i="0" kern="1200" dirty="0">
              <a:solidFill>
                <a:schemeClr val="tx1"/>
              </a:solidFill>
              <a:effectLst/>
              <a:latin typeface="Segoe UI Light" pitchFamily="34" charset="0"/>
              <a:ea typeface="+mn-ea"/>
              <a:cs typeface="+mn-cs"/>
            </a:endParaRPr>
          </a:p>
          <a:p>
            <a:br>
              <a:rPr lang="en-US" dirty="0"/>
            </a:b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5/7/2021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732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IsTransient</a:t>
            </a:r>
            <a:r>
              <a:rPr lang="en-US" sz="882" b="0" i="0" kern="1200" dirty="0">
                <a:solidFill>
                  <a:schemeClr val="tx1"/>
                </a:solidFill>
                <a:effectLst/>
                <a:latin typeface="Segoe UI Light" pitchFamily="34" charset="0"/>
                <a:ea typeface="+mn-ea"/>
                <a:cs typeface="+mn-cs"/>
              </a:rPr>
              <a:t> method, shown here, checks for a specific set of exceptions that are relevant to the environment that the code is run in. The definition of a transient exception will vary according to the resources being accessed and the environment that the operation is being performed in.</a:t>
            </a:r>
          </a:p>
          <a:p>
            <a:endParaRPr lang="en-US" dirty="0"/>
          </a:p>
          <a:p>
            <a:r>
              <a:rPr lang="en-US" dirty="0"/>
              <a:t>For example, if the request is a web request, there are specific HTTP status codes that will indicate a transient error. A HTTP status code of 500 (Internal Server Error) indicates that something is broken so a retry may not occur. As an alternative, a HTTP status code of 503 (Service Unavailable) indicates that the error might be temporary and a retry is warranted.</a:t>
            </a:r>
            <a:br>
              <a:rPr lang="en-US" dirty="0"/>
            </a:b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5/7/2021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247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have created an application programing interface (API) for your next big startup venture.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Even though you want to get to market quickly, you have witnessed other ventures fail when they don’t plan for growth and have too few resources or too many users.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plan for this, you have decided to take advantage of the scale-out features of Microsoft Azure App Service, the telemetry features of Application Insights, and the performance-testing features of Azure DevOps.</a:t>
            </a:r>
          </a:p>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key attributes of an alert rule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Target Resource </a:t>
            </a:r>
            <a:r>
              <a:rPr lang="en-US" sz="882" b="0" i="0" kern="1200" dirty="0">
                <a:solidFill>
                  <a:schemeClr val="tx1"/>
                </a:solidFill>
                <a:effectLst/>
                <a:latin typeface="Segoe UI Light" pitchFamily="34" charset="0"/>
                <a:ea typeface="+mn-ea"/>
                <a:cs typeface="+mn-cs"/>
              </a:rPr>
              <a:t> – Defines the scope and signals available for alerting. A target can be any Azure resource. Example targets: a virtual machine, a storage account, a virtual machine scale set, a Log Analytics workspace, or an Application Insights resource. For certain resources (like virtual machines), you can specify multiple resources as the target of the alert rule.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Signal</a:t>
            </a:r>
            <a:r>
              <a:rPr lang="en-US" sz="882" b="0" i="0" kern="1200" dirty="0">
                <a:solidFill>
                  <a:schemeClr val="tx1"/>
                </a:solidFill>
                <a:effectLst/>
                <a:latin typeface="Segoe UI Light" pitchFamily="34" charset="0"/>
                <a:ea typeface="+mn-ea"/>
                <a:cs typeface="+mn-cs"/>
              </a:rPr>
              <a:t>  Signals are emitted by the target resource and can be of several types. Metric, Activity log, Application Insights, and Log.</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Criteria</a:t>
            </a:r>
            <a:r>
              <a:rPr lang="en-US" sz="882" b="0" i="0" kern="1200" dirty="0">
                <a:solidFill>
                  <a:schemeClr val="tx1"/>
                </a:solidFill>
                <a:effectLst/>
                <a:latin typeface="Segoe UI Light" pitchFamily="34" charset="0"/>
                <a:ea typeface="+mn-ea"/>
                <a:cs typeface="+mn-cs"/>
              </a:rPr>
              <a:t> –  Criteria is the combination of Signal and Logic applied on a Target resource. Examples:</a:t>
            </a:r>
          </a:p>
          <a:p>
            <a:pPr lvl="1"/>
            <a:r>
              <a:rPr lang="en-US" sz="882" b="0" i="0" kern="1200" dirty="0">
                <a:solidFill>
                  <a:schemeClr val="tx1"/>
                </a:solidFill>
                <a:effectLst/>
                <a:latin typeface="Segoe UI Light" pitchFamily="34" charset="0"/>
                <a:ea typeface="+mn-ea"/>
                <a:cs typeface="+mn-cs"/>
              </a:rPr>
              <a:t>Percentage CPU &gt; 70%</a:t>
            </a:r>
          </a:p>
          <a:p>
            <a:pPr lvl="1"/>
            <a:r>
              <a:rPr lang="en-US" sz="882" b="0" i="0" kern="1200" dirty="0">
                <a:solidFill>
                  <a:schemeClr val="tx1"/>
                </a:solidFill>
                <a:effectLst/>
                <a:latin typeface="Segoe UI Light" pitchFamily="34" charset="0"/>
                <a:ea typeface="+mn-ea"/>
                <a:cs typeface="+mn-cs"/>
              </a:rPr>
              <a:t>Server Response Time &gt; 4 ms</a:t>
            </a:r>
          </a:p>
          <a:p>
            <a:pPr lvl="1"/>
            <a:r>
              <a:rPr lang="en-US" sz="882" b="0" i="0" kern="1200" dirty="0">
                <a:solidFill>
                  <a:schemeClr val="tx1"/>
                </a:solidFill>
                <a:effectLst/>
                <a:latin typeface="Segoe UI Light" pitchFamily="34" charset="0"/>
                <a:ea typeface="+mn-ea"/>
                <a:cs typeface="+mn-cs"/>
              </a:rPr>
              <a:t>Result count of a log query &gt; 100</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Name</a:t>
            </a:r>
            <a:r>
              <a:rPr lang="en-US" sz="882" b="0" i="0" kern="1200" dirty="0">
                <a:solidFill>
                  <a:schemeClr val="tx1"/>
                </a:solidFill>
                <a:effectLst/>
                <a:latin typeface="Segoe UI Light" pitchFamily="34" charset="0"/>
                <a:ea typeface="+mn-ea"/>
                <a:cs typeface="+mn-cs"/>
              </a:rPr>
              <a:t> – A specific name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Alert Description</a:t>
            </a:r>
            <a:r>
              <a:rPr lang="en-US" sz="882" b="0" i="0" kern="1200" dirty="0">
                <a:solidFill>
                  <a:schemeClr val="tx1"/>
                </a:solidFill>
                <a:effectLst/>
                <a:latin typeface="Segoe UI Light" pitchFamily="34" charset="0"/>
                <a:ea typeface="+mn-ea"/>
                <a:cs typeface="+mn-cs"/>
              </a:rPr>
              <a:t> – A description for the alert rule configured by the user.</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Severity</a:t>
            </a:r>
            <a:r>
              <a:rPr lang="en-US" sz="882" b="0" i="0" kern="1200" dirty="0">
                <a:solidFill>
                  <a:schemeClr val="tx1"/>
                </a:solidFill>
                <a:effectLst/>
                <a:latin typeface="Segoe UI Light" pitchFamily="34" charset="0"/>
                <a:ea typeface="+mn-ea"/>
                <a:cs typeface="+mn-cs"/>
              </a:rPr>
              <a:t> – The severity of the alert once the criteria specified in the alert rule is met. Severity can range from 0 to 4.</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Action</a:t>
            </a:r>
            <a:r>
              <a:rPr lang="en-US" sz="882" b="0" i="0" kern="1200" dirty="0">
                <a:solidFill>
                  <a:schemeClr val="tx1"/>
                </a:solidFill>
                <a:effectLst/>
                <a:latin typeface="Segoe UI Light" pitchFamily="34" charset="0"/>
                <a:ea typeface="+mn-ea"/>
                <a:cs typeface="+mn-cs"/>
              </a:rPr>
              <a:t>  – A specific action taken when the alert is fired.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7048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set the state of an alert to specify where it is in the resolution process. When the criteria specified in the alert rule is met, an alert is created or fired, and it has a status of New. You can change the status when you acknowledge an alert and when you close it. All state changes are stored in the history of the alert.</a:t>
            </a:r>
          </a:p>
          <a:p>
            <a:br>
              <a:rPr lang="en-US" dirty="0"/>
            </a:br>
            <a:r>
              <a:rPr lang="en-US" sz="882" b="1" i="0" kern="1200" dirty="0">
                <a:solidFill>
                  <a:schemeClr val="tx1"/>
                </a:solidFill>
                <a:effectLst/>
                <a:latin typeface="Segoe UI Light" pitchFamily="34" charset="0"/>
                <a:ea typeface="+mn-ea"/>
                <a:cs typeface="+mn-cs"/>
              </a:rPr>
              <a:t>Alert state</a:t>
            </a:r>
            <a:r>
              <a:rPr lang="en-US" sz="882" b="0" i="0" kern="1200" dirty="0">
                <a:solidFill>
                  <a:schemeClr val="tx1"/>
                </a:solidFill>
                <a:effectLst/>
                <a:latin typeface="Segoe UI Light" pitchFamily="34" charset="0"/>
                <a:ea typeface="+mn-ea"/>
                <a:cs typeface="+mn-cs"/>
              </a:rPr>
              <a:t> is different and independent of the </a:t>
            </a:r>
            <a:r>
              <a:rPr lang="en-US" sz="882" b="1" i="0" kern="1200" dirty="0">
                <a:solidFill>
                  <a:schemeClr val="tx1"/>
                </a:solidFill>
                <a:effectLst/>
                <a:latin typeface="Segoe UI Light" pitchFamily="34" charset="0"/>
                <a:ea typeface="+mn-ea"/>
                <a:cs typeface="+mn-cs"/>
              </a:rPr>
              <a:t>monitor condition</a:t>
            </a:r>
            <a:r>
              <a:rPr lang="en-US" sz="882" b="0" i="0" kern="1200" dirty="0">
                <a:solidFill>
                  <a:schemeClr val="tx1"/>
                </a:solidFill>
                <a:effectLst/>
                <a:latin typeface="Segoe UI Light" pitchFamily="34" charset="0"/>
                <a:ea typeface="+mn-ea"/>
                <a:cs typeface="+mn-cs"/>
              </a:rPr>
              <a:t>. Alert state is set by the user. Monitor condition is set by the system. When an alert fires, the alert's monitor condition is set to fired. When the underlying condition that caused the alert to fire clears, the monitor condition is set to resolved. The alert state isn't changed until the user changes it.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7768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Application Insights, a feature of Azure Monitor, is an extensible Application Performance Management (APM) service for developers and DevOps professionals. You can use it to monitor live applications, as it's designed to help continuously improve performance and usability of live applications. Application insights will automatically detect performance anomalies. It includes powerful analytics tools to help diagnose issues and to understand what users actually do with an application.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10</a:t>
            </a:fld>
            <a:endParaRPr lang="en-US" dirty="0"/>
          </a:p>
        </p:txBody>
      </p:sp>
    </p:spTree>
    <p:extLst>
      <p:ext uri="{BB962C8B-B14F-4D97-AF65-F5344CB8AC3E}">
        <p14:creationId xmlns:p14="http://schemas.microsoft.com/office/powerpoint/2010/main" val="145131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install a small instrumentation package in your application, and set up an Application Insights resource in the Microsoft Azure portal. The instrumentation monitors your app and sends telemetry data to the portal. (The application can run anywhere—it doesn't have to be hosted in Azure.)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instrument not only the web service application but also any background components and the JavaScript in the webpages themselves.</a:t>
            </a:r>
          </a:p>
          <a:p>
            <a:endParaRPr lang="en-US" dirty="0"/>
          </a:p>
          <a:p>
            <a:r>
              <a:rPr lang="en-US" dirty="0"/>
              <a:t>I</a:t>
            </a:r>
            <a:r>
              <a:rPr lang="en-US" sz="882" b="0" i="0" kern="1200" dirty="0">
                <a:solidFill>
                  <a:schemeClr val="tx1"/>
                </a:solidFill>
                <a:effectLst/>
                <a:latin typeface="Segoe UI Light" pitchFamily="34" charset="0"/>
                <a:ea typeface="+mn-ea"/>
                <a:cs typeface="+mn-cs"/>
              </a:rPr>
              <a:t>n addition, you can pull in telemetry from the host environments such as performance counters, Azure diagnostics, or Docker logs. You can also set up web tests that periodically send synthetic requests to your web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these telemetry streams are integrated in the Azure portal, where you can apply powerful analytic and search tools to the raw data.</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917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5/7/2021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22240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770609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66411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336409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3214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68569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64454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067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06223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4991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883446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72317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944366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784698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0107686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230322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6179246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913275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894545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93842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9073455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347101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0408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3234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3700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06369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0168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22785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7360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05002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2182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991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19435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2384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02505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0909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6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5785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93109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07354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92794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709975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3006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2.svg"/><Relationship Id="rId3" Type="http://schemas.openxmlformats.org/officeDocument/2006/relationships/notesSlide" Target="../notesSlides/notesSlide8.xml"/><Relationship Id="rId7" Type="http://schemas.openxmlformats.org/officeDocument/2006/relationships/image" Target="../media/image50.svg"/><Relationship Id="rId12" Type="http://schemas.openxmlformats.org/officeDocument/2006/relationships/image" Target="../media/image11.png"/><Relationship Id="rId17" Type="http://schemas.openxmlformats.org/officeDocument/2006/relationships/image" Target="../media/image39.png"/><Relationship Id="rId2" Type="http://schemas.openxmlformats.org/officeDocument/2006/relationships/slideLayout" Target="../slideLayouts/slideLayout9.xml"/><Relationship Id="rId16" Type="http://schemas.openxmlformats.org/officeDocument/2006/relationships/image" Target="../media/image44.svg"/><Relationship Id="rId1" Type="http://schemas.openxmlformats.org/officeDocument/2006/relationships/tags" Target="../tags/tag7.xml"/><Relationship Id="rId6" Type="http://schemas.openxmlformats.org/officeDocument/2006/relationships/image" Target="../media/image49.png"/><Relationship Id="rId11" Type="http://schemas.openxmlformats.org/officeDocument/2006/relationships/image" Target="../media/image30.svg"/><Relationship Id="rId5" Type="http://schemas.openxmlformats.org/officeDocument/2006/relationships/image" Target="../media/image48.svg"/><Relationship Id="rId15" Type="http://schemas.openxmlformats.org/officeDocument/2006/relationships/image" Target="../media/image43.png"/><Relationship Id="rId10" Type="http://schemas.openxmlformats.org/officeDocument/2006/relationships/image" Target="../media/image29.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zure-monitor/app/platform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5.sv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svg"/><Relationship Id="rId18" Type="http://schemas.openxmlformats.org/officeDocument/2006/relationships/image" Target="../media/image67.png"/><Relationship Id="rId3" Type="http://schemas.openxmlformats.org/officeDocument/2006/relationships/notesSlide" Target="../notesSlides/notesSlide25.xml"/><Relationship Id="rId21" Type="http://schemas.openxmlformats.org/officeDocument/2006/relationships/image" Target="../media/image70.svg"/><Relationship Id="rId7" Type="http://schemas.openxmlformats.org/officeDocument/2006/relationships/image" Target="../media/image56.svg"/><Relationship Id="rId12" Type="http://schemas.openxmlformats.org/officeDocument/2006/relationships/image" Target="../media/image61.png"/><Relationship Id="rId17" Type="http://schemas.openxmlformats.org/officeDocument/2006/relationships/image" Target="../media/image66.svg"/><Relationship Id="rId2" Type="http://schemas.openxmlformats.org/officeDocument/2006/relationships/slideLayout" Target="../slideLayouts/slideLayout9.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tags" Target="../tags/tag12.xml"/><Relationship Id="rId6" Type="http://schemas.openxmlformats.org/officeDocument/2006/relationships/image" Target="../media/image55.png"/><Relationship Id="rId11" Type="http://schemas.openxmlformats.org/officeDocument/2006/relationships/image" Target="../media/image60.svg"/><Relationship Id="rId5" Type="http://schemas.openxmlformats.org/officeDocument/2006/relationships/image" Target="../media/image54.svg"/><Relationship Id="rId15" Type="http://schemas.openxmlformats.org/officeDocument/2006/relationships/image" Target="../media/image64.svg"/><Relationship Id="rId10" Type="http://schemas.openxmlformats.org/officeDocument/2006/relationships/image" Target="../media/image59.png"/><Relationship Id="rId19" Type="http://schemas.openxmlformats.org/officeDocument/2006/relationships/image" Target="../media/image68.svg"/><Relationship Id="rId4" Type="http://schemas.openxmlformats.org/officeDocument/2006/relationships/image" Target="../media/image47.png"/><Relationship Id="rId9" Type="http://schemas.openxmlformats.org/officeDocument/2006/relationships/image" Target="../media/image58.svg"/><Relationship Id="rId14"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13.xml"/><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chart" Target="../charts/chart1.xml"/><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77.emf"/><Relationship Id="rId2" Type="http://schemas.openxmlformats.org/officeDocument/2006/relationships/slideLayout" Target="../slideLayouts/slideLayout39.xml"/><Relationship Id="rId1" Type="http://schemas.openxmlformats.org/officeDocument/2006/relationships/tags" Target="../tags/tag15.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svg"/><Relationship Id="rId34" Type="http://schemas.openxmlformats.org/officeDocument/2006/relationships/image" Target="../media/image35.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33" Type="http://schemas.openxmlformats.org/officeDocument/2006/relationships/image" Target="../media/image34.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9.xml"/><Relationship Id="rId6" Type="http://schemas.openxmlformats.org/officeDocument/2006/relationships/image" Target="../media/image7.svg"/><Relationship Id="rId11" Type="http://schemas.openxmlformats.org/officeDocument/2006/relationships/image" Target="../media/image12.svg"/><Relationship Id="rId24" Type="http://schemas.openxmlformats.org/officeDocument/2006/relationships/image" Target="../media/image25.png"/><Relationship Id="rId32" Type="http://schemas.openxmlformats.org/officeDocument/2006/relationships/image" Target="../media/image33.svg"/><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10.emf"/><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31.png"/><Relationship Id="rId8"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notesSlide" Target="../notesSlides/notesSlide3.xml"/><Relationship Id="rId7" Type="http://schemas.openxmlformats.org/officeDocument/2006/relationships/image" Target="../media/image17.png"/><Relationship Id="rId12" Type="http://schemas.openxmlformats.org/officeDocument/2006/relationships/image" Target="../media/image26.sv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33.svg"/><Relationship Id="rId11" Type="http://schemas.openxmlformats.org/officeDocument/2006/relationships/image" Target="../media/image25.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17.png"/><Relationship Id="rId12" Type="http://schemas.openxmlformats.org/officeDocument/2006/relationships/image" Target="../media/image24.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42.svg"/><Relationship Id="rId11" Type="http://schemas.openxmlformats.org/officeDocument/2006/relationships/image" Target="../media/image23.pn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png"/><Relationship Id="rId9" Type="http://schemas.openxmlformats.org/officeDocument/2006/relationships/image" Target="../media/image43.png"/><Relationship Id="rId14" Type="http://schemas.openxmlformats.org/officeDocument/2006/relationships/image" Target="../media/image4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78738" y="1041340"/>
            <a:ext cx="4167887" cy="2769989"/>
          </a:xfrm>
        </p:spPr>
        <p:txBody>
          <a:bodyPr/>
          <a:lstStyle/>
          <a:p>
            <a:r>
              <a:rPr lang="en-US" dirty="0"/>
              <a:t>Module 11: Instrument solutions to support monitoring and logging</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63D-F840-41F2-8B5A-2F58BCE0B36B}"/>
              </a:ext>
            </a:extLst>
          </p:cNvPr>
          <p:cNvSpPr>
            <a:spLocks noGrp="1"/>
          </p:cNvSpPr>
          <p:nvPr>
            <p:ph type="title"/>
          </p:nvPr>
        </p:nvSpPr>
        <p:spPr/>
        <p:txBody>
          <a:bodyPr/>
          <a:lstStyle/>
          <a:p>
            <a:r>
              <a:rPr lang="en-US" dirty="0"/>
              <a:t>Application Insights</a:t>
            </a:r>
          </a:p>
        </p:txBody>
      </p:sp>
      <p:sp>
        <p:nvSpPr>
          <p:cNvPr id="3" name="Text Placeholder 2">
            <a:extLst>
              <a:ext uri="{FF2B5EF4-FFF2-40B4-BE49-F238E27FC236}">
                <a16:creationId xmlns:a16="http://schemas.microsoft.com/office/drawing/2014/main" id="{FC9CE79C-852E-4502-B548-C734475D3CB0}"/>
              </a:ext>
            </a:extLst>
          </p:cNvPr>
          <p:cNvSpPr>
            <a:spLocks noGrp="1"/>
          </p:cNvSpPr>
          <p:nvPr>
            <p:ph type="body" sz="quarter" idx="10"/>
          </p:nvPr>
        </p:nvSpPr>
        <p:spPr>
          <a:xfrm>
            <a:off x="584200" y="1435497"/>
            <a:ext cx="11018520" cy="1908215"/>
          </a:xfrm>
        </p:spPr>
        <p:txBody>
          <a:bodyPr/>
          <a:lstStyle/>
          <a:p>
            <a:pPr marL="0" indent="0">
              <a:buNone/>
            </a:pPr>
            <a:r>
              <a:rPr lang="en-US" dirty="0"/>
              <a:t>Application performance management service:</a:t>
            </a:r>
          </a:p>
          <a:p>
            <a:pPr lvl="1"/>
            <a:r>
              <a:rPr lang="en-US" dirty="0"/>
              <a:t>Collects application telemetry</a:t>
            </a:r>
          </a:p>
          <a:p>
            <a:pPr lvl="1"/>
            <a:r>
              <a:rPr lang="en-US" dirty="0"/>
              <a:t>Processes telemetry by using Machine Learning technology</a:t>
            </a:r>
          </a:p>
          <a:p>
            <a:pPr lvl="1"/>
            <a:r>
              <a:rPr lang="en-US" dirty="0"/>
              <a:t>Detects and diagnoses problems automatically</a:t>
            </a:r>
          </a:p>
          <a:p>
            <a:pPr lvl="1"/>
            <a:r>
              <a:rPr lang="en-US" dirty="0"/>
              <a:t>Enables you to use queries to answer complex questions</a:t>
            </a:r>
          </a:p>
        </p:txBody>
      </p:sp>
    </p:spTree>
    <p:custDataLst>
      <p:tags r:id="rId1"/>
    </p:custDataLst>
    <p:extLst>
      <p:ext uri="{BB962C8B-B14F-4D97-AF65-F5344CB8AC3E}">
        <p14:creationId xmlns:p14="http://schemas.microsoft.com/office/powerpoint/2010/main" val="4269346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6"/>
          <p:cNvSpPr>
            <a:spLocks noGrp="1"/>
          </p:cNvSpPr>
          <p:nvPr>
            <p:ph type="title"/>
          </p:nvPr>
        </p:nvSpPr>
        <p:spPr/>
        <p:txBody>
          <a:bodyPr/>
          <a:lstStyle/>
          <a:p>
            <a:r>
              <a:rPr lang="en-US" dirty="0"/>
              <a:t>Application Insights architecture</a:t>
            </a:r>
          </a:p>
        </p:txBody>
      </p:sp>
      <p:grpSp>
        <p:nvGrpSpPr>
          <p:cNvPr id="4" name="Group 3" descr="The diagram depicts Application Insights architecture and the separation of the agent libraries and the actual back-end service. The diagram also depicts items such as web apps, server-side code, and background services that flow into Application Insights, which flows into items such as Alerts and Power BI.">
            <a:extLst>
              <a:ext uri="{FF2B5EF4-FFF2-40B4-BE49-F238E27FC236}">
                <a16:creationId xmlns:a16="http://schemas.microsoft.com/office/drawing/2014/main" id="{AD34C68A-2C64-43BB-8C46-8401017E2386}"/>
              </a:ext>
            </a:extLst>
          </p:cNvPr>
          <p:cNvGrpSpPr/>
          <p:nvPr/>
        </p:nvGrpSpPr>
        <p:grpSpPr>
          <a:xfrm>
            <a:off x="791777" y="1433533"/>
            <a:ext cx="10541598" cy="4742214"/>
            <a:chOff x="791777" y="1433533"/>
            <a:chExt cx="10541598" cy="4742214"/>
          </a:xfrm>
        </p:grpSpPr>
        <p:sp>
          <p:nvSpPr>
            <p:cNvPr id="26" name="Rectangle: Rounded Corners 25">
              <a:extLst>
                <a:ext uri="{FF2B5EF4-FFF2-40B4-BE49-F238E27FC236}">
                  <a16:creationId xmlns:a16="http://schemas.microsoft.com/office/drawing/2014/main" id="{CE5A3323-D4C4-4692-BAED-71014AB5B94E}"/>
                </a:ext>
              </a:extLst>
            </p:cNvPr>
            <p:cNvSpPr/>
            <p:nvPr/>
          </p:nvSpPr>
          <p:spPr>
            <a:xfrm>
              <a:off x="5945174" y="1773232"/>
              <a:ext cx="2383928" cy="3515836"/>
            </a:xfrm>
            <a:prstGeom prst="roundRect">
              <a:avLst>
                <a:gd name="adj" fmla="val 12405"/>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0" name="Rectangle 69"/>
            <p:cNvSpPr/>
            <p:nvPr/>
          </p:nvSpPr>
          <p:spPr bwMode="auto">
            <a:xfrm>
              <a:off x="4031341"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Background Services</a:t>
              </a:r>
            </a:p>
          </p:txBody>
        </p:sp>
        <p:sp>
          <p:nvSpPr>
            <p:cNvPr id="20" name="Rectangle: Rounded Corners 12">
              <a:extLst>
                <a:ext uri="{FF2B5EF4-FFF2-40B4-BE49-F238E27FC236}">
                  <a16:creationId xmlns:a16="http://schemas.microsoft.com/office/drawing/2014/main" id="{B8BA326D-56ED-49F1-8308-851921253825}"/>
                </a:ext>
              </a:extLst>
            </p:cNvPr>
            <p:cNvSpPr/>
            <p:nvPr/>
          </p:nvSpPr>
          <p:spPr>
            <a:xfrm>
              <a:off x="6148579" y="2549460"/>
              <a:ext cx="1963380" cy="1963380"/>
            </a:xfrm>
            <a:prstGeom prst="roundRect">
              <a:avLst>
                <a:gd name="adj" fmla="val 0"/>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sz="2000" dirty="0">
                  <a:solidFill>
                    <a:schemeClr val="tx1"/>
                  </a:solidFill>
                </a:rPr>
                <a:t>Application </a:t>
              </a:r>
              <a:br>
                <a:rPr lang="en-US" sz="2000" dirty="0">
                  <a:solidFill>
                    <a:schemeClr val="tx1"/>
                  </a:solidFill>
                </a:rPr>
              </a:br>
              <a:r>
                <a:rPr lang="en-US" sz="2000" dirty="0">
                  <a:solidFill>
                    <a:schemeClr val="tx1"/>
                  </a:solidFill>
                </a:rPr>
                <a:t>Insights</a:t>
              </a:r>
            </a:p>
          </p:txBody>
        </p:sp>
        <p:sp>
          <p:nvSpPr>
            <p:cNvPr id="22" name="Flowchart: Document 21">
              <a:extLst>
                <a:ext uri="{FF2B5EF4-FFF2-40B4-BE49-F238E27FC236}">
                  <a16:creationId xmlns:a16="http://schemas.microsoft.com/office/drawing/2014/main" id="{13E6BC2F-5135-484A-B17A-143698D40793}"/>
                </a:ext>
              </a:extLst>
            </p:cNvPr>
            <p:cNvSpPr/>
            <p:nvPr/>
          </p:nvSpPr>
          <p:spPr>
            <a:xfrm>
              <a:off x="2268384" y="3242854"/>
              <a:ext cx="1312488" cy="939107"/>
            </a:xfrm>
            <a:prstGeom prst="flowChart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Server-Side Code</a:t>
              </a:r>
            </a:p>
          </p:txBody>
        </p:sp>
        <p:pic>
          <p:nvPicPr>
            <p:cNvPr id="27" name="Graphic 9">
              <a:extLst>
                <a:ext uri="{FF2B5EF4-FFF2-40B4-BE49-F238E27FC236}">
                  <a16:creationId xmlns:a16="http://schemas.microsoft.com/office/drawing/2014/main" id="{3A4BD8C4-3E3C-4784-BB99-D147600E9DC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2081" t="16483" r="29693" b="15895"/>
            <a:stretch/>
          </p:blipFill>
          <p:spPr>
            <a:xfrm>
              <a:off x="6776827" y="3406174"/>
              <a:ext cx="714375" cy="981075"/>
            </a:xfrm>
            <a:prstGeom prst="rect">
              <a:avLst/>
            </a:prstGeom>
          </p:spPr>
        </p:pic>
        <p:sp>
          <p:nvSpPr>
            <p:cNvPr id="29" name="Rectangle 28">
              <a:extLst>
                <a:ext uri="{FF2B5EF4-FFF2-40B4-BE49-F238E27FC236}">
                  <a16:creationId xmlns:a16="http://schemas.microsoft.com/office/drawing/2014/main" id="{1B5A0548-78F5-4A09-B9A0-1989A8DDA85E}"/>
                </a:ext>
              </a:extLst>
            </p:cNvPr>
            <p:cNvSpPr/>
            <p:nvPr/>
          </p:nvSpPr>
          <p:spPr>
            <a:xfrm>
              <a:off x="9332870" y="1524973"/>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Alerts</a:t>
              </a:r>
            </a:p>
          </p:txBody>
        </p:sp>
        <p:sp>
          <p:nvSpPr>
            <p:cNvPr id="30" name="Rectangle 29">
              <a:extLst>
                <a:ext uri="{FF2B5EF4-FFF2-40B4-BE49-F238E27FC236}">
                  <a16:creationId xmlns:a16="http://schemas.microsoft.com/office/drawing/2014/main" id="{4E03F036-F015-4E72-8D5A-4A06CEE72392}"/>
                </a:ext>
              </a:extLst>
            </p:cNvPr>
            <p:cNvSpPr/>
            <p:nvPr/>
          </p:nvSpPr>
          <p:spPr>
            <a:xfrm>
              <a:off x="9332870" y="2366561"/>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Power BI</a:t>
              </a:r>
            </a:p>
          </p:txBody>
        </p:sp>
        <p:sp>
          <p:nvSpPr>
            <p:cNvPr id="46" name="Rectangle 45">
              <a:extLst>
                <a:ext uri="{FF2B5EF4-FFF2-40B4-BE49-F238E27FC236}">
                  <a16:creationId xmlns:a16="http://schemas.microsoft.com/office/drawing/2014/main" id="{0EEFBF05-1D02-4FF4-9425-A0F928A2E074}"/>
                </a:ext>
              </a:extLst>
            </p:cNvPr>
            <p:cNvSpPr/>
            <p:nvPr/>
          </p:nvSpPr>
          <p:spPr>
            <a:xfrm>
              <a:off x="9332870" y="4077168"/>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REST API</a:t>
              </a:r>
            </a:p>
          </p:txBody>
        </p:sp>
        <p:sp>
          <p:nvSpPr>
            <p:cNvPr id="47" name="Rectangle 46">
              <a:extLst>
                <a:ext uri="{FF2B5EF4-FFF2-40B4-BE49-F238E27FC236}">
                  <a16:creationId xmlns:a16="http://schemas.microsoft.com/office/drawing/2014/main" id="{9C533EBD-A7D6-40FC-A78A-3EA99ADBE6C8}"/>
                </a:ext>
              </a:extLst>
            </p:cNvPr>
            <p:cNvSpPr/>
            <p:nvPr/>
          </p:nvSpPr>
          <p:spPr>
            <a:xfrm>
              <a:off x="9332870" y="493704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Continuous</a:t>
              </a:r>
              <a:br>
                <a:rPr lang="en-US" sz="1600" dirty="0">
                  <a:solidFill>
                    <a:schemeClr val="tx1"/>
                  </a:solidFill>
                  <a:latin typeface="+mj-lt"/>
                </a:rPr>
              </a:br>
              <a:r>
                <a:rPr lang="en-US" sz="1600" dirty="0">
                  <a:solidFill>
                    <a:schemeClr val="tx1"/>
                  </a:solidFill>
                  <a:latin typeface="+mj-lt"/>
                </a:rPr>
                <a:t>Export</a:t>
              </a:r>
            </a:p>
          </p:txBody>
        </p:sp>
        <p:cxnSp>
          <p:nvCxnSpPr>
            <p:cNvPr id="49" name="Connector: Elbow 25">
              <a:extLst>
                <a:ext uri="{FF2B5EF4-FFF2-40B4-BE49-F238E27FC236}">
                  <a16:creationId xmlns:a16="http://schemas.microsoft.com/office/drawing/2014/main" id="{5EE7E3B3-E9A4-49CD-AE79-0E7D1AA2F02B}"/>
                </a:ext>
              </a:extLst>
            </p:cNvPr>
            <p:cNvCxnSpPr>
              <a:cxnSpLocks/>
              <a:stCxn id="54" idx="3"/>
            </p:cNvCxnSpPr>
            <p:nvPr/>
          </p:nvCxnSpPr>
          <p:spPr>
            <a:xfrm>
              <a:off x="3561204" y="2293283"/>
              <a:ext cx="2587374" cy="78995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0" name="Connector: Elbow 26">
              <a:extLst>
                <a:ext uri="{FF2B5EF4-FFF2-40B4-BE49-F238E27FC236}">
                  <a16:creationId xmlns:a16="http://schemas.microsoft.com/office/drawing/2014/main" id="{21AB9ED0-5737-4C4F-88EC-EF7786DCBBC9}"/>
                </a:ext>
              </a:extLst>
            </p:cNvPr>
            <p:cNvCxnSpPr>
              <a:cxnSpLocks/>
              <a:stCxn id="53" idx="3"/>
            </p:cNvCxnSpPr>
            <p:nvPr/>
          </p:nvCxnSpPr>
          <p:spPr>
            <a:xfrm flipV="1">
              <a:off x="3578201" y="3285579"/>
              <a:ext cx="2570377" cy="187797"/>
            </a:xfrm>
            <a:prstGeom prst="bentConnector3">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1" name="Connector: Elbow 30">
              <a:extLst>
                <a:ext uri="{FF2B5EF4-FFF2-40B4-BE49-F238E27FC236}">
                  <a16:creationId xmlns:a16="http://schemas.microsoft.com/office/drawing/2014/main" id="{9C777873-1F2C-470B-819B-E9E152DBD6FE}"/>
                </a:ext>
              </a:extLst>
            </p:cNvPr>
            <p:cNvCxnSpPr>
              <a:cxnSpLocks/>
              <a:stCxn id="52" idx="3"/>
              <a:endCxn id="20" idx="1"/>
            </p:cNvCxnSpPr>
            <p:nvPr/>
          </p:nvCxnSpPr>
          <p:spPr>
            <a:xfrm flipV="1">
              <a:off x="5373427" y="3531150"/>
              <a:ext cx="775152" cy="2472106"/>
            </a:xfrm>
            <a:prstGeom prst="bentConnector3">
              <a:avLst>
                <a:gd name="adj1" fmla="val 50000"/>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2" name="Rectangle: Rounded Corners 37">
              <a:extLst>
                <a:ext uri="{FF2B5EF4-FFF2-40B4-BE49-F238E27FC236}">
                  <a16:creationId xmlns:a16="http://schemas.microsoft.com/office/drawing/2014/main" id="{B474B020-3524-4B20-882D-0B2342D18F98}"/>
                </a:ext>
              </a:extLst>
            </p:cNvPr>
            <p:cNvSpPr/>
            <p:nvPr/>
          </p:nvSpPr>
          <p:spPr>
            <a:xfrm>
              <a:off x="5119299" y="590176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3" name="Rectangle: Rounded Corners 39">
              <a:extLst>
                <a:ext uri="{FF2B5EF4-FFF2-40B4-BE49-F238E27FC236}">
                  <a16:creationId xmlns:a16="http://schemas.microsoft.com/office/drawing/2014/main" id="{2542A157-D104-46CE-AC99-7B11EA97AD3C}"/>
                </a:ext>
              </a:extLst>
            </p:cNvPr>
            <p:cNvSpPr/>
            <p:nvPr/>
          </p:nvSpPr>
          <p:spPr>
            <a:xfrm>
              <a:off x="3324073" y="3371881"/>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cxnSp>
          <p:nvCxnSpPr>
            <p:cNvPr id="56" name="Straight Arrow Connector 55">
              <a:extLst>
                <a:ext uri="{FF2B5EF4-FFF2-40B4-BE49-F238E27FC236}">
                  <a16:creationId xmlns:a16="http://schemas.microsoft.com/office/drawing/2014/main" id="{112E581C-3B91-498C-8D9B-C81B5A77AB62}"/>
                </a:ext>
              </a:extLst>
            </p:cNvPr>
            <p:cNvCxnSpPr>
              <a:cxnSpLocks/>
              <a:stCxn id="22" idx="2"/>
            </p:cNvCxnSpPr>
            <p:nvPr/>
          </p:nvCxnSpPr>
          <p:spPr>
            <a:xfrm flipH="1">
              <a:off x="2904960" y="4119876"/>
              <a:ext cx="19668" cy="1045766"/>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2E1F91E1-DBF5-46EB-806B-B68721058E54}"/>
                </a:ext>
              </a:extLst>
            </p:cNvPr>
            <p:cNvCxnSpPr>
              <a:cxnSpLocks/>
              <a:endCxn id="22" idx="0"/>
            </p:cNvCxnSpPr>
            <p:nvPr/>
          </p:nvCxnSpPr>
          <p:spPr>
            <a:xfrm>
              <a:off x="2924628" y="2452914"/>
              <a:ext cx="0" cy="78994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59" name="TextBox 58">
              <a:extLst>
                <a:ext uri="{FF2B5EF4-FFF2-40B4-BE49-F238E27FC236}">
                  <a16:creationId xmlns:a16="http://schemas.microsoft.com/office/drawing/2014/main" id="{30A22AD3-2018-4390-88A0-C5061347E72B}"/>
                </a:ext>
              </a:extLst>
            </p:cNvPr>
            <p:cNvSpPr txBox="1"/>
            <p:nvPr/>
          </p:nvSpPr>
          <p:spPr>
            <a:xfrm>
              <a:off x="2188675" y="2674967"/>
              <a:ext cx="1554118" cy="307777"/>
            </a:xfrm>
            <a:prstGeom prst="rect">
              <a:avLst/>
            </a:prstGeom>
            <a:solidFill>
              <a:schemeClr val="bg1"/>
            </a:solidFill>
          </p:spPr>
          <p:txBody>
            <a:bodyPr wrap="square" lIns="45720" tIns="45720" rIns="45720" bIns="45720" rtlCol="0" anchor="ctr">
              <a:spAutoFit/>
            </a:bodyPr>
            <a:lstStyle/>
            <a:p>
              <a:pPr algn="ctr"/>
              <a:r>
                <a:rPr lang="en-US" sz="1400" dirty="0">
                  <a:latin typeface="+mj-lt"/>
                </a:rPr>
                <a:t>HTTP Requests</a:t>
              </a:r>
            </a:p>
          </p:txBody>
        </p:sp>
        <p:sp>
          <p:nvSpPr>
            <p:cNvPr id="60" name="TextBox 59">
              <a:extLst>
                <a:ext uri="{FF2B5EF4-FFF2-40B4-BE49-F238E27FC236}">
                  <a16:creationId xmlns:a16="http://schemas.microsoft.com/office/drawing/2014/main" id="{A5DCD89A-134E-449B-9B53-BBAD13990542}"/>
                </a:ext>
              </a:extLst>
            </p:cNvPr>
            <p:cNvSpPr txBox="1"/>
            <p:nvPr/>
          </p:nvSpPr>
          <p:spPr>
            <a:xfrm>
              <a:off x="2365829" y="4513598"/>
              <a:ext cx="1161144" cy="523220"/>
            </a:xfrm>
            <a:prstGeom prst="rect">
              <a:avLst/>
            </a:prstGeom>
            <a:solidFill>
              <a:schemeClr val="bg1"/>
            </a:solidFill>
          </p:spPr>
          <p:txBody>
            <a:bodyPr wrap="square" lIns="45720" tIns="45720" rIns="45720" bIns="45720" rtlCol="0" anchor="ctr">
              <a:spAutoFit/>
            </a:bodyPr>
            <a:lstStyle/>
            <a:p>
              <a:pPr algn="ctr"/>
              <a:r>
                <a:rPr lang="en-US" sz="1400" dirty="0">
                  <a:latin typeface="+mj-lt"/>
                </a:rPr>
                <a:t>Dependency Calls</a:t>
              </a:r>
            </a:p>
          </p:txBody>
        </p:sp>
        <p:sp>
          <p:nvSpPr>
            <p:cNvPr id="69" name="Arrow: Right 91">
              <a:extLst>
                <a:ext uri="{FF2B5EF4-FFF2-40B4-BE49-F238E27FC236}">
                  <a16:creationId xmlns:a16="http://schemas.microsoft.com/office/drawing/2014/main" id="{74568589-BA5C-46FC-9A29-843E1CEDBD78}"/>
                </a:ext>
              </a:extLst>
            </p:cNvPr>
            <p:cNvSpPr/>
            <p:nvPr/>
          </p:nvSpPr>
          <p:spPr>
            <a:xfrm>
              <a:off x="10813673" y="5138501"/>
              <a:ext cx="395394" cy="252822"/>
            </a:xfrm>
            <a:prstGeom prst="rightArrow">
              <a:avLst/>
            </a:prstGeom>
            <a:solidFill>
              <a:srgbClr val="0079D6"/>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Flowchart: Multidocument 20">
              <a:extLst>
                <a:ext uri="{FF2B5EF4-FFF2-40B4-BE49-F238E27FC236}">
                  <a16:creationId xmlns:a16="http://schemas.microsoft.com/office/drawing/2014/main" id="{F94EE8CA-AA36-46EA-8604-26373E21B806}"/>
                </a:ext>
              </a:extLst>
            </p:cNvPr>
            <p:cNvSpPr/>
            <p:nvPr/>
          </p:nvSpPr>
          <p:spPr>
            <a:xfrm>
              <a:off x="2032000" y="1433533"/>
              <a:ext cx="1785257" cy="1115927"/>
            </a:xfrm>
            <a:prstGeom prst="flowChartMultidocument">
              <a:avLst/>
            </a:prstGeom>
            <a:solidFill>
              <a:srgbClr val="5C2D9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lIns="0" tIns="18000" rIns="0" bIns="18000" rtlCol="0" anchor="ctr"/>
            <a:lstStyle/>
            <a:p>
              <a:pPr algn="ctr"/>
              <a:r>
                <a:rPr lang="en-US" sz="1600" dirty="0"/>
                <a:t>Web Applications</a:t>
              </a:r>
            </a:p>
          </p:txBody>
        </p:sp>
        <p:sp>
          <p:nvSpPr>
            <p:cNvPr id="54" name="Rectangle: Rounded Corners 41">
              <a:extLst>
                <a:ext uri="{FF2B5EF4-FFF2-40B4-BE49-F238E27FC236}">
                  <a16:creationId xmlns:a16="http://schemas.microsoft.com/office/drawing/2014/main" id="{BB6EDB24-31B4-4808-A8EE-9863277F98FD}"/>
                </a:ext>
              </a:extLst>
            </p:cNvPr>
            <p:cNvSpPr/>
            <p:nvPr/>
          </p:nvSpPr>
          <p:spPr>
            <a:xfrm>
              <a:off x="3307076" y="2191788"/>
              <a:ext cx="254128" cy="202989"/>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solidFill>
                    <a:schemeClr val="tx1"/>
                  </a:solidFill>
                </a:rPr>
                <a:t>AI</a:t>
              </a:r>
            </a:p>
          </p:txBody>
        </p:sp>
        <p:sp>
          <p:nvSpPr>
            <p:cNvPr id="5" name="Rectangle 4"/>
            <p:cNvSpPr/>
            <p:nvPr/>
          </p:nvSpPr>
          <p:spPr bwMode="auto">
            <a:xfrm>
              <a:off x="2226227" y="5165641"/>
              <a:ext cx="1302451" cy="93910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000" rIns="0" bIns="18000" numCol="1" spcCol="0" rtlCol="0" fromWordArt="0" anchor="ctr" anchorCtr="0" forceAA="0" compatLnSpc="1">
              <a:prstTxWarp prst="textNoShape">
                <a:avLst/>
              </a:prstTxWarp>
              <a:noAutofit/>
            </a:bodyPr>
            <a:lstStyle/>
            <a:p>
              <a:pPr algn="ctr"/>
              <a:r>
                <a:rPr lang="en-US" sz="1600" dirty="0"/>
                <a:t>External Services</a:t>
              </a:r>
            </a:p>
          </p:txBody>
        </p:sp>
        <p:cxnSp>
          <p:nvCxnSpPr>
            <p:cNvPr id="84" name="Straight Arrow Connector 83"/>
            <p:cNvCxnSpPr/>
            <p:nvPr/>
          </p:nvCxnSpPr>
          <p:spPr>
            <a:xfrm>
              <a:off x="8660872" y="1864672"/>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8660872" y="269438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8660872" y="3533234"/>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660872" y="4381231"/>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660872" y="5229228"/>
              <a:ext cx="671998"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8660872" y="1846384"/>
              <a:ext cx="0" cy="33840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11959" y="3531150"/>
              <a:ext cx="54891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6A8E92A-E524-44C4-BB22-18C974CE2C42}"/>
                </a:ext>
              </a:extLst>
            </p:cNvPr>
            <p:cNvSpPr/>
            <p:nvPr/>
          </p:nvSpPr>
          <p:spPr>
            <a:xfrm>
              <a:off x="9332870" y="3217292"/>
              <a:ext cx="2000505" cy="65574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44000" rIns="0" rtlCol="0" anchor="ctr"/>
            <a:lstStyle/>
            <a:p>
              <a:r>
                <a:rPr lang="en-US" sz="1600" dirty="0">
                  <a:solidFill>
                    <a:schemeClr val="tx1"/>
                  </a:solidFill>
                  <a:latin typeface="+mj-lt"/>
                </a:rPr>
                <a:t>Visual Studio</a:t>
              </a:r>
            </a:p>
          </p:txBody>
        </p:sp>
        <p:pic>
          <p:nvPicPr>
            <p:cNvPr id="6" name="Graphic 5">
              <a:extLst>
                <a:ext uri="{FF2B5EF4-FFF2-40B4-BE49-F238E27FC236}">
                  <a16:creationId xmlns:a16="http://schemas.microsoft.com/office/drawing/2014/main" id="{32C833D9-8151-45B8-B959-CE6D2D48F6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777" y="5264912"/>
              <a:ext cx="910835" cy="910835"/>
            </a:xfrm>
            <a:prstGeom prst="rect">
              <a:avLst/>
            </a:prstGeom>
          </p:spPr>
        </p:pic>
        <p:pic>
          <p:nvPicPr>
            <p:cNvPr id="10" name="Graphic 9">
              <a:extLst>
                <a:ext uri="{FF2B5EF4-FFF2-40B4-BE49-F238E27FC236}">
                  <a16:creationId xmlns:a16="http://schemas.microsoft.com/office/drawing/2014/main" id="{5F28AC9C-F667-4E3C-9699-CFE4658F395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60224" y="3552672"/>
              <a:ext cx="688077" cy="688077"/>
            </a:xfrm>
            <a:prstGeom prst="rect">
              <a:avLst/>
            </a:prstGeom>
          </p:spPr>
        </p:pic>
        <p:pic>
          <p:nvPicPr>
            <p:cNvPr id="61" name="Graphic 60">
              <a:extLst>
                <a:ext uri="{FF2B5EF4-FFF2-40B4-BE49-F238E27FC236}">
                  <a16:creationId xmlns:a16="http://schemas.microsoft.com/office/drawing/2014/main" id="{16D876DD-8BE0-47C8-8019-E688B67EFD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93299" y="1634772"/>
              <a:ext cx="436142" cy="436142"/>
            </a:xfrm>
            <a:prstGeom prst="rect">
              <a:avLst/>
            </a:prstGeom>
          </p:spPr>
        </p:pic>
        <p:pic>
          <p:nvPicPr>
            <p:cNvPr id="62" name="Graphic 61">
              <a:extLst>
                <a:ext uri="{FF2B5EF4-FFF2-40B4-BE49-F238E27FC236}">
                  <a16:creationId xmlns:a16="http://schemas.microsoft.com/office/drawing/2014/main" id="{CE374001-50CA-401C-9A25-DC5CAF9882B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38928" y="2452687"/>
              <a:ext cx="544884" cy="483489"/>
            </a:xfrm>
            <a:prstGeom prst="rect">
              <a:avLst/>
            </a:prstGeom>
          </p:spPr>
        </p:pic>
        <p:pic>
          <p:nvPicPr>
            <p:cNvPr id="12" name="Picture 11">
              <a:extLst>
                <a:ext uri="{FF2B5EF4-FFF2-40B4-BE49-F238E27FC236}">
                  <a16:creationId xmlns:a16="http://schemas.microsoft.com/office/drawing/2014/main" id="{C5500892-1CFF-4EBF-AFCA-C7EC7D8F97D3}"/>
                </a:ext>
              </a:extLst>
            </p:cNvPr>
            <p:cNvPicPr>
              <a:picLocks noChangeAspect="1"/>
            </p:cNvPicPr>
            <p:nvPr/>
          </p:nvPicPr>
          <p:blipFill>
            <a:blip r:embed="rId14"/>
            <a:stretch>
              <a:fillRect/>
            </a:stretch>
          </p:blipFill>
          <p:spPr>
            <a:xfrm>
              <a:off x="10805333" y="3339125"/>
              <a:ext cx="412074" cy="412074"/>
            </a:xfrm>
            <a:prstGeom prst="rect">
              <a:avLst/>
            </a:prstGeom>
          </p:spPr>
        </p:pic>
        <p:pic>
          <p:nvPicPr>
            <p:cNvPr id="16" name="Graphic 15">
              <a:extLst>
                <a:ext uri="{FF2B5EF4-FFF2-40B4-BE49-F238E27FC236}">
                  <a16:creationId xmlns:a16="http://schemas.microsoft.com/office/drawing/2014/main" id="{BD2E1724-68C3-4367-B2BA-60087E617C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817812" y="4211480"/>
              <a:ext cx="387117" cy="387117"/>
            </a:xfrm>
            <a:prstGeom prst="rect">
              <a:avLst/>
            </a:prstGeom>
          </p:spPr>
        </p:pic>
        <p:grpSp>
          <p:nvGrpSpPr>
            <p:cNvPr id="3" name="Group 2">
              <a:extLst>
                <a:ext uri="{FF2B5EF4-FFF2-40B4-BE49-F238E27FC236}">
                  <a16:creationId xmlns:a16="http://schemas.microsoft.com/office/drawing/2014/main" id="{AB5BF73B-05B5-418C-A912-13A1555D330A}"/>
                </a:ext>
              </a:extLst>
            </p:cNvPr>
            <p:cNvGrpSpPr/>
            <p:nvPr/>
          </p:nvGrpSpPr>
          <p:grpSpPr>
            <a:xfrm>
              <a:off x="7242629" y="4717143"/>
              <a:ext cx="957942" cy="696686"/>
              <a:chOff x="7242629" y="4717143"/>
              <a:chExt cx="957942" cy="696686"/>
            </a:xfrm>
          </p:grpSpPr>
          <p:sp>
            <p:nvSpPr>
              <p:cNvPr id="2" name="Isosceles Triangle 1">
                <a:extLst>
                  <a:ext uri="{FF2B5EF4-FFF2-40B4-BE49-F238E27FC236}">
                    <a16:creationId xmlns:a16="http://schemas.microsoft.com/office/drawing/2014/main" id="{48E44996-F111-4D35-87EF-B81EE1F99E8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2" descr="https://azure.microsoft.com/svghandler/preview/?width=600&amp;amp;height=315">
                <a:extLst>
                  <a:ext uri="{FF2B5EF4-FFF2-40B4-BE49-F238E27FC236}">
                    <a16:creationId xmlns:a16="http://schemas.microsoft.com/office/drawing/2014/main" id="{BA4D5F40-5335-4F9A-838C-3E29BD2A8FB3}"/>
                  </a:ext>
                </a:extLst>
              </p:cNvPr>
              <p:cNvPicPr>
                <a:picLocks noChangeAspect="1" noChangeArrowheads="1"/>
              </p:cNvPicPr>
              <p:nvPr/>
            </p:nvPicPr>
            <p:blipFill>
              <a:blip r:embed="rId17"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55" name="Straight Arrow Connector 54">
              <a:extLst>
                <a:ext uri="{FF2B5EF4-FFF2-40B4-BE49-F238E27FC236}">
                  <a16:creationId xmlns:a16="http://schemas.microsoft.com/office/drawing/2014/main" id="{E80C33C9-E56A-432E-8025-7E380580A1FD}"/>
                </a:ext>
              </a:extLst>
            </p:cNvPr>
            <p:cNvCxnSpPr>
              <a:cxnSpLocks/>
            </p:cNvCxnSpPr>
            <p:nvPr/>
          </p:nvCxnSpPr>
          <p:spPr>
            <a:xfrm flipH="1">
              <a:off x="1351382" y="4296229"/>
              <a:ext cx="1580504" cy="697129"/>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DA2999C-81C9-4307-AD67-8C4889C8987A}"/>
                </a:ext>
              </a:extLst>
            </p:cNvPr>
            <p:cNvCxnSpPr>
              <a:cxnSpLocks/>
            </p:cNvCxnSpPr>
            <p:nvPr/>
          </p:nvCxnSpPr>
          <p:spPr>
            <a:xfrm>
              <a:off x="2917371" y="4296229"/>
              <a:ext cx="1754039" cy="66289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spTree>
    <p:custDataLst>
      <p:tags r:id="rId1"/>
    </p:custDataLst>
    <p:extLst>
      <p:ext uri="{BB962C8B-B14F-4D97-AF65-F5344CB8AC3E}">
        <p14:creationId xmlns:p14="http://schemas.microsoft.com/office/powerpoint/2010/main" val="4222409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Configure instrumentation in an app or service</a:t>
            </a:r>
          </a:p>
        </p:txBody>
      </p:sp>
    </p:spTree>
    <p:extLst>
      <p:ext uri="{BB962C8B-B14F-4D97-AF65-F5344CB8AC3E}">
        <p14:creationId xmlns:p14="http://schemas.microsoft.com/office/powerpoint/2010/main" val="84375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7A02-7A09-4C70-9404-F97DDF97EAA1}"/>
              </a:ext>
            </a:extLst>
          </p:cNvPr>
          <p:cNvSpPr>
            <a:spLocks noGrp="1"/>
          </p:cNvSpPr>
          <p:nvPr>
            <p:ph type="title"/>
          </p:nvPr>
        </p:nvSpPr>
        <p:spPr>
          <a:xfrm>
            <a:off x="588263" y="457200"/>
            <a:ext cx="11018520" cy="553998"/>
          </a:xfrm>
        </p:spPr>
        <p:txBody>
          <a:bodyPr/>
          <a:lstStyle/>
          <a:p>
            <a:r>
              <a:rPr lang="en-US" dirty="0"/>
              <a:t>Application Insights for webpages</a:t>
            </a:r>
          </a:p>
        </p:txBody>
      </p:sp>
      <p:sp>
        <p:nvSpPr>
          <p:cNvPr id="3" name="Text Placeholder 2">
            <a:extLst>
              <a:ext uri="{FF2B5EF4-FFF2-40B4-BE49-F238E27FC236}">
                <a16:creationId xmlns:a16="http://schemas.microsoft.com/office/drawing/2014/main" id="{5FBA1C42-5201-4AF5-B58A-87CF9D3A52F7}"/>
              </a:ext>
            </a:extLst>
          </p:cNvPr>
          <p:cNvSpPr>
            <a:spLocks noGrp="1"/>
          </p:cNvSpPr>
          <p:nvPr>
            <p:ph type="body" sz="quarter" idx="10"/>
          </p:nvPr>
        </p:nvSpPr>
        <p:spPr>
          <a:xfrm>
            <a:off x="584200" y="1435497"/>
            <a:ext cx="11018520" cy="4936736"/>
          </a:xfrm>
        </p:spPr>
        <p:txBody>
          <a:bodyPr/>
          <a:lstStyle/>
          <a:p>
            <a:r>
              <a:rPr lang="en-US" dirty="0">
                <a:latin typeface="+mn-lt"/>
              </a:rPr>
              <a:t>Monitor webpage or applications</a:t>
            </a:r>
          </a:p>
          <a:p>
            <a:pPr lvl="1"/>
            <a:r>
              <a:rPr lang="en-US" dirty="0"/>
              <a:t>Observe usage in near real-time</a:t>
            </a:r>
          </a:p>
          <a:p>
            <a:pPr lvl="1"/>
            <a:r>
              <a:rPr lang="en-US" dirty="0"/>
              <a:t>Gather performance metrics</a:t>
            </a:r>
          </a:p>
          <a:p>
            <a:r>
              <a:rPr lang="en-US" dirty="0">
                <a:latin typeface="+mn-lt"/>
              </a:rPr>
              <a:t>Can use a script to capture front-end telemetry</a:t>
            </a:r>
          </a:p>
          <a:p>
            <a:pPr lvl="1"/>
            <a:r>
              <a:rPr lang="en-US" dirty="0"/>
              <a:t>Page load time</a:t>
            </a:r>
          </a:p>
          <a:p>
            <a:pPr lvl="1"/>
            <a:r>
              <a:rPr lang="en-US" dirty="0"/>
              <a:t>Asynchronous JavaScript and XML (AJAX) calls</a:t>
            </a:r>
          </a:p>
          <a:p>
            <a:pPr lvl="1"/>
            <a:r>
              <a:rPr lang="en-US" dirty="0"/>
              <a:t>Browser exceptions</a:t>
            </a:r>
          </a:p>
          <a:p>
            <a:pPr lvl="1"/>
            <a:r>
              <a:rPr lang="en-US" dirty="0"/>
              <a:t>AJAX failures</a:t>
            </a:r>
          </a:p>
          <a:p>
            <a:pPr lvl="1"/>
            <a:r>
              <a:rPr lang="en-US" dirty="0"/>
              <a:t>User information</a:t>
            </a:r>
          </a:p>
          <a:p>
            <a:pPr lvl="1"/>
            <a:r>
              <a:rPr lang="en-US" dirty="0"/>
              <a:t>Session counts</a:t>
            </a:r>
          </a:p>
          <a:p>
            <a:r>
              <a:rPr lang="en-US" dirty="0">
                <a:latin typeface="+mn-lt"/>
              </a:rPr>
              <a:t>Segmented breakdowns</a:t>
            </a:r>
          </a:p>
          <a:p>
            <a:pPr lvl="1"/>
            <a:r>
              <a:rPr lang="en-US" dirty="0"/>
              <a:t>By users, page, client OS, browser version, geo-location, or other dimensions</a:t>
            </a:r>
          </a:p>
        </p:txBody>
      </p:sp>
    </p:spTree>
    <p:extLst>
      <p:ext uri="{BB962C8B-B14F-4D97-AF65-F5344CB8AC3E}">
        <p14:creationId xmlns:p14="http://schemas.microsoft.com/office/powerpoint/2010/main" val="215734225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webpages - code</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a:xfrm>
            <a:off x="588263" y="1436688"/>
            <a:ext cx="11018520" cy="4431983"/>
          </a:xfrm>
        </p:spPr>
        <p:txBody>
          <a:bodyPr wrap="square">
            <a:spAutoFit/>
          </a:bodyPr>
          <a:lstStyle/>
          <a:p>
            <a:pPr>
              <a:spcBef>
                <a:spcPts val="0"/>
              </a:spcBef>
              <a:spcAft>
                <a:spcPts val="200"/>
              </a:spcAft>
            </a:pPr>
            <a:r>
              <a:rPr lang="en-US" sz="1600" dirty="0">
                <a:solidFill>
                  <a:srgbClr val="800000"/>
                </a:solidFill>
              </a:rPr>
              <a:t>&lt;script</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"text/javascript"</a:t>
            </a:r>
            <a:r>
              <a:rPr lang="en-US" sz="1600" dirty="0">
                <a:solidFill>
                  <a:srgbClr val="800000"/>
                </a:solidFill>
              </a:rPr>
              <a:t>&gt;</a:t>
            </a:r>
            <a:endParaRPr lang="en-US" sz="1600" dirty="0">
              <a:solidFill>
                <a:srgbClr val="000000"/>
              </a:solidFill>
            </a:endParaRPr>
          </a:p>
          <a:p>
            <a:pPr>
              <a:spcBef>
                <a:spcPts val="0"/>
              </a:spcBef>
              <a:spcAft>
                <a:spcPts val="200"/>
              </a:spcAft>
            </a:pPr>
            <a:r>
              <a:rPr lang="en-US" sz="1600" dirty="0">
                <a:solidFill>
                  <a:srgbClr val="0000FF"/>
                </a:solidFill>
              </a:rPr>
              <a:t>var</a:t>
            </a:r>
            <a:r>
              <a:rPr lang="en-US" sz="1600" dirty="0">
                <a:solidFill>
                  <a:srgbClr val="000000"/>
                </a:solidFill>
              </a:rPr>
              <a:t> </a:t>
            </a:r>
            <a:r>
              <a:rPr lang="en-US" sz="1600" dirty="0">
                <a:solidFill>
                  <a:srgbClr val="001080"/>
                </a:solidFill>
              </a:rPr>
              <a:t>appInsights</a:t>
            </a:r>
            <a:r>
              <a:rPr lang="en-US" sz="1600" dirty="0">
                <a:solidFill>
                  <a:srgbClr val="000000"/>
                </a:solidFill>
              </a:rPr>
              <a:t>=</a:t>
            </a:r>
            <a:r>
              <a:rPr lang="en-US" sz="1600" dirty="0">
                <a:solidFill>
                  <a:srgbClr val="001080"/>
                </a:solidFill>
              </a:rPr>
              <a:t>window</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a</a:t>
            </a:r>
            <a:r>
              <a:rPr lang="en-US" sz="1600" dirty="0">
                <a:solidFill>
                  <a:srgbClr val="000000"/>
                </a:solidFill>
              </a:rPr>
              <a:t>){</a:t>
            </a:r>
          </a:p>
          <a:p>
            <a:pPr>
              <a:spcBef>
                <a:spcPts val="0"/>
              </a:spcBef>
              <a:spcAft>
                <a:spcPts val="200"/>
              </a:spcAft>
            </a:pPr>
            <a:r>
              <a:rPr lang="en-US" sz="1600" dirty="0">
                <a:solidFill>
                  <a:srgbClr val="0000FF"/>
                </a:solidFill>
              </a:rPr>
              <a:t>function</a:t>
            </a:r>
            <a:r>
              <a:rPr lang="en-US" sz="1600" dirty="0">
                <a:solidFill>
                  <a:srgbClr val="000000"/>
                </a:solidFill>
              </a:rPr>
              <a:t> </a:t>
            </a:r>
            <a:r>
              <a:rPr lang="en-US" sz="1600" dirty="0">
                <a:solidFill>
                  <a:srgbClr val="795E26"/>
                </a:solidFill>
              </a:rPr>
              <a:t>b</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a:solidFill>
                  <a:srgbClr val="0000FF"/>
                </a:solidFill>
              </a:rPr>
              <a:t>arguments</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795E26"/>
                </a:solidFill>
              </a:rPr>
              <a:t>push</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795E26"/>
                </a:solidFill>
              </a:rPr>
              <a:t>apply</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c</a:t>
            </a:r>
            <a:r>
              <a:rPr lang="en-US" sz="1600" dirty="0">
                <a:solidFill>
                  <a:srgbClr val="000000"/>
                </a:solidFill>
              </a:rPr>
              <a:t>={</a:t>
            </a:r>
            <a:r>
              <a:rPr lang="en-US" sz="1600" dirty="0">
                <a:solidFill>
                  <a:srgbClr val="001080"/>
                </a:solidFill>
              </a:rPr>
              <a:t>config:a</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001080"/>
                </a:solidFill>
              </a:rPr>
              <a:t>document</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window</a:t>
            </a:r>
            <a:r>
              <a:rPr lang="en-US" sz="1600" dirty="0">
                <a:solidFill>
                  <a:srgbClr val="000000"/>
                </a:solidFill>
              </a:rPr>
              <a:t>;</a:t>
            </a:r>
            <a:r>
              <a:rPr lang="en-US" sz="1600" dirty="0">
                <a:solidFill>
                  <a:srgbClr val="795E26"/>
                </a:solidFill>
              </a:rPr>
              <a:t>setTimeout</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createElement</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001080"/>
                </a:solidFill>
              </a:rPr>
              <a:t>src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url</a:t>
            </a:r>
            <a:r>
              <a:rPr lang="en-US" sz="1600" dirty="0">
                <a:solidFill>
                  <a:srgbClr val="000000"/>
                </a:solidFill>
              </a:rPr>
              <a:t>||</a:t>
            </a:r>
            <a:r>
              <a:rPr lang="en-US" sz="1600" dirty="0">
                <a:solidFill>
                  <a:srgbClr val="A31515"/>
                </a:solidFill>
              </a:rPr>
              <a:t>"https://az416426.vo.msecnd.net/scripts/a/ai.0.js"</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getElementsByTagName</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a:solidFill>
                  <a:srgbClr val="001080"/>
                </a:solidFill>
              </a:rPr>
              <a:t>parentNode</a:t>
            </a:r>
            <a:r>
              <a:rPr lang="en-US" sz="1600" dirty="0">
                <a:solidFill>
                  <a:srgbClr val="000000"/>
                </a:solidFill>
              </a:rPr>
              <a:t>.</a:t>
            </a:r>
            <a:r>
              <a:rPr lang="en-US" sz="1600" dirty="0">
                <a:solidFill>
                  <a:srgbClr val="795E26"/>
                </a:solidFill>
              </a:rPr>
              <a:t>appendChild</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AF00DB"/>
                </a:solidFill>
              </a:rPr>
              <a:t>try</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cookie</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001080"/>
                </a:solidFill>
              </a:rPr>
              <a:t>cookie</a:t>
            </a:r>
            <a:r>
              <a:rPr lang="en-US" sz="1600" dirty="0">
                <a:solidFill>
                  <a:srgbClr val="000000"/>
                </a:solidFill>
              </a:rPr>
              <a:t>}</a:t>
            </a:r>
            <a:r>
              <a:rPr lang="en-US" sz="1600" dirty="0">
                <a:solidFill>
                  <a:srgbClr val="AF00DB"/>
                </a:solidFill>
              </a:rPr>
              <a:t>catch</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AF00DB"/>
                </a:solidFill>
              </a:rPr>
              <a:t>for</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f</a:t>
            </a:r>
            <a:r>
              <a:rPr lang="en-US" sz="1600" dirty="0">
                <a:solidFill>
                  <a:srgbClr val="000000"/>
                </a:solidFill>
              </a:rPr>
              <a:t>=[</a:t>
            </a:r>
            <a:r>
              <a:rPr lang="en-US" sz="1600" dirty="0">
                <a:solidFill>
                  <a:srgbClr val="A31515"/>
                </a:solidFill>
              </a:rPr>
              <a:t>"Event"</a:t>
            </a:r>
            <a:r>
              <a:rPr lang="en-US" sz="1600" dirty="0">
                <a:solidFill>
                  <a:srgbClr val="000000"/>
                </a:solidFill>
              </a:rPr>
              <a:t>,</a:t>
            </a:r>
            <a:r>
              <a:rPr lang="en-US" sz="1600" dirty="0">
                <a:solidFill>
                  <a:srgbClr val="A31515"/>
                </a:solidFill>
              </a:rPr>
              <a:t>"Exception"</a:t>
            </a:r>
            <a:r>
              <a:rPr lang="en-US" sz="1600" dirty="0">
                <a:solidFill>
                  <a:srgbClr val="000000"/>
                </a:solidFill>
              </a:rPr>
              <a:t>,</a:t>
            </a:r>
            <a:r>
              <a:rPr lang="en-US" sz="1600" dirty="0">
                <a:solidFill>
                  <a:srgbClr val="A31515"/>
                </a:solidFill>
              </a:rPr>
              <a:t>"Metric"</a:t>
            </a:r>
            <a:r>
              <a:rPr lang="en-US" sz="1600" dirty="0">
                <a:solidFill>
                  <a:srgbClr val="000000"/>
                </a:solidFill>
              </a:rPr>
              <a:t>,</a:t>
            </a:r>
            <a:r>
              <a:rPr lang="en-US" sz="1600" dirty="0">
                <a:solidFill>
                  <a:srgbClr val="A31515"/>
                </a:solidFill>
              </a:rPr>
              <a:t>"PageView"</a:t>
            </a:r>
            <a:r>
              <a:rPr lang="en-US" sz="1600" dirty="0">
                <a:solidFill>
                  <a:srgbClr val="000000"/>
                </a:solidFill>
              </a:rPr>
              <a:t>,</a:t>
            </a:r>
            <a:r>
              <a:rPr lang="en-US" sz="1600" dirty="0">
                <a:solidFill>
                  <a:srgbClr val="A31515"/>
                </a:solidFill>
              </a:rPr>
              <a:t>"Trace"</a:t>
            </a:r>
            <a:r>
              <a:rPr lang="en-US" sz="1600" dirty="0">
                <a:solidFill>
                  <a:srgbClr val="000000"/>
                </a:solidFill>
              </a:rPr>
              <a:t>,</a:t>
            </a:r>
            <a:r>
              <a:rPr lang="en-US" sz="1600" dirty="0">
                <a:solidFill>
                  <a:srgbClr val="A31515"/>
                </a:solidFill>
              </a:rPr>
              <a:t>"Dependency"</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length</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track"</a:t>
            </a:r>
            <a:r>
              <a:rPr lang="en-US" sz="1600" dirty="0" err="1">
                <a:solidFill>
                  <a:srgbClr val="000000"/>
                </a:solidFill>
              </a:rPr>
              <a:t>+</a:t>
            </a:r>
            <a:r>
              <a:rPr lang="en-US" sz="1600" dirty="0" err="1">
                <a:solidFill>
                  <a:srgbClr val="001080"/>
                </a:solidFill>
              </a:rPr>
              <a:t>f</a:t>
            </a:r>
            <a:r>
              <a:rPr lang="en-US" sz="1600" dirty="0" err="1">
                <a:solidFill>
                  <a:srgbClr val="000000"/>
                </a:solidFill>
              </a:rPr>
              <a:t>.</a:t>
            </a:r>
            <a:r>
              <a:rPr lang="en-US" sz="1600" dirty="0" err="1">
                <a:solidFill>
                  <a:srgbClr val="795E26"/>
                </a:solidFill>
              </a:rPr>
              <a:t>pop</a:t>
            </a:r>
            <a:r>
              <a:rPr lang="en-US" sz="1600" dirty="0">
                <a:solidFill>
                  <a:srgbClr val="000000"/>
                </a:solidFill>
              </a:rPr>
              <a:t>());</a:t>
            </a:r>
            <a:r>
              <a:rPr lang="en-US" sz="1600" dirty="0">
                <a:solidFill>
                  <a:srgbClr val="AF00DB"/>
                </a:solidFill>
              </a:rPr>
              <a:t>if</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setAuthenticatedUserContext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clearAuthenticatedUserContext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"flush"</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disableExceptionTracking</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A31515"/>
                </a:solidFill>
              </a:rPr>
              <a:t>"</a:t>
            </a:r>
            <a:r>
              <a:rPr lang="en-US" sz="1600" dirty="0" err="1">
                <a:solidFill>
                  <a:srgbClr val="A31515"/>
                </a:solidFill>
              </a:rPr>
              <a:t>onerror</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g</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err="1">
                <a:solidFill>
                  <a:srgbClr val="001080"/>
                </a:solidFill>
              </a:rPr>
              <a:t>i</a:t>
            </a:r>
            <a:r>
              <a:rPr lang="en-US" sz="1600" dirty="0">
                <a:solidFill>
                  <a:srgbClr val="000000"/>
                </a:solidFill>
              </a:rPr>
              <a:t>=</a:t>
            </a:r>
            <a:r>
              <a:rPr lang="en-US" sz="1600" dirty="0">
                <a:solidFill>
                  <a:srgbClr val="001080"/>
                </a:solidFill>
              </a:rPr>
              <a:t>g</a:t>
            </a:r>
            <a:r>
              <a:rPr lang="en-US" sz="1600" dirty="0">
                <a:solidFill>
                  <a:srgbClr val="000000"/>
                </a:solidFill>
              </a:rPr>
              <a:t>&amp;&amp;</a:t>
            </a:r>
            <a:r>
              <a:rPr lang="en-US" sz="1600" dirty="0">
                <a:solidFill>
                  <a:srgbClr val="795E26"/>
                </a:solidFill>
              </a:rPr>
              <a:t>g</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AF00DB"/>
                </a:solidFill>
              </a:rPr>
              <a:t>return</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err="1">
                <a:solidFill>
                  <a:srgbClr val="001080"/>
                </a:solidFill>
              </a:rPr>
              <a:t>i</a:t>
            </a:r>
            <a:r>
              <a:rPr lang="en-US" sz="1600" dirty="0">
                <a:solidFill>
                  <a:srgbClr val="000000"/>
                </a:solidFill>
              </a:rPr>
              <a:t>&amp;&amp;</a:t>
            </a:r>
            <a:r>
              <a:rPr lang="en-US" sz="1600" dirty="0">
                <a:solidFill>
                  <a:srgbClr val="001080"/>
                </a:solidFill>
              </a:rPr>
              <a:t>c</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err="1">
                <a:solidFill>
                  <a:srgbClr val="001080"/>
                </a:solidFill>
              </a:rPr>
              <a:t>i</a:t>
            </a:r>
            <a:r>
              <a:rPr lang="en-US" sz="1600" dirty="0">
                <a:solidFill>
                  <a:srgbClr val="000000"/>
                </a:solidFill>
              </a:rPr>
              <a:t>}}</a:t>
            </a:r>
            <a:r>
              <a:rPr lang="en-US" sz="1600" dirty="0">
                <a:solidFill>
                  <a:srgbClr val="AF00DB"/>
                </a:solidFill>
              </a:rPr>
              <a:t>return</a:t>
            </a:r>
            <a:r>
              <a:rPr lang="en-US" sz="1600" dirty="0">
                <a:solidFill>
                  <a:srgbClr val="000000"/>
                </a:solidFill>
              </a:rPr>
              <a:t> </a:t>
            </a:r>
            <a:r>
              <a:rPr lang="en-US" sz="1600" dirty="0">
                <a:solidFill>
                  <a:srgbClr val="001080"/>
                </a:solidFill>
              </a:rPr>
              <a:t>c</a:t>
            </a:r>
            <a:endParaRPr lang="en-US" sz="1600" dirty="0">
              <a:solidFill>
                <a:srgbClr val="000000"/>
              </a:solidFill>
            </a:endParaRPr>
          </a:p>
          <a:p>
            <a:pPr>
              <a:spcBef>
                <a:spcPts val="0"/>
              </a:spcBef>
              <a:spcAft>
                <a:spcPts val="200"/>
              </a:spcAft>
            </a:pPr>
            <a:r>
              <a:rPr lang="en-US" sz="1600" dirty="0">
                <a:solidFill>
                  <a:srgbClr val="000000"/>
                </a:solidFill>
              </a:rPr>
              <a:t>}({ </a:t>
            </a:r>
            <a:r>
              <a:rPr lang="en-US" sz="1600" dirty="0">
                <a:solidFill>
                  <a:srgbClr val="001080"/>
                </a:solidFill>
              </a:rPr>
              <a:t>instrumentationKey:</a:t>
            </a:r>
            <a:r>
              <a:rPr lang="en-US" sz="1600" dirty="0">
                <a:solidFill>
                  <a:srgbClr val="A31515"/>
                </a:solidFill>
              </a:rPr>
              <a:t>"&lt;your instrumentation key&gt;" </a:t>
            </a:r>
            <a:r>
              <a:rPr lang="en-US" sz="1600" dirty="0">
                <a:solidFill>
                  <a:srgbClr val="000000"/>
                </a:solidFill>
              </a:rPr>
              <a:t>});</a:t>
            </a:r>
          </a:p>
          <a:p>
            <a:pPr>
              <a:spcBef>
                <a:spcPts val="0"/>
              </a:spcBef>
              <a:spcAft>
                <a:spcPts val="200"/>
              </a:spcAft>
            </a:pPr>
            <a:br>
              <a:rPr lang="en-US" sz="1600" dirty="0">
                <a:solidFill>
                  <a:srgbClr val="000000"/>
                </a:solidFill>
              </a:rPr>
            </a:br>
            <a:r>
              <a:rPr lang="en-US" sz="1600" dirty="0">
                <a:solidFill>
                  <a:srgbClr val="001080"/>
                </a:solidFill>
              </a:rPr>
              <a:t>window</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queue</a:t>
            </a:r>
            <a:r>
              <a:rPr lang="en-US" sz="1600" dirty="0">
                <a:solidFill>
                  <a:srgbClr val="000000"/>
                </a:solidFill>
              </a:rPr>
              <a:t>&amp;&amp;</a:t>
            </a:r>
            <a:r>
              <a:rPr lang="en-US" sz="1600" dirty="0">
                <a:solidFill>
                  <a:srgbClr val="09885A"/>
                </a:solidFill>
              </a:rPr>
              <a:t>0</a:t>
            </a:r>
            <a:r>
              <a:rPr lang="en-US" sz="1600" dirty="0">
                <a:solidFill>
                  <a:srgbClr val="000000"/>
                </a:solidFill>
              </a:rPr>
              <a:t>===</a:t>
            </a:r>
            <a:r>
              <a:rPr lang="en-US" sz="1600" dirty="0">
                <a:solidFill>
                  <a:srgbClr val="001080"/>
                </a:solidFill>
              </a:rPr>
              <a:t>appInsights</a:t>
            </a:r>
            <a:r>
              <a:rPr lang="en-US" sz="1600" dirty="0">
                <a:solidFill>
                  <a:srgbClr val="000000"/>
                </a:solidFill>
              </a:rPr>
              <a:t>.</a:t>
            </a:r>
            <a:r>
              <a:rPr lang="en-US" sz="1600" dirty="0">
                <a:solidFill>
                  <a:srgbClr val="001080"/>
                </a:solidFill>
              </a:rPr>
              <a:t>queue</a:t>
            </a:r>
            <a:r>
              <a:rPr lang="en-US" sz="1600" dirty="0">
                <a:solidFill>
                  <a:srgbClr val="000000"/>
                </a:solidFill>
              </a:rPr>
              <a:t>.</a:t>
            </a:r>
            <a:r>
              <a:rPr lang="en-US" sz="1600" dirty="0">
                <a:solidFill>
                  <a:srgbClr val="001080"/>
                </a:solidFill>
              </a:rPr>
              <a:t>length</a:t>
            </a:r>
            <a:r>
              <a:rPr lang="en-US" sz="1600" dirty="0">
                <a:solidFill>
                  <a:srgbClr val="000000"/>
                </a:solidFill>
              </a:rPr>
              <a:t>&amp;&amp;</a:t>
            </a:r>
            <a:r>
              <a:rPr lang="en-US" sz="1600" dirty="0">
                <a:solidFill>
                  <a:srgbClr val="001080"/>
                </a:solidFill>
              </a:rPr>
              <a:t>appInsights</a:t>
            </a:r>
            <a:r>
              <a:rPr lang="en-US" sz="1600" dirty="0">
                <a:solidFill>
                  <a:srgbClr val="000000"/>
                </a:solidFill>
              </a:rPr>
              <a:t>.</a:t>
            </a:r>
            <a:r>
              <a:rPr lang="en-US" sz="1600" dirty="0">
                <a:solidFill>
                  <a:srgbClr val="795E26"/>
                </a:solidFill>
              </a:rPr>
              <a:t>trackPageView</a:t>
            </a:r>
            <a:r>
              <a:rPr lang="en-US" sz="1600" dirty="0">
                <a:solidFill>
                  <a:srgbClr val="000000"/>
                </a:solidFill>
              </a:rPr>
              <a:t>();</a:t>
            </a:r>
          </a:p>
          <a:p>
            <a:pPr>
              <a:spcBef>
                <a:spcPts val="0"/>
              </a:spcBef>
              <a:spcAft>
                <a:spcPts val="200"/>
              </a:spcAft>
            </a:pPr>
            <a:r>
              <a:rPr lang="en-US" sz="1600" dirty="0">
                <a:solidFill>
                  <a:srgbClr val="800000"/>
                </a:solidFill>
              </a:rPr>
              <a:t>&lt;/script&gt;</a:t>
            </a:r>
            <a:endParaRPr lang="en-US" sz="1600" dirty="0">
              <a:solidFill>
                <a:srgbClr val="000000"/>
              </a:solidFill>
            </a:endParaRPr>
          </a:p>
        </p:txBody>
      </p:sp>
      <p:grpSp>
        <p:nvGrpSpPr>
          <p:cNvPr id="5" name="Group 4" descr="Call out indicating where the instrumentation key needs to be added in the JavaScript code. ">
            <a:extLst>
              <a:ext uri="{FF2B5EF4-FFF2-40B4-BE49-F238E27FC236}">
                <a16:creationId xmlns:a16="http://schemas.microsoft.com/office/drawing/2014/main" id="{5F2A027F-8E59-4A2A-B4D8-17FF98FD3343}"/>
              </a:ext>
            </a:extLst>
          </p:cNvPr>
          <p:cNvGrpSpPr/>
          <p:nvPr/>
        </p:nvGrpSpPr>
        <p:grpSpPr>
          <a:xfrm>
            <a:off x="6845300" y="4135902"/>
            <a:ext cx="3965722" cy="717452"/>
            <a:chOff x="6845300" y="4135902"/>
            <a:chExt cx="3965722" cy="717452"/>
          </a:xfrm>
        </p:grpSpPr>
        <p:sp>
          <p:nvSpPr>
            <p:cNvPr id="4" name="Callout: Double Bent Line 3">
              <a:extLst>
                <a:ext uri="{FF2B5EF4-FFF2-40B4-BE49-F238E27FC236}">
                  <a16:creationId xmlns:a16="http://schemas.microsoft.com/office/drawing/2014/main" id="{B79B7CC2-6C80-4D32-A8EF-6903F06D2809}"/>
                </a:ext>
              </a:extLst>
            </p:cNvPr>
            <p:cNvSpPr/>
            <p:nvPr/>
          </p:nvSpPr>
          <p:spPr bwMode="auto">
            <a:xfrm>
              <a:off x="8801100" y="4135902"/>
              <a:ext cx="2009922" cy="717452"/>
            </a:xfrm>
            <a:prstGeom prst="borderCallout3">
              <a:avLst>
                <a:gd name="adj1" fmla="val 90318"/>
                <a:gd name="adj2" fmla="val -170460"/>
                <a:gd name="adj3" fmla="val 112868"/>
                <a:gd name="adj4" fmla="val -115360"/>
                <a:gd name="adj5" fmla="val 117647"/>
                <a:gd name="adj6" fmla="val -17321"/>
                <a:gd name="adj7" fmla="val 105120"/>
                <a:gd name="adj8" fmla="val 44608"/>
              </a:avLst>
            </a:prstGeom>
            <a:solidFill>
              <a:srgbClr val="01BCF3"/>
            </a:solidFill>
            <a:ln w="12700">
              <a:noFill/>
              <a:headEnd type="triangle" w="med" len="med"/>
              <a:tailEnd type="none" w="med" len="med"/>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Instrumentation Key goes here</a:t>
              </a:r>
            </a:p>
          </p:txBody>
        </p:sp>
        <p:cxnSp>
          <p:nvCxnSpPr>
            <p:cNvPr id="74" name="Connector: Elbow 73">
              <a:extLst>
                <a:ext uri="{FF2B5EF4-FFF2-40B4-BE49-F238E27FC236}">
                  <a16:creationId xmlns:a16="http://schemas.microsoft.com/office/drawing/2014/main" id="{40C532E8-48FA-4B4D-AFB4-CE76A292B1C0}"/>
                </a:ext>
              </a:extLst>
            </p:cNvPr>
            <p:cNvCxnSpPr>
              <a:cxnSpLocks/>
              <a:stCxn id="4" idx="2"/>
            </p:cNvCxnSpPr>
            <p:nvPr/>
          </p:nvCxnSpPr>
          <p:spPr>
            <a:xfrm rot="10800000" flipV="1">
              <a:off x="6845300" y="4494628"/>
              <a:ext cx="1955800" cy="102772"/>
            </a:xfrm>
            <a:prstGeom prst="bentConnector3">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88485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 pages - config</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p:txBody>
          <a:bodyPr wrap="none"/>
          <a:lstStyle/>
          <a:p>
            <a:r>
              <a:rPr lang="en-US" sz="1800" dirty="0">
                <a:solidFill>
                  <a:srgbClr val="008000"/>
                </a:solidFill>
              </a:rPr>
              <a:t>// Send telemetry immediately without batching.</a:t>
            </a:r>
            <a:endParaRPr lang="en-US" sz="1800" dirty="0">
              <a:solidFill>
                <a:srgbClr val="000000"/>
              </a:solidFill>
            </a:endParaRPr>
          </a:p>
          <a:p>
            <a:r>
              <a:rPr lang="en-US" sz="1800" dirty="0">
                <a:solidFill>
                  <a:srgbClr val="008000"/>
                </a:solidFill>
              </a:rPr>
              <a:t>// Remember to remove this when no longer required, as it can affect browser performance.</a:t>
            </a:r>
            <a:endParaRPr lang="en-US" sz="1800" dirty="0">
              <a:solidFill>
                <a:srgbClr val="000000"/>
              </a:solidFill>
            </a:endParaRPr>
          </a:p>
          <a:p>
            <a:r>
              <a:rPr lang="en-US" sz="1800" dirty="0">
                <a:solidFill>
                  <a:srgbClr val="001080"/>
                </a:solidFill>
              </a:rPr>
              <a:t>enableDebug: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Don't log browser exceptions.</a:t>
            </a:r>
            <a:endParaRPr lang="en-US" sz="1800" dirty="0">
              <a:solidFill>
                <a:srgbClr val="000000"/>
              </a:solidFill>
            </a:endParaRPr>
          </a:p>
          <a:p>
            <a:r>
              <a:rPr lang="en-US" sz="1800" dirty="0">
                <a:solidFill>
                  <a:srgbClr val="001080"/>
                </a:solidFill>
              </a:rPr>
              <a:t>disableExceptionTracking: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Don't log ajax calls.</a:t>
            </a:r>
            <a:endParaRPr lang="en-US" sz="1800" dirty="0">
              <a:solidFill>
                <a:srgbClr val="000000"/>
              </a:solidFill>
            </a:endParaRPr>
          </a:p>
          <a:p>
            <a:r>
              <a:rPr lang="en-US" sz="1800" dirty="0">
                <a:solidFill>
                  <a:srgbClr val="001080"/>
                </a:solidFill>
              </a:rPr>
              <a:t>disableAjaxTracking:</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Limit number of Ajax calls logged, to reduce traffic.</a:t>
            </a:r>
            <a:endParaRPr lang="en-US" sz="1800" dirty="0">
              <a:solidFill>
                <a:srgbClr val="000000"/>
              </a:solidFill>
            </a:endParaRPr>
          </a:p>
          <a:p>
            <a:r>
              <a:rPr lang="en-US" sz="1800" dirty="0">
                <a:solidFill>
                  <a:srgbClr val="001080"/>
                </a:solidFill>
              </a:rPr>
              <a:t>maxAjaxCallsPerView:</a:t>
            </a:r>
            <a:r>
              <a:rPr lang="en-US" sz="1800" dirty="0">
                <a:solidFill>
                  <a:srgbClr val="000000"/>
                </a:solidFill>
              </a:rPr>
              <a:t> </a:t>
            </a:r>
            <a:r>
              <a:rPr lang="en-US" sz="1800" dirty="0">
                <a:solidFill>
                  <a:srgbClr val="09885A"/>
                </a:solidFill>
              </a:rPr>
              <a:t>10</a:t>
            </a:r>
            <a:r>
              <a:rPr lang="en-US" sz="1800" dirty="0">
                <a:solidFill>
                  <a:srgbClr val="000000"/>
                </a:solidFill>
              </a:rPr>
              <a:t>, </a:t>
            </a:r>
            <a:r>
              <a:rPr lang="en-US" sz="1800" dirty="0">
                <a:solidFill>
                  <a:srgbClr val="008000"/>
                </a:solidFill>
              </a:rPr>
              <a:t>// default is 500</a:t>
            </a:r>
            <a:endParaRPr lang="en-US" sz="1800" dirty="0">
              <a:solidFill>
                <a:srgbClr val="000000"/>
              </a:solidFill>
            </a:endParaRPr>
          </a:p>
          <a:p>
            <a:r>
              <a:rPr lang="en-US" sz="1800" dirty="0">
                <a:solidFill>
                  <a:srgbClr val="008000"/>
                </a:solidFill>
              </a:rPr>
              <a:t>// Time page load up to execution of first trackPageView().</a:t>
            </a:r>
            <a:endParaRPr lang="en-US" sz="1800" dirty="0">
              <a:solidFill>
                <a:srgbClr val="000000"/>
              </a:solidFill>
            </a:endParaRPr>
          </a:p>
          <a:p>
            <a:r>
              <a:rPr lang="en-US" sz="1800" dirty="0">
                <a:solidFill>
                  <a:srgbClr val="001080"/>
                </a:solidFill>
              </a:rPr>
              <a:t>overridePageViewDuration:</a:t>
            </a:r>
            <a:r>
              <a:rPr lang="en-US" sz="1800" dirty="0">
                <a:solidFill>
                  <a:srgbClr val="000000"/>
                </a:solidFill>
              </a:rPr>
              <a:t> </a:t>
            </a:r>
            <a:r>
              <a:rPr lang="en-US" sz="1800" dirty="0">
                <a:solidFill>
                  <a:srgbClr val="001080"/>
                </a:solidFill>
              </a:rPr>
              <a:t>boolean</a:t>
            </a:r>
            <a:r>
              <a:rPr lang="en-US" sz="1800" dirty="0">
                <a:solidFill>
                  <a:srgbClr val="000000"/>
                </a:solidFill>
              </a:rPr>
              <a:t>,</a:t>
            </a:r>
          </a:p>
          <a:p>
            <a:r>
              <a:rPr lang="en-US" sz="1800" dirty="0">
                <a:solidFill>
                  <a:srgbClr val="008000"/>
                </a:solidFill>
              </a:rPr>
              <a:t>// Set dynamically for an authenticated user.</a:t>
            </a:r>
            <a:endParaRPr lang="en-US" sz="1800" dirty="0">
              <a:solidFill>
                <a:srgbClr val="000000"/>
              </a:solidFill>
            </a:endParaRPr>
          </a:p>
          <a:p>
            <a:r>
              <a:rPr lang="en-US" sz="1800" dirty="0">
                <a:solidFill>
                  <a:srgbClr val="001080"/>
                </a:solidFill>
              </a:rPr>
              <a:t>accountId:</a:t>
            </a:r>
            <a:r>
              <a:rPr lang="en-US" sz="1800" dirty="0">
                <a:solidFill>
                  <a:srgbClr val="000000"/>
                </a:solidFill>
              </a:rPr>
              <a:t> </a:t>
            </a:r>
            <a:r>
              <a:rPr lang="en-US" sz="1800" dirty="0">
                <a:solidFill>
                  <a:srgbClr val="001080"/>
                </a:solidFill>
              </a:rPr>
              <a:t>string</a:t>
            </a:r>
            <a:r>
              <a:rPr lang="en-US" sz="1800" dirty="0">
                <a:solidFill>
                  <a:srgbClr val="000000"/>
                </a:solidFill>
              </a:rPr>
              <a:t>,</a:t>
            </a:r>
          </a:p>
        </p:txBody>
      </p:sp>
    </p:spTree>
    <p:extLst>
      <p:ext uri="{BB962C8B-B14F-4D97-AF65-F5344CB8AC3E}">
        <p14:creationId xmlns:p14="http://schemas.microsoft.com/office/powerpoint/2010/main" val="36253510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EB92-0D30-40FB-A9CE-E72BD7E8D2C3}"/>
              </a:ext>
            </a:extLst>
          </p:cNvPr>
          <p:cNvSpPr>
            <a:spLocks noGrp="1"/>
          </p:cNvSpPr>
          <p:nvPr>
            <p:ph type="title"/>
          </p:nvPr>
        </p:nvSpPr>
        <p:spPr>
          <a:xfrm>
            <a:off x="588263" y="457200"/>
            <a:ext cx="11018520" cy="553998"/>
          </a:xfrm>
        </p:spPr>
        <p:txBody>
          <a:bodyPr/>
          <a:lstStyle/>
          <a:p>
            <a:r>
              <a:rPr lang="en-US" dirty="0"/>
              <a:t>Application Insights for console applications</a:t>
            </a:r>
          </a:p>
        </p:txBody>
      </p:sp>
      <p:sp>
        <p:nvSpPr>
          <p:cNvPr id="3" name="Text Placeholder 2">
            <a:extLst>
              <a:ext uri="{FF2B5EF4-FFF2-40B4-BE49-F238E27FC236}">
                <a16:creationId xmlns:a16="http://schemas.microsoft.com/office/drawing/2014/main" id="{F59DF53A-F7BB-4E35-8480-ECD68BB551D7}"/>
              </a:ext>
            </a:extLst>
          </p:cNvPr>
          <p:cNvSpPr>
            <a:spLocks noGrp="1"/>
          </p:cNvSpPr>
          <p:nvPr>
            <p:ph type="body" sz="quarter" idx="10"/>
          </p:nvPr>
        </p:nvSpPr>
        <p:spPr>
          <a:xfrm>
            <a:off x="584200" y="1435497"/>
            <a:ext cx="11018520" cy="3003899"/>
          </a:xfrm>
        </p:spPr>
        <p:txBody>
          <a:bodyPr/>
          <a:lstStyle/>
          <a:p>
            <a:r>
              <a:rPr lang="en-US" dirty="0">
                <a:latin typeface="+mn-lt"/>
              </a:rPr>
              <a:t>Install latest </a:t>
            </a:r>
            <a:r>
              <a:rPr lang="en-US" b="1" dirty="0">
                <a:latin typeface="+mn-lt"/>
              </a:rPr>
              <a:t>Microsoft.ApplicationInsights </a:t>
            </a:r>
            <a:r>
              <a:rPr lang="en-US" dirty="0">
                <a:latin typeface="+mn-lt"/>
              </a:rPr>
              <a:t>NuGet package</a:t>
            </a:r>
          </a:p>
          <a:p>
            <a:r>
              <a:rPr lang="en-US" dirty="0">
                <a:latin typeface="+mn-lt"/>
              </a:rPr>
              <a:t>Install latest </a:t>
            </a:r>
            <a:r>
              <a:rPr lang="en-US" b="1" dirty="0">
                <a:latin typeface="+mn-lt"/>
              </a:rPr>
              <a:t>Microsoft.ApplicationInsights.DependencyCollector </a:t>
            </a:r>
            <a:r>
              <a:rPr lang="en-US" dirty="0">
                <a:latin typeface="+mn-lt"/>
              </a:rPr>
              <a:t>NuGet package</a:t>
            </a:r>
          </a:p>
          <a:p>
            <a:r>
              <a:rPr lang="en-US" dirty="0">
                <a:latin typeface="+mn-lt"/>
              </a:rPr>
              <a:t>Set the instrumentation key</a:t>
            </a:r>
          </a:p>
          <a:p>
            <a:pPr lvl="1"/>
            <a:r>
              <a:rPr lang="en-US" dirty="0"/>
              <a:t>By using the static </a:t>
            </a:r>
            <a:r>
              <a:rPr lang="en-US" b="1" dirty="0"/>
              <a:t>TelemetryConfiguration.Active.InstrumentationKey</a:t>
            </a:r>
            <a:r>
              <a:rPr lang="en-US" dirty="0"/>
              <a:t> property</a:t>
            </a:r>
          </a:p>
          <a:p>
            <a:pPr lvl="1"/>
            <a:r>
              <a:rPr lang="en-US" dirty="0"/>
              <a:t>By using the </a:t>
            </a:r>
            <a:r>
              <a:rPr lang="en-US" b="1" dirty="0"/>
              <a:t>APPINSIGHTS_INSTRUMENTATIONKEY </a:t>
            </a:r>
            <a:r>
              <a:rPr lang="en-US" dirty="0"/>
              <a:t>environment variables</a:t>
            </a:r>
          </a:p>
          <a:p>
            <a:pPr lvl="1"/>
            <a:r>
              <a:rPr lang="en-US" dirty="0"/>
              <a:t>By using the </a:t>
            </a:r>
            <a:r>
              <a:rPr lang="en-US" b="1" dirty="0"/>
              <a:t>ApplicationInsights.config </a:t>
            </a:r>
            <a:r>
              <a:rPr lang="en-US" dirty="0"/>
              <a:t>file</a:t>
            </a:r>
          </a:p>
        </p:txBody>
      </p:sp>
    </p:spTree>
    <p:extLst>
      <p:ext uri="{BB962C8B-B14F-4D97-AF65-F5344CB8AC3E}">
        <p14:creationId xmlns:p14="http://schemas.microsoft.com/office/powerpoint/2010/main" val="17486489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config</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1495794"/>
          </a:xfrm>
        </p:spPr>
        <p:txBody>
          <a:bodyPr/>
          <a:lstStyle/>
          <a:p>
            <a:r>
              <a:rPr lang="en-US" sz="1800" dirty="0">
                <a:solidFill>
                  <a:srgbClr val="001080"/>
                </a:solidFill>
              </a:rPr>
              <a:t>TelemetryConfiguration</a:t>
            </a:r>
            <a:r>
              <a:rPr lang="en-US" sz="1800" dirty="0">
                <a:solidFill>
                  <a:srgbClr val="000000"/>
                </a:solidFill>
              </a:rPr>
              <a:t>.</a:t>
            </a:r>
            <a:r>
              <a:rPr lang="en-US" sz="1800" dirty="0">
                <a:solidFill>
                  <a:srgbClr val="001080"/>
                </a:solidFill>
              </a:rPr>
              <a:t>Active</a:t>
            </a:r>
            <a:r>
              <a:rPr lang="en-US" sz="1800" dirty="0">
                <a:solidFill>
                  <a:srgbClr val="000000"/>
                </a:solidFill>
              </a:rPr>
              <a:t>.</a:t>
            </a:r>
            <a:r>
              <a:rPr lang="en-US" sz="1800" dirty="0">
                <a:solidFill>
                  <a:srgbClr val="001080"/>
                </a:solidFill>
              </a:rPr>
              <a:t>InstrumentationKey</a:t>
            </a:r>
            <a:r>
              <a:rPr lang="en-US" sz="1800" dirty="0">
                <a:solidFill>
                  <a:srgbClr val="000000"/>
                </a:solidFill>
              </a:rPr>
              <a:t> = </a:t>
            </a:r>
            <a:r>
              <a:rPr lang="en-US" sz="1800" dirty="0">
                <a:solidFill>
                  <a:srgbClr val="A31515"/>
                </a:solidFill>
              </a:rPr>
              <a:t>" *your key* "</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p>
          <a:p>
            <a:br>
              <a:rPr lang="en-US" sz="1800" dirty="0">
                <a:solidFill>
                  <a:srgbClr val="000000"/>
                </a:solidFill>
              </a:rPr>
            </a:br>
            <a:r>
              <a:rPr lang="en-US" sz="1800" dirty="0">
                <a:solidFill>
                  <a:srgbClr val="001080"/>
                </a:solidFill>
              </a:rPr>
              <a:t>telemetryClient</a:t>
            </a:r>
            <a:r>
              <a:rPr lang="en-US" sz="1800" dirty="0">
                <a:solidFill>
                  <a:srgbClr val="000000"/>
                </a:solidFill>
              </a:rPr>
              <a:t>.</a:t>
            </a:r>
            <a:r>
              <a:rPr lang="en-US" sz="1800" dirty="0">
                <a:solidFill>
                  <a:srgbClr val="795E26"/>
                </a:solidFill>
              </a:rPr>
              <a:t>TrackTrace</a:t>
            </a:r>
            <a:r>
              <a:rPr lang="en-US" sz="1800" dirty="0">
                <a:solidFill>
                  <a:srgbClr val="000000"/>
                </a:solidFill>
              </a:rPr>
              <a:t>(</a:t>
            </a:r>
            <a:r>
              <a:rPr lang="en-US" sz="1800" dirty="0">
                <a:solidFill>
                  <a:srgbClr val="A31515"/>
                </a:solidFill>
              </a:rPr>
              <a:t>"Hello World!"</a:t>
            </a:r>
            <a:r>
              <a:rPr lang="en-US" sz="1800" dirty="0">
                <a:solidFill>
                  <a:srgbClr val="000000"/>
                </a:solidFill>
              </a:rPr>
              <a:t>);</a:t>
            </a:r>
          </a:p>
        </p:txBody>
      </p:sp>
    </p:spTree>
    <p:extLst>
      <p:ext uri="{BB962C8B-B14F-4D97-AF65-F5344CB8AC3E}">
        <p14:creationId xmlns:p14="http://schemas.microsoft.com/office/powerpoint/2010/main" val="2211453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files</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991588"/>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r>
              <a:rPr lang="en-US" sz="1800" dirty="0">
                <a:solidFill>
                  <a:srgbClr val="267F99"/>
                </a:solidFill>
              </a:rPr>
              <a:t>IO</a:t>
            </a:r>
            <a:r>
              <a:rPr lang="en-US" sz="1800" dirty="0">
                <a:solidFill>
                  <a:srgbClr val="000000"/>
                </a:solidFill>
              </a:rPr>
              <a:t>;</a:t>
            </a:r>
          </a:p>
          <a:p>
            <a:br>
              <a:rPr lang="en-US" sz="1800" dirty="0">
                <a:solidFill>
                  <a:srgbClr val="000000"/>
                </a:solidFill>
              </a:rPr>
            </a:br>
            <a:r>
              <a:rPr lang="en-US" sz="1800" dirty="0">
                <a:solidFill>
                  <a:srgbClr val="008000"/>
                </a:solidFill>
              </a:rPr>
              <a:t>// Reads ApplicationInsights.config file if present</a:t>
            </a:r>
            <a:endParaRPr lang="en-US" sz="1800" dirty="0">
              <a:solidFill>
                <a:srgbClr val="000000"/>
              </a:solidFill>
            </a:endParaRPr>
          </a:p>
          <a:p>
            <a:r>
              <a:rPr lang="en-US" sz="1800" dirty="0">
                <a:solidFill>
                  <a:srgbClr val="267F99"/>
                </a:solidFill>
              </a:rPr>
              <a:t>TelemetryConfiguration</a:t>
            </a:r>
            <a:r>
              <a:rPr lang="en-US" sz="1800" dirty="0">
                <a:solidFill>
                  <a:srgbClr val="000000"/>
                </a:solidFill>
              </a:rPr>
              <a:t> </a:t>
            </a:r>
            <a:r>
              <a:rPr lang="en-US" sz="1800" dirty="0">
                <a:solidFill>
                  <a:srgbClr val="001080"/>
                </a:solidFill>
              </a:rPr>
              <a:t>config</a:t>
            </a:r>
            <a:r>
              <a:rPr lang="en-US" sz="1800" dirty="0">
                <a:solidFill>
                  <a:srgbClr val="000000"/>
                </a:solidFill>
              </a:rPr>
              <a:t> = </a:t>
            </a:r>
            <a:r>
              <a:rPr lang="en-US" sz="1800" dirty="0">
                <a:solidFill>
                  <a:srgbClr val="001080"/>
                </a:solidFill>
              </a:rPr>
              <a:t>TelemetryConfiguration</a:t>
            </a:r>
            <a:r>
              <a:rPr lang="en-US" sz="1800" dirty="0">
                <a:solidFill>
                  <a:srgbClr val="000000"/>
                </a:solidFill>
              </a:rPr>
              <a:t>.</a:t>
            </a:r>
            <a:r>
              <a:rPr lang="en-US" sz="1800" dirty="0">
                <a:solidFill>
                  <a:srgbClr val="001080"/>
                </a:solidFill>
              </a:rPr>
              <a:t>Active</a:t>
            </a:r>
            <a:r>
              <a:rPr lang="en-US" sz="1800" dirty="0">
                <a:solidFill>
                  <a:srgbClr val="000000"/>
                </a:solidFill>
              </a:rPr>
              <a:t>;</a:t>
            </a:r>
          </a:p>
          <a:p>
            <a:br>
              <a:rPr lang="en-US" sz="1800" dirty="0">
                <a:solidFill>
                  <a:srgbClr val="000000"/>
                </a:solidFill>
              </a:rPr>
            </a:br>
            <a:r>
              <a:rPr lang="en-US" sz="1800" dirty="0">
                <a:solidFill>
                  <a:srgbClr val="267F99"/>
                </a:solidFill>
              </a:rPr>
              <a:t>TelemetryConfiguration</a:t>
            </a:r>
            <a:r>
              <a:rPr lang="en-US" sz="1800" dirty="0">
                <a:solidFill>
                  <a:srgbClr val="000000"/>
                </a:solidFill>
              </a:rPr>
              <a:t> </a:t>
            </a:r>
            <a:r>
              <a:rPr lang="en-US" sz="1800" dirty="0">
                <a:solidFill>
                  <a:srgbClr val="001080"/>
                </a:solidFill>
              </a:rPr>
              <a:t>configuration</a:t>
            </a:r>
            <a:r>
              <a:rPr lang="en-US" sz="1800" dirty="0">
                <a:solidFill>
                  <a:srgbClr val="000000"/>
                </a:solidFill>
              </a:rPr>
              <a:t> = </a:t>
            </a:r>
            <a:r>
              <a:rPr lang="en-US" sz="1800" dirty="0">
                <a:solidFill>
                  <a:srgbClr val="001080"/>
                </a:solidFill>
              </a:rPr>
              <a:t>TelemetryConfiguration</a:t>
            </a:r>
            <a:r>
              <a:rPr lang="en-US" sz="1800" dirty="0">
                <a:solidFill>
                  <a:srgbClr val="000000"/>
                </a:solidFill>
              </a:rPr>
              <a:t>.</a:t>
            </a:r>
            <a:r>
              <a:rPr lang="en-US" sz="1800" dirty="0">
                <a:solidFill>
                  <a:srgbClr val="795E26"/>
                </a:solidFill>
              </a:rPr>
              <a:t>CreateFromConfiguration</a:t>
            </a:r>
            <a:r>
              <a:rPr lang="en-US" sz="1800" dirty="0">
                <a:solidFill>
                  <a:srgbClr val="000000"/>
                </a:solidFill>
              </a:rPr>
              <a:t>(</a:t>
            </a:r>
            <a:r>
              <a:rPr lang="en-US" sz="1800" dirty="0">
                <a:solidFill>
                  <a:srgbClr val="001080"/>
                </a:solidFill>
              </a:rPr>
              <a:t>File</a:t>
            </a:r>
            <a:r>
              <a:rPr lang="en-US" sz="1800" dirty="0">
                <a:solidFill>
                  <a:srgbClr val="000000"/>
                </a:solidFill>
              </a:rPr>
              <a:t>.</a:t>
            </a:r>
            <a:r>
              <a:rPr lang="en-US" sz="1800" dirty="0">
                <a:solidFill>
                  <a:srgbClr val="795E26"/>
                </a:solidFill>
              </a:rPr>
              <a:t>ReadAllText</a:t>
            </a:r>
            <a:r>
              <a:rPr lang="en-US" sz="1800" dirty="0">
                <a:solidFill>
                  <a:srgbClr val="000000"/>
                </a:solidFill>
              </a:rPr>
              <a:t>(</a:t>
            </a:r>
            <a:r>
              <a:rPr lang="en-US" sz="1800" dirty="0">
                <a:solidFill>
                  <a:srgbClr val="A31515"/>
                </a:solidFill>
              </a:rPr>
              <a:t>"C:</a:t>
            </a:r>
            <a:r>
              <a:rPr lang="en-US" sz="1800" dirty="0">
                <a:solidFill>
                  <a:srgbClr val="FF0000"/>
                </a:solidFill>
              </a:rPr>
              <a:t>\\</a:t>
            </a:r>
            <a:r>
              <a:rPr lang="en-US" sz="1800" dirty="0">
                <a:solidFill>
                  <a:srgbClr val="A31515"/>
                </a:solidFill>
              </a:rPr>
              <a:t>ApplicationInsights.config"</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25481457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code</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769989"/>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module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DependencyTrackingTelemetryModule</a:t>
            </a:r>
            <a:r>
              <a:rPr lang="en-US" sz="1800" dirty="0">
                <a:solidFill>
                  <a:srgbClr val="000000"/>
                </a:solidFill>
              </a:rPr>
              <a:t>();</a:t>
            </a:r>
          </a:p>
          <a:p>
            <a:br>
              <a:rPr lang="en-US" sz="1800" dirty="0">
                <a:solidFill>
                  <a:srgbClr val="000000"/>
                </a:solidFill>
              </a:rPr>
            </a:br>
            <a:r>
              <a:rPr lang="en-US" sz="1800" dirty="0">
                <a:solidFill>
                  <a:srgbClr val="008000"/>
                </a:solidFill>
              </a:rPr>
              <a:t>// Prevent Correlation Id to be sent to certain endpoints.</a:t>
            </a:r>
            <a:endParaRPr lang="en-US" sz="1800" dirty="0">
              <a:solidFill>
                <a:srgbClr val="000000"/>
              </a:solidFill>
            </a:endParaRPr>
          </a:p>
          <a:p>
            <a:r>
              <a:rPr lang="en-US" sz="1800" dirty="0">
                <a:solidFill>
                  <a:srgbClr val="001080"/>
                </a:solidFill>
              </a:rPr>
              <a:t>module</a:t>
            </a:r>
            <a:r>
              <a:rPr lang="en-US" sz="1800" dirty="0">
                <a:solidFill>
                  <a:srgbClr val="000000"/>
                </a:solidFill>
              </a:rPr>
              <a:t>.</a:t>
            </a:r>
            <a:r>
              <a:rPr lang="en-US" sz="1800" dirty="0">
                <a:solidFill>
                  <a:srgbClr val="001080"/>
                </a:solidFill>
              </a:rPr>
              <a:t>ExcludeComponentCorrelationHttpHeadersOnDomains</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A31515"/>
                </a:solidFill>
              </a:rPr>
              <a:t>"core.windows.net"</a:t>
            </a:r>
            <a:r>
              <a:rPr lang="en-US" sz="1800" dirty="0">
                <a:solidFill>
                  <a:srgbClr val="000000"/>
                </a:solidFill>
              </a:rPr>
              <a:t>);</a:t>
            </a:r>
          </a:p>
          <a:p>
            <a:r>
              <a:rPr lang="en-US" sz="1800" dirty="0">
                <a:solidFill>
                  <a:srgbClr val="008000"/>
                </a:solidFill>
              </a:rPr>
              <a:t>// enable known dependency module.IncludeDiagnosticSourceActivities.Add("Microsoft.Azure.EventHubs");</a:t>
            </a:r>
            <a:endParaRPr lang="en-US" sz="1800" dirty="0">
              <a:solidFill>
                <a:srgbClr val="000000"/>
              </a:solidFill>
            </a:endParaRPr>
          </a:p>
          <a:p>
            <a:br>
              <a:rPr lang="en-US" sz="1800" dirty="0">
                <a:solidFill>
                  <a:srgbClr val="000000"/>
                </a:solidFill>
              </a:rPr>
            </a:br>
            <a:r>
              <a:rPr lang="en-US" sz="1800" dirty="0">
                <a:solidFill>
                  <a:srgbClr val="008000"/>
                </a:solidFill>
              </a:rPr>
              <a:t>// initialize the module</a:t>
            </a:r>
            <a:endParaRPr lang="en-US" sz="1800" dirty="0">
              <a:solidFill>
                <a:srgbClr val="000000"/>
              </a:solidFill>
            </a:endParaRPr>
          </a:p>
          <a:p>
            <a:r>
              <a:rPr lang="en-US" sz="1800" dirty="0">
                <a:solidFill>
                  <a:srgbClr val="001080"/>
                </a:solidFill>
              </a:rPr>
              <a:t>module</a:t>
            </a:r>
            <a:r>
              <a:rPr lang="en-US" sz="1800" dirty="0">
                <a:solidFill>
                  <a:srgbClr val="000000"/>
                </a:solidFill>
              </a:rPr>
              <a:t>.</a:t>
            </a:r>
            <a:r>
              <a:rPr lang="en-US" sz="1800" dirty="0">
                <a:solidFill>
                  <a:srgbClr val="795E26"/>
                </a:solidFill>
              </a:rPr>
              <a:t>Initialize</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42386931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9EA7-CAFF-42E8-8260-1CCE22ADD46C}"/>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AB7767AD-5F8A-4B08-80E7-1D2C4D1C29A4}"/>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Overview of monitoring in Azure</a:t>
            </a:r>
          </a:p>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Analyzing and troubleshooting apps</a:t>
            </a:r>
          </a:p>
          <a:p>
            <a:pPr marL="342900" indent="-342900">
              <a:buFont typeface="Arial" panose="020B0604020202020204" pitchFamily="34" charset="0"/>
              <a:buChar char="•"/>
            </a:pPr>
            <a:r>
              <a:rPr lang="fr-FR" dirty="0"/>
              <a:t>Implement code that handles transient faults</a:t>
            </a:r>
            <a:endParaRPr lang="en-US" dirty="0"/>
          </a:p>
        </p:txBody>
      </p:sp>
    </p:spTree>
    <p:custDataLst>
      <p:tags r:id="rId1"/>
    </p:custDataLst>
    <p:extLst>
      <p:ext uri="{BB962C8B-B14F-4D97-AF65-F5344CB8AC3E}">
        <p14:creationId xmlns:p14="http://schemas.microsoft.com/office/powerpoint/2010/main" val="292223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a:xfrm>
            <a:off x="588263" y="457200"/>
            <a:ext cx="11018520" cy="553998"/>
          </a:xfrm>
        </p:spPr>
        <p:txBody>
          <a:bodyPr/>
          <a:lstStyle/>
          <a:p>
            <a:r>
              <a:rPr lang="en-US" dirty="0"/>
              <a:t>Application Insights for desktop apps</a:t>
            </a:r>
          </a:p>
        </p:txBody>
      </p:sp>
      <p:sp>
        <p:nvSpPr>
          <p:cNvPr id="3" name="Text Placeholder 2">
            <a:extLst>
              <a:ext uri="{FF2B5EF4-FFF2-40B4-BE49-F238E27FC236}">
                <a16:creationId xmlns:a16="http://schemas.microsoft.com/office/drawing/2014/main" id="{CD28D684-414B-4A6E-A576-B7ADE91C30FA}"/>
              </a:ext>
            </a:extLst>
          </p:cNvPr>
          <p:cNvSpPr>
            <a:spLocks noGrp="1"/>
          </p:cNvSpPr>
          <p:nvPr>
            <p:ph type="body" sz="quarter" idx="10"/>
          </p:nvPr>
        </p:nvSpPr>
        <p:spPr>
          <a:xfrm>
            <a:off x="584200" y="1435497"/>
            <a:ext cx="11018520" cy="3582519"/>
          </a:xfrm>
        </p:spPr>
        <p:txBody>
          <a:bodyPr/>
          <a:lstStyle/>
          <a:p>
            <a:r>
              <a:rPr lang="en-US" dirty="0">
                <a:latin typeface="+mn-lt"/>
              </a:rPr>
              <a:t>Can be configured in a manner very similar to Application Insights for console apps</a:t>
            </a:r>
          </a:p>
          <a:p>
            <a:r>
              <a:rPr lang="en-US" dirty="0">
                <a:latin typeface="+mn-lt"/>
              </a:rPr>
              <a:t>Install latest </a:t>
            </a:r>
            <a:r>
              <a:rPr lang="en-US" b="1" dirty="0">
                <a:latin typeface="+mn-lt"/>
              </a:rPr>
              <a:t>Microsoft.ApplicationInsights </a:t>
            </a:r>
            <a:r>
              <a:rPr lang="en-US" dirty="0">
                <a:latin typeface="+mn-lt"/>
              </a:rPr>
              <a:t>NuGet package</a:t>
            </a:r>
          </a:p>
          <a:p>
            <a:r>
              <a:rPr lang="en-US" dirty="0">
                <a:latin typeface="+mn-lt"/>
              </a:rPr>
              <a:t>Install latest </a:t>
            </a:r>
            <a:r>
              <a:rPr lang="en-US" b="1" dirty="0">
                <a:latin typeface="+mn-lt"/>
              </a:rPr>
              <a:t>Microsoft.ApplicationInsights.DependencyCollector </a:t>
            </a:r>
            <a:r>
              <a:rPr lang="en-US" dirty="0">
                <a:latin typeface="+mn-lt"/>
              </a:rPr>
              <a:t>NuGet package</a:t>
            </a:r>
          </a:p>
          <a:p>
            <a:r>
              <a:rPr lang="en-US" dirty="0">
                <a:latin typeface="+mn-lt"/>
              </a:rPr>
              <a:t>Set the instrumentation key</a:t>
            </a:r>
          </a:p>
          <a:p>
            <a:pPr lvl="1"/>
            <a:r>
              <a:rPr lang="en-US" dirty="0"/>
              <a:t>By using the static </a:t>
            </a:r>
            <a:r>
              <a:rPr lang="en-US" b="1" dirty="0"/>
              <a:t>TelemetryConfiguration.Active.InstrumentationKey</a:t>
            </a:r>
            <a:r>
              <a:rPr lang="en-US" dirty="0"/>
              <a:t> property</a:t>
            </a:r>
          </a:p>
          <a:p>
            <a:pPr lvl="1"/>
            <a:r>
              <a:rPr lang="en-US" dirty="0"/>
              <a:t>By using the </a:t>
            </a:r>
            <a:r>
              <a:rPr lang="en-US" b="1" dirty="0"/>
              <a:t>ApplicationInsights.config </a:t>
            </a:r>
            <a:r>
              <a:rPr lang="en-US" dirty="0"/>
              <a:t>file</a:t>
            </a:r>
          </a:p>
        </p:txBody>
      </p:sp>
    </p:spTree>
    <p:extLst>
      <p:ext uri="{BB962C8B-B14F-4D97-AF65-F5344CB8AC3E}">
        <p14:creationId xmlns:p14="http://schemas.microsoft.com/office/powerpoint/2010/main" val="4787102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p:txBody>
          <a:bodyPr/>
          <a:lstStyle/>
          <a:p>
            <a:r>
              <a:rPr lang="en-US" dirty="0"/>
              <a:t>Application Insights for desktop apps - code</a:t>
            </a:r>
          </a:p>
        </p:txBody>
      </p:sp>
      <p:sp>
        <p:nvSpPr>
          <p:cNvPr id="4" name="Text Placeholder 3">
            <a:extLst>
              <a:ext uri="{FF2B5EF4-FFF2-40B4-BE49-F238E27FC236}">
                <a16:creationId xmlns:a16="http://schemas.microsoft.com/office/drawing/2014/main" id="{35950E0D-D2A8-4923-B5C5-F9E3A700565F}"/>
              </a:ext>
            </a:extLst>
          </p:cNvPr>
          <p:cNvSpPr>
            <a:spLocks noGrp="1"/>
          </p:cNvSpPr>
          <p:nvPr>
            <p:ph type="body" sz="quarter" idx="10"/>
          </p:nvPr>
        </p:nvSpPr>
        <p:spPr>
          <a:xfrm>
            <a:off x="588263" y="1436688"/>
            <a:ext cx="11018520" cy="5262979"/>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partial</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Form1</a:t>
            </a:r>
            <a:r>
              <a:rPr lang="en-US" sz="1800" dirty="0">
                <a:solidFill>
                  <a:srgbClr val="000000"/>
                </a:solidFill>
              </a:rPr>
              <a:t> : </a:t>
            </a:r>
            <a:r>
              <a:rPr lang="en-US" sz="1800" dirty="0">
                <a:solidFill>
                  <a:srgbClr val="267F99"/>
                </a:solidFill>
              </a:rPr>
              <a:t>Form</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267F99"/>
                </a:solidFill>
              </a:rPr>
              <a:t>TelemetryClient</a:t>
            </a:r>
            <a:r>
              <a:rPr lang="en-US" sz="1800" dirty="0">
                <a:solidFill>
                  <a:srgbClr val="000000"/>
                </a:solidFill>
              </a:rPr>
              <a:t> </a:t>
            </a:r>
            <a:r>
              <a:rPr lang="en-US" sz="1800" dirty="0">
                <a:solidFill>
                  <a:srgbClr val="001080"/>
                </a:solidFill>
              </a:rPr>
              <a:t>tc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TelemetryClient</a:t>
            </a:r>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Form1_Load</a:t>
            </a:r>
            <a:r>
              <a:rPr lang="en-US" sz="1800" dirty="0">
                <a:solidFill>
                  <a:srgbClr val="000000"/>
                </a:solidFill>
              </a:rPr>
              <a:t>(</a:t>
            </a:r>
            <a:r>
              <a:rPr lang="en-US" sz="1800" dirty="0">
                <a:solidFill>
                  <a:srgbClr val="0000FF"/>
                </a:solidFill>
              </a:rPr>
              <a:t>object</a:t>
            </a:r>
            <a:r>
              <a:rPr lang="en-US" sz="1800" dirty="0">
                <a:solidFill>
                  <a:srgbClr val="000000"/>
                </a:solidFill>
              </a:rPr>
              <a:t> </a:t>
            </a:r>
            <a:r>
              <a:rPr lang="en-US" sz="1800" dirty="0">
                <a:solidFill>
                  <a:srgbClr val="001080"/>
                </a:solidFill>
              </a:rPr>
              <a:t>sender</a:t>
            </a:r>
            <a:r>
              <a:rPr lang="en-US" sz="1800" dirty="0">
                <a:solidFill>
                  <a:srgbClr val="000000"/>
                </a:solidFill>
              </a:rPr>
              <a:t>, </a:t>
            </a:r>
            <a:r>
              <a:rPr lang="en-US" sz="1800" dirty="0">
                <a:solidFill>
                  <a:srgbClr val="267F99"/>
                </a:solidFill>
              </a:rPr>
              <a:t>EventArgs</a:t>
            </a:r>
            <a:r>
              <a:rPr lang="en-US" sz="1800" dirty="0">
                <a:solidFill>
                  <a:srgbClr val="000000"/>
                </a:solidFill>
              </a:rPr>
              <a:t> </a:t>
            </a:r>
            <a:r>
              <a:rPr lang="en-US" sz="1800" dirty="0">
                <a:solidFill>
                  <a:srgbClr val="001080"/>
                </a:solidFill>
              </a:rPr>
              <a:t>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Alternative to setting ikey in config file:</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InstrumentationKey</a:t>
            </a:r>
            <a:r>
              <a:rPr lang="en-US" sz="1800" dirty="0">
                <a:solidFill>
                  <a:srgbClr val="000000"/>
                </a:solidFill>
              </a:rPr>
              <a:t> = </a:t>
            </a:r>
            <a:r>
              <a:rPr lang="en-US" sz="1800" dirty="0">
                <a:solidFill>
                  <a:srgbClr val="A31515"/>
                </a:solidFill>
              </a:rPr>
              <a:t>"key copied from portal"</a:t>
            </a:r>
            <a:r>
              <a:rPr lang="en-US" sz="1800" dirty="0">
                <a:solidFill>
                  <a:srgbClr val="000000"/>
                </a:solidFill>
              </a:rPr>
              <a:t>;</a:t>
            </a:r>
          </a:p>
          <a:p>
            <a:r>
              <a:rPr lang="en-US" sz="1800" dirty="0">
                <a:solidFill>
                  <a:srgbClr val="000000"/>
                </a:solidFill>
              </a:rPr>
              <a:t>        </a:t>
            </a:r>
            <a:r>
              <a:rPr lang="en-US" sz="1800" dirty="0">
                <a:solidFill>
                  <a:srgbClr val="008000"/>
                </a:solidFill>
              </a:rPr>
              <a:t>// Set session data:</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User</a:t>
            </a:r>
            <a:r>
              <a:rPr lang="en-US" sz="1800" dirty="0">
                <a:solidFill>
                  <a:srgbClr val="000000"/>
                </a:solidFill>
              </a:rPr>
              <a:t>.</a:t>
            </a:r>
            <a:r>
              <a:rPr lang="en-US" sz="1800" dirty="0">
                <a:solidFill>
                  <a:srgbClr val="001080"/>
                </a:solidFill>
              </a:rPr>
              <a:t>Id</a:t>
            </a:r>
            <a:r>
              <a:rPr lang="en-US" sz="1800" dirty="0">
                <a:solidFill>
                  <a:srgbClr val="000000"/>
                </a:solidFill>
              </a:rPr>
              <a:t> = </a:t>
            </a:r>
            <a:r>
              <a:rPr lang="en-US" sz="1800" dirty="0">
                <a:solidFill>
                  <a:srgbClr val="001080"/>
                </a:solidFill>
              </a:rPr>
              <a:t>Environment</a:t>
            </a:r>
            <a:r>
              <a:rPr lang="en-US" sz="1800" dirty="0">
                <a:solidFill>
                  <a:srgbClr val="000000"/>
                </a:solidFill>
              </a:rPr>
              <a:t>.</a:t>
            </a:r>
            <a:r>
              <a:rPr lang="en-US" sz="1800" dirty="0">
                <a:solidFill>
                  <a:srgbClr val="001080"/>
                </a:solidFill>
              </a:rPr>
              <a:t>UserName</a:t>
            </a:r>
            <a:r>
              <a:rPr lang="en-US" sz="1800" dirty="0">
                <a:solidFill>
                  <a:srgbClr val="000000"/>
                </a:solidFill>
              </a:rPr>
              <a:t>;</a:t>
            </a: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Session</a:t>
            </a:r>
            <a:r>
              <a:rPr lang="en-US" sz="1800" dirty="0">
                <a:solidFill>
                  <a:srgbClr val="000000"/>
                </a:solidFill>
              </a:rPr>
              <a:t>.</a:t>
            </a:r>
            <a:r>
              <a:rPr lang="en-US" sz="1800" dirty="0">
                <a:solidFill>
                  <a:srgbClr val="001080"/>
                </a:solidFill>
              </a:rPr>
              <a:t>Id</a:t>
            </a:r>
            <a:r>
              <a:rPr lang="en-US" sz="1800" dirty="0">
                <a:solidFill>
                  <a:srgbClr val="000000"/>
                </a:solidFill>
              </a:rPr>
              <a:t> = </a:t>
            </a:r>
            <a:r>
              <a:rPr lang="en-US" sz="1800" dirty="0">
                <a:solidFill>
                  <a:srgbClr val="001080"/>
                </a:solidFill>
              </a:rPr>
              <a:t>Guid</a:t>
            </a:r>
            <a:r>
              <a:rPr lang="en-US" sz="1800" dirty="0">
                <a:solidFill>
                  <a:srgbClr val="000000"/>
                </a:solidFill>
              </a:rPr>
              <a:t>.</a:t>
            </a:r>
            <a:r>
              <a:rPr lang="en-US" sz="1800" dirty="0">
                <a:solidFill>
                  <a:srgbClr val="795E26"/>
                </a:solidFill>
              </a:rPr>
              <a:t>NewGuid</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001080"/>
                </a:solidFill>
              </a:rPr>
              <a:t>Context</a:t>
            </a:r>
            <a:r>
              <a:rPr lang="en-US" sz="1800" dirty="0">
                <a:solidFill>
                  <a:srgbClr val="000000"/>
                </a:solidFill>
              </a:rPr>
              <a:t>.</a:t>
            </a:r>
            <a:r>
              <a:rPr lang="en-US" sz="1800" dirty="0">
                <a:solidFill>
                  <a:srgbClr val="001080"/>
                </a:solidFill>
              </a:rPr>
              <a:t>Device</a:t>
            </a:r>
            <a:r>
              <a:rPr lang="en-US" sz="1800" dirty="0">
                <a:solidFill>
                  <a:srgbClr val="000000"/>
                </a:solidFill>
              </a:rPr>
              <a:t>.</a:t>
            </a:r>
            <a:r>
              <a:rPr lang="en-US" sz="1800" dirty="0">
                <a:solidFill>
                  <a:srgbClr val="001080"/>
                </a:solidFill>
              </a:rPr>
              <a:t>OperatingSystem</a:t>
            </a:r>
            <a:r>
              <a:rPr lang="en-US" sz="1800" dirty="0">
                <a:solidFill>
                  <a:srgbClr val="000000"/>
                </a:solidFill>
              </a:rPr>
              <a:t> = </a:t>
            </a:r>
            <a:r>
              <a:rPr lang="en-US" sz="1800" dirty="0">
                <a:solidFill>
                  <a:srgbClr val="001080"/>
                </a:solidFill>
              </a:rPr>
              <a:t>Environment</a:t>
            </a:r>
            <a:r>
              <a:rPr lang="en-US" sz="1800" dirty="0">
                <a:solidFill>
                  <a:srgbClr val="000000"/>
                </a:solidFill>
              </a:rPr>
              <a:t>.</a:t>
            </a:r>
            <a:r>
              <a:rPr lang="en-US" sz="1800" dirty="0">
                <a:solidFill>
                  <a:srgbClr val="001080"/>
                </a:solidFill>
              </a:rPr>
              <a:t>OSVersion</a:t>
            </a:r>
            <a:r>
              <a:rPr lang="en-US" sz="1800" dirty="0">
                <a:solidFill>
                  <a:srgbClr val="000000"/>
                </a:solidFill>
              </a:rPr>
              <a:t>.</a:t>
            </a:r>
            <a:r>
              <a:rPr lang="en-US" sz="1800" dirty="0">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8000"/>
                </a:solidFill>
              </a:rPr>
              <a:t>// Log a page view:</a:t>
            </a:r>
            <a:endParaRPr lang="en-US" sz="1800" dirty="0">
              <a:solidFill>
                <a:srgbClr val="000000"/>
              </a:solidFill>
            </a:endParaRPr>
          </a:p>
          <a:p>
            <a:r>
              <a:rPr lang="en-US" sz="1800" dirty="0">
                <a:solidFill>
                  <a:srgbClr val="000000"/>
                </a:solidFill>
              </a:rPr>
              <a:t>        </a:t>
            </a:r>
            <a:r>
              <a:rPr lang="en-US" sz="1800" dirty="0">
                <a:solidFill>
                  <a:srgbClr val="001080"/>
                </a:solidFill>
              </a:rPr>
              <a:t>tc</a:t>
            </a:r>
            <a:r>
              <a:rPr lang="en-US" sz="1800" dirty="0">
                <a:solidFill>
                  <a:srgbClr val="000000"/>
                </a:solidFill>
              </a:rPr>
              <a:t>.</a:t>
            </a:r>
            <a:r>
              <a:rPr lang="en-US" sz="1800" dirty="0">
                <a:solidFill>
                  <a:srgbClr val="795E26"/>
                </a:solidFill>
              </a:rPr>
              <a:t>TrackPageView</a:t>
            </a:r>
            <a:r>
              <a:rPr lang="en-US" sz="1800" dirty="0">
                <a:solidFill>
                  <a:srgbClr val="000000"/>
                </a:solidFill>
              </a:rPr>
              <a:t>(</a:t>
            </a:r>
            <a:r>
              <a:rPr lang="en-US" sz="1800" dirty="0">
                <a:solidFill>
                  <a:srgbClr val="A31515"/>
                </a:solidFill>
              </a:rPr>
              <a:t>"Form1"</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5639869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9A0-335E-46F1-99F9-2AF53FD5D659}"/>
              </a:ext>
            </a:extLst>
          </p:cNvPr>
          <p:cNvSpPr>
            <a:spLocks noGrp="1"/>
          </p:cNvSpPr>
          <p:nvPr>
            <p:ph type="title"/>
          </p:nvPr>
        </p:nvSpPr>
        <p:spPr/>
        <p:txBody>
          <a:bodyPr/>
          <a:lstStyle/>
          <a:p>
            <a:r>
              <a:rPr lang="en-US" dirty="0"/>
              <a:t>Application Insights platforms</a:t>
            </a:r>
          </a:p>
        </p:txBody>
      </p:sp>
      <p:sp>
        <p:nvSpPr>
          <p:cNvPr id="3" name="Text Placeholder 2">
            <a:extLst>
              <a:ext uri="{FF2B5EF4-FFF2-40B4-BE49-F238E27FC236}">
                <a16:creationId xmlns:a16="http://schemas.microsoft.com/office/drawing/2014/main" id="{27FD959B-4BA2-430D-9562-DCBF53AF8DFE}"/>
              </a:ext>
            </a:extLst>
          </p:cNvPr>
          <p:cNvSpPr>
            <a:spLocks noGrp="1"/>
          </p:cNvSpPr>
          <p:nvPr>
            <p:ph type="body" sz="quarter" idx="10"/>
          </p:nvPr>
        </p:nvSpPr>
        <p:spPr>
          <a:xfrm>
            <a:off x="584200" y="1435100"/>
            <a:ext cx="9131300" cy="4074962"/>
          </a:xfrm>
        </p:spPr>
        <p:txBody>
          <a:bodyPr numCol="2"/>
          <a:lstStyle/>
          <a:p>
            <a:pPr marL="342900" indent="-342900">
              <a:buFont typeface="Arial" panose="020B0604020202020204" pitchFamily="34" charset="0"/>
              <a:buChar char="•"/>
            </a:pPr>
            <a:r>
              <a:rPr lang="en-US" sz="2400" dirty="0">
                <a:latin typeface="+mn-lt"/>
              </a:rPr>
              <a:t>Official support – languages</a:t>
            </a:r>
          </a:p>
          <a:p>
            <a:pPr marL="622300" lvl="1" indent="-285750">
              <a:buFont typeface="Arial" panose="020B0604020202020204" pitchFamily="34" charset="0"/>
              <a:buChar char="•"/>
            </a:pPr>
            <a:r>
              <a:rPr lang="en-US" sz="1800" dirty="0"/>
              <a:t>.NET (C# &amp; Microsoft Visual Basic)</a:t>
            </a:r>
          </a:p>
          <a:p>
            <a:pPr marL="622300" lvl="1" indent="-285750">
              <a:buFont typeface="Arial" panose="020B0604020202020204" pitchFamily="34" charset="0"/>
              <a:buChar char="•"/>
            </a:pPr>
            <a:r>
              <a:rPr lang="en-US" sz="1800" dirty="0"/>
              <a:t>Java</a:t>
            </a:r>
          </a:p>
          <a:p>
            <a:pPr marL="622300" lvl="1" indent="-285750">
              <a:buFont typeface="Arial" panose="020B0604020202020204" pitchFamily="34" charset="0"/>
              <a:buChar char="•"/>
            </a:pPr>
            <a:r>
              <a:rPr lang="en-US" sz="1800" dirty="0"/>
              <a:t>JavaScript</a:t>
            </a:r>
          </a:p>
          <a:p>
            <a:pPr marL="622300" lvl="1" indent="-285750">
              <a:buFont typeface="Arial" panose="020B0604020202020204" pitchFamily="34" charset="0"/>
              <a:buChar char="•"/>
            </a:pPr>
            <a:r>
              <a:rPr lang="en-US" sz="1800" dirty="0"/>
              <a:t>Node.js</a:t>
            </a:r>
          </a:p>
          <a:p>
            <a:pPr marL="342900" indent="-342900">
              <a:buFont typeface="Arial" panose="020B0604020202020204" pitchFamily="34" charset="0"/>
              <a:buChar char="•"/>
            </a:pPr>
            <a:r>
              <a:rPr lang="en-US" sz="2400" dirty="0">
                <a:latin typeface="+mn-lt"/>
              </a:rPr>
              <a:t>Unofficial support – languages</a:t>
            </a:r>
          </a:p>
          <a:p>
            <a:pPr marL="622300" lvl="1" indent="-285750">
              <a:buFont typeface="Arial" panose="020B0604020202020204" pitchFamily="34" charset="0"/>
              <a:buChar char="•"/>
            </a:pPr>
            <a:r>
              <a:rPr lang="en-US" sz="1800" dirty="0"/>
              <a:t>F#</a:t>
            </a:r>
          </a:p>
          <a:p>
            <a:pPr marL="622300" lvl="1" indent="-285750">
              <a:buFont typeface="Arial" panose="020B0604020202020204" pitchFamily="34" charset="0"/>
              <a:buChar char="•"/>
            </a:pPr>
            <a:r>
              <a:rPr lang="en-US" sz="1800" dirty="0"/>
              <a:t>PHP</a:t>
            </a:r>
          </a:p>
          <a:p>
            <a:pPr marL="622300" lvl="1" indent="-285750">
              <a:buFont typeface="Arial" panose="020B0604020202020204" pitchFamily="34" charset="0"/>
              <a:buChar char="•"/>
            </a:pPr>
            <a:r>
              <a:rPr lang="en-US" sz="1800" dirty="0"/>
              <a:t>Python</a:t>
            </a:r>
          </a:p>
          <a:p>
            <a:pPr marL="622300" lvl="1" indent="-285750">
              <a:buFont typeface="Arial" panose="020B0604020202020204" pitchFamily="34" charset="0"/>
              <a:buChar char="•"/>
            </a:pPr>
            <a:r>
              <a:rPr lang="en-US" sz="1800" dirty="0"/>
              <a:t>Ruby</a:t>
            </a:r>
          </a:p>
          <a:p>
            <a:pPr marL="342900" indent="-342900">
              <a:buFont typeface="Arial" panose="020B0604020202020204" pitchFamily="34" charset="0"/>
              <a:buChar char="•"/>
            </a:pPr>
            <a:r>
              <a:rPr lang="en-US" sz="2400" dirty="0">
                <a:latin typeface="+mn-lt"/>
                <a:hlinkClick r:id="rId3"/>
              </a:rPr>
              <a:t>And more…</a:t>
            </a:r>
            <a:endParaRPr lang="en-US" sz="2400" dirty="0">
              <a:latin typeface="+mn-lt"/>
            </a:endParaRP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541338" lvl="1" indent="-285750">
              <a:buFont typeface="Arial" panose="020B0604020202020204" pitchFamily="34" charset="0"/>
              <a:buChar char="•"/>
            </a:pPr>
            <a:endParaRPr lang="en-US" sz="1800" dirty="0"/>
          </a:p>
        </p:txBody>
      </p:sp>
      <p:sp>
        <p:nvSpPr>
          <p:cNvPr id="5" name="Text Placeholder 4">
            <a:extLst>
              <a:ext uri="{FF2B5EF4-FFF2-40B4-BE49-F238E27FC236}">
                <a16:creationId xmlns:a16="http://schemas.microsoft.com/office/drawing/2014/main" id="{1B46134A-0A0C-45F2-935A-59DC38A9035F}"/>
              </a:ext>
            </a:extLst>
          </p:cNvPr>
          <p:cNvSpPr>
            <a:spLocks noGrp="1"/>
          </p:cNvSpPr>
          <p:nvPr>
            <p:ph type="body" sz="quarter" idx="12"/>
          </p:nvPr>
        </p:nvSpPr>
        <p:spPr>
          <a:xfrm>
            <a:off x="5994400" y="1435100"/>
            <a:ext cx="5614851" cy="3631763"/>
          </a:xfrm>
        </p:spPr>
        <p:txBody>
          <a:bodyPr/>
          <a:lstStyle/>
          <a:p>
            <a:pPr marL="285750" indent="-285750">
              <a:buFont typeface="Arial" panose="020B0604020202020204" pitchFamily="34" charset="0"/>
              <a:buChar char="•"/>
            </a:pPr>
            <a:r>
              <a:rPr lang="en-US" sz="2400" dirty="0">
                <a:latin typeface="+mn-lt"/>
              </a:rPr>
              <a:t>Official support –platforms/frameworks</a:t>
            </a:r>
          </a:p>
          <a:p>
            <a:pPr marL="533400" lvl="1" indent="-228600">
              <a:buFont typeface="Wingdings" panose="05000000000000000000" pitchFamily="2" charset="2"/>
              <a:buChar char=""/>
            </a:pPr>
            <a:r>
              <a:rPr lang="en-US" dirty="0"/>
              <a:t>ASP.NET (including ASP.NET)</a:t>
            </a:r>
          </a:p>
          <a:p>
            <a:pPr marL="533400" lvl="1" indent="-228600">
              <a:buFont typeface="Wingdings" panose="05000000000000000000" pitchFamily="2" charset="2"/>
              <a:buChar char=""/>
            </a:pPr>
            <a:r>
              <a:rPr lang="en-US" dirty="0"/>
              <a:t>Android</a:t>
            </a:r>
          </a:p>
          <a:p>
            <a:pPr marL="533400" lvl="1" indent="-228600">
              <a:buFont typeface="Wingdings" panose="05000000000000000000" pitchFamily="2" charset="2"/>
              <a:buChar char=""/>
            </a:pPr>
            <a:r>
              <a:rPr lang="en-US" dirty="0"/>
              <a:t>Angular</a:t>
            </a:r>
          </a:p>
          <a:p>
            <a:pPr marL="533400" lvl="1" indent="-228600">
              <a:buFont typeface="Wingdings" panose="05000000000000000000" pitchFamily="2" charset="2"/>
              <a:buChar char=""/>
            </a:pPr>
            <a:r>
              <a:rPr lang="en-US" dirty="0"/>
              <a:t>Azure (Azure App Service, Azure Cloud Services, Azure Functions)</a:t>
            </a:r>
          </a:p>
          <a:p>
            <a:pPr marL="533400" lvl="1" indent="-228600">
              <a:buFont typeface="Wingdings" panose="05000000000000000000" pitchFamily="2" charset="2"/>
              <a:buChar char=""/>
            </a:pPr>
            <a:r>
              <a:rPr lang="en-US" dirty="0"/>
              <a:t>Docker</a:t>
            </a:r>
          </a:p>
          <a:p>
            <a:pPr marL="533400" lvl="1" indent="-228600">
              <a:buFont typeface="Wingdings" panose="05000000000000000000" pitchFamily="2" charset="2"/>
              <a:buChar char=""/>
            </a:pPr>
            <a:r>
              <a:rPr lang="en-US" dirty="0"/>
              <a:t>Glimpse</a:t>
            </a:r>
          </a:p>
          <a:p>
            <a:pPr marL="533400" lvl="1" indent="-228600">
              <a:buFont typeface="Wingdings" panose="05000000000000000000" pitchFamily="2" charset="2"/>
              <a:buChar char=""/>
            </a:pPr>
            <a:r>
              <a:rPr lang="en-US" dirty="0"/>
              <a:t>iOS</a:t>
            </a:r>
          </a:p>
          <a:p>
            <a:pPr marL="533400" lvl="1" indent="-228600">
              <a:buFont typeface="Wingdings" panose="05000000000000000000" pitchFamily="2" charset="2"/>
              <a:buChar char=""/>
            </a:pPr>
            <a:r>
              <a:rPr lang="en-US" dirty="0"/>
              <a:t>Java 2 Platform Enterprise Edition (J2EE)</a:t>
            </a:r>
          </a:p>
        </p:txBody>
      </p:sp>
      <p:sp>
        <p:nvSpPr>
          <p:cNvPr id="6" name="TextBox 5">
            <a:extLst>
              <a:ext uri="{FF2B5EF4-FFF2-40B4-BE49-F238E27FC236}">
                <a16:creationId xmlns:a16="http://schemas.microsoft.com/office/drawing/2014/main" id="{ED99B447-6FD3-42CD-9989-9A71CC7EEFB3}"/>
              </a:ext>
            </a:extLst>
          </p:cNvPr>
          <p:cNvSpPr txBox="1"/>
          <p:nvPr/>
        </p:nvSpPr>
        <p:spPr>
          <a:xfrm>
            <a:off x="747848" y="5539615"/>
            <a:ext cx="7233558" cy="707886"/>
          </a:xfrm>
          <a:prstGeom prst="rect">
            <a:avLst/>
          </a:prstGeom>
          <a:noFill/>
        </p:spPr>
        <p:txBody>
          <a:bodyPr wrap="square">
            <a:spAutoFit/>
          </a:bodyPr>
          <a:lstStyle/>
          <a:p>
            <a:pPr marL="598488" lvl="1" indent="-342900">
              <a:buFont typeface="Arial" panose="020B0604020202020204" pitchFamily="34" charset="0"/>
              <a:buChar char="•"/>
            </a:pPr>
            <a:r>
              <a:rPr lang="en-US" sz="1600" dirty="0">
                <a:latin typeface="+mn-lt"/>
              </a:rPr>
              <a:t>https://docs.microsoft.com/en-us/azure/azure-monitor/app/platforms</a:t>
            </a: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4998156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96AC-C351-45C9-988C-B485B1E1FCA0}"/>
              </a:ext>
            </a:extLst>
          </p:cNvPr>
          <p:cNvSpPr>
            <a:spLocks noGrp="1"/>
          </p:cNvSpPr>
          <p:nvPr>
            <p:ph type="title"/>
          </p:nvPr>
        </p:nvSpPr>
        <p:spPr>
          <a:xfrm>
            <a:off x="585216" y="2534625"/>
            <a:ext cx="9144000" cy="997196"/>
          </a:xfrm>
        </p:spPr>
        <p:txBody>
          <a:bodyPr/>
          <a:lstStyle/>
          <a:p>
            <a:r>
              <a:rPr lang="en-US" dirty="0"/>
              <a:t>Demonstration: I</a:t>
            </a:r>
            <a:r>
              <a:rPr lang="en-US" b="1" dirty="0"/>
              <a:t>nstrumenting an ASP.NET app for monitoring in Application Insights</a:t>
            </a:r>
            <a:endParaRPr lang="en-US" dirty="0"/>
          </a:p>
        </p:txBody>
      </p:sp>
      <p:sp>
        <p:nvSpPr>
          <p:cNvPr id="3" name="Text Placeholder 2">
            <a:extLst>
              <a:ext uri="{FF2B5EF4-FFF2-40B4-BE49-F238E27FC236}">
                <a16:creationId xmlns:a16="http://schemas.microsoft.com/office/drawing/2014/main" id="{9256602E-D2A6-421B-8D13-DA5E77CFE1C4}"/>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453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170099"/>
          </a:xfrm>
        </p:spPr>
        <p:txBody>
          <a:bodyPr/>
          <a:lstStyle/>
          <a:p>
            <a:pPr>
              <a:spcBef>
                <a:spcPts val="400"/>
              </a:spcBef>
            </a:pPr>
            <a:r>
              <a:rPr lang="en-US">
                <a:latin typeface="+mn-lt"/>
              </a:rPr>
              <a:t>AppDynamics</a:t>
            </a:r>
            <a:r>
              <a:rPr lang="en-US" dirty="0">
                <a:latin typeface="+mn-lt"/>
              </a:rPr>
              <a:t>:</a:t>
            </a:r>
          </a:p>
          <a:p>
            <a:pPr lvl="1">
              <a:spcBef>
                <a:spcPts val="400"/>
              </a:spcBef>
            </a:pPr>
            <a:r>
              <a:rPr lang="en-US" dirty="0"/>
              <a:t>Application Performance Management (APM), which enables application owners to rapidly troubleshoot performance bottlenecks and optimize the performance of their applications running in an Azure environment. </a:t>
            </a:r>
          </a:p>
          <a:p>
            <a:pPr>
              <a:spcBef>
                <a:spcPts val="400"/>
              </a:spcBef>
            </a:pPr>
            <a:r>
              <a:rPr lang="en-US" dirty="0">
                <a:latin typeface="+mn-lt"/>
              </a:rPr>
              <a:t>Datadog:</a:t>
            </a:r>
          </a:p>
          <a:p>
            <a:pPr lvl="1">
              <a:spcBef>
                <a:spcPts val="400"/>
              </a:spcBef>
            </a:pPr>
            <a:r>
              <a:rPr lang="en-US" dirty="0"/>
              <a:t>A monitoring service that gathers monitoring data from your containers within your Azure Container Service cluster. Datadog has a Docker Integration Dashboard, where you can view specific metrics within your containers. Metrics gathered from your containers are organized by CPU, memory, network, and I/O.</a:t>
            </a:r>
          </a:p>
        </p:txBody>
      </p:sp>
    </p:spTree>
    <p:custDataLst>
      <p:tags r:id="rId1"/>
    </p:custDataLst>
    <p:extLst>
      <p:ext uri="{BB962C8B-B14F-4D97-AF65-F5344CB8AC3E}">
        <p14:creationId xmlns:p14="http://schemas.microsoft.com/office/powerpoint/2010/main" val="291753549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 (continued)</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225498"/>
          </a:xfrm>
        </p:spPr>
        <p:txBody>
          <a:bodyPr/>
          <a:lstStyle/>
          <a:p>
            <a:pPr lvl="0"/>
            <a:r>
              <a:rPr lang="en-US" dirty="0">
                <a:latin typeface="+mn-lt"/>
              </a:rPr>
              <a:t>The Elasticsearch, Logstash, and Kibana (ELK) stack</a:t>
            </a:r>
          </a:p>
          <a:p>
            <a:pPr lvl="1"/>
            <a:r>
              <a:rPr lang="en-US" dirty="0"/>
              <a:t>Combination of Elasticsearch, Logstash, and Kibana that provides an end-to-end stack that can be used to monitor and analyze logs in your cluster. The ELK stack is popular for monitoring container clusters, because the monitoring stack itself is open source and already containerized.</a:t>
            </a:r>
          </a:p>
          <a:p>
            <a:pPr lvl="0"/>
            <a:r>
              <a:rPr lang="en-US" dirty="0">
                <a:latin typeface="+mn-lt"/>
              </a:rPr>
              <a:t>New Relic Application Performance Management</a:t>
            </a:r>
          </a:p>
          <a:p>
            <a:pPr lvl="1"/>
            <a:r>
              <a:rPr lang="en-US" dirty="0"/>
              <a:t>Popular APM add-in for .NET applications. New Relic Application Performance Management can be used similarly in the Azure platform and has first-class support in role-based access control scenarios.</a:t>
            </a:r>
          </a:p>
        </p:txBody>
      </p:sp>
    </p:spTree>
    <p:custDataLst>
      <p:tags r:id="rId1"/>
    </p:custDataLst>
    <p:extLst>
      <p:ext uri="{BB962C8B-B14F-4D97-AF65-F5344CB8AC3E}">
        <p14:creationId xmlns:p14="http://schemas.microsoft.com/office/powerpoint/2010/main" val="14775574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Analyzing and troubleshooting apps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2461-A37C-456A-AD2F-DA27075AF665}"/>
              </a:ext>
            </a:extLst>
          </p:cNvPr>
          <p:cNvSpPr>
            <a:spLocks noGrp="1"/>
          </p:cNvSpPr>
          <p:nvPr>
            <p:ph type="title"/>
          </p:nvPr>
        </p:nvSpPr>
        <p:spPr/>
        <p:txBody>
          <a:bodyPr/>
          <a:lstStyle/>
          <a:p>
            <a:r>
              <a:rPr lang="en-US" dirty="0"/>
              <a:t>What data does Azure Monitor collect?</a:t>
            </a:r>
          </a:p>
        </p:txBody>
      </p:sp>
      <p:grpSp>
        <p:nvGrpSpPr>
          <p:cNvPr id="3" name="Group 2" descr="The diagram depicts Azure Monitor collecting data from various sources.&#10;">
            <a:extLst>
              <a:ext uri="{FF2B5EF4-FFF2-40B4-BE49-F238E27FC236}">
                <a16:creationId xmlns:a16="http://schemas.microsoft.com/office/drawing/2014/main" id="{3AA6E7DF-D20B-41B4-AD33-F4A4E1074FD6}"/>
              </a:ext>
            </a:extLst>
          </p:cNvPr>
          <p:cNvGrpSpPr/>
          <p:nvPr/>
        </p:nvGrpSpPr>
        <p:grpSpPr>
          <a:xfrm>
            <a:off x="1566261" y="2300021"/>
            <a:ext cx="8600303" cy="4246987"/>
            <a:chOff x="1566261" y="2300021"/>
            <a:chExt cx="8600303" cy="4246987"/>
          </a:xfrm>
        </p:grpSpPr>
        <p:pic>
          <p:nvPicPr>
            <p:cNvPr id="4" name="Graphic 3">
              <a:extLst>
                <a:ext uri="{FF2B5EF4-FFF2-40B4-BE49-F238E27FC236}">
                  <a16:creationId xmlns:a16="http://schemas.microsoft.com/office/drawing/2014/main" id="{DFAF72A2-5080-41EC-9E38-0BE3FDA359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2493" y="3655568"/>
              <a:ext cx="1191941" cy="1191941"/>
            </a:xfrm>
            <a:prstGeom prst="rect">
              <a:avLst/>
            </a:prstGeom>
          </p:spPr>
        </p:pic>
        <p:sp>
          <p:nvSpPr>
            <p:cNvPr id="5" name="Rectangle 4">
              <a:extLst>
                <a:ext uri="{FF2B5EF4-FFF2-40B4-BE49-F238E27FC236}">
                  <a16:creationId xmlns:a16="http://schemas.microsoft.com/office/drawing/2014/main" id="{07C54AF1-AFD2-4C93-827D-16B7C1A61399}"/>
                </a:ext>
              </a:extLst>
            </p:cNvPr>
            <p:cNvSpPr/>
            <p:nvPr/>
          </p:nvSpPr>
          <p:spPr bwMode="auto">
            <a:xfrm>
              <a:off x="2023460" y="2300021"/>
              <a:ext cx="2459820"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monitoring data</a:t>
              </a:r>
            </a:p>
          </p:txBody>
        </p:sp>
        <p:sp>
          <p:nvSpPr>
            <p:cNvPr id="6" name="Rectangle 5">
              <a:extLst>
                <a:ext uri="{FF2B5EF4-FFF2-40B4-BE49-F238E27FC236}">
                  <a16:creationId xmlns:a16="http://schemas.microsoft.com/office/drawing/2014/main" id="{3C32DBEB-B567-48B7-9AA3-6B0DE18E0FD3}"/>
                </a:ext>
              </a:extLst>
            </p:cNvPr>
            <p:cNvSpPr/>
            <p:nvPr/>
          </p:nvSpPr>
          <p:spPr bwMode="auto">
            <a:xfrm>
              <a:off x="6951334" y="2300022"/>
              <a:ext cx="239968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Guest OS monitoring data</a:t>
              </a:r>
            </a:p>
          </p:txBody>
        </p:sp>
        <p:sp>
          <p:nvSpPr>
            <p:cNvPr id="7" name="Rectangle 6">
              <a:extLst>
                <a:ext uri="{FF2B5EF4-FFF2-40B4-BE49-F238E27FC236}">
                  <a16:creationId xmlns:a16="http://schemas.microsoft.com/office/drawing/2014/main" id="{FAE485D8-C84F-449C-BCC8-F68B3C4D1EEC}"/>
                </a:ext>
              </a:extLst>
            </p:cNvPr>
            <p:cNvSpPr/>
            <p:nvPr/>
          </p:nvSpPr>
          <p:spPr bwMode="auto">
            <a:xfrm>
              <a:off x="1566261" y="4262132"/>
              <a:ext cx="2200327"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resource monitoring data</a:t>
              </a:r>
            </a:p>
          </p:txBody>
        </p:sp>
        <p:sp>
          <p:nvSpPr>
            <p:cNvPr id="8" name="Rectangle 7">
              <a:extLst>
                <a:ext uri="{FF2B5EF4-FFF2-40B4-BE49-F238E27FC236}">
                  <a16:creationId xmlns:a16="http://schemas.microsoft.com/office/drawing/2014/main" id="{452A6BC1-4D7A-4937-A04E-3B3060F6C6CF}"/>
                </a:ext>
              </a:extLst>
            </p:cNvPr>
            <p:cNvSpPr/>
            <p:nvPr/>
          </p:nvSpPr>
          <p:spPr bwMode="auto">
            <a:xfrm>
              <a:off x="7655670" y="4267581"/>
              <a:ext cx="2510894"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subscription monitoring data</a:t>
              </a:r>
            </a:p>
          </p:txBody>
        </p:sp>
        <p:sp>
          <p:nvSpPr>
            <p:cNvPr id="9" name="Rectangle 8">
              <a:extLst>
                <a:ext uri="{FF2B5EF4-FFF2-40B4-BE49-F238E27FC236}">
                  <a16:creationId xmlns:a16="http://schemas.microsoft.com/office/drawing/2014/main" id="{62EACEFB-44F0-4862-A362-C49C5E87F17B}"/>
                </a:ext>
              </a:extLst>
            </p:cNvPr>
            <p:cNvSpPr/>
            <p:nvPr/>
          </p:nvSpPr>
          <p:spPr bwMode="auto">
            <a:xfrm>
              <a:off x="4538647" y="5567939"/>
              <a:ext cx="2619632" cy="9790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sp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cs typeface="Segoe UI" pitchFamily="34" charset="0"/>
                </a:rPr>
                <a:t>Azure tenant monitoring data</a:t>
              </a:r>
            </a:p>
          </p:txBody>
        </p:sp>
        <p:cxnSp>
          <p:nvCxnSpPr>
            <p:cNvPr id="19" name="Straight Arrow Connector 18">
              <a:extLst>
                <a:ext uri="{FF2B5EF4-FFF2-40B4-BE49-F238E27FC236}">
                  <a16:creationId xmlns:a16="http://schemas.microsoft.com/office/drawing/2014/main" id="{E698C164-32F3-4397-BF26-FD17EC9ED8AD}"/>
                </a:ext>
              </a:extLst>
            </p:cNvPr>
            <p:cNvCxnSpPr>
              <a:cxnSpLocks/>
              <a:stCxn id="9" idx="0"/>
            </p:cNvCxnSpPr>
            <p:nvPr/>
          </p:nvCxnSpPr>
          <p:spPr>
            <a:xfrm flipV="1">
              <a:off x="5848463" y="4799509"/>
              <a:ext cx="0" cy="768430"/>
            </a:xfrm>
            <a:prstGeom prst="straightConnector1">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7139759-2C93-449F-A3D7-50FEAB75A7C9}"/>
                </a:ext>
              </a:extLst>
            </p:cNvPr>
            <p:cNvCxnSpPr>
              <a:stCxn id="7" idx="3"/>
              <a:endCxn id="4" idx="1"/>
            </p:cNvCxnSpPr>
            <p:nvPr/>
          </p:nvCxnSpPr>
          <p:spPr>
            <a:xfrm flipV="1">
              <a:off x="3766588" y="4251539"/>
              <a:ext cx="1485905" cy="500128"/>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960FC17E-499D-4102-979E-20034BADF882}"/>
                </a:ext>
              </a:extLst>
            </p:cNvPr>
            <p:cNvCxnSpPr>
              <a:stCxn id="8" idx="1"/>
              <a:endCxn id="4" idx="3"/>
            </p:cNvCxnSpPr>
            <p:nvPr/>
          </p:nvCxnSpPr>
          <p:spPr>
            <a:xfrm rot="10800000">
              <a:off x="6444434" y="4251540"/>
              <a:ext cx="1211236" cy="505577"/>
            </a:xfrm>
            <a:prstGeom prst="bentConnector3">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33E9161-0C48-439F-9554-E86FBC1AED1F}"/>
                </a:ext>
              </a:extLst>
            </p:cNvPr>
            <p:cNvCxnSpPr>
              <a:cxnSpLocks/>
              <a:stCxn id="5" idx="3"/>
            </p:cNvCxnSpPr>
            <p:nvPr/>
          </p:nvCxnSpPr>
          <p:spPr>
            <a:xfrm>
              <a:off x="4483280" y="2789556"/>
              <a:ext cx="1000073" cy="800166"/>
            </a:xfrm>
            <a:prstGeom prst="bentConnector3">
              <a:avLst>
                <a:gd name="adj1" fmla="val 50000"/>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AC4D2132-D852-401A-8582-DED57E6CC6CB}"/>
                </a:ext>
              </a:extLst>
            </p:cNvPr>
            <p:cNvCxnSpPr>
              <a:cxnSpLocks/>
              <a:stCxn id="6" idx="1"/>
            </p:cNvCxnSpPr>
            <p:nvPr/>
          </p:nvCxnSpPr>
          <p:spPr>
            <a:xfrm rot="10800000" flipV="1">
              <a:off x="6212406" y="2789557"/>
              <a:ext cx="738929" cy="812522"/>
            </a:xfrm>
            <a:prstGeom prst="bentConnector2">
              <a:avLst/>
            </a:prstGeom>
            <a:ln w="38100">
              <a:solidFill>
                <a:srgbClr val="737373"/>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0" name="Text Placeholder 12">
            <a:extLst>
              <a:ext uri="{FF2B5EF4-FFF2-40B4-BE49-F238E27FC236}">
                <a16:creationId xmlns:a16="http://schemas.microsoft.com/office/drawing/2014/main" id="{DCE3096E-AC20-4661-8208-FE5787A9742C}"/>
              </a:ext>
            </a:extLst>
          </p:cNvPr>
          <p:cNvSpPr>
            <a:spLocks noGrp="1"/>
          </p:cNvSpPr>
          <p:nvPr>
            <p:ph type="body" sz="quarter" idx="10"/>
          </p:nvPr>
        </p:nvSpPr>
        <p:spPr>
          <a:xfrm>
            <a:off x="584199" y="1437481"/>
            <a:ext cx="10764375" cy="430887"/>
          </a:xfrm>
        </p:spPr>
        <p:txBody>
          <a:bodyPr/>
          <a:lstStyle/>
          <a:p>
            <a:r>
              <a:rPr lang="en-US" dirty="0">
                <a:latin typeface="+mn-lt"/>
              </a:rPr>
              <a:t>Azure Monitor can collect data from:</a:t>
            </a:r>
          </a:p>
        </p:txBody>
      </p:sp>
    </p:spTree>
    <p:extLst>
      <p:ext uri="{BB962C8B-B14F-4D97-AF65-F5344CB8AC3E}">
        <p14:creationId xmlns:p14="http://schemas.microsoft.com/office/powerpoint/2010/main" val="42391226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7B4-2788-4FD0-B003-75B98CCC7265}"/>
              </a:ext>
            </a:extLst>
          </p:cNvPr>
          <p:cNvSpPr>
            <a:spLocks noGrp="1"/>
          </p:cNvSpPr>
          <p:nvPr>
            <p:ph type="title"/>
          </p:nvPr>
        </p:nvSpPr>
        <p:spPr/>
        <p:txBody>
          <a:bodyPr/>
          <a:lstStyle/>
          <a:p>
            <a:r>
              <a:rPr lang="en-US" dirty="0"/>
              <a:t>Data sources</a:t>
            </a:r>
          </a:p>
        </p:txBody>
      </p:sp>
      <p:grpSp>
        <p:nvGrpSpPr>
          <p:cNvPr id="3" name="Group 2" descr="The diagram depicts the Azure and on-premises locations from where Azure Monitor will source data. The sources listed include custom sources, application, guest operating system, Azure services, Azure platform, and Azure tenant.&#10;">
            <a:extLst>
              <a:ext uri="{FF2B5EF4-FFF2-40B4-BE49-F238E27FC236}">
                <a16:creationId xmlns:a16="http://schemas.microsoft.com/office/drawing/2014/main" id="{E4501F43-9BE7-46F9-81DE-95366265BC0B}"/>
              </a:ext>
            </a:extLst>
          </p:cNvPr>
          <p:cNvGrpSpPr/>
          <p:nvPr/>
        </p:nvGrpSpPr>
        <p:grpSpPr>
          <a:xfrm>
            <a:off x="584200" y="1391067"/>
            <a:ext cx="11026057" cy="4891826"/>
            <a:chOff x="584200" y="1377212"/>
            <a:chExt cx="11026057" cy="4891826"/>
          </a:xfrm>
        </p:grpSpPr>
        <p:cxnSp>
          <p:nvCxnSpPr>
            <p:cNvPr id="43" name="Straight Connector 42">
              <a:extLst>
                <a:ext uri="{FF2B5EF4-FFF2-40B4-BE49-F238E27FC236}">
                  <a16:creationId xmlns:a16="http://schemas.microsoft.com/office/drawing/2014/main" id="{33AF6EA0-9D09-41A1-9E8D-63B2DF6E167D}"/>
                </a:ext>
              </a:extLst>
            </p:cNvPr>
            <p:cNvCxnSpPr/>
            <p:nvPr/>
          </p:nvCxnSpPr>
          <p:spPr>
            <a:xfrm>
              <a:off x="2961821" y="2959208"/>
              <a:ext cx="0" cy="2956647"/>
            </a:xfrm>
            <a:prstGeom prst="line">
              <a:avLst/>
            </a:prstGeom>
            <a:ln w="762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A75F9CF-64DB-4A3C-8736-9E4361215C6D}"/>
                </a:ext>
              </a:extLst>
            </p:cNvPr>
            <p:cNvSpPr/>
            <p:nvPr/>
          </p:nvSpPr>
          <p:spPr bwMode="auto">
            <a:xfrm>
              <a:off x="2432050" y="1526876"/>
              <a:ext cx="5958114" cy="648000"/>
            </a:xfrm>
            <a:prstGeom prst="roundRect">
              <a:avLst/>
            </a:prstGeom>
            <a:solidFill>
              <a:schemeClr val="bg1"/>
            </a:solidFill>
            <a:ln w="1905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solidFill>
                    <a:schemeClr val="tx1"/>
                  </a:solidFill>
                  <a:latin typeface="+mj-lt"/>
                  <a:ea typeface="Segoe UI" pitchFamily="34" charset="0"/>
                  <a:cs typeface="Segoe UI" pitchFamily="34" charset="0"/>
                </a:rPr>
                <a:t>Custom sources</a:t>
              </a:r>
            </a:p>
          </p:txBody>
        </p:sp>
        <p:sp>
          <p:nvSpPr>
            <p:cNvPr id="20" name="Rectangle: Rounded Corners 19">
              <a:extLst>
                <a:ext uri="{FF2B5EF4-FFF2-40B4-BE49-F238E27FC236}">
                  <a16:creationId xmlns:a16="http://schemas.microsoft.com/office/drawing/2014/main" id="{3EEC052D-0F0A-4F17-AA53-65C3E0C104F4}"/>
                </a:ext>
              </a:extLst>
            </p:cNvPr>
            <p:cNvSpPr/>
            <p:nvPr/>
          </p:nvSpPr>
          <p:spPr bwMode="auto">
            <a:xfrm>
              <a:off x="9652001" y="1425276"/>
              <a:ext cx="1958256" cy="4843762"/>
            </a:xfrm>
            <a:prstGeom prst="roundRect">
              <a:avLst>
                <a:gd name="adj" fmla="val 1331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ADBFEC6B-6898-460A-B4A1-2363089F5BA8}"/>
                </a:ext>
              </a:extLst>
            </p:cNvPr>
            <p:cNvSpPr txBox="1"/>
            <p:nvPr/>
          </p:nvSpPr>
          <p:spPr>
            <a:xfrm>
              <a:off x="584200" y="2332138"/>
              <a:ext cx="1346523" cy="830997"/>
            </a:xfrm>
            <a:prstGeom prst="rect">
              <a:avLst/>
            </a:prstGeom>
            <a:noFill/>
          </p:spPr>
          <p:txBody>
            <a:bodyPr wrap="none" lIns="0" tIns="0" rIns="0" bIns="0" rtlCol="0">
              <a:spAutoFit/>
            </a:bodyPr>
            <a:lstStyle/>
            <a:p>
              <a:pPr algn="r"/>
              <a:r>
                <a:rPr lang="en-IN" sz="1800" dirty="0">
                  <a:gradFill>
                    <a:gsLst>
                      <a:gs pos="2917">
                        <a:schemeClr val="tx1"/>
                      </a:gs>
                      <a:gs pos="30000">
                        <a:schemeClr val="tx1"/>
                      </a:gs>
                    </a:gsLst>
                    <a:lin ang="5400000" scaled="0"/>
                  </a:gradFill>
                  <a:latin typeface="+mj-lt"/>
                </a:rPr>
                <a:t>Azure</a:t>
              </a:r>
            </a:p>
            <a:p>
              <a:pPr algn="r"/>
              <a:r>
                <a:rPr lang="en-IN" sz="1800" dirty="0">
                  <a:gradFill>
                    <a:gsLst>
                      <a:gs pos="2917">
                        <a:schemeClr val="tx1"/>
                      </a:gs>
                      <a:gs pos="30000">
                        <a:schemeClr val="tx1"/>
                      </a:gs>
                    </a:gsLst>
                    <a:lin ang="5400000" scaled="0"/>
                  </a:gradFill>
                  <a:latin typeface="+mj-lt"/>
                </a:rPr>
                <a:t>Other clouds</a:t>
              </a:r>
            </a:p>
            <a:p>
              <a:pPr algn="r"/>
              <a:r>
                <a:rPr lang="en-IN" sz="1800" dirty="0">
                  <a:gradFill>
                    <a:gsLst>
                      <a:gs pos="2917">
                        <a:schemeClr val="tx1"/>
                      </a:gs>
                      <a:gs pos="30000">
                        <a:schemeClr val="tx1"/>
                      </a:gs>
                    </a:gsLst>
                    <a:lin ang="5400000" scaled="0"/>
                  </a:gradFill>
                  <a:latin typeface="+mj-lt"/>
                </a:rPr>
                <a:t>On-premises</a:t>
              </a:r>
            </a:p>
          </p:txBody>
        </p:sp>
        <p:sp>
          <p:nvSpPr>
            <p:cNvPr id="22" name="TextBox 21">
              <a:extLst>
                <a:ext uri="{FF2B5EF4-FFF2-40B4-BE49-F238E27FC236}">
                  <a16:creationId xmlns:a16="http://schemas.microsoft.com/office/drawing/2014/main" id="{25A22C79-BE8B-4CAE-84B0-859994519EAB}"/>
                </a:ext>
              </a:extLst>
            </p:cNvPr>
            <p:cNvSpPr txBox="1"/>
            <p:nvPr/>
          </p:nvSpPr>
          <p:spPr>
            <a:xfrm>
              <a:off x="911213" y="5041593"/>
              <a:ext cx="1019510"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latin typeface="+mj-lt"/>
                </a:rPr>
                <a:t>Azure</a:t>
              </a:r>
            </a:p>
          </p:txBody>
        </p:sp>
        <p:sp>
          <p:nvSpPr>
            <p:cNvPr id="23" name="Right Bracket 22">
              <a:extLst>
                <a:ext uri="{FF2B5EF4-FFF2-40B4-BE49-F238E27FC236}">
                  <a16:creationId xmlns:a16="http://schemas.microsoft.com/office/drawing/2014/main" id="{76C53FE0-8D36-4EBB-BFA5-1DADCD86283D}"/>
                </a:ext>
              </a:extLst>
            </p:cNvPr>
            <p:cNvSpPr/>
            <p:nvPr/>
          </p:nvSpPr>
          <p:spPr>
            <a:xfrm flipH="1">
              <a:off x="2212623" y="1377213"/>
              <a:ext cx="204952" cy="2644281"/>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4" name="Right Bracket 23">
              <a:extLst>
                <a:ext uri="{FF2B5EF4-FFF2-40B4-BE49-F238E27FC236}">
                  <a16:creationId xmlns:a16="http://schemas.microsoft.com/office/drawing/2014/main" id="{2C24396A-634D-4AF3-B705-3DFE8CC15C43}"/>
                </a:ext>
              </a:extLst>
            </p:cNvPr>
            <p:cNvSpPr/>
            <p:nvPr/>
          </p:nvSpPr>
          <p:spPr>
            <a:xfrm flipH="1">
              <a:off x="2212623" y="4108146"/>
              <a:ext cx="204952" cy="2131709"/>
            </a:xfrm>
            <a:prstGeom prst="rightBracket">
              <a:avLst>
                <a:gd name="adj" fmla="val 108076"/>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5" name="Right Brace 24">
              <a:extLst>
                <a:ext uri="{FF2B5EF4-FFF2-40B4-BE49-F238E27FC236}">
                  <a16:creationId xmlns:a16="http://schemas.microsoft.com/office/drawing/2014/main" id="{68C4639C-277D-4BBB-90AF-9B54862F8680}"/>
                </a:ext>
              </a:extLst>
            </p:cNvPr>
            <p:cNvSpPr/>
            <p:nvPr/>
          </p:nvSpPr>
          <p:spPr>
            <a:xfrm>
              <a:off x="8458200" y="1377212"/>
              <a:ext cx="609324" cy="4891825"/>
            </a:xfrm>
            <a:prstGeom prst="rightBrace">
              <a:avLst>
                <a:gd name="adj1" fmla="val 31315"/>
                <a:gd name="adj2" fmla="val 50000"/>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10DBE4D4-2B46-4A39-ACC3-4E4D495FB9E9}"/>
                </a:ext>
              </a:extLst>
            </p:cNvPr>
            <p:cNvCxnSpPr>
              <a:cxnSpLocks/>
              <a:stCxn id="25" idx="1"/>
            </p:cNvCxnSpPr>
            <p:nvPr/>
          </p:nvCxnSpPr>
          <p:spPr>
            <a:xfrm flipV="1">
              <a:off x="9067524" y="3820997"/>
              <a:ext cx="545809" cy="212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52800BB6-7883-4133-B76E-3EF68F6DC7E0}"/>
                </a:ext>
              </a:extLst>
            </p:cNvPr>
            <p:cNvGrpSpPr/>
            <p:nvPr/>
          </p:nvGrpSpPr>
          <p:grpSpPr>
            <a:xfrm>
              <a:off x="9848126" y="4385748"/>
              <a:ext cx="1566006" cy="1349790"/>
              <a:chOff x="9848126" y="4385748"/>
              <a:chExt cx="1566006" cy="1349790"/>
            </a:xfrm>
          </p:grpSpPr>
          <p:grpSp>
            <p:nvGrpSpPr>
              <p:cNvPr id="27" name="Group 26">
                <a:extLst>
                  <a:ext uri="{FF2B5EF4-FFF2-40B4-BE49-F238E27FC236}">
                    <a16:creationId xmlns:a16="http://schemas.microsoft.com/office/drawing/2014/main" id="{CADDE6FC-C918-44FF-A4A3-883289865F7F}"/>
                  </a:ext>
                </a:extLst>
              </p:cNvPr>
              <p:cNvGrpSpPr/>
              <p:nvPr/>
            </p:nvGrpSpPr>
            <p:grpSpPr>
              <a:xfrm>
                <a:off x="9848126" y="4385748"/>
                <a:ext cx="1566006" cy="941280"/>
                <a:chOff x="9834282" y="4385748"/>
                <a:chExt cx="1566006" cy="941280"/>
              </a:xfrm>
            </p:grpSpPr>
            <p:pic>
              <p:nvPicPr>
                <p:cNvPr id="12" name="Graphic 11">
                  <a:extLst>
                    <a:ext uri="{FF2B5EF4-FFF2-40B4-BE49-F238E27FC236}">
                      <a16:creationId xmlns:a16="http://schemas.microsoft.com/office/drawing/2014/main" id="{B96A1BE2-221C-4B37-8BFD-64C8F4B5C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4282" y="4385748"/>
                  <a:ext cx="941280" cy="941280"/>
                </a:xfrm>
                <a:prstGeom prst="rect">
                  <a:avLst/>
                </a:prstGeom>
              </p:spPr>
            </p:pic>
            <p:pic>
              <p:nvPicPr>
                <p:cNvPr id="13" name="Graphic 12">
                  <a:extLst>
                    <a:ext uri="{FF2B5EF4-FFF2-40B4-BE49-F238E27FC236}">
                      <a16:creationId xmlns:a16="http://schemas.microsoft.com/office/drawing/2014/main" id="{E500F295-25F7-4A15-852B-85CEA169B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0355" y="4566755"/>
                  <a:ext cx="679933" cy="679932"/>
                </a:xfrm>
                <a:prstGeom prst="rect">
                  <a:avLst/>
                </a:prstGeom>
              </p:spPr>
            </p:pic>
          </p:grpSp>
          <p:sp>
            <p:nvSpPr>
              <p:cNvPr id="11" name="TextBox 10">
                <a:extLst>
                  <a:ext uri="{FF2B5EF4-FFF2-40B4-BE49-F238E27FC236}">
                    <a16:creationId xmlns:a16="http://schemas.microsoft.com/office/drawing/2014/main" id="{170F4BA0-4E1B-4649-8A7D-365C6084CD58}"/>
                  </a:ext>
                </a:extLst>
              </p:cNvPr>
              <p:cNvSpPr txBox="1"/>
              <p:nvPr/>
            </p:nvSpPr>
            <p:spPr>
              <a:xfrm>
                <a:off x="10312933" y="5366206"/>
                <a:ext cx="636393"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Logs</a:t>
                </a:r>
              </a:p>
            </p:txBody>
          </p:sp>
        </p:grpSp>
        <p:grpSp>
          <p:nvGrpSpPr>
            <p:cNvPr id="77" name="Group 76">
              <a:extLst>
                <a:ext uri="{FF2B5EF4-FFF2-40B4-BE49-F238E27FC236}">
                  <a16:creationId xmlns:a16="http://schemas.microsoft.com/office/drawing/2014/main" id="{F354958F-301C-4980-B3EB-93B1B89902AF}"/>
                </a:ext>
              </a:extLst>
            </p:cNvPr>
            <p:cNvGrpSpPr/>
            <p:nvPr/>
          </p:nvGrpSpPr>
          <p:grpSpPr>
            <a:xfrm>
              <a:off x="9912286" y="1893445"/>
              <a:ext cx="1437686" cy="1408555"/>
              <a:chOff x="9912286" y="1893445"/>
              <a:chExt cx="1437686" cy="1408555"/>
            </a:xfrm>
          </p:grpSpPr>
          <p:grpSp>
            <p:nvGrpSpPr>
              <p:cNvPr id="26" name="Group 25">
                <a:extLst>
                  <a:ext uri="{FF2B5EF4-FFF2-40B4-BE49-F238E27FC236}">
                    <a16:creationId xmlns:a16="http://schemas.microsoft.com/office/drawing/2014/main" id="{18C60902-8D1B-4B94-94DC-AB0E6220F372}"/>
                  </a:ext>
                </a:extLst>
              </p:cNvPr>
              <p:cNvGrpSpPr/>
              <p:nvPr/>
            </p:nvGrpSpPr>
            <p:grpSpPr>
              <a:xfrm>
                <a:off x="9912286" y="1893445"/>
                <a:ext cx="1437686" cy="958507"/>
                <a:chOff x="9825668" y="1893445"/>
                <a:chExt cx="1437686" cy="958507"/>
              </a:xfrm>
            </p:grpSpPr>
            <p:pic>
              <p:nvPicPr>
                <p:cNvPr id="6" name="Graphic 5">
                  <a:extLst>
                    <a:ext uri="{FF2B5EF4-FFF2-40B4-BE49-F238E27FC236}">
                      <a16:creationId xmlns:a16="http://schemas.microsoft.com/office/drawing/2014/main" id="{21C057AF-F558-4441-86D3-5A3FB5C8A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5668" y="1893445"/>
                  <a:ext cx="958508" cy="958507"/>
                </a:xfrm>
                <a:prstGeom prst="rect">
                  <a:avLst/>
                </a:prstGeom>
              </p:spPr>
            </p:pic>
            <p:pic>
              <p:nvPicPr>
                <p:cNvPr id="7" name="Graphic 6">
                  <a:extLst>
                    <a:ext uri="{FF2B5EF4-FFF2-40B4-BE49-F238E27FC236}">
                      <a16:creationId xmlns:a16="http://schemas.microsoft.com/office/drawing/2014/main" id="{BC81A7AB-AEE3-4102-9DBE-493F4D413F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4040" y="2254312"/>
                  <a:ext cx="519314" cy="519313"/>
                </a:xfrm>
                <a:prstGeom prst="rect">
                  <a:avLst/>
                </a:prstGeom>
              </p:spPr>
            </p:pic>
          </p:grpSp>
          <p:sp>
            <p:nvSpPr>
              <p:cNvPr id="8" name="TextBox 7">
                <a:extLst>
                  <a:ext uri="{FF2B5EF4-FFF2-40B4-BE49-F238E27FC236}">
                    <a16:creationId xmlns:a16="http://schemas.microsoft.com/office/drawing/2014/main" id="{4C5D43C6-6F7A-4B74-A169-AE47895EFDA8}"/>
                  </a:ext>
                </a:extLst>
              </p:cNvPr>
              <p:cNvSpPr txBox="1"/>
              <p:nvPr/>
            </p:nvSpPr>
            <p:spPr>
              <a:xfrm>
                <a:off x="10133397" y="2932668"/>
                <a:ext cx="995464" cy="369332"/>
              </a:xfrm>
              <a:prstGeom prst="rect">
                <a:avLst/>
              </a:prstGeom>
              <a:noFill/>
            </p:spPr>
            <p:txBody>
              <a:bodyPr wrap="none" lIns="0" tIns="0" rIns="0" bIns="0" rtlCol="0">
                <a:spAutoFit/>
              </a:bodyPr>
              <a:lstStyle/>
              <a:p>
                <a:pPr algn="ctr"/>
                <a:r>
                  <a:rPr lang="en-IN" sz="2400" dirty="0">
                    <a:gradFill>
                      <a:gsLst>
                        <a:gs pos="2917">
                          <a:schemeClr val="tx1"/>
                        </a:gs>
                        <a:gs pos="30000">
                          <a:schemeClr val="tx1"/>
                        </a:gs>
                      </a:gsLst>
                      <a:lin ang="5400000" scaled="0"/>
                    </a:gradFill>
                  </a:rPr>
                  <a:t>Metrics</a:t>
                </a:r>
              </a:p>
            </p:txBody>
          </p:sp>
        </p:grpSp>
        <p:cxnSp>
          <p:nvCxnSpPr>
            <p:cNvPr id="31" name="Straight Connector 30">
              <a:extLst>
                <a:ext uri="{FF2B5EF4-FFF2-40B4-BE49-F238E27FC236}">
                  <a16:creationId xmlns:a16="http://schemas.microsoft.com/office/drawing/2014/main" id="{B9FECFF6-A9A9-4815-986F-2EB5826D0A8E}"/>
                </a:ext>
              </a:extLst>
            </p:cNvPr>
            <p:cNvCxnSpPr>
              <a:cxnSpLocks/>
              <a:stCxn id="23" idx="2"/>
            </p:cNvCxnSpPr>
            <p:nvPr/>
          </p:nvCxnSpPr>
          <p:spPr>
            <a:xfrm flipH="1">
              <a:off x="2007671" y="2699354"/>
              <a:ext cx="204952"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BF0A35-E0F2-44E9-A257-7BF3A03CAAF5}"/>
                </a:ext>
              </a:extLst>
            </p:cNvPr>
            <p:cNvCxnSpPr>
              <a:cxnSpLocks/>
            </p:cNvCxnSpPr>
            <p:nvPr/>
          </p:nvCxnSpPr>
          <p:spPr>
            <a:xfrm flipH="1" flipV="1">
              <a:off x="2007671" y="5174001"/>
              <a:ext cx="204952"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3C60B8-5EA2-4F98-88C3-33352AC45ED7}"/>
                </a:ext>
              </a:extLst>
            </p:cNvPr>
            <p:cNvSpPr txBox="1"/>
            <p:nvPr/>
          </p:nvSpPr>
          <p:spPr>
            <a:xfrm>
              <a:off x="6337492" y="1743154"/>
              <a:ext cx="1850971" cy="215444"/>
            </a:xfrm>
            <a:prstGeom prst="rect">
              <a:avLst/>
            </a:prstGeom>
            <a:noFill/>
          </p:spPr>
          <p:txBody>
            <a:bodyPr wrap="square" lIns="0" tIns="0" rIns="0" bIns="0" rtlCol="0">
              <a:spAutoFit/>
            </a:bodyPr>
            <a:lstStyle/>
            <a:p>
              <a:pPr algn="r"/>
              <a:r>
                <a:rPr lang="en-IN" sz="1400" dirty="0"/>
                <a:t>Data Collector API</a:t>
              </a:r>
            </a:p>
          </p:txBody>
        </p:sp>
        <p:sp>
          <p:nvSpPr>
            <p:cNvPr id="15" name="Rectangle: Rounded Corners 14">
              <a:extLst>
                <a:ext uri="{FF2B5EF4-FFF2-40B4-BE49-F238E27FC236}">
                  <a16:creationId xmlns:a16="http://schemas.microsoft.com/office/drawing/2014/main" id="{079DF960-0C30-4D7D-AC9F-287814A0D316}"/>
                </a:ext>
              </a:extLst>
            </p:cNvPr>
            <p:cNvSpPr/>
            <p:nvPr/>
          </p:nvSpPr>
          <p:spPr bwMode="auto">
            <a:xfrm>
              <a:off x="2432050" y="2401369"/>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Application</a:t>
              </a:r>
            </a:p>
          </p:txBody>
        </p:sp>
        <p:sp>
          <p:nvSpPr>
            <p:cNvPr id="35" name="TextBox 34">
              <a:extLst>
                <a:ext uri="{FF2B5EF4-FFF2-40B4-BE49-F238E27FC236}">
                  <a16:creationId xmlns:a16="http://schemas.microsoft.com/office/drawing/2014/main" id="{593307A5-1C72-49A9-9BB0-996837471D6B}"/>
                </a:ext>
              </a:extLst>
            </p:cNvPr>
            <p:cNvSpPr txBox="1"/>
            <p:nvPr/>
          </p:nvSpPr>
          <p:spPr>
            <a:xfrm>
              <a:off x="6185951" y="2602259"/>
              <a:ext cx="2002512" cy="215444"/>
            </a:xfrm>
            <a:prstGeom prst="rect">
              <a:avLst/>
            </a:prstGeom>
            <a:noFill/>
          </p:spPr>
          <p:txBody>
            <a:bodyPr wrap="square" lIns="0" tIns="0" rIns="0" bIns="0" rtlCol="0">
              <a:spAutoFit/>
            </a:bodyPr>
            <a:lstStyle/>
            <a:p>
              <a:pPr algn="r"/>
              <a:r>
                <a:rPr lang="en-IN" sz="1400" dirty="0">
                  <a:solidFill>
                    <a:schemeClr val="bg1"/>
                  </a:solidFill>
                </a:rPr>
                <a:t>Application Insights</a:t>
              </a:r>
            </a:p>
          </p:txBody>
        </p:sp>
        <p:sp>
          <p:nvSpPr>
            <p:cNvPr id="16" name="Rectangle: Rounded Corners 15">
              <a:extLst>
                <a:ext uri="{FF2B5EF4-FFF2-40B4-BE49-F238E27FC236}">
                  <a16:creationId xmlns:a16="http://schemas.microsoft.com/office/drawing/2014/main" id="{BF8701A6-C1E3-4EC3-9652-B78E98FB8A15}"/>
                </a:ext>
              </a:extLst>
            </p:cNvPr>
            <p:cNvSpPr/>
            <p:nvPr/>
          </p:nvSpPr>
          <p:spPr bwMode="auto">
            <a:xfrm>
              <a:off x="2432050" y="3108426"/>
              <a:ext cx="5958114" cy="739674"/>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0000" rIns="18288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Guest operating system</a:t>
              </a:r>
            </a:p>
          </p:txBody>
        </p:sp>
        <p:sp>
          <p:nvSpPr>
            <p:cNvPr id="36" name="TextBox 35">
              <a:extLst>
                <a:ext uri="{FF2B5EF4-FFF2-40B4-BE49-F238E27FC236}">
                  <a16:creationId xmlns:a16="http://schemas.microsoft.com/office/drawing/2014/main" id="{069CF3FD-2A8E-4F1B-91B8-601D45D41FEC}"/>
                </a:ext>
              </a:extLst>
            </p:cNvPr>
            <p:cNvSpPr txBox="1"/>
            <p:nvPr/>
          </p:nvSpPr>
          <p:spPr>
            <a:xfrm>
              <a:off x="5169406" y="3155098"/>
              <a:ext cx="3019057" cy="646331"/>
            </a:xfrm>
            <a:prstGeom prst="rect">
              <a:avLst/>
            </a:prstGeom>
            <a:noFill/>
          </p:spPr>
          <p:txBody>
            <a:bodyPr wrap="square" lIns="0" tIns="0" rIns="0" bIns="0" rtlCol="0">
              <a:spAutoFit/>
            </a:bodyPr>
            <a:lstStyle/>
            <a:p>
              <a:pPr algn="r"/>
              <a:r>
                <a:rPr lang="en-IN" sz="1400" dirty="0">
                  <a:solidFill>
                    <a:schemeClr val="bg1"/>
                  </a:solidFill>
                </a:rPr>
                <a:t>Dependency agent </a:t>
              </a:r>
              <a:br>
                <a:rPr lang="en-IN" sz="1400" dirty="0">
                  <a:solidFill>
                    <a:schemeClr val="bg1"/>
                  </a:solidFill>
                </a:rPr>
              </a:br>
              <a:r>
                <a:rPr lang="en-IN" sz="1400" dirty="0">
                  <a:solidFill>
                    <a:schemeClr val="bg1"/>
                  </a:solidFill>
                </a:rPr>
                <a:t>Log Analytics agent, </a:t>
              </a:r>
            </a:p>
            <a:p>
              <a:pPr algn="r"/>
              <a:r>
                <a:rPr lang="en-IN" sz="1400" dirty="0">
                  <a:solidFill>
                    <a:schemeClr val="bg1"/>
                  </a:solidFill>
                </a:rPr>
                <a:t>Diagnostics extension</a:t>
              </a:r>
            </a:p>
          </p:txBody>
        </p:sp>
        <p:sp>
          <p:nvSpPr>
            <p:cNvPr id="17" name="Rectangle: Rounded Corners 16">
              <a:extLst>
                <a:ext uri="{FF2B5EF4-FFF2-40B4-BE49-F238E27FC236}">
                  <a16:creationId xmlns:a16="http://schemas.microsoft.com/office/drawing/2014/main" id="{67786094-5709-4D63-89B3-73A105A2CEF2}"/>
                </a:ext>
              </a:extLst>
            </p:cNvPr>
            <p:cNvSpPr/>
            <p:nvPr/>
          </p:nvSpPr>
          <p:spPr bwMode="auto">
            <a:xfrm>
              <a:off x="2432050" y="4072811"/>
              <a:ext cx="5958114" cy="7416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services</a:t>
              </a:r>
            </a:p>
          </p:txBody>
        </p:sp>
        <p:sp>
          <p:nvSpPr>
            <p:cNvPr id="37" name="TextBox 36">
              <a:extLst>
                <a:ext uri="{FF2B5EF4-FFF2-40B4-BE49-F238E27FC236}">
                  <a16:creationId xmlns:a16="http://schemas.microsoft.com/office/drawing/2014/main" id="{94D19872-A5CF-453C-A870-D654775730AF}"/>
                </a:ext>
              </a:extLst>
            </p:cNvPr>
            <p:cNvSpPr txBox="1"/>
            <p:nvPr/>
          </p:nvSpPr>
          <p:spPr>
            <a:xfrm>
              <a:off x="5826709" y="4120446"/>
              <a:ext cx="2361754" cy="646331"/>
            </a:xfrm>
            <a:prstGeom prst="rect">
              <a:avLst/>
            </a:prstGeom>
            <a:noFill/>
          </p:spPr>
          <p:txBody>
            <a:bodyPr wrap="square" lIns="0" tIns="0" rIns="0" bIns="0" rtlCol="0">
              <a:spAutoFit/>
            </a:bodyPr>
            <a:lstStyle/>
            <a:p>
              <a:pPr algn="r"/>
              <a:r>
                <a:rPr lang="en-IN" sz="1400" dirty="0">
                  <a:solidFill>
                    <a:schemeClr val="bg1"/>
                  </a:solidFill>
                </a:rPr>
                <a:t>Monitoring solutions</a:t>
              </a:r>
            </a:p>
            <a:p>
              <a:pPr algn="r"/>
              <a:r>
                <a:rPr lang="en-IN" sz="1400" dirty="0">
                  <a:solidFill>
                    <a:schemeClr val="bg1"/>
                  </a:solidFill>
                </a:rPr>
                <a:t>Diagnostic logs </a:t>
              </a:r>
              <a:br>
                <a:rPr lang="en-IN" sz="1400" dirty="0">
                  <a:solidFill>
                    <a:schemeClr val="bg1"/>
                  </a:solidFill>
                </a:rPr>
              </a:br>
              <a:r>
                <a:rPr lang="en-IN" sz="1400" dirty="0">
                  <a:solidFill>
                    <a:schemeClr val="bg1"/>
                  </a:solidFill>
                </a:rPr>
                <a:t>Metrics</a:t>
              </a:r>
            </a:p>
          </p:txBody>
        </p:sp>
        <p:sp>
          <p:nvSpPr>
            <p:cNvPr id="18" name="Rectangle: Rounded Corners 17">
              <a:extLst>
                <a:ext uri="{FF2B5EF4-FFF2-40B4-BE49-F238E27FC236}">
                  <a16:creationId xmlns:a16="http://schemas.microsoft.com/office/drawing/2014/main" id="{BE60BF8D-2E06-4972-B303-31226A4BC0F1}"/>
                </a:ext>
              </a:extLst>
            </p:cNvPr>
            <p:cNvSpPr/>
            <p:nvPr/>
          </p:nvSpPr>
          <p:spPr bwMode="auto">
            <a:xfrm>
              <a:off x="2432050" y="4883132"/>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platform</a:t>
              </a:r>
            </a:p>
          </p:txBody>
        </p:sp>
        <p:sp>
          <p:nvSpPr>
            <p:cNvPr id="38" name="TextBox 37">
              <a:extLst>
                <a:ext uri="{FF2B5EF4-FFF2-40B4-BE49-F238E27FC236}">
                  <a16:creationId xmlns:a16="http://schemas.microsoft.com/office/drawing/2014/main" id="{52FB36A8-945E-4DA5-B3A4-B24048F95D31}"/>
                </a:ext>
              </a:extLst>
            </p:cNvPr>
            <p:cNvSpPr txBox="1"/>
            <p:nvPr/>
          </p:nvSpPr>
          <p:spPr>
            <a:xfrm>
              <a:off x="6766642" y="4960911"/>
              <a:ext cx="1421821" cy="430887"/>
            </a:xfrm>
            <a:prstGeom prst="rect">
              <a:avLst/>
            </a:prstGeom>
            <a:noFill/>
          </p:spPr>
          <p:txBody>
            <a:bodyPr wrap="square" lIns="0" tIns="0" rIns="0" bIns="0" rtlCol="0">
              <a:spAutoFit/>
            </a:bodyPr>
            <a:lstStyle/>
            <a:p>
              <a:pPr algn="r"/>
              <a:r>
                <a:rPr lang="en-IN" sz="1400" dirty="0">
                  <a:solidFill>
                    <a:schemeClr val="bg1"/>
                  </a:solidFill>
                </a:rPr>
                <a:t>Service health</a:t>
              </a:r>
            </a:p>
            <a:p>
              <a:pPr algn="r"/>
              <a:r>
                <a:rPr lang="en-IN" sz="1400" dirty="0">
                  <a:solidFill>
                    <a:schemeClr val="bg1"/>
                  </a:solidFill>
                </a:rPr>
                <a:t>Activity log</a:t>
              </a:r>
            </a:p>
          </p:txBody>
        </p:sp>
        <p:sp>
          <p:nvSpPr>
            <p:cNvPr id="19" name="Rectangle: Rounded Corners 18">
              <a:extLst>
                <a:ext uri="{FF2B5EF4-FFF2-40B4-BE49-F238E27FC236}">
                  <a16:creationId xmlns:a16="http://schemas.microsoft.com/office/drawing/2014/main" id="{921E2771-D7E7-4A11-9351-0D2229AFFC11}"/>
                </a:ext>
              </a:extLst>
            </p:cNvPr>
            <p:cNvSpPr/>
            <p:nvPr/>
          </p:nvSpPr>
          <p:spPr bwMode="auto">
            <a:xfrm>
              <a:off x="2432050" y="5591855"/>
              <a:ext cx="5958114" cy="648000"/>
            </a:xfrm>
            <a:prstGeom prst="round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39" name="TextBox 38">
              <a:extLst>
                <a:ext uri="{FF2B5EF4-FFF2-40B4-BE49-F238E27FC236}">
                  <a16:creationId xmlns:a16="http://schemas.microsoft.com/office/drawing/2014/main" id="{182F88A4-1CF8-4129-890E-1450BFF5CF08}"/>
                </a:ext>
              </a:extLst>
            </p:cNvPr>
            <p:cNvSpPr txBox="1"/>
            <p:nvPr/>
          </p:nvSpPr>
          <p:spPr>
            <a:xfrm>
              <a:off x="7152929" y="5792745"/>
              <a:ext cx="1035534" cy="215444"/>
            </a:xfrm>
            <a:prstGeom prst="rect">
              <a:avLst/>
            </a:prstGeom>
            <a:noFill/>
          </p:spPr>
          <p:txBody>
            <a:bodyPr wrap="square" lIns="0" tIns="0" rIns="0" bIns="0" rtlCol="0">
              <a:spAutoFit/>
            </a:bodyPr>
            <a:lstStyle/>
            <a:p>
              <a:pPr algn="r"/>
              <a:r>
                <a:rPr lang="en-IN" sz="1400" dirty="0">
                  <a:solidFill>
                    <a:schemeClr val="bg1"/>
                  </a:solidFill>
                </a:rPr>
                <a:t>Audit logs</a:t>
              </a:r>
            </a:p>
          </p:txBody>
        </p:sp>
      </p:grpSp>
    </p:spTree>
    <p:extLst>
      <p:ext uri="{BB962C8B-B14F-4D97-AF65-F5344CB8AC3E}">
        <p14:creationId xmlns:p14="http://schemas.microsoft.com/office/powerpoint/2010/main" val="41500492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a:xfrm>
            <a:off x="588263" y="457200"/>
            <a:ext cx="11018520" cy="553998"/>
          </a:xfrm>
        </p:spPr>
        <p:txBody>
          <a:bodyPr/>
          <a:lstStyle/>
          <a:p>
            <a:r>
              <a:rPr lang="en-US" dirty="0"/>
              <a:t>Azure Monitor sources</a:t>
            </a:r>
          </a:p>
        </p:txBody>
      </p:sp>
      <p:grpSp>
        <p:nvGrpSpPr>
          <p:cNvPr id="2" name="Group 1">
            <a:extLst>
              <a:ext uri="{FF2B5EF4-FFF2-40B4-BE49-F238E27FC236}">
                <a16:creationId xmlns:a16="http://schemas.microsoft.com/office/drawing/2014/main" id="{1E0414B6-8A4E-41C9-8EA1-8A13D9BE9686}"/>
              </a:ext>
            </a:extLst>
          </p:cNvPr>
          <p:cNvGrpSpPr/>
          <p:nvPr/>
        </p:nvGrpSpPr>
        <p:grpSpPr>
          <a:xfrm>
            <a:off x="578575" y="1166569"/>
            <a:ext cx="11034851" cy="5102469"/>
            <a:chOff x="578575" y="1166569"/>
            <a:chExt cx="11034851" cy="5102469"/>
          </a:xfrm>
        </p:grpSpPr>
        <p:sp>
          <p:nvSpPr>
            <p:cNvPr id="88" name="Rectangle: Rounded Corners 45">
              <a:extLst>
                <a:ext uri="{FF2B5EF4-FFF2-40B4-BE49-F238E27FC236}">
                  <a16:creationId xmlns:a16="http://schemas.microsoft.com/office/drawing/2014/main" id="{10DE8314-6741-47BC-8BD1-E919670BDBC3}"/>
                </a:ext>
              </a:extLst>
            </p:cNvPr>
            <p:cNvSpPr/>
            <p:nvPr/>
          </p:nvSpPr>
          <p:spPr>
            <a:xfrm>
              <a:off x="578575" y="3258169"/>
              <a:ext cx="2205901" cy="1714010"/>
            </a:xfrm>
            <a:prstGeom prst="roundRect">
              <a:avLst>
                <a:gd name="adj" fmla="val 16105"/>
              </a:avLst>
            </a:prstGeom>
            <a:solidFill>
              <a:srgbClr val="00188F"/>
            </a:solidFill>
            <a:ln w="28575">
              <a:noFill/>
            </a:ln>
          </p:spPr>
          <p:style>
            <a:lnRef idx="2">
              <a:schemeClr val="accent1">
                <a:shade val="50000"/>
              </a:schemeClr>
            </a:lnRef>
            <a:fillRef idx="1">
              <a:schemeClr val="accent1"/>
            </a:fillRef>
            <a:effectRef idx="0">
              <a:schemeClr val="accent1"/>
            </a:effectRef>
            <a:fontRef idx="minor">
              <a:schemeClr val="lt1"/>
            </a:fontRef>
          </p:style>
          <p:txBody>
            <a:bodyPr tIns="1152000" rtlCol="0" anchor="t"/>
            <a:lstStyle/>
            <a:p>
              <a:pPr algn="ctr"/>
              <a:r>
                <a:rPr lang="en-US" sz="1400" dirty="0">
                  <a:solidFill>
                    <a:schemeClr val="bg1"/>
                  </a:solidFill>
                </a:rPr>
                <a:t>Azure Infrastructure</a:t>
              </a:r>
            </a:p>
          </p:txBody>
        </p:sp>
        <p:sp>
          <p:nvSpPr>
            <p:cNvPr id="46" name="Rectangle: Rounded Corners 45">
              <a:extLst>
                <a:ext uri="{FF2B5EF4-FFF2-40B4-BE49-F238E27FC236}">
                  <a16:creationId xmlns:a16="http://schemas.microsoft.com/office/drawing/2014/main" id="{10DE8314-6741-47BC-8BD1-E919670BDBC3}"/>
                </a:ext>
              </a:extLst>
            </p:cNvPr>
            <p:cNvSpPr/>
            <p:nvPr/>
          </p:nvSpPr>
          <p:spPr>
            <a:xfrm>
              <a:off x="586017" y="2357122"/>
              <a:ext cx="2191016" cy="1714010"/>
            </a:xfrm>
            <a:prstGeom prst="roundRect">
              <a:avLst>
                <a:gd name="adj" fmla="val 12079"/>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lgn="ctr"/>
              <a:r>
                <a:rPr lang="en-US" dirty="0">
                  <a:solidFill>
                    <a:sysClr val="windowText" lastClr="000000"/>
                  </a:solidFill>
                </a:rPr>
                <a:t>Resource</a:t>
              </a:r>
            </a:p>
          </p:txBody>
        </p:sp>
        <p:sp>
          <p:nvSpPr>
            <p:cNvPr id="48" name="Rectangle 47">
              <a:extLst>
                <a:ext uri="{FF2B5EF4-FFF2-40B4-BE49-F238E27FC236}">
                  <a16:creationId xmlns:a16="http://schemas.microsoft.com/office/drawing/2014/main" id="{631E5D25-531F-4D2F-A3BC-ED0BDA447167}"/>
                </a:ext>
              </a:extLst>
            </p:cNvPr>
            <p:cNvSpPr/>
            <p:nvPr/>
          </p:nvSpPr>
          <p:spPr>
            <a:xfrm>
              <a:off x="913584" y="3110661"/>
              <a:ext cx="1535883"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Metrics</a:t>
              </a:r>
            </a:p>
          </p:txBody>
        </p:sp>
        <p:sp>
          <p:nvSpPr>
            <p:cNvPr id="71" name="Rectangle 70">
              <a:extLst>
                <a:ext uri="{FF2B5EF4-FFF2-40B4-BE49-F238E27FC236}">
                  <a16:creationId xmlns:a16="http://schemas.microsoft.com/office/drawing/2014/main" id="{7546298F-D9AB-4848-AE1E-1B681F22C418}"/>
                </a:ext>
              </a:extLst>
            </p:cNvPr>
            <p:cNvSpPr/>
            <p:nvPr/>
          </p:nvSpPr>
          <p:spPr>
            <a:xfrm>
              <a:off x="3809738" y="1166569"/>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Autoscale</a:t>
              </a:r>
            </a:p>
          </p:txBody>
        </p:sp>
        <p:sp>
          <p:nvSpPr>
            <p:cNvPr id="73" name="Rectangle 72">
              <a:extLst>
                <a:ext uri="{FF2B5EF4-FFF2-40B4-BE49-F238E27FC236}">
                  <a16:creationId xmlns:a16="http://schemas.microsoft.com/office/drawing/2014/main" id="{55622230-0C90-4C23-A73A-0BA78A03BA0A}"/>
                </a:ext>
              </a:extLst>
            </p:cNvPr>
            <p:cNvSpPr/>
            <p:nvPr/>
          </p:nvSpPr>
          <p:spPr>
            <a:xfrm>
              <a:off x="3809738" y="1730750"/>
              <a:ext cx="2738591" cy="504000"/>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Notifications Engine</a:t>
              </a:r>
            </a:p>
          </p:txBody>
        </p:sp>
        <p:sp>
          <p:nvSpPr>
            <p:cNvPr id="63" name="Rectangle 62">
              <a:extLst>
                <a:ext uri="{FF2B5EF4-FFF2-40B4-BE49-F238E27FC236}">
                  <a16:creationId xmlns:a16="http://schemas.microsoft.com/office/drawing/2014/main" id="{400EBE6C-FE93-4A6C-A972-9FAEA1B711A9}"/>
                </a:ext>
              </a:extLst>
            </p:cNvPr>
            <p:cNvSpPr/>
            <p:nvPr/>
          </p:nvSpPr>
          <p:spPr>
            <a:xfrm>
              <a:off x="7327657" y="211322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Application Insights</a:t>
              </a:r>
            </a:p>
          </p:txBody>
        </p:sp>
        <p:sp>
          <p:nvSpPr>
            <p:cNvPr id="65" name="Rectangle 64">
              <a:extLst>
                <a:ext uri="{FF2B5EF4-FFF2-40B4-BE49-F238E27FC236}">
                  <a16:creationId xmlns:a16="http://schemas.microsoft.com/office/drawing/2014/main" id="{6AE71A8C-324D-4C69-9C4D-93320AF519DB}"/>
                </a:ext>
              </a:extLst>
            </p:cNvPr>
            <p:cNvSpPr/>
            <p:nvPr/>
          </p:nvSpPr>
          <p:spPr>
            <a:xfrm>
              <a:off x="7327657" y="267615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60000" rtlCol="0" anchor="ctr"/>
            <a:lstStyle/>
            <a:p>
              <a:r>
                <a:rPr lang="en-US" sz="1400" dirty="0">
                  <a:latin typeface="+mj-lt"/>
                </a:rPr>
                <a:t>Log Analytics</a:t>
              </a:r>
            </a:p>
          </p:txBody>
        </p:sp>
        <p:sp>
          <p:nvSpPr>
            <p:cNvPr id="67" name="Rectangle 66">
              <a:extLst>
                <a:ext uri="{FF2B5EF4-FFF2-40B4-BE49-F238E27FC236}">
                  <a16:creationId xmlns:a16="http://schemas.microsoft.com/office/drawing/2014/main" id="{10C5BF71-CDCE-4FBD-BE5B-DE15FFB665BF}"/>
                </a:ext>
              </a:extLst>
            </p:cNvPr>
            <p:cNvSpPr/>
            <p:nvPr/>
          </p:nvSpPr>
          <p:spPr>
            <a:xfrm>
              <a:off x="7327657" y="3239091"/>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Event Hubs</a:t>
              </a:r>
            </a:p>
          </p:txBody>
        </p:sp>
        <p:sp>
          <p:nvSpPr>
            <p:cNvPr id="69" name="Rectangle 68">
              <a:extLst>
                <a:ext uri="{FF2B5EF4-FFF2-40B4-BE49-F238E27FC236}">
                  <a16:creationId xmlns:a16="http://schemas.microsoft.com/office/drawing/2014/main" id="{2D230946-8230-42EA-BD10-D5A739075FDF}"/>
                </a:ext>
              </a:extLst>
            </p:cNvPr>
            <p:cNvSpPr/>
            <p:nvPr/>
          </p:nvSpPr>
          <p:spPr>
            <a:xfrm>
              <a:off x="7327657" y="3802026"/>
              <a:ext cx="2738586" cy="504000"/>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Storage</a:t>
              </a:r>
            </a:p>
          </p:txBody>
        </p:sp>
        <p:sp>
          <p:nvSpPr>
            <p:cNvPr id="50" name="Rectangle 49">
              <a:extLst>
                <a:ext uri="{FF2B5EF4-FFF2-40B4-BE49-F238E27FC236}">
                  <a16:creationId xmlns:a16="http://schemas.microsoft.com/office/drawing/2014/main" id="{97B16DDC-A5D4-49DB-AF44-7A0F74A28BE0}"/>
                </a:ext>
              </a:extLst>
            </p:cNvPr>
            <p:cNvSpPr/>
            <p:nvPr/>
          </p:nvSpPr>
          <p:spPr>
            <a:xfrm>
              <a:off x="3830857" y="418490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Portal</a:t>
              </a:r>
            </a:p>
          </p:txBody>
        </p:sp>
        <p:sp>
          <p:nvSpPr>
            <p:cNvPr id="53" name="Rectangle 52">
              <a:extLst>
                <a:ext uri="{FF2B5EF4-FFF2-40B4-BE49-F238E27FC236}">
                  <a16:creationId xmlns:a16="http://schemas.microsoft.com/office/drawing/2014/main" id="{90A02464-63DC-4891-86D9-347FE55153DB}"/>
                </a:ext>
              </a:extLst>
            </p:cNvPr>
            <p:cNvSpPr/>
            <p:nvPr/>
          </p:nvSpPr>
          <p:spPr>
            <a:xfrm>
              <a:off x="3830857" y="4747840"/>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PowerShell</a:t>
              </a:r>
            </a:p>
          </p:txBody>
        </p:sp>
        <p:sp>
          <p:nvSpPr>
            <p:cNvPr id="57" name="Rectangle 56">
              <a:extLst>
                <a:ext uri="{FF2B5EF4-FFF2-40B4-BE49-F238E27FC236}">
                  <a16:creationId xmlns:a16="http://schemas.microsoft.com/office/drawing/2014/main" id="{B47EFBD1-863A-48B9-85A8-344504A98A67}"/>
                </a:ext>
              </a:extLst>
            </p:cNvPr>
            <p:cNvSpPr/>
            <p:nvPr/>
          </p:nvSpPr>
          <p:spPr>
            <a:xfrm>
              <a:off x="3830857" y="5310775"/>
              <a:ext cx="273858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lIns="324000" rtlCol="0" anchor="ctr"/>
            <a:lstStyle/>
            <a:p>
              <a:r>
                <a:rPr lang="en-US" sz="1400" dirty="0">
                  <a:latin typeface="+mj-lt"/>
                </a:rPr>
                <a:t>Azure CLI</a:t>
              </a:r>
            </a:p>
          </p:txBody>
        </p:sp>
        <p:sp>
          <p:nvSpPr>
            <p:cNvPr id="62" name="Rectangle 61" descr="Diagram showing the many services that are available as &quot;sources&quot; in Azure Monitor.">
              <a:extLst>
                <a:ext uri="{FF2B5EF4-FFF2-40B4-BE49-F238E27FC236}">
                  <a16:creationId xmlns:a16="http://schemas.microsoft.com/office/drawing/2014/main" id="{670374AD-FAF1-49A2-8E6B-DDDF4162AF34}"/>
                </a:ext>
              </a:extLst>
            </p:cNvPr>
            <p:cNvSpPr/>
            <p:nvPr/>
          </p:nvSpPr>
          <p:spPr>
            <a:xfrm>
              <a:off x="6764155" y="5765038"/>
              <a:ext cx="1473051"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REST API</a:t>
              </a:r>
            </a:p>
          </p:txBody>
        </p:sp>
        <p:sp>
          <p:nvSpPr>
            <p:cNvPr id="75" name="Rectangle 74">
              <a:extLst>
                <a:ext uri="{FF2B5EF4-FFF2-40B4-BE49-F238E27FC236}">
                  <a16:creationId xmlns:a16="http://schemas.microsoft.com/office/drawing/2014/main" id="{C3E16B11-9498-4492-9750-C63FDDDE92CB}"/>
                </a:ext>
              </a:extLst>
            </p:cNvPr>
            <p:cNvSpPr/>
            <p:nvPr/>
          </p:nvSpPr>
          <p:spPr>
            <a:xfrm>
              <a:off x="9813426" y="5765038"/>
              <a:ext cx="1800000" cy="504000"/>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mj-lt"/>
                </a:rPr>
                <a:t>3</a:t>
              </a:r>
              <a:r>
                <a:rPr lang="en-US" sz="1400" baseline="30000" dirty="0">
                  <a:latin typeface="+mj-lt"/>
                </a:rPr>
                <a:t>rd</a:t>
              </a:r>
              <a:r>
                <a:rPr lang="en-US" sz="1400" dirty="0">
                  <a:latin typeface="+mj-lt"/>
                </a:rPr>
                <a:t> Party</a:t>
              </a:r>
              <a:br>
                <a:rPr lang="en-US" sz="1400" dirty="0">
                  <a:latin typeface="+mj-lt"/>
                </a:rPr>
              </a:br>
              <a:r>
                <a:rPr lang="en-US" sz="1400" dirty="0">
                  <a:latin typeface="+mj-lt"/>
                </a:rPr>
                <a:t>Tools</a:t>
              </a:r>
            </a:p>
          </p:txBody>
        </p:sp>
        <p:pic>
          <p:nvPicPr>
            <p:cNvPr id="64" name="Graphic 80">
              <a:extLst>
                <a:ext uri="{FF2B5EF4-FFF2-40B4-BE49-F238E27FC236}">
                  <a16:creationId xmlns:a16="http://schemas.microsoft.com/office/drawing/2014/main" id="{7C40492B-2897-47EB-96C3-1C47D3B73E6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1069" t="17212" r="28229" b="18166"/>
            <a:stretch/>
          </p:blipFill>
          <p:spPr>
            <a:xfrm>
              <a:off x="9390419" y="2129419"/>
              <a:ext cx="393192" cy="484632"/>
            </a:xfrm>
            <a:prstGeom prst="rect">
              <a:avLst/>
            </a:prstGeom>
          </p:spPr>
        </p:pic>
        <p:pic>
          <p:nvPicPr>
            <p:cNvPr id="66" name="Graphic 83">
              <a:extLst>
                <a:ext uri="{FF2B5EF4-FFF2-40B4-BE49-F238E27FC236}">
                  <a16:creationId xmlns:a16="http://schemas.microsoft.com/office/drawing/2014/main" id="{2472386E-5AEE-4A52-9845-F836397549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3996" y="2776092"/>
              <a:ext cx="346038" cy="346038"/>
            </a:xfrm>
            <a:prstGeom prst="rect">
              <a:avLst/>
            </a:prstGeom>
          </p:spPr>
        </p:pic>
        <p:pic>
          <p:nvPicPr>
            <p:cNvPr id="68" name="Graphic 86">
              <a:extLst>
                <a:ext uri="{FF2B5EF4-FFF2-40B4-BE49-F238E27FC236}">
                  <a16:creationId xmlns:a16="http://schemas.microsoft.com/office/drawing/2014/main" id="{847A5ED0-918C-47EF-BDCB-E99A14A73954}"/>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2501" t="26942" r="29550" b="27049"/>
            <a:stretch/>
          </p:blipFill>
          <p:spPr>
            <a:xfrm>
              <a:off x="9353843" y="3254130"/>
              <a:ext cx="466344" cy="438913"/>
            </a:xfrm>
            <a:prstGeom prst="rect">
              <a:avLst/>
            </a:prstGeom>
          </p:spPr>
        </p:pic>
        <p:pic>
          <p:nvPicPr>
            <p:cNvPr id="70" name="Graphic 89">
              <a:extLst>
                <a:ext uri="{FF2B5EF4-FFF2-40B4-BE49-F238E27FC236}">
                  <a16:creationId xmlns:a16="http://schemas.microsoft.com/office/drawing/2014/main" id="{6238E527-75E6-4EBA-A2BE-1AEDA9CC1167}"/>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5286" t="24571" r="28236" b="26012"/>
            <a:stretch/>
          </p:blipFill>
          <p:spPr>
            <a:xfrm>
              <a:off x="9298979" y="3821059"/>
              <a:ext cx="576072" cy="475488"/>
            </a:xfrm>
            <a:prstGeom prst="rect">
              <a:avLst/>
            </a:prstGeom>
          </p:spPr>
        </p:pic>
        <p:cxnSp>
          <p:nvCxnSpPr>
            <p:cNvPr id="14" name="Straight Connector 13"/>
            <p:cNvCxnSpPr/>
            <p:nvPr/>
          </p:nvCxnSpPr>
          <p:spPr>
            <a:xfrm flipV="1">
              <a:off x="8237206" y="6015856"/>
              <a:ext cx="704766" cy="23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8858628" y="5933695"/>
              <a:ext cx="166687" cy="166687"/>
            </a:xfrm>
            <a:prstGeom prst="ellipse">
              <a:avLst/>
            </a:prstGeom>
            <a:solidFill>
              <a:srgbClr val="D83B01"/>
            </a:solidFill>
            <a:ln>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Arrow Connector 33"/>
            <p:cNvCxnSpPr/>
            <p:nvPr/>
          </p:nvCxnSpPr>
          <p:spPr>
            <a:xfrm>
              <a:off x="9025315" y="6017038"/>
              <a:ext cx="794461" cy="0"/>
            </a:xfrm>
            <a:prstGeom prst="straightConnector1">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2" name="Graphic 92">
              <a:extLst>
                <a:ext uri="{FF2B5EF4-FFF2-40B4-BE49-F238E27FC236}">
                  <a16:creationId xmlns:a16="http://schemas.microsoft.com/office/drawing/2014/main" id="{E0299144-0A35-4CA3-922C-8B7463AD7A3B}"/>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32457" t="33173" r="30798" b="34179"/>
            <a:stretch/>
          </p:blipFill>
          <p:spPr>
            <a:xfrm>
              <a:off x="5794778" y="1224627"/>
              <a:ext cx="548640" cy="378429"/>
            </a:xfrm>
            <a:prstGeom prst="rect">
              <a:avLst/>
            </a:prstGeom>
          </p:spPr>
        </p:pic>
        <p:pic>
          <p:nvPicPr>
            <p:cNvPr id="74" name="Graphic 95">
              <a:extLst>
                <a:ext uri="{FF2B5EF4-FFF2-40B4-BE49-F238E27FC236}">
                  <a16:creationId xmlns:a16="http://schemas.microsoft.com/office/drawing/2014/main" id="{D5A164C1-80E6-4CB2-9E99-23D38A9DEADC}"/>
                </a:ext>
              </a:extLst>
            </p:cNvPr>
            <p:cNvPicPr>
              <a:picLocks noChangeAspect="1"/>
            </p:cNvPicPr>
            <p:nvPr/>
          </p:nvPicPr>
          <p:blipFill rotWithShape="1">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34946" t="31023" r="32488" b="29448"/>
            <a:stretch/>
          </p:blipFill>
          <p:spPr>
            <a:xfrm>
              <a:off x="5831354" y="1767648"/>
              <a:ext cx="475488" cy="448056"/>
            </a:xfrm>
            <a:prstGeom prst="rect">
              <a:avLst/>
            </a:prstGeom>
          </p:spPr>
        </p:pic>
        <p:cxnSp>
          <p:nvCxnSpPr>
            <p:cNvPr id="92" name="Straight Arrow Connector 91"/>
            <p:cNvCxnSpPr/>
            <p:nvPr/>
          </p:nvCxnSpPr>
          <p:spPr>
            <a:xfrm flipV="1">
              <a:off x="3155288" y="1416205"/>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3155288" y="1980386"/>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cxnSpLocks/>
            </p:cNvCxnSpPr>
            <p:nvPr/>
          </p:nvCxnSpPr>
          <p:spPr>
            <a:xfrm>
              <a:off x="3155288" y="2362857"/>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p:cNvCxnSpPr>
            <p:nvPr/>
          </p:nvCxnSpPr>
          <p:spPr>
            <a:xfrm>
              <a:off x="3155288" y="2925792"/>
              <a:ext cx="4114866"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p:cNvCxnSpPr>
            <p:nvPr/>
          </p:nvCxnSpPr>
          <p:spPr>
            <a:xfrm>
              <a:off x="3155288" y="3495979"/>
              <a:ext cx="4152033"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p:cNvCxnSpPr>
            <p:nvPr/>
          </p:nvCxnSpPr>
          <p:spPr>
            <a:xfrm>
              <a:off x="3155288" y="4051662"/>
              <a:ext cx="413442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5" name="Graphic 65">
              <a:extLst>
                <a:ext uri="{FF2B5EF4-FFF2-40B4-BE49-F238E27FC236}">
                  <a16:creationId xmlns:a16="http://schemas.microsoft.com/office/drawing/2014/main" id="{F87503D7-FCAD-4B70-8F11-A0416D5DDA7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21077" t="21426" r="19847" b="21960"/>
            <a:stretch/>
          </p:blipFill>
          <p:spPr>
            <a:xfrm>
              <a:off x="5870760" y="4787544"/>
              <a:ext cx="438913" cy="420624"/>
            </a:xfrm>
            <a:prstGeom prst="rect">
              <a:avLst/>
            </a:prstGeom>
          </p:spPr>
        </p:pic>
        <p:pic>
          <p:nvPicPr>
            <p:cNvPr id="61" name="Graphic 71">
              <a:extLst>
                <a:ext uri="{FF2B5EF4-FFF2-40B4-BE49-F238E27FC236}">
                  <a16:creationId xmlns:a16="http://schemas.microsoft.com/office/drawing/2014/main" id="{4B93DBE1-347B-4A59-8230-53FC05BA3443}"/>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24642" t="24891" r="21349" b="21100"/>
            <a:stretch/>
          </p:blipFill>
          <p:spPr>
            <a:xfrm>
              <a:off x="5866188" y="5354471"/>
              <a:ext cx="448056" cy="448057"/>
            </a:xfrm>
            <a:prstGeom prst="rect">
              <a:avLst/>
            </a:prstGeom>
          </p:spPr>
        </p:pic>
        <p:grpSp>
          <p:nvGrpSpPr>
            <p:cNvPr id="6" name="Group 5"/>
            <p:cNvGrpSpPr/>
            <p:nvPr/>
          </p:nvGrpSpPr>
          <p:grpSpPr>
            <a:xfrm>
              <a:off x="5900806" y="4290872"/>
              <a:ext cx="378821" cy="324704"/>
              <a:chOff x="8273362" y="4322216"/>
              <a:chExt cx="378821" cy="324704"/>
            </a:xfrm>
          </p:grpSpPr>
          <p:pic>
            <p:nvPicPr>
              <p:cNvPr id="51" name="Graphic 62">
                <a:extLst>
                  <a:ext uri="{FF2B5EF4-FFF2-40B4-BE49-F238E27FC236}">
                    <a16:creationId xmlns:a16="http://schemas.microsoft.com/office/drawing/2014/main" id="{B4DAEE71-3283-41FB-A654-54E51F9E8E1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73362" y="4322216"/>
                <a:ext cx="378821" cy="324704"/>
              </a:xfrm>
              <a:prstGeom prst="rect">
                <a:avLst/>
              </a:prstGeom>
            </p:spPr>
          </p:pic>
          <p:sp>
            <p:nvSpPr>
              <p:cNvPr id="5" name="Rectangle 4"/>
              <p:cNvSpPr/>
              <p:nvPr/>
            </p:nvSpPr>
            <p:spPr bwMode="auto">
              <a:xfrm>
                <a:off x="8386763" y="4436269"/>
                <a:ext cx="235743"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8303883" y="4436269"/>
                <a:ext cx="45719" cy="1500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Connector 6"/>
              <p:cNvCxnSpPr/>
              <p:nvPr/>
            </p:nvCxnSpPr>
            <p:spPr>
              <a:xfrm>
                <a:off x="8303883" y="4359275"/>
                <a:ext cx="31862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p:cNvCxnSpPr/>
            <p:nvPr/>
          </p:nvCxnSpPr>
          <p:spPr>
            <a:xfrm flipV="1">
              <a:off x="3155288" y="444118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3155288" y="5009964"/>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3155288" y="5557018"/>
              <a:ext cx="654452" cy="4728"/>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p:cNvCxnSpPr>
            <p:nvPr/>
          </p:nvCxnSpPr>
          <p:spPr>
            <a:xfrm>
              <a:off x="3155288" y="6017038"/>
              <a:ext cx="362800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p:cNvCxnSpPr>
            <p:nvPr/>
          </p:nvCxnSpPr>
          <p:spPr>
            <a:xfrm>
              <a:off x="3155288" y="1413841"/>
              <a:ext cx="0" cy="4602015"/>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cxnSpLocks/>
            </p:cNvCxnSpPr>
            <p:nvPr/>
          </p:nvCxnSpPr>
          <p:spPr>
            <a:xfrm>
              <a:off x="2784476" y="3495979"/>
              <a:ext cx="387643"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6172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E633-583D-47FF-8E2D-84E86CB1736C}"/>
              </a:ext>
            </a:extLst>
          </p:cNvPr>
          <p:cNvSpPr>
            <a:spLocks noGrp="1"/>
          </p:cNvSpPr>
          <p:nvPr>
            <p:ph type="title"/>
          </p:nvPr>
        </p:nvSpPr>
        <p:spPr/>
        <p:txBody>
          <a:bodyPr/>
          <a:lstStyle/>
          <a:p>
            <a:r>
              <a:rPr lang="en-US" dirty="0"/>
              <a:t>Lesson 01: Overview of monitoring in Azure</a:t>
            </a:r>
          </a:p>
        </p:txBody>
      </p:sp>
    </p:spTree>
    <p:extLst>
      <p:ext uri="{BB962C8B-B14F-4D97-AF65-F5344CB8AC3E}">
        <p14:creationId xmlns:p14="http://schemas.microsoft.com/office/powerpoint/2010/main" val="61943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p:cNvSpPr>
            <a:spLocks noGrp="1"/>
          </p:cNvSpPr>
          <p:nvPr>
            <p:ph type="title"/>
          </p:nvPr>
        </p:nvSpPr>
        <p:spPr/>
        <p:txBody>
          <a:bodyPr/>
          <a:lstStyle/>
          <a:p>
            <a:r>
              <a:rPr lang="en-US" dirty="0"/>
              <a:t>Application Insights overview</a:t>
            </a:r>
          </a:p>
        </p:txBody>
      </p:sp>
      <p:sp>
        <p:nvSpPr>
          <p:cNvPr id="2" name="Text Placeholder 1">
            <a:extLst>
              <a:ext uri="{FF2B5EF4-FFF2-40B4-BE49-F238E27FC236}">
                <a16:creationId xmlns:a16="http://schemas.microsoft.com/office/drawing/2014/main" id="{6F9A077A-AC3E-4A19-8CCB-E0B81E9CB388}"/>
              </a:ext>
            </a:extLst>
          </p:cNvPr>
          <p:cNvSpPr>
            <a:spLocks noGrp="1"/>
          </p:cNvSpPr>
          <p:nvPr>
            <p:ph type="body" sz="quarter" idx="10"/>
          </p:nvPr>
        </p:nvSpPr>
        <p:spPr>
          <a:xfrm>
            <a:off x="584200" y="1437481"/>
            <a:ext cx="4962358" cy="4585871"/>
          </a:xfrm>
        </p:spPr>
        <p:txBody>
          <a:bodyPr/>
          <a:lstStyle/>
          <a:p>
            <a:r>
              <a:rPr lang="en-US" dirty="0">
                <a:latin typeface="+mn-lt"/>
              </a:rPr>
              <a:t>Extensible application performance monitoring service</a:t>
            </a:r>
          </a:p>
          <a:p>
            <a:r>
              <a:rPr lang="en-US" dirty="0">
                <a:latin typeface="+mn-lt"/>
              </a:rPr>
              <a:t>Can be used to:</a:t>
            </a:r>
          </a:p>
          <a:p>
            <a:pPr lvl="1"/>
            <a:r>
              <a:rPr lang="en-US" dirty="0"/>
              <a:t>Monitor a live web application</a:t>
            </a:r>
          </a:p>
          <a:p>
            <a:pPr lvl="1"/>
            <a:r>
              <a:rPr lang="en-US" dirty="0"/>
              <a:t>Automatically detect performance anomalies</a:t>
            </a:r>
          </a:p>
          <a:p>
            <a:pPr lvl="1"/>
            <a:r>
              <a:rPr lang="en-US" dirty="0"/>
              <a:t>Diagnose issues by using analytical tools</a:t>
            </a:r>
          </a:p>
          <a:p>
            <a:pPr lvl="1"/>
            <a:r>
              <a:rPr lang="en-US" dirty="0"/>
              <a:t>Understand real-world user behavior by using custom queries and metric visualizations</a:t>
            </a:r>
          </a:p>
        </p:txBody>
      </p:sp>
      <p:pic>
        <p:nvPicPr>
          <p:cNvPr id="6" name="Picture 2" descr="Screenshots of Application Insights with a chart of user activity statistics and a drillthrough into specific events.&#10;">
            <a:extLst>
              <a:ext uri="{FF2B5EF4-FFF2-40B4-BE49-F238E27FC236}">
                <a16:creationId xmlns:a16="http://schemas.microsoft.com/office/drawing/2014/main" id="{3F2C72E3-9B28-4F6E-ABF7-CD4AA0023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6558" y="1437481"/>
            <a:ext cx="6276047" cy="367679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17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99803"/>
          </a:xfrm>
        </p:spPr>
        <p:txBody>
          <a:bodyPr/>
          <a:lstStyle/>
          <a:p>
            <a:pPr lvl="0"/>
            <a:r>
              <a:rPr lang="en-US" dirty="0">
                <a:latin typeface="+mn-lt"/>
              </a:rPr>
              <a:t>Request rates, response times, and failure rates</a:t>
            </a:r>
          </a:p>
          <a:p>
            <a:pPr lvl="1"/>
            <a:r>
              <a:rPr lang="en-US" dirty="0"/>
              <a:t>Find out which pages are most popular, what times of day are most popular, and where your users are. Observe which pages perform the best. If your response times and failure rates go high when there are more requests, you might have a resourcing problem.</a:t>
            </a:r>
          </a:p>
          <a:p>
            <a:pPr lvl="0"/>
            <a:r>
              <a:rPr lang="en-US" dirty="0">
                <a:latin typeface="+mn-lt"/>
              </a:rPr>
              <a:t>Dependency rates, response times, and failure rates</a:t>
            </a:r>
          </a:p>
          <a:p>
            <a:pPr lvl="1"/>
            <a:r>
              <a:rPr lang="en-US" dirty="0"/>
              <a:t>Find out whether external services are slowing you down</a:t>
            </a:r>
          </a:p>
          <a:p>
            <a:pPr lvl="0"/>
            <a:r>
              <a:rPr lang="en-US" dirty="0">
                <a:latin typeface="+mn-lt"/>
              </a:rPr>
              <a:t>Exceptions</a:t>
            </a:r>
          </a:p>
          <a:p>
            <a:pPr lvl="1"/>
            <a:r>
              <a:rPr lang="en-US" dirty="0"/>
              <a:t>Analyze the aggregated statistics, or pick specific instances and drill into the stack trace and related requests. Both server and browser exceptions are reported.</a:t>
            </a:r>
          </a:p>
          <a:p>
            <a:pPr lvl="0"/>
            <a:r>
              <a:rPr lang="en-US" dirty="0">
                <a:latin typeface="+mn-lt"/>
              </a:rPr>
              <a:t>Page views and load performance</a:t>
            </a:r>
          </a:p>
          <a:p>
            <a:pPr lvl="1"/>
            <a:r>
              <a:rPr lang="en-US" dirty="0"/>
              <a:t>Directly reported by your users' browsers</a:t>
            </a:r>
          </a:p>
          <a:p>
            <a:pPr lvl="0"/>
            <a:r>
              <a:rPr lang="en-US" dirty="0">
                <a:latin typeface="+mn-lt"/>
              </a:rPr>
              <a:t>User and session counts</a:t>
            </a:r>
          </a:p>
        </p:txBody>
      </p:sp>
    </p:spTree>
    <p:extLst>
      <p:ext uri="{BB962C8B-B14F-4D97-AF65-F5344CB8AC3E}">
        <p14:creationId xmlns:p14="http://schemas.microsoft.com/office/powerpoint/2010/main" val="313921208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9E34-B385-43E8-B54E-59334CB58A66}"/>
              </a:ext>
            </a:extLst>
          </p:cNvPr>
          <p:cNvSpPr>
            <a:spLocks noGrp="1"/>
          </p:cNvSpPr>
          <p:nvPr>
            <p:ph type="title"/>
          </p:nvPr>
        </p:nvSpPr>
        <p:spPr/>
        <p:txBody>
          <a:bodyPr/>
          <a:lstStyle/>
          <a:p>
            <a:r>
              <a:rPr lang="en-US" dirty="0"/>
              <a:t>Monitored metrics (continued)</a:t>
            </a:r>
          </a:p>
        </p:txBody>
      </p:sp>
      <p:sp>
        <p:nvSpPr>
          <p:cNvPr id="3" name="Text Placeholder 2">
            <a:extLst>
              <a:ext uri="{FF2B5EF4-FFF2-40B4-BE49-F238E27FC236}">
                <a16:creationId xmlns:a16="http://schemas.microsoft.com/office/drawing/2014/main" id="{46E62674-E2A4-4E27-8FF8-267FC148BB03}"/>
              </a:ext>
            </a:extLst>
          </p:cNvPr>
          <p:cNvSpPr>
            <a:spLocks noGrp="1"/>
          </p:cNvSpPr>
          <p:nvPr>
            <p:ph type="body" sz="quarter" idx="10"/>
          </p:nvPr>
        </p:nvSpPr>
        <p:spPr>
          <a:xfrm>
            <a:off x="584200" y="1435497"/>
            <a:ext cx="11018520" cy="4885953"/>
          </a:xfrm>
        </p:spPr>
        <p:txBody>
          <a:bodyPr/>
          <a:lstStyle/>
          <a:p>
            <a:pPr lvl="0">
              <a:spcBef>
                <a:spcPts val="500"/>
              </a:spcBef>
            </a:pPr>
            <a:r>
              <a:rPr lang="en-US" dirty="0">
                <a:latin typeface="+mn-lt"/>
              </a:rPr>
              <a:t>Asynchronous JavaScript and XML (AJAX) calls </a:t>
            </a:r>
          </a:p>
          <a:p>
            <a:pPr lvl="1">
              <a:spcBef>
                <a:spcPts val="500"/>
              </a:spcBef>
            </a:pPr>
            <a:r>
              <a:rPr lang="en-US" dirty="0"/>
              <a:t>Rates, response times, and failure rates for these webpage-based calls</a:t>
            </a:r>
          </a:p>
          <a:p>
            <a:pPr lvl="0">
              <a:spcBef>
                <a:spcPts val="500"/>
              </a:spcBef>
            </a:pPr>
            <a:r>
              <a:rPr lang="en-US" dirty="0">
                <a:latin typeface="+mn-lt"/>
              </a:rPr>
              <a:t>Performance counters </a:t>
            </a:r>
          </a:p>
          <a:p>
            <a:pPr lvl="1">
              <a:spcBef>
                <a:spcPts val="500"/>
              </a:spcBef>
            </a:pPr>
            <a:r>
              <a:rPr lang="en-US" dirty="0"/>
              <a:t>Measured from your Windows Server or Linux server machines, such as counters for CPU, memory, and network usage</a:t>
            </a:r>
          </a:p>
          <a:p>
            <a:pPr lvl="0">
              <a:spcBef>
                <a:spcPts val="500"/>
              </a:spcBef>
            </a:pPr>
            <a:r>
              <a:rPr lang="en-US" dirty="0">
                <a:latin typeface="+mn-lt"/>
              </a:rPr>
              <a:t>Host diagnostics </a:t>
            </a:r>
          </a:p>
          <a:p>
            <a:pPr lvl="1">
              <a:spcBef>
                <a:spcPts val="500"/>
              </a:spcBef>
            </a:pPr>
            <a:r>
              <a:rPr lang="en-US" dirty="0"/>
              <a:t>Ingested from Docker or Azure</a:t>
            </a:r>
          </a:p>
          <a:p>
            <a:pPr lvl="0">
              <a:spcBef>
                <a:spcPts val="500"/>
              </a:spcBef>
            </a:pPr>
            <a:r>
              <a:rPr lang="en-US" dirty="0">
                <a:latin typeface="+mn-lt"/>
              </a:rPr>
              <a:t>Diagnostic trace logs </a:t>
            </a:r>
          </a:p>
          <a:p>
            <a:pPr lvl="1">
              <a:spcBef>
                <a:spcPts val="500"/>
              </a:spcBef>
            </a:pPr>
            <a:r>
              <a:rPr lang="en-US" dirty="0"/>
              <a:t>Logs from your app so that you can correlate trace events with requests</a:t>
            </a:r>
          </a:p>
          <a:p>
            <a:pPr lvl="0">
              <a:spcBef>
                <a:spcPts val="500"/>
              </a:spcBef>
            </a:pPr>
            <a:r>
              <a:rPr lang="en-US" dirty="0">
                <a:latin typeface="+mn-lt"/>
              </a:rPr>
              <a:t>Custom events and metrics </a:t>
            </a:r>
          </a:p>
          <a:p>
            <a:pPr lvl="1">
              <a:spcBef>
                <a:spcPts val="500"/>
              </a:spcBef>
            </a:pPr>
            <a:r>
              <a:rPr lang="en-US" dirty="0"/>
              <a:t>Custom metrics that you write yourself in the client or server code to track business events, such as the number of items sold or games won</a:t>
            </a:r>
          </a:p>
        </p:txBody>
      </p:sp>
    </p:spTree>
    <p:extLst>
      <p:ext uri="{BB962C8B-B14F-4D97-AF65-F5344CB8AC3E}">
        <p14:creationId xmlns:p14="http://schemas.microsoft.com/office/powerpoint/2010/main" val="6046625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D5E4-AB28-4327-AA3D-4C41118DA2AC}"/>
              </a:ext>
            </a:extLst>
          </p:cNvPr>
          <p:cNvSpPr>
            <a:spLocks noGrp="1"/>
          </p:cNvSpPr>
          <p:nvPr>
            <p:ph type="title"/>
          </p:nvPr>
        </p:nvSpPr>
        <p:spPr/>
        <p:txBody>
          <a:bodyPr/>
          <a:lstStyle/>
          <a:p>
            <a:r>
              <a:rPr lang="en-US" dirty="0"/>
              <a:t>Application Map</a:t>
            </a:r>
          </a:p>
        </p:txBody>
      </p:sp>
      <p:pic>
        <p:nvPicPr>
          <p:cNvPr id="5" name="Picture 4" descr="Screenshot of a map generated by Application Insights showing application components and their relation to each other. To the right of the map, is a pane that provides details about failed requests. ">
            <a:extLst>
              <a:ext uri="{FF2B5EF4-FFF2-40B4-BE49-F238E27FC236}">
                <a16:creationId xmlns:a16="http://schemas.microsoft.com/office/drawing/2014/main" id="{F840F056-92AF-4F5A-99C4-414DBD7076B9}"/>
              </a:ext>
            </a:extLst>
          </p:cNvPr>
          <p:cNvPicPr>
            <a:picLocks noChangeAspect="1"/>
          </p:cNvPicPr>
          <p:nvPr/>
        </p:nvPicPr>
        <p:blipFill>
          <a:blip r:embed="rId3"/>
          <a:stretch>
            <a:fillRect/>
          </a:stretch>
        </p:blipFill>
        <p:spPr>
          <a:xfrm>
            <a:off x="609600" y="1205223"/>
            <a:ext cx="10972800" cy="5356741"/>
          </a:xfrm>
          <a:prstGeom prst="rect">
            <a:avLst/>
          </a:prstGeom>
        </p:spPr>
      </p:pic>
    </p:spTree>
    <p:extLst>
      <p:ext uri="{BB962C8B-B14F-4D97-AF65-F5344CB8AC3E}">
        <p14:creationId xmlns:p14="http://schemas.microsoft.com/office/powerpoint/2010/main" val="675176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5ADE-6B70-47A5-9E36-DEB3788A5CD4}"/>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0B17E974-CCB5-4996-A13E-190EA41D0E5C}"/>
              </a:ext>
            </a:extLst>
          </p:cNvPr>
          <p:cNvSpPr>
            <a:spLocks noGrp="1"/>
          </p:cNvSpPr>
          <p:nvPr>
            <p:ph type="body" sz="quarter" idx="10"/>
          </p:nvPr>
        </p:nvSpPr>
        <p:spPr>
          <a:xfrm>
            <a:off x="584200" y="1435497"/>
            <a:ext cx="11018520" cy="2979277"/>
          </a:xfrm>
        </p:spPr>
        <p:txBody>
          <a:bodyPr/>
          <a:lstStyle/>
          <a:p>
            <a:r>
              <a:rPr lang="en-US" dirty="0">
                <a:latin typeface="+mn-lt"/>
              </a:rPr>
              <a:t>Components are independently deployable parts of your distributed/microservices application</a:t>
            </a:r>
          </a:p>
          <a:p>
            <a:pPr lvl="1"/>
            <a:r>
              <a:rPr lang="en-US" dirty="0"/>
              <a:t>Components are different from "observed" external dependencies</a:t>
            </a:r>
          </a:p>
          <a:p>
            <a:pPr lvl="1"/>
            <a:r>
              <a:rPr lang="en-US" dirty="0"/>
              <a:t>Components run on any number of server/role/container instances</a:t>
            </a:r>
          </a:p>
          <a:p>
            <a:r>
              <a:rPr lang="en-US" dirty="0">
                <a:latin typeface="+mn-lt"/>
              </a:rPr>
              <a:t>Components can be separate Application Insights instrumentation keys, or different roles reporting to a single Application Insights instrumentation key</a:t>
            </a:r>
          </a:p>
        </p:txBody>
      </p:sp>
    </p:spTree>
    <p:extLst>
      <p:ext uri="{BB962C8B-B14F-4D97-AF65-F5344CB8AC3E}">
        <p14:creationId xmlns:p14="http://schemas.microsoft.com/office/powerpoint/2010/main" val="26538285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code</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p:txBody>
          <a:bodyPr/>
          <a:lstStyle/>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Channel</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Extensibility</a:t>
            </a:r>
            <a:r>
              <a:rPr lang="en-US" sz="1600" dirty="0">
                <a:solidFill>
                  <a:srgbClr val="000000"/>
                </a:solidFill>
              </a:rPr>
              <a:t>;</a:t>
            </a:r>
          </a:p>
          <a:p>
            <a:br>
              <a:rPr lang="en-US" sz="1600" dirty="0">
                <a:solidFill>
                  <a:srgbClr val="000000"/>
                </a:solidFill>
              </a:rPr>
            </a:br>
            <a:r>
              <a:rPr lang="en-US" sz="1600" dirty="0">
                <a:solidFill>
                  <a:srgbClr val="0000FF"/>
                </a:solidFill>
              </a:rPr>
              <a:t>namespace</a:t>
            </a:r>
            <a:r>
              <a:rPr lang="en-US" sz="1600" dirty="0">
                <a:solidFill>
                  <a:srgbClr val="000000"/>
                </a:solidFill>
              </a:rPr>
              <a:t> </a:t>
            </a:r>
            <a:r>
              <a:rPr lang="en-US" sz="1600" dirty="0">
                <a:solidFill>
                  <a:srgbClr val="267F99"/>
                </a:solidFill>
              </a:rPr>
              <a:t>CustomInitializer</a:t>
            </a:r>
            <a:r>
              <a:rPr lang="en-US" sz="1600" dirty="0">
                <a:solidFill>
                  <a:srgbClr val="000000"/>
                </a:solidFill>
              </a:rPr>
              <a:t>.</a:t>
            </a:r>
            <a:r>
              <a:rPr lang="en-US" sz="1600" dirty="0">
                <a:solidFill>
                  <a:srgbClr val="267F99"/>
                </a:solidFill>
              </a:rPr>
              <a:t>Telemetry</a:t>
            </a:r>
            <a:endParaRPr lang="en-US" sz="1600" dirty="0">
              <a:solidFill>
                <a:srgbClr val="000000"/>
              </a:solidFill>
            </a:endParaRPr>
          </a:p>
          <a:p>
            <a:r>
              <a:rPr lang="en-US" sz="1600" dirty="0">
                <a:solidFill>
                  <a:srgbClr val="000000"/>
                </a:solidFill>
              </a:rPr>
              <a:t>{</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class</a:t>
            </a:r>
            <a:r>
              <a:rPr lang="en-US" sz="1600" dirty="0">
                <a:solidFill>
                  <a:srgbClr val="000000"/>
                </a:solidFill>
              </a:rPr>
              <a:t> </a:t>
            </a:r>
            <a:r>
              <a:rPr lang="en-US" sz="1600" dirty="0">
                <a:solidFill>
                  <a:srgbClr val="267F99"/>
                </a:solidFill>
              </a:rPr>
              <a:t>MyTelemetryInitializer</a:t>
            </a:r>
            <a:r>
              <a:rPr lang="en-US" sz="1600" dirty="0">
                <a:solidFill>
                  <a:srgbClr val="000000"/>
                </a:solidFill>
              </a:rPr>
              <a:t> : </a:t>
            </a:r>
            <a:r>
              <a:rPr lang="en-US" sz="1600" dirty="0">
                <a:solidFill>
                  <a:srgbClr val="267F99"/>
                </a:solidFill>
              </a:rPr>
              <a:t>ITelemetryInitializer</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Initialize</a:t>
            </a:r>
            <a:r>
              <a:rPr lang="en-US" sz="1600" dirty="0">
                <a:solidFill>
                  <a:srgbClr val="000000"/>
                </a:solidFill>
              </a:rPr>
              <a:t>(</a:t>
            </a:r>
            <a:r>
              <a:rPr lang="en-US" sz="1600" dirty="0">
                <a:solidFill>
                  <a:srgbClr val="267F99"/>
                </a:solidFill>
              </a:rPr>
              <a:t>ITelemetry</a:t>
            </a:r>
            <a:r>
              <a:rPr lang="en-US" sz="1600" dirty="0">
                <a:solidFill>
                  <a:srgbClr val="000000"/>
                </a:solidFill>
              </a:rPr>
              <a:t> </a:t>
            </a:r>
            <a:r>
              <a:rPr lang="en-US" sz="1600" dirty="0">
                <a:solidFill>
                  <a:srgbClr val="001080"/>
                </a:solidFill>
              </a:rPr>
              <a:t>telemetry</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a:solidFill>
                  <a:srgbClr val="001080"/>
                </a:solidFill>
              </a:rPr>
              <a:t>string</a:t>
            </a:r>
            <a:r>
              <a:rPr lang="en-US" sz="1600" dirty="0">
                <a:solidFill>
                  <a:srgbClr val="000000"/>
                </a:solidFill>
              </a:rPr>
              <a:t>.</a:t>
            </a:r>
            <a:r>
              <a:rPr lang="en-US" sz="1600" dirty="0">
                <a:solidFill>
                  <a:srgbClr val="795E26"/>
                </a:solidFill>
              </a:rPr>
              <a:t>IsNullOrEmpty</a:t>
            </a:r>
            <a:r>
              <a:rPr lang="en-US" sz="1600" dirty="0">
                <a:solidFill>
                  <a:srgbClr val="000000"/>
                </a:solidFill>
              </a:rPr>
              <a:t>(</a:t>
            </a:r>
            <a:r>
              <a:rPr lang="en-US" sz="1600" dirty="0">
                <a:solidFill>
                  <a:srgbClr val="001080"/>
                </a:solidFill>
              </a:rPr>
              <a:t>telemetry</a:t>
            </a:r>
            <a:r>
              <a:rPr lang="en-US" sz="1600" dirty="0">
                <a:solidFill>
                  <a:srgbClr val="000000"/>
                </a:solidFill>
              </a:rPr>
              <a:t>.</a:t>
            </a:r>
            <a:r>
              <a:rPr lang="en-US" sz="1600" dirty="0">
                <a:solidFill>
                  <a:srgbClr val="001080"/>
                </a:solidFill>
              </a:rPr>
              <a:t>Context</a:t>
            </a:r>
            <a:r>
              <a:rPr lang="en-US" sz="1600" dirty="0">
                <a:solidFill>
                  <a:srgbClr val="000000"/>
                </a:solidFill>
              </a:rPr>
              <a:t>.</a:t>
            </a:r>
            <a:r>
              <a:rPr lang="en-US" sz="1600" dirty="0">
                <a:solidFill>
                  <a:srgbClr val="001080"/>
                </a:solidFill>
              </a:rPr>
              <a:t>Cloud</a:t>
            </a:r>
            <a:r>
              <a:rPr lang="en-US" sz="1600" dirty="0">
                <a:solidFill>
                  <a:srgbClr val="000000"/>
                </a:solidFill>
              </a:rPr>
              <a:t>.</a:t>
            </a:r>
            <a:r>
              <a:rPr lang="en-US" sz="1600" dirty="0">
                <a:solidFill>
                  <a:srgbClr val="001080"/>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8000"/>
                </a:solidFill>
              </a:rPr>
              <a:t>//set custom role name here</a:t>
            </a:r>
            <a:endParaRPr lang="en-US" sz="1600" dirty="0">
              <a:solidFill>
                <a:srgbClr val="000000"/>
              </a:solidFill>
            </a:endParaRPr>
          </a:p>
          <a:p>
            <a:r>
              <a:rPr lang="en-US" sz="1600" dirty="0">
                <a:solidFill>
                  <a:srgbClr val="000000"/>
                </a:solidFill>
              </a:rPr>
              <a:t>                </a:t>
            </a:r>
            <a:r>
              <a:rPr lang="en-US" sz="1600" dirty="0">
                <a:solidFill>
                  <a:srgbClr val="001080"/>
                </a:solidFill>
              </a:rPr>
              <a:t>telemetry</a:t>
            </a:r>
            <a:r>
              <a:rPr lang="en-US" sz="1600" dirty="0">
                <a:solidFill>
                  <a:srgbClr val="000000"/>
                </a:solidFill>
              </a:rPr>
              <a:t>.</a:t>
            </a:r>
            <a:r>
              <a:rPr lang="en-US" sz="1600" dirty="0">
                <a:solidFill>
                  <a:srgbClr val="001080"/>
                </a:solidFill>
              </a:rPr>
              <a:t>Context</a:t>
            </a:r>
            <a:r>
              <a:rPr lang="en-US" sz="1600" dirty="0">
                <a:solidFill>
                  <a:srgbClr val="000000"/>
                </a:solidFill>
              </a:rPr>
              <a:t>.</a:t>
            </a:r>
            <a:r>
              <a:rPr lang="en-US" sz="1600" dirty="0">
                <a:solidFill>
                  <a:srgbClr val="001080"/>
                </a:solidFill>
              </a:rPr>
              <a:t>Cloud</a:t>
            </a:r>
            <a:r>
              <a:rPr lang="en-US" sz="1600" dirty="0">
                <a:solidFill>
                  <a:srgbClr val="000000"/>
                </a:solidFill>
              </a:rPr>
              <a:t>.</a:t>
            </a:r>
            <a:r>
              <a:rPr lang="en-US" sz="1600" dirty="0">
                <a:solidFill>
                  <a:srgbClr val="001080"/>
                </a:solidFill>
              </a:rPr>
              <a:t>RoleName</a:t>
            </a:r>
            <a:r>
              <a:rPr lang="en-US" sz="1600" dirty="0">
                <a:solidFill>
                  <a:srgbClr val="000000"/>
                </a:solidFill>
              </a:rPr>
              <a:t> = </a:t>
            </a:r>
            <a:r>
              <a:rPr lang="en-US" sz="1600" dirty="0">
                <a:solidFill>
                  <a:srgbClr val="A31515"/>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4298228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configuration</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a:xfrm>
            <a:off x="588263" y="1436688"/>
            <a:ext cx="11018520" cy="5219891"/>
          </a:xfrm>
        </p:spPr>
        <p:txBody>
          <a:bodyPr/>
          <a:lstStyle/>
          <a:p>
            <a:r>
              <a:rPr lang="en-US" sz="1600" dirty="0">
                <a:solidFill>
                  <a:srgbClr val="800000"/>
                </a:solidFill>
              </a:rPr>
              <a:t>&lt;ApplicationInsights&gt;</a:t>
            </a:r>
            <a:endParaRPr lang="en-US" sz="1600" dirty="0">
              <a:solidFill>
                <a:srgbClr val="000000"/>
              </a:solidFill>
            </a:endParaRPr>
          </a:p>
          <a:p>
            <a:r>
              <a:rPr lang="en-US" sz="1600" dirty="0">
                <a:solidFill>
                  <a:srgbClr val="000000"/>
                </a:solidFill>
              </a:rPr>
              <a:t>    </a:t>
            </a:r>
            <a:r>
              <a:rPr lang="en-US" sz="1600" dirty="0">
                <a:solidFill>
                  <a:srgbClr val="800000"/>
                </a:solidFill>
              </a:rPr>
              <a:t>&lt;TelemetryInitializers&gt;</a:t>
            </a:r>
            <a:endParaRPr lang="en-US" sz="1600" dirty="0">
              <a:solidFill>
                <a:srgbClr val="000000"/>
              </a:solidFill>
            </a:endParaRPr>
          </a:p>
          <a:p>
            <a:r>
              <a:rPr lang="en-US" sz="1600" dirty="0">
                <a:solidFill>
                  <a:srgbClr val="000000"/>
                </a:solidFill>
              </a:rPr>
              <a:t>        </a:t>
            </a:r>
            <a:r>
              <a:rPr lang="en-US" sz="1600" dirty="0">
                <a:solidFill>
                  <a:srgbClr val="008000"/>
                </a:solidFill>
              </a:rPr>
              <a:t>&lt;!-- Fully qualified type name, assembly name: --&gt;</a:t>
            </a:r>
            <a:endParaRPr lang="en-US" sz="1600" dirty="0">
              <a:solidFill>
                <a:srgbClr val="000000"/>
              </a:solidFill>
            </a:endParaRPr>
          </a:p>
          <a:p>
            <a:r>
              <a:rPr lang="en-US" sz="1600" dirty="0">
                <a:solidFill>
                  <a:srgbClr val="000000"/>
                </a:solidFill>
              </a:rPr>
              <a:t>        </a:t>
            </a:r>
            <a:r>
              <a:rPr lang="en-US" sz="1600" dirty="0">
                <a:solidFill>
                  <a:srgbClr val="800000"/>
                </a:solidFill>
              </a:rPr>
              <a:t>&lt;Add</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"CustomInitializer.Telemetry.MyTelemetryInitializer, CustomInitializer"</a:t>
            </a:r>
            <a:r>
              <a:rPr lang="en-US" sz="1600" dirty="0">
                <a:solidFill>
                  <a:srgbClr val="800000"/>
                </a:solidFill>
              </a:rPr>
              <a:t>/&gt;</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800000"/>
                </a:solidFill>
              </a:rPr>
              <a:t>&lt;/TelemetryInitializers&gt;</a:t>
            </a:r>
            <a:endParaRPr lang="en-US" sz="1600" dirty="0">
              <a:solidFill>
                <a:srgbClr val="000000"/>
              </a:solidFill>
            </a:endParaRPr>
          </a:p>
          <a:p>
            <a:r>
              <a:rPr lang="en-US" sz="1600" dirty="0">
                <a:solidFill>
                  <a:srgbClr val="800000"/>
                </a:solidFill>
              </a:rPr>
              <a:t>&lt;/ApplicationInsights&gt;</a:t>
            </a:r>
            <a:endParaRPr lang="en-US" sz="1600" dirty="0">
              <a:solidFill>
                <a:srgbClr val="000000"/>
              </a:solidFill>
            </a:endParaRPr>
          </a:p>
          <a:p>
            <a:endParaRPr lang="en-US" sz="1600" dirty="0"/>
          </a:p>
          <a:p>
            <a:r>
              <a:rPr lang="en-US" sz="1600" dirty="0">
                <a:solidFill>
                  <a:srgbClr val="AF00DB"/>
                </a:solidFill>
              </a:rPr>
              <a:t>using</a:t>
            </a:r>
            <a:r>
              <a:rPr lang="en-US" sz="1600" dirty="0">
                <a:solidFill>
                  <a:srgbClr val="000000"/>
                </a:solidFill>
              </a:rPr>
              <a:t> </a:t>
            </a:r>
            <a:r>
              <a:rPr lang="en-US" sz="1600" dirty="0">
                <a:solidFill>
                  <a:srgbClr val="267F99"/>
                </a:solidFill>
              </a:rPr>
              <a:t>Microsoft</a:t>
            </a:r>
            <a:r>
              <a:rPr lang="en-US" sz="1600" dirty="0">
                <a:solidFill>
                  <a:srgbClr val="000000"/>
                </a:solidFill>
              </a:rPr>
              <a:t>.</a:t>
            </a:r>
            <a:r>
              <a:rPr lang="en-US" sz="1600" dirty="0">
                <a:solidFill>
                  <a:srgbClr val="267F99"/>
                </a:solidFill>
              </a:rPr>
              <a:t>ApplicationInsights</a:t>
            </a:r>
            <a:r>
              <a:rPr lang="en-US" sz="1600" dirty="0">
                <a:solidFill>
                  <a:srgbClr val="000000"/>
                </a:solidFill>
              </a:rPr>
              <a:t>.</a:t>
            </a:r>
            <a:r>
              <a:rPr lang="en-US" sz="1600" dirty="0">
                <a:solidFill>
                  <a:srgbClr val="267F99"/>
                </a:solidFill>
              </a:rPr>
              <a:t>Extensibility</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a:solidFill>
                  <a:srgbClr val="267F99"/>
                </a:solidFill>
              </a:rPr>
              <a:t>CustomInitializer</a:t>
            </a:r>
            <a:r>
              <a:rPr lang="en-US" sz="1600" dirty="0">
                <a:solidFill>
                  <a:srgbClr val="000000"/>
                </a:solidFill>
              </a:rPr>
              <a:t>.</a:t>
            </a:r>
            <a:r>
              <a:rPr lang="en-US" sz="1600" dirty="0">
                <a:solidFill>
                  <a:srgbClr val="267F99"/>
                </a:solidFill>
              </a:rPr>
              <a:t>Telemetry</a:t>
            </a:r>
            <a:r>
              <a:rPr lang="en-US" sz="1600" dirty="0">
                <a:solidFill>
                  <a:srgbClr val="000000"/>
                </a:solidFill>
              </a:rPr>
              <a:t>;</a:t>
            </a:r>
          </a:p>
          <a:p>
            <a:br>
              <a:rPr lang="en-US" sz="1600" dirty="0">
                <a:solidFill>
                  <a:srgbClr val="000000"/>
                </a:solidFill>
              </a:rPr>
            </a:br>
            <a:r>
              <a:rPr lang="en-US" sz="1600" dirty="0">
                <a:solidFill>
                  <a:srgbClr val="0000FF"/>
                </a:solidFill>
              </a:rPr>
              <a:t>protected</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Application_Start</a:t>
            </a:r>
            <a:r>
              <a:rPr lang="en-US" sz="1600" dirty="0">
                <a:solidFill>
                  <a:srgbClr val="000000"/>
                </a:solidFill>
              </a:rPr>
              <a:t>()</a:t>
            </a:r>
          </a:p>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1080"/>
                </a:solidFill>
              </a:rPr>
              <a:t>TelemetryConfiguration</a:t>
            </a:r>
            <a:r>
              <a:rPr lang="en-US" sz="1600" dirty="0">
                <a:solidFill>
                  <a:srgbClr val="000000"/>
                </a:solidFill>
              </a:rPr>
              <a:t>.</a:t>
            </a:r>
            <a:r>
              <a:rPr lang="en-US" sz="1600" dirty="0">
                <a:solidFill>
                  <a:srgbClr val="001080"/>
                </a:solidFill>
              </a:rPr>
              <a:t>Active</a:t>
            </a:r>
            <a:r>
              <a:rPr lang="en-US" sz="1600" dirty="0">
                <a:solidFill>
                  <a:srgbClr val="000000"/>
                </a:solidFill>
              </a:rPr>
              <a:t>.</a:t>
            </a:r>
            <a:r>
              <a:rPr lang="en-US" sz="1600" dirty="0">
                <a:solidFill>
                  <a:srgbClr val="001080"/>
                </a:solidFill>
              </a:rPr>
              <a:t>TelemetryInitializers</a:t>
            </a:r>
            <a:r>
              <a:rPr lang="en-US" sz="1600" dirty="0">
                <a:solidFill>
                  <a:srgbClr val="000000"/>
                </a:solidFill>
              </a:rPr>
              <a:t>.</a:t>
            </a:r>
            <a:r>
              <a:rPr lang="en-US" sz="1600" dirty="0">
                <a:solidFill>
                  <a:srgbClr val="795E26"/>
                </a:solidFill>
              </a:rPr>
              <a:t>Add</a:t>
            </a:r>
            <a:r>
              <a:rPr lang="en-US" sz="1600" dirty="0">
                <a:solidFill>
                  <a:srgbClr val="000000"/>
                </a:solidFill>
              </a:rPr>
              <a:t>(</a:t>
            </a:r>
          </a:p>
          <a:p>
            <a:r>
              <a:rPr lang="en-US" sz="1600" dirty="0">
                <a:solidFill>
                  <a:srgbClr val="000000"/>
                </a:solidFill>
              </a:rPr>
              <a:t>        </a:t>
            </a:r>
            <a:r>
              <a:rPr lang="en-US" sz="1600" dirty="0">
                <a:solidFill>
                  <a:srgbClr val="0000FF"/>
                </a:solidFill>
              </a:rPr>
              <a:t>new</a:t>
            </a:r>
            <a:r>
              <a:rPr lang="en-US" sz="1600" dirty="0">
                <a:solidFill>
                  <a:srgbClr val="000000"/>
                </a:solidFill>
              </a:rPr>
              <a:t> </a:t>
            </a:r>
            <a:r>
              <a:rPr lang="en-US" sz="1600" dirty="0">
                <a:solidFill>
                  <a:srgbClr val="267F99"/>
                </a:solidFill>
              </a:rPr>
              <a:t>MyTelemetryInitializer</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7444608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D686-592E-4F34-8489-7BA11CDC9A8E}"/>
              </a:ext>
            </a:extLst>
          </p:cNvPr>
          <p:cNvSpPr>
            <a:spLocks noGrp="1"/>
          </p:cNvSpPr>
          <p:nvPr>
            <p:ph type="title"/>
          </p:nvPr>
        </p:nvSpPr>
        <p:spPr>
          <a:xfrm>
            <a:off x="588263" y="457200"/>
            <a:ext cx="11018520" cy="1107996"/>
          </a:xfrm>
        </p:spPr>
        <p:txBody>
          <a:bodyPr/>
          <a:lstStyle/>
          <a:p>
            <a:r>
              <a:rPr lang="en-US" dirty="0"/>
              <a:t>View activity logs to audit actions on resources</a:t>
            </a:r>
            <a:br>
              <a:rPr lang="en-US" dirty="0"/>
            </a:br>
            <a:endParaRPr lang="en-US" dirty="0"/>
          </a:p>
        </p:txBody>
      </p:sp>
      <p:sp>
        <p:nvSpPr>
          <p:cNvPr id="3" name="Text Placeholder 2">
            <a:extLst>
              <a:ext uri="{FF2B5EF4-FFF2-40B4-BE49-F238E27FC236}">
                <a16:creationId xmlns:a16="http://schemas.microsoft.com/office/drawing/2014/main" id="{C8A4044D-2739-463D-8C88-F895ED5C0A4E}"/>
              </a:ext>
            </a:extLst>
          </p:cNvPr>
          <p:cNvSpPr>
            <a:spLocks noGrp="1"/>
          </p:cNvSpPr>
          <p:nvPr>
            <p:ph type="body" sz="quarter" idx="10"/>
          </p:nvPr>
        </p:nvSpPr>
        <p:spPr>
          <a:xfrm>
            <a:off x="584200" y="1435497"/>
            <a:ext cx="11018520" cy="2585323"/>
          </a:xfrm>
        </p:spPr>
        <p:txBody>
          <a:bodyPr/>
          <a:lstStyle/>
          <a:p>
            <a:r>
              <a:rPr lang="en-US" dirty="0">
                <a:latin typeface="+mn-lt"/>
              </a:rPr>
              <a:t>Through activity logs, you can determine:</a:t>
            </a:r>
          </a:p>
          <a:p>
            <a:pPr lvl="1"/>
            <a:r>
              <a:rPr lang="en-US" dirty="0"/>
              <a:t>What operations were taken on the resources in your subscription</a:t>
            </a:r>
          </a:p>
          <a:p>
            <a:pPr lvl="1"/>
            <a:r>
              <a:rPr lang="en-US" dirty="0"/>
              <a:t>Who initiated the operation (although operations initiated by a back-end service do not return a user as the caller)</a:t>
            </a:r>
          </a:p>
          <a:p>
            <a:pPr lvl="1"/>
            <a:r>
              <a:rPr lang="en-US" dirty="0"/>
              <a:t>When the operation occurred</a:t>
            </a:r>
          </a:p>
          <a:p>
            <a:pPr lvl="1"/>
            <a:r>
              <a:rPr lang="en-US" dirty="0"/>
              <a:t>The status of the operation</a:t>
            </a:r>
          </a:p>
          <a:p>
            <a:pPr lvl="1"/>
            <a:r>
              <a:rPr lang="en-US" dirty="0"/>
              <a:t>The values of other properties that might help you research the operation</a:t>
            </a:r>
          </a:p>
        </p:txBody>
      </p:sp>
    </p:spTree>
    <p:extLst>
      <p:ext uri="{BB962C8B-B14F-4D97-AF65-F5344CB8AC3E}">
        <p14:creationId xmlns:p14="http://schemas.microsoft.com/office/powerpoint/2010/main" val="18896181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436688"/>
            <a:ext cx="11018520" cy="4154984"/>
          </a:xfrm>
        </p:spPr>
        <p:txBody>
          <a:bodyPr/>
          <a:lstStyle/>
          <a:p>
            <a:r>
              <a:rPr lang="en-US" sz="1800" dirty="0">
                <a:solidFill>
                  <a:srgbClr val="795E26"/>
                </a:solidFill>
              </a:rPr>
              <a:t>Get-AzLog</a:t>
            </a:r>
            <a:r>
              <a:rPr lang="en-US" sz="1800" dirty="0">
                <a:solidFill>
                  <a:srgbClr val="000000"/>
                </a:solidFill>
              </a:rPr>
              <a:t> -ResourceGroup ExampleGroup</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-28T06:</a:t>
            </a:r>
            <a:r>
              <a:rPr lang="en-US" sz="1800" dirty="0">
                <a:solidFill>
                  <a:srgbClr val="09885A"/>
                </a:solidFill>
              </a:rPr>
              <a:t>00</a:t>
            </a:r>
            <a:r>
              <a:rPr lang="en-US" sz="1800" dirty="0">
                <a:solidFill>
                  <a:srgbClr val="000000"/>
                </a:solidFill>
              </a:rPr>
              <a:t> -EndTime </a:t>
            </a:r>
            <a:r>
              <a:rPr lang="en-US" sz="1800" dirty="0">
                <a:solidFill>
                  <a:srgbClr val="09885A"/>
                </a:solidFill>
              </a:rPr>
              <a:t>2015</a:t>
            </a:r>
            <a:r>
              <a:rPr lang="en-US" sz="1800" dirty="0">
                <a:solidFill>
                  <a:srgbClr val="000000"/>
                </a:solidFill>
              </a:rPr>
              <a:t>-</a:t>
            </a:r>
            <a:r>
              <a:rPr lang="en-US" sz="1800" dirty="0">
                <a:solidFill>
                  <a:srgbClr val="09885A"/>
                </a:solidFill>
              </a:rPr>
              <a:t>09</a:t>
            </a:r>
            <a:r>
              <a:rPr lang="en-US" sz="1800" dirty="0">
                <a:solidFill>
                  <a:srgbClr val="000000"/>
                </a:solidFill>
              </a:rPr>
              <a:t>-10T06:</a:t>
            </a:r>
            <a:r>
              <a:rPr lang="en-US" sz="1800" dirty="0">
                <a:solidFill>
                  <a:srgbClr val="09885A"/>
                </a:solidFill>
              </a:rPr>
              <a:t>00</a:t>
            </a:r>
            <a:endParaRPr lang="en-US" sz="1800" dirty="0">
              <a:solidFill>
                <a:srgbClr val="000000"/>
              </a:solidFill>
            </a:endParaRP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 | </a:t>
            </a:r>
            <a:r>
              <a:rPr lang="en-US" sz="1800" dirty="0">
                <a:solidFill>
                  <a:srgbClr val="795E26"/>
                </a:solidFill>
              </a:rPr>
              <a:t>Where-Object</a:t>
            </a:r>
            <a:r>
              <a:rPr lang="en-US" sz="1800" dirty="0">
                <a:solidFill>
                  <a:srgbClr val="000000"/>
                </a:solidFill>
              </a:rPr>
              <a:t> OperationName -eq Microsoft.Web/sites/stop/action</a:t>
            </a:r>
          </a:p>
          <a:p>
            <a:br>
              <a:rPr lang="en-US" sz="1800" dirty="0">
                <a:solidFill>
                  <a:srgbClr val="000000"/>
                </a:solidFill>
              </a:rPr>
            </a:br>
            <a:r>
              <a:rPr lang="en-US" sz="1800" dirty="0">
                <a:solidFill>
                  <a:srgbClr val="795E26"/>
                </a:solidFill>
              </a:rPr>
              <a:t>Get-AzLog</a:t>
            </a:r>
            <a:r>
              <a:rPr lang="en-US" sz="1800" dirty="0">
                <a:solidFill>
                  <a:srgbClr val="000000"/>
                </a:solidFill>
              </a:rPr>
              <a:t> -ResourceGroup deletedgroup -StartTime (</a:t>
            </a:r>
            <a:r>
              <a:rPr lang="en-US" sz="1800" dirty="0">
                <a:solidFill>
                  <a:srgbClr val="795E26"/>
                </a:solidFill>
              </a:rPr>
              <a:t>Get-Date</a:t>
            </a:r>
            <a:r>
              <a:rPr lang="en-US" sz="1800" dirty="0">
                <a:solidFill>
                  <a:srgbClr val="000000"/>
                </a:solidFill>
              </a:rPr>
              <a:t>).AddDays(</a:t>
            </a:r>
            <a:r>
              <a:rPr lang="en-US" sz="1800" dirty="0">
                <a:solidFill>
                  <a:srgbClr val="09885A"/>
                </a:solidFill>
              </a:rPr>
              <a:t>-14</a:t>
            </a:r>
            <a:r>
              <a:rPr lang="en-US" sz="1800" dirty="0">
                <a:solidFill>
                  <a:srgbClr val="000000"/>
                </a:solidFill>
              </a:rPr>
              <a:t>) -Caller someone</a:t>
            </a:r>
            <a:r>
              <a:rPr lang="en-US" sz="1800" dirty="0">
                <a:solidFill>
                  <a:srgbClr val="001080"/>
                </a:solidFill>
              </a:rPr>
              <a:t>@contoso.com</a:t>
            </a:r>
            <a:endParaRPr lang="en-US" sz="1800" dirty="0">
              <a:solidFill>
                <a:srgbClr val="000000"/>
              </a:solidFill>
            </a:endParaRPr>
          </a:p>
          <a:p>
            <a:br>
              <a:rPr lang="en-US" sz="1800" dirty="0">
                <a:solidFill>
                  <a:srgbClr val="000000"/>
                </a:solidFill>
              </a:rPr>
            </a:br>
            <a:r>
              <a:rPr lang="en-US" sz="1800" dirty="0">
                <a:solidFill>
                  <a:srgbClr val="795E26"/>
                </a:solidFill>
              </a:rPr>
              <a:t>Get-AzLog</a:t>
            </a:r>
            <a:r>
              <a:rPr lang="en-US" sz="1800" dirty="0">
                <a:solidFill>
                  <a:srgbClr val="000000"/>
                </a:solidFill>
              </a:rPr>
              <a:t> -ResourceGroup ExampleGroup -Status Failed</a:t>
            </a:r>
          </a:p>
        </p:txBody>
      </p:sp>
    </p:spTree>
    <p:extLst>
      <p:ext uri="{BB962C8B-B14F-4D97-AF65-F5344CB8AC3E}">
        <p14:creationId xmlns:p14="http://schemas.microsoft.com/office/powerpoint/2010/main" val="8197023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 – retrieve specific operation</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886514"/>
            <a:ext cx="11018520" cy="2105192"/>
          </a:xfrm>
        </p:spPr>
        <p:txBody>
          <a:bodyPr/>
          <a:lstStyle/>
          <a:p>
            <a:r>
              <a:rPr lang="en-US" sz="1800" dirty="0">
                <a:solidFill>
                  <a:srgbClr val="000000"/>
                </a:solidFill>
              </a:rPr>
              <a:t>((</a:t>
            </a:r>
            <a:r>
              <a:rPr lang="en-US" sz="1800" dirty="0">
                <a:solidFill>
                  <a:srgbClr val="795E26"/>
                </a:solidFill>
              </a:rPr>
              <a:t>Get-AzLog</a:t>
            </a:r>
            <a:r>
              <a:rPr lang="en-US" sz="1800" dirty="0">
                <a:solidFill>
                  <a:srgbClr val="000000"/>
                </a:solidFill>
              </a:rPr>
              <a:t> -Status Failed -ResourceGroup ExampleGroup -DetailedOutput).Properties[</a:t>
            </a:r>
            <a:r>
              <a:rPr lang="en-US" sz="1800" dirty="0">
                <a:solidFill>
                  <a:srgbClr val="09885A"/>
                </a:solidFill>
              </a:rPr>
              <a:t>1</a:t>
            </a:r>
            <a:r>
              <a:rPr lang="en-US" sz="1800" dirty="0">
                <a:solidFill>
                  <a:srgbClr val="000000"/>
                </a:solidFill>
              </a:rPr>
              <a:t>].Content[</a:t>
            </a:r>
            <a:r>
              <a:rPr lang="en-US" sz="1800" dirty="0">
                <a:solidFill>
                  <a:srgbClr val="A31515"/>
                </a:solidFill>
              </a:rPr>
              <a:t>"statusMessage"</a:t>
            </a:r>
            <a:r>
              <a:rPr lang="en-US" sz="1800" dirty="0">
                <a:solidFill>
                  <a:srgbClr val="000000"/>
                </a:solidFill>
              </a:rPr>
              <a:t>] | </a:t>
            </a:r>
            <a:r>
              <a:rPr lang="en-US" sz="1800" dirty="0">
                <a:solidFill>
                  <a:srgbClr val="795E26"/>
                </a:solidFill>
              </a:rPr>
              <a:t>ConvertFrom-Json</a:t>
            </a:r>
            <a:r>
              <a:rPr lang="en-US" sz="1800" dirty="0">
                <a:solidFill>
                  <a:srgbClr val="000000"/>
                </a:solidFill>
              </a:rPr>
              <a:t>).error</a:t>
            </a:r>
          </a:p>
          <a:p>
            <a:br>
              <a:rPr lang="en-US" sz="1800" dirty="0">
                <a:solidFill>
                  <a:srgbClr val="000000"/>
                </a:solidFill>
              </a:rPr>
            </a:br>
            <a:r>
              <a:rPr lang="en-US" sz="1800" dirty="0">
                <a:solidFill>
                  <a:srgbClr val="000000"/>
                </a:solidFill>
              </a:rPr>
              <a:t>code message</a:t>
            </a:r>
          </a:p>
          <a:p>
            <a:r>
              <a:rPr lang="en-US" sz="1800" dirty="0">
                <a:solidFill>
                  <a:srgbClr val="000000"/>
                </a:solidFill>
              </a:rPr>
              <a:t>---- -------</a:t>
            </a:r>
          </a:p>
          <a:p>
            <a:r>
              <a:rPr lang="en-US" sz="1800" dirty="0">
                <a:solidFill>
                  <a:srgbClr val="000000"/>
                </a:solidFill>
              </a:rPr>
              <a:t>DnsRecordInUse DNS record </a:t>
            </a:r>
            <a:r>
              <a:rPr lang="en-US" sz="1800" dirty="0">
                <a:solidFill>
                  <a:srgbClr val="795E26"/>
                </a:solidFill>
              </a:rPr>
              <a:t>dns.westus.cloudapp.azure.com</a:t>
            </a:r>
            <a:r>
              <a:rPr lang="en-US" sz="1800" dirty="0">
                <a:solidFill>
                  <a:srgbClr val="000000"/>
                </a:solidFill>
              </a:rPr>
              <a:t> is already used by another public IP.</a:t>
            </a:r>
          </a:p>
        </p:txBody>
      </p:sp>
    </p:spTree>
    <p:extLst>
      <p:ext uri="{BB962C8B-B14F-4D97-AF65-F5344CB8AC3E}">
        <p14:creationId xmlns:p14="http://schemas.microsoft.com/office/powerpoint/2010/main" val="2389115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A9AF-00E3-496B-9AB0-EA38E0A114FA}"/>
              </a:ext>
            </a:extLst>
          </p:cNvPr>
          <p:cNvSpPr>
            <a:spLocks noGrp="1"/>
          </p:cNvSpPr>
          <p:nvPr>
            <p:ph type="title"/>
          </p:nvPr>
        </p:nvSpPr>
        <p:spPr/>
        <p:txBody>
          <a:bodyPr/>
          <a:lstStyle/>
          <a:p>
            <a:r>
              <a:rPr lang="en-US" dirty="0"/>
              <a:t>Azure Monitor</a:t>
            </a:r>
          </a:p>
        </p:txBody>
      </p:sp>
      <p:grpSp>
        <p:nvGrpSpPr>
          <p:cNvPr id="48" name="Group 47" descr="The diagram depicts Microsoft Azure Monitor as a unified solution for collecting metrics, creating insights from the metrics, and then integrating with external tools.">
            <a:extLst>
              <a:ext uri="{FF2B5EF4-FFF2-40B4-BE49-F238E27FC236}">
                <a16:creationId xmlns:a16="http://schemas.microsoft.com/office/drawing/2014/main" id="{BCDE552E-5479-47F3-9DCE-0F36F2FEE5D2}"/>
              </a:ext>
            </a:extLst>
          </p:cNvPr>
          <p:cNvGrpSpPr/>
          <p:nvPr/>
        </p:nvGrpSpPr>
        <p:grpSpPr>
          <a:xfrm>
            <a:off x="668328" y="1626899"/>
            <a:ext cx="10855345" cy="3943994"/>
            <a:chOff x="668328" y="1626899"/>
            <a:chExt cx="10855345" cy="3943994"/>
          </a:xfrm>
        </p:grpSpPr>
        <p:cxnSp>
          <p:nvCxnSpPr>
            <p:cNvPr id="4" name="Straight Connector 3">
              <a:extLst>
                <a:ext uri="{FF2B5EF4-FFF2-40B4-BE49-F238E27FC236}">
                  <a16:creationId xmlns:a16="http://schemas.microsoft.com/office/drawing/2014/main" id="{71469582-E5E1-4BF0-A303-3FF00E11C24D}"/>
                </a:ext>
              </a:extLst>
            </p:cNvPr>
            <p:cNvCxnSpPr/>
            <p:nvPr/>
          </p:nvCxnSpPr>
          <p:spPr>
            <a:xfrm>
              <a:off x="3951917"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cxnSp>
          <p:nvCxnSpPr>
            <p:cNvPr id="5" name="Straight Connector 4">
              <a:extLst>
                <a:ext uri="{FF2B5EF4-FFF2-40B4-BE49-F238E27FC236}">
                  <a16:creationId xmlns:a16="http://schemas.microsoft.com/office/drawing/2014/main" id="{DAAD439E-3699-482E-9F88-D70D43FC1162}"/>
                </a:ext>
              </a:extLst>
            </p:cNvPr>
            <p:cNvCxnSpPr/>
            <p:nvPr/>
          </p:nvCxnSpPr>
          <p:spPr>
            <a:xfrm>
              <a:off x="7938571" y="1626899"/>
              <a:ext cx="0" cy="3943994"/>
            </a:xfrm>
            <a:prstGeom prst="line">
              <a:avLst/>
            </a:prstGeom>
            <a:noFill/>
            <a:ln w="19050" cap="flat" cmpd="sng" algn="ctr">
              <a:solidFill>
                <a:srgbClr val="FFFFFF">
                  <a:lumMod val="75000"/>
                </a:srgbClr>
              </a:solidFill>
              <a:prstDash val="solid"/>
              <a:headEnd type="none" w="med" len="med"/>
              <a:tailEnd type="none" w="med" len="med"/>
            </a:ln>
            <a:effectLst/>
          </p:spPr>
        </p:cxnSp>
        <p:grpSp>
          <p:nvGrpSpPr>
            <p:cNvPr id="3" name="Group 2">
              <a:extLst>
                <a:ext uri="{FF2B5EF4-FFF2-40B4-BE49-F238E27FC236}">
                  <a16:creationId xmlns:a16="http://schemas.microsoft.com/office/drawing/2014/main" id="{21C57B7E-4C66-42E2-9127-405E03FE457D}"/>
                </a:ext>
              </a:extLst>
            </p:cNvPr>
            <p:cNvGrpSpPr/>
            <p:nvPr/>
          </p:nvGrpSpPr>
          <p:grpSpPr>
            <a:xfrm>
              <a:off x="668328" y="1737402"/>
              <a:ext cx="10855345" cy="3383196"/>
              <a:chOff x="668328" y="1737402"/>
              <a:chExt cx="10855345" cy="3383196"/>
            </a:xfrm>
          </p:grpSpPr>
          <p:grpSp>
            <p:nvGrpSpPr>
              <p:cNvPr id="6" name="Group 5">
                <a:extLst>
                  <a:ext uri="{FF2B5EF4-FFF2-40B4-BE49-F238E27FC236}">
                    <a16:creationId xmlns:a16="http://schemas.microsoft.com/office/drawing/2014/main" id="{4DCF1B15-6F25-4F61-A976-39BD0B081BED}"/>
                  </a:ext>
                </a:extLst>
              </p:cNvPr>
              <p:cNvGrpSpPr/>
              <p:nvPr/>
            </p:nvGrpSpPr>
            <p:grpSpPr>
              <a:xfrm>
                <a:off x="4480883" y="1737402"/>
                <a:ext cx="3262450" cy="3383196"/>
                <a:chOff x="4549991" y="2102538"/>
                <a:chExt cx="3262450" cy="3383196"/>
              </a:xfrm>
            </p:grpSpPr>
            <p:sp>
              <p:nvSpPr>
                <p:cNvPr id="34" name="TextBox 20">
                  <a:extLst>
                    <a:ext uri="{FF2B5EF4-FFF2-40B4-BE49-F238E27FC236}">
                      <a16:creationId xmlns:a16="http://schemas.microsoft.com/office/drawing/2014/main" id="{37F8C974-4F4B-4901-8E19-4432EAF6C874}"/>
                    </a:ext>
                  </a:extLst>
                </p:cNvPr>
                <p:cNvSpPr txBox="1"/>
                <p:nvPr/>
              </p:nvSpPr>
              <p:spPr>
                <a:xfrm>
                  <a:off x="4560538" y="4578563"/>
                  <a:ext cx="3251903"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Advanced diagnostics and analytics powered by machine learning capabilities </a:t>
                  </a:r>
                  <a:endParaRPr kumimoji="0" lang="en-US" sz="1600" b="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35" name="TextBox 24">
                  <a:extLst>
                    <a:ext uri="{FF2B5EF4-FFF2-40B4-BE49-F238E27FC236}">
                      <a16:creationId xmlns:a16="http://schemas.microsoft.com/office/drawing/2014/main" id="{1EE157E8-317D-424D-88FC-B9E69B2AABE5}"/>
                    </a:ext>
                  </a:extLst>
                </p:cNvPr>
                <p:cNvSpPr txBox="1"/>
                <p:nvPr/>
              </p:nvSpPr>
              <p:spPr>
                <a:xfrm>
                  <a:off x="4560538" y="3766077"/>
                  <a:ext cx="3181854"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Data Driven Insights</a:t>
                  </a:r>
                </a:p>
              </p:txBody>
            </p:sp>
            <p:cxnSp>
              <p:nvCxnSpPr>
                <p:cNvPr id="36" name="Straight Connector 35">
                  <a:extLst>
                    <a:ext uri="{FF2B5EF4-FFF2-40B4-BE49-F238E27FC236}">
                      <a16:creationId xmlns:a16="http://schemas.microsoft.com/office/drawing/2014/main" id="{DA1C800E-C76A-442C-948C-9560B1EB674A}"/>
                    </a:ext>
                  </a:extLst>
                </p:cNvPr>
                <p:cNvCxnSpPr>
                  <a:cxnSpLocks/>
                </p:cNvCxnSpPr>
                <p:nvPr/>
              </p:nvCxnSpPr>
              <p:spPr>
                <a:xfrm>
                  <a:off x="4549991" y="4396430"/>
                  <a:ext cx="2886374"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87269AF-0CE0-4D7D-84DD-FFA5336F8AAE}"/>
                    </a:ext>
                  </a:extLst>
                </p:cNvPr>
                <p:cNvGrpSpPr/>
                <p:nvPr/>
              </p:nvGrpSpPr>
              <p:grpSpPr>
                <a:xfrm>
                  <a:off x="4744390" y="2102538"/>
                  <a:ext cx="2331373" cy="1503288"/>
                  <a:chOff x="4869524" y="1969229"/>
                  <a:chExt cx="2331373" cy="1503288"/>
                </a:xfrm>
              </p:grpSpPr>
              <p:grpSp>
                <p:nvGrpSpPr>
                  <p:cNvPr id="38" name="Group 37">
                    <a:extLst>
                      <a:ext uri="{FF2B5EF4-FFF2-40B4-BE49-F238E27FC236}">
                        <a16:creationId xmlns:a16="http://schemas.microsoft.com/office/drawing/2014/main" id="{AC1366E0-1469-4894-BF65-38D5927C2182}"/>
                      </a:ext>
                    </a:extLst>
                  </p:cNvPr>
                  <p:cNvGrpSpPr/>
                  <p:nvPr/>
                </p:nvGrpSpPr>
                <p:grpSpPr>
                  <a:xfrm>
                    <a:off x="5730896" y="2636935"/>
                    <a:ext cx="730245" cy="835582"/>
                    <a:chOff x="5313471" y="3064228"/>
                    <a:chExt cx="293794" cy="336175"/>
                  </a:xfrm>
                  <a:noFill/>
                </p:grpSpPr>
                <p:sp>
                  <p:nvSpPr>
                    <p:cNvPr id="45" name="Freeform 5">
                      <a:extLst>
                        <a:ext uri="{FF2B5EF4-FFF2-40B4-BE49-F238E27FC236}">
                          <a16:creationId xmlns:a16="http://schemas.microsoft.com/office/drawing/2014/main" id="{322DCD2F-640C-4361-853F-4FE80617D6D6}"/>
                        </a:ext>
                      </a:extLst>
                    </p:cNvPr>
                    <p:cNvSpPr>
                      <a:spLocks/>
                    </p:cNvSpPr>
                    <p:nvPr/>
                  </p:nvSpPr>
                  <p:spPr bwMode="auto">
                    <a:xfrm>
                      <a:off x="5461446" y="3148272"/>
                      <a:ext cx="145819" cy="252131"/>
                    </a:xfrm>
                    <a:custGeom>
                      <a:avLst/>
                      <a:gdLst>
                        <a:gd name="T0" fmla="*/ 0 w 374"/>
                        <a:gd name="T1" fmla="*/ 219353 h 645"/>
                        <a:gd name="T2" fmla="*/ 0 w 374"/>
                        <a:gd name="T3" fmla="*/ 658058 h 645"/>
                        <a:gd name="T4" fmla="*/ 381571 w 374"/>
                        <a:gd name="T5" fmla="*/ 437685 h 645"/>
                        <a:gd name="T6" fmla="*/ 381571 w 374"/>
                        <a:gd name="T7" fmla="*/ 0 h 645"/>
                        <a:gd name="T8" fmla="*/ 0 w 374"/>
                        <a:gd name="T9" fmla="*/ 219353 h 645"/>
                        <a:gd name="T10" fmla="*/ 0 w 374"/>
                        <a:gd name="T11" fmla="*/ 219353 h 645"/>
                        <a:gd name="T12" fmla="*/ 0 w 374"/>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4" h="645">
                          <a:moveTo>
                            <a:pt x="0" y="215"/>
                          </a:moveTo>
                          <a:lnTo>
                            <a:pt x="0" y="645"/>
                          </a:lnTo>
                          <a:lnTo>
                            <a:pt x="374" y="429"/>
                          </a:lnTo>
                          <a:lnTo>
                            <a:pt x="374" y="0"/>
                          </a:lnTo>
                          <a:lnTo>
                            <a:pt x="0"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 name="Freeform 6">
                      <a:extLst>
                        <a:ext uri="{FF2B5EF4-FFF2-40B4-BE49-F238E27FC236}">
                          <a16:creationId xmlns:a16="http://schemas.microsoft.com/office/drawing/2014/main" id="{30DBCBC5-F19F-430F-97FD-A551071C4D9D}"/>
                        </a:ext>
                      </a:extLst>
                    </p:cNvPr>
                    <p:cNvSpPr>
                      <a:spLocks/>
                    </p:cNvSpPr>
                    <p:nvPr/>
                  </p:nvSpPr>
                  <p:spPr bwMode="auto">
                    <a:xfrm>
                      <a:off x="5313471" y="3148272"/>
                      <a:ext cx="147974" cy="252131"/>
                    </a:xfrm>
                    <a:custGeom>
                      <a:avLst/>
                      <a:gdLst>
                        <a:gd name="T0" fmla="*/ 385652 w 378"/>
                        <a:gd name="T1" fmla="*/ 219353 h 645"/>
                        <a:gd name="T2" fmla="*/ 385652 w 378"/>
                        <a:gd name="T3" fmla="*/ 658058 h 645"/>
                        <a:gd name="T4" fmla="*/ 0 w 378"/>
                        <a:gd name="T5" fmla="*/ 437685 h 645"/>
                        <a:gd name="T6" fmla="*/ 0 w 378"/>
                        <a:gd name="T7" fmla="*/ 0 h 645"/>
                        <a:gd name="T8" fmla="*/ 385652 w 378"/>
                        <a:gd name="T9" fmla="*/ 219353 h 645"/>
                        <a:gd name="T10" fmla="*/ 385652 w 378"/>
                        <a:gd name="T11" fmla="*/ 219353 h 645"/>
                        <a:gd name="T12" fmla="*/ 385652 w 378"/>
                        <a:gd name="T13" fmla="*/ 219353 h 6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8" h="645">
                          <a:moveTo>
                            <a:pt x="378" y="215"/>
                          </a:moveTo>
                          <a:lnTo>
                            <a:pt x="378" y="645"/>
                          </a:lnTo>
                          <a:lnTo>
                            <a:pt x="0" y="429"/>
                          </a:lnTo>
                          <a:lnTo>
                            <a:pt x="0" y="0"/>
                          </a:lnTo>
                          <a:lnTo>
                            <a:pt x="378" y="215"/>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 name="Freeform 7">
                      <a:extLst>
                        <a:ext uri="{FF2B5EF4-FFF2-40B4-BE49-F238E27FC236}">
                          <a16:creationId xmlns:a16="http://schemas.microsoft.com/office/drawing/2014/main" id="{1DA39958-F8DC-4468-9223-E58236187494}"/>
                        </a:ext>
                      </a:extLst>
                    </p:cNvPr>
                    <p:cNvSpPr>
                      <a:spLocks/>
                    </p:cNvSpPr>
                    <p:nvPr/>
                  </p:nvSpPr>
                  <p:spPr bwMode="auto">
                    <a:xfrm>
                      <a:off x="5313471" y="3064228"/>
                      <a:ext cx="293793" cy="169524"/>
                    </a:xfrm>
                    <a:custGeom>
                      <a:avLst/>
                      <a:gdLst>
                        <a:gd name="T0" fmla="*/ 385652 w 752"/>
                        <a:gd name="T1" fmla="*/ 442787 h 434"/>
                        <a:gd name="T2" fmla="*/ 0 w 752"/>
                        <a:gd name="T3" fmla="*/ 223434 h 434"/>
                        <a:gd name="T4" fmla="*/ 385652 w 752"/>
                        <a:gd name="T5" fmla="*/ 0 h 434"/>
                        <a:gd name="T6" fmla="*/ 767223 w 752"/>
                        <a:gd name="T7" fmla="*/ 223434 h 434"/>
                        <a:gd name="T8" fmla="*/ 385652 w 752"/>
                        <a:gd name="T9" fmla="*/ 439726 h 434"/>
                        <a:gd name="T10" fmla="*/ 385652 w 752"/>
                        <a:gd name="T11" fmla="*/ 439726 h 434"/>
                        <a:gd name="T12" fmla="*/ 385652 w 752"/>
                        <a:gd name="T13" fmla="*/ 442787 h 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2" h="434">
                          <a:moveTo>
                            <a:pt x="378" y="434"/>
                          </a:moveTo>
                          <a:lnTo>
                            <a:pt x="0" y="219"/>
                          </a:lnTo>
                          <a:lnTo>
                            <a:pt x="378" y="0"/>
                          </a:lnTo>
                          <a:lnTo>
                            <a:pt x="752" y="219"/>
                          </a:lnTo>
                          <a:lnTo>
                            <a:pt x="378" y="431"/>
                          </a:lnTo>
                          <a:lnTo>
                            <a:pt x="378" y="434"/>
                          </a:lnTo>
                          <a:close/>
                        </a:path>
                      </a:pathLst>
                    </a:custGeom>
                    <a:grpFill/>
                    <a:ln w="19050" cap="flat">
                      <a:solidFill>
                        <a:schemeClr val="tx2"/>
                      </a:solidFill>
                      <a:bevel/>
                    </a:ln>
                  </p:spPr>
                  <p:txBody>
                    <a:bodyPr lIns="87867" tIns="43934" rIns="87867" bIns="43934"/>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33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9" name="graph_4" title="Icon of a pie chart">
                    <a:extLst>
                      <a:ext uri="{FF2B5EF4-FFF2-40B4-BE49-F238E27FC236}">
                        <a16:creationId xmlns:a16="http://schemas.microsoft.com/office/drawing/2014/main" id="{9D567842-7155-4462-91C8-F14249D030DA}"/>
                      </a:ext>
                    </a:extLst>
                  </p:cNvPr>
                  <p:cNvSpPr>
                    <a:spLocks noChangeAspect="1" noEditPoints="1"/>
                  </p:cNvSpPr>
                  <p:nvPr/>
                </p:nvSpPr>
                <p:spPr bwMode="auto">
                  <a:xfrm>
                    <a:off x="6833620" y="2981269"/>
                    <a:ext cx="367277" cy="365760"/>
                  </a:xfrm>
                  <a:custGeom>
                    <a:avLst/>
                    <a:gdLst>
                      <a:gd name="T0" fmla="*/ 310 w 334"/>
                      <a:gd name="T1" fmla="*/ 178 h 333"/>
                      <a:gd name="T2" fmla="*/ 155 w 334"/>
                      <a:gd name="T3" fmla="*/ 333 h 333"/>
                      <a:gd name="T4" fmla="*/ 0 w 334"/>
                      <a:gd name="T5" fmla="*/ 178 h 333"/>
                      <a:gd name="T6" fmla="*/ 155 w 334"/>
                      <a:gd name="T7" fmla="*/ 23 h 333"/>
                      <a:gd name="T8" fmla="*/ 155 w 334"/>
                      <a:gd name="T9" fmla="*/ 178 h 333"/>
                      <a:gd name="T10" fmla="*/ 310 w 334"/>
                      <a:gd name="T11" fmla="*/ 178 h 333"/>
                      <a:gd name="T12" fmla="*/ 334 w 334"/>
                      <a:gd name="T13" fmla="*/ 139 h 333"/>
                      <a:gd name="T14" fmla="*/ 195 w 334"/>
                      <a:gd name="T15" fmla="*/ 0 h 333"/>
                      <a:gd name="T16" fmla="*/ 195 w 334"/>
                      <a:gd name="T17" fmla="*/ 139 h 333"/>
                      <a:gd name="T18" fmla="*/ 334 w 334"/>
                      <a:gd name="T19" fmla="*/ 139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333">
                        <a:moveTo>
                          <a:pt x="310" y="178"/>
                        </a:moveTo>
                        <a:cubicBezTo>
                          <a:pt x="310" y="264"/>
                          <a:pt x="241" y="333"/>
                          <a:pt x="155" y="333"/>
                        </a:cubicBezTo>
                        <a:cubicBezTo>
                          <a:pt x="69" y="333"/>
                          <a:pt x="0" y="264"/>
                          <a:pt x="0" y="178"/>
                        </a:cubicBezTo>
                        <a:cubicBezTo>
                          <a:pt x="0" y="93"/>
                          <a:pt x="69" y="23"/>
                          <a:pt x="155" y="23"/>
                        </a:cubicBezTo>
                        <a:cubicBezTo>
                          <a:pt x="155" y="178"/>
                          <a:pt x="155" y="178"/>
                          <a:pt x="155" y="178"/>
                        </a:cubicBezTo>
                        <a:lnTo>
                          <a:pt x="310" y="178"/>
                        </a:lnTo>
                        <a:close/>
                        <a:moveTo>
                          <a:pt x="334" y="139"/>
                        </a:moveTo>
                        <a:cubicBezTo>
                          <a:pt x="334" y="62"/>
                          <a:pt x="272" y="0"/>
                          <a:pt x="195" y="0"/>
                        </a:cubicBezTo>
                        <a:cubicBezTo>
                          <a:pt x="195" y="139"/>
                          <a:pt x="195" y="139"/>
                          <a:pt x="195" y="139"/>
                        </a:cubicBezTo>
                        <a:lnTo>
                          <a:pt x="334" y="139"/>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40" name="Relationship_F003" title="Icon of three boxes connected by lines">
                    <a:extLst>
                      <a:ext uri="{FF2B5EF4-FFF2-40B4-BE49-F238E27FC236}">
                        <a16:creationId xmlns:a16="http://schemas.microsoft.com/office/drawing/2014/main" id="{3D90EE94-D8CA-46F5-B701-BBBCA1656C2A}"/>
                      </a:ext>
                    </a:extLst>
                  </p:cNvPr>
                  <p:cNvSpPr>
                    <a:spLocks noChangeAspect="1" noEditPoints="1"/>
                  </p:cNvSpPr>
                  <p:nvPr/>
                </p:nvSpPr>
                <p:spPr bwMode="auto">
                  <a:xfrm>
                    <a:off x="4869524" y="2981269"/>
                    <a:ext cx="391055" cy="365760"/>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41" name="BarChartVertical_E9EC" title="Icon of a vertical bar graph">
                    <a:extLst>
                      <a:ext uri="{FF2B5EF4-FFF2-40B4-BE49-F238E27FC236}">
                        <a16:creationId xmlns:a16="http://schemas.microsoft.com/office/drawing/2014/main" id="{903BCCBC-3231-4FED-B775-D4E42B4BA137}"/>
                      </a:ext>
                    </a:extLst>
                  </p:cNvPr>
                  <p:cNvSpPr>
                    <a:spLocks noChangeAspect="1" noEditPoints="1"/>
                  </p:cNvSpPr>
                  <p:nvPr/>
                </p:nvSpPr>
                <p:spPr bwMode="auto">
                  <a:xfrm>
                    <a:off x="5913163" y="1969229"/>
                    <a:ext cx="365674" cy="365760"/>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42" name="Straight Arrow Connector 41">
                    <a:extLst>
                      <a:ext uri="{FF2B5EF4-FFF2-40B4-BE49-F238E27FC236}">
                        <a16:creationId xmlns:a16="http://schemas.microsoft.com/office/drawing/2014/main" id="{D933F925-A8C8-497A-91CC-2F8973840DEF}"/>
                      </a:ext>
                    </a:extLst>
                  </p:cNvPr>
                  <p:cNvCxnSpPr>
                    <a:cxnSpLocks/>
                  </p:cNvCxnSpPr>
                  <p:nvPr/>
                </p:nvCxnSpPr>
                <p:spPr>
                  <a:xfrm flipV="1">
                    <a:off x="6096000" y="2410428"/>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3ECB7EB-6806-451A-A46E-400B467BF6D0}"/>
                      </a:ext>
                    </a:extLst>
                  </p:cNvPr>
                  <p:cNvCxnSpPr>
                    <a:cxnSpLocks/>
                  </p:cNvCxnSpPr>
                  <p:nvPr/>
                </p:nvCxnSpPr>
                <p:spPr>
                  <a:xfrm rot="16200000" flipV="1">
                    <a:off x="5648315" y="2937760"/>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F60087-4F09-4851-9733-12A5492A8D71}"/>
                      </a:ext>
                    </a:extLst>
                  </p:cNvPr>
                  <p:cNvCxnSpPr>
                    <a:cxnSpLocks/>
                  </p:cNvCxnSpPr>
                  <p:nvPr/>
                </p:nvCxnSpPr>
                <p:spPr>
                  <a:xfrm rot="5400000" flipH="1" flipV="1">
                    <a:off x="6505227" y="2937759"/>
                    <a:ext cx="0" cy="452780"/>
                  </a:xfrm>
                  <a:prstGeom prst="straightConnector1">
                    <a:avLst/>
                  </a:prstGeom>
                  <a:ln w="19050">
                    <a:solidFill>
                      <a:schemeClr val="accent1"/>
                    </a:solidFill>
                    <a:prstDash val="sysDot"/>
                    <a:headEnd type="none" w="lg" len="med"/>
                    <a:tailEnd type="arrow"/>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80A4D78F-19BA-4C51-BCE9-9F284A0A6E52}"/>
                  </a:ext>
                </a:extLst>
              </p:cNvPr>
              <p:cNvGrpSpPr/>
              <p:nvPr/>
            </p:nvGrpSpPr>
            <p:grpSpPr>
              <a:xfrm>
                <a:off x="8442321" y="2223734"/>
                <a:ext cx="3081352" cy="2896864"/>
                <a:chOff x="8359442" y="2588870"/>
                <a:chExt cx="3081352" cy="2896864"/>
              </a:xfrm>
            </p:grpSpPr>
            <p:sp>
              <p:nvSpPr>
                <p:cNvPr id="27" name="TextBox 22">
                  <a:extLst>
                    <a:ext uri="{FF2B5EF4-FFF2-40B4-BE49-F238E27FC236}">
                      <a16:creationId xmlns:a16="http://schemas.microsoft.com/office/drawing/2014/main" id="{73BE6473-C66E-4551-B5CD-E4D9CF814D1B}"/>
                    </a:ext>
                  </a:extLst>
                </p:cNvPr>
                <p:cNvSpPr txBox="1"/>
                <p:nvPr/>
              </p:nvSpPr>
              <p:spPr>
                <a:xfrm>
                  <a:off x="8359444" y="4578563"/>
                  <a:ext cx="3081350"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Rich ecosystem of popular DevOps, issue management, SIEM, and ITSM tools</a:t>
                  </a:r>
                </a:p>
              </p:txBody>
            </p:sp>
            <p:sp>
              <p:nvSpPr>
                <p:cNvPr id="28" name="TextBox 25">
                  <a:extLst>
                    <a:ext uri="{FF2B5EF4-FFF2-40B4-BE49-F238E27FC236}">
                      <a16:creationId xmlns:a16="http://schemas.microsoft.com/office/drawing/2014/main" id="{CABD8646-3035-4850-B148-FD27FCB6BC17}"/>
                    </a:ext>
                  </a:extLst>
                </p:cNvPr>
                <p:cNvSpPr txBox="1"/>
                <p:nvPr/>
              </p:nvSpPr>
              <p:spPr>
                <a:xfrm>
                  <a:off x="8359442" y="3766077"/>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Workflow Integrations</a:t>
                  </a:r>
                </a:p>
              </p:txBody>
            </p:sp>
            <p:cxnSp>
              <p:nvCxnSpPr>
                <p:cNvPr id="29" name="Straight Connector 28">
                  <a:extLst>
                    <a:ext uri="{FF2B5EF4-FFF2-40B4-BE49-F238E27FC236}">
                      <a16:creationId xmlns:a16="http://schemas.microsoft.com/office/drawing/2014/main" id="{905C6C7B-BDEB-4AD1-844F-CFD7CCC6967B}"/>
                    </a:ext>
                  </a:extLst>
                </p:cNvPr>
                <p:cNvCxnSpPr>
                  <a:cxnSpLocks/>
                </p:cNvCxnSpPr>
                <p:nvPr/>
              </p:nvCxnSpPr>
              <p:spPr>
                <a:xfrm>
                  <a:off x="8377560" y="4394714"/>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D98037E-FD25-45B1-A895-354961A59814}"/>
                    </a:ext>
                  </a:extLst>
                </p:cNvPr>
                <p:cNvGrpSpPr/>
                <p:nvPr/>
              </p:nvGrpSpPr>
              <p:grpSpPr>
                <a:xfrm>
                  <a:off x="8494676" y="2588870"/>
                  <a:ext cx="2223045" cy="780540"/>
                  <a:chOff x="8777522" y="2486181"/>
                  <a:chExt cx="2223045" cy="780540"/>
                </a:xfrm>
              </p:grpSpPr>
              <p:sp>
                <p:nvSpPr>
                  <p:cNvPr id="31" name="Org_ECA6" title="Icon of three boxes in a bracket chart">
                    <a:extLst>
                      <a:ext uri="{FF2B5EF4-FFF2-40B4-BE49-F238E27FC236}">
                        <a16:creationId xmlns:a16="http://schemas.microsoft.com/office/drawing/2014/main" id="{DEC5F1A2-0D2A-48B3-8161-2BC4824520FF}"/>
                      </a:ext>
                    </a:extLst>
                  </p:cNvPr>
                  <p:cNvSpPr>
                    <a:spLocks noChangeAspect="1" noEditPoints="1"/>
                  </p:cNvSpPr>
                  <p:nvPr/>
                </p:nvSpPr>
                <p:spPr bwMode="auto">
                  <a:xfrm>
                    <a:off x="8777522"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2" name="Org_ECA6" title="Icon of three boxes in a bracket chart">
                    <a:extLst>
                      <a:ext uri="{FF2B5EF4-FFF2-40B4-BE49-F238E27FC236}">
                        <a16:creationId xmlns:a16="http://schemas.microsoft.com/office/drawing/2014/main" id="{A7716647-1A43-48CC-9197-F032C7F9D9B5}"/>
                      </a:ext>
                    </a:extLst>
                  </p:cNvPr>
                  <p:cNvSpPr>
                    <a:spLocks noChangeAspect="1" noEditPoints="1"/>
                  </p:cNvSpPr>
                  <p:nvPr/>
                </p:nvSpPr>
                <p:spPr bwMode="auto">
                  <a:xfrm>
                    <a:off x="10220407" y="2486181"/>
                    <a:ext cx="780160" cy="780540"/>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cxnSp>
                <p:nvCxnSpPr>
                  <p:cNvPr id="33" name="Straight Arrow Connector 32">
                    <a:extLst>
                      <a:ext uri="{FF2B5EF4-FFF2-40B4-BE49-F238E27FC236}">
                        <a16:creationId xmlns:a16="http://schemas.microsoft.com/office/drawing/2014/main" id="{11BEC421-D2F0-46F5-9C1F-D3BFBA04E594}"/>
                      </a:ext>
                    </a:extLst>
                  </p:cNvPr>
                  <p:cNvCxnSpPr>
                    <a:cxnSpLocks/>
                  </p:cNvCxnSpPr>
                  <p:nvPr/>
                </p:nvCxnSpPr>
                <p:spPr>
                  <a:xfrm>
                    <a:off x="9461331" y="2607707"/>
                    <a:ext cx="855427" cy="0"/>
                  </a:xfrm>
                  <a:prstGeom prst="straightConnector1">
                    <a:avLst/>
                  </a:prstGeom>
                  <a:ln w="19050">
                    <a:solidFill>
                      <a:schemeClr val="accent1"/>
                    </a:solidFill>
                    <a:prstDash val="sysDot"/>
                    <a:headEnd type="arrow" w="med" len="med"/>
                    <a:tailEnd type="arrow"/>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ADC51D4B-C024-4709-AEAD-55CBD1BC2F8F}"/>
                  </a:ext>
                </a:extLst>
              </p:cNvPr>
              <p:cNvGrpSpPr/>
              <p:nvPr/>
            </p:nvGrpSpPr>
            <p:grpSpPr>
              <a:xfrm>
                <a:off x="668328" y="1911494"/>
                <a:ext cx="3093132" cy="3209104"/>
                <a:chOff x="414643" y="2276630"/>
                <a:chExt cx="3093132" cy="3209104"/>
              </a:xfrm>
            </p:grpSpPr>
            <p:sp>
              <p:nvSpPr>
                <p:cNvPr id="9" name="TextBox 21">
                  <a:extLst>
                    <a:ext uri="{FF2B5EF4-FFF2-40B4-BE49-F238E27FC236}">
                      <a16:creationId xmlns:a16="http://schemas.microsoft.com/office/drawing/2014/main" id="{9E4C217C-5453-477C-8114-4AECCAB490A8}"/>
                    </a:ext>
                  </a:extLst>
                </p:cNvPr>
                <p:cNvSpPr txBox="1"/>
                <p:nvPr/>
              </p:nvSpPr>
              <p:spPr>
                <a:xfrm>
                  <a:off x="426424" y="4578563"/>
                  <a:ext cx="2714836" cy="907171"/>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ts val="1500"/>
                    </a:spcBef>
                    <a:spcAft>
                      <a:spcPts val="0"/>
                    </a:spcAft>
                    <a:buClrTx/>
                    <a:buSzTx/>
                    <a:buFontTx/>
                    <a:buNone/>
                    <a:tabLst/>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A common platform for all metrics, logs and other monitoring telemetry</a:t>
                  </a:r>
                </a:p>
              </p:txBody>
            </p:sp>
            <p:sp>
              <p:nvSpPr>
                <p:cNvPr id="10" name="TextBox 23">
                  <a:extLst>
                    <a:ext uri="{FF2B5EF4-FFF2-40B4-BE49-F238E27FC236}">
                      <a16:creationId xmlns:a16="http://schemas.microsoft.com/office/drawing/2014/main" id="{EA5F25B3-D609-4D9A-A3CA-B1979DFA1B42}"/>
                    </a:ext>
                  </a:extLst>
                </p:cNvPr>
                <p:cNvSpPr txBox="1"/>
                <p:nvPr/>
              </p:nvSpPr>
              <p:spPr>
                <a:xfrm>
                  <a:off x="426424" y="3770321"/>
                  <a:ext cx="3081351" cy="594314"/>
                </a:xfrm>
                <a:prstGeom prst="rect">
                  <a:avLst/>
                </a:prstGeom>
                <a:noFill/>
              </p:spPr>
              <p:txBody>
                <a:bodyPr wrap="square" lIns="0" tIns="143407" rIns="179259" bIns="143407" rtlCol="0" anchor="b">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225" rtl="0" eaLnBrk="1" fontAlgn="auto" latinLnBrk="0" hangingPunct="1">
                    <a:lnSpc>
                      <a:spcPct val="90000"/>
                    </a:lnSpc>
                    <a:spcBef>
                      <a:spcPts val="0"/>
                    </a:spcBef>
                    <a:spcAft>
                      <a:spcPts val="588"/>
                    </a:spcAft>
                    <a:buClrTx/>
                    <a:buSzTx/>
                    <a:buFontTx/>
                    <a:buNone/>
                    <a:tabLst/>
                    <a:defRPr/>
                  </a:pPr>
                  <a:r>
                    <a:rPr kumimoji="0" lang="en-US" sz="2200" b="0" i="0" u="none" strike="noStrike" kern="1200" cap="none" spc="0" normalizeH="0" baseline="0" noProof="0" dirty="0">
                      <a:ln w="3175">
                        <a:noFill/>
                      </a:ln>
                      <a:solidFill>
                        <a:srgbClr val="0078D4"/>
                      </a:solidFill>
                      <a:effectLst/>
                      <a:uLnTx/>
                      <a:uFillTx/>
                      <a:latin typeface="Segoe UI Semibold"/>
                      <a:ea typeface="+mn-ea"/>
                      <a:cs typeface="Segoe UI Semilight" panose="020B0402040204020203" pitchFamily="34" charset="0"/>
                    </a:rPr>
                    <a:t>Unified Monitoring</a:t>
                  </a:r>
                </a:p>
              </p:txBody>
            </p:sp>
            <p:cxnSp>
              <p:nvCxnSpPr>
                <p:cNvPr id="11" name="Straight Connector 10">
                  <a:extLst>
                    <a:ext uri="{FF2B5EF4-FFF2-40B4-BE49-F238E27FC236}">
                      <a16:creationId xmlns:a16="http://schemas.microsoft.com/office/drawing/2014/main" id="{B21CDF79-7FB2-487F-9CBC-3E37A8782BD8}"/>
                    </a:ext>
                  </a:extLst>
                </p:cNvPr>
                <p:cNvCxnSpPr>
                  <a:cxnSpLocks/>
                </p:cNvCxnSpPr>
                <p:nvPr/>
              </p:nvCxnSpPr>
              <p:spPr>
                <a:xfrm>
                  <a:off x="426424" y="4396430"/>
                  <a:ext cx="2743200"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ECB865C-401A-42F2-B8AF-0FD632DD4C9E}"/>
                    </a:ext>
                  </a:extLst>
                </p:cNvPr>
                <p:cNvGrpSpPr/>
                <p:nvPr/>
              </p:nvGrpSpPr>
              <p:grpSpPr>
                <a:xfrm>
                  <a:off x="414643" y="2276630"/>
                  <a:ext cx="2502523" cy="1343745"/>
                  <a:chOff x="414643" y="2128772"/>
                  <a:chExt cx="2502523" cy="1343745"/>
                </a:xfrm>
              </p:grpSpPr>
              <p:grpSp>
                <p:nvGrpSpPr>
                  <p:cNvPr id="13" name="Group 12">
                    <a:extLst>
                      <a:ext uri="{FF2B5EF4-FFF2-40B4-BE49-F238E27FC236}">
                        <a16:creationId xmlns:a16="http://schemas.microsoft.com/office/drawing/2014/main" id="{99207B4F-9E30-4336-91F8-2E402BE43C30}"/>
                      </a:ext>
                    </a:extLst>
                  </p:cNvPr>
                  <p:cNvGrpSpPr/>
                  <p:nvPr/>
                </p:nvGrpSpPr>
                <p:grpSpPr>
                  <a:xfrm>
                    <a:off x="722716" y="2336422"/>
                    <a:ext cx="1886369" cy="747947"/>
                    <a:chOff x="879052" y="2315853"/>
                    <a:chExt cx="1886369" cy="747947"/>
                  </a:xfrm>
                </p:grpSpPr>
                <p:grpSp>
                  <p:nvGrpSpPr>
                    <p:cNvPr id="21" name="Group 20">
                      <a:extLst>
                        <a:ext uri="{FF2B5EF4-FFF2-40B4-BE49-F238E27FC236}">
                          <a16:creationId xmlns:a16="http://schemas.microsoft.com/office/drawing/2014/main" id="{4E47A993-7660-4389-A05F-EA259C71BF39}"/>
                        </a:ext>
                      </a:extLst>
                    </p:cNvPr>
                    <p:cNvGrpSpPr/>
                    <p:nvPr/>
                  </p:nvGrpSpPr>
                  <p:grpSpPr>
                    <a:xfrm>
                      <a:off x="879052" y="2315853"/>
                      <a:ext cx="720337" cy="747947"/>
                      <a:chOff x="4783808" y="2346746"/>
                      <a:chExt cx="734781" cy="762945"/>
                    </a:xfrm>
                  </p:grpSpPr>
                  <p:sp>
                    <p:nvSpPr>
                      <p:cNvPr id="25" name="TextBox 29">
                        <a:extLst>
                          <a:ext uri="{FF2B5EF4-FFF2-40B4-BE49-F238E27FC236}">
                            <a16:creationId xmlns:a16="http://schemas.microsoft.com/office/drawing/2014/main" id="{4D18D54F-F79A-4E9B-9C18-EBCBBF4B7FDD}"/>
                          </a:ext>
                        </a:extLst>
                      </p:cNvPr>
                      <p:cNvSpPr txBox="1"/>
                      <p:nvPr/>
                    </p:nvSpPr>
                    <p:spPr>
                      <a:xfrm>
                        <a:off x="4820952" y="2526117"/>
                        <a:ext cx="660493"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1A1A1A"/>
                            </a:solidFill>
                            <a:effectLst/>
                            <a:uLnTx/>
                            <a:uFillTx/>
                            <a:latin typeface="Segoe UI Semibold"/>
                            <a:ea typeface="+mn-ea"/>
                            <a:cs typeface="+mn-cs"/>
                          </a:rPr>
                          <a:t>Metrics</a:t>
                        </a:r>
                      </a:p>
                    </p:txBody>
                  </p:sp>
                  <p:sp>
                    <p:nvSpPr>
                      <p:cNvPr id="26" name="Cylinder 25">
                        <a:extLst>
                          <a:ext uri="{FF2B5EF4-FFF2-40B4-BE49-F238E27FC236}">
                            <a16:creationId xmlns:a16="http://schemas.microsoft.com/office/drawing/2014/main" id="{17E86B46-D05F-497D-9219-813BD3E3A4CE}"/>
                          </a:ext>
                        </a:extLst>
                      </p:cNvPr>
                      <p:cNvSpPr/>
                      <p:nvPr/>
                    </p:nvSpPr>
                    <p:spPr bwMode="auto">
                      <a:xfrm>
                        <a:off x="4783808" y="2346746"/>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 name="Group 21">
                      <a:extLst>
                        <a:ext uri="{FF2B5EF4-FFF2-40B4-BE49-F238E27FC236}">
                          <a16:creationId xmlns:a16="http://schemas.microsoft.com/office/drawing/2014/main" id="{99BA7B90-E24C-43D1-BBFB-680E94A62F0F}"/>
                        </a:ext>
                      </a:extLst>
                    </p:cNvPr>
                    <p:cNvGrpSpPr/>
                    <p:nvPr/>
                  </p:nvGrpSpPr>
                  <p:grpSpPr>
                    <a:xfrm>
                      <a:off x="2045084" y="2315853"/>
                      <a:ext cx="720337" cy="747947"/>
                      <a:chOff x="4783808" y="3630261"/>
                      <a:chExt cx="734781" cy="762945"/>
                    </a:xfrm>
                  </p:grpSpPr>
                  <p:sp>
                    <p:nvSpPr>
                      <p:cNvPr id="23" name="TextBox 18">
                        <a:extLst>
                          <a:ext uri="{FF2B5EF4-FFF2-40B4-BE49-F238E27FC236}">
                            <a16:creationId xmlns:a16="http://schemas.microsoft.com/office/drawing/2014/main" id="{C4752B47-740A-48AD-B40C-7D59E29A674B}"/>
                          </a:ext>
                        </a:extLst>
                      </p:cNvPr>
                      <p:cNvSpPr txBox="1"/>
                      <p:nvPr/>
                    </p:nvSpPr>
                    <p:spPr>
                      <a:xfrm>
                        <a:off x="4895350" y="3801850"/>
                        <a:ext cx="511694" cy="350796"/>
                      </a:xfrm>
                      <a:prstGeom prst="rect">
                        <a:avLst/>
                      </a:prstGeom>
                      <a:noFill/>
                    </p:spPr>
                    <p:txBody>
                      <a:bodyPr wrap="none" lIns="89642" tIns="89642" rIns="89642" bIns="89642"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solidFill>
                              <a:srgbClr val="1A1A1A"/>
                            </a:solidFill>
                            <a:effectLst/>
                            <a:uLnTx/>
                            <a:uFillTx/>
                            <a:latin typeface="Segoe UI Semibold"/>
                            <a:ea typeface="+mn-ea"/>
                            <a:cs typeface="+mn-cs"/>
                          </a:rPr>
                          <a:t>Logs</a:t>
                        </a:r>
                      </a:p>
                    </p:txBody>
                  </p:sp>
                  <p:sp>
                    <p:nvSpPr>
                      <p:cNvPr id="24" name="Cylinder 23">
                        <a:extLst>
                          <a:ext uri="{FF2B5EF4-FFF2-40B4-BE49-F238E27FC236}">
                            <a16:creationId xmlns:a16="http://schemas.microsoft.com/office/drawing/2014/main" id="{28117338-EE2A-4381-AD6D-2291B0C9E389}"/>
                          </a:ext>
                        </a:extLst>
                      </p:cNvPr>
                      <p:cNvSpPr/>
                      <p:nvPr/>
                    </p:nvSpPr>
                    <p:spPr bwMode="auto">
                      <a:xfrm>
                        <a:off x="4783808" y="3630261"/>
                        <a:ext cx="734781" cy="762945"/>
                      </a:xfrm>
                      <a:prstGeom prst="can">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4" name="Group 13">
                    <a:extLst>
                      <a:ext uri="{FF2B5EF4-FFF2-40B4-BE49-F238E27FC236}">
                        <a16:creationId xmlns:a16="http://schemas.microsoft.com/office/drawing/2014/main" id="{E5381A7B-D8D0-4E9A-BD8D-C57BBC2C2E14}"/>
                      </a:ext>
                    </a:extLst>
                  </p:cNvPr>
                  <p:cNvGrpSpPr/>
                  <p:nvPr/>
                </p:nvGrpSpPr>
                <p:grpSpPr>
                  <a:xfrm rot="10800000">
                    <a:off x="414643" y="2128772"/>
                    <a:ext cx="2502523" cy="1225371"/>
                    <a:chOff x="5495147" y="2105477"/>
                    <a:chExt cx="3516773" cy="1225371"/>
                  </a:xfrm>
                </p:grpSpPr>
                <p:cxnSp>
                  <p:nvCxnSpPr>
                    <p:cNvPr id="16" name="Straight Connector 15">
                      <a:extLst>
                        <a:ext uri="{FF2B5EF4-FFF2-40B4-BE49-F238E27FC236}">
                          <a16:creationId xmlns:a16="http://schemas.microsoft.com/office/drawing/2014/main" id="{0CE3688B-8673-4E18-BDC0-C296E82BDA98}"/>
                        </a:ext>
                      </a:extLst>
                    </p:cNvPr>
                    <p:cNvCxnSpPr>
                      <a:cxnSpLocks/>
                    </p:cNvCxnSpPr>
                    <p:nvPr/>
                  </p:nvCxnSpPr>
                  <p:spPr>
                    <a:xfrm>
                      <a:off x="8023118" y="2105477"/>
                      <a:ext cx="988802"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F4380B-4BBE-4D64-9513-D3CA027EE0B9}"/>
                        </a:ext>
                      </a:extLst>
                    </p:cNvPr>
                    <p:cNvCxnSpPr>
                      <a:cxnSpLocks/>
                    </p:cNvCxnSpPr>
                    <p:nvPr/>
                  </p:nvCxnSpPr>
                  <p:spPr>
                    <a:xfrm>
                      <a:off x="5495147" y="2105478"/>
                      <a:ext cx="9306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4C5ACD-8457-4B6D-BD20-6C9C093C2E32}"/>
                        </a:ext>
                      </a:extLst>
                    </p:cNvPr>
                    <p:cNvCxnSpPr>
                      <a:cxnSpLocks/>
                    </p:cNvCxnSpPr>
                    <p:nvPr/>
                  </p:nvCxnSpPr>
                  <p:spPr>
                    <a:xfrm>
                      <a:off x="5495147" y="3330848"/>
                      <a:ext cx="3516773" cy="0"/>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D00478-5230-443B-97F0-CFB6F2B796AC}"/>
                        </a:ext>
                      </a:extLst>
                    </p:cNvPr>
                    <p:cNvCxnSpPr>
                      <a:cxnSpLocks/>
                    </p:cNvCxnSpPr>
                    <p:nvPr/>
                  </p:nvCxnSpPr>
                  <p:spPr>
                    <a:xfrm>
                      <a:off x="9011920" y="2105477"/>
                      <a:ext cx="0" cy="1225371"/>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4E5F43-20FB-47BF-943B-97566C2BB921}"/>
                        </a:ext>
                      </a:extLst>
                    </p:cNvPr>
                    <p:cNvCxnSpPr>
                      <a:cxnSpLocks/>
                    </p:cNvCxnSpPr>
                    <p:nvPr/>
                  </p:nvCxnSpPr>
                  <p:spPr>
                    <a:xfrm>
                      <a:off x="5495148" y="2105478"/>
                      <a:ext cx="0" cy="1217113"/>
                    </a:xfrm>
                    <a:prstGeom prst="line">
                      <a:avLst/>
                    </a:prstGeom>
                    <a:ln w="19050">
                      <a:solidFill>
                        <a:schemeClr val="tx2"/>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5" name="TextBox 17">
                    <a:extLst>
                      <a:ext uri="{FF2B5EF4-FFF2-40B4-BE49-F238E27FC236}">
                        <a16:creationId xmlns:a16="http://schemas.microsoft.com/office/drawing/2014/main" id="{4931E05B-6620-466A-AB92-8B8CB375C499}"/>
                      </a:ext>
                    </a:extLst>
                  </p:cNvPr>
                  <p:cNvSpPr txBox="1"/>
                  <p:nvPr/>
                </p:nvSpPr>
                <p:spPr>
                  <a:xfrm>
                    <a:off x="973852" y="3191948"/>
                    <a:ext cx="1384098" cy="280569"/>
                  </a:xfrm>
                  <a:prstGeom prst="rect">
                    <a:avLst/>
                  </a:prstGeom>
                  <a:solidFill>
                    <a:schemeClr val="bg2"/>
                  </a:solidFill>
                </p:spPr>
                <p:txBody>
                  <a:bodyPr wrap="none" lIns="91440" tIns="44821" rIns="91440" bIns="44821"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372" b="0" i="0" u="none" strike="noStrike" kern="1200" cap="none" spc="0" normalizeH="0" baseline="0" noProof="0" dirty="0">
                        <a:ln>
                          <a:noFill/>
                        </a:ln>
                        <a:solidFill>
                          <a:srgbClr val="0D0D0D"/>
                        </a:solidFill>
                        <a:effectLst/>
                        <a:uLnTx/>
                        <a:uFillTx/>
                        <a:latin typeface="Segoe UI Semibold"/>
                        <a:ea typeface="+mn-ea"/>
                        <a:cs typeface="+mn-cs"/>
                      </a:rPr>
                      <a:t>Common Store</a:t>
                    </a:r>
                  </a:p>
                </p:txBody>
              </p:sp>
            </p:grpSp>
          </p:grpSp>
        </p:grpSp>
      </p:grpSp>
    </p:spTree>
    <p:custDataLst>
      <p:tags r:id="rId1"/>
    </p:custDataLst>
    <p:extLst>
      <p:ext uri="{BB962C8B-B14F-4D97-AF65-F5344CB8AC3E}">
        <p14:creationId xmlns:p14="http://schemas.microsoft.com/office/powerpoint/2010/main" val="397248884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37EF-9FE2-4208-ABCA-CD797C6EA106}"/>
              </a:ext>
            </a:extLst>
          </p:cNvPr>
          <p:cNvSpPr>
            <a:spLocks noGrp="1"/>
          </p:cNvSpPr>
          <p:nvPr>
            <p:ph type="title"/>
          </p:nvPr>
        </p:nvSpPr>
        <p:spPr>
          <a:xfrm>
            <a:off x="588263" y="457200"/>
            <a:ext cx="11018520" cy="553998"/>
          </a:xfrm>
        </p:spPr>
        <p:txBody>
          <a:bodyPr/>
          <a:lstStyle/>
          <a:p>
            <a:r>
              <a:rPr lang="en-US" dirty="0"/>
              <a:t>Monitor availability and responsiveness of a website</a:t>
            </a:r>
          </a:p>
        </p:txBody>
      </p:sp>
      <p:sp>
        <p:nvSpPr>
          <p:cNvPr id="3" name="Text Placeholder 2">
            <a:extLst>
              <a:ext uri="{FF2B5EF4-FFF2-40B4-BE49-F238E27FC236}">
                <a16:creationId xmlns:a16="http://schemas.microsoft.com/office/drawing/2014/main" id="{32670867-F385-4608-99BC-E2B603F7E818}"/>
              </a:ext>
            </a:extLst>
          </p:cNvPr>
          <p:cNvSpPr>
            <a:spLocks noGrp="1"/>
          </p:cNvSpPr>
          <p:nvPr>
            <p:ph type="body" sz="quarter" idx="10"/>
          </p:nvPr>
        </p:nvSpPr>
        <p:spPr>
          <a:xfrm>
            <a:off x="584200" y="1435497"/>
            <a:ext cx="11018520" cy="4124206"/>
          </a:xfrm>
        </p:spPr>
        <p:txBody>
          <a:bodyPr/>
          <a:lstStyle/>
          <a:p>
            <a:r>
              <a:rPr lang="en-US" dirty="0">
                <a:latin typeface="+mn-lt"/>
              </a:rPr>
              <a:t>Use test to monitor availability and responsiveness</a:t>
            </a:r>
          </a:p>
          <a:p>
            <a:pPr lvl="1"/>
            <a:r>
              <a:rPr lang="en-US" dirty="0"/>
              <a:t>Tests send web requests to the application at regular intervals</a:t>
            </a:r>
          </a:p>
          <a:p>
            <a:pPr lvl="1"/>
            <a:r>
              <a:rPr lang="en-US" dirty="0"/>
              <a:t>Tests send requests from around the world</a:t>
            </a:r>
          </a:p>
          <a:p>
            <a:r>
              <a:rPr lang="en-US" dirty="0">
                <a:latin typeface="+mn-lt"/>
              </a:rPr>
              <a:t>Tests can point to any HTTP or HTTPs endpoint</a:t>
            </a:r>
          </a:p>
          <a:p>
            <a:pPr lvl="1"/>
            <a:r>
              <a:rPr lang="en-US" dirty="0"/>
              <a:t>Even if it’s not hosted on Azure</a:t>
            </a:r>
          </a:p>
          <a:p>
            <a:r>
              <a:rPr lang="en-US" dirty="0">
                <a:latin typeface="+mn-lt"/>
              </a:rPr>
              <a:t>Two types of availability tests</a:t>
            </a:r>
          </a:p>
          <a:p>
            <a:pPr lvl="1"/>
            <a:r>
              <a:rPr lang="en-US" dirty="0"/>
              <a:t>URL ping test</a:t>
            </a:r>
          </a:p>
          <a:p>
            <a:pPr lvl="2"/>
            <a:r>
              <a:rPr lang="en-US" sz="1800" dirty="0"/>
              <a:t>Simple test that you can create in the Azure portal</a:t>
            </a:r>
          </a:p>
          <a:p>
            <a:pPr lvl="1"/>
            <a:r>
              <a:rPr lang="en-US" dirty="0"/>
              <a:t>Multi-step web test</a:t>
            </a:r>
          </a:p>
          <a:p>
            <a:pPr lvl="2"/>
            <a:r>
              <a:rPr lang="en-US" sz="1800" dirty="0"/>
              <a:t>Created in Visual Studio Enterprise and uploaded to the portal</a:t>
            </a:r>
          </a:p>
        </p:txBody>
      </p:sp>
    </p:spTree>
    <p:extLst>
      <p:ext uri="{BB962C8B-B14F-4D97-AF65-F5344CB8AC3E}">
        <p14:creationId xmlns:p14="http://schemas.microsoft.com/office/powerpoint/2010/main" val="40629157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5EE384-B7C7-4598-BFEC-2FAD5D9250CB}"/>
              </a:ext>
            </a:extLst>
          </p:cNvPr>
          <p:cNvSpPr>
            <a:spLocks noGrp="1"/>
          </p:cNvSpPr>
          <p:nvPr>
            <p:ph type="title"/>
          </p:nvPr>
        </p:nvSpPr>
        <p:spPr>
          <a:xfrm>
            <a:off x="585216" y="2537210"/>
            <a:ext cx="9144000" cy="997196"/>
          </a:xfrm>
        </p:spPr>
        <p:txBody>
          <a:bodyPr/>
          <a:lstStyle/>
          <a:p>
            <a:r>
              <a:rPr lang="en-US" dirty="0"/>
              <a:t>Lesson 04: </a:t>
            </a:r>
            <a:r>
              <a:rPr lang="fr-FR" dirty="0"/>
              <a:t>Implement code that handles transient faults</a:t>
            </a:r>
            <a:endParaRPr lang="en-US" dirty="0"/>
          </a:p>
        </p:txBody>
      </p:sp>
    </p:spTree>
    <p:extLst>
      <p:ext uri="{BB962C8B-B14F-4D97-AF65-F5344CB8AC3E}">
        <p14:creationId xmlns:p14="http://schemas.microsoft.com/office/powerpoint/2010/main" val="116300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2720745"/>
          </a:xfrm>
        </p:spPr>
        <p:txBody>
          <a:bodyPr/>
          <a:lstStyle/>
          <a:p>
            <a:r>
              <a:rPr lang="en-US" dirty="0">
                <a:latin typeface="+mn-lt"/>
              </a:rPr>
              <a:t>Transient faults are </a:t>
            </a:r>
            <a:r>
              <a:rPr lang="en-US" b="1" dirty="0">
                <a:latin typeface="+mn-lt"/>
              </a:rPr>
              <a:t>temporary</a:t>
            </a:r>
            <a:r>
              <a:rPr lang="en-US" dirty="0">
                <a:latin typeface="+mn-lt"/>
              </a:rPr>
              <a:t> faults</a:t>
            </a:r>
          </a:p>
          <a:p>
            <a:pPr lvl="1"/>
            <a:r>
              <a:rPr lang="en-US" dirty="0"/>
              <a:t>Could be caused by environmental issues</a:t>
            </a:r>
          </a:p>
          <a:p>
            <a:pPr lvl="2"/>
            <a:r>
              <a:rPr lang="en-US" dirty="0"/>
              <a:t>Loss of network connectivity</a:t>
            </a:r>
          </a:p>
          <a:p>
            <a:pPr lvl="2"/>
            <a:r>
              <a:rPr lang="en-US" dirty="0"/>
              <a:t>Busy hardware components</a:t>
            </a:r>
          </a:p>
          <a:p>
            <a:pPr lvl="2"/>
            <a:r>
              <a:rPr lang="en-US" dirty="0"/>
              <a:t>Temporary unavailability of a connected service</a:t>
            </a:r>
          </a:p>
          <a:p>
            <a:pPr lvl="2"/>
            <a:r>
              <a:rPr lang="en-US" dirty="0"/>
              <a:t>Server timeouts</a:t>
            </a:r>
          </a:p>
          <a:p>
            <a:pPr lvl="1"/>
            <a:r>
              <a:rPr lang="en-US" dirty="0"/>
              <a:t>Typically are self-correcting</a:t>
            </a:r>
          </a:p>
          <a:p>
            <a:pPr lvl="1"/>
            <a:endParaRPr lang="en-US" dirty="0"/>
          </a:p>
        </p:txBody>
      </p:sp>
    </p:spTree>
    <p:extLst>
      <p:ext uri="{BB962C8B-B14F-4D97-AF65-F5344CB8AC3E}">
        <p14:creationId xmlns:p14="http://schemas.microsoft.com/office/powerpoint/2010/main" val="118781655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401-CCEC-4FF1-9C85-39EE93A9606A}"/>
              </a:ext>
            </a:extLst>
          </p:cNvPr>
          <p:cNvSpPr>
            <a:spLocks noGrp="1"/>
          </p:cNvSpPr>
          <p:nvPr>
            <p:ph type="title"/>
          </p:nvPr>
        </p:nvSpPr>
        <p:spPr/>
        <p:txBody>
          <a:bodyPr/>
          <a:lstStyle/>
          <a:p>
            <a:r>
              <a:rPr lang="en-US" dirty="0"/>
              <a:t>Handling transient errors</a:t>
            </a:r>
          </a:p>
        </p:txBody>
      </p:sp>
      <p:sp>
        <p:nvSpPr>
          <p:cNvPr id="3" name="Text Placeholder 2">
            <a:extLst>
              <a:ext uri="{FF2B5EF4-FFF2-40B4-BE49-F238E27FC236}">
                <a16:creationId xmlns:a16="http://schemas.microsoft.com/office/drawing/2014/main" id="{6352A5D7-825D-4C4F-8AAF-43172ABC5E3B}"/>
              </a:ext>
            </a:extLst>
          </p:cNvPr>
          <p:cNvSpPr>
            <a:spLocks noGrp="1"/>
          </p:cNvSpPr>
          <p:nvPr>
            <p:ph type="body" sz="quarter" idx="10"/>
          </p:nvPr>
        </p:nvSpPr>
        <p:spPr>
          <a:xfrm>
            <a:off x="584200" y="1435497"/>
            <a:ext cx="11018520" cy="5010602"/>
          </a:xfrm>
        </p:spPr>
        <p:txBody>
          <a:bodyPr/>
          <a:lstStyle/>
          <a:p>
            <a:pPr marL="0" indent="0">
              <a:buNone/>
            </a:pPr>
            <a:r>
              <a:rPr lang="en-US" dirty="0">
                <a:latin typeface="+mn-lt"/>
              </a:rPr>
              <a:t>If an application detects a failure when it tries to send a request to a remote service, it can handle the failure by using the following strategies:</a:t>
            </a:r>
          </a:p>
          <a:p>
            <a:pPr lvl="1"/>
            <a:r>
              <a:rPr lang="en-US" dirty="0"/>
              <a:t>Cancel</a:t>
            </a:r>
          </a:p>
          <a:p>
            <a:pPr lvl="2"/>
            <a:r>
              <a:rPr lang="en-US" dirty="0"/>
              <a:t>If the fault indicates that the failure isn't transient or is unlikely to be successful if repeated, the application should cancel the operation and report an exception. For example, an authentication failure caused by providing invalid credentials is not likely to succeed no matter how many times it's attempted.</a:t>
            </a:r>
          </a:p>
          <a:p>
            <a:pPr lvl="1"/>
            <a:r>
              <a:rPr lang="en-US" dirty="0"/>
              <a:t>Retry</a:t>
            </a:r>
          </a:p>
          <a:p>
            <a:pPr lvl="2"/>
            <a:r>
              <a:rPr lang="en-US" dirty="0"/>
              <a:t>If the specific fault reported is unusual or rare, it might have been caused by unusual circumstances, such as a network packet becoming corrupted while it was being transmitted. In this case, the application could retry the failing request again immediately, because the same failure is unlikely to be repeated and the request will probably be successful.</a:t>
            </a:r>
          </a:p>
          <a:p>
            <a:pPr lvl="1"/>
            <a:r>
              <a:rPr lang="en-US" dirty="0"/>
              <a:t>Retry after a delay</a:t>
            </a:r>
          </a:p>
          <a:p>
            <a:pPr lvl="2"/>
            <a:r>
              <a:rPr lang="en-US" dirty="0"/>
              <a:t>If the fault is caused by one of the more commonplace connectivity or busy failures, the network or service might need a short period of time while the connectivity issues are corrected or the backlog of work is cleared. The application should wait for a suitable amount of time before retrying the request.</a:t>
            </a:r>
          </a:p>
        </p:txBody>
      </p:sp>
    </p:spTree>
    <p:extLst>
      <p:ext uri="{BB962C8B-B14F-4D97-AF65-F5344CB8AC3E}">
        <p14:creationId xmlns:p14="http://schemas.microsoft.com/office/powerpoint/2010/main" val="77816061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Retrying after a transient error</a:t>
            </a:r>
          </a:p>
        </p:txBody>
      </p:sp>
      <p:sp>
        <p:nvSpPr>
          <p:cNvPr id="8" name="Text Placeholder 7"/>
          <p:cNvSpPr>
            <a:spLocks noGrp="1"/>
          </p:cNvSpPr>
          <p:nvPr>
            <p:ph type="body" sz="quarter" idx="10"/>
          </p:nvPr>
        </p:nvSpPr>
        <p:spPr>
          <a:xfrm>
            <a:off x="584200" y="1435497"/>
            <a:ext cx="11022583" cy="2363724"/>
          </a:xfrm>
        </p:spPr>
        <p:txBody>
          <a:bodyPr/>
          <a:lstStyle/>
          <a:p>
            <a:pPr marL="457200" indent="-457200">
              <a:buFont typeface="+mj-lt"/>
              <a:buAutoNum type="arabicPeriod"/>
            </a:pPr>
            <a:r>
              <a:rPr lang="en-US" sz="2400" dirty="0"/>
              <a:t>The application invokes an operation on a hosted service. The request fails, and the service host responds with HTTP response code 500 (internal server error).</a:t>
            </a:r>
          </a:p>
          <a:p>
            <a:pPr marL="457200" indent="-457200">
              <a:buFont typeface="+mj-lt"/>
              <a:buAutoNum type="arabicPeriod"/>
            </a:pPr>
            <a:r>
              <a:rPr lang="en-US" sz="2400" dirty="0"/>
              <a:t>The application waits for a short interval and tries again. The request still fails with HTTP response code 500.</a:t>
            </a:r>
          </a:p>
          <a:p>
            <a:pPr marL="457200" indent="-457200">
              <a:buFont typeface="+mj-lt"/>
              <a:buAutoNum type="arabicPeriod"/>
            </a:pPr>
            <a:r>
              <a:rPr lang="en-US" sz="2400" dirty="0"/>
              <a:t>The application waits for a longer interval and tries again. The request succeeds with HTTP response code 200 (OK).</a:t>
            </a:r>
          </a:p>
        </p:txBody>
      </p:sp>
      <p:grpSp>
        <p:nvGrpSpPr>
          <p:cNvPr id="5" name="Group 4" descr="Diagram illustrates invoking an operation in a hosted service using the retry pattern described in this slide."/>
          <p:cNvGrpSpPr/>
          <p:nvPr/>
        </p:nvGrpSpPr>
        <p:grpSpPr>
          <a:xfrm>
            <a:off x="2751303" y="3942268"/>
            <a:ext cx="6689395" cy="2357547"/>
            <a:chOff x="4852747" y="2265615"/>
            <a:chExt cx="6689395" cy="2357547"/>
          </a:xfrm>
        </p:grpSpPr>
        <p:cxnSp>
          <p:nvCxnSpPr>
            <p:cNvPr id="41" name="Straight Arrow Connector 40">
              <a:extLst>
                <a:ext uri="{FF2B5EF4-FFF2-40B4-BE49-F238E27FC236}">
                  <a16:creationId xmlns:a16="http://schemas.microsoft.com/office/drawing/2014/main" id="{BE1DBCF4-D108-4C5F-918E-798078A0CCB1}"/>
                </a:ext>
              </a:extLst>
            </p:cNvPr>
            <p:cNvCxnSpPr/>
            <p:nvPr/>
          </p:nvCxnSpPr>
          <p:spPr>
            <a:xfrm>
              <a:off x="6795211" y="240927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2" name="Oval 41">
              <a:extLst>
                <a:ext uri="{FF2B5EF4-FFF2-40B4-BE49-F238E27FC236}">
                  <a16:creationId xmlns:a16="http://schemas.microsoft.com/office/drawing/2014/main" id="{9E4D38D7-988A-47B4-A5C7-6EB56C5B203A}"/>
                </a:ext>
              </a:extLst>
            </p:cNvPr>
            <p:cNvSpPr/>
            <p:nvPr/>
          </p:nvSpPr>
          <p:spPr>
            <a:xfrm>
              <a:off x="6765817" y="2281263"/>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1</a:t>
              </a:r>
            </a:p>
          </p:txBody>
        </p:sp>
        <p:cxnSp>
          <p:nvCxnSpPr>
            <p:cNvPr id="43" name="Straight Arrow Connector 42">
              <a:extLst>
                <a:ext uri="{FF2B5EF4-FFF2-40B4-BE49-F238E27FC236}">
                  <a16:creationId xmlns:a16="http://schemas.microsoft.com/office/drawing/2014/main" id="{12F89EBD-A052-4952-A80E-0DEE1C949104}"/>
                </a:ext>
              </a:extLst>
            </p:cNvPr>
            <p:cNvCxnSpPr/>
            <p:nvPr/>
          </p:nvCxnSpPr>
          <p:spPr>
            <a:xfrm>
              <a:off x="6795211" y="323269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7A10039C-9DE1-4554-BD5C-DB761540C7F5}"/>
                </a:ext>
              </a:extLst>
            </p:cNvPr>
            <p:cNvSpPr/>
            <p:nvPr/>
          </p:nvSpPr>
          <p:spPr>
            <a:xfrm>
              <a:off x="6765817" y="3104681"/>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2</a:t>
              </a:r>
            </a:p>
          </p:txBody>
        </p:sp>
        <p:cxnSp>
          <p:nvCxnSpPr>
            <p:cNvPr id="62" name="Straight Arrow Connector 61">
              <a:extLst>
                <a:ext uri="{FF2B5EF4-FFF2-40B4-BE49-F238E27FC236}">
                  <a16:creationId xmlns:a16="http://schemas.microsoft.com/office/drawing/2014/main" id="{D767825E-FFE5-42BF-9EEB-911BABC60AFE}"/>
                </a:ext>
              </a:extLst>
            </p:cNvPr>
            <p:cNvCxnSpPr/>
            <p:nvPr/>
          </p:nvCxnSpPr>
          <p:spPr>
            <a:xfrm>
              <a:off x="6795211" y="405611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3" name="Oval 62">
              <a:extLst>
                <a:ext uri="{FF2B5EF4-FFF2-40B4-BE49-F238E27FC236}">
                  <a16:creationId xmlns:a16="http://schemas.microsoft.com/office/drawing/2014/main" id="{62AC2D33-C986-40E4-A7B2-050BE02663B4}"/>
                </a:ext>
              </a:extLst>
            </p:cNvPr>
            <p:cNvSpPr/>
            <p:nvPr/>
          </p:nvSpPr>
          <p:spPr>
            <a:xfrm>
              <a:off x="6765817" y="3928099"/>
              <a:ext cx="256033" cy="2560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3</a:t>
              </a:r>
            </a:p>
          </p:txBody>
        </p:sp>
        <p:cxnSp>
          <p:nvCxnSpPr>
            <p:cNvPr id="64" name="Straight Arrow Connector 63">
              <a:extLst>
                <a:ext uri="{FF2B5EF4-FFF2-40B4-BE49-F238E27FC236}">
                  <a16:creationId xmlns:a16="http://schemas.microsoft.com/office/drawing/2014/main" id="{F69DCAB7-1F83-458A-902F-E5EA64B40902}"/>
                </a:ext>
              </a:extLst>
            </p:cNvPr>
            <p:cNvCxnSpPr>
              <a:cxnSpLocks/>
            </p:cNvCxnSpPr>
            <p:nvPr/>
          </p:nvCxnSpPr>
          <p:spPr>
            <a:xfrm flipH="1">
              <a:off x="6795211" y="364440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414420E9-7A37-4470-B63B-0C0E63A28638}"/>
                </a:ext>
              </a:extLst>
            </p:cNvPr>
            <p:cNvCxnSpPr>
              <a:cxnSpLocks/>
            </p:cNvCxnSpPr>
            <p:nvPr/>
          </p:nvCxnSpPr>
          <p:spPr>
            <a:xfrm flipH="1">
              <a:off x="6795211" y="4467828"/>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AC866486-0FB4-44A8-8728-1F40AACE6F68}"/>
                </a:ext>
              </a:extLst>
            </p:cNvPr>
            <p:cNvCxnSpPr>
              <a:cxnSpLocks/>
            </p:cNvCxnSpPr>
            <p:nvPr/>
          </p:nvCxnSpPr>
          <p:spPr>
            <a:xfrm flipH="1">
              <a:off x="6795211" y="2820989"/>
              <a:ext cx="311193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67" name="&quot;Not Allowed&quot; Symbol 31">
              <a:extLst>
                <a:ext uri="{FF2B5EF4-FFF2-40B4-BE49-F238E27FC236}">
                  <a16:creationId xmlns:a16="http://schemas.microsoft.com/office/drawing/2014/main" id="{C220A6AE-811F-4DED-B7F1-586AE0C646A8}"/>
                </a:ext>
              </a:extLst>
            </p:cNvPr>
            <p:cNvSpPr/>
            <p:nvPr/>
          </p:nvSpPr>
          <p:spPr>
            <a:xfrm>
              <a:off x="9322738" y="2265615"/>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quot;Not Allowed&quot; Symbol 32">
              <a:extLst>
                <a:ext uri="{FF2B5EF4-FFF2-40B4-BE49-F238E27FC236}">
                  <a16:creationId xmlns:a16="http://schemas.microsoft.com/office/drawing/2014/main" id="{9FB39745-4BE8-48F3-8142-EC2DA58AA4F3}"/>
                </a:ext>
              </a:extLst>
            </p:cNvPr>
            <p:cNvSpPr/>
            <p:nvPr/>
          </p:nvSpPr>
          <p:spPr>
            <a:xfrm>
              <a:off x="9322738" y="3093303"/>
              <a:ext cx="278789" cy="278789"/>
            </a:xfrm>
            <a:prstGeom prst="noSmoking">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9" name="TextBox 68">
              <a:extLst>
                <a:ext uri="{FF2B5EF4-FFF2-40B4-BE49-F238E27FC236}">
                  <a16:creationId xmlns:a16="http://schemas.microsoft.com/office/drawing/2014/main" id="{7E320734-E53B-4C7C-B336-C6164B637054}"/>
                </a:ext>
              </a:extLst>
            </p:cNvPr>
            <p:cNvSpPr txBox="1"/>
            <p:nvPr/>
          </p:nvSpPr>
          <p:spPr>
            <a:xfrm>
              <a:off x="7159947" y="2740556"/>
              <a:ext cx="67283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500</a:t>
              </a:r>
            </a:p>
          </p:txBody>
        </p:sp>
        <p:sp>
          <p:nvSpPr>
            <p:cNvPr id="70" name="TextBox 69">
              <a:extLst>
                <a:ext uri="{FF2B5EF4-FFF2-40B4-BE49-F238E27FC236}">
                  <a16:creationId xmlns:a16="http://schemas.microsoft.com/office/drawing/2014/main" id="{EC5AC9D2-44D7-4C45-9C92-63F7EA574407}"/>
                </a:ext>
              </a:extLst>
            </p:cNvPr>
            <p:cNvSpPr txBox="1"/>
            <p:nvPr/>
          </p:nvSpPr>
          <p:spPr>
            <a:xfrm>
              <a:off x="7155227" y="3551725"/>
              <a:ext cx="67755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500</a:t>
              </a:r>
            </a:p>
          </p:txBody>
        </p:sp>
        <p:sp>
          <p:nvSpPr>
            <p:cNvPr id="71" name="TextBox 70">
              <a:extLst>
                <a:ext uri="{FF2B5EF4-FFF2-40B4-BE49-F238E27FC236}">
                  <a16:creationId xmlns:a16="http://schemas.microsoft.com/office/drawing/2014/main" id="{4533421F-ABF2-4293-9BC7-A856E7E7ED3B}"/>
                </a:ext>
              </a:extLst>
            </p:cNvPr>
            <p:cNvSpPr txBox="1"/>
            <p:nvPr/>
          </p:nvSpPr>
          <p:spPr>
            <a:xfrm>
              <a:off x="7155227" y="4376941"/>
              <a:ext cx="677556" cy="246221"/>
            </a:xfrm>
            <a:prstGeom prst="rect">
              <a:avLst/>
            </a:prstGeom>
            <a:solidFill>
              <a:schemeClr val="bg1"/>
            </a:solidFill>
          </p:spPr>
          <p:txBody>
            <a:bodyPr wrap="square" lIns="27432" tIns="0" rIns="27432"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200</a:t>
              </a:r>
            </a:p>
          </p:txBody>
        </p:sp>
        <p:grpSp>
          <p:nvGrpSpPr>
            <p:cNvPr id="9" name="Group 8"/>
            <p:cNvGrpSpPr/>
            <p:nvPr/>
          </p:nvGrpSpPr>
          <p:grpSpPr>
            <a:xfrm>
              <a:off x="10064215" y="2646909"/>
              <a:ext cx="1477927" cy="1536414"/>
              <a:chOff x="9601746" y="2578258"/>
              <a:chExt cx="1696606" cy="1763747"/>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1746" y="2578258"/>
                <a:ext cx="1696606" cy="1696606"/>
              </a:xfrm>
              <a:prstGeom prst="rect">
                <a:avLst/>
              </a:prstGeom>
            </p:spPr>
          </p:pic>
          <p:grpSp>
            <p:nvGrpSpPr>
              <p:cNvPr id="4" name="Group 3"/>
              <p:cNvGrpSpPr/>
              <p:nvPr/>
            </p:nvGrpSpPr>
            <p:grpSpPr>
              <a:xfrm>
                <a:off x="10515072" y="3558725"/>
                <a:ext cx="783280" cy="783280"/>
                <a:chOff x="10520567" y="3638315"/>
                <a:chExt cx="783280" cy="783280"/>
              </a:xfrm>
            </p:grpSpPr>
            <p:sp>
              <p:nvSpPr>
                <p:cNvPr id="3" name="Oval 2"/>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7" name="Group 6"/>
            <p:cNvGrpSpPr/>
            <p:nvPr/>
          </p:nvGrpSpPr>
          <p:grpSpPr>
            <a:xfrm>
              <a:off x="4852747" y="2658794"/>
              <a:ext cx="1479775" cy="1512643"/>
              <a:chOff x="3619171" y="2855961"/>
              <a:chExt cx="1698728" cy="1736459"/>
            </a:xfrm>
          </p:grpSpPr>
          <p:grpSp>
            <p:nvGrpSpPr>
              <p:cNvPr id="6" name="Group 5"/>
              <p:cNvGrpSpPr/>
              <p:nvPr/>
            </p:nvGrpSpPr>
            <p:grpSpPr>
              <a:xfrm>
                <a:off x="3619171" y="2855961"/>
                <a:ext cx="1698728" cy="1736459"/>
                <a:chOff x="831463" y="2011682"/>
                <a:chExt cx="2834640" cy="2897601"/>
              </a:xfrm>
            </p:grpSpPr>
            <p:sp>
              <p:nvSpPr>
                <p:cNvPr id="37" name="Oval 36">
                  <a:extLst>
                    <a:ext uri="{FF2B5EF4-FFF2-40B4-BE49-F238E27FC236}">
                      <a16:creationId xmlns:a16="http://schemas.microsoft.com/office/drawing/2014/main" id="{22825022-4674-40DF-BE83-89450D9449AF}"/>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9" name="Arrow: Circular 13">
                  <a:extLst>
                    <a:ext uri="{FF2B5EF4-FFF2-40B4-BE49-F238E27FC236}">
                      <a16:creationId xmlns:a16="http://schemas.microsoft.com/office/drawing/2014/main" id="{B31D87DB-6044-4177-84D5-6D4183889372}"/>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0" name="Arrow: Circular 14">
                  <a:extLst>
                    <a:ext uri="{FF2B5EF4-FFF2-40B4-BE49-F238E27FC236}">
                      <a16:creationId xmlns:a16="http://schemas.microsoft.com/office/drawing/2014/main" id="{229CC93A-FB26-4E9E-8265-1BA5A27EF27D}"/>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0" name="Group 29"/>
              <p:cNvGrpSpPr/>
              <p:nvPr/>
            </p:nvGrpSpPr>
            <p:grpSpPr>
              <a:xfrm>
                <a:off x="4024600" y="3280255"/>
                <a:ext cx="887871" cy="887871"/>
                <a:chOff x="10520567" y="3638315"/>
                <a:chExt cx="783280" cy="783280"/>
              </a:xfrm>
            </p:grpSpPr>
            <p:sp>
              <p:nvSpPr>
                <p:cNvPr id="31" name="Oval 30"/>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spTree>
    <p:extLst>
      <p:ext uri="{BB962C8B-B14F-4D97-AF65-F5344CB8AC3E}">
        <p14:creationId xmlns:p14="http://schemas.microsoft.com/office/powerpoint/2010/main" val="20424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Handling transient errors in code</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973669"/>
          </a:xfrm>
        </p:spPr>
        <p:txBody>
          <a:bodyPr/>
          <a:lstStyle/>
          <a:p>
            <a:r>
              <a:rPr lang="en-US" sz="1600" dirty="0">
                <a:solidFill>
                  <a:srgbClr val="0000FF"/>
                </a:solidFill>
              </a:rPr>
              <a:t>int</a:t>
            </a:r>
            <a:r>
              <a:rPr lang="en-US" sz="1600" dirty="0">
                <a:solidFill>
                  <a:srgbClr val="000000"/>
                </a:solidFill>
              </a:rPr>
              <a:t> </a:t>
            </a:r>
            <a:r>
              <a:rPr lang="en-US" sz="1600" dirty="0">
                <a:solidFill>
                  <a:srgbClr val="001080"/>
                </a:solidFill>
              </a:rPr>
              <a:t>retryCount</a:t>
            </a:r>
            <a:r>
              <a:rPr lang="en-US" sz="1600" dirty="0">
                <a:solidFill>
                  <a:srgbClr val="000000"/>
                </a:solidFill>
              </a:rPr>
              <a:t> = </a:t>
            </a:r>
            <a:r>
              <a:rPr lang="en-US" sz="1600" dirty="0">
                <a:solidFill>
                  <a:srgbClr val="09885A"/>
                </a:solidFill>
              </a:rPr>
              <a:t>3</a:t>
            </a:r>
            <a:r>
              <a:rPr lang="en-US" sz="1600" dirty="0">
                <a:solidFill>
                  <a:srgbClr val="000000"/>
                </a:solidFill>
              </a:rPr>
              <a:t>; </a:t>
            </a:r>
            <a:r>
              <a:rPr lang="en-US" sz="1600" dirty="0">
                <a:solidFill>
                  <a:srgbClr val="0000FF"/>
                </a:solidFill>
              </a:rPr>
              <a:t>readonly</a:t>
            </a:r>
            <a:r>
              <a:rPr lang="en-US" sz="1600" dirty="0">
                <a:solidFill>
                  <a:srgbClr val="000000"/>
                </a:solidFill>
              </a:rPr>
              <a:t> </a:t>
            </a:r>
            <a:r>
              <a:rPr lang="en-US" sz="1600" dirty="0">
                <a:solidFill>
                  <a:srgbClr val="267F99"/>
                </a:solidFill>
              </a:rPr>
              <a:t>TimeSpan</a:t>
            </a:r>
            <a:r>
              <a:rPr lang="en-US" sz="1600" dirty="0">
                <a:solidFill>
                  <a:srgbClr val="000000"/>
                </a:solidFill>
              </a:rPr>
              <a:t> </a:t>
            </a:r>
            <a:r>
              <a:rPr lang="en-US" sz="1600" dirty="0">
                <a:solidFill>
                  <a:srgbClr val="001080"/>
                </a:solidFill>
              </a:rPr>
              <a:t>delay</a:t>
            </a:r>
            <a:r>
              <a:rPr lang="en-US" sz="1600" dirty="0">
                <a:solidFill>
                  <a:srgbClr val="000000"/>
                </a:solidFill>
              </a:rPr>
              <a:t> = </a:t>
            </a:r>
            <a:r>
              <a:rPr lang="en-US" sz="1600" dirty="0">
                <a:solidFill>
                  <a:srgbClr val="001080"/>
                </a:solidFill>
              </a:rPr>
              <a:t>TimeSpan</a:t>
            </a:r>
            <a:r>
              <a:rPr lang="en-US" sz="1600" dirty="0">
                <a:solidFill>
                  <a:srgbClr val="000000"/>
                </a:solidFill>
              </a:rPr>
              <a:t>.</a:t>
            </a:r>
            <a:r>
              <a:rPr lang="en-US" sz="1600" dirty="0">
                <a:solidFill>
                  <a:srgbClr val="795E26"/>
                </a:solidFill>
              </a:rPr>
              <a:t>FromSeconds</a:t>
            </a:r>
            <a:r>
              <a:rPr lang="en-US" sz="1600" dirty="0">
                <a:solidFill>
                  <a:srgbClr val="000000"/>
                </a:solidFill>
              </a:rPr>
              <a:t>(</a:t>
            </a:r>
            <a:r>
              <a:rPr lang="en-US" sz="1600" dirty="0">
                <a:solidFill>
                  <a:srgbClr val="09885A"/>
                </a:solidFill>
              </a:rPr>
              <a:t>5</a:t>
            </a:r>
            <a:r>
              <a:rPr lang="en-US" sz="1600" dirty="0">
                <a:solidFill>
                  <a:srgbClr val="000000"/>
                </a:solidFill>
              </a:rPr>
              <a:t>);</a:t>
            </a:r>
          </a:p>
          <a:p>
            <a:r>
              <a:rPr lang="en-US" sz="1600" dirty="0">
                <a:solidFill>
                  <a:srgbClr val="0000FF"/>
                </a:solidFill>
              </a:rPr>
              <a:t>public</a:t>
            </a:r>
            <a:r>
              <a:rPr lang="en-US" sz="1600" dirty="0">
                <a:solidFill>
                  <a:srgbClr val="000000"/>
                </a:solidFill>
              </a:rPr>
              <a:t> </a:t>
            </a:r>
            <a:r>
              <a:rPr lang="en-US" sz="1600" dirty="0">
                <a:solidFill>
                  <a:srgbClr val="0000FF"/>
                </a:solidFill>
              </a:rPr>
              <a:t>async</a:t>
            </a:r>
            <a:r>
              <a:rPr lang="en-US" sz="1600" dirty="0">
                <a:solidFill>
                  <a:srgbClr val="000000"/>
                </a:solidFill>
              </a:rPr>
              <a:t> </a:t>
            </a:r>
            <a:r>
              <a:rPr lang="en-US" sz="1600" dirty="0">
                <a:solidFill>
                  <a:srgbClr val="267F99"/>
                </a:solidFill>
              </a:rPr>
              <a:t>Task</a:t>
            </a:r>
            <a:r>
              <a:rPr lang="en-US" sz="1600" dirty="0">
                <a:solidFill>
                  <a:srgbClr val="000000"/>
                </a:solidFill>
              </a:rPr>
              <a:t> </a:t>
            </a:r>
            <a:r>
              <a:rPr lang="en-US" sz="1600" dirty="0">
                <a:solidFill>
                  <a:srgbClr val="795E26"/>
                </a:solidFill>
              </a:rPr>
              <a:t>OperationWithBasicRetryAsync</a:t>
            </a:r>
            <a:r>
              <a:rPr lang="en-US" sz="1600" dirty="0">
                <a:solidFill>
                  <a:srgbClr val="000000"/>
                </a:solidFill>
              </a:rPr>
              <a:t>()</a:t>
            </a:r>
          </a:p>
          <a:p>
            <a:r>
              <a:rPr lang="en-US" sz="1600" dirty="0">
                <a:solidFill>
                  <a:srgbClr val="000000"/>
                </a:solidFill>
              </a:rPr>
              <a:t>{</a:t>
            </a:r>
          </a:p>
          <a:p>
            <a:r>
              <a:rPr lang="en-US" sz="1600" dirty="0">
                <a:solidFill>
                  <a:srgbClr val="000000"/>
                </a:solidFill>
              </a:rPr>
              <a:t>    </a:t>
            </a:r>
            <a:r>
              <a:rPr lang="en-US" sz="1600" dirty="0">
                <a:solidFill>
                  <a:srgbClr val="0000FF"/>
                </a:solidFill>
              </a:rPr>
              <a:t>int</a:t>
            </a:r>
            <a:r>
              <a:rPr lang="en-US" sz="1600" dirty="0">
                <a:solidFill>
                  <a:srgbClr val="000000"/>
                </a:solidFill>
              </a:rPr>
              <a:t> </a:t>
            </a:r>
            <a:r>
              <a:rPr lang="en-US" sz="1600" dirty="0">
                <a:solidFill>
                  <a:srgbClr val="001080"/>
                </a:solidFill>
              </a:rPr>
              <a:t>currentRetry</a:t>
            </a:r>
            <a:r>
              <a:rPr lang="en-US" sz="1600" dirty="0">
                <a:solidFill>
                  <a:srgbClr val="000000"/>
                </a:solidFill>
              </a:rPr>
              <a:t> = </a:t>
            </a:r>
            <a:r>
              <a:rPr lang="en-US" sz="1600" dirty="0">
                <a:solidFill>
                  <a:srgbClr val="09885A"/>
                </a:solidFill>
              </a:rPr>
              <a:t>0</a:t>
            </a:r>
            <a:r>
              <a:rPr lang="en-US" sz="1600" dirty="0">
                <a:solidFill>
                  <a:srgbClr val="000000"/>
                </a:solidFill>
              </a:rPr>
              <a:t>;</a:t>
            </a:r>
          </a:p>
          <a:p>
            <a:r>
              <a:rPr lang="en-US" sz="1600" dirty="0">
                <a:solidFill>
                  <a:srgbClr val="000000"/>
                </a:solidFill>
              </a:rPr>
              <a:t>    </a:t>
            </a:r>
            <a:r>
              <a:rPr lang="en-US" sz="1600" dirty="0">
                <a:solidFill>
                  <a:srgbClr val="AF00DB"/>
                </a:solidFill>
              </a:rPr>
              <a:t>for</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AF00DB"/>
                </a:solidFill>
              </a:rPr>
              <a:t>try</a:t>
            </a:r>
            <a:endParaRPr lang="en-US" sz="1600" dirty="0">
              <a:solidFill>
                <a:srgbClr val="000000"/>
              </a:solidFill>
            </a:endParaRPr>
          </a:p>
          <a:p>
            <a:r>
              <a:rPr lang="en-US" sz="1600" dirty="0">
                <a:solidFill>
                  <a:srgbClr val="000000"/>
                </a:solidFill>
              </a:rPr>
              <a:t>        { </a:t>
            </a:r>
            <a:r>
              <a:rPr lang="en-US" sz="1600" dirty="0">
                <a:solidFill>
                  <a:srgbClr val="0000FF"/>
                </a:solidFill>
              </a:rPr>
              <a:t>await</a:t>
            </a:r>
            <a:r>
              <a:rPr lang="en-US" sz="1600" dirty="0">
                <a:solidFill>
                  <a:srgbClr val="000000"/>
                </a:solidFill>
              </a:rPr>
              <a:t> </a:t>
            </a:r>
            <a:r>
              <a:rPr lang="en-US" sz="1600" dirty="0">
                <a:solidFill>
                  <a:srgbClr val="795E26"/>
                </a:solidFill>
              </a:rPr>
              <a:t>TransientOperationAsync</a:t>
            </a:r>
            <a:r>
              <a:rPr lang="en-US" sz="1600" dirty="0">
                <a:solidFill>
                  <a:srgbClr val="000000"/>
                </a:solidFill>
              </a:rPr>
              <a:t>(); </a:t>
            </a:r>
            <a:r>
              <a:rPr lang="en-US" sz="1600" dirty="0">
                <a:solidFill>
                  <a:srgbClr val="AF00DB"/>
                </a:solidFill>
              </a:rPr>
              <a:t>break</a:t>
            </a:r>
            <a:r>
              <a:rPr lang="en-US" sz="1600" dirty="0">
                <a:solidFill>
                  <a:srgbClr val="000000"/>
                </a:solidFill>
              </a:rPr>
              <a:t>; }</a:t>
            </a:r>
          </a:p>
          <a:p>
            <a:r>
              <a:rPr lang="en-US" sz="1600" dirty="0">
                <a:solidFill>
                  <a:srgbClr val="000000"/>
                </a:solidFill>
              </a:rPr>
              <a:t>        </a:t>
            </a:r>
            <a:r>
              <a:rPr lang="en-US" sz="1600" dirty="0">
                <a:solidFill>
                  <a:srgbClr val="AF00DB"/>
                </a:solidFill>
              </a:rPr>
              <a:t>catch</a:t>
            </a:r>
            <a:r>
              <a:rPr lang="en-US" sz="1600" dirty="0">
                <a:solidFill>
                  <a:srgbClr val="000000"/>
                </a:solidFill>
              </a:rPr>
              <a:t> (</a:t>
            </a:r>
            <a:r>
              <a:rPr lang="en-US" sz="1600" dirty="0">
                <a:solidFill>
                  <a:srgbClr val="267F99"/>
                </a:solidFill>
              </a:rPr>
              <a:t>Exception</a:t>
            </a:r>
            <a:r>
              <a:rPr lang="en-US" sz="1600" dirty="0">
                <a:solidFill>
                  <a:srgbClr val="000000"/>
                </a:solidFill>
              </a:rPr>
              <a:t> </a:t>
            </a:r>
            <a:r>
              <a:rPr lang="en-US" sz="1600" dirty="0">
                <a:solidFill>
                  <a:srgbClr val="001080"/>
                </a:solidFill>
              </a:rPr>
              <a:t>ex</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1080"/>
                </a:solidFill>
              </a:rPr>
              <a:t>Trace</a:t>
            </a:r>
            <a:r>
              <a:rPr lang="en-US" sz="1600" dirty="0">
                <a:solidFill>
                  <a:srgbClr val="000000"/>
                </a:solidFill>
              </a:rPr>
              <a:t>.</a:t>
            </a:r>
            <a:r>
              <a:rPr lang="en-US" sz="1600" dirty="0">
                <a:solidFill>
                  <a:srgbClr val="795E26"/>
                </a:solidFill>
              </a:rPr>
              <a:t>TraceError</a:t>
            </a:r>
            <a:r>
              <a:rPr lang="en-US" sz="1600" dirty="0">
                <a:solidFill>
                  <a:srgbClr val="000000"/>
                </a:solidFill>
              </a:rPr>
              <a:t>(</a:t>
            </a:r>
            <a:r>
              <a:rPr lang="en-US" sz="1600" dirty="0">
                <a:solidFill>
                  <a:srgbClr val="A31515"/>
                </a:solidFill>
              </a:rPr>
              <a:t>"Operation Exception"</a:t>
            </a:r>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a:solidFill>
                  <a:srgbClr val="001080"/>
                </a:solidFill>
              </a:rPr>
              <a:t>currentRetry</a:t>
            </a:r>
            <a:r>
              <a:rPr lang="en-US" sz="1600" dirty="0">
                <a:solidFill>
                  <a:srgbClr val="000000"/>
                </a:solidFill>
              </a:rPr>
              <a:t>++; &gt; </a:t>
            </a:r>
            <a:r>
              <a:rPr lang="en-US" sz="1600" dirty="0">
                <a:solidFill>
                  <a:srgbClr val="0000FF"/>
                </a:solidFill>
              </a:rPr>
              <a:t>this</a:t>
            </a:r>
            <a:r>
              <a:rPr lang="en-US" sz="1600" dirty="0">
                <a:solidFill>
                  <a:srgbClr val="000000"/>
                </a:solidFill>
              </a:rPr>
              <a:t>.</a:t>
            </a:r>
            <a:r>
              <a:rPr lang="en-US" sz="1600" dirty="0">
                <a:solidFill>
                  <a:srgbClr val="001080"/>
                </a:solidFill>
              </a:rPr>
              <a:t>retryCount</a:t>
            </a:r>
            <a:r>
              <a:rPr lang="en-US" sz="1600" dirty="0">
                <a:solidFill>
                  <a:srgbClr val="000000"/>
                </a:solidFill>
              </a:rPr>
              <a:t> || !</a:t>
            </a:r>
            <a:r>
              <a:rPr lang="en-US" sz="1600" dirty="0">
                <a:solidFill>
                  <a:srgbClr val="795E26"/>
                </a:solidFill>
              </a:rPr>
              <a:t>IsTransient</a:t>
            </a:r>
            <a:r>
              <a:rPr lang="en-US" sz="1600" dirty="0">
                <a:solidFill>
                  <a:srgbClr val="000000"/>
                </a:solidFill>
              </a:rPr>
              <a:t>(</a:t>
            </a:r>
            <a:r>
              <a:rPr lang="en-US" sz="1600" dirty="0">
                <a:solidFill>
                  <a:srgbClr val="001080"/>
                </a:solidFill>
              </a:rPr>
              <a:t>ex</a:t>
            </a:r>
            <a:r>
              <a:rPr lang="en-US" sz="1600" dirty="0">
                <a:solidFill>
                  <a:srgbClr val="000000"/>
                </a:solidFill>
              </a:rPr>
              <a:t>))</a:t>
            </a:r>
          </a:p>
          <a:p>
            <a:r>
              <a:rPr lang="en-US" sz="1600" dirty="0">
                <a:solidFill>
                  <a:srgbClr val="000000"/>
                </a:solidFill>
              </a:rPr>
              <a:t>            { </a:t>
            </a:r>
            <a:r>
              <a:rPr lang="en-US" sz="1600" dirty="0">
                <a:solidFill>
                  <a:srgbClr val="AF00DB"/>
                </a:solidFill>
              </a:rPr>
              <a:t>throw</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000FF"/>
                </a:solidFill>
              </a:rPr>
              <a:t>await</a:t>
            </a:r>
            <a:r>
              <a:rPr lang="en-US" sz="1600" dirty="0">
                <a:solidFill>
                  <a:srgbClr val="000000"/>
                </a:solidFill>
              </a:rPr>
              <a:t> </a:t>
            </a:r>
            <a:r>
              <a:rPr lang="en-US" sz="1600" dirty="0">
                <a:solidFill>
                  <a:srgbClr val="001080"/>
                </a:solidFill>
              </a:rPr>
              <a:t>Task</a:t>
            </a:r>
            <a:r>
              <a:rPr lang="en-US" sz="1600" dirty="0">
                <a:solidFill>
                  <a:srgbClr val="000000"/>
                </a:solidFill>
              </a:rPr>
              <a:t>.</a:t>
            </a:r>
            <a:r>
              <a:rPr lang="en-US" sz="1600" dirty="0">
                <a:solidFill>
                  <a:srgbClr val="795E26"/>
                </a:solidFill>
              </a:rPr>
              <a:t>Delay</a:t>
            </a:r>
            <a:r>
              <a:rPr lang="en-US" sz="1600" dirty="0">
                <a:solidFill>
                  <a:srgbClr val="000000"/>
                </a:solidFill>
              </a:rPr>
              <a:t>(</a:t>
            </a:r>
            <a:r>
              <a:rPr lang="en-US" sz="1600" dirty="0">
                <a:solidFill>
                  <a:srgbClr val="001080"/>
                </a:solidFill>
              </a:rPr>
              <a:t>delay</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7870610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026F-F22E-4CEE-92A2-0A3A414DC533}"/>
              </a:ext>
            </a:extLst>
          </p:cNvPr>
          <p:cNvSpPr>
            <a:spLocks noGrp="1"/>
          </p:cNvSpPr>
          <p:nvPr>
            <p:ph type="title"/>
          </p:nvPr>
        </p:nvSpPr>
        <p:spPr/>
        <p:txBody>
          <a:bodyPr/>
          <a:lstStyle/>
          <a:p>
            <a:r>
              <a:rPr lang="en-US" dirty="0"/>
              <a:t>Detecting if an error is transient</a:t>
            </a:r>
          </a:p>
        </p:txBody>
      </p:sp>
      <p:sp>
        <p:nvSpPr>
          <p:cNvPr id="3" name="Text Placeholder 2">
            <a:extLst>
              <a:ext uri="{FF2B5EF4-FFF2-40B4-BE49-F238E27FC236}">
                <a16:creationId xmlns:a16="http://schemas.microsoft.com/office/drawing/2014/main" id="{11024240-8D35-448E-980E-2377D2B8ADD2}"/>
              </a:ext>
            </a:extLst>
          </p:cNvPr>
          <p:cNvSpPr>
            <a:spLocks noGrp="1"/>
          </p:cNvSpPr>
          <p:nvPr>
            <p:ph type="body" sz="quarter" idx="10"/>
          </p:nvPr>
        </p:nvSpPr>
        <p:spPr>
          <a:xfrm>
            <a:off x="588263" y="1436688"/>
            <a:ext cx="11018520" cy="4598182"/>
          </a:xfrm>
        </p:spPr>
        <p:txBody>
          <a:bodyPr/>
          <a:lstStyle/>
          <a:p>
            <a:r>
              <a:rPr lang="en-US" sz="1800" dirty="0">
                <a:solidFill>
                  <a:srgbClr val="0000FF"/>
                </a:solidFill>
              </a:rPr>
              <a:t>private</a:t>
            </a:r>
            <a:r>
              <a:rPr lang="en-US" sz="1800" dirty="0">
                <a:solidFill>
                  <a:srgbClr val="000000"/>
                </a:solidFill>
              </a:rPr>
              <a:t> </a:t>
            </a:r>
            <a:r>
              <a:rPr lang="en-US" sz="1800" dirty="0">
                <a:solidFill>
                  <a:srgbClr val="0000FF"/>
                </a:solidFill>
              </a:rPr>
              <a:t>bool</a:t>
            </a:r>
            <a:r>
              <a:rPr lang="en-US" sz="1800" dirty="0">
                <a:solidFill>
                  <a:srgbClr val="000000"/>
                </a:solidFill>
              </a:rPr>
              <a:t> </a:t>
            </a:r>
            <a:r>
              <a:rPr lang="en-US" sz="1800" dirty="0">
                <a:solidFill>
                  <a:srgbClr val="795E26"/>
                </a:solidFill>
              </a:rPr>
              <a:t>IsTransient</a:t>
            </a:r>
            <a:r>
              <a:rPr lang="en-US" sz="1800" dirty="0">
                <a:solidFill>
                  <a:srgbClr val="000000"/>
                </a:solidFill>
              </a:rPr>
              <a:t>(</a:t>
            </a:r>
            <a:r>
              <a:rPr lang="en-US" sz="1800" dirty="0">
                <a:solidFill>
                  <a:srgbClr val="267F99"/>
                </a:solidFill>
              </a:rPr>
              <a:t>Exception</a:t>
            </a:r>
            <a:r>
              <a:rPr lang="en-US" sz="1800" dirty="0">
                <a:solidFill>
                  <a:srgbClr val="000000"/>
                </a:solidFill>
              </a:rPr>
              <a:t> </a:t>
            </a:r>
            <a:r>
              <a:rPr lang="en-US" sz="1800" dirty="0">
                <a:solidFill>
                  <a:srgbClr val="001080"/>
                </a:solidFill>
              </a:rPr>
              <a:t>ex</a:t>
            </a:r>
            <a:r>
              <a:rPr lang="en-US" sz="1800" dirty="0">
                <a:solidFill>
                  <a:srgbClr val="000000"/>
                </a:solidFill>
              </a:rPr>
              <a:t>)</a:t>
            </a:r>
          </a:p>
          <a:p>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ex</a:t>
            </a:r>
            <a:r>
              <a:rPr lang="en-US" sz="1800" dirty="0">
                <a:solidFill>
                  <a:srgbClr val="000000"/>
                </a:solidFill>
              </a:rPr>
              <a:t> </a:t>
            </a:r>
            <a:r>
              <a:rPr lang="en-US" sz="1800" dirty="0">
                <a:solidFill>
                  <a:srgbClr val="0000FF"/>
                </a:solidFill>
              </a:rPr>
              <a:t>is</a:t>
            </a:r>
            <a:r>
              <a:rPr lang="en-US" sz="1800" dirty="0">
                <a:solidFill>
                  <a:srgbClr val="000000"/>
                </a:solidFill>
              </a:rPr>
              <a:t> </a:t>
            </a:r>
            <a:r>
              <a:rPr lang="en-US" sz="1800" dirty="0">
                <a:solidFill>
                  <a:srgbClr val="267F99"/>
                </a:solidFill>
              </a:rPr>
              <a:t>OperationTransientException</a:t>
            </a:r>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000FF"/>
                </a:solidFill>
              </a:rPr>
              <a:t>var</a:t>
            </a:r>
            <a:r>
              <a:rPr lang="en-US" sz="1800" dirty="0">
                <a:solidFill>
                  <a:srgbClr val="000000"/>
                </a:solidFill>
              </a:rPr>
              <a:t> </a:t>
            </a:r>
            <a:r>
              <a:rPr lang="en-US" sz="1800" dirty="0">
                <a:solidFill>
                  <a:srgbClr val="001080"/>
                </a:solidFill>
              </a:rPr>
              <a:t>webException</a:t>
            </a:r>
            <a:r>
              <a:rPr lang="en-US" sz="1800" dirty="0">
                <a:solidFill>
                  <a:srgbClr val="000000"/>
                </a:solidFill>
              </a:rPr>
              <a:t> = </a:t>
            </a:r>
            <a:r>
              <a:rPr lang="en-US" sz="1800" dirty="0">
                <a:solidFill>
                  <a:srgbClr val="001080"/>
                </a:solidFill>
              </a:rPr>
              <a:t>ex</a:t>
            </a:r>
            <a:r>
              <a:rPr lang="en-US" sz="1800" dirty="0">
                <a:solidFill>
                  <a:srgbClr val="000000"/>
                </a:solidFill>
              </a:rPr>
              <a:t> </a:t>
            </a:r>
            <a:r>
              <a:rPr lang="en-US" sz="1800" dirty="0">
                <a:solidFill>
                  <a:srgbClr val="0000FF"/>
                </a:solidFill>
              </a:rPr>
              <a:t>as</a:t>
            </a:r>
            <a:r>
              <a:rPr lang="en-US" sz="1800" dirty="0">
                <a:solidFill>
                  <a:srgbClr val="000000"/>
                </a:solidFill>
              </a:rPr>
              <a:t> </a:t>
            </a:r>
            <a:r>
              <a:rPr lang="en-US" sz="1800" dirty="0">
                <a:solidFill>
                  <a:srgbClr val="267F99"/>
                </a:solidFill>
              </a:rPr>
              <a:t>WebException</a:t>
            </a:r>
            <a:r>
              <a:rPr lang="en-US" sz="1800" dirty="0">
                <a:solidFill>
                  <a:srgbClr val="000000"/>
                </a:solidFill>
              </a:rPr>
              <a:t>;</a:t>
            </a:r>
          </a:p>
          <a:p>
            <a:r>
              <a:rPr lang="en-US" sz="1800" dirty="0">
                <a:solidFill>
                  <a:srgbClr val="000000"/>
                </a:solidFill>
              </a:rPr>
              <a:t>    </a:t>
            </a:r>
            <a:r>
              <a:rPr lang="en-US" sz="1800" dirty="0">
                <a:solidFill>
                  <a:srgbClr val="AF00DB"/>
                </a:solidFill>
              </a:rPr>
              <a:t>if</a:t>
            </a:r>
            <a:r>
              <a:rPr lang="en-US" sz="1800" dirty="0">
                <a:solidFill>
                  <a:srgbClr val="000000"/>
                </a:solidFill>
              </a:rPr>
              <a:t> (</a:t>
            </a:r>
            <a:r>
              <a:rPr lang="en-US" sz="1800" dirty="0">
                <a:solidFill>
                  <a:srgbClr val="001080"/>
                </a:solidFill>
              </a:rPr>
              <a:t>webException</a:t>
            </a:r>
            <a:r>
              <a:rPr lang="en-US" sz="1800" dirty="0">
                <a:solidFill>
                  <a:srgbClr val="000000"/>
                </a:solidFill>
              </a:rPr>
              <a:t> != </a:t>
            </a:r>
            <a:r>
              <a:rPr lang="en-US" sz="1800" dirty="0">
                <a:solidFill>
                  <a:srgbClr val="0000FF"/>
                </a:solidFill>
              </a:rPr>
              <a:t>null</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new</a:t>
            </a:r>
            <a:r>
              <a:rPr lang="en-US" sz="1800" dirty="0">
                <a:solidFill>
                  <a:srgbClr val="000000"/>
                </a:solidFill>
              </a:rPr>
              <a:t>[] {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ConnectionClosed</a:t>
            </a:r>
            <a:r>
              <a:rPr lang="en-US" sz="1800" dirty="0">
                <a:solidFill>
                  <a:srgbClr val="000000"/>
                </a:solidFill>
              </a:rPr>
              <a:t>,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Timeout</a:t>
            </a:r>
            <a:r>
              <a:rPr lang="en-US" sz="1800" dirty="0">
                <a:solidFill>
                  <a:srgbClr val="000000"/>
                </a:solidFill>
              </a:rPr>
              <a:t>, </a:t>
            </a:r>
          </a:p>
          <a:p>
            <a:r>
              <a:rPr lang="en-US" sz="1800" dirty="0">
                <a:solidFill>
                  <a:srgbClr val="000000"/>
                </a:solidFill>
              </a:rPr>
              <a:t>            </a:t>
            </a:r>
            <a:r>
              <a:rPr lang="en-US" sz="1800" dirty="0">
                <a:solidFill>
                  <a:srgbClr val="001080"/>
                </a:solidFill>
              </a:rPr>
              <a:t>WebExceptionStatus</a:t>
            </a:r>
            <a:r>
              <a:rPr lang="en-US" sz="1800" dirty="0">
                <a:solidFill>
                  <a:srgbClr val="000000"/>
                </a:solidFill>
              </a:rPr>
              <a:t>.</a:t>
            </a:r>
            <a:r>
              <a:rPr lang="en-US" sz="1800" dirty="0">
                <a:solidFill>
                  <a:srgbClr val="001080"/>
                </a:solidFill>
              </a:rPr>
              <a:t>RequestCanceled</a:t>
            </a:r>
            <a:r>
              <a:rPr lang="en-US" sz="1800" dirty="0">
                <a:solidFill>
                  <a:srgbClr val="000000"/>
                </a:solidFill>
              </a:rPr>
              <a:t>                  </a:t>
            </a:r>
          </a:p>
          <a:p>
            <a:r>
              <a:rPr lang="en-US" sz="1800" dirty="0">
                <a:solidFill>
                  <a:srgbClr val="000000"/>
                </a:solidFill>
              </a:rPr>
              <a:t>        }.</a:t>
            </a:r>
            <a:r>
              <a:rPr lang="en-US" sz="1800" dirty="0">
                <a:solidFill>
                  <a:srgbClr val="795E26"/>
                </a:solidFill>
              </a:rPr>
              <a:t>Contains</a:t>
            </a:r>
            <a:r>
              <a:rPr lang="en-US" sz="1800" dirty="0">
                <a:solidFill>
                  <a:srgbClr val="000000"/>
                </a:solidFill>
              </a:rPr>
              <a:t>(</a:t>
            </a:r>
            <a:r>
              <a:rPr lang="en-US" sz="1800" dirty="0">
                <a:solidFill>
                  <a:srgbClr val="001080"/>
                </a:solidFill>
              </a:rPr>
              <a:t>webException</a:t>
            </a:r>
            <a:r>
              <a:rPr lang="en-US" sz="1800" dirty="0">
                <a:solidFill>
                  <a:srgbClr val="000000"/>
                </a:solidFill>
              </a:rPr>
              <a:t>.</a:t>
            </a:r>
            <a:r>
              <a:rPr lang="en-US" sz="1800" dirty="0">
                <a:solidFill>
                  <a:srgbClr val="001080"/>
                </a:solidFill>
              </a:rPr>
              <a:t>Status</a:t>
            </a:r>
            <a:r>
              <a:rPr lang="en-US" sz="1800" dirty="0">
                <a:solidFill>
                  <a:srgbClr val="000000"/>
                </a:solidFill>
              </a:rPr>
              <a:t>);</a:t>
            </a:r>
          </a:p>
          <a:p>
            <a:r>
              <a:rPr lang="en-US" sz="1800" dirty="0">
                <a:solidFill>
                  <a:srgbClr val="000000"/>
                </a:solidFill>
              </a:rPr>
              <a:t>    }   </a:t>
            </a:r>
          </a:p>
          <a:p>
            <a:r>
              <a:rPr lang="en-US" sz="1800" dirty="0">
                <a:solidFill>
                  <a:srgbClr val="000000"/>
                </a:solidFill>
              </a:rPr>
              <a:t>    </a:t>
            </a:r>
            <a:r>
              <a:rPr lang="en-US" sz="1800" dirty="0">
                <a:solidFill>
                  <a:srgbClr val="AF00DB"/>
                </a:solidFill>
              </a:rPr>
              <a:t>return</a:t>
            </a:r>
            <a:r>
              <a:rPr lang="en-US" sz="1800" dirty="0">
                <a:solidFill>
                  <a:srgbClr val="000000"/>
                </a:solidFill>
              </a:rPr>
              <a:t> </a:t>
            </a:r>
            <a:r>
              <a:rPr lang="en-US" sz="1800" dirty="0">
                <a:solidFill>
                  <a:srgbClr val="0000FF"/>
                </a:solidFill>
              </a:rPr>
              <a:t>false</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245599465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598004"/>
            <a:ext cx="4161981" cy="1661993"/>
          </a:xfrm>
        </p:spPr>
        <p:txBody>
          <a:bodyPr/>
          <a:lstStyle/>
          <a:p>
            <a:r>
              <a:rPr lang="en-US" dirty="0"/>
              <a:t>Lab: Monitoring services that are deployed to Azure</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1557585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828563"/>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11: Monitoring services that are deployed to Azure</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29584151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4D5-086C-41AA-914C-0A8A4C617F37}"/>
              </a:ext>
            </a:extLst>
          </p:cNvPr>
          <p:cNvSpPr>
            <a:spLocks noGrp="1"/>
          </p:cNvSpPr>
          <p:nvPr>
            <p:ph type="title"/>
          </p:nvPr>
        </p:nvSpPr>
        <p:spPr/>
        <p:txBody>
          <a:bodyPr/>
          <a:lstStyle/>
          <a:p>
            <a:r>
              <a:rPr lang="en-US" dirty="0"/>
              <a:t>Azure Monitor overview</a:t>
            </a:r>
          </a:p>
        </p:txBody>
      </p:sp>
      <p:grpSp>
        <p:nvGrpSpPr>
          <p:cNvPr id="5" name="Group 4" descr="The diagram gives a high-level view of Azure Monitor.&#10;">
            <a:extLst>
              <a:ext uri="{FF2B5EF4-FFF2-40B4-BE49-F238E27FC236}">
                <a16:creationId xmlns:a16="http://schemas.microsoft.com/office/drawing/2014/main" id="{B0A98325-61CF-46E0-9C13-7CB328BE9937}"/>
              </a:ext>
            </a:extLst>
          </p:cNvPr>
          <p:cNvGrpSpPr/>
          <p:nvPr/>
        </p:nvGrpSpPr>
        <p:grpSpPr>
          <a:xfrm>
            <a:off x="606609" y="1114531"/>
            <a:ext cx="11000173" cy="5162606"/>
            <a:chOff x="606609" y="1114531"/>
            <a:chExt cx="11000173" cy="5162606"/>
          </a:xfrm>
        </p:grpSpPr>
        <p:cxnSp>
          <p:nvCxnSpPr>
            <p:cNvPr id="101" name="Straight Connector 100">
              <a:extLst>
                <a:ext uri="{FF2B5EF4-FFF2-40B4-BE49-F238E27FC236}">
                  <a16:creationId xmlns:a16="http://schemas.microsoft.com/office/drawing/2014/main" id="{ABD585F0-A2F0-4B69-BED0-78EB04078A30}"/>
                </a:ext>
              </a:extLst>
            </p:cNvPr>
            <p:cNvCxnSpPr/>
            <p:nvPr/>
          </p:nvCxnSpPr>
          <p:spPr>
            <a:xfrm>
              <a:off x="857250" y="2533792"/>
              <a:ext cx="0" cy="159918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834D13D-1814-4262-A30E-88625C92E02E}"/>
                </a:ext>
              </a:extLst>
            </p:cNvPr>
            <p:cNvSpPr/>
            <p:nvPr/>
          </p:nvSpPr>
          <p:spPr bwMode="auto">
            <a:xfrm>
              <a:off x="3773713" y="1419224"/>
              <a:ext cx="7833069" cy="4857913"/>
            </a:xfrm>
            <a:prstGeom prst="roundRect">
              <a:avLst>
                <a:gd name="adj" fmla="val 1430"/>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Rounded Corners 2">
              <a:extLst>
                <a:ext uri="{FF2B5EF4-FFF2-40B4-BE49-F238E27FC236}">
                  <a16:creationId xmlns:a16="http://schemas.microsoft.com/office/drawing/2014/main" id="{A97DA0B4-1D80-49CD-8318-D95E185E267D}"/>
                </a:ext>
              </a:extLst>
            </p:cNvPr>
            <p:cNvSpPr/>
            <p:nvPr/>
          </p:nvSpPr>
          <p:spPr bwMode="auto">
            <a:xfrm>
              <a:off x="606609" y="221274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Application </a:t>
              </a:r>
            </a:p>
          </p:txBody>
        </p:sp>
        <p:sp>
          <p:nvSpPr>
            <p:cNvPr id="6" name="Rectangle: Rounded Corners 5">
              <a:extLst>
                <a:ext uri="{FF2B5EF4-FFF2-40B4-BE49-F238E27FC236}">
                  <a16:creationId xmlns:a16="http://schemas.microsoft.com/office/drawing/2014/main" id="{734AF273-1A91-4AAA-88ED-EF8852C06DB6}"/>
                </a:ext>
              </a:extLst>
            </p:cNvPr>
            <p:cNvSpPr/>
            <p:nvPr/>
          </p:nvSpPr>
          <p:spPr bwMode="auto">
            <a:xfrm>
              <a:off x="606609" y="269280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Operating system</a:t>
              </a:r>
            </a:p>
          </p:txBody>
        </p:sp>
        <p:sp>
          <p:nvSpPr>
            <p:cNvPr id="7" name="Rectangle: Rounded Corners 6">
              <a:extLst>
                <a:ext uri="{FF2B5EF4-FFF2-40B4-BE49-F238E27FC236}">
                  <a16:creationId xmlns:a16="http://schemas.microsoft.com/office/drawing/2014/main" id="{5DC23B12-9CAE-43CD-BAE7-FC639EE4089D}"/>
                </a:ext>
              </a:extLst>
            </p:cNvPr>
            <p:cNvSpPr/>
            <p:nvPr/>
          </p:nvSpPr>
          <p:spPr bwMode="auto">
            <a:xfrm>
              <a:off x="606609" y="317286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resources</a:t>
              </a:r>
            </a:p>
          </p:txBody>
        </p:sp>
        <p:sp>
          <p:nvSpPr>
            <p:cNvPr id="8" name="Rectangle: Rounded Corners 7">
              <a:extLst>
                <a:ext uri="{FF2B5EF4-FFF2-40B4-BE49-F238E27FC236}">
                  <a16:creationId xmlns:a16="http://schemas.microsoft.com/office/drawing/2014/main" id="{34DB384B-A11C-449B-8933-83854A46833C}"/>
                </a:ext>
              </a:extLst>
            </p:cNvPr>
            <p:cNvSpPr/>
            <p:nvPr/>
          </p:nvSpPr>
          <p:spPr bwMode="auto">
            <a:xfrm>
              <a:off x="606609" y="365292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subscription</a:t>
              </a:r>
            </a:p>
          </p:txBody>
        </p:sp>
        <p:sp>
          <p:nvSpPr>
            <p:cNvPr id="9" name="Rectangle: Rounded Corners 8">
              <a:extLst>
                <a:ext uri="{FF2B5EF4-FFF2-40B4-BE49-F238E27FC236}">
                  <a16:creationId xmlns:a16="http://schemas.microsoft.com/office/drawing/2014/main" id="{49B59BAB-FC59-4566-8F51-1B5F5817C343}"/>
                </a:ext>
              </a:extLst>
            </p:cNvPr>
            <p:cNvSpPr/>
            <p:nvPr/>
          </p:nvSpPr>
          <p:spPr bwMode="auto">
            <a:xfrm>
              <a:off x="606609" y="4132980"/>
              <a:ext cx="2263140" cy="350520"/>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Azure tenant</a:t>
              </a:r>
            </a:p>
          </p:txBody>
        </p:sp>
        <p:sp>
          <p:nvSpPr>
            <p:cNvPr id="10" name="Rectangle: Rounded Corners 9">
              <a:extLst>
                <a:ext uri="{FF2B5EF4-FFF2-40B4-BE49-F238E27FC236}">
                  <a16:creationId xmlns:a16="http://schemas.microsoft.com/office/drawing/2014/main" id="{6FC7F9DE-37FD-4A13-94D3-22C631FE062E}"/>
                </a:ext>
              </a:extLst>
            </p:cNvPr>
            <p:cNvSpPr/>
            <p:nvPr/>
          </p:nvSpPr>
          <p:spPr bwMode="auto">
            <a:xfrm>
              <a:off x="606609" y="4933080"/>
              <a:ext cx="2263140" cy="350520"/>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IN" sz="1400" dirty="0">
                  <a:solidFill>
                    <a:schemeClr val="tx1"/>
                  </a:solidFill>
                  <a:latin typeface="+mj-lt"/>
                  <a:ea typeface="Segoe UI" pitchFamily="34" charset="0"/>
                  <a:cs typeface="Segoe UI" pitchFamily="34" charset="0"/>
                </a:rPr>
                <a:t>Custom sources</a:t>
              </a:r>
            </a:p>
          </p:txBody>
        </p:sp>
        <p:sp>
          <p:nvSpPr>
            <p:cNvPr id="16" name="TextBox 15">
              <a:extLst>
                <a:ext uri="{FF2B5EF4-FFF2-40B4-BE49-F238E27FC236}">
                  <a16:creationId xmlns:a16="http://schemas.microsoft.com/office/drawing/2014/main" id="{1F713A2A-7DCE-41BD-8E44-DA215FAB13D5}"/>
                </a:ext>
              </a:extLst>
            </p:cNvPr>
            <p:cNvSpPr txBox="1"/>
            <p:nvPr/>
          </p:nvSpPr>
          <p:spPr>
            <a:xfrm>
              <a:off x="4750888" y="1297183"/>
              <a:ext cx="1519455" cy="276999"/>
            </a:xfrm>
            <a:prstGeom prst="rect">
              <a:avLst/>
            </a:prstGeom>
            <a:solidFill>
              <a:schemeClr val="bg1"/>
            </a:solid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Azure Monitor</a:t>
              </a:r>
            </a:p>
          </p:txBody>
        </p:sp>
        <p:sp>
          <p:nvSpPr>
            <p:cNvPr id="31" name="Rectangle: Rounded Corners 30">
              <a:extLst>
                <a:ext uri="{FF2B5EF4-FFF2-40B4-BE49-F238E27FC236}">
                  <a16:creationId xmlns:a16="http://schemas.microsoft.com/office/drawing/2014/main" id="{52076EB1-6FA0-494D-AFA4-4B485CC7ECC1}"/>
                </a:ext>
              </a:extLst>
            </p:cNvPr>
            <p:cNvSpPr/>
            <p:nvPr/>
          </p:nvSpPr>
          <p:spPr bwMode="auto">
            <a:xfrm>
              <a:off x="6819899" y="1523378"/>
              <a:ext cx="4543426" cy="918652"/>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8E448741-1886-467B-B099-C56ADE0B57A8}"/>
                </a:ext>
              </a:extLst>
            </p:cNvPr>
            <p:cNvSpPr/>
            <p:nvPr/>
          </p:nvSpPr>
          <p:spPr bwMode="auto">
            <a:xfrm>
              <a:off x="6810374" y="2533792"/>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18731CBB-8496-44F3-AE9E-CE893099280F}"/>
                </a:ext>
              </a:extLst>
            </p:cNvPr>
            <p:cNvSpPr/>
            <p:nvPr/>
          </p:nvSpPr>
          <p:spPr bwMode="auto">
            <a:xfrm>
              <a:off x="6810374" y="345847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98C40C66-33F5-4044-A9DF-DE8F552904B8}"/>
                </a:ext>
              </a:extLst>
            </p:cNvPr>
            <p:cNvSpPr/>
            <p:nvPr/>
          </p:nvSpPr>
          <p:spPr bwMode="auto">
            <a:xfrm>
              <a:off x="6810374" y="4383154"/>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Rounded Corners 34">
              <a:extLst>
                <a:ext uri="{FF2B5EF4-FFF2-40B4-BE49-F238E27FC236}">
                  <a16:creationId xmlns:a16="http://schemas.microsoft.com/office/drawing/2014/main" id="{27AD96B4-9FEE-467C-A0D1-97B0F8860E47}"/>
                </a:ext>
              </a:extLst>
            </p:cNvPr>
            <p:cNvSpPr/>
            <p:nvPr/>
          </p:nvSpPr>
          <p:spPr bwMode="auto">
            <a:xfrm>
              <a:off x="6810374" y="5307833"/>
              <a:ext cx="4543426" cy="832919"/>
            </a:xfrm>
            <a:prstGeom prst="roundRect">
              <a:avLst>
                <a:gd name="adj" fmla="val 7518"/>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22440B6D-A21A-4FA3-A9DB-E3B712084B5B}"/>
                </a:ext>
              </a:extLst>
            </p:cNvPr>
            <p:cNvSpPr/>
            <p:nvPr/>
          </p:nvSpPr>
          <p:spPr bwMode="auto">
            <a:xfrm>
              <a:off x="4465320" y="2548710"/>
              <a:ext cx="1295400" cy="2388870"/>
            </a:xfrm>
            <a:prstGeom prst="roundRect">
              <a:avLst>
                <a:gd name="adj" fmla="val 5491"/>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8FC7117-C0D3-4CD9-AF35-8541C1D86309}"/>
                </a:ext>
              </a:extLst>
            </p:cNvPr>
            <p:cNvSpPr txBox="1"/>
            <p:nvPr/>
          </p:nvSpPr>
          <p:spPr>
            <a:xfrm>
              <a:off x="6568381" y="1816727"/>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Insights</a:t>
              </a:r>
            </a:p>
          </p:txBody>
        </p:sp>
        <p:sp>
          <p:nvSpPr>
            <p:cNvPr id="22" name="TextBox 21">
              <a:extLst>
                <a:ext uri="{FF2B5EF4-FFF2-40B4-BE49-F238E27FC236}">
                  <a16:creationId xmlns:a16="http://schemas.microsoft.com/office/drawing/2014/main" id="{67B951E4-8825-4148-A008-9E7B515CA3E1}"/>
                </a:ext>
              </a:extLst>
            </p:cNvPr>
            <p:cNvSpPr txBox="1"/>
            <p:nvPr/>
          </p:nvSpPr>
          <p:spPr>
            <a:xfrm>
              <a:off x="6558856" y="2827141"/>
              <a:ext cx="809517"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Visualize</a:t>
              </a:r>
            </a:p>
          </p:txBody>
        </p:sp>
        <p:sp>
          <p:nvSpPr>
            <p:cNvPr id="27" name="TextBox 26">
              <a:extLst>
                <a:ext uri="{FF2B5EF4-FFF2-40B4-BE49-F238E27FC236}">
                  <a16:creationId xmlns:a16="http://schemas.microsoft.com/office/drawing/2014/main" id="{77A1ED80-ACCB-4277-B75E-3496A7F99317}"/>
                </a:ext>
              </a:extLst>
            </p:cNvPr>
            <p:cNvSpPr txBox="1"/>
            <p:nvPr/>
          </p:nvSpPr>
          <p:spPr>
            <a:xfrm>
              <a:off x="6558856" y="3751822"/>
              <a:ext cx="726161"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Analyze</a:t>
              </a:r>
            </a:p>
          </p:txBody>
        </p:sp>
        <p:sp>
          <p:nvSpPr>
            <p:cNvPr id="37" name="TextBox 36">
              <a:extLst>
                <a:ext uri="{FF2B5EF4-FFF2-40B4-BE49-F238E27FC236}">
                  <a16:creationId xmlns:a16="http://schemas.microsoft.com/office/drawing/2014/main" id="{CBEB40E9-A49A-458B-8A71-280E9B9C9ED6}"/>
                </a:ext>
              </a:extLst>
            </p:cNvPr>
            <p:cNvSpPr txBox="1"/>
            <p:nvPr/>
          </p:nvSpPr>
          <p:spPr>
            <a:xfrm>
              <a:off x="6558856" y="4676503"/>
              <a:ext cx="808939"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Respond</a:t>
              </a:r>
            </a:p>
          </p:txBody>
        </p:sp>
        <p:sp>
          <p:nvSpPr>
            <p:cNvPr id="38" name="TextBox 37">
              <a:extLst>
                <a:ext uri="{FF2B5EF4-FFF2-40B4-BE49-F238E27FC236}">
                  <a16:creationId xmlns:a16="http://schemas.microsoft.com/office/drawing/2014/main" id="{D6DCA844-57D5-40E9-9539-023D240108F4}"/>
                </a:ext>
              </a:extLst>
            </p:cNvPr>
            <p:cNvSpPr txBox="1"/>
            <p:nvPr/>
          </p:nvSpPr>
          <p:spPr>
            <a:xfrm>
              <a:off x="6558856" y="5566510"/>
              <a:ext cx="84875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Integrate</a:t>
              </a:r>
            </a:p>
          </p:txBody>
        </p:sp>
        <p:pic>
          <p:nvPicPr>
            <p:cNvPr id="13" name="Graphic 12">
              <a:extLst>
                <a:ext uri="{FF2B5EF4-FFF2-40B4-BE49-F238E27FC236}">
                  <a16:creationId xmlns:a16="http://schemas.microsoft.com/office/drawing/2014/main" id="{CDD5BF57-B23C-4E42-B1C0-0DDC8569111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176" t="19439" r="20848" b="20405"/>
            <a:stretch/>
          </p:blipFill>
          <p:spPr>
            <a:xfrm>
              <a:off x="8603092" y="1579010"/>
              <a:ext cx="404813" cy="420043"/>
            </a:xfrm>
            <a:prstGeom prst="rect">
              <a:avLst/>
            </a:prstGeom>
          </p:spPr>
        </p:pic>
        <p:pic>
          <p:nvPicPr>
            <p:cNvPr id="11" name="Graphic 10">
              <a:extLst>
                <a:ext uri="{FF2B5EF4-FFF2-40B4-BE49-F238E27FC236}">
                  <a16:creationId xmlns:a16="http://schemas.microsoft.com/office/drawing/2014/main" id="{D1D55FC7-C963-4BA1-940C-34A20AC105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95540" y="1591642"/>
              <a:ext cx="434975" cy="434975"/>
            </a:xfrm>
            <a:prstGeom prst="rect">
              <a:avLst/>
            </a:prstGeom>
          </p:spPr>
        </p:pic>
        <p:pic>
          <p:nvPicPr>
            <p:cNvPr id="15" name="Graphic 14">
              <a:extLst>
                <a:ext uri="{FF2B5EF4-FFF2-40B4-BE49-F238E27FC236}">
                  <a16:creationId xmlns:a16="http://schemas.microsoft.com/office/drawing/2014/main" id="{8A89CAEC-8B05-44B7-A36C-9A18AD652A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55505" y="1550367"/>
              <a:ext cx="476250" cy="476250"/>
            </a:xfrm>
            <a:prstGeom prst="rect">
              <a:avLst/>
            </a:prstGeom>
          </p:spPr>
        </p:pic>
        <p:grpSp>
          <p:nvGrpSpPr>
            <p:cNvPr id="43" name="Group 42">
              <a:extLst>
                <a:ext uri="{FF2B5EF4-FFF2-40B4-BE49-F238E27FC236}">
                  <a16:creationId xmlns:a16="http://schemas.microsoft.com/office/drawing/2014/main" id="{A03F4B86-560C-4231-BC17-9ECB467AA696}"/>
                </a:ext>
              </a:extLst>
            </p:cNvPr>
            <p:cNvGrpSpPr/>
            <p:nvPr/>
          </p:nvGrpSpPr>
          <p:grpSpPr>
            <a:xfrm>
              <a:off x="7436234" y="1638300"/>
              <a:ext cx="767839" cy="594956"/>
              <a:chOff x="7436234" y="1638300"/>
              <a:chExt cx="767839" cy="594956"/>
            </a:xfrm>
          </p:grpSpPr>
          <p:pic>
            <p:nvPicPr>
              <p:cNvPr id="39" name="Picture 38">
                <a:extLst>
                  <a:ext uri="{FF2B5EF4-FFF2-40B4-BE49-F238E27FC236}">
                    <a16:creationId xmlns:a16="http://schemas.microsoft.com/office/drawing/2014/main" id="{137E3537-792E-4B4E-8A27-60EC311BD9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9734" y="1638300"/>
                <a:ext cx="580838" cy="389878"/>
              </a:xfrm>
              <a:prstGeom prst="rect">
                <a:avLst/>
              </a:prstGeom>
            </p:spPr>
          </p:pic>
          <p:sp>
            <p:nvSpPr>
              <p:cNvPr id="18" name="TextBox 17">
                <a:extLst>
                  <a:ext uri="{FF2B5EF4-FFF2-40B4-BE49-F238E27FC236}">
                    <a16:creationId xmlns:a16="http://schemas.microsoft.com/office/drawing/2014/main" id="{B4F21C9E-9982-4020-9D70-1C637275B46E}"/>
                  </a:ext>
                </a:extLst>
              </p:cNvPr>
              <p:cNvSpPr txBox="1"/>
              <p:nvPr/>
            </p:nvSpPr>
            <p:spPr>
              <a:xfrm>
                <a:off x="7436234" y="2048590"/>
                <a:ext cx="767839" cy="184666"/>
              </a:xfrm>
              <a:prstGeom prst="rect">
                <a:avLst/>
              </a:prstGeom>
              <a:noFill/>
            </p:spPr>
            <p:txBody>
              <a:bodyPr wrap="none" lIns="0" tIns="0" rIns="0" bIns="0" rtlCol="0">
                <a:spAutoFit/>
              </a:bodyPr>
              <a:lstStyle/>
              <a:p>
                <a:pPr algn="ctr"/>
                <a:r>
                  <a:rPr lang="en-IN" sz="1200" dirty="0">
                    <a:gradFill>
                      <a:gsLst>
                        <a:gs pos="2917">
                          <a:schemeClr val="tx1"/>
                        </a:gs>
                        <a:gs pos="30000">
                          <a:schemeClr val="tx1"/>
                        </a:gs>
                      </a:gsLst>
                      <a:lin ang="5400000" scaled="0"/>
                    </a:gradFill>
                  </a:rPr>
                  <a:t>Application</a:t>
                </a:r>
              </a:p>
            </p:txBody>
          </p:sp>
        </p:grpSp>
        <p:sp>
          <p:nvSpPr>
            <p:cNvPr id="19" name="TextBox 18">
              <a:extLst>
                <a:ext uri="{FF2B5EF4-FFF2-40B4-BE49-F238E27FC236}">
                  <a16:creationId xmlns:a16="http://schemas.microsoft.com/office/drawing/2014/main" id="{06985482-C794-49A1-99E4-5314C628528D}"/>
                </a:ext>
              </a:extLst>
            </p:cNvPr>
            <p:cNvSpPr txBox="1"/>
            <p:nvPr/>
          </p:nvSpPr>
          <p:spPr>
            <a:xfrm>
              <a:off x="8476081" y="2041674"/>
              <a:ext cx="6588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Container</a:t>
              </a:r>
            </a:p>
          </p:txBody>
        </p:sp>
        <p:sp>
          <p:nvSpPr>
            <p:cNvPr id="20" name="TextBox 19">
              <a:extLst>
                <a:ext uri="{FF2B5EF4-FFF2-40B4-BE49-F238E27FC236}">
                  <a16:creationId xmlns:a16="http://schemas.microsoft.com/office/drawing/2014/main" id="{251BFE64-569D-4511-8CB1-CB00A17E789F}"/>
                </a:ext>
              </a:extLst>
            </p:cNvPr>
            <p:cNvSpPr txBox="1"/>
            <p:nvPr/>
          </p:nvSpPr>
          <p:spPr>
            <a:xfrm>
              <a:off x="9596008" y="2061772"/>
              <a:ext cx="23403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VM</a:t>
              </a:r>
            </a:p>
          </p:txBody>
        </p:sp>
        <p:sp>
          <p:nvSpPr>
            <p:cNvPr id="21" name="TextBox 20">
              <a:extLst>
                <a:ext uri="{FF2B5EF4-FFF2-40B4-BE49-F238E27FC236}">
                  <a16:creationId xmlns:a16="http://schemas.microsoft.com/office/drawing/2014/main" id="{0BEFA083-45B0-4700-82A9-C4036CD47A82}"/>
                </a:ext>
              </a:extLst>
            </p:cNvPr>
            <p:cNvSpPr txBox="1"/>
            <p:nvPr/>
          </p:nvSpPr>
          <p:spPr>
            <a:xfrm>
              <a:off x="10413526" y="2041135"/>
              <a:ext cx="760208"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Monitoring</a:t>
              </a:r>
            </a:p>
            <a:p>
              <a:pPr algn="l"/>
              <a:r>
                <a:rPr lang="en-IN" sz="1200" dirty="0">
                  <a:gradFill>
                    <a:gsLst>
                      <a:gs pos="2917">
                        <a:schemeClr val="tx1"/>
                      </a:gs>
                      <a:gs pos="30000">
                        <a:schemeClr val="tx1"/>
                      </a:gs>
                    </a:gsLst>
                    <a:lin ang="5400000" scaled="0"/>
                  </a:gradFill>
                </a:rPr>
                <a:t>solutions</a:t>
              </a:r>
            </a:p>
          </p:txBody>
        </p:sp>
        <p:sp>
          <p:nvSpPr>
            <p:cNvPr id="23" name="TextBox 22">
              <a:extLst>
                <a:ext uri="{FF2B5EF4-FFF2-40B4-BE49-F238E27FC236}">
                  <a16:creationId xmlns:a16="http://schemas.microsoft.com/office/drawing/2014/main" id="{E066599A-7385-4AE0-80FC-A9520DC16D68}"/>
                </a:ext>
              </a:extLst>
            </p:cNvPr>
            <p:cNvSpPr txBox="1"/>
            <p:nvPr/>
          </p:nvSpPr>
          <p:spPr>
            <a:xfrm>
              <a:off x="7409525" y="3115360"/>
              <a:ext cx="80220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Dashboards</a:t>
              </a:r>
            </a:p>
          </p:txBody>
        </p:sp>
        <p:sp>
          <p:nvSpPr>
            <p:cNvPr id="24" name="TextBox 23">
              <a:extLst>
                <a:ext uri="{FF2B5EF4-FFF2-40B4-BE49-F238E27FC236}">
                  <a16:creationId xmlns:a16="http://schemas.microsoft.com/office/drawing/2014/main" id="{6C194C6A-8F2B-48B3-A1D8-6D1A83C63933}"/>
                </a:ext>
              </a:extLst>
            </p:cNvPr>
            <p:cNvSpPr txBox="1"/>
            <p:nvPr/>
          </p:nvSpPr>
          <p:spPr>
            <a:xfrm>
              <a:off x="8676704" y="3115360"/>
              <a:ext cx="389530"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Views</a:t>
              </a:r>
            </a:p>
          </p:txBody>
        </p:sp>
        <p:sp>
          <p:nvSpPr>
            <p:cNvPr id="25" name="TextBox 24">
              <a:extLst>
                <a:ext uri="{FF2B5EF4-FFF2-40B4-BE49-F238E27FC236}">
                  <a16:creationId xmlns:a16="http://schemas.microsoft.com/office/drawing/2014/main" id="{B936086D-A0E8-4CB9-9E41-A731D87B597C}"/>
                </a:ext>
              </a:extLst>
            </p:cNvPr>
            <p:cNvSpPr txBox="1"/>
            <p:nvPr/>
          </p:nvSpPr>
          <p:spPr>
            <a:xfrm>
              <a:off x="9492787" y="3084571"/>
              <a:ext cx="58503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Power BI</a:t>
              </a:r>
            </a:p>
          </p:txBody>
        </p:sp>
        <p:sp>
          <p:nvSpPr>
            <p:cNvPr id="26" name="TextBox 25">
              <a:extLst>
                <a:ext uri="{FF2B5EF4-FFF2-40B4-BE49-F238E27FC236}">
                  <a16:creationId xmlns:a16="http://schemas.microsoft.com/office/drawing/2014/main" id="{0B30C6E9-E8E8-48C1-B76B-1A8ABB215707}"/>
                </a:ext>
              </a:extLst>
            </p:cNvPr>
            <p:cNvSpPr txBox="1"/>
            <p:nvPr/>
          </p:nvSpPr>
          <p:spPr>
            <a:xfrm>
              <a:off x="10438242" y="3099410"/>
              <a:ext cx="7721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Workbooks</a:t>
              </a:r>
            </a:p>
          </p:txBody>
        </p:sp>
        <p:pic>
          <p:nvPicPr>
            <p:cNvPr id="47" name="Graphic 46">
              <a:extLst>
                <a:ext uri="{FF2B5EF4-FFF2-40B4-BE49-F238E27FC236}">
                  <a16:creationId xmlns:a16="http://schemas.microsoft.com/office/drawing/2014/main" id="{87DD4BC3-9991-4CBB-BE8D-8B0B4B5EA2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2861" y="2593494"/>
              <a:ext cx="544884" cy="483489"/>
            </a:xfrm>
            <a:prstGeom prst="rect">
              <a:avLst/>
            </a:prstGeom>
          </p:spPr>
        </p:pic>
        <p:pic>
          <p:nvPicPr>
            <p:cNvPr id="49" name="Graphic 48">
              <a:extLst>
                <a:ext uri="{FF2B5EF4-FFF2-40B4-BE49-F238E27FC236}">
                  <a16:creationId xmlns:a16="http://schemas.microsoft.com/office/drawing/2014/main" id="{57908DBA-6D1F-4C0F-8A4C-D7DB17370B4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43601" y="2624283"/>
              <a:ext cx="534055" cy="438199"/>
            </a:xfrm>
            <a:prstGeom prst="rect">
              <a:avLst/>
            </a:prstGeom>
          </p:spPr>
        </p:pic>
        <p:sp>
          <p:nvSpPr>
            <p:cNvPr id="29" name="TextBox 28">
              <a:extLst>
                <a:ext uri="{FF2B5EF4-FFF2-40B4-BE49-F238E27FC236}">
                  <a16:creationId xmlns:a16="http://schemas.microsoft.com/office/drawing/2014/main" id="{48EDCBA9-34A2-44E9-8240-04285A1CA11C}"/>
                </a:ext>
              </a:extLst>
            </p:cNvPr>
            <p:cNvSpPr txBox="1"/>
            <p:nvPr/>
          </p:nvSpPr>
          <p:spPr>
            <a:xfrm>
              <a:off x="9313141" y="4045799"/>
              <a:ext cx="896527"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 Analytics</a:t>
              </a:r>
            </a:p>
          </p:txBody>
        </p:sp>
        <p:pic>
          <p:nvPicPr>
            <p:cNvPr id="56" name="Graphic 55">
              <a:extLst>
                <a:ext uri="{FF2B5EF4-FFF2-40B4-BE49-F238E27FC236}">
                  <a16:creationId xmlns:a16="http://schemas.microsoft.com/office/drawing/2014/main" id="{2AA2D6E4-A5D3-4413-8CE8-7C9675A83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21344" y="2624283"/>
              <a:ext cx="500251" cy="410463"/>
            </a:xfrm>
            <a:prstGeom prst="rect">
              <a:avLst/>
            </a:prstGeom>
          </p:spPr>
        </p:pic>
        <p:pic>
          <p:nvPicPr>
            <p:cNvPr id="58" name="Graphic 57">
              <a:extLst>
                <a:ext uri="{FF2B5EF4-FFF2-40B4-BE49-F238E27FC236}">
                  <a16:creationId xmlns:a16="http://schemas.microsoft.com/office/drawing/2014/main" id="{3F4797A0-CE87-43AA-8747-61B7919B97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525448" y="3553898"/>
              <a:ext cx="471912" cy="471912"/>
            </a:xfrm>
            <a:prstGeom prst="rect">
              <a:avLst/>
            </a:prstGeom>
          </p:spPr>
        </p:pic>
        <p:grpSp>
          <p:nvGrpSpPr>
            <p:cNvPr id="4" name="Group 3">
              <a:extLst>
                <a:ext uri="{FF2B5EF4-FFF2-40B4-BE49-F238E27FC236}">
                  <a16:creationId xmlns:a16="http://schemas.microsoft.com/office/drawing/2014/main" id="{DE46555B-2132-4460-A487-2B2F22805057}"/>
                </a:ext>
              </a:extLst>
            </p:cNvPr>
            <p:cNvGrpSpPr/>
            <p:nvPr/>
          </p:nvGrpSpPr>
          <p:grpSpPr>
            <a:xfrm>
              <a:off x="7619261" y="5415459"/>
              <a:ext cx="763735" cy="608983"/>
              <a:chOff x="7619261" y="5415459"/>
              <a:chExt cx="763735" cy="608983"/>
            </a:xfrm>
          </p:grpSpPr>
          <p:sp>
            <p:nvSpPr>
              <p:cNvPr id="53" name="TextBox 52">
                <a:extLst>
                  <a:ext uri="{FF2B5EF4-FFF2-40B4-BE49-F238E27FC236}">
                    <a16:creationId xmlns:a16="http://schemas.microsoft.com/office/drawing/2014/main" id="{0A0A5618-4B4B-42B9-9FA6-29BDE316913F}"/>
                  </a:ext>
                </a:extLst>
              </p:cNvPr>
              <p:cNvSpPr txBox="1"/>
              <p:nvPr/>
            </p:nvSpPr>
            <p:spPr>
              <a:xfrm>
                <a:off x="7619261" y="5839776"/>
                <a:ext cx="763735"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Event Hubs</a:t>
                </a:r>
              </a:p>
            </p:txBody>
          </p:sp>
          <p:pic>
            <p:nvPicPr>
              <p:cNvPr id="60" name="Graphic 59">
                <a:extLst>
                  <a:ext uri="{FF2B5EF4-FFF2-40B4-BE49-F238E27FC236}">
                    <a16:creationId xmlns:a16="http://schemas.microsoft.com/office/drawing/2014/main" id="{1D339AC1-D7FA-4299-89BD-EC287E9FABB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99988" y="5415459"/>
                <a:ext cx="402281" cy="402281"/>
              </a:xfrm>
              <a:prstGeom prst="rect">
                <a:avLst/>
              </a:prstGeom>
            </p:spPr>
          </p:pic>
        </p:grpSp>
        <p:grpSp>
          <p:nvGrpSpPr>
            <p:cNvPr id="14" name="Group 13">
              <a:extLst>
                <a:ext uri="{FF2B5EF4-FFF2-40B4-BE49-F238E27FC236}">
                  <a16:creationId xmlns:a16="http://schemas.microsoft.com/office/drawing/2014/main" id="{1D350FA2-BDFC-41C5-92E9-68775CABBBCD}"/>
                </a:ext>
              </a:extLst>
            </p:cNvPr>
            <p:cNvGrpSpPr/>
            <p:nvPr/>
          </p:nvGrpSpPr>
          <p:grpSpPr>
            <a:xfrm>
              <a:off x="10323209" y="5336481"/>
              <a:ext cx="775469" cy="765178"/>
              <a:chOff x="10323209" y="5336481"/>
              <a:chExt cx="775469" cy="765178"/>
            </a:xfrm>
          </p:grpSpPr>
          <p:sp>
            <p:nvSpPr>
              <p:cNvPr id="54" name="TextBox 53">
                <a:extLst>
                  <a:ext uri="{FF2B5EF4-FFF2-40B4-BE49-F238E27FC236}">
                    <a16:creationId xmlns:a16="http://schemas.microsoft.com/office/drawing/2014/main" id="{09F3774B-3552-41FA-9E87-E3920FA5B068}"/>
                  </a:ext>
                </a:extLst>
              </p:cNvPr>
              <p:cNvSpPr txBox="1"/>
              <p:nvPr/>
            </p:nvSpPr>
            <p:spPr>
              <a:xfrm>
                <a:off x="10323209" y="5732327"/>
                <a:ext cx="775469" cy="369332"/>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Ingest and</a:t>
                </a:r>
              </a:p>
              <a:p>
                <a:pPr algn="l"/>
                <a:r>
                  <a:rPr lang="en-IN" sz="1200" dirty="0">
                    <a:gradFill>
                      <a:gsLst>
                        <a:gs pos="2917">
                          <a:schemeClr val="tx1"/>
                        </a:gs>
                        <a:gs pos="30000">
                          <a:schemeClr val="tx1"/>
                        </a:gs>
                      </a:gsLst>
                      <a:lin ang="5400000" scaled="0"/>
                    </a:gradFill>
                  </a:rPr>
                  <a:t>export APIs</a:t>
                </a:r>
              </a:p>
            </p:txBody>
          </p:sp>
          <p:pic>
            <p:nvPicPr>
              <p:cNvPr id="62" name="Graphic 61">
                <a:extLst>
                  <a:ext uri="{FF2B5EF4-FFF2-40B4-BE49-F238E27FC236}">
                    <a16:creationId xmlns:a16="http://schemas.microsoft.com/office/drawing/2014/main" id="{46B643C9-059F-46FA-8E6C-9E959CA3317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472017" y="5336481"/>
                <a:ext cx="476250" cy="476250"/>
              </a:xfrm>
              <a:prstGeom prst="rect">
                <a:avLst/>
              </a:prstGeom>
            </p:spPr>
          </p:pic>
        </p:grpSp>
        <p:grpSp>
          <p:nvGrpSpPr>
            <p:cNvPr id="12" name="Group 11">
              <a:extLst>
                <a:ext uri="{FF2B5EF4-FFF2-40B4-BE49-F238E27FC236}">
                  <a16:creationId xmlns:a16="http://schemas.microsoft.com/office/drawing/2014/main" id="{A866A264-9D97-43F1-BD3F-72BC023D9AF3}"/>
                </a:ext>
              </a:extLst>
            </p:cNvPr>
            <p:cNvGrpSpPr/>
            <p:nvPr/>
          </p:nvGrpSpPr>
          <p:grpSpPr>
            <a:xfrm>
              <a:off x="8868064" y="5344575"/>
              <a:ext cx="746999" cy="683580"/>
              <a:chOff x="8844882" y="5344575"/>
              <a:chExt cx="746999" cy="683580"/>
            </a:xfrm>
          </p:grpSpPr>
          <p:sp>
            <p:nvSpPr>
              <p:cNvPr id="52" name="TextBox 51">
                <a:extLst>
                  <a:ext uri="{FF2B5EF4-FFF2-40B4-BE49-F238E27FC236}">
                    <a16:creationId xmlns:a16="http://schemas.microsoft.com/office/drawing/2014/main" id="{F8EE3090-615C-4426-B233-8CC466599843}"/>
                  </a:ext>
                </a:extLst>
              </p:cNvPr>
              <p:cNvSpPr txBox="1"/>
              <p:nvPr/>
            </p:nvSpPr>
            <p:spPr>
              <a:xfrm>
                <a:off x="8844882" y="5843489"/>
                <a:ext cx="74699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Logic Apps</a:t>
                </a:r>
              </a:p>
            </p:txBody>
          </p:sp>
          <p:pic>
            <p:nvPicPr>
              <p:cNvPr id="64" name="Graphic 63">
                <a:extLst>
                  <a:ext uri="{FF2B5EF4-FFF2-40B4-BE49-F238E27FC236}">
                    <a16:creationId xmlns:a16="http://schemas.microsoft.com/office/drawing/2014/main" id="{7EBF1A13-7BCD-48C4-BEB0-9709CE74DDD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930400" y="5344575"/>
                <a:ext cx="575962" cy="575962"/>
              </a:xfrm>
              <a:prstGeom prst="rect">
                <a:avLst/>
              </a:prstGeom>
            </p:spPr>
          </p:pic>
        </p:grpSp>
        <p:pic>
          <p:nvPicPr>
            <p:cNvPr id="66" name="Graphic 65">
              <a:extLst>
                <a:ext uri="{FF2B5EF4-FFF2-40B4-BE49-F238E27FC236}">
                  <a16:creationId xmlns:a16="http://schemas.microsoft.com/office/drawing/2014/main" id="{EE7A0D61-628A-43E9-B807-6B758E0D85E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001675" y="3549560"/>
              <a:ext cx="476250" cy="476250"/>
            </a:xfrm>
            <a:prstGeom prst="rect">
              <a:avLst/>
            </a:prstGeom>
          </p:spPr>
        </p:pic>
        <p:pic>
          <p:nvPicPr>
            <p:cNvPr id="68" name="Graphic 67">
              <a:extLst>
                <a:ext uri="{FF2B5EF4-FFF2-40B4-BE49-F238E27FC236}">
                  <a16:creationId xmlns:a16="http://schemas.microsoft.com/office/drawing/2014/main" id="{272303B0-CB40-41E1-A02F-FCB7D275B6B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607635" y="2608333"/>
              <a:ext cx="433412" cy="433412"/>
            </a:xfrm>
            <a:prstGeom prst="rect">
              <a:avLst/>
            </a:prstGeom>
          </p:spPr>
        </p:pic>
        <p:sp>
          <p:nvSpPr>
            <p:cNvPr id="28" name="TextBox 27">
              <a:extLst>
                <a:ext uri="{FF2B5EF4-FFF2-40B4-BE49-F238E27FC236}">
                  <a16:creationId xmlns:a16="http://schemas.microsoft.com/office/drawing/2014/main" id="{104FDAAB-2667-4F54-A3A6-212827F48909}"/>
                </a:ext>
              </a:extLst>
            </p:cNvPr>
            <p:cNvSpPr txBox="1"/>
            <p:nvPr/>
          </p:nvSpPr>
          <p:spPr>
            <a:xfrm>
              <a:off x="7702570" y="4045799"/>
              <a:ext cx="107446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 Analytics</a:t>
              </a:r>
            </a:p>
          </p:txBody>
        </p:sp>
        <p:grpSp>
          <p:nvGrpSpPr>
            <p:cNvPr id="42" name="Group 41">
              <a:extLst>
                <a:ext uri="{FF2B5EF4-FFF2-40B4-BE49-F238E27FC236}">
                  <a16:creationId xmlns:a16="http://schemas.microsoft.com/office/drawing/2014/main" id="{819A6154-12BB-40D9-9330-B852ABC17B8C}"/>
                </a:ext>
              </a:extLst>
            </p:cNvPr>
            <p:cNvGrpSpPr/>
            <p:nvPr/>
          </p:nvGrpSpPr>
          <p:grpSpPr>
            <a:xfrm>
              <a:off x="8407459" y="4461676"/>
              <a:ext cx="436142" cy="659838"/>
              <a:chOff x="7913121" y="4461676"/>
              <a:chExt cx="436142" cy="659838"/>
            </a:xfrm>
          </p:grpSpPr>
          <p:sp>
            <p:nvSpPr>
              <p:cNvPr id="51" name="TextBox 50">
                <a:extLst>
                  <a:ext uri="{FF2B5EF4-FFF2-40B4-BE49-F238E27FC236}">
                    <a16:creationId xmlns:a16="http://schemas.microsoft.com/office/drawing/2014/main" id="{C47C9FA8-5E5F-4F40-9D1A-AF1DFFDB285D}"/>
                  </a:ext>
                </a:extLst>
              </p:cNvPr>
              <p:cNvSpPr txBox="1"/>
              <p:nvPr/>
            </p:nvSpPr>
            <p:spPr>
              <a:xfrm>
                <a:off x="7935016" y="4936848"/>
                <a:ext cx="392352"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Alerts</a:t>
                </a:r>
              </a:p>
            </p:txBody>
          </p:sp>
          <p:pic>
            <p:nvPicPr>
              <p:cNvPr id="70" name="Graphic 69">
                <a:extLst>
                  <a:ext uri="{FF2B5EF4-FFF2-40B4-BE49-F238E27FC236}">
                    <a16:creationId xmlns:a16="http://schemas.microsoft.com/office/drawing/2014/main" id="{A69392AD-AE4F-4561-A726-45082934E080}"/>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913121" y="4461676"/>
                <a:ext cx="436142" cy="436142"/>
              </a:xfrm>
              <a:prstGeom prst="rect">
                <a:avLst/>
              </a:prstGeom>
            </p:spPr>
          </p:pic>
        </p:grpSp>
        <p:grpSp>
          <p:nvGrpSpPr>
            <p:cNvPr id="41" name="Group 40">
              <a:extLst>
                <a:ext uri="{FF2B5EF4-FFF2-40B4-BE49-F238E27FC236}">
                  <a16:creationId xmlns:a16="http://schemas.microsoft.com/office/drawing/2014/main" id="{64FBA43E-E912-412D-B957-69E23807A0DD}"/>
                </a:ext>
              </a:extLst>
            </p:cNvPr>
            <p:cNvGrpSpPr/>
            <p:nvPr/>
          </p:nvGrpSpPr>
          <p:grpSpPr>
            <a:xfrm>
              <a:off x="9639526" y="4365177"/>
              <a:ext cx="659219" cy="762747"/>
              <a:chOff x="9407156" y="4365177"/>
              <a:chExt cx="659219" cy="762747"/>
            </a:xfrm>
          </p:grpSpPr>
          <p:sp>
            <p:nvSpPr>
              <p:cNvPr id="50" name="TextBox 49">
                <a:extLst>
                  <a:ext uri="{FF2B5EF4-FFF2-40B4-BE49-F238E27FC236}">
                    <a16:creationId xmlns:a16="http://schemas.microsoft.com/office/drawing/2014/main" id="{BB2EA947-D60E-483D-BF77-E478FDF80B9A}"/>
                  </a:ext>
                </a:extLst>
              </p:cNvPr>
              <p:cNvSpPr txBox="1"/>
              <p:nvPr/>
            </p:nvSpPr>
            <p:spPr>
              <a:xfrm>
                <a:off x="9407156" y="4943258"/>
                <a:ext cx="659219"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Autoscale</a:t>
                </a:r>
              </a:p>
            </p:txBody>
          </p:sp>
          <p:pic>
            <p:nvPicPr>
              <p:cNvPr id="72" name="Picture 71">
                <a:extLst>
                  <a:ext uri="{FF2B5EF4-FFF2-40B4-BE49-F238E27FC236}">
                    <a16:creationId xmlns:a16="http://schemas.microsoft.com/office/drawing/2014/main" id="{E8B6267B-454C-4C95-9A41-1E375C34AF38}"/>
                  </a:ext>
                </a:extLst>
              </p:cNvPr>
              <p:cNvPicPr>
                <a:picLocks noChangeAspect="1"/>
              </p:cNvPicPr>
              <p:nvPr/>
            </p:nvPicPr>
            <p:blipFill>
              <a:blip r:embed="rId30"/>
              <a:stretch>
                <a:fillRect/>
              </a:stretch>
            </p:blipFill>
            <p:spPr>
              <a:xfrm>
                <a:off x="9415785" y="4365177"/>
                <a:ext cx="641960" cy="641960"/>
              </a:xfrm>
              <a:prstGeom prst="rect">
                <a:avLst/>
              </a:prstGeom>
            </p:spPr>
          </p:pic>
        </p:grpSp>
        <p:grpSp>
          <p:nvGrpSpPr>
            <p:cNvPr id="81" name="Group 80">
              <a:extLst>
                <a:ext uri="{FF2B5EF4-FFF2-40B4-BE49-F238E27FC236}">
                  <a16:creationId xmlns:a16="http://schemas.microsoft.com/office/drawing/2014/main" id="{8D6C5E38-293E-4047-9144-6018C7B16FE9}"/>
                </a:ext>
              </a:extLst>
            </p:cNvPr>
            <p:cNvGrpSpPr/>
            <p:nvPr/>
          </p:nvGrpSpPr>
          <p:grpSpPr>
            <a:xfrm>
              <a:off x="4657653" y="2748321"/>
              <a:ext cx="910735" cy="690377"/>
              <a:chOff x="4613866" y="3125691"/>
              <a:chExt cx="910735" cy="690377"/>
            </a:xfrm>
          </p:grpSpPr>
          <p:pic>
            <p:nvPicPr>
              <p:cNvPr id="74" name="Graphic 73">
                <a:extLst>
                  <a:ext uri="{FF2B5EF4-FFF2-40B4-BE49-F238E27FC236}">
                    <a16:creationId xmlns:a16="http://schemas.microsoft.com/office/drawing/2014/main" id="{51B36CB5-281E-4CC0-848F-7B6CEA8EB88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3125691"/>
                <a:ext cx="690377" cy="690377"/>
              </a:xfrm>
              <a:prstGeom prst="rect">
                <a:avLst/>
              </a:prstGeom>
            </p:spPr>
          </p:pic>
          <p:pic>
            <p:nvPicPr>
              <p:cNvPr id="77" name="Graphic 76">
                <a:extLst>
                  <a:ext uri="{FF2B5EF4-FFF2-40B4-BE49-F238E27FC236}">
                    <a16:creationId xmlns:a16="http://schemas.microsoft.com/office/drawing/2014/main" id="{AC1A8A6C-1F04-4A35-AB9E-6D1B456CC2F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150559" y="3385610"/>
                <a:ext cx="374042" cy="374042"/>
              </a:xfrm>
              <a:prstGeom prst="rect">
                <a:avLst/>
              </a:prstGeom>
            </p:spPr>
          </p:pic>
        </p:grpSp>
        <p:grpSp>
          <p:nvGrpSpPr>
            <p:cNvPr id="82" name="Group 81">
              <a:extLst>
                <a:ext uri="{FF2B5EF4-FFF2-40B4-BE49-F238E27FC236}">
                  <a16:creationId xmlns:a16="http://schemas.microsoft.com/office/drawing/2014/main" id="{FF35BFE7-0C91-44C7-BDE9-5641B20E7F49}"/>
                </a:ext>
              </a:extLst>
            </p:cNvPr>
            <p:cNvGrpSpPr/>
            <p:nvPr/>
          </p:nvGrpSpPr>
          <p:grpSpPr>
            <a:xfrm>
              <a:off x="4590805" y="3947571"/>
              <a:ext cx="1044431" cy="690377"/>
              <a:chOff x="4613866" y="4324941"/>
              <a:chExt cx="1044431" cy="690377"/>
            </a:xfrm>
          </p:grpSpPr>
          <p:pic>
            <p:nvPicPr>
              <p:cNvPr id="75" name="Graphic 74">
                <a:extLst>
                  <a:ext uri="{FF2B5EF4-FFF2-40B4-BE49-F238E27FC236}">
                    <a16:creationId xmlns:a16="http://schemas.microsoft.com/office/drawing/2014/main" id="{23EC54C0-B6C2-40D2-A926-7C19821E77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13866" y="4324941"/>
                <a:ext cx="690377" cy="690377"/>
              </a:xfrm>
              <a:prstGeom prst="rect">
                <a:avLst/>
              </a:prstGeom>
            </p:spPr>
          </p:pic>
          <p:pic>
            <p:nvPicPr>
              <p:cNvPr id="78" name="Graphic 77">
                <a:extLst>
                  <a:ext uri="{FF2B5EF4-FFF2-40B4-BE49-F238E27FC236}">
                    <a16:creationId xmlns:a16="http://schemas.microsoft.com/office/drawing/2014/main" id="{7E97E9E6-BB3D-4637-8E74-214F670317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59604" y="4457700"/>
                <a:ext cx="498693" cy="498693"/>
              </a:xfrm>
              <a:prstGeom prst="rect">
                <a:avLst/>
              </a:prstGeom>
            </p:spPr>
          </p:pic>
        </p:grpSp>
        <p:sp>
          <p:nvSpPr>
            <p:cNvPr id="79" name="TextBox 78">
              <a:extLst>
                <a:ext uri="{FF2B5EF4-FFF2-40B4-BE49-F238E27FC236}">
                  <a16:creationId xmlns:a16="http://schemas.microsoft.com/office/drawing/2014/main" id="{44E07EC6-D88B-4CBC-B738-41B6AD88081F}"/>
                </a:ext>
              </a:extLst>
            </p:cNvPr>
            <p:cNvSpPr txBox="1"/>
            <p:nvPr/>
          </p:nvSpPr>
          <p:spPr>
            <a:xfrm>
              <a:off x="4864555" y="3574848"/>
              <a:ext cx="496931"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Metrics</a:t>
              </a:r>
            </a:p>
          </p:txBody>
        </p:sp>
        <p:sp>
          <p:nvSpPr>
            <p:cNvPr id="80" name="TextBox 79">
              <a:extLst>
                <a:ext uri="{FF2B5EF4-FFF2-40B4-BE49-F238E27FC236}">
                  <a16:creationId xmlns:a16="http://schemas.microsoft.com/office/drawing/2014/main" id="{323AE4FA-7A54-4A81-9DEE-E818078D8AD5}"/>
                </a:ext>
              </a:extLst>
            </p:cNvPr>
            <p:cNvSpPr txBox="1"/>
            <p:nvPr/>
          </p:nvSpPr>
          <p:spPr>
            <a:xfrm>
              <a:off x="4953521" y="4685313"/>
              <a:ext cx="318998"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Logs</a:t>
              </a:r>
            </a:p>
          </p:txBody>
        </p:sp>
        <p:sp>
          <p:nvSpPr>
            <p:cNvPr id="83" name="Oval 82">
              <a:extLst>
                <a:ext uri="{FF2B5EF4-FFF2-40B4-BE49-F238E27FC236}">
                  <a16:creationId xmlns:a16="http://schemas.microsoft.com/office/drawing/2014/main" id="{E37EAD5C-D074-44D8-A184-05B3C451DE10}"/>
                </a:ext>
              </a:extLst>
            </p:cNvPr>
            <p:cNvSpPr/>
            <p:nvPr/>
          </p:nvSpPr>
          <p:spPr bwMode="auto">
            <a:xfrm>
              <a:off x="4043907" y="1190299"/>
              <a:ext cx="546898" cy="54689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Right Bracket 90">
              <a:extLst>
                <a:ext uri="{FF2B5EF4-FFF2-40B4-BE49-F238E27FC236}">
                  <a16:creationId xmlns:a16="http://schemas.microsoft.com/office/drawing/2014/main" id="{FC38AB9B-8950-4235-9ADF-971A7E0F5475}"/>
                </a:ext>
              </a:extLst>
            </p:cNvPr>
            <p:cNvSpPr/>
            <p:nvPr/>
          </p:nvSpPr>
          <p:spPr>
            <a:xfrm>
              <a:off x="2804971" y="2023706"/>
              <a:ext cx="213004" cy="3457079"/>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96" name="Straight Arrow Connector 95">
              <a:extLst>
                <a:ext uri="{FF2B5EF4-FFF2-40B4-BE49-F238E27FC236}">
                  <a16:creationId xmlns:a16="http://schemas.microsoft.com/office/drawing/2014/main" id="{F1B71A88-D7E4-4A83-B092-D5E3C31D51B2}"/>
                </a:ext>
              </a:extLst>
            </p:cNvPr>
            <p:cNvCxnSpPr/>
            <p:nvPr/>
          </p:nvCxnSpPr>
          <p:spPr>
            <a:xfrm>
              <a:off x="3017975" y="3763575"/>
              <a:ext cx="1409455"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2D1FDB3-6526-4946-BB47-A0451C1D4E5C}"/>
                </a:ext>
              </a:extLst>
            </p:cNvPr>
            <p:cNvCxnSpPr>
              <a:cxnSpLocks/>
            </p:cNvCxnSpPr>
            <p:nvPr/>
          </p:nvCxnSpPr>
          <p:spPr>
            <a:xfrm>
              <a:off x="5757306" y="3763575"/>
              <a:ext cx="655693"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8" name="Right Bracket 97">
              <a:extLst>
                <a:ext uri="{FF2B5EF4-FFF2-40B4-BE49-F238E27FC236}">
                  <a16:creationId xmlns:a16="http://schemas.microsoft.com/office/drawing/2014/main" id="{A70A6025-564A-401F-B368-4FC8CC00D6DD}"/>
                </a:ext>
              </a:extLst>
            </p:cNvPr>
            <p:cNvSpPr/>
            <p:nvPr/>
          </p:nvSpPr>
          <p:spPr>
            <a:xfrm flipH="1">
              <a:off x="6273299" y="1518121"/>
              <a:ext cx="294682" cy="4656121"/>
            </a:xfrm>
            <a:prstGeom prst="rightBracket">
              <a:avLst>
                <a:gd name="adj" fmla="val 108076"/>
              </a:avLst>
            </a:prstGeom>
            <a:ln w="28575">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pic>
          <p:nvPicPr>
            <p:cNvPr id="102" name="Graphic 101">
              <a:extLst>
                <a:ext uri="{FF2B5EF4-FFF2-40B4-BE49-F238E27FC236}">
                  <a16:creationId xmlns:a16="http://schemas.microsoft.com/office/drawing/2014/main" id="{03F2E668-A272-4BA4-9634-CF863201DC3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928699" y="1114531"/>
              <a:ext cx="673961" cy="673961"/>
            </a:xfrm>
            <a:prstGeom prst="rect">
              <a:avLst/>
            </a:prstGeom>
          </p:spPr>
        </p:pic>
      </p:grpSp>
    </p:spTree>
    <p:extLst>
      <p:ext uri="{BB962C8B-B14F-4D97-AF65-F5344CB8AC3E}">
        <p14:creationId xmlns:p14="http://schemas.microsoft.com/office/powerpoint/2010/main" val="24665921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1B5F-34AE-46F1-85EE-7D591A87648F}"/>
              </a:ext>
            </a:extLst>
          </p:cNvPr>
          <p:cNvSpPr>
            <a:spLocks noGrp="1"/>
          </p:cNvSpPr>
          <p:nvPr>
            <p:ph type="title"/>
          </p:nvPr>
        </p:nvSpPr>
        <p:spPr>
          <a:xfrm>
            <a:off x="588263" y="457200"/>
            <a:ext cx="11018520" cy="553998"/>
          </a:xfrm>
        </p:spPr>
        <p:txBody>
          <a:bodyPr/>
          <a:lstStyle/>
          <a:p>
            <a:r>
              <a:rPr lang="en-US" dirty="0"/>
              <a:t>Monitoring data platform</a:t>
            </a:r>
          </a:p>
        </p:txBody>
      </p:sp>
      <p:grpSp>
        <p:nvGrpSpPr>
          <p:cNvPr id="3" name="Group 2" descr="The diagram depicts how log data that Azure Monitor collects can be analyzed with queries to quickly retrieve, consolidate, and analyze collected data. &#10;">
            <a:extLst>
              <a:ext uri="{FF2B5EF4-FFF2-40B4-BE49-F238E27FC236}">
                <a16:creationId xmlns:a16="http://schemas.microsoft.com/office/drawing/2014/main" id="{A7AD5F40-91B2-4C38-9391-37FB8FE49D80}"/>
              </a:ext>
            </a:extLst>
          </p:cNvPr>
          <p:cNvGrpSpPr/>
          <p:nvPr/>
        </p:nvGrpSpPr>
        <p:grpSpPr>
          <a:xfrm>
            <a:off x="588263" y="1404023"/>
            <a:ext cx="5600374" cy="4868425"/>
            <a:chOff x="588263" y="1404023"/>
            <a:chExt cx="5600374" cy="4868425"/>
          </a:xfrm>
        </p:grpSpPr>
        <p:pic>
          <p:nvPicPr>
            <p:cNvPr id="1026" name="Picture 2">
              <a:extLst>
                <a:ext uri="{FF2B5EF4-FFF2-40B4-BE49-F238E27FC236}">
                  <a16:creationId xmlns:a16="http://schemas.microsoft.com/office/drawing/2014/main" id="{9A8EAE99-F89B-44D8-BB3F-E8551D397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63" y="3092419"/>
              <a:ext cx="5600374" cy="2800187"/>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1943FCA-CE48-4D3C-A53F-AB695CE2E2C5}"/>
                </a:ext>
              </a:extLst>
            </p:cNvPr>
            <p:cNvGrpSpPr/>
            <p:nvPr/>
          </p:nvGrpSpPr>
          <p:grpSpPr>
            <a:xfrm>
              <a:off x="2716731" y="1404023"/>
              <a:ext cx="1576407" cy="1311690"/>
              <a:chOff x="2716731" y="1404023"/>
              <a:chExt cx="1576407" cy="1311690"/>
            </a:xfrm>
          </p:grpSpPr>
          <p:pic>
            <p:nvPicPr>
              <p:cNvPr id="11" name="Graphic 10">
                <a:extLst>
                  <a:ext uri="{FF2B5EF4-FFF2-40B4-BE49-F238E27FC236}">
                    <a16:creationId xmlns:a16="http://schemas.microsoft.com/office/drawing/2014/main" id="{ABEA3237-932D-4135-9BDF-F3C5599B79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16731" y="1404023"/>
                <a:ext cx="941280" cy="941280"/>
              </a:xfrm>
              <a:prstGeom prst="rect">
                <a:avLst/>
              </a:prstGeom>
            </p:spPr>
          </p:pic>
          <p:pic>
            <p:nvPicPr>
              <p:cNvPr id="12" name="Graphic 11">
                <a:extLst>
                  <a:ext uri="{FF2B5EF4-FFF2-40B4-BE49-F238E27FC236}">
                    <a16:creationId xmlns:a16="http://schemas.microsoft.com/office/drawing/2014/main" id="{2F99291D-7B2A-4F44-A56F-98657211D3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3206" y="1605374"/>
                <a:ext cx="679932" cy="679932"/>
              </a:xfrm>
              <a:prstGeom prst="rect">
                <a:avLst/>
              </a:prstGeom>
            </p:spPr>
          </p:pic>
          <p:sp>
            <p:nvSpPr>
              <p:cNvPr id="14" name="TextBox 13">
                <a:extLst>
                  <a:ext uri="{FF2B5EF4-FFF2-40B4-BE49-F238E27FC236}">
                    <a16:creationId xmlns:a16="http://schemas.microsoft.com/office/drawing/2014/main" id="{A003D38A-5B60-4708-A406-BE31330E9CE0}"/>
                  </a:ext>
                </a:extLst>
              </p:cNvPr>
              <p:cNvSpPr txBox="1"/>
              <p:nvPr/>
            </p:nvSpPr>
            <p:spPr>
              <a:xfrm>
                <a:off x="2931867" y="2346381"/>
                <a:ext cx="63639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Logs</a:t>
                </a:r>
              </a:p>
            </p:txBody>
          </p:sp>
        </p:grpSp>
        <p:sp>
          <p:nvSpPr>
            <p:cNvPr id="15" name="TextBox 14">
              <a:extLst>
                <a:ext uri="{FF2B5EF4-FFF2-40B4-BE49-F238E27FC236}">
                  <a16:creationId xmlns:a16="http://schemas.microsoft.com/office/drawing/2014/main" id="{920DF2D4-8FF5-49BC-9C45-77518C219596}"/>
                </a:ext>
              </a:extLst>
            </p:cNvPr>
            <p:cNvSpPr txBox="1"/>
            <p:nvPr/>
          </p:nvSpPr>
          <p:spPr>
            <a:xfrm>
              <a:off x="2488717" y="5882576"/>
              <a:ext cx="1799467"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Log Analytics</a:t>
              </a:r>
            </a:p>
          </p:txBody>
        </p:sp>
        <p:cxnSp>
          <p:nvCxnSpPr>
            <p:cNvPr id="21" name="Straight Arrow Connector 20">
              <a:extLst>
                <a:ext uri="{FF2B5EF4-FFF2-40B4-BE49-F238E27FC236}">
                  <a16:creationId xmlns:a16="http://schemas.microsoft.com/office/drawing/2014/main" id="{252E6290-8CB5-4A7B-8CB1-84B7A19F35FB}"/>
                </a:ext>
              </a:extLst>
            </p:cNvPr>
            <p:cNvCxnSpPr/>
            <p:nvPr/>
          </p:nvCxnSpPr>
          <p:spPr>
            <a:xfrm>
              <a:off x="3187370"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4656AD2D-5FF8-4982-97F4-55F08FCDBBA7}"/>
                </a:ext>
              </a:extLst>
            </p:cNvPr>
            <p:cNvPicPr>
              <a:picLocks noChangeAspect="1"/>
            </p:cNvPicPr>
            <p:nvPr/>
          </p:nvPicPr>
          <p:blipFill>
            <a:blip r:embed="rId9"/>
            <a:stretch>
              <a:fillRect/>
            </a:stretch>
          </p:blipFill>
          <p:spPr>
            <a:xfrm>
              <a:off x="5519428" y="5694711"/>
              <a:ext cx="576572" cy="577737"/>
            </a:xfrm>
            <a:prstGeom prst="rect">
              <a:avLst/>
            </a:prstGeom>
          </p:spPr>
        </p:pic>
      </p:grpSp>
      <p:grpSp>
        <p:nvGrpSpPr>
          <p:cNvPr id="4" name="Group 3" descr="The diagram depicts how you can review data that Azure Monitor collects on the Overview page of the Azure portal.&#10;">
            <a:extLst>
              <a:ext uri="{FF2B5EF4-FFF2-40B4-BE49-F238E27FC236}">
                <a16:creationId xmlns:a16="http://schemas.microsoft.com/office/drawing/2014/main" id="{DB3CB4D6-A7A9-41E1-8FB7-43ED1AFC2A1E}"/>
              </a:ext>
            </a:extLst>
          </p:cNvPr>
          <p:cNvGrpSpPr/>
          <p:nvPr/>
        </p:nvGrpSpPr>
        <p:grpSpPr>
          <a:xfrm>
            <a:off x="6314993" y="1404023"/>
            <a:ext cx="5288744" cy="4887540"/>
            <a:chOff x="6314993" y="1404023"/>
            <a:chExt cx="5288744" cy="4887540"/>
          </a:xfrm>
        </p:grpSpPr>
        <p:pic>
          <p:nvPicPr>
            <p:cNvPr id="1028" name="Picture 4">
              <a:extLst>
                <a:ext uri="{FF2B5EF4-FFF2-40B4-BE49-F238E27FC236}">
                  <a16:creationId xmlns:a16="http://schemas.microsoft.com/office/drawing/2014/main" id="{4E3B146A-05DD-4442-B013-48FEE770154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a:stretch/>
          </p:blipFill>
          <p:spPr bwMode="auto">
            <a:xfrm>
              <a:off x="6314993" y="3092419"/>
              <a:ext cx="5288744" cy="2741734"/>
            </a:xfrm>
            <a:prstGeom prst="rect">
              <a:avLst/>
            </a:prstGeom>
            <a:noFill/>
            <a:ln>
              <a:solidFill>
                <a:srgbClr val="D73B02"/>
              </a:solid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3D6F55B-AD25-4C44-9D39-FB5EEAC91333}"/>
                </a:ext>
              </a:extLst>
            </p:cNvPr>
            <p:cNvGrpSpPr/>
            <p:nvPr/>
          </p:nvGrpSpPr>
          <p:grpSpPr>
            <a:xfrm>
              <a:off x="8678461" y="1404023"/>
              <a:ext cx="1480349" cy="1311690"/>
              <a:chOff x="8678461" y="1404023"/>
              <a:chExt cx="1480349" cy="1311690"/>
            </a:xfrm>
          </p:grpSpPr>
          <p:pic>
            <p:nvPicPr>
              <p:cNvPr id="8" name="Graphic 7">
                <a:extLst>
                  <a:ext uri="{FF2B5EF4-FFF2-40B4-BE49-F238E27FC236}">
                    <a16:creationId xmlns:a16="http://schemas.microsoft.com/office/drawing/2014/main" id="{EF8A543F-1859-4E1A-90ED-EED4314DFC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8461" y="1404023"/>
                <a:ext cx="958508" cy="958507"/>
              </a:xfrm>
              <a:prstGeom prst="rect">
                <a:avLst/>
              </a:prstGeom>
            </p:spPr>
          </p:pic>
          <p:pic>
            <p:nvPicPr>
              <p:cNvPr id="9" name="Graphic 8">
                <a:extLst>
                  <a:ext uri="{FF2B5EF4-FFF2-40B4-BE49-F238E27FC236}">
                    <a16:creationId xmlns:a16="http://schemas.microsoft.com/office/drawing/2014/main" id="{B3958C51-C0DC-45C5-9F6A-08B65FC976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39496" y="1765993"/>
                <a:ext cx="519314" cy="519313"/>
              </a:xfrm>
              <a:prstGeom prst="rect">
                <a:avLst/>
              </a:prstGeom>
            </p:spPr>
          </p:pic>
          <p:sp>
            <p:nvSpPr>
              <p:cNvPr id="13" name="TextBox 12">
                <a:extLst>
                  <a:ext uri="{FF2B5EF4-FFF2-40B4-BE49-F238E27FC236}">
                    <a16:creationId xmlns:a16="http://schemas.microsoft.com/office/drawing/2014/main" id="{387FC1A9-1F61-4D9F-B88A-0E9E16CECC8A}"/>
                  </a:ext>
                </a:extLst>
              </p:cNvPr>
              <p:cNvSpPr txBox="1"/>
              <p:nvPr/>
            </p:nvSpPr>
            <p:spPr>
              <a:xfrm>
                <a:off x="8965720" y="2346381"/>
                <a:ext cx="995465"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Metrics</a:t>
                </a:r>
              </a:p>
            </p:txBody>
          </p:sp>
        </p:grpSp>
        <p:sp>
          <p:nvSpPr>
            <p:cNvPr id="18" name="TextBox 17">
              <a:extLst>
                <a:ext uri="{FF2B5EF4-FFF2-40B4-BE49-F238E27FC236}">
                  <a16:creationId xmlns:a16="http://schemas.microsoft.com/office/drawing/2014/main" id="{4DB766A7-60EE-45A8-8EDB-19B2D8DE879A}"/>
                </a:ext>
              </a:extLst>
            </p:cNvPr>
            <p:cNvSpPr txBox="1"/>
            <p:nvPr/>
          </p:nvSpPr>
          <p:spPr>
            <a:xfrm>
              <a:off x="7866534" y="5922231"/>
              <a:ext cx="2185663"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Metrics Explorer</a:t>
              </a:r>
            </a:p>
          </p:txBody>
        </p:sp>
        <p:pic>
          <p:nvPicPr>
            <p:cNvPr id="19" name="Graphic 18">
              <a:extLst>
                <a:ext uri="{FF2B5EF4-FFF2-40B4-BE49-F238E27FC236}">
                  <a16:creationId xmlns:a16="http://schemas.microsoft.com/office/drawing/2014/main" id="{C9D77BCB-5191-4101-B758-860D5565E4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94408" y="5409526"/>
              <a:ext cx="697372" cy="697371"/>
            </a:xfrm>
            <a:prstGeom prst="rect">
              <a:avLst/>
            </a:prstGeom>
          </p:spPr>
        </p:pic>
        <p:cxnSp>
          <p:nvCxnSpPr>
            <p:cNvPr id="24" name="Straight Arrow Connector 23">
              <a:extLst>
                <a:ext uri="{FF2B5EF4-FFF2-40B4-BE49-F238E27FC236}">
                  <a16:creationId xmlns:a16="http://schemas.microsoft.com/office/drawing/2014/main" id="{D01FB73D-19ED-4AE4-980E-FEC21648545E}"/>
                </a:ext>
              </a:extLst>
            </p:cNvPr>
            <p:cNvCxnSpPr/>
            <p:nvPr/>
          </p:nvCxnSpPr>
          <p:spPr>
            <a:xfrm>
              <a:off x="9423596" y="2741113"/>
              <a:ext cx="0" cy="64978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017256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a:t>
            </a:r>
          </a:p>
        </p:txBody>
      </p:sp>
      <p:sp>
        <p:nvSpPr>
          <p:cNvPr id="13" name="Text Placeholder 12">
            <a:extLst>
              <a:ext uri="{FF2B5EF4-FFF2-40B4-BE49-F238E27FC236}">
                <a16:creationId xmlns:a16="http://schemas.microsoft.com/office/drawing/2014/main" id="{ACFCEE19-BD42-49BC-A66A-4CD1C1A8C749}"/>
              </a:ext>
            </a:extLst>
          </p:cNvPr>
          <p:cNvSpPr>
            <a:spLocks noGrp="1"/>
          </p:cNvSpPr>
          <p:nvPr>
            <p:ph type="body" sz="quarter" idx="10"/>
          </p:nvPr>
        </p:nvSpPr>
        <p:spPr>
          <a:xfrm>
            <a:off x="584200" y="1437481"/>
            <a:ext cx="5212080" cy="3354765"/>
          </a:xfrm>
        </p:spPr>
        <p:txBody>
          <a:bodyPr/>
          <a:lstStyle/>
          <a:p>
            <a:r>
              <a:rPr lang="en-US" dirty="0">
                <a:latin typeface="+mn-lt"/>
              </a:rPr>
              <a:t>Proactively notify you when conditions are met</a:t>
            </a:r>
          </a:p>
          <a:p>
            <a:pPr lvl="1"/>
            <a:r>
              <a:rPr lang="en-US" dirty="0"/>
              <a:t>Defined in alert rules</a:t>
            </a:r>
          </a:p>
          <a:p>
            <a:r>
              <a:rPr lang="en-US" dirty="0">
                <a:latin typeface="+mn-lt"/>
              </a:rPr>
              <a:t>Now unified across multiple services</a:t>
            </a:r>
          </a:p>
          <a:p>
            <a:pPr lvl="1"/>
            <a:r>
              <a:rPr lang="en-US" dirty="0"/>
              <a:t>Application Insights</a:t>
            </a:r>
          </a:p>
          <a:p>
            <a:pPr lvl="1"/>
            <a:r>
              <a:rPr lang="en-US" dirty="0"/>
              <a:t>Log Analytics</a:t>
            </a:r>
          </a:p>
          <a:p>
            <a:pPr lvl="1"/>
            <a:r>
              <a:rPr lang="en-US" dirty="0"/>
              <a:t>Azure Monitor</a:t>
            </a:r>
          </a:p>
        </p:txBody>
      </p:sp>
      <p:grpSp>
        <p:nvGrpSpPr>
          <p:cNvPr id="64" name="Group 63" descr="The diagram depicts an alert rule consisting of a logic test before taking an action and setting a state.">
            <a:extLst>
              <a:ext uri="{FF2B5EF4-FFF2-40B4-BE49-F238E27FC236}">
                <a16:creationId xmlns:a16="http://schemas.microsoft.com/office/drawing/2014/main" id="{D7B2BF1B-7A06-4C39-9164-2A719EE56B71}"/>
              </a:ext>
            </a:extLst>
          </p:cNvPr>
          <p:cNvGrpSpPr/>
          <p:nvPr/>
        </p:nvGrpSpPr>
        <p:grpSpPr>
          <a:xfrm>
            <a:off x="6691142" y="941388"/>
            <a:ext cx="4552168" cy="5220204"/>
            <a:chOff x="6170442" y="585788"/>
            <a:chExt cx="4552168" cy="5220204"/>
          </a:xfrm>
        </p:grpSpPr>
        <p:grpSp>
          <p:nvGrpSpPr>
            <p:cNvPr id="4" name="Group 3">
              <a:extLst>
                <a:ext uri="{FF2B5EF4-FFF2-40B4-BE49-F238E27FC236}">
                  <a16:creationId xmlns:a16="http://schemas.microsoft.com/office/drawing/2014/main" id="{57867B81-A479-4EAD-A66A-D67AC8ADF6D0}"/>
                </a:ext>
              </a:extLst>
            </p:cNvPr>
            <p:cNvGrpSpPr/>
            <p:nvPr/>
          </p:nvGrpSpPr>
          <p:grpSpPr>
            <a:xfrm>
              <a:off x="6170442" y="4617992"/>
              <a:ext cx="2120900" cy="1188000"/>
              <a:chOff x="3562056" y="4320092"/>
              <a:chExt cx="2120900" cy="1188000"/>
            </a:xfrm>
          </p:grpSpPr>
          <p:sp>
            <p:nvSpPr>
              <p:cNvPr id="2" name="Rectangle: Rounded Corners 1">
                <a:extLst>
                  <a:ext uri="{FF2B5EF4-FFF2-40B4-BE49-F238E27FC236}">
                    <a16:creationId xmlns:a16="http://schemas.microsoft.com/office/drawing/2014/main" id="{675A9C88-8E61-4C80-A724-BF6D33CF6592}"/>
                  </a:ext>
                </a:extLst>
              </p:cNvPr>
              <p:cNvSpPr/>
              <p:nvPr/>
            </p:nvSpPr>
            <p:spPr bwMode="auto">
              <a:xfrm>
                <a:off x="3562056" y="43200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Action group</a:t>
                </a:r>
              </a:p>
            </p:txBody>
          </p:sp>
          <p:sp>
            <p:nvSpPr>
              <p:cNvPr id="3" name="Rectangle: Rounded Corners 2">
                <a:extLst>
                  <a:ext uri="{FF2B5EF4-FFF2-40B4-BE49-F238E27FC236}">
                    <a16:creationId xmlns:a16="http://schemas.microsoft.com/office/drawing/2014/main" id="{B6FEA6C4-901B-428C-904C-DA358565303A}"/>
                  </a:ext>
                </a:extLst>
              </p:cNvPr>
              <p:cNvSpPr/>
              <p:nvPr/>
            </p:nvSpPr>
            <p:spPr bwMode="auto">
              <a:xfrm>
                <a:off x="3872424" y="494164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Actions to do</a:t>
                </a:r>
              </a:p>
            </p:txBody>
          </p:sp>
        </p:grpSp>
        <p:grpSp>
          <p:nvGrpSpPr>
            <p:cNvPr id="5" name="Group 4">
              <a:extLst>
                <a:ext uri="{FF2B5EF4-FFF2-40B4-BE49-F238E27FC236}">
                  <a16:creationId xmlns:a16="http://schemas.microsoft.com/office/drawing/2014/main" id="{A0AC071E-EC32-40C1-BDA6-E7C2861F341C}"/>
                </a:ext>
              </a:extLst>
            </p:cNvPr>
            <p:cNvGrpSpPr/>
            <p:nvPr/>
          </p:nvGrpSpPr>
          <p:grpSpPr>
            <a:xfrm>
              <a:off x="8601710" y="4617992"/>
              <a:ext cx="2120900" cy="1188000"/>
              <a:chOff x="8601710" y="4617992"/>
              <a:chExt cx="2120900" cy="1188000"/>
            </a:xfrm>
          </p:grpSpPr>
          <p:sp>
            <p:nvSpPr>
              <p:cNvPr id="6" name="Rectangle: Rounded Corners 5">
                <a:extLst>
                  <a:ext uri="{FF2B5EF4-FFF2-40B4-BE49-F238E27FC236}">
                    <a16:creationId xmlns:a16="http://schemas.microsoft.com/office/drawing/2014/main" id="{E25226F0-9BC3-49F6-A8EF-2415AEAFFBE8}"/>
                  </a:ext>
                </a:extLst>
              </p:cNvPr>
              <p:cNvSpPr/>
              <p:nvPr/>
            </p:nvSpPr>
            <p:spPr bwMode="auto">
              <a:xfrm>
                <a:off x="8601710" y="4617992"/>
                <a:ext cx="2120900"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Monitor condition</a:t>
                </a:r>
              </a:p>
            </p:txBody>
          </p:sp>
          <p:sp>
            <p:nvSpPr>
              <p:cNvPr id="8" name="Rectangle: Rounded Corners 7">
                <a:extLst>
                  <a:ext uri="{FF2B5EF4-FFF2-40B4-BE49-F238E27FC236}">
                    <a16:creationId xmlns:a16="http://schemas.microsoft.com/office/drawing/2014/main" id="{8658856F-77A5-4388-A506-A1DF55F16D30}"/>
                  </a:ext>
                </a:extLst>
              </p:cNvPr>
              <p:cNvSpPr/>
              <p:nvPr/>
            </p:nvSpPr>
            <p:spPr bwMode="auto">
              <a:xfrm>
                <a:off x="8912078" y="52146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ea typeface="Segoe UI" pitchFamily="34" charset="0"/>
                    <a:cs typeface="Segoe UI" pitchFamily="34" charset="0"/>
                  </a:rPr>
                  <a:t>Alert state</a:t>
                </a:r>
              </a:p>
            </p:txBody>
          </p:sp>
        </p:grpSp>
        <p:sp>
          <p:nvSpPr>
            <p:cNvPr id="9" name="Rectangle: Rounded Corners 8">
              <a:extLst>
                <a:ext uri="{FF2B5EF4-FFF2-40B4-BE49-F238E27FC236}">
                  <a16:creationId xmlns:a16="http://schemas.microsoft.com/office/drawing/2014/main" id="{37057EEB-7A93-4970-8517-A4FEEFA265BA}"/>
                </a:ext>
              </a:extLst>
            </p:cNvPr>
            <p:cNvSpPr/>
            <p:nvPr/>
          </p:nvSpPr>
          <p:spPr bwMode="auto">
            <a:xfrm>
              <a:off x="7012214" y="585788"/>
              <a:ext cx="2641600" cy="3338512"/>
            </a:xfrm>
            <a:prstGeom prst="roundRect">
              <a:avLst>
                <a:gd name="adj" fmla="val 8105"/>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Alert rule</a:t>
              </a:r>
            </a:p>
          </p:txBody>
        </p:sp>
        <p:grpSp>
          <p:nvGrpSpPr>
            <p:cNvPr id="7" name="Group 6">
              <a:extLst>
                <a:ext uri="{FF2B5EF4-FFF2-40B4-BE49-F238E27FC236}">
                  <a16:creationId xmlns:a16="http://schemas.microsoft.com/office/drawing/2014/main" id="{FDE81F50-4542-42C6-995E-C92F53753A39}"/>
                </a:ext>
              </a:extLst>
            </p:cNvPr>
            <p:cNvGrpSpPr/>
            <p:nvPr/>
          </p:nvGrpSpPr>
          <p:grpSpPr>
            <a:xfrm>
              <a:off x="7179128" y="1221581"/>
              <a:ext cx="2307772" cy="1188000"/>
              <a:chOff x="9548460" y="1493792"/>
              <a:chExt cx="2307772" cy="1188000"/>
            </a:xfrm>
          </p:grpSpPr>
          <p:sp>
            <p:nvSpPr>
              <p:cNvPr id="14" name="Rectangle: Rounded Corners 13">
                <a:extLst>
                  <a:ext uri="{FF2B5EF4-FFF2-40B4-BE49-F238E27FC236}">
                    <a16:creationId xmlns:a16="http://schemas.microsoft.com/office/drawing/2014/main" id="{404107DF-D7F8-4B99-9212-AEF25BF64D91}"/>
                  </a:ext>
                </a:extLst>
              </p:cNvPr>
              <p:cNvSpPr/>
              <p:nvPr/>
            </p:nvSpPr>
            <p:spPr bwMode="auto">
              <a:xfrm>
                <a:off x="9548460" y="1493792"/>
                <a:ext cx="2307772" cy="1188000"/>
              </a:xfrm>
              <a:prstGeom prst="roundRect">
                <a:avLst>
                  <a:gd name="adj" fmla="val 69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cs typeface="Segoe UI" pitchFamily="34" charset="0"/>
                  </a:rPr>
                  <a:t>Target resource</a:t>
                </a:r>
              </a:p>
            </p:txBody>
          </p:sp>
          <p:sp>
            <p:nvSpPr>
              <p:cNvPr id="15" name="Rectangle: Rounded Corners 14">
                <a:extLst>
                  <a:ext uri="{FF2B5EF4-FFF2-40B4-BE49-F238E27FC236}">
                    <a16:creationId xmlns:a16="http://schemas.microsoft.com/office/drawing/2014/main" id="{2FC367F8-8F8D-483E-B90E-CFC0B9AD22A3}"/>
                  </a:ext>
                </a:extLst>
              </p:cNvPr>
              <p:cNvSpPr/>
              <p:nvPr/>
            </p:nvSpPr>
            <p:spPr bwMode="auto">
              <a:xfrm>
                <a:off x="9945370" y="2090491"/>
                <a:ext cx="1500164" cy="35747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ea typeface="Segoe UI" pitchFamily="34" charset="0"/>
                    <a:cs typeface="Segoe UI" pitchFamily="34" charset="0"/>
                  </a:rPr>
                  <a:t>Signal</a:t>
                </a:r>
              </a:p>
            </p:txBody>
          </p:sp>
        </p:grpSp>
        <p:sp>
          <p:nvSpPr>
            <p:cNvPr id="10" name="Rectangle: Rounded Corners 9">
              <a:extLst>
                <a:ext uri="{FF2B5EF4-FFF2-40B4-BE49-F238E27FC236}">
                  <a16:creationId xmlns:a16="http://schemas.microsoft.com/office/drawing/2014/main" id="{C272ACAA-F16F-4AD8-B69A-816958016F98}"/>
                </a:ext>
              </a:extLst>
            </p:cNvPr>
            <p:cNvSpPr/>
            <p:nvPr/>
          </p:nvSpPr>
          <p:spPr bwMode="auto">
            <a:xfrm>
              <a:off x="7179128" y="2857500"/>
              <a:ext cx="2307772" cy="5715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latin typeface="+mj-lt"/>
                  <a:ea typeface="Segoe UI" pitchFamily="34" charset="0"/>
                  <a:cs typeface="Segoe UI" pitchFamily="34" charset="0"/>
                </a:rPr>
                <a:t>Criteria / Logic test</a:t>
              </a:r>
            </a:p>
          </p:txBody>
        </p:sp>
        <p:cxnSp>
          <p:nvCxnSpPr>
            <p:cNvPr id="17" name="Straight Arrow Connector 16">
              <a:extLst>
                <a:ext uri="{FF2B5EF4-FFF2-40B4-BE49-F238E27FC236}">
                  <a16:creationId xmlns:a16="http://schemas.microsoft.com/office/drawing/2014/main" id="{369F3165-88F2-40BE-BFBC-BAD214FD12DC}"/>
                </a:ext>
              </a:extLst>
            </p:cNvPr>
            <p:cNvCxnSpPr>
              <a:cxnSpLocks/>
              <a:stCxn id="14" idx="2"/>
              <a:endCxn id="10" idx="0"/>
            </p:cNvCxnSpPr>
            <p:nvPr/>
          </p:nvCxnSpPr>
          <p:spPr>
            <a:xfrm>
              <a:off x="8333014" y="2409581"/>
              <a:ext cx="0" cy="44791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36B7814-733D-4025-9722-70F18DD63DBB}"/>
                </a:ext>
              </a:extLst>
            </p:cNvPr>
            <p:cNvCxnSpPr>
              <a:cxnSpLocks/>
              <a:endCxn id="2" idx="0"/>
            </p:cNvCxnSpPr>
            <p:nvPr/>
          </p:nvCxnSpPr>
          <p:spPr>
            <a:xfrm rot="5400000">
              <a:off x="7096303" y="3590642"/>
              <a:ext cx="1161940" cy="892761"/>
            </a:xfrm>
            <a:prstGeom prst="bentConnector3">
              <a:avLst>
                <a:gd name="adj1" fmla="val 6311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9BEEF2E-DEF1-4E40-8C9F-51290196345F}"/>
                </a:ext>
              </a:extLst>
            </p:cNvPr>
            <p:cNvCxnSpPr>
              <a:cxnSpLocks/>
            </p:cNvCxnSpPr>
            <p:nvPr/>
          </p:nvCxnSpPr>
          <p:spPr>
            <a:xfrm rot="16200000" flipH="1">
              <a:off x="8510622" y="3475882"/>
              <a:ext cx="1188992" cy="1095228"/>
            </a:xfrm>
            <a:prstGeom prst="bentConnector3">
              <a:avLst>
                <a:gd name="adj1" fmla="val 6682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98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6"/>
          <p:cNvSpPr>
            <a:spLocks noGrp="1"/>
          </p:cNvSpPr>
          <p:nvPr>
            <p:ph type="title"/>
          </p:nvPr>
        </p:nvSpPr>
        <p:spPr/>
        <p:txBody>
          <a:bodyPr/>
          <a:lstStyle/>
          <a:p>
            <a:r>
              <a:rPr lang="en-US" dirty="0"/>
              <a:t>Alerts workflow</a:t>
            </a:r>
          </a:p>
        </p:txBody>
      </p:sp>
      <p:grpSp>
        <p:nvGrpSpPr>
          <p:cNvPr id="2" name="Group 1" descr="The diagram depicts how alert rules are triggered and turned into Alerts notifications. The diagram also includes items such as diagnostic logs and resource metrics, which flow to an Azure Monitor alert rule. When the criteria are met, the Azure Monitor alert rule flows to email, SMS, and webhooks. From there, the flow leads to automation, which includes function apps and logic apps.">
            <a:extLst>
              <a:ext uri="{FF2B5EF4-FFF2-40B4-BE49-F238E27FC236}">
                <a16:creationId xmlns:a16="http://schemas.microsoft.com/office/drawing/2014/main" id="{874F8EA6-6890-4174-B984-EE5B1E18F07B}"/>
              </a:ext>
            </a:extLst>
          </p:cNvPr>
          <p:cNvGrpSpPr/>
          <p:nvPr/>
        </p:nvGrpSpPr>
        <p:grpSpPr>
          <a:xfrm>
            <a:off x="648008" y="1437195"/>
            <a:ext cx="10961380" cy="4831844"/>
            <a:chOff x="648008" y="1437195"/>
            <a:chExt cx="10961380" cy="4831844"/>
          </a:xfrm>
        </p:grpSpPr>
        <p:sp>
          <p:nvSpPr>
            <p:cNvPr id="11" name="Rectangle 10">
              <a:extLst>
                <a:ext uri="{FF2B5EF4-FFF2-40B4-BE49-F238E27FC236}">
                  <a16:creationId xmlns:a16="http://schemas.microsoft.com/office/drawing/2014/main" id="{DC6A7C98-F20A-4479-A956-F1CDFF2B0C77}"/>
                </a:ext>
              </a:extLst>
            </p:cNvPr>
            <p:cNvSpPr/>
            <p:nvPr/>
          </p:nvSpPr>
          <p:spPr>
            <a:xfrm>
              <a:off x="4391410" y="2051264"/>
              <a:ext cx="2575447" cy="33308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lIns="288000" tIns="72000" rtlCol="0" anchor="t"/>
            <a:lstStyle/>
            <a:p>
              <a:pPr algn="ctr"/>
              <a:r>
                <a:rPr lang="en-US" sz="1600" dirty="0">
                  <a:latin typeface="+mj-lt"/>
                </a:rPr>
                <a:t>Azure Monitor Alerts</a:t>
              </a:r>
            </a:p>
          </p:txBody>
        </p:sp>
        <p:grpSp>
          <p:nvGrpSpPr>
            <p:cNvPr id="44" name="Group 43">
              <a:extLst>
                <a:ext uri="{FF2B5EF4-FFF2-40B4-BE49-F238E27FC236}">
                  <a16:creationId xmlns:a16="http://schemas.microsoft.com/office/drawing/2014/main" id="{A8DFAABA-D768-4629-9416-9D8E7FEDB151}"/>
                </a:ext>
              </a:extLst>
            </p:cNvPr>
            <p:cNvGrpSpPr/>
            <p:nvPr/>
          </p:nvGrpSpPr>
          <p:grpSpPr>
            <a:xfrm>
              <a:off x="5718629" y="4818743"/>
              <a:ext cx="957942" cy="696686"/>
              <a:chOff x="7242629" y="4717143"/>
              <a:chExt cx="957942" cy="696686"/>
            </a:xfrm>
          </p:grpSpPr>
          <p:sp>
            <p:nvSpPr>
              <p:cNvPr id="45" name="Isosceles Triangle 44">
                <a:extLst>
                  <a:ext uri="{FF2B5EF4-FFF2-40B4-BE49-F238E27FC236}">
                    <a16:creationId xmlns:a16="http://schemas.microsoft.com/office/drawing/2014/main" id="{640246A3-B04B-4D50-AA20-47850295215C}"/>
                  </a:ext>
                </a:extLst>
              </p:cNvPr>
              <p:cNvSpPr/>
              <p:nvPr/>
            </p:nvSpPr>
            <p:spPr bwMode="auto">
              <a:xfrm>
                <a:off x="7242629" y="4717143"/>
                <a:ext cx="957942" cy="696686"/>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2" descr="https://azure.microsoft.com/svghandler/preview/?width=600&amp;amp;height=315">
                <a:extLst>
                  <a:ext uri="{FF2B5EF4-FFF2-40B4-BE49-F238E27FC236}">
                    <a16:creationId xmlns:a16="http://schemas.microsoft.com/office/drawing/2014/main" id="{471BFE33-6911-4F79-B176-F69D11024C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7424514" y="4863248"/>
                <a:ext cx="668402" cy="525809"/>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6" name="Rounded Rectangle 5"/>
            <p:cNvSpPr/>
            <p:nvPr/>
          </p:nvSpPr>
          <p:spPr bwMode="auto">
            <a:xfrm>
              <a:off x="648008" y="2727539"/>
              <a:ext cx="2464364" cy="3333638"/>
            </a:xfrm>
            <a:prstGeom prst="roundRect">
              <a:avLst/>
            </a:prstGeom>
            <a:solidFill>
              <a:srgbClr val="00188F"/>
            </a:solid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2700000" rIns="182880" bIns="72000" numCol="1" spcCol="0" rtlCol="0" fromWordArt="0" anchor="b" anchorCtr="0" forceAA="0" compatLnSpc="1">
              <a:prstTxWarp prst="textNoShape">
                <a:avLst/>
              </a:prstTxWarp>
              <a:noAutofit/>
            </a:bodyPr>
            <a:lstStyle/>
            <a:p>
              <a:pPr algn="ctr"/>
              <a:r>
                <a:rPr lang="en-US" sz="1800" dirty="0">
                  <a:solidFill>
                    <a:schemeClr val="bg1"/>
                  </a:solidFill>
                  <a:latin typeface="+mj-lt"/>
                </a:rPr>
                <a:t>Azure Infrastructure</a:t>
              </a:r>
            </a:p>
          </p:txBody>
        </p:sp>
        <p:sp>
          <p:nvSpPr>
            <p:cNvPr id="33" name="Rectangle 32">
              <a:extLst>
                <a:ext uri="{FF2B5EF4-FFF2-40B4-BE49-F238E27FC236}">
                  <a16:creationId xmlns:a16="http://schemas.microsoft.com/office/drawing/2014/main" id="{5DCCE67D-3F9C-4BB9-97FB-247342E49977}"/>
                </a:ext>
              </a:extLst>
            </p:cNvPr>
            <p:cNvSpPr/>
            <p:nvPr/>
          </p:nvSpPr>
          <p:spPr>
            <a:xfrm>
              <a:off x="8229600" y="3429549"/>
              <a:ext cx="3379788" cy="2839490"/>
            </a:xfrm>
            <a:prstGeom prst="rect">
              <a:avLst/>
            </a:prstGeom>
            <a:noFill/>
            <a:ln w="28575">
              <a:solidFill>
                <a:srgbClr val="00188F"/>
              </a:solidFill>
            </a:ln>
          </p:spPr>
          <p:style>
            <a:lnRef idx="2">
              <a:schemeClr val="dk1"/>
            </a:lnRef>
            <a:fillRef idx="1">
              <a:schemeClr val="lt1"/>
            </a:fillRef>
            <a:effectRef idx="0">
              <a:schemeClr val="dk1"/>
            </a:effectRef>
            <a:fontRef idx="minor">
              <a:schemeClr val="dk1"/>
            </a:fontRef>
          </p:style>
          <p:txBody>
            <a:bodyPr rtlCol="0" anchor="t"/>
            <a:lstStyle/>
            <a:p>
              <a:r>
                <a:rPr lang="en-US" sz="1800" dirty="0">
                  <a:solidFill>
                    <a:schemeClr val="tx1"/>
                  </a:solidFill>
                  <a:latin typeface="+mj-lt"/>
                </a:rPr>
                <a:t>Automation</a:t>
              </a:r>
            </a:p>
          </p:txBody>
        </p:sp>
        <p:cxnSp>
          <p:nvCxnSpPr>
            <p:cNvPr id="52" name="Straight Arrow Connector 51"/>
            <p:cNvCxnSpPr/>
            <p:nvPr/>
          </p:nvCxnSpPr>
          <p:spPr>
            <a:xfrm>
              <a:off x="3514417" y="2727539"/>
              <a:ext cx="1192485"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64658" y="4851987"/>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45">
              <a:extLst>
                <a:ext uri="{FF2B5EF4-FFF2-40B4-BE49-F238E27FC236}">
                  <a16:creationId xmlns:a16="http://schemas.microsoft.com/office/drawing/2014/main" id="{10DE8314-6741-47BC-8BD1-E919670BDBC3}"/>
                </a:ext>
              </a:extLst>
            </p:cNvPr>
            <p:cNvSpPr/>
            <p:nvPr/>
          </p:nvSpPr>
          <p:spPr>
            <a:xfrm>
              <a:off x="655507" y="1437195"/>
              <a:ext cx="2448000" cy="2769668"/>
            </a:xfrm>
            <a:prstGeom prst="roundRect">
              <a:avLst>
                <a:gd name="adj" fmla="val 11493"/>
              </a:avLst>
            </a:prstGeom>
            <a:solidFill>
              <a:schemeClr val="bg1"/>
            </a:solidFill>
            <a:ln w="28575">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a:solidFill>
                    <a:schemeClr val="dk1"/>
                  </a:solidFill>
                  <a:latin typeface="+mj-lt"/>
                </a:rPr>
                <a:t>Resource</a:t>
              </a:r>
            </a:p>
          </p:txBody>
        </p:sp>
        <p:sp>
          <p:nvSpPr>
            <p:cNvPr id="16" name="Rectangle 15">
              <a:extLst>
                <a:ext uri="{FF2B5EF4-FFF2-40B4-BE49-F238E27FC236}">
                  <a16:creationId xmlns:a16="http://schemas.microsoft.com/office/drawing/2014/main" id="{903CF64A-D281-40D9-91BE-FAEF86BC8031}"/>
                </a:ext>
              </a:extLst>
            </p:cNvPr>
            <p:cNvSpPr/>
            <p:nvPr/>
          </p:nvSpPr>
          <p:spPr>
            <a:xfrm>
              <a:off x="1030102" y="4602951"/>
              <a:ext cx="1700176" cy="496449"/>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solidFill>
                    <a:schemeClr val="tx1"/>
                  </a:solidFill>
                </a:rPr>
                <a:t>Activity Logs</a:t>
              </a:r>
            </a:p>
          </p:txBody>
        </p:sp>
        <p:cxnSp>
          <p:nvCxnSpPr>
            <p:cNvPr id="54" name="Straight Connector 53"/>
            <p:cNvCxnSpPr/>
            <p:nvPr/>
          </p:nvCxnSpPr>
          <p:spPr>
            <a:xfrm>
              <a:off x="2764658" y="2399803"/>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64658" y="3425662"/>
              <a:ext cx="749759"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a:off x="3514417" y="2380753"/>
              <a:ext cx="0" cy="2467018"/>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1">
              <a:extLst>
                <a:ext uri="{FF2B5EF4-FFF2-40B4-BE49-F238E27FC236}">
                  <a16:creationId xmlns:a16="http://schemas.microsoft.com/office/drawing/2014/main" id="{F93E9954-972F-4013-9628-405599BE9277}"/>
                </a:ext>
              </a:extLst>
            </p:cNvPr>
            <p:cNvSpPr/>
            <p:nvPr/>
          </p:nvSpPr>
          <p:spPr>
            <a:xfrm>
              <a:off x="4745002" y="2529869"/>
              <a:ext cx="1680744" cy="404773"/>
            </a:xfrm>
            <a:prstGeom prst="roundRect">
              <a:avLst/>
            </a:prstGeom>
            <a:solidFill>
              <a:srgbClr val="107C10"/>
            </a:solidFill>
            <a:ln>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a:t>
              </a:r>
            </a:p>
          </p:txBody>
        </p:sp>
        <p:sp>
          <p:nvSpPr>
            <p:cNvPr id="19" name="Rectangle 18">
              <a:extLst>
                <a:ext uri="{FF2B5EF4-FFF2-40B4-BE49-F238E27FC236}">
                  <a16:creationId xmlns:a16="http://schemas.microsoft.com/office/drawing/2014/main" id="{6DF623D1-6DBC-4D17-926C-4557894B1C54}"/>
                </a:ext>
              </a:extLst>
            </p:cNvPr>
            <p:cNvSpPr/>
            <p:nvPr/>
          </p:nvSpPr>
          <p:spPr>
            <a:xfrm>
              <a:off x="4947031" y="3705773"/>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Email</a:t>
              </a:r>
            </a:p>
          </p:txBody>
        </p:sp>
        <p:sp>
          <p:nvSpPr>
            <p:cNvPr id="20" name="Rectangle 19">
              <a:extLst>
                <a:ext uri="{FF2B5EF4-FFF2-40B4-BE49-F238E27FC236}">
                  <a16:creationId xmlns:a16="http://schemas.microsoft.com/office/drawing/2014/main" id="{1AC5C851-480F-447B-93AA-F40CC2128AD2}"/>
                </a:ext>
              </a:extLst>
            </p:cNvPr>
            <p:cNvSpPr/>
            <p:nvPr/>
          </p:nvSpPr>
          <p:spPr>
            <a:xfrm>
              <a:off x="4947031" y="4112800"/>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SMS</a:t>
              </a:r>
            </a:p>
          </p:txBody>
        </p:sp>
        <p:sp>
          <p:nvSpPr>
            <p:cNvPr id="21" name="Rectangle 20">
              <a:extLst>
                <a:ext uri="{FF2B5EF4-FFF2-40B4-BE49-F238E27FC236}">
                  <a16:creationId xmlns:a16="http://schemas.microsoft.com/office/drawing/2014/main" id="{D4CA584D-BA52-41BD-ADDD-55B8427537CD}"/>
                </a:ext>
              </a:extLst>
            </p:cNvPr>
            <p:cNvSpPr/>
            <p:nvPr/>
          </p:nvSpPr>
          <p:spPr>
            <a:xfrm>
              <a:off x="4947031" y="4519828"/>
              <a:ext cx="1260000" cy="310670"/>
            </a:xfrm>
            <a:prstGeom prst="rect">
              <a:avLst/>
            </a:prstGeom>
            <a:solidFill>
              <a:srgbClr val="0078D4"/>
            </a:solidFill>
            <a:ln>
              <a:solidFill>
                <a:srgbClr val="0078D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dirty="0"/>
                <a:t>Webhook</a:t>
              </a:r>
            </a:p>
          </p:txBody>
        </p:sp>
        <p:cxnSp>
          <p:nvCxnSpPr>
            <p:cNvPr id="22" name="Straight Arrow Connector 21">
              <a:extLst>
                <a:ext uri="{FF2B5EF4-FFF2-40B4-BE49-F238E27FC236}">
                  <a16:creationId xmlns:a16="http://schemas.microsoft.com/office/drawing/2014/main" id="{231DB92F-91AB-4068-9F73-830F6F8A1FBD}"/>
                </a:ext>
              </a:extLst>
            </p:cNvPr>
            <p:cNvCxnSpPr>
              <a:stCxn id="9" idx="2"/>
              <a:endCxn id="19" idx="0"/>
            </p:cNvCxnSpPr>
            <p:nvPr/>
          </p:nvCxnSpPr>
          <p:spPr>
            <a:xfrm flipH="1">
              <a:off x="5577031" y="2934642"/>
              <a:ext cx="8343" cy="771131"/>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2D5817B7-979B-4383-A207-5F75E894532C}"/>
                </a:ext>
              </a:extLst>
            </p:cNvPr>
            <p:cNvSpPr txBox="1"/>
            <p:nvPr/>
          </p:nvSpPr>
          <p:spPr>
            <a:xfrm>
              <a:off x="4420540" y="3005379"/>
              <a:ext cx="918935" cy="584775"/>
            </a:xfrm>
            <a:prstGeom prst="rect">
              <a:avLst/>
            </a:prstGeom>
            <a:solidFill>
              <a:schemeClr val="bg1"/>
            </a:solidFill>
          </p:spPr>
          <p:txBody>
            <a:bodyPr wrap="square" lIns="45720" tIns="45720" rIns="45720" bIns="45720" rtlCol="0" anchor="ctr">
              <a:spAutoFit/>
            </a:bodyPr>
            <a:lstStyle/>
            <a:p>
              <a:pPr algn="r"/>
              <a:r>
                <a:rPr lang="en-US" sz="1600" dirty="0"/>
                <a:t>Criteria met</a:t>
              </a:r>
            </a:p>
          </p:txBody>
        </p:sp>
        <p:sp>
          <p:nvSpPr>
            <p:cNvPr id="35" name="Rectangle 34">
              <a:extLst>
                <a:ext uri="{FF2B5EF4-FFF2-40B4-BE49-F238E27FC236}">
                  <a16:creationId xmlns:a16="http://schemas.microsoft.com/office/drawing/2014/main" id="{91620297-2CCB-4D3B-B4AA-DA0DB3551B78}"/>
                </a:ext>
              </a:extLst>
            </p:cNvPr>
            <p:cNvSpPr/>
            <p:nvPr/>
          </p:nvSpPr>
          <p:spPr>
            <a:xfrm>
              <a:off x="4391411" y="1440060"/>
              <a:ext cx="2560932" cy="504000"/>
            </a:xfrm>
            <a:prstGeom prst="rect">
              <a:avLst/>
            </a:prstGeom>
            <a:solidFill>
              <a:schemeClr val="bg1"/>
            </a:solidFill>
            <a:ln w="28575">
              <a:solidFill>
                <a:srgbClr val="00188F"/>
              </a:solidFill>
            </a:ln>
          </p:spPr>
          <p:style>
            <a:lnRef idx="2">
              <a:schemeClr val="dk1"/>
            </a:lnRef>
            <a:fillRef idx="1">
              <a:schemeClr val="lt1"/>
            </a:fillRef>
            <a:effectRef idx="0">
              <a:schemeClr val="dk1"/>
            </a:effectRef>
            <a:fontRef idx="minor">
              <a:schemeClr val="dk1"/>
            </a:fontRef>
          </p:style>
          <p:txBody>
            <a:bodyPr lIns="432000" rtlCol="0" anchor="ctr"/>
            <a:lstStyle/>
            <a:p>
              <a:pPr algn="ctr"/>
              <a:r>
                <a:rPr lang="en-US" sz="1600" dirty="0">
                  <a:latin typeface="+mj-lt"/>
                </a:rPr>
                <a:t>OMS Alerts</a:t>
              </a: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853" y="2153089"/>
              <a:ext cx="266671" cy="266671"/>
            </a:xfrm>
            <a:prstGeom prst="rect">
              <a:avLst/>
            </a:prstGeom>
          </p:spPr>
        </p:pic>
        <p:grpSp>
          <p:nvGrpSpPr>
            <p:cNvPr id="4" name="Group 3"/>
            <p:cNvGrpSpPr/>
            <p:nvPr/>
          </p:nvGrpSpPr>
          <p:grpSpPr>
            <a:xfrm>
              <a:off x="5389018" y="3030865"/>
              <a:ext cx="431319" cy="431319"/>
              <a:chOff x="4000500" y="5960665"/>
              <a:chExt cx="525860" cy="525860"/>
            </a:xfrm>
          </p:grpSpPr>
          <p:sp>
            <p:nvSpPr>
              <p:cNvPr id="3" name="Oval 2"/>
              <p:cNvSpPr/>
              <p:nvPr/>
            </p:nvSpPr>
            <p:spPr bwMode="auto">
              <a:xfrm>
                <a:off x="4000500" y="5960665"/>
                <a:ext cx="525860" cy="52586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76">
                <a:extLst>
                  <a:ext uri="{FF2B5EF4-FFF2-40B4-BE49-F238E27FC236}">
                    <a16:creationId xmlns:a16="http://schemas.microsoft.com/office/drawing/2014/main" id="{D3E28B90-051B-435F-AFA1-4B92C84973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73500">
                <a:off x="4115898" y="6076063"/>
                <a:ext cx="295064" cy="295064"/>
              </a:xfrm>
              <a:prstGeom prst="rect">
                <a:avLst/>
              </a:prstGeom>
            </p:spPr>
          </p:pic>
        </p:grpSp>
        <p:cxnSp>
          <p:nvCxnSpPr>
            <p:cNvPr id="47" name="Elbow Connector 46"/>
            <p:cNvCxnSpPr>
              <a:cxnSpLocks/>
              <a:stCxn id="21" idx="2"/>
            </p:cNvCxnSpPr>
            <p:nvPr/>
          </p:nvCxnSpPr>
          <p:spPr>
            <a:xfrm rot="16200000" flipH="1">
              <a:off x="6466508" y="3941021"/>
              <a:ext cx="873619" cy="2652572"/>
            </a:xfrm>
            <a:prstGeom prst="bentConnector2">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54990AE-882D-477D-9EBC-AE5F65264277}"/>
                </a:ext>
              </a:extLst>
            </p:cNvPr>
            <p:cNvSpPr/>
            <p:nvPr/>
          </p:nvSpPr>
          <p:spPr>
            <a:xfrm>
              <a:off x="835917" y="2152763"/>
              <a:ext cx="2087181" cy="504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Diagnostic Logs</a:t>
              </a:r>
            </a:p>
          </p:txBody>
        </p:sp>
        <p:sp>
          <p:nvSpPr>
            <p:cNvPr id="15" name="Rectangle 14">
              <a:extLst>
                <a:ext uri="{FF2B5EF4-FFF2-40B4-BE49-F238E27FC236}">
                  <a16:creationId xmlns:a16="http://schemas.microsoft.com/office/drawing/2014/main" id="{631E5D25-531F-4D2F-A3BC-ED0BDA447167}"/>
                </a:ext>
              </a:extLst>
            </p:cNvPr>
            <p:cNvSpPr/>
            <p:nvPr/>
          </p:nvSpPr>
          <p:spPr>
            <a:xfrm>
              <a:off x="835917" y="3159000"/>
              <a:ext cx="2087181" cy="54000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lIns="0" tIns="72000" rIns="0" rtlCol="0" anchor="ctr">
              <a:noAutofit/>
            </a:bodyPr>
            <a:lstStyle/>
            <a:p>
              <a:pPr algn="ctr"/>
              <a:r>
                <a:rPr lang="en-US" sz="1600" dirty="0"/>
                <a:t>Resource Metrics</a:t>
              </a:r>
            </a:p>
          </p:txBody>
        </p:sp>
        <p:pic>
          <p:nvPicPr>
            <p:cNvPr id="39" name="Graphic 38">
              <a:extLst>
                <a:ext uri="{FF2B5EF4-FFF2-40B4-BE49-F238E27FC236}">
                  <a16:creationId xmlns:a16="http://schemas.microsoft.com/office/drawing/2014/main" id="{9F876440-1D00-4233-9AB3-3ABC6AEDD5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42245" y="1495072"/>
              <a:ext cx="359379" cy="359379"/>
            </a:xfrm>
            <a:prstGeom prst="rect">
              <a:avLst/>
            </a:prstGeom>
          </p:spPr>
        </p:pic>
        <p:grpSp>
          <p:nvGrpSpPr>
            <p:cNvPr id="17" name="Group 16">
              <a:extLst>
                <a:ext uri="{FF2B5EF4-FFF2-40B4-BE49-F238E27FC236}">
                  <a16:creationId xmlns:a16="http://schemas.microsoft.com/office/drawing/2014/main" id="{5EB74711-0E59-4F24-9F10-3494C4DB1E3C}"/>
                </a:ext>
              </a:extLst>
            </p:cNvPr>
            <p:cNvGrpSpPr/>
            <p:nvPr/>
          </p:nvGrpSpPr>
          <p:grpSpPr>
            <a:xfrm>
              <a:off x="9231087" y="5574354"/>
              <a:ext cx="2036680" cy="504000"/>
              <a:chOff x="9231087" y="5574354"/>
              <a:chExt cx="2036680" cy="504000"/>
            </a:xfrm>
          </p:grpSpPr>
          <p:sp>
            <p:nvSpPr>
              <p:cNvPr id="28" name="Rectangle 27">
                <a:extLst>
                  <a:ext uri="{FF2B5EF4-FFF2-40B4-BE49-F238E27FC236}">
                    <a16:creationId xmlns:a16="http://schemas.microsoft.com/office/drawing/2014/main" id="{4AB9B1C1-7A13-4F77-902A-8C855536BE3B}"/>
                  </a:ext>
                </a:extLst>
              </p:cNvPr>
              <p:cNvSpPr/>
              <p:nvPr/>
            </p:nvSpPr>
            <p:spPr>
              <a:xfrm>
                <a:off x="9231087" y="557435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3</a:t>
                </a:r>
                <a:r>
                  <a:rPr lang="en-US" sz="1600" baseline="30000" dirty="0">
                    <a:solidFill>
                      <a:schemeClr val="tx1"/>
                    </a:solidFill>
                  </a:rPr>
                  <a:t>rd</a:t>
                </a:r>
                <a:r>
                  <a:rPr lang="en-US" sz="1600" dirty="0">
                    <a:solidFill>
                      <a:schemeClr val="tx1"/>
                    </a:solidFill>
                  </a:rPr>
                  <a:t> Party URL</a:t>
                </a:r>
              </a:p>
            </p:txBody>
          </p:sp>
          <p:pic>
            <p:nvPicPr>
              <p:cNvPr id="40" name="Graphic 39">
                <a:extLst>
                  <a:ext uri="{FF2B5EF4-FFF2-40B4-BE49-F238E27FC236}">
                    <a16:creationId xmlns:a16="http://schemas.microsoft.com/office/drawing/2014/main" id="{599B4A96-271D-4D68-B2C9-D02BF55A35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80939" y="5632795"/>
                <a:ext cx="387117" cy="387117"/>
              </a:xfrm>
              <a:prstGeom prst="rect">
                <a:avLst/>
              </a:prstGeom>
            </p:spPr>
          </p:pic>
        </p:grpSp>
        <p:grpSp>
          <p:nvGrpSpPr>
            <p:cNvPr id="13" name="Group 12">
              <a:extLst>
                <a:ext uri="{FF2B5EF4-FFF2-40B4-BE49-F238E27FC236}">
                  <a16:creationId xmlns:a16="http://schemas.microsoft.com/office/drawing/2014/main" id="{E68B61A4-93D1-4617-8546-67E457BFAD18}"/>
                </a:ext>
              </a:extLst>
            </p:cNvPr>
            <p:cNvGrpSpPr/>
            <p:nvPr/>
          </p:nvGrpSpPr>
          <p:grpSpPr>
            <a:xfrm>
              <a:off x="9231087" y="5027380"/>
              <a:ext cx="2036680" cy="504000"/>
              <a:chOff x="9231087" y="4906729"/>
              <a:chExt cx="2036680" cy="504000"/>
            </a:xfrm>
          </p:grpSpPr>
          <p:sp>
            <p:nvSpPr>
              <p:cNvPr id="27" name="Rectangle 26">
                <a:extLst>
                  <a:ext uri="{FF2B5EF4-FFF2-40B4-BE49-F238E27FC236}">
                    <a16:creationId xmlns:a16="http://schemas.microsoft.com/office/drawing/2014/main" id="{EF852D8C-088B-4C22-A76E-DEA89BBC5BAD}"/>
                  </a:ext>
                </a:extLst>
              </p:cNvPr>
              <p:cNvSpPr/>
              <p:nvPr/>
            </p:nvSpPr>
            <p:spPr>
              <a:xfrm>
                <a:off x="9231087" y="4906729"/>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Logic Apps</a:t>
                </a:r>
              </a:p>
            </p:txBody>
          </p:sp>
          <p:pic>
            <p:nvPicPr>
              <p:cNvPr id="12" name="Graphic 11">
                <a:extLst>
                  <a:ext uri="{FF2B5EF4-FFF2-40B4-BE49-F238E27FC236}">
                    <a16:creationId xmlns:a16="http://schemas.microsoft.com/office/drawing/2014/main" id="{1E7EFE0A-0163-4E04-904E-4113ECA36E4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722497" y="4906729"/>
                <a:ext cx="504000" cy="504000"/>
              </a:xfrm>
              <a:prstGeom prst="rect">
                <a:avLst/>
              </a:prstGeom>
            </p:spPr>
          </p:pic>
        </p:grpSp>
        <p:grpSp>
          <p:nvGrpSpPr>
            <p:cNvPr id="7" name="Group 6">
              <a:extLst>
                <a:ext uri="{FF2B5EF4-FFF2-40B4-BE49-F238E27FC236}">
                  <a16:creationId xmlns:a16="http://schemas.microsoft.com/office/drawing/2014/main" id="{B4CAA2C7-536E-4D8D-AB26-ECD4AC1635AA}"/>
                </a:ext>
              </a:extLst>
            </p:cNvPr>
            <p:cNvGrpSpPr/>
            <p:nvPr/>
          </p:nvGrpSpPr>
          <p:grpSpPr>
            <a:xfrm>
              <a:off x="9231087" y="4480407"/>
              <a:ext cx="2036680" cy="504000"/>
              <a:chOff x="9231087" y="4239104"/>
              <a:chExt cx="2036680" cy="504000"/>
            </a:xfrm>
          </p:grpSpPr>
          <p:sp>
            <p:nvSpPr>
              <p:cNvPr id="26" name="Rectangle 25">
                <a:extLst>
                  <a:ext uri="{FF2B5EF4-FFF2-40B4-BE49-F238E27FC236}">
                    <a16:creationId xmlns:a16="http://schemas.microsoft.com/office/drawing/2014/main" id="{8CD5091D-15BE-4401-84A9-38BA4814024E}"/>
                  </a:ext>
                </a:extLst>
              </p:cNvPr>
              <p:cNvSpPr/>
              <p:nvPr/>
            </p:nvSpPr>
            <p:spPr>
              <a:xfrm>
                <a:off x="9231087" y="4239104"/>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tlCol="0" anchor="ctr"/>
              <a:lstStyle/>
              <a:p>
                <a:r>
                  <a:rPr lang="en-US" sz="1600" dirty="0">
                    <a:solidFill>
                      <a:schemeClr val="tx1"/>
                    </a:solidFill>
                  </a:rPr>
                  <a:t>Function App</a:t>
                </a:r>
              </a:p>
            </p:txBody>
          </p:sp>
          <p:pic>
            <p:nvPicPr>
              <p:cNvPr id="14" name="Graphic 13">
                <a:extLst>
                  <a:ext uri="{FF2B5EF4-FFF2-40B4-BE49-F238E27FC236}">
                    <a16:creationId xmlns:a16="http://schemas.microsoft.com/office/drawing/2014/main" id="{348075CD-3D47-4194-ACCE-53CD34EE05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034" y="4279869"/>
                <a:ext cx="434926" cy="434926"/>
              </a:xfrm>
              <a:prstGeom prst="rect">
                <a:avLst/>
              </a:prstGeom>
            </p:spPr>
          </p:pic>
        </p:grpSp>
        <p:grpSp>
          <p:nvGrpSpPr>
            <p:cNvPr id="5" name="Group 4">
              <a:extLst>
                <a:ext uri="{FF2B5EF4-FFF2-40B4-BE49-F238E27FC236}">
                  <a16:creationId xmlns:a16="http://schemas.microsoft.com/office/drawing/2014/main" id="{2C9B476E-EA37-4557-98D0-95DDDB6056C7}"/>
                </a:ext>
              </a:extLst>
            </p:cNvPr>
            <p:cNvGrpSpPr/>
            <p:nvPr/>
          </p:nvGrpSpPr>
          <p:grpSpPr>
            <a:xfrm>
              <a:off x="9231087" y="3941983"/>
              <a:ext cx="2036680" cy="538993"/>
              <a:chOff x="9231087" y="3622675"/>
              <a:chExt cx="2036680" cy="538993"/>
            </a:xfrm>
          </p:grpSpPr>
          <p:sp>
            <p:nvSpPr>
              <p:cNvPr id="25" name="Rectangle 24">
                <a:extLst>
                  <a:ext uri="{FF2B5EF4-FFF2-40B4-BE49-F238E27FC236}">
                    <a16:creationId xmlns:a16="http://schemas.microsoft.com/office/drawing/2014/main" id="{60D10DAE-ECCB-43F2-BDC3-C88A7410BB84}"/>
                  </a:ext>
                </a:extLst>
              </p:cNvPr>
              <p:cNvSpPr/>
              <p:nvPr/>
            </p:nvSpPr>
            <p:spPr>
              <a:xfrm>
                <a:off x="9231087" y="3622675"/>
                <a:ext cx="2036680" cy="504000"/>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lIns="108000" rIns="180000" rtlCol="0" anchor="ctr"/>
              <a:lstStyle/>
              <a:p>
                <a:r>
                  <a:rPr lang="en-US" sz="1600" dirty="0">
                    <a:solidFill>
                      <a:schemeClr val="tx1"/>
                    </a:solidFill>
                  </a:rPr>
                  <a:t>Automation</a:t>
                </a:r>
                <a:br>
                  <a:rPr lang="en-US" sz="1600" dirty="0">
                    <a:solidFill>
                      <a:schemeClr val="tx1"/>
                    </a:solidFill>
                  </a:rPr>
                </a:br>
                <a:r>
                  <a:rPr lang="en-US" sz="1600" dirty="0">
                    <a:solidFill>
                      <a:schemeClr val="tx1"/>
                    </a:solidFill>
                  </a:rPr>
                  <a:t>Runbook</a:t>
                </a:r>
              </a:p>
            </p:txBody>
          </p:sp>
          <p:pic>
            <p:nvPicPr>
              <p:cNvPr id="46" name="Graphic 45">
                <a:extLst>
                  <a:ext uri="{FF2B5EF4-FFF2-40B4-BE49-F238E27FC236}">
                    <a16:creationId xmlns:a16="http://schemas.microsoft.com/office/drawing/2014/main" id="{490AD544-F9AA-4C10-9BD2-E9A9423B2813}"/>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1460" t="16142" r="22439" b="13523"/>
              <a:stretch/>
            </p:blipFill>
            <p:spPr>
              <a:xfrm>
                <a:off x="10761772" y="3628268"/>
                <a:ext cx="425450" cy="533400"/>
              </a:xfrm>
              <a:prstGeom prst="rect">
                <a:avLst/>
              </a:prstGeom>
            </p:spPr>
          </p:pic>
        </p:grpSp>
      </p:grpSp>
    </p:spTree>
    <p:extLst>
      <p:ext uri="{BB962C8B-B14F-4D97-AF65-F5344CB8AC3E}">
        <p14:creationId xmlns:p14="http://schemas.microsoft.com/office/powerpoint/2010/main" val="102839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52C9-1E93-44AE-B8A8-3EA42A02A99A}"/>
              </a:ext>
            </a:extLst>
          </p:cNvPr>
          <p:cNvSpPr>
            <a:spLocks noGrp="1"/>
          </p:cNvSpPr>
          <p:nvPr>
            <p:ph type="title"/>
          </p:nvPr>
        </p:nvSpPr>
        <p:spPr/>
        <p:txBody>
          <a:bodyPr/>
          <a:lstStyle/>
          <a:p>
            <a:r>
              <a:rPr lang="en-US" dirty="0"/>
              <a:t>Alert state</a:t>
            </a:r>
          </a:p>
        </p:txBody>
      </p:sp>
      <p:graphicFrame>
        <p:nvGraphicFramePr>
          <p:cNvPr id="3" name="Table 2" descr="Table describing the three states of an alert (new, acknowledged, and closed).">
            <a:extLst>
              <a:ext uri="{FF2B5EF4-FFF2-40B4-BE49-F238E27FC236}">
                <a16:creationId xmlns:a16="http://schemas.microsoft.com/office/drawing/2014/main" id="{ABD89745-BFD0-432A-975A-864D42C2B29A}"/>
              </a:ext>
            </a:extLst>
          </p:cNvPr>
          <p:cNvGraphicFramePr>
            <a:graphicFrameLocks noGrp="1"/>
          </p:cNvGraphicFramePr>
          <p:nvPr/>
        </p:nvGraphicFramePr>
        <p:xfrm>
          <a:off x="1524000" y="1821180"/>
          <a:ext cx="9144000" cy="3906330"/>
        </p:xfrm>
        <a:graphic>
          <a:graphicData uri="http://schemas.openxmlformats.org/drawingml/2006/table">
            <a:tbl>
              <a:tblPr firstRow="1" firstCol="1">
                <a:tableStyleId>{793D81CF-94F2-401A-BA57-92F5A7B2D0C5}</a:tableStyleId>
              </a:tblPr>
              <a:tblGrid>
                <a:gridCol w="2553337">
                  <a:extLst>
                    <a:ext uri="{9D8B030D-6E8A-4147-A177-3AD203B41FA5}">
                      <a16:colId xmlns:a16="http://schemas.microsoft.com/office/drawing/2014/main" val="2624371774"/>
                    </a:ext>
                  </a:extLst>
                </a:gridCol>
                <a:gridCol w="6590663">
                  <a:extLst>
                    <a:ext uri="{9D8B030D-6E8A-4147-A177-3AD203B41FA5}">
                      <a16:colId xmlns:a16="http://schemas.microsoft.com/office/drawing/2014/main" val="231635792"/>
                    </a:ext>
                  </a:extLst>
                </a:gridCol>
              </a:tblGrid>
              <a:tr h="338009">
                <a:tc>
                  <a:txBody>
                    <a:bodyPr/>
                    <a:lstStyle/>
                    <a:p>
                      <a:r>
                        <a:rPr lang="en-US" sz="2000" dirty="0">
                          <a:effectLst/>
                        </a:rPr>
                        <a:t>State</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r>
                        <a:rPr lang="en-US" sz="2000" dirty="0">
                          <a:effectLst/>
                        </a:rPr>
                        <a:t>Description</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2832755101"/>
                  </a:ext>
                </a:extLst>
              </a:tr>
              <a:tr h="1170030">
                <a:tc>
                  <a:txBody>
                    <a:bodyPr/>
                    <a:lstStyle/>
                    <a:p>
                      <a:r>
                        <a:rPr lang="en-US" sz="2000" dirty="0">
                          <a:effectLst/>
                        </a:rPr>
                        <a:t>New</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just been detected and has not yet been reviewed.</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5177179"/>
                  </a:ext>
                </a:extLst>
              </a:tr>
              <a:tr h="1170030">
                <a:tc>
                  <a:txBody>
                    <a:bodyPr/>
                    <a:lstStyle/>
                    <a:p>
                      <a:r>
                        <a:rPr lang="en-US" sz="2000" dirty="0">
                          <a:effectLst/>
                        </a:rPr>
                        <a:t>Acknowledged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An administrator has reviewed the alert and started working on it.</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6379917"/>
                  </a:ext>
                </a:extLst>
              </a:tr>
              <a:tr h="1170030">
                <a:tc>
                  <a:txBody>
                    <a:bodyPr/>
                    <a:lstStyle/>
                    <a:p>
                      <a:r>
                        <a:rPr lang="en-US" sz="2000" dirty="0">
                          <a:effectLst/>
                        </a:rPr>
                        <a:t>Closed</a:t>
                      </a:r>
                    </a:p>
                  </a:txBody>
                  <a:tcPr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The issue has been resolved. After an alert has been closed, you can reopen it by changing it to another state.</a:t>
                      </a:r>
                    </a:p>
                  </a:txBody>
                  <a:tcPr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2347772"/>
                  </a:ext>
                </a:extLst>
              </a:tr>
            </a:tbl>
          </a:graphicData>
        </a:graphic>
      </p:graphicFrame>
    </p:spTree>
    <p:extLst>
      <p:ext uri="{BB962C8B-B14F-4D97-AF65-F5344CB8AC3E}">
        <p14:creationId xmlns:p14="http://schemas.microsoft.com/office/powerpoint/2010/main" val="32474905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942B8-8F23-40A8-85F6-B1ED06BB8B2A}">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8EE71741-11F2-48CB-AE33-32A7B8D723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DAC16-21B0-4BA8-ABEC-82B1657A303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8755</Words>
  <Application>Microsoft Office PowerPoint</Application>
  <PresentationFormat>Widescreen</PresentationFormat>
  <Paragraphs>741</Paragraphs>
  <Slides>49</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11: Instrument solutions to support monitoring and logging</vt:lpstr>
      <vt:lpstr>Topics</vt:lpstr>
      <vt:lpstr>Lesson 01: Overview of monitoring in Azure</vt:lpstr>
      <vt:lpstr>Azure Monitor</vt:lpstr>
      <vt:lpstr>Azure Monitor overview</vt:lpstr>
      <vt:lpstr>Monitoring data platform</vt:lpstr>
      <vt:lpstr>Alerts</vt:lpstr>
      <vt:lpstr>Alerts workflow</vt:lpstr>
      <vt:lpstr>Alert state</vt:lpstr>
      <vt:lpstr>Application Insights</vt:lpstr>
      <vt:lpstr>Application Insights architecture</vt:lpstr>
      <vt:lpstr>Lesson 02: Configure instrumentation in an app or service</vt:lpstr>
      <vt:lpstr>Application Insights for webpages</vt:lpstr>
      <vt:lpstr>Application Insights for webpages - code</vt:lpstr>
      <vt:lpstr>Application Insights for web pages - config</vt:lpstr>
      <vt:lpstr>Application Insights for console applications</vt:lpstr>
      <vt:lpstr>Application Insights for console applications - config</vt:lpstr>
      <vt:lpstr>Application Insights for console applications - files</vt:lpstr>
      <vt:lpstr>Application Insights for console applications - code</vt:lpstr>
      <vt:lpstr>Application Insights for desktop apps</vt:lpstr>
      <vt:lpstr>Application Insights for desktop apps - code</vt:lpstr>
      <vt:lpstr>Application Insights platforms</vt:lpstr>
      <vt:lpstr>Demonstration: Instrumenting an ASP.NET app for monitoring in Application Insights</vt:lpstr>
      <vt:lpstr>Other monitoring tools</vt:lpstr>
      <vt:lpstr>Other monitoring tools (continued)</vt:lpstr>
      <vt:lpstr>Lesson 03: Analyzing and troubleshooting apps</vt:lpstr>
      <vt:lpstr>What data does Azure Monitor collect?</vt:lpstr>
      <vt:lpstr>Data sources</vt:lpstr>
      <vt:lpstr>Azure Monitor sources</vt:lpstr>
      <vt:lpstr>Application Insights overview</vt:lpstr>
      <vt:lpstr>Monitored metrics</vt:lpstr>
      <vt:lpstr>Monitored metrics (continued)</vt:lpstr>
      <vt:lpstr>Application Map</vt:lpstr>
      <vt:lpstr>Components</vt:lpstr>
      <vt:lpstr>Application Map - code</vt:lpstr>
      <vt:lpstr>Application Map - configuration</vt:lpstr>
      <vt:lpstr>View activity logs to audit actions on resources </vt:lpstr>
      <vt:lpstr>Auditing in Azure PowerShell</vt:lpstr>
      <vt:lpstr>Auditing in Azure PowerShell – retrieve specific operation</vt:lpstr>
      <vt:lpstr>Monitor availability and responsiveness of a website</vt:lpstr>
      <vt:lpstr>Lesson 04: Implement code that handles transient faults</vt:lpstr>
      <vt:lpstr>Transient errors</vt:lpstr>
      <vt:lpstr>Handling transient errors</vt:lpstr>
      <vt:lpstr>Retrying after a transient error</vt:lpstr>
      <vt:lpstr>Handling transient errors in code</vt:lpstr>
      <vt:lpstr>Detecting if an error is transient</vt:lpstr>
      <vt:lpstr>Lab: Monitoring services that are deployed to Azure</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2021-05-07T15:53:16Z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8356D401-38F3-4419-98B8-81A3B2F66D23</vt:lpwstr>
  </property>
  <property fmtid="{D5CDD505-2E9C-101B-9397-08002B2CF9AE}" pid="3" name="ArticulatePath">
    <vt:lpwstr>AZ-204.12</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