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2" r:id="rId6"/>
    <p:sldId id="276" r:id="rId7"/>
    <p:sldId id="279" r:id="rId8"/>
    <p:sldId id="278" r:id="rId9"/>
    <p:sldId id="281" r:id="rId10"/>
    <p:sldId id="277" r:id="rId11"/>
    <p:sldId id="263" r:id="rId12"/>
    <p:sldId id="274" r:id="rId13"/>
    <p:sldId id="269" r:id="rId14"/>
    <p:sldId id="275" r:id="rId15"/>
    <p:sldId id="270" r:id="rId16"/>
  </p:sldIdLst>
  <p:sldSz cx="9144000" cy="5143500" type="screen16x9"/>
  <p:notesSz cx="6858000" cy="9144000"/>
  <p:embeddedFontLs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Economic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6D26B-27D9-4B2C-867C-1E753E93583D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8FF1B3-AD35-478C-8CDD-AA01A94A9F07}" type="pres">
      <dgm:prSet presAssocID="{0F86D26B-27D9-4B2C-867C-1E753E93583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45C5333-A406-4E0D-96E9-D1E55A5F1568}" type="presOf" srcId="{0F86D26B-27D9-4B2C-867C-1E753E93583D}" destId="{0B8FF1B3-AD35-478C-8CDD-AA01A94A9F07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200" b="0" i="0" u="none" strike="noStrike" cap="none" dirty="0" smtClean="0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rPr>
            <a:t>Delays</a:t>
          </a:r>
        </a:p>
        <a:p>
          <a:r>
            <a:rPr lang="en-US" sz="1200" b="0" i="0" u="none" strike="noStrike" cap="none" dirty="0" smtClean="0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rPr>
            <a:t>Due to</a:t>
          </a:r>
        </a:p>
        <a:p>
          <a:r>
            <a:rPr lang="en-US" sz="1200" b="0" i="0" u="none" strike="noStrike" cap="none" dirty="0" smtClean="0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rPr>
            <a:t>Windy air</a:t>
          </a:r>
          <a:endParaRPr lang="en-US" sz="1200" b="0" i="0" u="none" strike="noStrike" cap="none" dirty="0">
            <a:solidFill>
              <a:schemeClr val="lt1"/>
            </a:solidFill>
            <a:latin typeface="+mn-lt"/>
            <a:ea typeface="+mn-ea"/>
            <a:cs typeface="+mn-cs"/>
            <a:sym typeface="Arial"/>
          </a:endParaRPr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 smtClean="0"/>
            <a:t>Months and weeks Snapshot for max delays </a:t>
          </a:r>
          <a:endParaRPr lang="en-US" sz="1000" dirty="0"/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3BEDDE35-9151-4B0A-A6B5-C3EEEAF1E3AF}">
      <dgm:prSet custT="1"/>
      <dgm:spPr/>
      <dgm:t>
        <a:bodyPr/>
        <a:lstStyle/>
        <a:p>
          <a:r>
            <a:rPr lang="en-US" sz="1200" dirty="0" smtClean="0"/>
            <a:t>Aircraft type </a:t>
          </a:r>
          <a:endParaRPr lang="en-US" sz="2000" dirty="0"/>
        </a:p>
      </dgm:t>
    </dgm:pt>
    <dgm:pt modelId="{D3E3915B-68A0-4EF1-BBF4-1B547A82C0A2}" type="parTrans" cxnId="{2706EE5E-381D-4098-BFE2-143B2CABBCEE}">
      <dgm:prSet/>
      <dgm:spPr/>
      <dgm:t>
        <a:bodyPr/>
        <a:lstStyle/>
        <a:p>
          <a:endParaRPr lang="en-US"/>
        </a:p>
      </dgm:t>
    </dgm:pt>
    <dgm:pt modelId="{37C91543-8B22-4099-BBD1-28679F4D437E}" type="sibTrans" cxnId="{2706EE5E-381D-4098-BFE2-143B2CABBCEE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E260C0-61EE-4497-9D4A-BE84E523A3EF}" type="pres">
      <dgm:prSet presAssocID="{495AB2AB-C979-4559-87C6-D4518E9E353F}" presName="node" presStyleLbl="node1" presStyleIdx="0" presStyleCnt="3" custScaleX="102241" custLinFactNeighborX="-37431" custLinFactNeighborY="4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3" custLinFactNeighborX="-45388" custLinFactNeighborY="-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50C3E-0CFB-46E1-9194-534997AF64B1}" type="pres">
      <dgm:prSet presAssocID="{F40EDE47-E305-4E1B-838A-AD4EE5E0B1BF}" presName="sibTrans" presStyleCnt="0"/>
      <dgm:spPr/>
    </dgm:pt>
    <dgm:pt modelId="{3C66AB4E-BF93-4B6B-B535-867F0DB5883B}" type="pres">
      <dgm:prSet presAssocID="{3BEDDE35-9151-4B0A-A6B5-C3EEEAF1E3A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9CE916B9-6BC5-4A8E-A1A7-D76F613B94D1}" type="presOf" srcId="{3BEDDE35-9151-4B0A-A6B5-C3EEEAF1E3AF}" destId="{3C66AB4E-BF93-4B6B-B535-867F0DB5883B}" srcOrd="0" destOrd="0" presId="urn:microsoft.com/office/officeart/2005/8/layout/hList6"/>
    <dgm:cxn modelId="{2706EE5E-381D-4098-BFE2-143B2CABBCEE}" srcId="{C44149F6-C6D5-4E46-96AD-075B1AFADF60}" destId="{3BEDDE35-9151-4B0A-A6B5-C3EEEAF1E3AF}" srcOrd="2" destOrd="0" parTransId="{D3E3915B-68A0-4EF1-BBF4-1B547A82C0A2}" sibTransId="{37C91543-8B22-4099-BBD1-28679F4D437E}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  <dgm:cxn modelId="{B9D1B5D5-85A9-4EE8-8251-2782BD955CDA}" type="presParOf" srcId="{A1B49F1D-332D-4E33-B466-82106D9A224D}" destId="{64E50C3E-0CFB-46E1-9194-534997AF64B1}" srcOrd="3" destOrd="0" presId="urn:microsoft.com/office/officeart/2005/8/layout/hList6"/>
    <dgm:cxn modelId="{79933D4C-5EFD-415B-B1A0-F2AA1DF2A03D}" type="presParOf" srcId="{A1B49F1D-332D-4E33-B466-82106D9A224D}" destId="{3C66AB4E-BF93-4B6B-B535-867F0DB5883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400" b="0" i="0" u="none" strike="noStrike" cap="none" dirty="0" smtClean="0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rPr>
            <a:t>Spark  SQL</a:t>
          </a:r>
          <a:endParaRPr lang="en-US" sz="1400" b="0" i="0" u="none" strike="noStrike" cap="none" dirty="0">
            <a:solidFill>
              <a:schemeClr val="lt1"/>
            </a:solidFill>
            <a:latin typeface="+mn-lt"/>
            <a:ea typeface="+mn-ea"/>
            <a:cs typeface="+mn-cs"/>
            <a:sym typeface="Arial"/>
          </a:endParaRPr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2000" dirty="0" smtClean="0"/>
            <a:t>DF</a:t>
          </a:r>
          <a:endParaRPr lang="en-US" sz="1000" dirty="0"/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3BEDDE35-9151-4B0A-A6B5-C3EEEAF1E3AF}">
      <dgm:prSet custT="1"/>
      <dgm:spPr/>
      <dgm:t>
        <a:bodyPr/>
        <a:lstStyle/>
        <a:p>
          <a:r>
            <a:rPr lang="en-US" sz="2000" dirty="0" smtClean="0"/>
            <a:t>DF</a:t>
          </a:r>
          <a:endParaRPr lang="en-US" sz="2000" dirty="0"/>
        </a:p>
      </dgm:t>
    </dgm:pt>
    <dgm:pt modelId="{D3E3915B-68A0-4EF1-BBF4-1B547A82C0A2}" type="parTrans" cxnId="{2706EE5E-381D-4098-BFE2-143B2CABBCEE}">
      <dgm:prSet/>
      <dgm:spPr/>
      <dgm:t>
        <a:bodyPr/>
        <a:lstStyle/>
        <a:p>
          <a:endParaRPr lang="en-US"/>
        </a:p>
      </dgm:t>
    </dgm:pt>
    <dgm:pt modelId="{37C91543-8B22-4099-BBD1-28679F4D437E}" type="sibTrans" cxnId="{2706EE5E-381D-4098-BFE2-143B2CABBCEE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E260C0-61EE-4497-9D4A-BE84E523A3EF}" type="pres">
      <dgm:prSet presAssocID="{495AB2AB-C979-4559-87C6-D4518E9E353F}" presName="node" presStyleLbl="node1" presStyleIdx="0" presStyleCnt="3" custScaleX="102241" custLinFactNeighborX="-37431" custLinFactNeighborY="4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3" custLinFactNeighborX="-45388" custLinFactNeighborY="-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50C3E-0CFB-46E1-9194-534997AF64B1}" type="pres">
      <dgm:prSet presAssocID="{F40EDE47-E305-4E1B-838A-AD4EE5E0B1BF}" presName="sibTrans" presStyleCnt="0"/>
      <dgm:spPr/>
    </dgm:pt>
    <dgm:pt modelId="{3C66AB4E-BF93-4B6B-B535-867F0DB5883B}" type="pres">
      <dgm:prSet presAssocID="{3BEDDE35-9151-4B0A-A6B5-C3EEEAF1E3A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C00966-C197-423B-A239-885BB0C0D91E}" type="presOf" srcId="{B161B6B6-EDFF-4153-B382-37E7FF32DB18}" destId="{420189A9-3E83-4F01-9179-E4FCD56F4B33}" srcOrd="0" destOrd="0" presId="urn:microsoft.com/office/officeart/2005/8/layout/hList6"/>
    <dgm:cxn modelId="{0D308A4D-E84B-4174-B603-9E88877A6C57}" type="presOf" srcId="{495AB2AB-C979-4559-87C6-D4518E9E353F}" destId="{A4E260C0-61EE-4497-9D4A-BE84E523A3EF}" srcOrd="0" destOrd="0" presId="urn:microsoft.com/office/officeart/2005/8/layout/hList6"/>
    <dgm:cxn modelId="{2706EE5E-381D-4098-BFE2-143B2CABBCEE}" srcId="{C44149F6-C6D5-4E46-96AD-075B1AFADF60}" destId="{3BEDDE35-9151-4B0A-A6B5-C3EEEAF1E3AF}" srcOrd="2" destOrd="0" parTransId="{D3E3915B-68A0-4EF1-BBF4-1B547A82C0A2}" sibTransId="{37C91543-8B22-4099-BBD1-28679F4D437E}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B482802C-BC3E-4110-8BB3-4D10CD0B58B0}" type="presOf" srcId="{C44149F6-C6D5-4E46-96AD-075B1AFADF60}" destId="{A1B49F1D-332D-4E33-B466-82106D9A224D}" srcOrd="0" destOrd="0" presId="urn:microsoft.com/office/officeart/2005/8/layout/hList6"/>
    <dgm:cxn modelId="{034F8155-B33C-454D-977E-1242ADC03E11}" type="presOf" srcId="{3BEDDE35-9151-4B0A-A6B5-C3EEEAF1E3AF}" destId="{3C66AB4E-BF93-4B6B-B535-867F0DB5883B}" srcOrd="0" destOrd="0" presId="urn:microsoft.com/office/officeart/2005/8/layout/hList6"/>
    <dgm:cxn modelId="{92C4B6F3-7C93-43A7-9022-93931F0D27EE}" type="presParOf" srcId="{A1B49F1D-332D-4E33-B466-82106D9A224D}" destId="{A4E260C0-61EE-4497-9D4A-BE84E523A3EF}" srcOrd="0" destOrd="0" presId="urn:microsoft.com/office/officeart/2005/8/layout/hList6"/>
    <dgm:cxn modelId="{441F85D3-B55E-4AE3-8C0F-B830333AA9E6}" type="presParOf" srcId="{A1B49F1D-332D-4E33-B466-82106D9A224D}" destId="{54B075C8-177D-4296-9933-F3D1ECDC87D0}" srcOrd="1" destOrd="0" presId="urn:microsoft.com/office/officeart/2005/8/layout/hList6"/>
    <dgm:cxn modelId="{1010B0EA-9A1D-42D9-8EFD-C778CD2B1F99}" type="presParOf" srcId="{A1B49F1D-332D-4E33-B466-82106D9A224D}" destId="{420189A9-3E83-4F01-9179-E4FCD56F4B33}" srcOrd="2" destOrd="0" presId="urn:microsoft.com/office/officeart/2005/8/layout/hList6"/>
    <dgm:cxn modelId="{AC9C6229-CF6A-430C-ABF3-00FE4E03C5DB}" type="presParOf" srcId="{A1B49F1D-332D-4E33-B466-82106D9A224D}" destId="{64E50C3E-0CFB-46E1-9194-534997AF64B1}" srcOrd="3" destOrd="0" presId="urn:microsoft.com/office/officeart/2005/8/layout/hList6"/>
    <dgm:cxn modelId="{EFA85BDF-97B3-4BD9-B747-C18AA317C592}" type="presParOf" srcId="{A1B49F1D-332D-4E33-B466-82106D9A224D}" destId="{3C66AB4E-BF93-4B6B-B535-867F0DB5883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641598" y="641598"/>
          <a:ext cx="2235607" cy="95241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strike="noStrike" kern="1200" cap="none" dirty="0" smtClean="0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rPr>
            <a:t>Delays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strike="noStrike" kern="1200" cap="none" dirty="0" smtClean="0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rPr>
            <a:t>Due 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strike="noStrike" kern="1200" cap="none" dirty="0" smtClean="0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rPr>
            <a:t>Windy air</a:t>
          </a:r>
          <a:endParaRPr lang="en-US" sz="1200" b="0" i="0" u="none" strike="noStrike" kern="1200" cap="none" dirty="0">
            <a:solidFill>
              <a:schemeClr val="lt1"/>
            </a:solidFill>
            <a:latin typeface="+mn-lt"/>
            <a:ea typeface="+mn-ea"/>
            <a:cs typeface="+mn-cs"/>
            <a:sym typeface="Arial"/>
          </a:endParaRPr>
        </a:p>
      </dsp:txBody>
      <dsp:txXfrm rot="5400000">
        <a:off x="0" y="447121"/>
        <a:ext cx="952410" cy="1341365"/>
      </dsp:txXfrm>
    </dsp:sp>
    <dsp:sp modelId="{420189A9-3E83-4F01-9179-E4FCD56F4B33}">
      <dsp:nvSpPr>
        <dsp:cNvPr id="0" name=""/>
        <dsp:cNvSpPr/>
      </dsp:nvSpPr>
      <dsp:spPr>
        <a:xfrm rot="16200000">
          <a:off x="339824" y="652036"/>
          <a:ext cx="2235607" cy="931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Months and weeks Snapshot for max delays </a:t>
          </a:r>
          <a:endParaRPr lang="en-US" sz="1000" kern="1200" dirty="0"/>
        </a:p>
      </dsp:txBody>
      <dsp:txXfrm rot="5400000">
        <a:off x="991860" y="447121"/>
        <a:ext cx="931534" cy="1341365"/>
      </dsp:txXfrm>
    </dsp:sp>
    <dsp:sp modelId="{3C66AB4E-BF93-4B6B-B535-867F0DB5883B}">
      <dsp:nvSpPr>
        <dsp:cNvPr id="0" name=""/>
        <dsp:cNvSpPr/>
      </dsp:nvSpPr>
      <dsp:spPr>
        <a:xfrm rot="16200000">
          <a:off x="1372934" y="652036"/>
          <a:ext cx="2235607" cy="931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Aircraft type </a:t>
          </a:r>
          <a:endParaRPr lang="en-US" sz="2000" kern="1200" dirty="0"/>
        </a:p>
      </dsp:txBody>
      <dsp:txXfrm rot="5400000">
        <a:off x="2024970" y="447121"/>
        <a:ext cx="931534" cy="1341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641598" y="641598"/>
          <a:ext cx="2235607" cy="95241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strike="noStrike" kern="1200" cap="none" dirty="0" smtClean="0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rPr>
            <a:t>Spark  SQL</a:t>
          </a:r>
          <a:endParaRPr lang="en-US" sz="1400" b="0" i="0" u="none" strike="noStrike" kern="1200" cap="none" dirty="0">
            <a:solidFill>
              <a:schemeClr val="lt1"/>
            </a:solidFill>
            <a:latin typeface="+mn-lt"/>
            <a:ea typeface="+mn-ea"/>
            <a:cs typeface="+mn-cs"/>
            <a:sym typeface="Arial"/>
          </a:endParaRPr>
        </a:p>
      </dsp:txBody>
      <dsp:txXfrm rot="5400000">
        <a:off x="0" y="447121"/>
        <a:ext cx="952410" cy="1341365"/>
      </dsp:txXfrm>
    </dsp:sp>
    <dsp:sp modelId="{420189A9-3E83-4F01-9179-E4FCD56F4B33}">
      <dsp:nvSpPr>
        <dsp:cNvPr id="0" name=""/>
        <dsp:cNvSpPr/>
      </dsp:nvSpPr>
      <dsp:spPr>
        <a:xfrm rot="16200000">
          <a:off x="339824" y="652036"/>
          <a:ext cx="2235607" cy="931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DF</a:t>
          </a:r>
          <a:endParaRPr lang="en-US" sz="1000" kern="1200" dirty="0"/>
        </a:p>
      </dsp:txBody>
      <dsp:txXfrm rot="5400000">
        <a:off x="991860" y="447121"/>
        <a:ext cx="931534" cy="1341365"/>
      </dsp:txXfrm>
    </dsp:sp>
    <dsp:sp modelId="{3C66AB4E-BF93-4B6B-B535-867F0DB5883B}">
      <dsp:nvSpPr>
        <dsp:cNvPr id="0" name=""/>
        <dsp:cNvSpPr/>
      </dsp:nvSpPr>
      <dsp:spPr>
        <a:xfrm rot="16200000">
          <a:off x="1372934" y="652036"/>
          <a:ext cx="2235607" cy="931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DF</a:t>
          </a:r>
          <a:endParaRPr lang="en-US" sz="2000" kern="1200" dirty="0"/>
        </a:p>
      </dsp:txBody>
      <dsp:txXfrm rot="5400000">
        <a:off x="2024970" y="447121"/>
        <a:ext cx="931534" cy="134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8882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34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c6705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c6705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d2359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d2359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8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6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76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7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6.png"/><Relationship Id="rId5" Type="http://schemas.openxmlformats.org/officeDocument/2006/relationships/diagramData" Target="../diagrams/data1.xml"/><Relationship Id="rId10" Type="http://schemas.openxmlformats.org/officeDocument/2006/relationships/image" Target="../media/image5.jpg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348378" cy="14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Airline Data Intelligence</a:t>
            </a:r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857978" y="2535474"/>
            <a:ext cx="6051586" cy="805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</a:t>
            </a:r>
            <a:r>
              <a:rPr lang="en" b="1" dirty="0" smtClean="0"/>
              <a:t>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chandan1 ,chandan2,chandan3,chandan4</a:t>
            </a:r>
            <a:endParaRPr sz="2000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14" y="82501"/>
            <a:ext cx="4008235" cy="194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Project Flow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6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849709" y="90678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DataSet1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FF3E2B68-FE09-45EC-8197-6CFD4C09B58C}"/>
              </a:ext>
            </a:extLst>
          </p:cNvPr>
          <p:cNvSpPr/>
          <p:nvPr/>
        </p:nvSpPr>
        <p:spPr>
          <a:xfrm flipH="1">
            <a:off x="104846" y="133742"/>
            <a:ext cx="199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latin typeface="Economica" panose="020B0604020202020204" charset="0"/>
              </a:rPr>
              <a:t> </a:t>
            </a:r>
            <a:r>
              <a:rPr lang="en-US" sz="2400" dirty="0">
                <a:latin typeface="Economica" panose="020B0604020202020204" charset="0"/>
              </a:rPr>
              <a:t>Project Flow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849709" y="1712322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DataSet2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2562781" y="90678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Cleaning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2562781" y="1712322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Cleaning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4384702" y="90678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Validation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4384702" y="1712322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Validation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5862867" y="90678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Calibration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5862867" y="1712322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Calibration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7375407" y="979026"/>
            <a:ext cx="1197951" cy="931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Writing to HDFS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>
            <a:off x="1855549" y="1104900"/>
            <a:ext cx="65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>
            <a:off x="1857963" y="1909512"/>
            <a:ext cx="65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>
            <a:off x="3628174" y="1050975"/>
            <a:ext cx="65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>
            <a:off x="3628174" y="1909512"/>
            <a:ext cx="65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>
            <a:off x="5205385" y="1077546"/>
            <a:ext cx="65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>
            <a:off x="5205385" y="1909512"/>
            <a:ext cx="65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>
            <a:endCxn id="46" idx="1"/>
          </p:cNvCxnSpPr>
          <p:nvPr/>
        </p:nvCxnSpPr>
        <p:spPr>
          <a:xfrm>
            <a:off x="6717925" y="1154102"/>
            <a:ext cx="657482" cy="29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>
            <a:endCxn id="46" idx="1"/>
          </p:cNvCxnSpPr>
          <p:nvPr/>
        </p:nvCxnSpPr>
        <p:spPr>
          <a:xfrm flipV="1">
            <a:off x="6868707" y="1444734"/>
            <a:ext cx="506700" cy="35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>
            <a:off x="7527494" y="1915361"/>
            <a:ext cx="7620" cy="26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7375407" y="2177922"/>
            <a:ext cx="654813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DF1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8245951" y="2177922"/>
            <a:ext cx="654813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DF2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>
            <a:off x="8477415" y="1915361"/>
            <a:ext cx="7620" cy="26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7636666" y="3300490"/>
            <a:ext cx="1005840" cy="508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Joining DF1 &amp; DF2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>
            <a:off x="7645676" y="2528780"/>
            <a:ext cx="652676" cy="7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/>
          <p:nvPr/>
        </p:nvCxnSpPr>
        <p:spPr>
          <a:xfrm flipH="1">
            <a:off x="8298352" y="2574162"/>
            <a:ext cx="347434" cy="726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5205385" y="2716515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First outcome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5222180" y="3356551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Second</a:t>
            </a:r>
            <a:r>
              <a:rPr lang="en-US" sz="800" b="1" dirty="0" smtClean="0">
                <a:solidFill>
                  <a:schemeClr val="tx1"/>
                </a:solidFill>
              </a:rPr>
              <a:t> outcome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4264E52C-C9D3-4D90-8753-6039C13BD311}"/>
              </a:ext>
            </a:extLst>
          </p:cNvPr>
          <p:cNvSpPr/>
          <p:nvPr/>
        </p:nvSpPr>
        <p:spPr>
          <a:xfrm>
            <a:off x="5222180" y="396207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</a:t>
            </a:r>
            <a:r>
              <a:rPr lang="en-US" sz="900" b="1" dirty="0" smtClean="0">
                <a:solidFill>
                  <a:schemeClr val="tx1"/>
                </a:solidFill>
              </a:rPr>
              <a:t>hird</a:t>
            </a:r>
            <a:r>
              <a:rPr lang="en-US" sz="900" b="1" dirty="0" smtClean="0">
                <a:solidFill>
                  <a:schemeClr val="tx1"/>
                </a:solidFill>
              </a:rPr>
              <a:t> outcome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>
            <a:stCxn id="74" idx="1"/>
          </p:cNvCxnSpPr>
          <p:nvPr/>
        </p:nvCxnSpPr>
        <p:spPr>
          <a:xfrm flipH="1" flipV="1">
            <a:off x="6228021" y="3112755"/>
            <a:ext cx="1408645" cy="441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>
            <a:stCxn id="74" idx="1"/>
          </p:cNvCxnSpPr>
          <p:nvPr/>
        </p:nvCxnSpPr>
        <p:spPr>
          <a:xfrm flipH="1" flipV="1">
            <a:off x="6207790" y="3486114"/>
            <a:ext cx="1428876" cy="68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F439D18C-8D27-4D55-B2A7-6BC426219315}"/>
              </a:ext>
            </a:extLst>
          </p:cNvPr>
          <p:cNvCxnSpPr>
            <a:stCxn id="74" idx="1"/>
          </p:cNvCxnSpPr>
          <p:nvPr/>
        </p:nvCxnSpPr>
        <p:spPr>
          <a:xfrm flipH="1">
            <a:off x="6217906" y="3554672"/>
            <a:ext cx="1418760" cy="582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5885" y="-18108"/>
            <a:ext cx="509223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Technologies and Tools Used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C8D45F-6E42-40A5-8891-3D4AB44C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11" y="1376352"/>
            <a:ext cx="2345055" cy="1172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5954BB-91AA-4D50-B810-22AE05E20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65" y="1383587"/>
            <a:ext cx="2294870" cy="119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08A0F1-985F-46B7-8BC7-DEF5CEAFD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40" y="2823361"/>
            <a:ext cx="1217379" cy="1217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8FA2B0-A09B-4392-9D9C-C0558C06E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167" y="2815333"/>
            <a:ext cx="2882865" cy="1217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5A48D27-2EAF-476F-A764-8563C06EC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9736" y="2802862"/>
            <a:ext cx="2122255" cy="119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EDBC095-BFB6-4965-B7CF-574355388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3334" y="1395022"/>
            <a:ext cx="1172527" cy="117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4BC2F13-CC5C-4F95-9ECA-83CE3F41D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1191" y="1383587"/>
            <a:ext cx="1172527" cy="1172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D558D30-3D92-42FF-A258-F4796786F8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6833" y="2815333"/>
            <a:ext cx="1638137" cy="11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72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Conclusion</a:t>
            </a:r>
            <a:endParaRPr dirty="0"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0" y="1147224"/>
            <a:ext cx="9144000" cy="41562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   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The  ADI helps Airline to minimise revenue loss due to flight delays. Which has      close relation to natural calamity. </a:t>
            </a:r>
            <a:r>
              <a:rPr lang="en" dirty="0" smtClean="0">
                <a:solidFill>
                  <a:schemeClr val="bg1"/>
                </a:solidFill>
              </a:rPr>
              <a:t>ADI does schedule forcasting which is based upon historical flight and weather data.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N" dirty="0" err="1" smtClean="0">
                <a:solidFill>
                  <a:schemeClr val="bg1"/>
                </a:solidFill>
              </a:rPr>
              <a:t>AdI</a:t>
            </a:r>
            <a:r>
              <a:rPr lang="en-IN" dirty="0" smtClean="0">
                <a:solidFill>
                  <a:schemeClr val="bg1"/>
                </a:solidFill>
              </a:rPr>
              <a:t> has ability to negate </a:t>
            </a:r>
            <a:r>
              <a:rPr lang="en-IN" dirty="0" smtClean="0">
                <a:solidFill>
                  <a:schemeClr val="bg1"/>
                </a:solidFill>
              </a:rPr>
              <a:t>natural calamity impact , if it is up to moderate level.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98330" y="141389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175" y="1336675"/>
            <a:ext cx="2470150" cy="2470150"/>
          </a:xfrm>
          <a:prstGeom prst="rect">
            <a:avLst/>
          </a:prstGeom>
          <a:solidFill>
            <a:schemeClr val="accent3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443915" y="827711"/>
            <a:ext cx="4080000" cy="3819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solidFill>
                  <a:srgbClr val="FFFFFF"/>
                </a:solidFill>
              </a:rPr>
              <a:t>Problem Statement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Objective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 smtClean="0">
                <a:solidFill>
                  <a:srgbClr val="FFFFFF"/>
                </a:solidFill>
              </a:rPr>
              <a:t>Bigdata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Project </a:t>
            </a:r>
            <a:r>
              <a:rPr lang="en" sz="1600" dirty="0">
                <a:solidFill>
                  <a:srgbClr val="FFFFFF"/>
                </a:solidFill>
              </a:rPr>
              <a:t>Overview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 smtClean="0">
                <a:solidFill>
                  <a:srgbClr val="FFFFFF"/>
                </a:solidFill>
              </a:rPr>
              <a:t>Project</a:t>
            </a:r>
            <a:r>
              <a:rPr lang="en" sz="1600" dirty="0" smtClean="0">
                <a:solidFill>
                  <a:srgbClr val="FFFFFF"/>
                </a:solidFill>
              </a:rPr>
              <a:t>-Architecture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Project Flow</a:t>
            </a: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T</a:t>
            </a:r>
            <a:r>
              <a:rPr lang="en" sz="1600" dirty="0">
                <a:solidFill>
                  <a:srgbClr val="FFFFFF"/>
                </a:solidFill>
              </a:rPr>
              <a:t>echnology and Tools </a:t>
            </a:r>
            <a:r>
              <a:rPr lang="en-US" sz="1600" dirty="0">
                <a:solidFill>
                  <a:srgbClr val="FFFFFF"/>
                </a:solidFill>
              </a:rPr>
              <a:t>Used</a:t>
            </a: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Conclusion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Problem Statement</a:t>
            </a:r>
            <a:endParaRPr sz="3000"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899904" y="1318650"/>
            <a:ext cx="3794515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Revenue loss due to delay departure is a </a:t>
            </a:r>
            <a:r>
              <a:rPr lang="en-IN" dirty="0" smtClean="0"/>
              <a:t> </a:t>
            </a:r>
            <a:r>
              <a:rPr lang="en-IN" dirty="0"/>
              <a:t>common problem for operating airline. Based upon historical data, airline needs a strategy proposition where common natural attributes can be negated</a:t>
            </a:r>
            <a:r>
              <a:rPr lang="en-IN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55288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IN" dirty="0" smtClean="0">
                <a:solidFill>
                  <a:schemeClr val="bg1"/>
                </a:solidFill>
              </a:rPr>
              <a:t>Our objective is to provide a  </a:t>
            </a:r>
            <a:r>
              <a:rPr lang="en-IN" dirty="0">
                <a:solidFill>
                  <a:schemeClr val="bg1"/>
                </a:solidFill>
              </a:rPr>
              <a:t>solution for </a:t>
            </a:r>
            <a:r>
              <a:rPr lang="en-IN" dirty="0" smtClean="0">
                <a:solidFill>
                  <a:schemeClr val="bg1"/>
                </a:solidFill>
              </a:rPr>
              <a:t>revenue loss. Where Airline can utilize historical data for future decisions.  </a:t>
            </a:r>
            <a:endParaRPr lang="en-I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Objective 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Bigdata - Pyspark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5C2A5B7-2200-4E48-8747-275E545EB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137265"/>
              </p:ext>
            </p:extLst>
          </p:nvPr>
        </p:nvGraphicFramePr>
        <p:xfrm>
          <a:off x="4572000" y="434340"/>
          <a:ext cx="4572000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93" y="2391562"/>
            <a:ext cx="4094776" cy="2343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46" y="386986"/>
            <a:ext cx="3751016" cy="19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372825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Project Overview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4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518259-7EA9-4467-9659-F75419C33C1D}"/>
              </a:ext>
            </a:extLst>
          </p:cNvPr>
          <p:cNvSpPr/>
          <p:nvPr/>
        </p:nvSpPr>
        <p:spPr>
          <a:xfrm>
            <a:off x="4160520" y="1472094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8EBFC0D-4EF5-4D39-831F-1D2598F00ED5}"/>
              </a:ext>
            </a:extLst>
          </p:cNvPr>
          <p:cNvGrpSpPr/>
          <p:nvPr/>
        </p:nvGrpSpPr>
        <p:grpSpPr>
          <a:xfrm>
            <a:off x="268858" y="971851"/>
            <a:ext cx="1116993" cy="740638"/>
            <a:chOff x="3340101" y="0"/>
            <a:chExt cx="1116993" cy="740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xmlns="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/>
                <a:t>Dataset1</a:t>
              </a:r>
              <a:endParaRPr lang="en-US" sz="15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FDF9093-A06F-4263-B005-1CE0CE8D8D64}"/>
              </a:ext>
            </a:extLst>
          </p:cNvPr>
          <p:cNvGrpSpPr/>
          <p:nvPr/>
        </p:nvGrpSpPr>
        <p:grpSpPr>
          <a:xfrm>
            <a:off x="1753453" y="950825"/>
            <a:ext cx="1116993" cy="761664"/>
            <a:chOff x="3340101" y="0"/>
            <a:chExt cx="1116993" cy="7406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xmlns="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/>
                <a:t>CVC</a:t>
              </a:r>
              <a:endParaRPr lang="en-US" sz="15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B4EE419-1F29-4B3B-85FF-6E172AD2AE7F}"/>
              </a:ext>
            </a:extLst>
          </p:cNvPr>
          <p:cNvGrpSpPr/>
          <p:nvPr/>
        </p:nvGrpSpPr>
        <p:grpSpPr>
          <a:xfrm>
            <a:off x="1760048" y="1988303"/>
            <a:ext cx="1116993" cy="740638"/>
            <a:chOff x="3340101" y="0"/>
            <a:chExt cx="1116993" cy="7406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FF93351-2D9E-4FBB-827B-B6E50F79668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xmlns="" id="{0CFBD9ED-182A-49AE-A9AC-C771AECFBE3B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/>
                <a:t>CVC</a:t>
              </a:r>
              <a:endParaRPr lang="en-US" sz="1500" kern="12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88C4EAD-4E37-4D86-89D8-EC73E3589EB9}"/>
              </a:ext>
            </a:extLst>
          </p:cNvPr>
          <p:cNvCxnSpPr>
            <a:stCxn id="14" idx="6"/>
          </p:cNvCxnSpPr>
          <p:nvPr/>
        </p:nvCxnSpPr>
        <p:spPr>
          <a:xfrm>
            <a:off x="1385851" y="1342170"/>
            <a:ext cx="3741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xmlns="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624551"/>
              </p:ext>
            </p:extLst>
          </p:nvPr>
        </p:nvGraphicFramePr>
        <p:xfrm>
          <a:off x="5895229" y="534263"/>
          <a:ext cx="2957802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CA3BA5E4-A54F-4B28-8593-488CC0CB5BC5}"/>
              </a:ext>
            </a:extLst>
          </p:cNvPr>
          <p:cNvCxnSpPr/>
          <p:nvPr/>
        </p:nvCxnSpPr>
        <p:spPr>
          <a:xfrm>
            <a:off x="8212694" y="2600889"/>
            <a:ext cx="0" cy="11084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ylinder 76">
            <a:extLst>
              <a:ext uri="{FF2B5EF4-FFF2-40B4-BE49-F238E27FC236}">
                <a16:creationId xmlns:a16="http://schemas.microsoft.com/office/drawing/2014/main" xmlns="" id="{239DD4B2-CD70-4C26-93D6-E892538EE3CB}"/>
              </a:ext>
            </a:extLst>
          </p:cNvPr>
          <p:cNvSpPr/>
          <p:nvPr/>
        </p:nvSpPr>
        <p:spPr>
          <a:xfrm>
            <a:off x="7901047" y="3709387"/>
            <a:ext cx="729974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14A1A9B-8ED4-4369-BEF0-A58D3169DBF6}"/>
              </a:ext>
            </a:extLst>
          </p:cNvPr>
          <p:cNvSpPr/>
          <p:nvPr/>
        </p:nvSpPr>
        <p:spPr>
          <a:xfrm>
            <a:off x="240840" y="131862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 dirty="0">
                <a:latin typeface="Economica" panose="020B0604020202020204" charset="0"/>
              </a:rPr>
              <a:t> </a:t>
            </a:r>
            <a:r>
              <a:rPr lang="en-US" sz="3400" dirty="0">
                <a:latin typeface="Economica" panose="020B0604020202020204" charset="0"/>
              </a:rPr>
              <a:t>Project Overview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F862E09-88C0-4293-A0B6-D7430C669D03}"/>
              </a:ext>
            </a:extLst>
          </p:cNvPr>
          <p:cNvSpPr/>
          <p:nvPr/>
        </p:nvSpPr>
        <p:spPr>
          <a:xfrm>
            <a:off x="3991853" y="1233707"/>
            <a:ext cx="1570174" cy="86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</a:t>
            </a:r>
          </a:p>
          <a:p>
            <a:pPr algn="ctr"/>
            <a:r>
              <a:rPr lang="en-US" dirty="0" smtClean="0"/>
              <a:t>Records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68EBFC0D-4EF5-4D39-831F-1D2598F00ED5}"/>
              </a:ext>
            </a:extLst>
          </p:cNvPr>
          <p:cNvGrpSpPr/>
          <p:nvPr/>
        </p:nvGrpSpPr>
        <p:grpSpPr>
          <a:xfrm>
            <a:off x="240840" y="2029039"/>
            <a:ext cx="1116993" cy="740638"/>
            <a:chOff x="3340101" y="0"/>
            <a:chExt cx="1116993" cy="74063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xmlns="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/>
                <a:t>Dataset2</a:t>
              </a:r>
              <a:endParaRPr lang="en-US" sz="1500" kern="12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688C4EAD-4E37-4D86-89D8-EC73E3589EB9}"/>
              </a:ext>
            </a:extLst>
          </p:cNvPr>
          <p:cNvCxnSpPr/>
          <p:nvPr/>
        </p:nvCxnSpPr>
        <p:spPr>
          <a:xfrm>
            <a:off x="1357833" y="2399358"/>
            <a:ext cx="4022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A8F580D4-29E8-4F75-A4A9-204563A232AF}"/>
              </a:ext>
            </a:extLst>
          </p:cNvPr>
          <p:cNvCxnSpPr/>
          <p:nvPr/>
        </p:nvCxnSpPr>
        <p:spPr>
          <a:xfrm>
            <a:off x="2805077" y="1472094"/>
            <a:ext cx="11867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80709D94-5787-4608-AF07-FD49C2904916}"/>
              </a:ext>
            </a:extLst>
          </p:cNvPr>
          <p:cNvCxnSpPr>
            <a:stCxn id="20" idx="6"/>
          </p:cNvCxnSpPr>
          <p:nvPr/>
        </p:nvCxnSpPr>
        <p:spPr>
          <a:xfrm flipV="1">
            <a:off x="2877041" y="1988303"/>
            <a:ext cx="1114812" cy="37031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A8F580D4-29E8-4F75-A4A9-204563A232AF}"/>
              </a:ext>
            </a:extLst>
          </p:cNvPr>
          <p:cNvCxnSpPr/>
          <p:nvPr/>
        </p:nvCxnSpPr>
        <p:spPr>
          <a:xfrm flipV="1">
            <a:off x="5481702" y="1586193"/>
            <a:ext cx="421453" cy="1450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80709D94-5787-4608-AF07-FD49C2904916}"/>
              </a:ext>
            </a:extLst>
          </p:cNvPr>
          <p:cNvCxnSpPr/>
          <p:nvPr/>
        </p:nvCxnSpPr>
        <p:spPr>
          <a:xfrm flipV="1">
            <a:off x="5481702" y="1737260"/>
            <a:ext cx="421453" cy="205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469599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Onboarding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518259-7EA9-4467-9659-F75419C33C1D}"/>
              </a:ext>
            </a:extLst>
          </p:cNvPr>
          <p:cNvSpPr/>
          <p:nvPr/>
        </p:nvSpPr>
        <p:spPr>
          <a:xfrm>
            <a:off x="4160520" y="1472094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8EBFC0D-4EF5-4D39-831F-1D2598F00ED5}"/>
              </a:ext>
            </a:extLst>
          </p:cNvPr>
          <p:cNvGrpSpPr/>
          <p:nvPr/>
        </p:nvGrpSpPr>
        <p:grpSpPr>
          <a:xfrm>
            <a:off x="268858" y="971851"/>
            <a:ext cx="1116993" cy="740638"/>
            <a:chOff x="3340101" y="0"/>
            <a:chExt cx="1116993" cy="740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xmlns="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/>
                <a:t>Flight Data</a:t>
              </a:r>
              <a:endParaRPr lang="en-US" sz="15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FDF9093-A06F-4263-B005-1CE0CE8D8D64}"/>
              </a:ext>
            </a:extLst>
          </p:cNvPr>
          <p:cNvGrpSpPr/>
          <p:nvPr/>
        </p:nvGrpSpPr>
        <p:grpSpPr>
          <a:xfrm>
            <a:off x="1753453" y="950825"/>
            <a:ext cx="1116993" cy="761664"/>
            <a:chOff x="3340101" y="0"/>
            <a:chExt cx="1116993" cy="7406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xmlns="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/>
                <a:t>Spark RDD</a:t>
              </a:r>
              <a:endParaRPr lang="en-US" sz="15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B4EE419-1F29-4B3B-85FF-6E172AD2AE7F}"/>
              </a:ext>
            </a:extLst>
          </p:cNvPr>
          <p:cNvGrpSpPr/>
          <p:nvPr/>
        </p:nvGrpSpPr>
        <p:grpSpPr>
          <a:xfrm>
            <a:off x="1760048" y="1988303"/>
            <a:ext cx="1116993" cy="740638"/>
            <a:chOff x="3340101" y="0"/>
            <a:chExt cx="1116993" cy="7406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FF93351-2D9E-4FBB-827B-B6E50F79668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xmlns="" id="{0CFBD9ED-182A-49AE-A9AC-C771AECFBE3B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/>
                <a:t>Spark RDD</a:t>
              </a:r>
              <a:endParaRPr lang="en-US" sz="1500" kern="12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88C4EAD-4E37-4D86-89D8-EC73E3589EB9}"/>
              </a:ext>
            </a:extLst>
          </p:cNvPr>
          <p:cNvCxnSpPr>
            <a:stCxn id="14" idx="6"/>
          </p:cNvCxnSpPr>
          <p:nvPr/>
        </p:nvCxnSpPr>
        <p:spPr>
          <a:xfrm>
            <a:off x="1385851" y="1342170"/>
            <a:ext cx="3741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xmlns="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600634"/>
              </p:ext>
            </p:extLst>
          </p:nvPr>
        </p:nvGraphicFramePr>
        <p:xfrm>
          <a:off x="5895229" y="534263"/>
          <a:ext cx="2957802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A8F580D4-29E8-4F75-A4A9-204563A232AF}"/>
              </a:ext>
            </a:extLst>
          </p:cNvPr>
          <p:cNvCxnSpPr/>
          <p:nvPr/>
        </p:nvCxnSpPr>
        <p:spPr>
          <a:xfrm flipV="1">
            <a:off x="4160520" y="1342170"/>
            <a:ext cx="1745266" cy="2900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80709D94-5787-4608-AF07-FD49C2904916}"/>
              </a:ext>
            </a:extLst>
          </p:cNvPr>
          <p:cNvCxnSpPr/>
          <p:nvPr/>
        </p:nvCxnSpPr>
        <p:spPr>
          <a:xfrm flipV="1">
            <a:off x="4160520" y="1604025"/>
            <a:ext cx="1745266" cy="4119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CA3BA5E4-A54F-4B28-8593-488CC0CB5BC5}"/>
              </a:ext>
            </a:extLst>
          </p:cNvPr>
          <p:cNvCxnSpPr/>
          <p:nvPr/>
        </p:nvCxnSpPr>
        <p:spPr>
          <a:xfrm>
            <a:off x="8212694" y="2600889"/>
            <a:ext cx="0" cy="11084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ylinder 76">
            <a:extLst>
              <a:ext uri="{FF2B5EF4-FFF2-40B4-BE49-F238E27FC236}">
                <a16:creationId xmlns:a16="http://schemas.microsoft.com/office/drawing/2014/main" xmlns="" id="{239DD4B2-CD70-4C26-93D6-E892538EE3CB}"/>
              </a:ext>
            </a:extLst>
          </p:cNvPr>
          <p:cNvSpPr/>
          <p:nvPr/>
        </p:nvSpPr>
        <p:spPr>
          <a:xfrm>
            <a:off x="7901047" y="3709387"/>
            <a:ext cx="729974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- SQL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14A1A9B-8ED4-4369-BEF0-A58D3169DBF6}"/>
              </a:ext>
            </a:extLst>
          </p:cNvPr>
          <p:cNvSpPr/>
          <p:nvPr/>
        </p:nvSpPr>
        <p:spPr>
          <a:xfrm>
            <a:off x="240840" y="131862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 dirty="0">
                <a:latin typeface="Economica" panose="020B0604020202020204" charset="0"/>
              </a:rPr>
              <a:t> </a:t>
            </a:r>
            <a:r>
              <a:rPr lang="en-US" sz="3400" dirty="0">
                <a:latin typeface="Economica" panose="020B0604020202020204" charset="0"/>
              </a:rPr>
              <a:t>Project Overview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F862E09-88C0-4293-A0B6-D7430C669D03}"/>
              </a:ext>
            </a:extLst>
          </p:cNvPr>
          <p:cNvSpPr/>
          <p:nvPr/>
        </p:nvSpPr>
        <p:spPr>
          <a:xfrm>
            <a:off x="3159955" y="1274901"/>
            <a:ext cx="1000565" cy="74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68EBFC0D-4EF5-4D39-831F-1D2598F00ED5}"/>
              </a:ext>
            </a:extLst>
          </p:cNvPr>
          <p:cNvGrpSpPr/>
          <p:nvPr/>
        </p:nvGrpSpPr>
        <p:grpSpPr>
          <a:xfrm>
            <a:off x="240840" y="2029039"/>
            <a:ext cx="1116993" cy="740638"/>
            <a:chOff x="3340101" y="0"/>
            <a:chExt cx="1116993" cy="74063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xmlns="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weather data</a:t>
              </a:r>
              <a:endParaRPr lang="en-US" sz="1500" kern="12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688C4EAD-4E37-4D86-89D8-EC73E3589EB9}"/>
              </a:ext>
            </a:extLst>
          </p:cNvPr>
          <p:cNvCxnSpPr/>
          <p:nvPr/>
        </p:nvCxnSpPr>
        <p:spPr>
          <a:xfrm>
            <a:off x="1357833" y="2399358"/>
            <a:ext cx="4022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5CCF68E8-46B1-414D-86B0-1918643E7EF0}"/>
              </a:ext>
            </a:extLst>
          </p:cNvPr>
          <p:cNvCxnSpPr/>
          <p:nvPr/>
        </p:nvCxnSpPr>
        <p:spPr>
          <a:xfrm flipV="1">
            <a:off x="2823465" y="1472094"/>
            <a:ext cx="336490" cy="1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5CCF68E8-46B1-414D-86B0-1918643E7EF0}"/>
              </a:ext>
            </a:extLst>
          </p:cNvPr>
          <p:cNvCxnSpPr/>
          <p:nvPr/>
        </p:nvCxnSpPr>
        <p:spPr>
          <a:xfrm flipV="1">
            <a:off x="2867075" y="2015535"/>
            <a:ext cx="292880" cy="34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223</Words>
  <Application>Microsoft Office PowerPoint</Application>
  <PresentationFormat>On-screen Show 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Open Sans</vt:lpstr>
      <vt:lpstr>Economica</vt:lpstr>
      <vt:lpstr>Luxe</vt:lpstr>
      <vt:lpstr>Airline Data Intelligence</vt:lpstr>
      <vt:lpstr>Outline</vt:lpstr>
      <vt:lpstr>Problem Statement</vt:lpstr>
      <vt:lpstr>Objective </vt:lpstr>
      <vt:lpstr>Bigdata - Pyspark </vt:lpstr>
      <vt:lpstr> Project Overview </vt:lpstr>
      <vt:lpstr>PowerPoint Presentation</vt:lpstr>
      <vt:lpstr> Onboarding Architecture</vt:lpstr>
      <vt:lpstr>PowerPoint Presentation</vt:lpstr>
      <vt:lpstr> Project Flow </vt:lpstr>
      <vt:lpstr>PowerPoint Presentation</vt:lpstr>
      <vt:lpstr>Technologies and Tools Used</vt:lpstr>
      <vt:lpstr>   Conclusion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Shivansh</dc:creator>
  <cp:lastModifiedBy>chand</cp:lastModifiedBy>
  <cp:revision>80</cp:revision>
  <dcterms:modified xsi:type="dcterms:W3CDTF">2021-11-11T07:25:27Z</dcterms:modified>
</cp:coreProperties>
</file>