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6256000" cy="9144000"/>
  <p:notesSz cx="6858000" cy="9144000"/>
  <p:embeddedFontLst>
    <p:embeddedFont>
      <p:font typeface="Cabin" panose="020B0604020202020204" charset="0"/>
      <p:regular r:id="rId37"/>
      <p:bold r:id="rId38"/>
      <p:italic r:id="rId39"/>
      <p:boldItalic r:id="rId40"/>
    </p:embeddedFont>
    <p:embeddedFont>
      <p:font typeface="Merriweather Sans" panose="020B0604020202020204" charset="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D5B212-E662-4752-9361-2AAD7017827D}">
  <a:tblStyle styleId="{91D5B212-E662-4752-9361-2AAD7017827D}"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chemeClr val="dk1"/>
                </a:solidFill>
                <a:latin typeface="Arial"/>
                <a:ea typeface="Arial"/>
                <a:cs typeface="Arial"/>
                <a:sym typeface="Arial"/>
              </a:defRPr>
            </a:lvl1pPr>
            <a:lvl2pPr marL="457200" marR="0" lvl="1" indent="0" algn="l" rtl="0">
              <a:spcBef>
                <a:spcPts val="0"/>
              </a:spcBef>
              <a:defRPr sz="1200" b="0" i="0" u="none" strike="noStrike" cap="none">
                <a:solidFill>
                  <a:schemeClr val="dk1"/>
                </a:solidFill>
                <a:latin typeface="Arial"/>
                <a:ea typeface="Arial"/>
                <a:cs typeface="Arial"/>
                <a:sym typeface="Arial"/>
              </a:defRPr>
            </a:lvl2pPr>
            <a:lvl3pPr marL="914400" marR="0" lvl="2" indent="0" algn="l" rtl="0">
              <a:spcBef>
                <a:spcPts val="0"/>
              </a:spcBef>
              <a:defRPr sz="1200" b="0" i="0" u="none" strike="noStrike" cap="none">
                <a:solidFill>
                  <a:schemeClr val="dk1"/>
                </a:solidFill>
                <a:latin typeface="Arial"/>
                <a:ea typeface="Arial"/>
                <a:cs typeface="Arial"/>
                <a:sym typeface="Arial"/>
              </a:defRPr>
            </a:lvl3pPr>
            <a:lvl4pPr marL="1371600" marR="0" lvl="3" indent="0" algn="l" rtl="0">
              <a:spcBef>
                <a:spcPts val="0"/>
              </a:spcBef>
              <a:defRPr sz="1200" b="0" i="0" u="none" strike="noStrike" cap="none">
                <a:solidFill>
                  <a:schemeClr val="dk1"/>
                </a:solidFill>
                <a:latin typeface="Arial"/>
                <a:ea typeface="Arial"/>
                <a:cs typeface="Arial"/>
                <a:sym typeface="Arial"/>
              </a:defRPr>
            </a:lvl4pPr>
            <a:lvl5pPr marL="1828800" marR="0" lvl="4" indent="0" algn="l" rtl="0">
              <a:spcBef>
                <a:spcPts val="0"/>
              </a:spcBef>
              <a:defRPr sz="1200" b="0" i="0" u="none" strike="noStrike" cap="none">
                <a:solidFill>
                  <a:schemeClr val="dk1"/>
                </a:solidFill>
                <a:latin typeface="Arial"/>
                <a:ea typeface="Arial"/>
                <a:cs typeface="Arial"/>
                <a:sym typeface="Arial"/>
              </a:defRPr>
            </a:lvl5pPr>
            <a:lvl6pPr marL="2286000" marR="0" lvl="5" indent="0" algn="l" rtl="0">
              <a:spcBef>
                <a:spcPts val="0"/>
              </a:spcBef>
              <a:defRPr sz="1200" b="0" i="0" u="none" strike="noStrike" cap="none">
                <a:solidFill>
                  <a:schemeClr val="dk1"/>
                </a:solidFill>
                <a:latin typeface="Arial"/>
                <a:ea typeface="Arial"/>
                <a:cs typeface="Arial"/>
                <a:sym typeface="Arial"/>
              </a:defRPr>
            </a:lvl6pPr>
            <a:lvl7pPr marL="2743200" marR="0" lvl="6" indent="0" algn="l" rtl="0">
              <a:spcBef>
                <a:spcPts val="0"/>
              </a:spcBef>
              <a:defRPr sz="1200" b="0" i="0" u="none" strike="noStrike" cap="none">
                <a:solidFill>
                  <a:schemeClr val="dk1"/>
                </a:solidFill>
                <a:latin typeface="Arial"/>
                <a:ea typeface="Arial"/>
                <a:cs typeface="Arial"/>
                <a:sym typeface="Arial"/>
              </a:defRPr>
            </a:lvl7pPr>
            <a:lvl8pPr marL="3200400" marR="0" lvl="7" indent="0" algn="l" rtl="0">
              <a:spcBef>
                <a:spcPts val="0"/>
              </a:spcBef>
              <a:defRPr sz="1200" b="0" i="0" u="none" strike="noStrike" cap="none">
                <a:solidFill>
                  <a:schemeClr val="dk1"/>
                </a:solidFill>
                <a:latin typeface="Arial"/>
                <a:ea typeface="Arial"/>
                <a:cs typeface="Arial"/>
                <a:sym typeface="Arial"/>
              </a:defRPr>
            </a:lvl8pPr>
            <a:lvl9pPr marL="3657600" marR="0" lvl="8" indent="0" algn="l" rtl="0">
              <a:spcBef>
                <a:spcPts val="0"/>
              </a:spcBef>
              <a:defRPr sz="12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6421388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04739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6381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90103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74442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9554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68922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85245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51052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03280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89903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30695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2320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54011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0518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52622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2829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12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86150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66339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33205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08102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9236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865132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24407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94320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40485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59299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01635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07356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09583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4739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Merriweather Sans"/>
              <a:buNone/>
            </a:pPr>
            <a:r>
              <a:rPr lang="en-US" sz="2000" b="0" i="0" u="none" strike="noStrike" cap="none">
                <a:solidFill>
                  <a:schemeClr val="dk1"/>
                </a:solidFill>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277359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8389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200" b="0" i="0" u="none" strike="noStrike" cap="none">
              <a:solidFill>
                <a:schemeClr val="dk1"/>
              </a:solidFill>
              <a:latin typeface="Arial"/>
              <a:ea typeface="Arial"/>
              <a:cs typeface="Arial"/>
              <a:sym typeface="Arial"/>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7411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 name="Shape 12"/>
          <p:cNvSpPr txBox="1">
            <a:spLocks noGrp="1"/>
          </p:cNvSpPr>
          <p:nvPr>
            <p:ph type="body" idx="1"/>
          </p:nvPr>
        </p:nvSpPr>
        <p:spPr>
          <a:xfrm>
            <a:off x="1155700" y="2603500"/>
            <a:ext cx="13932000" cy="5702398"/>
          </a:xfrm>
          <a:prstGeom prst="rect">
            <a:avLst/>
          </a:prstGeom>
          <a:noFill/>
          <a:ln>
            <a:noFill/>
          </a:ln>
        </p:spPr>
        <p:txBody>
          <a:bodyPr lIns="91425" tIns="91425" rIns="91425" bIns="91425" anchor="t" anchorCtr="0"/>
          <a:lstStyle>
            <a:lvl1pPr marL="647700" lvl="0" indent="-88900" algn="l" rtl="0">
              <a:spcBef>
                <a:spcPts val="3500"/>
              </a:spcBef>
              <a:spcAft>
                <a:spcPts val="0"/>
              </a:spcAft>
              <a:buClr>
                <a:schemeClr val="lt1"/>
              </a:buClr>
              <a:buFont typeface="Cabin"/>
              <a:buChar char="•"/>
              <a:defRPr/>
            </a:lvl1pPr>
            <a:lvl2pPr marL="939800" lvl="1" indent="-88900" algn="l" rtl="0">
              <a:spcBef>
                <a:spcPts val="3500"/>
              </a:spcBef>
              <a:spcAft>
                <a:spcPts val="0"/>
              </a:spcAft>
              <a:buClr>
                <a:schemeClr val="lt1"/>
              </a:buClr>
              <a:buFont typeface="Cabin"/>
              <a:buChar char="•"/>
              <a:defRPr/>
            </a:lvl2pPr>
            <a:lvl3pPr marL="1231900" lvl="2" indent="-88900" algn="l" rtl="0">
              <a:spcBef>
                <a:spcPts val="3500"/>
              </a:spcBef>
              <a:spcAft>
                <a:spcPts val="0"/>
              </a:spcAft>
              <a:buClr>
                <a:schemeClr val="lt1"/>
              </a:buClr>
              <a:buFont typeface="Cabin"/>
              <a:buChar char="•"/>
              <a:defRPr/>
            </a:lvl3pPr>
            <a:lvl4pPr marL="1536700" lvl="3" indent="-88900" algn="l" rtl="0">
              <a:spcBef>
                <a:spcPts val="3500"/>
              </a:spcBef>
              <a:spcAft>
                <a:spcPts val="0"/>
              </a:spcAft>
              <a:buClr>
                <a:schemeClr val="lt1"/>
              </a:buClr>
              <a:buFont typeface="Cabin"/>
              <a:buChar char="•"/>
              <a:defRPr/>
            </a:lvl4pPr>
            <a:lvl5pPr marL="1828800" lvl="4" indent="-88900" algn="l" rtl="0">
              <a:spcBef>
                <a:spcPts val="3500"/>
              </a:spcBef>
              <a:spcAft>
                <a:spcPts val="0"/>
              </a:spcAft>
              <a:buClr>
                <a:schemeClr val="lt1"/>
              </a:buClr>
              <a:buFont typeface="Cabin"/>
              <a:buChar char="•"/>
              <a:defRPr/>
            </a:lvl5pPr>
            <a:lvl6pPr marL="2286000" lvl="5" indent="-88900" algn="l" rtl="0">
              <a:spcBef>
                <a:spcPts val="3500"/>
              </a:spcBef>
              <a:spcAft>
                <a:spcPts val="0"/>
              </a:spcAft>
              <a:buClr>
                <a:schemeClr val="lt1"/>
              </a:buClr>
              <a:buFont typeface="Cabin"/>
              <a:buChar char="•"/>
              <a:defRPr/>
            </a:lvl6pPr>
            <a:lvl7pPr marL="2743200" lvl="6" indent="-88900" algn="l" rtl="0">
              <a:spcBef>
                <a:spcPts val="3500"/>
              </a:spcBef>
              <a:spcAft>
                <a:spcPts val="0"/>
              </a:spcAft>
              <a:buClr>
                <a:schemeClr val="lt1"/>
              </a:buClr>
              <a:buFont typeface="Cabin"/>
              <a:buChar char="•"/>
              <a:defRPr/>
            </a:lvl7pPr>
            <a:lvl8pPr marL="3200400" lvl="7" indent="-88900" algn="l" rtl="0">
              <a:spcBef>
                <a:spcPts val="3500"/>
              </a:spcBef>
              <a:spcAft>
                <a:spcPts val="0"/>
              </a:spcAft>
              <a:buClr>
                <a:schemeClr val="lt1"/>
              </a:buClr>
              <a:buFont typeface="Cabin"/>
              <a:buChar char="•"/>
              <a:defRPr/>
            </a:lvl8pPr>
            <a:lvl9pPr marL="3657600" lvl="8" indent="-88900" algn="l" rtl="0">
              <a:spcBef>
                <a:spcPts val="3500"/>
              </a:spcBef>
              <a:spcAft>
                <a:spcPts val="0"/>
              </a:spcAft>
              <a:buClr>
                <a:schemeClr val="lt1"/>
              </a:buClr>
              <a:buFont typeface="Cabin"/>
              <a:buChar char="•"/>
              <a:defRPr/>
            </a:lvl9pPr>
          </a:lstStyle>
          <a:p>
            <a:endParaRPr/>
          </a:p>
        </p:txBody>
      </p:sp>
      <p:sp>
        <p:nvSpPr>
          <p:cNvPr id="13" name="Shape 13"/>
          <p:cNvSpPr txBox="1"/>
          <p:nvPr/>
        </p:nvSpPr>
        <p:spPr>
          <a:xfrm>
            <a:off x="6684425" y="8630125"/>
            <a:ext cx="9038100" cy="1054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Wwww.</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defRPr sz="1800" b="0" i="0" u="none" strike="noStrike" cap="none"/>
            </a:lvl2pPr>
            <a:lvl3pPr marL="0" marR="0" lvl="2" indent="0" algn="ctr" rtl="0">
              <a:spcBef>
                <a:spcPts val="0"/>
              </a:spcBef>
              <a:spcAft>
                <a:spcPts val="0"/>
              </a:spcAft>
              <a:defRPr sz="1800" b="0" i="0" u="none" strike="noStrike" cap="none"/>
            </a:lvl3pPr>
            <a:lvl4pPr marL="0" marR="0" lvl="3" indent="0" algn="ctr" rtl="0">
              <a:spcBef>
                <a:spcPts val="0"/>
              </a:spcBef>
              <a:spcAft>
                <a:spcPts val="0"/>
              </a:spcAft>
              <a:defRPr sz="1800" b="0" i="0" u="none" strike="noStrike" cap="none"/>
            </a:lvl4pPr>
            <a:lvl5pPr marL="0" marR="0" lvl="4" indent="0" algn="ctr" rtl="0">
              <a:spcBef>
                <a:spcPts val="0"/>
              </a:spcBef>
              <a:spcAft>
                <a:spcPts val="0"/>
              </a:spcAft>
              <a:defRPr sz="1800" b="0" i="0" u="none" strike="noStrike" cap="none"/>
            </a:lvl5pPr>
            <a:lvl6pPr marL="457200" marR="0" lvl="5" indent="0" algn="ctr" rtl="0">
              <a:spcBef>
                <a:spcPts val="0"/>
              </a:spcBef>
              <a:spcAft>
                <a:spcPts val="0"/>
              </a:spcAft>
              <a:defRPr sz="1800" b="0" i="0" u="none" strike="noStrike" cap="none"/>
            </a:lvl6pPr>
            <a:lvl7pPr marL="914400" marR="0" lvl="6" indent="0" algn="ctr" rtl="0">
              <a:spcBef>
                <a:spcPts val="0"/>
              </a:spcBef>
              <a:spcAft>
                <a:spcPts val="0"/>
              </a:spcAft>
              <a:defRPr sz="1800" b="0" i="0" u="none" strike="noStrike" cap="none"/>
            </a:lvl7pPr>
            <a:lvl8pPr marL="1371600" marR="0" lvl="7" indent="0" algn="ctr" rtl="0">
              <a:spcBef>
                <a:spcPts val="0"/>
              </a:spcBef>
              <a:spcAft>
                <a:spcPts val="0"/>
              </a:spcAft>
              <a:defRPr sz="1800" b="0" i="0" u="none" strike="noStrike" cap="none"/>
            </a:lvl8pPr>
            <a:lvl9pPr marL="1828800" marR="0" lvl="8" indent="0" algn="ctr" rtl="0">
              <a:spcBef>
                <a:spcPts val="0"/>
              </a:spcBef>
              <a:spcAft>
                <a:spcPts val="0"/>
              </a:spcAft>
              <a:defRPr sz="1800" b="0" i="0" u="none" strike="noStrike" cap="none"/>
            </a:lvl9pPr>
          </a:lstStyle>
          <a:p>
            <a:endParaRPr/>
          </a:p>
        </p:txBody>
      </p:sp>
      <p:sp>
        <p:nvSpPr>
          <p:cNvPr id="40" name="Shape 40"/>
          <p:cNvSpPr txBox="1">
            <a:spLocks noGrp="1"/>
          </p:cNvSpPr>
          <p:nvPr>
            <p:ph type="subTitle" idx="1"/>
          </p:nvPr>
        </p:nvSpPr>
        <p:spPr>
          <a:xfrm>
            <a:off x="2438400" y="5181600"/>
            <a:ext cx="11379300" cy="2336700"/>
          </a:xfrm>
          <a:prstGeom prst="rect">
            <a:avLst/>
          </a:prstGeom>
          <a:noFill/>
          <a:ln>
            <a:noFill/>
          </a:ln>
        </p:spPr>
        <p:txBody>
          <a:bodyPr lIns="91425" tIns="91425" rIns="91425" bIns="91425" anchor="t" anchorCtr="0"/>
          <a:lstStyle>
            <a:lvl1pPr marL="0" marR="0" lvl="0"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500"/>
              </a:spcBef>
              <a:spcAft>
                <a:spcPts val="0"/>
              </a:spcAft>
              <a:buClr>
                <a:schemeClr val="lt1"/>
              </a:buClr>
              <a:buFont typeface="Cabin"/>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 name="Shape 16"/>
          <p:cNvSpPr txBox="1">
            <a:spLocks noGrp="1"/>
          </p:cNvSpPr>
          <p:nvPr>
            <p:ph type="body" idx="1"/>
          </p:nvPr>
        </p:nvSpPr>
        <p:spPr>
          <a:xfrm>
            <a:off x="1155700" y="2603500"/>
            <a:ext cx="6889800" cy="57023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 name="Shape 17"/>
          <p:cNvSpPr txBox="1">
            <a:spLocks noGrp="1"/>
          </p:cNvSpPr>
          <p:nvPr>
            <p:ph type="body" idx="2"/>
          </p:nvPr>
        </p:nvSpPr>
        <p:spPr>
          <a:xfrm>
            <a:off x="8197850" y="2603500"/>
            <a:ext cx="6889800" cy="57023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rot="5400000">
            <a:off x="9313798" y="2532099"/>
            <a:ext cx="8064599" cy="3483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 name="Shape 20"/>
          <p:cNvSpPr txBox="1">
            <a:spLocks noGrp="1"/>
          </p:cNvSpPr>
          <p:nvPr>
            <p:ph type="body" idx="1"/>
          </p:nvPr>
        </p:nvSpPr>
        <p:spPr>
          <a:xfrm rot="5400000">
            <a:off x="2271625" y="-874698"/>
            <a:ext cx="8064599" cy="10296599"/>
          </a:xfrm>
          <a:prstGeom prst="rect">
            <a:avLst/>
          </a:prstGeom>
          <a:noFill/>
          <a:ln>
            <a:noFill/>
          </a:ln>
        </p:spPr>
        <p:txBody>
          <a:bodyPr lIns="91425" tIns="91425" rIns="91425" bIns="91425" anchor="t" anchorCtr="0"/>
          <a:lstStyle>
            <a:lvl1pPr marL="647700" lvl="0" indent="-88900" algn="l" rtl="0">
              <a:spcBef>
                <a:spcPts val="3500"/>
              </a:spcBef>
              <a:spcAft>
                <a:spcPts val="0"/>
              </a:spcAft>
              <a:buClr>
                <a:schemeClr val="lt1"/>
              </a:buClr>
              <a:buFont typeface="Cabin"/>
              <a:buChar char="•"/>
              <a:defRPr/>
            </a:lvl1pPr>
            <a:lvl2pPr marL="939800" lvl="1" indent="-88900" algn="l" rtl="0">
              <a:spcBef>
                <a:spcPts val="3500"/>
              </a:spcBef>
              <a:spcAft>
                <a:spcPts val="0"/>
              </a:spcAft>
              <a:buClr>
                <a:schemeClr val="lt1"/>
              </a:buClr>
              <a:buFont typeface="Cabin"/>
              <a:buChar char="•"/>
              <a:defRPr/>
            </a:lvl2pPr>
            <a:lvl3pPr marL="1231900" lvl="2" indent="-88900" algn="l" rtl="0">
              <a:spcBef>
                <a:spcPts val="3500"/>
              </a:spcBef>
              <a:spcAft>
                <a:spcPts val="0"/>
              </a:spcAft>
              <a:buClr>
                <a:schemeClr val="lt1"/>
              </a:buClr>
              <a:buFont typeface="Cabin"/>
              <a:buChar char="•"/>
              <a:defRPr/>
            </a:lvl3pPr>
            <a:lvl4pPr marL="1536700" lvl="3" indent="-88900" algn="l" rtl="0">
              <a:spcBef>
                <a:spcPts val="3500"/>
              </a:spcBef>
              <a:spcAft>
                <a:spcPts val="0"/>
              </a:spcAft>
              <a:buClr>
                <a:schemeClr val="lt1"/>
              </a:buClr>
              <a:buFont typeface="Cabin"/>
              <a:buChar char="•"/>
              <a:defRPr/>
            </a:lvl4pPr>
            <a:lvl5pPr marL="1828800" lvl="4" indent="-88900" algn="l" rtl="0">
              <a:spcBef>
                <a:spcPts val="3500"/>
              </a:spcBef>
              <a:spcAft>
                <a:spcPts val="0"/>
              </a:spcAft>
              <a:buClr>
                <a:schemeClr val="lt1"/>
              </a:buClr>
              <a:buFont typeface="Cabin"/>
              <a:buChar char="•"/>
              <a:defRPr/>
            </a:lvl5pPr>
            <a:lvl6pPr marL="2286000" lvl="5" indent="-88900" algn="l" rtl="0">
              <a:spcBef>
                <a:spcPts val="3500"/>
              </a:spcBef>
              <a:spcAft>
                <a:spcPts val="0"/>
              </a:spcAft>
              <a:buClr>
                <a:schemeClr val="lt1"/>
              </a:buClr>
              <a:buFont typeface="Cabin"/>
              <a:buChar char="•"/>
              <a:defRPr/>
            </a:lvl6pPr>
            <a:lvl7pPr marL="2743200" lvl="6" indent="-88900" algn="l" rtl="0">
              <a:spcBef>
                <a:spcPts val="3500"/>
              </a:spcBef>
              <a:spcAft>
                <a:spcPts val="0"/>
              </a:spcAft>
              <a:buClr>
                <a:schemeClr val="lt1"/>
              </a:buClr>
              <a:buFont typeface="Cabin"/>
              <a:buChar char="•"/>
              <a:defRPr/>
            </a:lvl7pPr>
            <a:lvl8pPr marL="3200400" lvl="7" indent="-88900" algn="l" rtl="0">
              <a:spcBef>
                <a:spcPts val="3500"/>
              </a:spcBef>
              <a:spcAft>
                <a:spcPts val="0"/>
              </a:spcAft>
              <a:buClr>
                <a:schemeClr val="lt1"/>
              </a:buClr>
              <a:buFont typeface="Cabin"/>
              <a:buChar char="•"/>
              <a:defRPr/>
            </a:lvl8pPr>
            <a:lvl9pPr marL="3657600" lvl="8" indent="-8890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3" name="Shape 23"/>
          <p:cNvSpPr txBox="1">
            <a:spLocks noGrp="1"/>
          </p:cNvSpPr>
          <p:nvPr>
            <p:ph type="body" idx="1"/>
          </p:nvPr>
        </p:nvSpPr>
        <p:spPr>
          <a:xfrm rot="5400000">
            <a:off x="5270398" y="-1511300"/>
            <a:ext cx="5702398" cy="13932000"/>
          </a:xfrm>
          <a:prstGeom prst="rect">
            <a:avLst/>
          </a:prstGeom>
          <a:noFill/>
          <a:ln>
            <a:noFill/>
          </a:ln>
        </p:spPr>
        <p:txBody>
          <a:bodyPr lIns="91425" tIns="91425" rIns="91425" bIns="91425" anchor="t" anchorCtr="0"/>
          <a:lstStyle>
            <a:lvl1pPr marL="647700" lvl="0" indent="-88900" algn="l" rtl="0">
              <a:spcBef>
                <a:spcPts val="3500"/>
              </a:spcBef>
              <a:spcAft>
                <a:spcPts val="0"/>
              </a:spcAft>
              <a:buClr>
                <a:schemeClr val="lt1"/>
              </a:buClr>
              <a:buFont typeface="Cabin"/>
              <a:buChar char="•"/>
              <a:defRPr/>
            </a:lvl1pPr>
            <a:lvl2pPr marL="939800" lvl="1" indent="-88900" algn="l" rtl="0">
              <a:spcBef>
                <a:spcPts val="3500"/>
              </a:spcBef>
              <a:spcAft>
                <a:spcPts val="0"/>
              </a:spcAft>
              <a:buClr>
                <a:schemeClr val="lt1"/>
              </a:buClr>
              <a:buFont typeface="Cabin"/>
              <a:buChar char="•"/>
              <a:defRPr/>
            </a:lvl2pPr>
            <a:lvl3pPr marL="1231900" lvl="2" indent="-88900" algn="l" rtl="0">
              <a:spcBef>
                <a:spcPts val="3500"/>
              </a:spcBef>
              <a:spcAft>
                <a:spcPts val="0"/>
              </a:spcAft>
              <a:buClr>
                <a:schemeClr val="lt1"/>
              </a:buClr>
              <a:buFont typeface="Cabin"/>
              <a:buChar char="•"/>
              <a:defRPr/>
            </a:lvl3pPr>
            <a:lvl4pPr marL="1536700" lvl="3" indent="-88900" algn="l" rtl="0">
              <a:spcBef>
                <a:spcPts val="3500"/>
              </a:spcBef>
              <a:spcAft>
                <a:spcPts val="0"/>
              </a:spcAft>
              <a:buClr>
                <a:schemeClr val="lt1"/>
              </a:buClr>
              <a:buFont typeface="Cabin"/>
              <a:buChar char="•"/>
              <a:defRPr/>
            </a:lvl4pPr>
            <a:lvl5pPr marL="1828800" lvl="4" indent="-88900" algn="l" rtl="0">
              <a:spcBef>
                <a:spcPts val="3500"/>
              </a:spcBef>
              <a:spcAft>
                <a:spcPts val="0"/>
              </a:spcAft>
              <a:buClr>
                <a:schemeClr val="lt1"/>
              </a:buClr>
              <a:buFont typeface="Cabin"/>
              <a:buChar char="•"/>
              <a:defRPr/>
            </a:lvl5pPr>
            <a:lvl6pPr marL="2286000" lvl="5" indent="-88900" algn="l" rtl="0">
              <a:spcBef>
                <a:spcPts val="3500"/>
              </a:spcBef>
              <a:spcAft>
                <a:spcPts val="0"/>
              </a:spcAft>
              <a:buClr>
                <a:schemeClr val="lt1"/>
              </a:buClr>
              <a:buFont typeface="Cabin"/>
              <a:buChar char="•"/>
              <a:defRPr/>
            </a:lvl6pPr>
            <a:lvl7pPr marL="2743200" lvl="6" indent="-88900" algn="l" rtl="0">
              <a:spcBef>
                <a:spcPts val="3500"/>
              </a:spcBef>
              <a:spcAft>
                <a:spcPts val="0"/>
              </a:spcAft>
              <a:buClr>
                <a:schemeClr val="lt1"/>
              </a:buClr>
              <a:buFont typeface="Cabin"/>
              <a:buChar char="•"/>
              <a:defRPr/>
            </a:lvl7pPr>
            <a:lvl8pPr marL="3200400" lvl="7" indent="-88900" algn="l" rtl="0">
              <a:spcBef>
                <a:spcPts val="3500"/>
              </a:spcBef>
              <a:spcAft>
                <a:spcPts val="0"/>
              </a:spcAft>
              <a:buClr>
                <a:schemeClr val="lt1"/>
              </a:buClr>
              <a:buFont typeface="Cabin"/>
              <a:buChar char="•"/>
              <a:defRPr/>
            </a:lvl8pPr>
            <a:lvl9pPr marL="3657600" lvl="8" indent="-8890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86113" y="6400800"/>
            <a:ext cx="9753599" cy="755698"/>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a:spLocks noGrp="1"/>
          </p:cNvSpPr>
          <p:nvPr>
            <p:ph type="pic" idx="2"/>
          </p:nvPr>
        </p:nvSpPr>
        <p:spPr>
          <a:xfrm>
            <a:off x="3186113" y="817562"/>
            <a:ext cx="9753599" cy="5486399"/>
          </a:xfrm>
          <a:prstGeom prst="rect">
            <a:avLst/>
          </a:prstGeom>
          <a:noFill/>
          <a:ln>
            <a:noFill/>
          </a:ln>
        </p:spPr>
        <p:txBody>
          <a:bodyPr lIns="91425" tIns="91425" rIns="91425" bIns="91425" anchor="ctr" anchorCtr="0"/>
          <a:lstStyle>
            <a:lvl1pPr lvl="0">
              <a:spcBef>
                <a:spcPts val="0"/>
              </a:spcBef>
              <a:buNone/>
              <a:defRPr/>
            </a:lvl1pPr>
          </a:lstStyle>
          <a:p>
            <a:endParaRPr/>
          </a:p>
        </p:txBody>
      </p:sp>
      <p:sp>
        <p:nvSpPr>
          <p:cNvPr id="27" name="Shape 27"/>
          <p:cNvSpPr txBox="1">
            <a:spLocks noGrp="1"/>
          </p:cNvSpPr>
          <p:nvPr>
            <p:ph type="body" idx="1"/>
          </p:nvPr>
        </p:nvSpPr>
        <p:spPr>
          <a:xfrm>
            <a:off x="3186113" y="7156450"/>
            <a:ext cx="9753599" cy="1073098"/>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12800" y="363537"/>
            <a:ext cx="5348399" cy="1549498"/>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0" name="Shape 30"/>
          <p:cNvSpPr txBox="1">
            <a:spLocks noGrp="1"/>
          </p:cNvSpPr>
          <p:nvPr>
            <p:ph type="body" idx="1"/>
          </p:nvPr>
        </p:nvSpPr>
        <p:spPr>
          <a:xfrm>
            <a:off x="6356350" y="363537"/>
            <a:ext cx="9086699" cy="78041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2"/>
          </p:nvPr>
        </p:nvSpPr>
        <p:spPr>
          <a:xfrm>
            <a:off x="812800" y="1912938"/>
            <a:ext cx="5348399" cy="6254698"/>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www.KnowBigData.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ctr" rtl="0">
              <a:spcBef>
                <a:spcPts val="0"/>
              </a:spcBef>
              <a:spcAft>
                <a:spcPts val="0"/>
              </a:spcAft>
              <a:defRPr sz="1800" b="0" i="0" u="none" strike="noStrike" cap="none"/>
            </a:lvl2pPr>
            <a:lvl3pPr marL="0" marR="0" lvl="2" indent="0" algn="ctr" rtl="0">
              <a:spcBef>
                <a:spcPts val="0"/>
              </a:spcBef>
              <a:spcAft>
                <a:spcPts val="0"/>
              </a:spcAft>
              <a:defRPr sz="1800" b="0" i="0" u="none" strike="noStrike" cap="none"/>
            </a:lvl3pPr>
            <a:lvl4pPr marL="0" marR="0" lvl="3" indent="0" algn="ctr" rtl="0">
              <a:spcBef>
                <a:spcPts val="0"/>
              </a:spcBef>
              <a:spcAft>
                <a:spcPts val="0"/>
              </a:spcAft>
              <a:defRPr sz="1800" b="0" i="0" u="none" strike="noStrike" cap="none"/>
            </a:lvl4pPr>
            <a:lvl5pPr marL="0" marR="0" lvl="4" indent="0" algn="ctr" rtl="0">
              <a:spcBef>
                <a:spcPts val="0"/>
              </a:spcBef>
              <a:spcAft>
                <a:spcPts val="0"/>
              </a:spcAft>
              <a:defRPr sz="1800" b="0" i="0" u="none" strike="noStrike" cap="none"/>
            </a:lvl5pPr>
            <a:lvl6pPr marL="457200" marR="0" lvl="5" indent="0" algn="ctr" rtl="0">
              <a:spcBef>
                <a:spcPts val="0"/>
              </a:spcBef>
              <a:spcAft>
                <a:spcPts val="0"/>
              </a:spcAft>
              <a:defRPr sz="1800" b="0" i="0" u="none" strike="noStrike" cap="none"/>
            </a:lvl6pPr>
            <a:lvl7pPr marL="914400" marR="0" lvl="6" indent="0" algn="ctr" rtl="0">
              <a:spcBef>
                <a:spcPts val="0"/>
              </a:spcBef>
              <a:spcAft>
                <a:spcPts val="0"/>
              </a:spcAft>
              <a:defRPr sz="1800" b="0" i="0" u="none" strike="noStrike" cap="none"/>
            </a:lvl7pPr>
            <a:lvl8pPr marL="1371600" marR="0" lvl="7" indent="0" algn="ctr" rtl="0">
              <a:spcBef>
                <a:spcPts val="0"/>
              </a:spcBef>
              <a:spcAft>
                <a:spcPts val="0"/>
              </a:spcAft>
              <a:defRPr sz="1800" b="0" i="0" u="none" strike="noStrike" cap="none"/>
            </a:lvl8pPr>
            <a:lvl9pPr marL="1828800" marR="0" lvl="8" indent="0" algn="ctr" rtl="0">
              <a:spcBef>
                <a:spcPts val="0"/>
              </a:spcBef>
              <a:spcAft>
                <a:spcPts val="0"/>
              </a:spcAft>
              <a:defRPr sz="1800" b="0" i="0" u="none" strike="noStrike" cap="none"/>
            </a:lvl9pPr>
          </a:lstStyle>
          <a:p>
            <a:endParaRPr/>
          </a:p>
        </p:txBody>
      </p:sp>
      <p:sp>
        <p:nvSpPr>
          <p:cNvPr id="7" name="Shape 7"/>
          <p:cNvSpPr txBox="1">
            <a:spLocks noGrp="1"/>
          </p:cNvSpPr>
          <p:nvPr>
            <p:ph type="body" idx="1"/>
          </p:nvPr>
        </p:nvSpPr>
        <p:spPr>
          <a:xfrm>
            <a:off x="1155700" y="2603500"/>
            <a:ext cx="13932000" cy="5702398"/>
          </a:xfrm>
          <a:prstGeom prst="rect">
            <a:avLst/>
          </a:prstGeom>
          <a:noFill/>
          <a:ln>
            <a:noFill/>
          </a:ln>
        </p:spPr>
        <p:txBody>
          <a:bodyPr lIns="91425" tIns="91425" rIns="91425" bIns="91425" anchor="t" anchorCtr="0"/>
          <a:lstStyle>
            <a:lvl1pPr marL="647700" marR="0" lvl="0"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1pPr>
            <a:lvl2pPr marL="939800" marR="0" lvl="1"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31900" marR="0" lvl="2"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536700" marR="0" lvl="3"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28800" marR="0" lvl="4"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286000" marR="0" lvl="5"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743200" marR="0" lvl="6"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00400" marR="0" lvl="7"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657600" marR="0" lvl="8" indent="-88900"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endParaRPr/>
          </a:p>
        </p:txBody>
      </p:sp>
      <p:sp>
        <p:nvSpPr>
          <p:cNvPr id="8" name="Shape 8"/>
          <p:cNvSpPr txBox="1"/>
          <p:nvPr/>
        </p:nvSpPr>
        <p:spPr>
          <a:xfrm>
            <a:off x="10548492" y="8538927"/>
            <a:ext cx="6841499" cy="629998"/>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hlink"/>
              </a:buClr>
              <a:buSzPct val="25000"/>
              <a:buFont typeface="Arial"/>
              <a:buNone/>
            </a:pPr>
            <a:r>
              <a:rPr lang="en-US" sz="3000" b="0" i="0" u="sng" strike="noStrike" cap="none">
                <a:solidFill>
                  <a:schemeClr val="hlink"/>
                </a:solidFill>
                <a:latin typeface="Arial"/>
                <a:ea typeface="Arial"/>
                <a:cs typeface="Arial"/>
                <a:sym typeface="Arial"/>
                <a:hlinkClick r:id="rId12"/>
              </a:rPr>
              <a:t>www.KnowBigData.com</a:t>
            </a:r>
          </a:p>
        </p:txBody>
      </p:sp>
      <p:pic>
        <p:nvPicPr>
          <p:cNvPr id="9" name="Shape 9"/>
          <p:cNvPicPr preferRelativeResize="0"/>
          <p:nvPr/>
        </p:nvPicPr>
        <p:blipFill rotWithShape="1">
          <a:blip r:embed="rId13">
            <a:alphaModFix/>
          </a:blip>
          <a:srcRect/>
          <a:stretch/>
        </p:blipFill>
        <p:spPr>
          <a:xfrm>
            <a:off x="192213" y="8615132"/>
            <a:ext cx="3098999" cy="4599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531700" y="3113600"/>
            <a:ext cx="9192599" cy="1664100"/>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dirty="0">
                <a:solidFill>
                  <a:srgbClr val="FF00FF"/>
                </a:solidFill>
                <a:latin typeface="Cabin"/>
                <a:ea typeface="Cabin"/>
                <a:cs typeface="Cabin"/>
                <a:sym typeface="Cabin"/>
              </a:rPr>
              <a:t>Learning Python</a:t>
            </a:r>
          </a:p>
        </p:txBody>
      </p:sp>
      <p:pic>
        <p:nvPicPr>
          <p:cNvPr id="46" name="Shape 46"/>
          <p:cNvPicPr preferRelativeResize="0"/>
          <p:nvPr/>
        </p:nvPicPr>
        <p:blipFill rotWithShape="1">
          <a:blip r:embed="rId3">
            <a:alphaModFix/>
          </a:blip>
          <a:srcRect/>
          <a:stretch/>
        </p:blipFill>
        <p:spPr>
          <a:xfrm>
            <a:off x="1758200" y="2650250"/>
            <a:ext cx="2590800" cy="2590800"/>
          </a:xfrm>
          <a:prstGeom prst="rect">
            <a:avLst/>
          </a:prstGeom>
          <a:noFill/>
          <a:ln>
            <a:noFill/>
          </a:ln>
        </p:spPr>
      </p:pic>
      <p:sp>
        <p:nvSpPr>
          <p:cNvPr id="47" name="Shape 47"/>
          <p:cNvSpPr txBox="1"/>
          <p:nvPr/>
        </p:nvSpPr>
        <p:spPr>
          <a:xfrm>
            <a:off x="2969949" y="4346300"/>
            <a:ext cx="10316099" cy="1789499"/>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0" i="0" u="none" strike="noStrike" cap="none" dirty="0">
                <a:solidFill>
                  <a:schemeClr val="lt1"/>
                </a:solidFill>
                <a:latin typeface="Cabin"/>
                <a:ea typeface="Cabin"/>
                <a:cs typeface="Cabin"/>
                <a:sym typeface="Cabin"/>
              </a:rPr>
              <a:t>Variables, Expressions, &amp; Statements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Shape 128"/>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FF00FF"/>
                </a:solidFill>
                <a:latin typeface="Cabin"/>
                <a:ea typeface="Cabin"/>
                <a:cs typeface="Cabin"/>
                <a:sym typeface="Cabin"/>
              </a:rPr>
              <a:t>x =</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129" name="Shape 129"/>
          <p:cNvSpPr txBox="1"/>
          <p:nvPr/>
        </p:nvSpPr>
        <p:spPr>
          <a:xfrm>
            <a:off x="10668000" y="850900"/>
            <a:ext cx="5016500" cy="1270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 0.6</a:t>
            </a:r>
          </a:p>
        </p:txBody>
      </p:sp>
      <p:sp>
        <p:nvSpPr>
          <p:cNvPr id="130" name="Shape 130"/>
          <p:cNvSpPr txBox="1"/>
          <p:nvPr/>
        </p:nvSpPr>
        <p:spPr>
          <a:xfrm>
            <a:off x="9813925" y="1047750"/>
            <a:ext cx="444500" cy="8635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131" name="Shape 131"/>
          <p:cNvSpPr txBox="1"/>
          <p:nvPr/>
        </p:nvSpPr>
        <p:spPr>
          <a:xfrm>
            <a:off x="581025" y="6477000"/>
            <a:ext cx="6578598"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a:solidFill>
                  <a:srgbClr val="FFFF00"/>
                </a:solidFill>
                <a:latin typeface="Cabin"/>
                <a:ea typeface="Cabin"/>
                <a:cs typeface="Cabin"/>
                <a:sym typeface="Cabin"/>
              </a:rPr>
              <a:t>Right side is an expression. </a:t>
            </a:r>
            <a:r>
              <a:rPr lang="en-US" sz="3600" b="0" i="0" u="none" strike="noStrike" cap="none">
                <a:solidFill>
                  <a:schemeClr val="lt1"/>
                </a:solidFill>
                <a:latin typeface="Cabin"/>
                <a:ea typeface="Cabin"/>
                <a:cs typeface="Cabin"/>
                <a:sym typeface="Cabin"/>
              </a:rPr>
              <a:t> </a:t>
            </a:r>
            <a:r>
              <a:rPr lang="en-US" sz="3600" b="0" i="0" u="none" strike="noStrike" cap="none">
                <a:solidFill>
                  <a:srgbClr val="FF7F00"/>
                </a:solidFill>
                <a:latin typeface="Cabin"/>
                <a:ea typeface="Cabin"/>
                <a:cs typeface="Cabin"/>
                <a:sym typeface="Cabin"/>
              </a:rPr>
              <a:t>Once the expression is evaluated</a:t>
            </a:r>
            <a:r>
              <a:rPr lang="en-US" sz="3600" b="0" i="0" u="none" strike="noStrike" cap="none">
                <a:solidFill>
                  <a:schemeClr val="lt1"/>
                </a:solidFill>
                <a:latin typeface="Cabin"/>
                <a:ea typeface="Cabin"/>
                <a:cs typeface="Cabin"/>
                <a:sym typeface="Cabin"/>
              </a:rPr>
              <a:t>, </a:t>
            </a:r>
            <a:r>
              <a:rPr lang="en-US" sz="3600" b="0" i="0" u="none" strike="noStrike" cap="none">
                <a:solidFill>
                  <a:srgbClr val="FF00FF"/>
                </a:solidFill>
                <a:latin typeface="Cabin"/>
                <a:ea typeface="Cabin"/>
                <a:cs typeface="Cabin"/>
                <a:sym typeface="Cabin"/>
              </a:rPr>
              <a:t>the result is placed in (assigned to)  x.</a:t>
            </a:r>
          </a:p>
        </p:txBody>
      </p:sp>
      <p:sp>
        <p:nvSpPr>
          <p:cNvPr id="132" name="Shape 132"/>
          <p:cNvSpPr txBox="1"/>
          <p:nvPr/>
        </p:nvSpPr>
        <p:spPr>
          <a:xfrm>
            <a:off x="9699625" y="2844800"/>
            <a:ext cx="9000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sp>
        <p:nvSpPr>
          <p:cNvPr id="133" name="Shape 133"/>
          <p:cNvSpPr txBox="1"/>
          <p:nvPr/>
        </p:nvSpPr>
        <p:spPr>
          <a:xfrm>
            <a:off x="12713125" y="3039311"/>
            <a:ext cx="10632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0.6</a:t>
            </a:r>
          </a:p>
        </p:txBody>
      </p:sp>
      <p:cxnSp>
        <p:nvCxnSpPr>
          <p:cNvPr id="134" name="Shape 134"/>
          <p:cNvCxnSpPr/>
          <p:nvPr/>
        </p:nvCxnSpPr>
        <p:spPr>
          <a:xfrm rot="10800000" flipH="1">
            <a:off x="10323510"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135" name="Shape 135"/>
          <p:cNvCxnSpPr>
            <a:stCxn id="133" idx="0"/>
          </p:cNvCxnSpPr>
          <p:nvPr/>
        </p:nvCxnSpPr>
        <p:spPr>
          <a:xfrm rot="10800000">
            <a:off x="11207725" y="1976411"/>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136" name="Shape 136"/>
          <p:cNvSpPr txBox="1"/>
          <p:nvPr/>
        </p:nvSpPr>
        <p:spPr>
          <a:xfrm>
            <a:off x="13065125" y="5054600"/>
            <a:ext cx="10632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0.4</a:t>
            </a:r>
          </a:p>
        </p:txBody>
      </p:sp>
      <p:cxnSp>
        <p:nvCxnSpPr>
          <p:cNvPr id="137" name="Shape 137"/>
          <p:cNvCxnSpPr/>
          <p:nvPr/>
        </p:nvCxnSpPr>
        <p:spPr>
          <a:xfrm rot="10800000">
            <a:off x="8085135" y="4718049"/>
            <a:ext cx="2393950" cy="1857375"/>
          </a:xfrm>
          <a:prstGeom prst="straightConnector1">
            <a:avLst/>
          </a:prstGeom>
          <a:noFill/>
          <a:ln w="63500" cap="rnd" cmpd="sng">
            <a:solidFill>
              <a:srgbClr val="FF7F00"/>
            </a:solidFill>
            <a:prstDash val="solid"/>
            <a:miter/>
            <a:headEnd type="stealth" w="med" len="med"/>
            <a:tailEnd type="none" w="med" len="med"/>
          </a:ln>
        </p:spPr>
      </p:cxnSp>
      <p:cxnSp>
        <p:nvCxnSpPr>
          <p:cNvPr id="138" name="Shape 138"/>
          <p:cNvCxnSpPr/>
          <p:nvPr/>
        </p:nvCxnSpPr>
        <p:spPr>
          <a:xfrm rot="10800000">
            <a:off x="10115550" y="4579936"/>
            <a:ext cx="796923" cy="1873249"/>
          </a:xfrm>
          <a:prstGeom prst="straightConnector1">
            <a:avLst/>
          </a:prstGeom>
          <a:noFill/>
          <a:ln w="63500" cap="rnd" cmpd="sng">
            <a:solidFill>
              <a:srgbClr val="FF7F00"/>
            </a:solidFill>
            <a:prstDash val="solid"/>
            <a:miter/>
            <a:headEnd type="stealth" w="med" len="med"/>
            <a:tailEnd type="none" w="med" len="med"/>
          </a:ln>
        </p:spPr>
      </p:cxnSp>
      <p:cxnSp>
        <p:nvCxnSpPr>
          <p:cNvPr id="139" name="Shape 139"/>
          <p:cNvCxnSpPr/>
          <p:nvPr/>
        </p:nvCxnSpPr>
        <p:spPr>
          <a:xfrm rot="10800000" flipH="1">
            <a:off x="11555410" y="5638800"/>
            <a:ext cx="1630361" cy="849312"/>
          </a:xfrm>
          <a:prstGeom prst="straightConnector1">
            <a:avLst/>
          </a:prstGeom>
          <a:noFill/>
          <a:ln w="63500" cap="rnd" cmpd="sng">
            <a:solidFill>
              <a:srgbClr val="FF7F00"/>
            </a:solidFill>
            <a:prstDash val="solid"/>
            <a:miter/>
            <a:headEnd type="stealth" w="med" len="med"/>
            <a:tailEnd type="none" w="med" len="med"/>
          </a:ln>
        </p:spPr>
      </p:cxnSp>
      <p:sp>
        <p:nvSpPr>
          <p:cNvPr id="140" name="Shape 140"/>
          <p:cNvSpPr txBox="1"/>
          <p:nvPr/>
        </p:nvSpPr>
        <p:spPr>
          <a:xfrm>
            <a:off x="10115550" y="6575425"/>
            <a:ext cx="17328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0.93</a:t>
            </a:r>
          </a:p>
        </p:txBody>
      </p:sp>
      <p:cxnSp>
        <p:nvCxnSpPr>
          <p:cNvPr id="141" name="Shape 141"/>
          <p:cNvCxnSpPr/>
          <p:nvPr/>
        </p:nvCxnSpPr>
        <p:spPr>
          <a:xfrm rot="10800000" flipH="1">
            <a:off x="13776325" y="4579937"/>
            <a:ext cx="485775" cy="485775"/>
          </a:xfrm>
          <a:prstGeom prst="straightConnector1">
            <a:avLst/>
          </a:prstGeom>
          <a:noFill/>
          <a:ln w="63500" cap="rnd" cmpd="sng">
            <a:solidFill>
              <a:srgbClr val="FF7F00"/>
            </a:solidFill>
            <a:prstDash val="solid"/>
            <a:miter/>
            <a:headEnd type="stealth" w="med" len="med"/>
            <a:tailEnd type="none" w="med" len="med"/>
          </a:ln>
        </p:spPr>
      </p:cxnSp>
      <p:cxnSp>
        <p:nvCxnSpPr>
          <p:cNvPr id="142" name="Shape 142"/>
          <p:cNvCxnSpPr/>
          <p:nvPr/>
        </p:nvCxnSpPr>
        <p:spPr>
          <a:xfrm rot="10800000">
            <a:off x="12665073" y="4457698"/>
            <a:ext cx="520700" cy="660400"/>
          </a:xfrm>
          <a:prstGeom prst="straightConnector1">
            <a:avLst/>
          </a:prstGeom>
          <a:noFill/>
          <a:ln w="63500" cap="rnd" cmpd="sng">
            <a:solidFill>
              <a:srgbClr val="FF7F00"/>
            </a:solidFill>
            <a:prstDash val="solid"/>
            <a:miter/>
            <a:headEnd type="stealth" w="med" len="med"/>
            <a:tailEnd type="none" w="med" len="med"/>
          </a:ln>
        </p:spPr>
      </p:cxnSp>
      <p:sp>
        <p:nvSpPr>
          <p:cNvPr id="143" name="Shape 143"/>
          <p:cNvSpPr txBox="1"/>
          <p:nvPr/>
        </p:nvSpPr>
        <p:spPr>
          <a:xfrm>
            <a:off x="581025" y="1085850"/>
            <a:ext cx="6578598"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A variable is a memory location used to store a value (0.6)</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Shape 148"/>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a:solidFill>
                  <a:srgbClr val="FF00FF"/>
                </a:solidFill>
                <a:latin typeface="Cabin"/>
                <a:ea typeface="Cabin"/>
                <a:cs typeface="Cabin"/>
                <a:sym typeface="Cabin"/>
              </a:rPr>
              <a:t>x =</a:t>
            </a:r>
            <a:r>
              <a:rPr lang="en-US" sz="5600" b="0" i="0" u="none" strike="noStrike" cap="none">
                <a:solidFill>
                  <a:schemeClr val="lt1"/>
                </a:solidFill>
                <a:latin typeface="Cabin"/>
                <a:ea typeface="Cabin"/>
                <a:cs typeface="Cabin"/>
                <a:sym typeface="Cabin"/>
              </a:rPr>
              <a:t> </a:t>
            </a:r>
            <a:r>
              <a:rPr lang="en-US" sz="5600" b="0" i="0" u="none" strike="noStrike" cap="none">
                <a:solidFill>
                  <a:srgbClr val="FFFF00"/>
                </a:solidFill>
                <a:latin typeface="Cabin"/>
                <a:ea typeface="Cabin"/>
                <a:cs typeface="Cabin"/>
                <a:sym typeface="Cabin"/>
              </a:rPr>
              <a:t>3.9   *   x   *   (  1   -   x  )</a:t>
            </a:r>
          </a:p>
        </p:txBody>
      </p:sp>
      <p:sp>
        <p:nvSpPr>
          <p:cNvPr id="149" name="Shape 149"/>
          <p:cNvSpPr txBox="1"/>
          <p:nvPr/>
        </p:nvSpPr>
        <p:spPr>
          <a:xfrm>
            <a:off x="10668000" y="850900"/>
            <a:ext cx="5016500" cy="1270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b="0" i="0" u="none" strike="noStrike" cap="none">
                <a:solidFill>
                  <a:schemeClr val="lt1"/>
                </a:solidFill>
                <a:latin typeface="Cabin"/>
                <a:ea typeface="Cabin"/>
                <a:cs typeface="Cabin"/>
                <a:sym typeface="Cabin"/>
              </a:rPr>
              <a:t> 0.6    0.93</a:t>
            </a:r>
          </a:p>
        </p:txBody>
      </p:sp>
      <p:sp>
        <p:nvSpPr>
          <p:cNvPr id="150" name="Shape 150"/>
          <p:cNvSpPr txBox="1"/>
          <p:nvPr/>
        </p:nvSpPr>
        <p:spPr>
          <a:xfrm>
            <a:off x="9813925" y="1047750"/>
            <a:ext cx="444500" cy="8635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151" name="Shape 151"/>
          <p:cNvSpPr txBox="1"/>
          <p:nvPr/>
        </p:nvSpPr>
        <p:spPr>
          <a:xfrm>
            <a:off x="581025" y="6216650"/>
            <a:ext cx="6578598"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a:solidFill>
                  <a:srgbClr val="FFFF00"/>
                </a:solidFill>
                <a:latin typeface="Cabin"/>
                <a:ea typeface="Cabin"/>
                <a:cs typeface="Cabin"/>
                <a:sym typeface="Cabin"/>
              </a:rPr>
              <a:t>Right side is an expression. </a:t>
            </a:r>
            <a:r>
              <a:rPr lang="en-US" sz="3200" b="0" i="0" u="none" strike="noStrike" cap="none">
                <a:solidFill>
                  <a:schemeClr val="lt1"/>
                </a:solidFill>
                <a:latin typeface="Cabin"/>
                <a:ea typeface="Cabin"/>
                <a:cs typeface="Cabin"/>
                <a:sym typeface="Cabin"/>
              </a:rPr>
              <a:t> </a:t>
            </a:r>
            <a:r>
              <a:rPr lang="en-US" sz="3200" b="0" i="0" u="none" strike="noStrike" cap="none">
                <a:solidFill>
                  <a:srgbClr val="FF7F00"/>
                </a:solidFill>
                <a:latin typeface="Cabin"/>
                <a:ea typeface="Cabin"/>
                <a:cs typeface="Cabin"/>
                <a:sym typeface="Cabin"/>
              </a:rPr>
              <a:t>Once the expression is evaluated</a:t>
            </a:r>
            <a:r>
              <a:rPr lang="en-US" sz="3200" b="0" i="0" u="none" strike="noStrike" cap="none">
                <a:solidFill>
                  <a:schemeClr val="lt1"/>
                </a:solidFill>
                <a:latin typeface="Cabin"/>
                <a:ea typeface="Cabin"/>
                <a:cs typeface="Cabin"/>
                <a:sym typeface="Cabin"/>
              </a:rPr>
              <a:t>, </a:t>
            </a:r>
            <a:r>
              <a:rPr lang="en-US" sz="3200" b="0" i="0" u="none" strike="noStrike" cap="none">
                <a:solidFill>
                  <a:srgbClr val="FF00FF"/>
                </a:solidFill>
                <a:latin typeface="Cabin"/>
                <a:ea typeface="Cabin"/>
                <a:cs typeface="Cabin"/>
                <a:sym typeface="Cabin"/>
              </a:rPr>
              <a:t>the result is placed in (assigned to) the variable on the left side (i.e. x).</a:t>
            </a:r>
          </a:p>
        </p:txBody>
      </p:sp>
      <p:cxnSp>
        <p:nvCxnSpPr>
          <p:cNvPr id="152" name="Shape 152"/>
          <p:cNvCxnSpPr/>
          <p:nvPr/>
        </p:nvCxnSpPr>
        <p:spPr>
          <a:xfrm>
            <a:off x="6662735" y="4492625"/>
            <a:ext cx="3868737" cy="2395537"/>
          </a:xfrm>
          <a:prstGeom prst="straightConnector1">
            <a:avLst/>
          </a:prstGeom>
          <a:noFill/>
          <a:ln w="63500" cap="rnd" cmpd="sng">
            <a:solidFill>
              <a:srgbClr val="FF00FF"/>
            </a:solidFill>
            <a:prstDash val="solid"/>
            <a:miter/>
            <a:headEnd type="stealth" w="med" len="med"/>
            <a:tailEnd type="none" w="med" len="med"/>
          </a:ln>
        </p:spPr>
      </p:cxnSp>
      <p:sp>
        <p:nvSpPr>
          <p:cNvPr id="153" name="Shape 153"/>
          <p:cNvSpPr txBox="1"/>
          <p:nvPr/>
        </p:nvSpPr>
        <p:spPr>
          <a:xfrm>
            <a:off x="10652125" y="6604000"/>
            <a:ext cx="13476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a:solidFill>
                  <a:srgbClr val="FF7F00"/>
                </a:solidFill>
                <a:latin typeface="Cabin"/>
                <a:ea typeface="Cabin"/>
                <a:cs typeface="Cabin"/>
                <a:sym typeface="Cabin"/>
              </a:rPr>
              <a:t>0.93</a:t>
            </a:r>
          </a:p>
        </p:txBody>
      </p:sp>
      <p:sp>
        <p:nvSpPr>
          <p:cNvPr id="154" name="Shape 154"/>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b="0" i="0" u="none" strike="noStrike" cap="none">
                <a:solidFill>
                  <a:srgbClr val="00FF00"/>
                </a:solidFill>
                <a:latin typeface="Cabin"/>
                <a:ea typeface="Cabin"/>
                <a:cs typeface="Cabin"/>
                <a:sym typeface="Cabin"/>
              </a:rPr>
              <a:t>A variable is a memory location used to store a value.  </a:t>
            </a:r>
            <a:r>
              <a:rPr lang="en-US" sz="3200" b="0" i="0" u="none" strike="noStrike" cap="none">
                <a:solidFill>
                  <a:srgbClr val="FF00FF"/>
                </a:solidFill>
                <a:latin typeface="Cabin"/>
                <a:ea typeface="Cabin"/>
                <a:cs typeface="Cabin"/>
                <a:sym typeface="Cabin"/>
              </a:rPr>
              <a:t>The value stored in a variable can be updated by replacing the old value (0.6) with a new value (0.93).</a:t>
            </a:r>
          </a:p>
        </p:txBody>
      </p:sp>
      <p:cxnSp>
        <p:nvCxnSpPr>
          <p:cNvPr id="155" name="Shape 155"/>
          <p:cNvCxnSpPr/>
          <p:nvPr/>
        </p:nvCxnSpPr>
        <p:spPr>
          <a:xfrm flipH="1">
            <a:off x="6696075" y="1855785"/>
            <a:ext cx="5813424" cy="1943100"/>
          </a:xfrm>
          <a:prstGeom prst="straightConnector1">
            <a:avLst/>
          </a:prstGeom>
          <a:noFill/>
          <a:ln w="63500" cap="rnd" cmpd="sng">
            <a:solidFill>
              <a:srgbClr val="FF00FF"/>
            </a:solidFill>
            <a:prstDash val="solid"/>
            <a:miter/>
            <a:headEnd type="stealth" w="med" len="med"/>
            <a:tailEnd type="none" w="med" len="med"/>
          </a:ln>
        </p:spPr>
      </p:cxnSp>
      <p:cxnSp>
        <p:nvCxnSpPr>
          <p:cNvPr id="156" name="Shape 156"/>
          <p:cNvCxnSpPr/>
          <p:nvPr/>
        </p:nvCxnSpPr>
        <p:spPr>
          <a:xfrm flipH="1">
            <a:off x="10791824" y="1039812"/>
            <a:ext cx="763586" cy="885825"/>
          </a:xfrm>
          <a:prstGeom prst="straightConnector1">
            <a:avLst/>
          </a:prstGeom>
          <a:noFill/>
          <a:ln w="63500" cap="rnd" cmpd="sng">
            <a:solidFill>
              <a:srgbClr val="FF00FF"/>
            </a:solidFill>
            <a:prstDash val="solid"/>
            <a:miter/>
            <a:headEnd type="none" w="med" len="med"/>
            <a:tailEnd type="none" w="med" len="med"/>
          </a:ln>
        </p:spPr>
      </p:cxnSp>
      <p:cxnSp>
        <p:nvCxnSpPr>
          <p:cNvPr id="157" name="Shape 157"/>
          <p:cNvCxnSpPr/>
          <p:nvPr/>
        </p:nvCxnSpPr>
        <p:spPr>
          <a:xfrm>
            <a:off x="10791825" y="1022350"/>
            <a:ext cx="573086" cy="798512"/>
          </a:xfrm>
          <a:prstGeom prst="straightConnector1">
            <a:avLst/>
          </a:prstGeom>
          <a:noFill/>
          <a:ln w="63500" cap="rnd" cmpd="sng">
            <a:solidFill>
              <a:srgbClr val="FF00FF"/>
            </a:solidFill>
            <a:prstDash val="solid"/>
            <a:miter/>
            <a:headEnd type="none" w="med" len="med"/>
            <a:tailEnd type="none" w="med" len="med"/>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00FF"/>
                </a:solidFill>
                <a:latin typeface="Cabin"/>
                <a:ea typeface="Cabin"/>
                <a:cs typeface="Cabin"/>
                <a:sym typeface="Cabin"/>
              </a:rPr>
              <a:t>Numeric Expressions</a:t>
            </a:r>
          </a:p>
        </p:txBody>
      </p:sp>
      <p:sp>
        <p:nvSpPr>
          <p:cNvPr id="163" name="Shape 163"/>
          <p:cNvSpPr txBox="1">
            <a:spLocks noGrp="1"/>
          </p:cNvSpPr>
          <p:nvPr>
            <p:ph type="body" idx="1"/>
          </p:nvPr>
        </p:nvSpPr>
        <p:spPr>
          <a:xfrm>
            <a:off x="850900" y="2603500"/>
            <a:ext cx="84525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Because of the lack of mathematical symbols on computer keyboards - we use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computer-speak</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to express the classic math operations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Asterisk is multiplication</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Exponentiation (raise to a power) looks different from in math.</a:t>
            </a:r>
          </a:p>
        </p:txBody>
      </p:sp>
      <p:graphicFrame>
        <p:nvGraphicFramePr>
          <p:cNvPr id="164" name="Shape 164"/>
          <p:cNvGraphicFramePr/>
          <p:nvPr/>
        </p:nvGraphicFramePr>
        <p:xfrm>
          <a:off x="10337800" y="2670175"/>
          <a:ext cx="3000000" cy="3000000"/>
        </p:xfrm>
        <a:graphic>
          <a:graphicData uri="http://schemas.openxmlformats.org/drawingml/2006/table">
            <a:tbl>
              <a:tblPr>
                <a:noFill/>
                <a:tableStyleId>{91D5B212-E662-4752-9361-2AAD7017827D}</a:tableStyleId>
              </a:tblPr>
              <a:tblGrid>
                <a:gridCol w="2398575">
                  <a:extLst>
                    <a:ext uri="{9D8B030D-6E8A-4147-A177-3AD203B41FA5}">
                      <a16:colId xmlns:a16="http://schemas.microsoft.com/office/drawing/2014/main" val="20000"/>
                    </a:ext>
                  </a:extLst>
                </a:gridCol>
                <a:gridCol w="2626675">
                  <a:extLst>
                    <a:ext uri="{9D8B030D-6E8A-4147-A177-3AD203B41FA5}">
                      <a16:colId xmlns:a16="http://schemas.microsoft.com/office/drawing/2014/main" val="20001"/>
                    </a:ext>
                  </a:extLst>
                </a:gridCol>
              </a:tblGrid>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200" b="0" i="0" u="none" strike="noStrike" cap="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019"/>
                      </a:srgbClr>
                    </a:solidFill>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019"/>
                      </a:srgbClr>
                    </a:solidFill>
                  </a:tcPr>
                </a:tc>
                <a:extLst>
                  <a:ext uri="{0D108BD9-81ED-4DB2-BD59-A6C34878D82A}">
                    <a16:rowId xmlns:a16="http://schemas.microsoft.com/office/drawing/2014/main" val="10000"/>
                  </a:ext>
                </a:extLst>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marR="0" lvl="0" indent="0" algn="ctr" rtl="0">
                        <a:lnSpc>
                          <a:spcPct val="100000"/>
                        </a:lnSpc>
                        <a:spcBef>
                          <a:spcPts val="0"/>
                        </a:spcBef>
                        <a:spcAft>
                          <a:spcPts val="0"/>
                        </a:spcAft>
                        <a:buClr>
                          <a:srgbClr val="00FFFF"/>
                        </a:buClr>
                        <a:buSzPct val="25000"/>
                        <a:buFont typeface="Cabin"/>
                        <a:buNone/>
                      </a:pPr>
                      <a:r>
                        <a:rPr lang="en-US" sz="31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3100" b="0" i="0" u="none" strike="noStrike" cap="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Shape 169"/>
          <p:cNvSpPr txBox="1"/>
          <p:nvPr/>
        </p:nvSpPr>
        <p:spPr>
          <a:xfrm>
            <a:off x="1727200" y="2838450"/>
            <a:ext cx="4460998"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xx</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print </a:t>
            </a:r>
            <a:r>
              <a:rPr lang="en-US" sz="3000" b="0" i="0" u="none" strike="noStrike" cap="none">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 440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zz</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yy</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p:txBody>
      </p:sp>
      <p:sp>
        <p:nvSpPr>
          <p:cNvPr id="170" name="Shape 170"/>
          <p:cNvSpPr txBox="1"/>
          <p:nvPr/>
        </p:nvSpPr>
        <p:spPr>
          <a:xfrm>
            <a:off x="7073900" y="2736850"/>
            <a:ext cx="4026600" cy="322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00FF00"/>
                </a:solidFill>
                <a:latin typeface="Courier New"/>
                <a:ea typeface="Courier New"/>
                <a:cs typeface="Courier New"/>
                <a:sym typeface="Courier New"/>
              </a:rPr>
              <a:t> jj</a:t>
            </a:r>
            <a:r>
              <a:rPr lang="en-US" sz="3000" b="0" i="0" u="none" strike="noStrike" cap="none">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00FF00"/>
                </a:solidFill>
                <a:latin typeface="Courier New"/>
                <a:ea typeface="Courier New"/>
                <a:cs typeface="Courier New"/>
                <a:sym typeface="Courier New"/>
              </a:rPr>
              <a:t>kk</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00FF00"/>
                </a:solidFill>
                <a:latin typeface="Courier New"/>
                <a:ea typeface="Courier New"/>
                <a:cs typeface="Courier New"/>
                <a:sym typeface="Courier New"/>
              </a:rPr>
              <a:t>jj</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4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64</a:t>
            </a:r>
          </a:p>
        </p:txBody>
      </p:sp>
      <p:graphicFrame>
        <p:nvGraphicFramePr>
          <p:cNvPr id="171" name="Shape 171"/>
          <p:cNvGraphicFramePr/>
          <p:nvPr/>
        </p:nvGraphicFramePr>
        <p:xfrm>
          <a:off x="11783875" y="2965450"/>
          <a:ext cx="3000000" cy="3000000"/>
        </p:xfrm>
        <a:graphic>
          <a:graphicData uri="http://schemas.openxmlformats.org/drawingml/2006/table">
            <a:tbl>
              <a:tblPr>
                <a:noFill/>
                <a:tableStyleId>{91D5B212-E662-4752-9361-2AAD7017827D}</a:tableStyleId>
              </a:tblPr>
              <a:tblGrid>
                <a:gridCol w="1876000">
                  <a:extLst>
                    <a:ext uri="{9D8B030D-6E8A-4147-A177-3AD203B41FA5}">
                      <a16:colId xmlns:a16="http://schemas.microsoft.com/office/drawing/2014/main" val="20000"/>
                    </a:ext>
                  </a:extLst>
                </a:gridCol>
                <a:gridCol w="1876000">
                  <a:extLst>
                    <a:ext uri="{9D8B030D-6E8A-4147-A177-3AD203B41FA5}">
                      <a16:colId xmlns:a16="http://schemas.microsoft.com/office/drawing/2014/main" val="20001"/>
                    </a:ext>
                  </a:extLst>
                </a:gridCol>
              </a:tblGrid>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400" b="0" i="0" u="none" strike="noStrike" cap="none">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019"/>
                      </a:srgbClr>
                    </a:solidFill>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019"/>
                      </a:srgbClr>
                    </a:solidFill>
                  </a:tcPr>
                </a:tc>
                <a:extLst>
                  <a:ext uri="{0D108BD9-81ED-4DB2-BD59-A6C34878D82A}">
                    <a16:rowId xmlns:a16="http://schemas.microsoft.com/office/drawing/2014/main" val="10000"/>
                  </a:ext>
                </a:extLst>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650875">
                <a:tc>
                  <a:txBody>
                    <a:bodyPr/>
                    <a:lstStyle/>
                    <a:p>
                      <a:pPr marL="0" marR="0" lvl="0" indent="0" algn="ctr" rtl="0">
                        <a:lnSpc>
                          <a:spcPct val="100000"/>
                        </a:lnSpc>
                        <a:spcBef>
                          <a:spcPts val="0"/>
                        </a:spcBef>
                        <a:spcAft>
                          <a:spcPts val="0"/>
                        </a:spcAft>
                        <a:buClr>
                          <a:srgbClr val="00FFFF"/>
                        </a:buClr>
                        <a:buSzPct val="25000"/>
                        <a:buFont typeface="Cabin"/>
                        <a:buNone/>
                      </a:pPr>
                      <a:r>
                        <a:rPr lang="en-US" sz="2300" b="0" i="0" u="none" strike="noStrike" cap="none">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lt1"/>
                        </a:buClr>
                        <a:buSzPct val="25000"/>
                        <a:buFont typeface="Cabin"/>
                        <a:buNone/>
                      </a:pPr>
                      <a:r>
                        <a:rPr lang="en-US" sz="2300" b="0" i="0" u="none" strike="noStrike" cap="none">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172" name="Shape 172"/>
          <p:cNvCxnSpPr/>
          <p:nvPr/>
        </p:nvCxnSpPr>
        <p:spPr>
          <a:xfrm>
            <a:off x="8128000" y="6858000"/>
            <a:ext cx="12698" cy="595311"/>
          </a:xfrm>
          <a:prstGeom prst="straightConnector1">
            <a:avLst/>
          </a:prstGeom>
          <a:noFill/>
          <a:ln w="25400" cap="rnd" cmpd="sng">
            <a:solidFill>
              <a:schemeClr val="lt1"/>
            </a:solidFill>
            <a:prstDash val="solid"/>
            <a:miter/>
            <a:headEnd type="none" w="med" len="med"/>
            <a:tailEnd type="none" w="med" len="med"/>
          </a:ln>
        </p:spPr>
      </p:cxnSp>
      <p:cxnSp>
        <p:nvCxnSpPr>
          <p:cNvPr id="173" name="Shape 173"/>
          <p:cNvCxnSpPr/>
          <p:nvPr/>
        </p:nvCxnSpPr>
        <p:spPr>
          <a:xfrm rot="10800000" flipH="1">
            <a:off x="8128000" y="6858000"/>
            <a:ext cx="2035175" cy="25398"/>
          </a:xfrm>
          <a:prstGeom prst="straightConnector1">
            <a:avLst/>
          </a:prstGeom>
          <a:noFill/>
          <a:ln w="25400" cap="rnd" cmpd="sng">
            <a:solidFill>
              <a:schemeClr val="lt1"/>
            </a:solidFill>
            <a:prstDash val="solid"/>
            <a:miter/>
            <a:headEnd type="none" w="med" len="med"/>
            <a:tailEnd type="none" w="med" len="med"/>
          </a:ln>
        </p:spPr>
      </p:cxnSp>
      <p:sp>
        <p:nvSpPr>
          <p:cNvPr id="174" name="Shape 174"/>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5</a:t>
            </a:r>
          </a:p>
        </p:txBody>
      </p:sp>
      <p:sp>
        <p:nvSpPr>
          <p:cNvPr id="175" name="Shape 175"/>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23</a:t>
            </a:r>
          </a:p>
        </p:txBody>
      </p:sp>
      <p:sp>
        <p:nvSpPr>
          <p:cNvPr id="176" name="Shape 176"/>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4 R 3</a:t>
            </a:r>
          </a:p>
        </p:txBody>
      </p:sp>
      <p:sp>
        <p:nvSpPr>
          <p:cNvPr id="177" name="Shape 177"/>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20</a:t>
            </a:r>
          </a:p>
        </p:txBody>
      </p:sp>
      <p:cxnSp>
        <p:nvCxnSpPr>
          <p:cNvPr id="178" name="Shape 178"/>
          <p:cNvCxnSpPr/>
          <p:nvPr/>
        </p:nvCxnSpPr>
        <p:spPr>
          <a:xfrm>
            <a:off x="8191500" y="8088310"/>
            <a:ext cx="584200" cy="0"/>
          </a:xfrm>
          <a:prstGeom prst="straightConnector1">
            <a:avLst/>
          </a:prstGeom>
          <a:noFill/>
          <a:ln w="25400" cap="rnd" cmpd="sng">
            <a:solidFill>
              <a:schemeClr val="lt1"/>
            </a:solidFill>
            <a:prstDash val="solid"/>
            <a:miter/>
            <a:headEnd type="none" w="med" len="med"/>
            <a:tailEnd type="none" w="med" len="med"/>
          </a:ln>
        </p:spPr>
      </p:cxnSp>
      <p:sp>
        <p:nvSpPr>
          <p:cNvPr id="179" name="Shape 179"/>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3</a:t>
            </a:r>
          </a:p>
        </p:txBody>
      </p:sp>
      <p:sp>
        <p:nvSpPr>
          <p:cNvPr id="180" name="Shape 18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a:solidFill>
                  <a:srgbClr val="FF00FF"/>
                </a:solidFill>
                <a:latin typeface="Cabin"/>
                <a:ea typeface="Cabin"/>
                <a:cs typeface="Cabin"/>
                <a:sym typeface="Cabin"/>
              </a:rPr>
              <a:t>Numeric Expressions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a:solidFill>
                  <a:srgbClr val="00FFFF"/>
                </a:solidFill>
                <a:latin typeface="Cabin"/>
                <a:ea typeface="Cabin"/>
                <a:cs typeface="Cabin"/>
                <a:sym typeface="Cabin"/>
              </a:rPr>
              <a:t>Order of Evaluation</a:t>
            </a:r>
          </a:p>
        </p:txBody>
      </p:sp>
      <p:sp>
        <p:nvSpPr>
          <p:cNvPr id="186" name="Shape 186"/>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we string operators together - Python must know which one to do first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is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FF"/>
                </a:solidFill>
                <a:latin typeface="Cabin"/>
                <a:ea typeface="Cabin"/>
                <a:cs typeface="Cabin"/>
                <a:sym typeface="Cabin"/>
              </a:rPr>
              <a:t>operator precedence</a:t>
            </a:r>
            <a:r>
              <a:rPr lang="en-US" sz="3600" b="0" i="0" u="none" strike="noStrike" cap="none">
                <a:solidFill>
                  <a:schemeClr val="lt1"/>
                </a:solidFill>
                <a:latin typeface="Arial"/>
                <a:ea typeface="Arial"/>
                <a:cs typeface="Arial"/>
                <a:sym typeface="Arial"/>
              </a:rPr>
              <a: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Which operator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takes precedence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over the others?</a:t>
            </a:r>
          </a:p>
        </p:txBody>
      </p:sp>
      <p:sp>
        <p:nvSpPr>
          <p:cNvPr id="187" name="Shape 187"/>
          <p:cNvSpPr txBox="1"/>
          <p:nvPr/>
        </p:nvSpPr>
        <p:spPr>
          <a:xfrm>
            <a:off x="5095875" y="7307650"/>
            <a:ext cx="46212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x</a:t>
            </a:r>
            <a:r>
              <a:rPr lang="en-US" sz="3600" b="0" i="0" u="none" strike="noStrike" cap="none">
                <a:solidFill>
                  <a:schemeClr val="lt1"/>
                </a:solidFill>
                <a:latin typeface="Cabin"/>
                <a:ea typeface="Cabin"/>
                <a:cs typeface="Cabin"/>
                <a:sym typeface="Cabin"/>
              </a:rPr>
              <a:t> = 1</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 2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3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4</a:t>
            </a:r>
            <a:r>
              <a:rPr lang="en-US" sz="3600" b="0" i="0" u="none" strike="noStrike" cap="none">
                <a:solidFill>
                  <a:srgbClr val="00FFFF"/>
                </a:solidFill>
                <a:latin typeface="Cabin"/>
                <a:ea typeface="Cabin"/>
                <a:cs typeface="Cabin"/>
                <a:sym typeface="Cabin"/>
              </a:rPr>
              <a:t> / </a:t>
            </a:r>
            <a:r>
              <a:rPr lang="en-US" sz="3600" b="0" i="0" u="none" strike="noStrike" cap="none">
                <a:solidFill>
                  <a:schemeClr val="lt1"/>
                </a:solidFill>
                <a:latin typeface="Cabin"/>
                <a:ea typeface="Cabin"/>
                <a:cs typeface="Cabin"/>
                <a:sym typeface="Cabin"/>
              </a:rPr>
              <a:t>5 </a:t>
            </a:r>
            <a:r>
              <a:rPr lang="en-US" sz="3600" b="0" i="0" u="none" strike="noStrike" cap="none">
                <a:solidFill>
                  <a:srgbClr val="00FFFF"/>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6</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Operator Precedence Rules</a:t>
            </a:r>
          </a:p>
        </p:txBody>
      </p:sp>
      <p:sp>
        <p:nvSpPr>
          <p:cNvPr id="193" name="Shape 193"/>
          <p:cNvSpPr txBox="1">
            <a:spLocks noGrp="1"/>
          </p:cNvSpPr>
          <p:nvPr>
            <p:ph type="body" idx="1"/>
          </p:nvPr>
        </p:nvSpPr>
        <p:spPr>
          <a:xfrm>
            <a:off x="1155700" y="2603500"/>
            <a:ext cx="13932000" cy="570239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0" i="0" u="none" strike="noStrike" cap="none">
                <a:solidFill>
                  <a:schemeClr val="lt1"/>
                </a:solidFill>
                <a:latin typeface="Cabin"/>
                <a:ea typeface="Cabin"/>
                <a:cs typeface="Cabin"/>
                <a:sym typeface="Cabin"/>
              </a:rPr>
              <a:t>Highest precedence rule to lowest precedence rule:</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Parenthesis are always respected</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Exponentiation (raise to a power)</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Multiplication, Division, and Remainder</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Addition and Subtraction</a:t>
            </a:r>
          </a:p>
          <a:p>
            <a:pPr marL="1041400" marR="0" lvl="1" indent="-152400" algn="l" rtl="0">
              <a:lnSpc>
                <a:spcPct val="100000"/>
              </a:lnSpc>
              <a:spcBef>
                <a:spcPts val="3500"/>
              </a:spcBef>
              <a:spcAft>
                <a:spcPts val="0"/>
              </a:spcAft>
              <a:buClr>
                <a:schemeClr val="lt1"/>
              </a:buClr>
              <a:buSzPct val="100000"/>
              <a:buFont typeface="Cabin"/>
              <a:buChar char="•"/>
            </a:pPr>
            <a:r>
              <a:rPr lang="en-US" sz="3200" b="0" i="0" u="none" strike="noStrike" cap="none">
                <a:solidFill>
                  <a:schemeClr val="lt1"/>
                </a:solidFill>
                <a:latin typeface="Cabin"/>
                <a:ea typeface="Cabin"/>
                <a:cs typeface="Cabin"/>
                <a:sym typeface="Cabin"/>
              </a:rPr>
              <a:t>Left to right</a:t>
            </a:r>
          </a:p>
        </p:txBody>
      </p:sp>
      <p:grpSp>
        <p:nvGrpSpPr>
          <p:cNvPr id="194" name="Shape 194"/>
          <p:cNvGrpSpPr/>
          <p:nvPr/>
        </p:nvGrpSpPr>
        <p:grpSpPr>
          <a:xfrm>
            <a:off x="12079285" y="4749800"/>
            <a:ext cx="2541584" cy="2324099"/>
            <a:chOff x="0" y="0"/>
            <a:chExt cx="2541584" cy="2324099"/>
          </a:xfrm>
        </p:grpSpPr>
        <p:sp>
          <p:nvSpPr>
            <p:cNvPr id="195" name="Shape 195"/>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196" name="Shape 196"/>
            <p:cNvCxnSpPr/>
            <p:nvPr/>
          </p:nvCxnSpPr>
          <p:spPr>
            <a:xfrm rot="10800000">
              <a:off x="2522535" y="134935"/>
              <a:ext cx="19048"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grpSp>
        <p:nvGrpSpPr>
          <p:cNvPr id="201" name="Shape 201"/>
          <p:cNvGrpSpPr/>
          <p:nvPr/>
        </p:nvGrpSpPr>
        <p:grpSpPr>
          <a:xfrm>
            <a:off x="2922585" y="5435600"/>
            <a:ext cx="2541584" cy="2324099"/>
            <a:chOff x="0" y="0"/>
            <a:chExt cx="2541584" cy="2324099"/>
          </a:xfrm>
        </p:grpSpPr>
        <p:sp>
          <p:nvSpPr>
            <p:cNvPr id="202" name="Shape 202"/>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203" name="Shape 203"/>
            <p:cNvCxnSpPr/>
            <p:nvPr/>
          </p:nvCxnSpPr>
          <p:spPr>
            <a:xfrm rot="10800000">
              <a:off x="2522535" y="134935"/>
              <a:ext cx="19048" cy="2051050"/>
            </a:xfrm>
            <a:prstGeom prst="straightConnector1">
              <a:avLst/>
            </a:prstGeom>
            <a:noFill/>
            <a:ln w="88900" cap="rnd" cmpd="sng">
              <a:solidFill>
                <a:schemeClr val="lt1"/>
              </a:solidFill>
              <a:prstDash val="solid"/>
              <a:miter/>
              <a:headEnd type="stealth" w="med" len="med"/>
              <a:tailEnd type="none" w="med" len="med"/>
            </a:ln>
          </p:spPr>
        </p:cxnSp>
      </p:grpSp>
      <p:sp>
        <p:nvSpPr>
          <p:cNvPr id="204" name="Shape 204"/>
          <p:cNvSpPr txBox="1"/>
          <p:nvPr/>
        </p:nvSpPr>
        <p:spPr>
          <a:xfrm>
            <a:off x="10307635"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FF0000"/>
                </a:solidFill>
                <a:latin typeface="Cabin"/>
                <a:ea typeface="Cabin"/>
                <a:cs typeface="Cabin"/>
                <a:sym typeface="Cabin"/>
              </a:rPr>
              <a:t>2 ** 3</a:t>
            </a:r>
            <a:r>
              <a:rPr lang="en-US" sz="4800" b="0" i="0" u="none" strike="noStrike" cap="none">
                <a:solidFill>
                  <a:schemeClr val="lt1"/>
                </a:solidFill>
                <a:latin typeface="Cabin"/>
                <a:ea typeface="Cabin"/>
                <a:cs typeface="Cabin"/>
                <a:sym typeface="Cabin"/>
              </a:rPr>
              <a:t> / 4 * 5</a:t>
            </a:r>
          </a:p>
        </p:txBody>
      </p:sp>
      <p:sp>
        <p:nvSpPr>
          <p:cNvPr id="205" name="Shape 205"/>
          <p:cNvSpPr txBox="1"/>
          <p:nvPr/>
        </p:nvSpPr>
        <p:spPr>
          <a:xfrm>
            <a:off x="10891835" y="2540000"/>
            <a:ext cx="3130548"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8 / 4</a:t>
            </a:r>
            <a:r>
              <a:rPr lang="en-US" sz="4800" b="0" i="0" u="none" strike="noStrike" cap="none">
                <a:solidFill>
                  <a:schemeClr val="lt1"/>
                </a:solidFill>
                <a:latin typeface="Cabin"/>
                <a:ea typeface="Cabin"/>
                <a:cs typeface="Cabin"/>
                <a:sym typeface="Cabin"/>
              </a:rPr>
              <a:t> * 5</a:t>
            </a:r>
          </a:p>
        </p:txBody>
      </p:sp>
      <p:cxnSp>
        <p:nvCxnSpPr>
          <p:cNvPr id="206" name="Shape 206"/>
          <p:cNvCxnSpPr/>
          <p:nvPr/>
        </p:nvCxnSpPr>
        <p:spPr>
          <a:xfrm rot="10800000">
            <a:off x="11917975" y="1686224"/>
            <a:ext cx="277198" cy="837900"/>
          </a:xfrm>
          <a:prstGeom prst="straightConnector1">
            <a:avLst/>
          </a:prstGeom>
          <a:noFill/>
          <a:ln w="63500" cap="rnd" cmpd="sng">
            <a:solidFill>
              <a:srgbClr val="FF0000"/>
            </a:solidFill>
            <a:prstDash val="solid"/>
            <a:miter/>
            <a:headEnd type="stealth" w="med" len="med"/>
            <a:tailEnd type="none" w="med" len="med"/>
          </a:ln>
        </p:spPr>
      </p:cxnSp>
      <p:sp>
        <p:nvSpPr>
          <p:cNvPr id="207" name="Shape 207"/>
          <p:cNvSpPr txBox="1"/>
          <p:nvPr/>
        </p:nvSpPr>
        <p:spPr>
          <a:xfrm>
            <a:off x="11298235"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1 + </a:t>
            </a:r>
            <a:r>
              <a:rPr lang="en-US" sz="4800" b="0" i="0" u="none" strike="noStrike" cap="none">
                <a:solidFill>
                  <a:srgbClr val="00FF00"/>
                </a:solidFill>
                <a:latin typeface="Cabin"/>
                <a:ea typeface="Cabin"/>
                <a:cs typeface="Cabin"/>
                <a:sym typeface="Cabin"/>
              </a:rPr>
              <a:t>2 * 5</a:t>
            </a:r>
          </a:p>
        </p:txBody>
      </p:sp>
      <p:cxnSp>
        <p:nvCxnSpPr>
          <p:cNvPr id="208" name="Shape 208"/>
          <p:cNvCxnSpPr/>
          <p:nvPr/>
        </p:nvCxnSpPr>
        <p:spPr>
          <a:xfrm rot="10800000" flipH="1">
            <a:off x="12114325" y="3348024"/>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209" name="Shape 209"/>
          <p:cNvSpPr txBox="1"/>
          <p:nvPr/>
        </p:nvSpPr>
        <p:spPr>
          <a:xfrm>
            <a:off x="11590335"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7F00"/>
                </a:solidFill>
                <a:latin typeface="Cabin"/>
                <a:ea typeface="Cabin"/>
                <a:cs typeface="Cabin"/>
                <a:sym typeface="Cabin"/>
              </a:rPr>
              <a:t>1 + 10</a:t>
            </a:r>
          </a:p>
        </p:txBody>
      </p:sp>
      <p:cxnSp>
        <p:nvCxnSpPr>
          <p:cNvPr id="210" name="Shape 210"/>
          <p:cNvCxnSpPr/>
          <p:nvPr/>
        </p:nvCxnSpPr>
        <p:spPr>
          <a:xfrm rot="10800000">
            <a:off x="12733324" y="4833923"/>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211" name="Shape 211"/>
          <p:cNvSpPr txBox="1"/>
          <p:nvPr/>
        </p:nvSpPr>
        <p:spPr>
          <a:xfrm>
            <a:off x="12085635"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7F00"/>
                </a:solidFill>
                <a:latin typeface="Cabin"/>
                <a:ea typeface="Cabin"/>
                <a:cs typeface="Cabin"/>
                <a:sym typeface="Cabin"/>
              </a:rPr>
              <a:t>11</a:t>
            </a:r>
          </a:p>
        </p:txBody>
      </p:sp>
      <p:cxnSp>
        <p:nvCxnSpPr>
          <p:cNvPr id="212" name="Shape 212"/>
          <p:cNvCxnSpPr/>
          <p:nvPr/>
        </p:nvCxnSpPr>
        <p:spPr>
          <a:xfrm rot="10800000">
            <a:off x="12301536" y="6308725"/>
            <a:ext cx="96836" cy="708024"/>
          </a:xfrm>
          <a:prstGeom prst="straightConnector1">
            <a:avLst/>
          </a:prstGeom>
          <a:noFill/>
          <a:ln w="63500" cap="rnd" cmpd="sng">
            <a:solidFill>
              <a:srgbClr val="FF7F00"/>
            </a:solidFill>
            <a:prstDash val="solid"/>
            <a:miter/>
            <a:headEnd type="stealth" w="med" len="med"/>
            <a:tailEnd type="none" w="med" len="med"/>
          </a:ln>
        </p:spPr>
      </p:cxnSp>
      <p:sp>
        <p:nvSpPr>
          <p:cNvPr id="213" name="Shape 213"/>
          <p:cNvSpPr txBox="1"/>
          <p:nvPr/>
        </p:nvSpPr>
        <p:spPr>
          <a:xfrm>
            <a:off x="1455725" y="1309675"/>
            <a:ext cx="8467798"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x = 1 + 2 ** (4-1)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r>
              <a:rPr lang="en-US" sz="3600" b="0" i="0" u="none" strike="noStrike" cap="none">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Operator Precedence</a:t>
            </a:r>
          </a:p>
        </p:txBody>
      </p:sp>
      <p:sp>
        <p:nvSpPr>
          <p:cNvPr id="219" name="Shape 219"/>
          <p:cNvSpPr txBox="1">
            <a:spLocks noGrp="1"/>
          </p:cNvSpPr>
          <p:nvPr>
            <p:ph type="body" idx="1"/>
          </p:nvPr>
        </p:nvSpPr>
        <p:spPr>
          <a:xfrm>
            <a:off x="1155700" y="2374900"/>
            <a:ext cx="139320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Remember the rules top to bottom</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use parenthesis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writing code - keep mathematical expressions simple enough that they are easy to understand</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Break long series of mathematical operations up to make them more clear</a:t>
            </a:r>
          </a:p>
        </p:txBody>
      </p:sp>
      <p:grpSp>
        <p:nvGrpSpPr>
          <p:cNvPr id="220" name="Shape 220"/>
          <p:cNvGrpSpPr/>
          <p:nvPr/>
        </p:nvGrpSpPr>
        <p:grpSpPr>
          <a:xfrm>
            <a:off x="12193585" y="1409700"/>
            <a:ext cx="2541584" cy="2324099"/>
            <a:chOff x="0" y="0"/>
            <a:chExt cx="2541584" cy="2324099"/>
          </a:xfrm>
        </p:grpSpPr>
        <p:sp>
          <p:nvSpPr>
            <p:cNvPr id="221" name="Shape 221"/>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a:solidFill>
                    <a:srgbClr val="FFFF00"/>
                  </a:solidFill>
                  <a:latin typeface="Cabin"/>
                  <a:ea typeface="Cabin"/>
                  <a:cs typeface="Cabin"/>
                  <a:sym typeface="Cabin"/>
                </a:rPr>
                <a:t>Left to Right</a:t>
              </a:r>
            </a:p>
          </p:txBody>
        </p:sp>
        <p:cxnSp>
          <p:nvCxnSpPr>
            <p:cNvPr id="222" name="Shape 222"/>
            <p:cNvCxnSpPr/>
            <p:nvPr/>
          </p:nvCxnSpPr>
          <p:spPr>
            <a:xfrm rot="10800000">
              <a:off x="2522535" y="134935"/>
              <a:ext cx="19048" cy="2051050"/>
            </a:xfrm>
            <a:prstGeom prst="straightConnector1">
              <a:avLst/>
            </a:prstGeom>
            <a:noFill/>
            <a:ln w="88900" cap="rnd" cmpd="sng">
              <a:solidFill>
                <a:schemeClr val="lt1"/>
              </a:solidFill>
              <a:prstDash val="solid"/>
              <a:miter/>
              <a:headEnd type="stealth" w="med" len="med"/>
              <a:tailEnd type="none" w="med" len="med"/>
            </a:ln>
          </p:spPr>
        </p:cxnSp>
      </p:grpSp>
      <p:sp>
        <p:nvSpPr>
          <p:cNvPr id="223" name="Shape 223"/>
          <p:cNvSpPr txBox="1"/>
          <p:nvPr/>
        </p:nvSpPr>
        <p:spPr>
          <a:xfrm>
            <a:off x="4157662" y="8039100"/>
            <a:ext cx="69309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rgbClr val="FFFF00"/>
                </a:solidFill>
                <a:latin typeface="Cabin"/>
                <a:ea typeface="Cabin"/>
                <a:cs typeface="Cabin"/>
                <a:sym typeface="Cabin"/>
              </a:rPr>
              <a:t>Exam Question:  x = 1 + 2 * 3 - 4 / 5</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Python Integer Division is Weird!</a:t>
            </a:r>
          </a:p>
        </p:txBody>
      </p:sp>
      <p:sp>
        <p:nvSpPr>
          <p:cNvPr id="229" name="Shape 229"/>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Integer division truncates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dirty="0">
                <a:solidFill>
                  <a:schemeClr val="lt1"/>
                </a:solidFill>
                <a:latin typeface="Cabin"/>
                <a:ea typeface="Cabin"/>
                <a:cs typeface="Cabin"/>
                <a:sym typeface="Cabin"/>
              </a:rPr>
              <a:t>Floating point division produces floating point numbers</a:t>
            </a:r>
          </a:p>
        </p:txBody>
      </p:sp>
      <p:sp>
        <p:nvSpPr>
          <p:cNvPr id="230" name="Shape 230"/>
          <p:cNvSpPr txBox="1"/>
          <p:nvPr/>
        </p:nvSpPr>
        <p:spPr>
          <a:xfrm>
            <a:off x="9527775" y="2647950"/>
            <a:ext cx="5305798"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 </a:t>
            </a:r>
            <a:r>
              <a:rPr lang="en-US" sz="3000" b="0" i="0" u="none" strike="noStrike" cap="none">
                <a:solidFill>
                  <a:srgbClr val="00FFFF"/>
                </a:solidFill>
                <a:latin typeface="Courier New"/>
                <a:ea typeface="Courier New"/>
                <a:cs typeface="Courier New"/>
                <a:sym typeface="Courier New"/>
              </a:rPr>
              <a:t>/ </a:t>
            </a:r>
            <a:r>
              <a:rPr lang="en-US" sz="3000" b="0" i="0" u="none" strike="noStrike" cap="none">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10.0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99.0 </a:t>
            </a:r>
            <a:r>
              <a:rPr lang="en-US" sz="3000" b="0" i="0" u="none" strike="noStrike" cap="none">
                <a:solidFill>
                  <a:srgbClr val="00FFFF"/>
                </a:solidFill>
                <a:latin typeface="Courier New"/>
                <a:ea typeface="Courier New"/>
                <a:cs typeface="Courier New"/>
                <a:sym typeface="Courier New"/>
              </a:rPr>
              <a:t>/</a:t>
            </a:r>
            <a:r>
              <a:rPr lang="en-US" sz="30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0.99</a:t>
            </a:r>
          </a:p>
        </p:txBody>
      </p:sp>
      <p:sp>
        <p:nvSpPr>
          <p:cNvPr id="231" name="Shape 231"/>
          <p:cNvSpPr txBox="1"/>
          <p:nvPr/>
        </p:nvSpPr>
        <p:spPr>
          <a:xfrm>
            <a:off x="1367600" y="7834225"/>
            <a:ext cx="6100499"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a:solidFill>
                  <a:srgbClr val="00FF00"/>
                </a:solidFill>
                <a:latin typeface="Cabin"/>
                <a:ea typeface="Cabin"/>
                <a:cs typeface="Cabin"/>
                <a:sym typeface="Cabin"/>
              </a:rPr>
              <a:t>This changes in Python 3.0</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Mixing Integer and Floating</a:t>
            </a:r>
          </a:p>
        </p:txBody>
      </p:sp>
      <p:sp>
        <p:nvSpPr>
          <p:cNvPr id="237" name="Shape 237"/>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 integer is converted to a floating point before the operation</a:t>
            </a:r>
          </a:p>
        </p:txBody>
      </p:sp>
      <p:sp>
        <p:nvSpPr>
          <p:cNvPr id="238" name="Shape 238"/>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a:t>
            </a:r>
            <a:r>
              <a:rPr lang="en-US" sz="2800" b="0" i="0" u="none" strike="noStrike" cap="none">
                <a:solidFill>
                  <a:srgbClr val="00FFFF"/>
                </a:solidFill>
                <a:latin typeface="Courier New"/>
                <a:ea typeface="Courier New"/>
                <a:cs typeface="Courier New"/>
                <a:sym typeface="Courier New"/>
              </a:rPr>
              <a:t> /</a:t>
            </a:r>
            <a:r>
              <a:rPr lang="en-US" sz="2800" b="0" i="0" u="none" strike="noStrike" cap="none">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99.0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1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2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3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4.0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79900" y="3174925"/>
            <a:ext cx="15953700" cy="1664100"/>
          </a:xfrm>
          <a:prstGeom prst="rect">
            <a:avLst/>
          </a:prstGeom>
          <a:noFill/>
          <a:ln>
            <a:noFill/>
          </a:ln>
        </p:spPr>
        <p:txBody>
          <a:bodyPr lIns="38100" tIns="38100" rIns="38100" bIns="381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7600" b="0" i="0" u="none" strike="noStrike" cap="none">
                <a:solidFill>
                  <a:srgbClr val="FF00FF"/>
                </a:solidFill>
                <a:latin typeface="Cabin"/>
                <a:ea typeface="Cabin"/>
                <a:cs typeface="Cabin"/>
                <a:sym typeface="Cabin"/>
              </a:rPr>
              <a:t>Variables, Expressions, &amp; Statements</a:t>
            </a:r>
          </a:p>
        </p:txBody>
      </p:sp>
      <p:cxnSp>
        <p:nvCxnSpPr>
          <p:cNvPr id="53" name="Shape 53"/>
          <p:cNvCxnSpPr/>
          <p:nvPr/>
        </p:nvCxnSpPr>
        <p:spPr>
          <a:xfrm>
            <a:off x="89200" y="4876800"/>
            <a:ext cx="16087500" cy="0"/>
          </a:xfrm>
          <a:prstGeom prst="straightConnector1">
            <a:avLst/>
          </a:prstGeom>
          <a:noFill/>
          <a:ln w="19050" cap="flat" cmpd="sng">
            <a:solidFill>
              <a:srgbClr val="F3F3F3"/>
            </a:solidFill>
            <a:prstDash val="solid"/>
            <a:round/>
            <a:headEnd type="none" w="med" len="med"/>
            <a:tailEnd type="none" w="med" len="med"/>
          </a:ln>
        </p:spPr>
      </p:cxn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chemeClr val="lt1"/>
                </a:solidFill>
                <a:latin typeface="Cabin"/>
                <a:ea typeface="Cabin"/>
                <a:cs typeface="Cabin"/>
                <a:sym typeface="Cabin"/>
              </a:rPr>
              <a:t>What does </a:t>
            </a:r>
            <a:r>
              <a:rPr lang="en-US" sz="7600" b="0" i="0" u="none" strike="noStrike" cap="none">
                <a:solidFill>
                  <a:schemeClr val="lt1"/>
                </a:solidFill>
                <a:latin typeface="Arial"/>
                <a:ea typeface="Arial"/>
                <a:cs typeface="Arial"/>
                <a:sym typeface="Arial"/>
              </a:rPr>
              <a:t>“</a:t>
            </a:r>
            <a:r>
              <a:rPr lang="en-US" sz="7600" b="0" i="0" u="none" strike="noStrike" cap="none">
                <a:solidFill>
                  <a:srgbClr val="00FF00"/>
                </a:solidFill>
                <a:latin typeface="Cabin"/>
                <a:ea typeface="Cabin"/>
                <a:cs typeface="Cabin"/>
                <a:sym typeface="Cabin"/>
              </a:rPr>
              <a:t>Type</a:t>
            </a:r>
            <a:r>
              <a:rPr lang="en-US" sz="7600" b="0" i="0" u="none" strike="noStrike" cap="none">
                <a:solidFill>
                  <a:schemeClr val="lt1"/>
                </a:solidFill>
                <a:latin typeface="Arial"/>
                <a:ea typeface="Arial"/>
                <a:cs typeface="Arial"/>
                <a:sym typeface="Arial"/>
              </a:rPr>
              <a:t>”</a:t>
            </a:r>
            <a:r>
              <a:rPr lang="en-US" sz="7600" b="0" i="0" u="none" strike="noStrike" cap="none">
                <a:solidFill>
                  <a:schemeClr val="lt1"/>
                </a:solidFill>
                <a:latin typeface="Cabin"/>
                <a:ea typeface="Cabin"/>
                <a:cs typeface="Cabin"/>
                <a:sym typeface="Cabin"/>
              </a:rPr>
              <a:t> Mean?</a:t>
            </a:r>
          </a:p>
        </p:txBody>
      </p:sp>
      <p:sp>
        <p:nvSpPr>
          <p:cNvPr id="244" name="Shape 244"/>
          <p:cNvSpPr txBox="1">
            <a:spLocks noGrp="1"/>
          </p:cNvSpPr>
          <p:nvPr>
            <p:ph type="body" idx="1"/>
          </p:nvPr>
        </p:nvSpPr>
        <p:spPr>
          <a:xfrm>
            <a:off x="1155700" y="2603500"/>
            <a:ext cx="7213600" cy="5702299"/>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 Python variables, literals and constants have a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Arial"/>
                <a:ea typeface="Arial"/>
                <a:cs typeface="Arial"/>
                <a:sym typeface="Arial"/>
              </a:rPr>
              <a: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the </a:t>
            </a:r>
            <a:r>
              <a:rPr lang="en-US" sz="3600" b="0" i="0" u="none" strike="noStrike" cap="none">
                <a:solidFill>
                  <a:srgbClr val="00FF00"/>
                </a:solidFill>
                <a:latin typeface="Cabin"/>
                <a:ea typeface="Cabin"/>
                <a:cs typeface="Cabin"/>
                <a:sym typeface="Cabin"/>
              </a:rPr>
              <a:t>difference</a:t>
            </a:r>
            <a:r>
              <a:rPr lang="en-US" sz="3600" b="0" i="0" u="none" strike="noStrike" cap="none">
                <a:solidFill>
                  <a:schemeClr val="lt1"/>
                </a:solidFill>
                <a:latin typeface="Cabin"/>
                <a:ea typeface="Cabin"/>
                <a:cs typeface="Cabin"/>
                <a:sym typeface="Cabin"/>
              </a:rPr>
              <a:t> between an integer number and a string`</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For example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means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addition</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if something is a number and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concatenate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if something is a string </a:t>
            </a:r>
          </a:p>
        </p:txBody>
      </p:sp>
      <p:sp>
        <p:nvSpPr>
          <p:cNvPr id="245" name="Shape 245"/>
          <p:cNvSpPr txBox="1"/>
          <p:nvPr/>
        </p:nvSpPr>
        <p:spPr>
          <a:xfrm>
            <a:off x="9982200" y="3549650"/>
            <a:ext cx="6076799" cy="32258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ddd</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&gt;&gt;&gt; print eee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a:solidFill>
                  <a:srgbClr val="FFFF00"/>
                </a:solidFill>
                <a:latin typeface="Courier New"/>
                <a:ea typeface="Courier New"/>
                <a:cs typeface="Courier New"/>
                <a:sym typeface="Courier New"/>
              </a:rPr>
              <a:t>hello there</a:t>
            </a:r>
          </a:p>
        </p:txBody>
      </p:sp>
      <p:sp>
        <p:nvSpPr>
          <p:cNvPr id="246" name="Shape 246"/>
          <p:cNvSpPr txBox="1"/>
          <p:nvPr/>
        </p:nvSpPr>
        <p:spPr>
          <a:xfrm>
            <a:off x="9141125" y="7785100"/>
            <a:ext cx="6214500" cy="62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a:solidFill>
                  <a:schemeClr val="lt1"/>
                </a:solidFill>
                <a:latin typeface="Cabin"/>
                <a:ea typeface="Cabin"/>
                <a:cs typeface="Cabin"/>
                <a:sym typeface="Cabin"/>
              </a:rPr>
              <a:t>concatenate = put together</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387675" y="83275"/>
            <a:ext cx="73152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Type</a:t>
            </a:r>
            <a:r>
              <a:rPr lang="en-US" sz="7600" b="0" i="0" u="none" strike="noStrike" cap="none">
                <a:solidFill>
                  <a:schemeClr val="lt1"/>
                </a:solidFill>
                <a:latin typeface="Cabin"/>
                <a:ea typeface="Cabin"/>
                <a:cs typeface="Cabin"/>
                <a:sym typeface="Cabin"/>
              </a:rPr>
              <a:t> Matters</a:t>
            </a:r>
          </a:p>
        </p:txBody>
      </p:sp>
      <p:sp>
        <p:nvSpPr>
          <p:cNvPr id="252" name="Shape 252"/>
          <p:cNvSpPr txBox="1">
            <a:spLocks noGrp="1"/>
          </p:cNvSpPr>
          <p:nvPr>
            <p:ph type="body" idx="1"/>
          </p:nvPr>
        </p:nvSpPr>
        <p:spPr>
          <a:xfrm>
            <a:off x="774700" y="2603500"/>
            <a:ext cx="74676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what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everything is </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Some operations are prohibited</a:t>
            </a:r>
          </a:p>
          <a:p>
            <a:pPr marL="749300" marR="0" lvl="0" indent="-381000" algn="l" rtl="0">
              <a:lnSpc>
                <a:spcPct val="100000"/>
              </a:lnSpc>
              <a:spcBef>
                <a:spcPts val="3500"/>
              </a:spcBef>
              <a:spcAft>
                <a:spcPts val="0"/>
              </a:spcAft>
              <a:buClr>
                <a:srgbClr val="FF7F00"/>
              </a:buClr>
              <a:buSzPct val="100000"/>
              <a:buFont typeface="Cabin"/>
              <a:buChar char="•"/>
            </a:pPr>
            <a:r>
              <a:rPr lang="en-US" sz="3600" b="0" i="0" u="none" strike="noStrike" cap="none">
                <a:solidFill>
                  <a:srgbClr val="FF7F00"/>
                </a:solidFill>
                <a:latin typeface="Cabin"/>
                <a:ea typeface="Cabin"/>
                <a:cs typeface="Cabin"/>
                <a:sym typeface="Cabin"/>
              </a:rPr>
              <a:t>You cannot </a:t>
            </a:r>
            <a:r>
              <a:rPr lang="en-US" sz="3600" b="0" i="0" u="none" strike="noStrike" cap="none">
                <a:solidFill>
                  <a:srgbClr val="FF7F00"/>
                </a:solidFill>
                <a:latin typeface="Arial"/>
                <a:ea typeface="Arial"/>
                <a:cs typeface="Arial"/>
                <a:sym typeface="Arial"/>
              </a:rPr>
              <a:t>“</a:t>
            </a:r>
            <a:r>
              <a:rPr lang="en-US" sz="3600" b="0" i="0" u="none" strike="noStrike" cap="none">
                <a:solidFill>
                  <a:srgbClr val="FF7F00"/>
                </a:solidFill>
                <a:latin typeface="Cabin"/>
                <a:ea typeface="Cabin"/>
                <a:cs typeface="Cabin"/>
                <a:sym typeface="Cabin"/>
              </a:rPr>
              <a:t>add 1</a:t>
            </a:r>
            <a:r>
              <a:rPr lang="en-US" sz="3600" b="0" i="0" u="none" strike="noStrike" cap="none">
                <a:solidFill>
                  <a:srgbClr val="FF7F00"/>
                </a:solidFill>
                <a:latin typeface="Arial"/>
                <a:ea typeface="Arial"/>
                <a:cs typeface="Arial"/>
                <a:sym typeface="Arial"/>
              </a:rPr>
              <a:t>”</a:t>
            </a:r>
            <a:r>
              <a:rPr lang="en-US" sz="3600" b="0" i="0" u="none" strike="noStrike" cap="none">
                <a:solidFill>
                  <a:srgbClr val="FF7F00"/>
                </a:solidFill>
                <a:latin typeface="Cabin"/>
                <a:ea typeface="Cabin"/>
                <a:cs typeface="Cabin"/>
                <a:sym typeface="Cabin"/>
              </a:rPr>
              <a:t> to a string</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can ask Python what type something is by using the </a:t>
            </a:r>
            <a:r>
              <a:rPr lang="en-US" sz="3600" b="0" i="0" u="none" strike="noStrike" cap="none">
                <a:solidFill>
                  <a:srgbClr val="00FF00"/>
                </a:solidFill>
                <a:latin typeface="Cabin"/>
                <a:ea typeface="Cabin"/>
                <a:cs typeface="Cabin"/>
                <a:sym typeface="Cabin"/>
              </a:rPr>
              <a:t>type</a:t>
            </a:r>
            <a:r>
              <a:rPr lang="en-US" sz="3600" b="0" i="0" u="none" strike="noStrike" cap="none">
                <a:solidFill>
                  <a:schemeClr val="lt1"/>
                </a:solidFill>
                <a:latin typeface="Cabin"/>
                <a:ea typeface="Cabin"/>
                <a:cs typeface="Cabin"/>
                <a:sym typeface="Cabin"/>
              </a:rPr>
              <a:t>() function</a:t>
            </a:r>
          </a:p>
        </p:txBody>
      </p:sp>
      <p:sp>
        <p:nvSpPr>
          <p:cNvPr id="253" name="Shape 253"/>
          <p:cNvSpPr txBox="1"/>
          <p:nvPr/>
        </p:nvSpPr>
        <p:spPr>
          <a:xfrm>
            <a:off x="8778875" y="2120900"/>
            <a:ext cx="7315200" cy="6403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FF7F00"/>
                </a:solidFill>
                <a:latin typeface="Courier New"/>
                <a:ea typeface="Courier New"/>
                <a:cs typeface="Courier New"/>
                <a:sym typeface="Courier New"/>
              </a:rPr>
              <a:t>eee = eee + 1</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a:solidFill>
                  <a:srgbClr val="FF0000"/>
                </a:solidFill>
                <a:latin typeface="Courier New"/>
                <a:ea typeface="Courier New"/>
                <a:cs typeface="Courier New"/>
                <a:sym typeface="Courier New"/>
              </a:rPr>
              <a:t>TypeError: cannot concatenate 'str' and 'int' objects</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r>
              <a:rPr lang="en-US" sz="2800" b="0" i="0" u="none" strike="noStrike" cap="none">
                <a:solidFill>
                  <a:srgbClr val="00FF00"/>
                </a:solidFill>
                <a:latin typeface="Courier New"/>
                <a:ea typeface="Courier New"/>
                <a:cs typeface="Courier New"/>
                <a:sym typeface="Courier New"/>
              </a:rPr>
              <a:t>type</a:t>
            </a:r>
            <a:r>
              <a:rPr lang="en-US" sz="2800" b="0" i="0" u="none" strike="noStrike" cap="none">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&gt;&gt;&gt;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a:solidFill>
                  <a:schemeClr val="lt1"/>
                </a:solidFill>
                <a:latin typeface="Cabin"/>
                <a:ea typeface="Cabin"/>
                <a:cs typeface="Cabin"/>
                <a:sym typeface="Cabin"/>
              </a:rPr>
              <a:t>Several </a:t>
            </a:r>
            <a:r>
              <a:rPr lang="en-US" sz="7600" b="0" i="0" u="none" strike="noStrike" cap="none">
                <a:solidFill>
                  <a:srgbClr val="00FF00"/>
                </a:solidFill>
                <a:latin typeface="Cabin"/>
                <a:ea typeface="Cabin"/>
                <a:cs typeface="Cabin"/>
                <a:sym typeface="Cabin"/>
              </a:rPr>
              <a:t>Types</a:t>
            </a:r>
            <a:r>
              <a:rPr lang="en-US" sz="7600" b="0" i="0" u="none" strike="noStrike" cap="none">
                <a:solidFill>
                  <a:schemeClr val="lt1"/>
                </a:solidFill>
                <a:latin typeface="Cabin"/>
                <a:ea typeface="Cabin"/>
                <a:cs typeface="Cabin"/>
                <a:sym typeface="Cabin"/>
              </a:rPr>
              <a:t> of Numbers</a:t>
            </a:r>
          </a:p>
        </p:txBody>
      </p:sp>
      <p:sp>
        <p:nvSpPr>
          <p:cNvPr id="259" name="Shape 259"/>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Numbers have two main types</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Integers are whole numbers: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-14, -2, 0, 1, 100, 401233</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Floating Point Numbers have decimal parts:  -2.5 , 0.0, 98.6, 14.0</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There are other number types - they are variations on float and integer</a:t>
            </a:r>
          </a:p>
        </p:txBody>
      </p:sp>
      <p:sp>
        <p:nvSpPr>
          <p:cNvPr id="260" name="Shape 260"/>
          <p:cNvSpPr txBox="1"/>
          <p:nvPr/>
        </p:nvSpPr>
        <p:spPr>
          <a:xfrm>
            <a:off x="10902900" y="2533650"/>
            <a:ext cx="5238598" cy="58292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type (</a:t>
            </a:r>
            <a:r>
              <a:rPr lang="en-US" sz="3400" b="0" i="0" u="none" strike="noStrike" cap="none">
                <a:solidFill>
                  <a:srgbClr val="00FF00"/>
                </a:solidFill>
                <a:latin typeface="Courier New"/>
                <a:ea typeface="Courier New"/>
                <a:cs typeface="Courier New"/>
                <a:sym typeface="Courier New"/>
              </a:rPr>
              <a:t>xx</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00FF"/>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a:t>
            </a:r>
            <a:r>
              <a:rPr lang="en-US" sz="3400" b="0" i="0" u="none" strike="noStrike" cap="none">
                <a:solidFill>
                  <a:srgbClr val="00FF00"/>
                </a:solidFill>
                <a:latin typeface="Courier New"/>
                <a:ea typeface="Courier New"/>
                <a:cs typeface="Courier New"/>
                <a:sym typeface="Courier New"/>
              </a:rPr>
              <a:t>temp</a:t>
            </a:r>
            <a:r>
              <a:rPr lang="en-US" sz="34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00FF"/>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r>
              <a:rPr lang="en-US" sz="3400" b="0" i="0" u="none" strike="noStrike" cap="none">
                <a:solidFill>
                  <a:srgbClr val="FF00FF"/>
                </a:solidFill>
                <a:latin typeface="Courier New"/>
                <a:ea typeface="Courier New"/>
                <a:cs typeface="Courier New"/>
                <a:sym typeface="Courier New"/>
              </a:rPr>
              <a:t>type</a:t>
            </a:r>
            <a:r>
              <a:rPr lang="en-US" sz="3400" b="0" i="0" u="none" strike="noStrike" cap="none">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155700" y="241300"/>
            <a:ext cx="7988300" cy="22986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b="0" i="0" u="none" strike="noStrike" cap="none">
                <a:solidFill>
                  <a:srgbClr val="FF00FF"/>
                </a:solidFill>
                <a:latin typeface="Cabin"/>
                <a:ea typeface="Cabin"/>
                <a:cs typeface="Cabin"/>
                <a:sym typeface="Cabin"/>
              </a:rPr>
              <a:t>Type Conversions</a:t>
            </a:r>
          </a:p>
        </p:txBody>
      </p:sp>
      <p:sp>
        <p:nvSpPr>
          <p:cNvPr id="266" name="Shape 266"/>
          <p:cNvSpPr txBox="1">
            <a:spLocks noGrp="1"/>
          </p:cNvSpPr>
          <p:nvPr>
            <p:ph type="body" idx="1"/>
          </p:nvPr>
        </p:nvSpPr>
        <p:spPr>
          <a:xfrm>
            <a:off x="1155700" y="2298700"/>
            <a:ext cx="6921599" cy="570239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When you put an integer and floating point in an expression, the integer is </a:t>
            </a:r>
            <a:r>
              <a:rPr lang="en-US" sz="3600" b="0" i="0" u="none" strike="noStrike" cap="none">
                <a:solidFill>
                  <a:srgbClr val="FF00FF"/>
                </a:solidFill>
                <a:latin typeface="Cabin"/>
                <a:ea typeface="Cabin"/>
                <a:cs typeface="Cabin"/>
                <a:sym typeface="Cabin"/>
              </a:rPr>
              <a:t>implicitly</a:t>
            </a:r>
            <a:r>
              <a:rPr lang="en-US" sz="3600" b="0" i="0" u="none" strike="noStrike" cap="none">
                <a:solidFill>
                  <a:schemeClr val="lt1"/>
                </a:solidFill>
                <a:latin typeface="Cabin"/>
                <a:ea typeface="Cabin"/>
                <a:cs typeface="Cabin"/>
                <a:sym typeface="Cabin"/>
              </a:rPr>
              <a:t> 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control this with the built-in functions int() and float()</a:t>
            </a:r>
          </a:p>
        </p:txBody>
      </p:sp>
      <p:sp>
        <p:nvSpPr>
          <p:cNvPr id="267" name="Shape 267"/>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FF00FF"/>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(99)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00FF"/>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f = </a:t>
            </a:r>
            <a:r>
              <a:rPr lang="en-US" sz="2600" b="0" i="0" u="none" strike="noStrike" cap="none">
                <a:solidFill>
                  <a:srgbClr val="FF00FF"/>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00FF"/>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1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2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FF00FF"/>
                </a:solidFill>
                <a:latin typeface="Courier New"/>
                <a:ea typeface="Courier New"/>
                <a:cs typeface="Courier New"/>
                <a:sym typeface="Courier New"/>
              </a:rPr>
              <a:t>float</a:t>
            </a:r>
            <a:r>
              <a:rPr lang="en-US" sz="2600" b="0" i="0" u="none" strike="noStrike" cap="none">
                <a:solidFill>
                  <a:schemeClr val="lt1"/>
                </a:solidFill>
                <a:latin typeface="Courier New"/>
                <a:ea typeface="Courier New"/>
                <a:cs typeface="Courier New"/>
                <a:sym typeface="Courier New"/>
              </a:rPr>
              <a:t>(3)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4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155700" y="393700"/>
            <a:ext cx="6032398"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String Conversions</a:t>
            </a:r>
          </a:p>
        </p:txBody>
      </p:sp>
      <p:sp>
        <p:nvSpPr>
          <p:cNvPr id="273" name="Shape 273"/>
          <p:cNvSpPr txBox="1">
            <a:spLocks noGrp="1"/>
          </p:cNvSpPr>
          <p:nvPr>
            <p:ph type="body" idx="1"/>
          </p:nvPr>
        </p:nvSpPr>
        <p:spPr>
          <a:xfrm>
            <a:off x="1155700" y="2603500"/>
            <a:ext cx="6159499"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can also use </a:t>
            </a:r>
            <a:r>
              <a:rPr lang="en-US" sz="3600" b="0" i="0" u="none" strike="noStrike" cap="none">
                <a:solidFill>
                  <a:srgbClr val="FFFF00"/>
                </a:solidFill>
                <a:latin typeface="Cabin"/>
                <a:ea typeface="Cabin"/>
                <a:cs typeface="Cabin"/>
                <a:sym typeface="Cabin"/>
              </a:rPr>
              <a:t>int()</a:t>
            </a:r>
            <a:r>
              <a:rPr lang="en-US" sz="3600" b="0" i="0" u="none" strike="noStrike" cap="none">
                <a:solidFill>
                  <a:schemeClr val="lt1"/>
                </a:solidFill>
                <a:latin typeface="Cabin"/>
                <a:ea typeface="Cabin"/>
                <a:cs typeface="Cabin"/>
                <a:sym typeface="Cabin"/>
              </a:rPr>
              <a:t> and </a:t>
            </a:r>
            <a:r>
              <a:rPr lang="en-US" sz="3600" b="0" i="0" u="none" strike="noStrike" cap="none">
                <a:solidFill>
                  <a:srgbClr val="FFFF00"/>
                </a:solidFill>
                <a:latin typeface="Cabin"/>
                <a:ea typeface="Cabin"/>
                <a:cs typeface="Cabin"/>
                <a:sym typeface="Cabin"/>
              </a:rPr>
              <a:t>float()</a:t>
            </a:r>
            <a:r>
              <a:rPr lang="en-US" sz="3600" b="0" i="0" u="none" strike="noStrike" cap="none">
                <a:solidFill>
                  <a:schemeClr val="lt1"/>
                </a:solidFill>
                <a:latin typeface="Cabin"/>
                <a:ea typeface="Cabin"/>
                <a:cs typeface="Cabin"/>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a:solidFill>
                  <a:schemeClr val="lt1"/>
                </a:solidFill>
                <a:latin typeface="Cabin"/>
                <a:ea typeface="Cabin"/>
                <a:cs typeface="Cabin"/>
                <a:sym typeface="Cabin"/>
              </a:rPr>
              <a:t>You will get an </a:t>
            </a:r>
            <a:r>
              <a:rPr lang="en-US" sz="3600" b="0" i="0" u="none" strike="noStrike" cap="none">
                <a:solidFill>
                  <a:srgbClr val="FF0000"/>
                </a:solidFill>
                <a:latin typeface="Cabin"/>
                <a:ea typeface="Cabin"/>
                <a:cs typeface="Cabin"/>
                <a:sym typeface="Cabin"/>
              </a:rPr>
              <a:t>error</a:t>
            </a:r>
            <a:r>
              <a:rPr lang="en-US" sz="3600" b="0" i="0" u="none" strike="noStrike" cap="none">
                <a:solidFill>
                  <a:schemeClr val="lt1"/>
                </a:solidFill>
                <a:latin typeface="Cabin"/>
                <a:ea typeface="Cabin"/>
                <a:cs typeface="Cabin"/>
                <a:sym typeface="Cabin"/>
              </a:rPr>
              <a:t> if the string does not contain numeric characters</a:t>
            </a:r>
          </a:p>
        </p:txBody>
      </p:sp>
      <p:sp>
        <p:nvSpPr>
          <p:cNvPr id="274" name="Shape 274"/>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&gt;</a:t>
            </a:r>
            <a:r>
              <a:rPr lang="en-US" sz="2600" b="0" i="0" u="none" strike="noStrike" cap="none">
                <a:solidFill>
                  <a:schemeClr val="lt1"/>
                </a:solidFill>
                <a:latin typeface="Courier New"/>
                <a:ea typeface="Courier New"/>
                <a:cs typeface="Courier New"/>
                <a:sym typeface="Courier New"/>
              </a:rPr>
              <a:t>&gt;&gt;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00FF"/>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FF"/>
                </a:solidFill>
                <a:latin typeface="Courier New"/>
                <a:ea typeface="Courier New"/>
                <a:cs typeface="Courier New"/>
                <a:sym typeface="Courier New"/>
              </a:rPr>
              <a:t>+</a:t>
            </a:r>
            <a:r>
              <a:rPr lang="en-US" sz="26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FF0000"/>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00FF"/>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sval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00FF"/>
                </a:solidFill>
                <a:latin typeface="Courier New"/>
                <a:ea typeface="Courier New"/>
                <a:cs typeface="Courier New"/>
                <a:sym typeface="Courier New"/>
              </a:rPr>
              <a:t>type</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FFFF00"/>
                </a:solidFill>
                <a:latin typeface="Courier New"/>
                <a:ea typeface="Courier New"/>
                <a:cs typeface="Courier New"/>
                <a:sym typeface="Courier New"/>
              </a:rPr>
              <a:t>print</a:t>
            </a:r>
            <a:r>
              <a:rPr lang="en-US" sz="2600" b="0" i="0" u="none" strike="noStrike" cap="none">
                <a:solidFill>
                  <a:schemeClr val="lt1"/>
                </a:solidFill>
                <a:latin typeface="Courier New"/>
                <a:ea typeface="Courier New"/>
                <a:cs typeface="Courier New"/>
                <a:sym typeface="Courier New"/>
              </a:rPr>
              <a:t> </a:t>
            </a:r>
            <a:r>
              <a:rPr lang="en-US" sz="2600" b="0" i="0" u="none" strike="noStrike" cap="none">
                <a:solidFill>
                  <a:srgbClr val="00FF00"/>
                </a:solidFill>
                <a:latin typeface="Courier New"/>
                <a:ea typeface="Courier New"/>
                <a:cs typeface="Courier New"/>
                <a:sym typeface="Courier New"/>
              </a:rPr>
              <a:t>ival</a:t>
            </a:r>
            <a:r>
              <a:rPr lang="en-US" sz="2600" b="0" i="0" u="none" strike="noStrike" cap="none">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a:solidFill>
                  <a:schemeClr val="lt1"/>
                </a:solidFill>
                <a:latin typeface="Courier New"/>
                <a:ea typeface="Courier New"/>
                <a:cs typeface="Courier New"/>
                <a:sym typeface="Courier New"/>
              </a:rPr>
              <a:t>&gt;&gt;&gt; </a:t>
            </a:r>
            <a:r>
              <a:rPr lang="en-US" sz="2600" b="0" i="0" u="none" strike="noStrike" cap="none">
                <a:solidFill>
                  <a:srgbClr val="00FF00"/>
                </a:solidFill>
                <a:latin typeface="Courier New"/>
                <a:ea typeface="Courier New"/>
                <a:cs typeface="Courier New"/>
                <a:sym typeface="Courier New"/>
              </a:rPr>
              <a:t>niv</a:t>
            </a:r>
            <a:r>
              <a:rPr lang="en-US" sz="2600" b="0" i="0" u="none" strike="noStrike" cap="none">
                <a:solidFill>
                  <a:schemeClr val="lt1"/>
                </a:solidFill>
                <a:latin typeface="Courier New"/>
                <a:ea typeface="Courier New"/>
                <a:cs typeface="Courier New"/>
                <a:sym typeface="Courier New"/>
              </a:rPr>
              <a:t> = </a:t>
            </a:r>
            <a:r>
              <a:rPr lang="en-US" sz="2600" b="0" i="0" u="none" strike="noStrike" cap="none">
                <a:solidFill>
                  <a:srgbClr val="FF00FF"/>
                </a:solidFill>
                <a:latin typeface="Courier New"/>
                <a:ea typeface="Courier New"/>
                <a:cs typeface="Courier New"/>
                <a:sym typeface="Courier New"/>
              </a:rPr>
              <a:t>int</a:t>
            </a:r>
            <a:r>
              <a:rPr lang="en-US" sz="2600" b="0" i="0" u="none" strike="noStrike" cap="none">
                <a:solidFill>
                  <a:schemeClr val="lt1"/>
                </a:solidFill>
                <a:latin typeface="Courier New"/>
                <a:ea typeface="Courier New"/>
                <a:cs typeface="Courier New"/>
                <a:sym typeface="Courier New"/>
              </a:rPr>
              <a:t>(</a:t>
            </a:r>
            <a:r>
              <a:rPr lang="en-US" sz="2600" b="0" i="0" u="none" strike="noStrike" cap="none">
                <a:solidFill>
                  <a:srgbClr val="00FF00"/>
                </a:solidFill>
                <a:latin typeface="Courier New"/>
                <a:ea typeface="Courier New"/>
                <a:cs typeface="Courier New"/>
                <a:sym typeface="Courier New"/>
              </a:rPr>
              <a:t>nsv</a:t>
            </a:r>
            <a:r>
              <a:rPr lang="en-US" sz="2600" b="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a:solidFill>
                  <a:srgbClr val="FF0000"/>
                </a:solidFill>
                <a:latin typeface="Courier New"/>
                <a:ea typeface="Courier New"/>
                <a:cs typeface="Courier New"/>
                <a:sym typeface="Courier New"/>
              </a:rPr>
              <a:t>ValueError: invalid literal for int()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00FF"/>
                </a:solidFill>
                <a:latin typeface="Cabin"/>
                <a:ea typeface="Cabin"/>
                <a:cs typeface="Cabin"/>
                <a:sym typeface="Cabin"/>
              </a:rPr>
              <a:t>User Input</a:t>
            </a:r>
          </a:p>
        </p:txBody>
      </p:sp>
      <p:sp>
        <p:nvSpPr>
          <p:cNvPr id="280" name="Shape 280"/>
          <p:cNvSpPr txBox="1">
            <a:spLocks noGrp="1"/>
          </p:cNvSpPr>
          <p:nvPr>
            <p:ph type="body" idx="1"/>
          </p:nvPr>
        </p:nvSpPr>
        <p:spPr>
          <a:xfrm>
            <a:off x="1130300" y="2590800"/>
            <a:ext cx="6400799" cy="5359498"/>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We can instruct Python to pause and read data from the user using the </a:t>
            </a:r>
            <a:r>
              <a:rPr lang="en-US" sz="3800" b="0" i="0" u="none" strike="noStrike" cap="none">
                <a:solidFill>
                  <a:srgbClr val="FF00FF"/>
                </a:solidFill>
                <a:latin typeface="Cabin"/>
                <a:ea typeface="Cabin"/>
                <a:cs typeface="Cabin"/>
                <a:sym typeface="Cabin"/>
              </a:rPr>
              <a:t>raw_input() </a:t>
            </a:r>
            <a:r>
              <a:rPr lang="en-US" sz="3800" b="0" i="0" u="none" strike="noStrike" cap="none">
                <a:solidFill>
                  <a:schemeClr val="lt1"/>
                </a:solidFill>
                <a:latin typeface="Cabin"/>
                <a:ea typeface="Cabin"/>
                <a:cs typeface="Cabin"/>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The </a:t>
            </a:r>
            <a:r>
              <a:rPr lang="en-US" sz="3800" b="0" i="0" u="none" strike="noStrike" cap="none">
                <a:solidFill>
                  <a:srgbClr val="FF00FF"/>
                </a:solidFill>
                <a:latin typeface="Cabin"/>
                <a:ea typeface="Cabin"/>
                <a:cs typeface="Cabin"/>
                <a:sym typeface="Cabin"/>
              </a:rPr>
              <a:t>raw_input() </a:t>
            </a:r>
            <a:r>
              <a:rPr lang="en-US" sz="3800" b="0" i="0" u="none" strike="noStrike" cap="none">
                <a:solidFill>
                  <a:schemeClr val="lt1"/>
                </a:solidFill>
                <a:latin typeface="Cabin"/>
                <a:ea typeface="Cabin"/>
                <a:cs typeface="Cabin"/>
                <a:sym typeface="Cabin"/>
              </a:rPr>
              <a:t> function returns a string</a:t>
            </a:r>
          </a:p>
        </p:txBody>
      </p:sp>
      <p:sp>
        <p:nvSpPr>
          <p:cNvPr id="281" name="Shape 281"/>
          <p:cNvSpPr txBox="1"/>
          <p:nvPr/>
        </p:nvSpPr>
        <p:spPr>
          <a:xfrm>
            <a:off x="8365472"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a:t>
            </a:r>
            <a:r>
              <a:rPr lang="en-US" sz="3000" b="0" i="0" u="none" strike="noStrike" cap="none">
                <a:solidFill>
                  <a:schemeClr val="lt1"/>
                </a:solidFill>
                <a:latin typeface="Courier New"/>
                <a:ea typeface="Courier New"/>
                <a:cs typeface="Courier New"/>
                <a:sym typeface="Courier New"/>
              </a:rPr>
              <a:t> = </a:t>
            </a:r>
            <a:r>
              <a:rPr lang="en-US" sz="3000" b="0" i="0" u="none" strike="noStrike" cap="none">
                <a:solidFill>
                  <a:srgbClr val="FF00FF"/>
                </a:solidFill>
                <a:latin typeface="Courier New"/>
                <a:ea typeface="Courier New"/>
                <a:cs typeface="Courier New"/>
                <a:sym typeface="Courier New"/>
              </a:rPr>
              <a:t>raw_input</a:t>
            </a:r>
            <a:r>
              <a:rPr lang="en-US" sz="3000" b="0" i="0" u="none" strike="noStrike" cap="none">
                <a:solidFill>
                  <a:schemeClr val="lt1"/>
                </a:solidFill>
                <a:latin typeface="Courier New"/>
                <a:ea typeface="Courier New"/>
                <a:cs typeface="Courier New"/>
                <a:sym typeface="Courier New"/>
              </a:rPr>
              <a:t>('Who are you?')</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chemeClr val="lt1"/>
                </a:solidFill>
                <a:latin typeface="Courier New"/>
                <a:ea typeface="Courier New"/>
                <a:cs typeface="Courier New"/>
                <a:sym typeface="Courier New"/>
              </a:rPr>
              <a:t> 'Welcome', </a:t>
            </a:r>
            <a:r>
              <a:rPr lang="en-US" sz="3000" b="0" i="0" u="none" strike="noStrike" cap="none">
                <a:solidFill>
                  <a:srgbClr val="00FF00"/>
                </a:solidFill>
                <a:latin typeface="Courier New"/>
                <a:ea typeface="Courier New"/>
                <a:cs typeface="Courier New"/>
                <a:sym typeface="Courier New"/>
              </a:rPr>
              <a:t>nam</a:t>
            </a:r>
          </a:p>
        </p:txBody>
      </p:sp>
      <p:sp>
        <p:nvSpPr>
          <p:cNvPr id="282" name="Shape 282"/>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Who are you? </a:t>
            </a:r>
            <a:r>
              <a:rPr lang="en-US" sz="3800" b="0" i="0" u="none" strike="noStrike" cap="none">
                <a:solidFill>
                  <a:srgbClr val="FFFF00"/>
                </a:solidFill>
                <a:latin typeface="Cabin"/>
                <a:ea typeface="Cabin"/>
                <a:cs typeface="Cabin"/>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Welcome Chuck</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511300" y="241300"/>
            <a:ext cx="97917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a:solidFill>
                  <a:srgbClr val="FF00FF"/>
                </a:solidFill>
                <a:latin typeface="Cabin"/>
                <a:ea typeface="Cabin"/>
                <a:cs typeface="Cabin"/>
                <a:sym typeface="Cabin"/>
              </a:rPr>
              <a:t>Converting User Input</a:t>
            </a:r>
          </a:p>
        </p:txBody>
      </p:sp>
      <p:sp>
        <p:nvSpPr>
          <p:cNvPr id="288" name="Shape 288"/>
          <p:cNvSpPr txBox="1">
            <a:spLocks noGrp="1"/>
          </p:cNvSpPr>
          <p:nvPr>
            <p:ph type="body" idx="1"/>
          </p:nvPr>
        </p:nvSpPr>
        <p:spPr>
          <a:xfrm>
            <a:off x="1257300" y="2489200"/>
            <a:ext cx="6400799" cy="5359498"/>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a:solidFill>
                  <a:schemeClr val="lt1"/>
                </a:solidFill>
                <a:latin typeface="Cabin"/>
                <a:ea typeface="Cabin"/>
                <a:cs typeface="Cabin"/>
                <a:sym typeface="Cabin"/>
              </a:rPr>
              <a:t>Later we will deal with bad input data</a:t>
            </a:r>
          </a:p>
        </p:txBody>
      </p:sp>
      <p:sp>
        <p:nvSpPr>
          <p:cNvPr id="289" name="Shape 289"/>
          <p:cNvSpPr txBox="1"/>
          <p:nvPr/>
        </p:nvSpPr>
        <p:spPr>
          <a:xfrm>
            <a:off x="8862999" y="3683000"/>
            <a:ext cx="6831898"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00FF"/>
                </a:solidFill>
                <a:latin typeface="Courier New"/>
                <a:ea typeface="Courier New"/>
                <a:cs typeface="Courier New"/>
                <a:sym typeface="Courier New"/>
              </a:rPr>
              <a:t>raw_input</a:t>
            </a:r>
            <a:r>
              <a:rPr lang="en-US" sz="2800" b="0" i="0" u="none" strike="noStrike" cap="none">
                <a:solidFill>
                  <a:schemeClr val="lt1"/>
                </a:solidFill>
                <a:latin typeface="Courier New"/>
                <a:ea typeface="Courier New"/>
                <a:cs typeface="Courier New"/>
                <a:sym typeface="Courier New"/>
              </a:rPr>
              <a:t>('Europe floor?')</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a:solidFill>
                  <a:srgbClr val="00FF00"/>
                </a:solidFill>
                <a:latin typeface="Courier New"/>
                <a:ea typeface="Courier New"/>
                <a:cs typeface="Courier New"/>
                <a:sym typeface="Courier New"/>
              </a:rPr>
              <a:t>usf</a:t>
            </a:r>
            <a:r>
              <a:rPr lang="en-US" sz="2800" b="0" i="0" u="none" strike="noStrike" cap="none">
                <a:solidFill>
                  <a:schemeClr val="lt1"/>
                </a:solidFill>
                <a:latin typeface="Courier New"/>
                <a:ea typeface="Courier New"/>
                <a:cs typeface="Courier New"/>
                <a:sym typeface="Courier New"/>
              </a:rPr>
              <a:t> = </a:t>
            </a:r>
            <a:r>
              <a:rPr lang="en-US" sz="2800" b="0" i="0" u="none" strike="noStrike" cap="none">
                <a:solidFill>
                  <a:srgbClr val="FF00FF"/>
                </a:solidFill>
                <a:latin typeface="Courier New"/>
                <a:ea typeface="Courier New"/>
                <a:cs typeface="Courier New"/>
                <a:sym typeface="Courier New"/>
              </a:rPr>
              <a:t>int</a:t>
            </a:r>
            <a:r>
              <a:rPr lang="en-US" sz="2800" b="0" i="0" u="none" strike="noStrike" cap="none">
                <a:solidFill>
                  <a:schemeClr val="lt1"/>
                </a:solidFill>
                <a:latin typeface="Courier New"/>
                <a:ea typeface="Courier New"/>
                <a:cs typeface="Courier New"/>
                <a:sym typeface="Courier New"/>
              </a:rPr>
              <a:t>(</a:t>
            </a:r>
            <a:r>
              <a:rPr lang="en-US" sz="2800" b="0" i="0" u="none" strike="noStrike" cap="none">
                <a:solidFill>
                  <a:srgbClr val="00FF00"/>
                </a:solidFill>
                <a:latin typeface="Courier New"/>
                <a:ea typeface="Courier New"/>
                <a:cs typeface="Courier New"/>
                <a:sym typeface="Courier New"/>
              </a:rPr>
              <a:t>inp</a:t>
            </a:r>
            <a:r>
              <a:rPr lang="en-US" sz="2800" b="0" i="0" u="none" strike="noStrike" cap="none">
                <a:solidFill>
                  <a:schemeClr val="lt1"/>
                </a:solidFill>
                <a:latin typeface="Courier New"/>
                <a:ea typeface="Courier New"/>
                <a:cs typeface="Courier New"/>
                <a:sym typeface="Courier New"/>
              </a:rPr>
              <a:t>) </a:t>
            </a:r>
            <a:r>
              <a:rPr lang="en-US" sz="2800" b="0" i="0" u="none" strike="noStrike" cap="none">
                <a:solidFill>
                  <a:srgbClr val="00FFFF"/>
                </a:solidFill>
                <a:latin typeface="Courier New"/>
                <a:ea typeface="Courier New"/>
                <a:cs typeface="Courier New"/>
                <a:sym typeface="Courier New"/>
              </a:rPr>
              <a:t>+</a:t>
            </a:r>
            <a:r>
              <a:rPr lang="en-US" sz="2800" b="0" i="0" u="none" strike="noStrike" cap="none">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a:solidFill>
                  <a:srgbClr val="FFFF00"/>
                </a:solidFill>
                <a:latin typeface="Courier New"/>
                <a:ea typeface="Courier New"/>
                <a:cs typeface="Courier New"/>
                <a:sym typeface="Courier New"/>
              </a:rPr>
              <a:t>print</a:t>
            </a:r>
            <a:r>
              <a:rPr lang="en-US" sz="2800" b="0" i="0" u="none" strike="noStrike" cap="none">
                <a:solidFill>
                  <a:schemeClr val="lt1"/>
                </a:solidFill>
                <a:latin typeface="Courier New"/>
                <a:ea typeface="Courier New"/>
                <a:cs typeface="Courier New"/>
                <a:sym typeface="Courier New"/>
              </a:rPr>
              <a:t> 'US floor', </a:t>
            </a:r>
            <a:r>
              <a:rPr lang="en-US" sz="2800" b="0" i="0" u="none" strike="noStrike" cap="none">
                <a:solidFill>
                  <a:srgbClr val="00FF00"/>
                </a:solidFill>
                <a:latin typeface="Courier New"/>
                <a:ea typeface="Courier New"/>
                <a:cs typeface="Courier New"/>
                <a:sym typeface="Courier New"/>
              </a:rPr>
              <a:t>usf</a:t>
            </a:r>
          </a:p>
        </p:txBody>
      </p:sp>
      <p:sp>
        <p:nvSpPr>
          <p:cNvPr id="290" name="Shape 290"/>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Europe floor? </a:t>
            </a:r>
            <a:r>
              <a:rPr lang="en-US" sz="3800" b="0" i="0" u="none" strike="noStrike" cap="none">
                <a:solidFill>
                  <a:srgbClr val="FFFF00"/>
                </a:solidFill>
                <a:latin typeface="Cabin"/>
                <a:ea typeface="Cabin"/>
                <a:cs typeface="Cabin"/>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US floor 1</a:t>
            </a:r>
          </a:p>
        </p:txBody>
      </p:sp>
      <p:pic>
        <p:nvPicPr>
          <p:cNvPr id="291" name="Shape 291"/>
          <p:cNvPicPr preferRelativeResize="0"/>
          <p:nvPr/>
        </p:nvPicPr>
        <p:blipFill rotWithShape="1">
          <a:blip r:embed="rId3">
            <a:alphaModFix/>
          </a:blip>
          <a:srcRect/>
          <a:stretch/>
        </p:blipFill>
        <p:spPr>
          <a:xfrm>
            <a:off x="12153875" y="660400"/>
            <a:ext cx="3174900" cy="21210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Comments in Python</a:t>
            </a:r>
          </a:p>
        </p:txBody>
      </p:sp>
      <p:sp>
        <p:nvSpPr>
          <p:cNvPr id="297" name="Shape 297"/>
          <p:cNvSpPr txBox="1">
            <a:spLocks noGrp="1"/>
          </p:cNvSpPr>
          <p:nvPr>
            <p:ph type="body" idx="1"/>
          </p:nvPr>
        </p:nvSpPr>
        <p:spPr>
          <a:xfrm>
            <a:off x="1155700" y="2603500"/>
            <a:ext cx="139320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Anything after a </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is ignored by Python</a:t>
            </a:r>
          </a:p>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 ’’ for block comments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Why comment?</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Describe what is going to happen in a sequence of code</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Document who wrote the code or other ancillary information</a:t>
            </a:r>
          </a:p>
          <a:p>
            <a:pPr marL="1041400" marR="0" lvl="1" indent="-1524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Turn off a line of code - perhaps temporarily</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01"/>
        <p:cNvGrpSpPr/>
        <p:nvPr/>
      </p:nvGrpSpPr>
      <p:grpSpPr>
        <a:xfrm>
          <a:off x="0" y="0"/>
          <a:ext cx="0" cy="0"/>
          <a:chOff x="0" y="0"/>
          <a:chExt cx="0" cy="0"/>
        </a:xfrm>
      </p:grpSpPr>
      <p:sp>
        <p:nvSpPr>
          <p:cNvPr id="302" name="Shape 302"/>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a:solidFill>
                  <a:srgbClr val="FFFFFF"/>
                </a:solidFill>
                <a:latin typeface="Courier New"/>
                <a:ea typeface="Courier New"/>
                <a:cs typeface="Courier New"/>
                <a:sym typeface="Courier New"/>
              </a:rPr>
              <a:t>print bigword, bigcount</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0" i="0" u="none" strike="noStrike" cap="none">
                <a:solidFill>
                  <a:srgbClr val="FFFF00"/>
                </a:solidFill>
                <a:latin typeface="Cabin"/>
                <a:ea typeface="Cabin"/>
                <a:cs typeface="Cabin"/>
                <a:sym typeface="Cabin"/>
              </a:rPr>
              <a:t>String </a:t>
            </a:r>
            <a:r>
              <a:rPr lang="en-US" sz="7800" b="0" i="0" u="none" strike="noStrike" cap="none">
                <a:solidFill>
                  <a:srgbClr val="00FFFF"/>
                </a:solidFill>
                <a:latin typeface="Cabin"/>
                <a:ea typeface="Cabin"/>
                <a:cs typeface="Cabin"/>
                <a:sym typeface="Cabin"/>
              </a:rPr>
              <a:t>Operations</a:t>
            </a:r>
          </a:p>
        </p:txBody>
      </p:sp>
      <p:sp>
        <p:nvSpPr>
          <p:cNvPr id="308" name="Shape 308"/>
          <p:cNvSpPr txBox="1">
            <a:spLocks noGrp="1"/>
          </p:cNvSpPr>
          <p:nvPr>
            <p:ph type="body" idx="1"/>
          </p:nvPr>
        </p:nvSpPr>
        <p:spPr>
          <a:xfrm>
            <a:off x="1511300" y="2590800"/>
            <a:ext cx="8369298" cy="5041898"/>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Some </a:t>
            </a:r>
            <a:r>
              <a:rPr lang="en-US" sz="3600" b="0" i="0" u="none" strike="noStrike" cap="none">
                <a:solidFill>
                  <a:srgbClr val="00FFFF"/>
                </a:solidFill>
                <a:latin typeface="Cabin"/>
                <a:ea typeface="Cabin"/>
                <a:cs typeface="Cabin"/>
                <a:sym typeface="Cabin"/>
              </a:rPr>
              <a:t>operators</a:t>
            </a:r>
            <a:r>
              <a:rPr lang="en-US" sz="3600" b="0" i="0" u="none" strike="noStrike" cap="none">
                <a:solidFill>
                  <a:schemeClr val="lt1"/>
                </a:solidFill>
                <a:latin typeface="Cabin"/>
                <a:ea typeface="Cabin"/>
                <a:cs typeface="Cabin"/>
                <a:sym typeface="Cabin"/>
              </a:rPr>
              <a:t> apply to strings</a:t>
            </a:r>
          </a:p>
          <a:p>
            <a:pPr marL="1549400" marR="0" lvl="1" indent="-381000" algn="l" rtl="0">
              <a:lnSpc>
                <a:spcPct val="100000"/>
              </a:lnSpc>
              <a:spcBef>
                <a:spcPts val="2300"/>
              </a:spcBef>
              <a:spcAft>
                <a:spcPts val="0"/>
              </a:spcAft>
              <a:buClr>
                <a:schemeClr val="accent5"/>
              </a:buClr>
              <a:buSzPct val="100000"/>
              <a:buFont typeface="Cabin"/>
              <a:buChar char="•"/>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concatenation</a:t>
            </a:r>
            <a:r>
              <a:rPr lang="en-US" sz="3600" b="0" i="0" u="none" strike="noStrike" cap="none">
                <a:solidFill>
                  <a:schemeClr val="accent5"/>
                </a:solidFill>
                <a:latin typeface="Arial"/>
                <a:ea typeface="Arial"/>
                <a:cs typeface="Arial"/>
                <a:sym typeface="Arial"/>
              </a:rPr>
              <a:t>”</a:t>
            </a:r>
          </a:p>
          <a:p>
            <a:pPr marL="1549400" marR="0" lvl="1" indent="-381000" algn="l" rtl="0">
              <a:lnSpc>
                <a:spcPct val="100000"/>
              </a:lnSpc>
              <a:spcBef>
                <a:spcPts val="2300"/>
              </a:spcBef>
              <a:spcAft>
                <a:spcPts val="0"/>
              </a:spcAft>
              <a:buClr>
                <a:schemeClr val="accent5"/>
              </a:buClr>
              <a:buSzPct val="100000"/>
              <a:buFont typeface="Cabin"/>
              <a:buChar char="•"/>
            </a:pPr>
            <a:r>
              <a:rPr lang="en-US" sz="3600" b="0" i="0" u="none" strike="noStrike" cap="none">
                <a:solidFill>
                  <a:srgbClr val="00FFFF"/>
                </a:solidFill>
                <a:latin typeface="Cabin"/>
                <a:ea typeface="Cabin"/>
                <a:cs typeface="Cabin"/>
                <a:sym typeface="Cabin"/>
              </a:rPr>
              <a:t>*</a:t>
            </a:r>
            <a:r>
              <a:rPr lang="en-US" sz="3600" b="0" i="0" u="none" strike="noStrike" cap="none">
                <a:solidFill>
                  <a:schemeClr val="accent5"/>
                </a:solidFill>
                <a:latin typeface="Cabin"/>
                <a:ea typeface="Cabin"/>
                <a:cs typeface="Cabin"/>
                <a:sym typeface="Cabin"/>
              </a:rPr>
              <a:t> implies </a:t>
            </a:r>
            <a:r>
              <a:rPr lang="en-US" sz="3600" b="0" i="0" u="none" strike="noStrike" cap="none">
                <a:solidFill>
                  <a:schemeClr val="accent5"/>
                </a:solidFill>
                <a:latin typeface="Arial"/>
                <a:ea typeface="Arial"/>
                <a:cs typeface="Arial"/>
                <a:sym typeface="Arial"/>
              </a:rPr>
              <a:t>“</a:t>
            </a:r>
            <a:r>
              <a:rPr lang="en-US" sz="3600" b="0" i="0" u="none" strike="noStrike" cap="none">
                <a:solidFill>
                  <a:schemeClr val="accent5"/>
                </a:solidFill>
                <a:latin typeface="Cabin"/>
                <a:ea typeface="Cabin"/>
                <a:cs typeface="Cabin"/>
                <a:sym typeface="Cabin"/>
              </a:rPr>
              <a:t>multiple concatenation</a:t>
            </a:r>
            <a:r>
              <a:rPr lang="en-US" sz="3600" b="0" i="0" u="none" strike="noStrike" cap="none">
                <a:solidFill>
                  <a:schemeClr val="accent5"/>
                </a:solidFill>
                <a:latin typeface="Arial"/>
                <a:ea typeface="Arial"/>
                <a:cs typeface="Arial"/>
                <a:sym typeface="Arial"/>
              </a:rPr>
              <a:t>”</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Python knows when it is dealing with a string or a number and behaves appropriately</a:t>
            </a:r>
          </a:p>
        </p:txBody>
      </p:sp>
      <p:sp>
        <p:nvSpPr>
          <p:cNvPr id="309" name="Shape 309"/>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&gt;&gt;&gt;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'abc'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abc123 </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&gt;&gt;&gt; </a:t>
            </a:r>
            <a:r>
              <a:rPr lang="en-US" sz="3800" b="0" i="0" u="none" strike="noStrike" cap="none">
                <a:solidFill>
                  <a:srgbClr val="FFFF00"/>
                </a:solidFill>
                <a:latin typeface="Cabin"/>
                <a:ea typeface="Cabin"/>
                <a:cs typeface="Cabin"/>
                <a:sym typeface="Cabin"/>
              </a:rPr>
              <a:t>print</a:t>
            </a:r>
            <a:r>
              <a:rPr lang="en-US" sz="3800" b="0" i="0" u="none" strike="noStrike" cap="none">
                <a:solidFill>
                  <a:schemeClr val="lt1"/>
                </a:solidFill>
                <a:latin typeface="Cabin"/>
                <a:ea typeface="Cabin"/>
                <a:cs typeface="Cabin"/>
                <a:sym typeface="Cabin"/>
              </a:rPr>
              <a:t> 'Hi' </a:t>
            </a:r>
            <a:r>
              <a:rPr lang="en-US" sz="3800" b="0" i="0" u="none" strike="noStrike" cap="none">
                <a:solidFill>
                  <a:srgbClr val="00FFFF"/>
                </a:solidFill>
                <a:latin typeface="Cabin"/>
                <a:ea typeface="Cabin"/>
                <a:cs typeface="Cabin"/>
                <a:sym typeface="Cabin"/>
              </a:rPr>
              <a:t>*</a:t>
            </a:r>
            <a:r>
              <a:rPr lang="en-US" sz="3800" b="0" i="0" u="none" strike="noStrike" cap="none">
                <a:solidFill>
                  <a:schemeClr val="lt1"/>
                </a:solidFill>
                <a:latin typeface="Cabin"/>
                <a:ea typeface="Cabin"/>
                <a:cs typeface="Cabin"/>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HiHiHiHiHi</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 &gt;&gt;&gt;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1282700" y="241300"/>
            <a:ext cx="13233298"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a:solidFill>
                  <a:srgbClr val="FF7F00"/>
                </a:solidFill>
                <a:latin typeface="Cabin"/>
                <a:ea typeface="Cabin"/>
                <a:cs typeface="Cabin"/>
                <a:sym typeface="Cabin"/>
              </a:rPr>
              <a:t>Constants</a:t>
            </a:r>
          </a:p>
        </p:txBody>
      </p:sp>
      <p:sp>
        <p:nvSpPr>
          <p:cNvPr id="59" name="Shape 59"/>
          <p:cNvSpPr txBox="1">
            <a:spLocks noGrp="1"/>
          </p:cNvSpPr>
          <p:nvPr>
            <p:ph type="body" idx="1"/>
          </p:nvPr>
        </p:nvSpPr>
        <p:spPr>
          <a:xfrm>
            <a:off x="977900" y="2590800"/>
            <a:ext cx="13233298" cy="4521298"/>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rgbClr val="FF7F00"/>
              </a:buClr>
              <a:buSzPct val="100000"/>
              <a:buFont typeface="Cabin"/>
              <a:buChar char="•"/>
            </a:pPr>
            <a:r>
              <a:rPr lang="en-US" sz="3600" b="0" i="0" u="none" strike="noStrike" cap="none">
                <a:solidFill>
                  <a:srgbClr val="FF7F00"/>
                </a:solidFill>
                <a:latin typeface="Cabin"/>
                <a:ea typeface="Cabin"/>
                <a:cs typeface="Cabin"/>
                <a:sym typeface="Cabin"/>
              </a:rPr>
              <a:t>Fixed values</a:t>
            </a:r>
            <a:r>
              <a:rPr lang="en-US" sz="3600" b="0" i="0" u="none" strike="noStrike" cap="none">
                <a:solidFill>
                  <a:schemeClr val="lt1"/>
                </a:solidFill>
                <a:latin typeface="Cabin"/>
                <a:ea typeface="Cabin"/>
                <a:cs typeface="Cabin"/>
                <a:sym typeface="Cabin"/>
              </a:rPr>
              <a:t> such as numbers, letters, and strings are called </a:t>
            </a:r>
            <a:r>
              <a:rPr lang="en-US" sz="3600" b="0" i="0" u="none" strike="noStrike" cap="none">
                <a:solidFill>
                  <a:schemeClr val="lt1"/>
                </a:solidFill>
                <a:latin typeface="Arial"/>
                <a:ea typeface="Arial"/>
                <a:cs typeface="Arial"/>
                <a:sym typeface="Arial"/>
              </a:rPr>
              <a:t>“</a:t>
            </a:r>
            <a:r>
              <a:rPr lang="en-US" sz="3600" b="0" i="0" u="none" strike="noStrike" cap="none">
                <a:solidFill>
                  <a:srgbClr val="FF7F00"/>
                </a:solidFill>
                <a:latin typeface="Cabin"/>
                <a:ea typeface="Cabin"/>
                <a:cs typeface="Cabin"/>
                <a:sym typeface="Cabin"/>
              </a:rPr>
              <a:t>constants</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because their value does not change</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Numeric </a:t>
            </a:r>
            <a:r>
              <a:rPr lang="en-US" sz="3600" b="0" i="0" u="none" strike="noStrike" cap="none">
                <a:solidFill>
                  <a:srgbClr val="FF7F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are as you expect</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String </a:t>
            </a:r>
            <a:r>
              <a:rPr lang="en-US" sz="3600" b="0" i="0" u="none" strike="noStrike" cap="none">
                <a:solidFill>
                  <a:srgbClr val="FF7F00"/>
                </a:solidFill>
                <a:latin typeface="Cabin"/>
                <a:ea typeface="Cabin"/>
                <a:cs typeface="Cabin"/>
                <a:sym typeface="Cabin"/>
              </a:rPr>
              <a:t>constants</a:t>
            </a:r>
            <a:r>
              <a:rPr lang="en-US" sz="3600" b="0" i="0" u="none" strike="noStrike" cap="none">
                <a:solidFill>
                  <a:schemeClr val="lt1"/>
                </a:solidFill>
                <a:latin typeface="Cabin"/>
                <a:ea typeface="Cabin"/>
                <a:cs typeface="Cabin"/>
                <a:sym typeface="Cabin"/>
              </a:rPr>
              <a:t> use single quotes (')</a:t>
            </a:r>
            <a:br>
              <a:rPr lang="en-US" sz="3600" b="0" i="0" u="none" strike="noStrike" cap="none">
                <a:solidFill>
                  <a:schemeClr val="lt1"/>
                </a:solidFill>
                <a:latin typeface="Cabin"/>
                <a:ea typeface="Cabin"/>
                <a:cs typeface="Cabin"/>
                <a:sym typeface="Cabin"/>
              </a:rPr>
            </a:br>
            <a:r>
              <a:rPr lang="en-US" sz="3600" b="0" i="0" u="none" strike="noStrike" cap="none">
                <a:solidFill>
                  <a:schemeClr val="lt1"/>
                </a:solidFill>
                <a:latin typeface="Cabin"/>
                <a:ea typeface="Cabin"/>
                <a:cs typeface="Cabin"/>
                <a:sym typeface="Cabin"/>
              </a:rPr>
              <a:t>or double quotes (")</a:t>
            </a:r>
          </a:p>
        </p:txBody>
      </p:sp>
      <p:sp>
        <p:nvSpPr>
          <p:cNvPr id="60" name="Shape 60"/>
          <p:cNvSpPr txBox="1"/>
          <p:nvPr/>
        </p:nvSpPr>
        <p:spPr>
          <a:xfrm>
            <a:off x="10326050" y="5041900"/>
            <a:ext cx="5320199" cy="34544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 </a:t>
            </a:r>
            <a:r>
              <a:rPr lang="en-US" sz="3000" b="0" i="0" u="none" strike="noStrike" cap="none">
                <a:solidFill>
                  <a:srgbClr val="FFFF00"/>
                </a:solidFill>
                <a:latin typeface="Courier New"/>
                <a:ea typeface="Courier New"/>
                <a:cs typeface="Courier New"/>
                <a:sym typeface="Courier New"/>
              </a:rPr>
              <a:t>print</a:t>
            </a:r>
            <a:r>
              <a:rPr lang="en-US" sz="3000" b="0" i="0" u="none" strike="noStrike" cap="none">
                <a:solidFill>
                  <a:srgbClr val="FF7F00"/>
                </a:solidFill>
                <a:latin typeface="Courier New"/>
                <a:ea typeface="Courier New"/>
                <a:cs typeface="Courier New"/>
                <a:sym typeface="Courier New"/>
              </a:rPr>
              <a:t> 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&gt;&gt;&gt;</a:t>
            </a:r>
            <a:r>
              <a:rPr lang="en-US" sz="3000" b="0" i="0" u="none" strike="noStrike" cap="none">
                <a:solidFill>
                  <a:srgbClr val="FFFF00"/>
                </a:solidFill>
                <a:latin typeface="Courier New"/>
                <a:ea typeface="Courier New"/>
                <a:cs typeface="Courier New"/>
                <a:sym typeface="Courier New"/>
              </a:rPr>
              <a:t> print</a:t>
            </a:r>
            <a:r>
              <a:rPr lang="en-US" sz="3000" b="0" i="0" u="none" strike="noStrike" cap="none">
                <a:solidFill>
                  <a:schemeClr val="lt1"/>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a:solidFill>
                  <a:schemeClr val="lt1"/>
                </a:solidFill>
                <a:latin typeface="Courier New"/>
                <a:ea typeface="Courier New"/>
                <a:cs typeface="Courier New"/>
                <a:sym typeface="Courier New"/>
              </a:rPr>
              <a:t>Hello world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a:solidFill>
                  <a:srgbClr val="00FF00"/>
                </a:solidFill>
                <a:latin typeface="Cabin"/>
                <a:ea typeface="Cabin"/>
                <a:cs typeface="Cabin"/>
                <a:sym typeface="Cabin"/>
              </a:rPr>
              <a:t>Mnemonic Variable Names</a:t>
            </a:r>
          </a:p>
        </p:txBody>
      </p:sp>
      <p:sp>
        <p:nvSpPr>
          <p:cNvPr id="315" name="Shape 315"/>
          <p:cNvSpPr txBox="1">
            <a:spLocks noGrp="1"/>
          </p:cNvSpPr>
          <p:nvPr>
            <p:ph type="body" idx="1"/>
          </p:nvPr>
        </p:nvSpPr>
        <p:spPr>
          <a:xfrm>
            <a:off x="1204875" y="2514600"/>
            <a:ext cx="13539898" cy="5359498"/>
          </a:xfrm>
          <a:prstGeom prst="rect">
            <a:avLst/>
          </a:prstGeom>
          <a:noFill/>
          <a:ln>
            <a:noFill/>
          </a:ln>
        </p:spPr>
        <p:txBody>
          <a:bodyPr lIns="50800" tIns="50800" rIns="50800" bIns="50800" anchor="ctr" anchorCtr="0">
            <a:noAutofit/>
          </a:bodyPr>
          <a:lstStyle/>
          <a:p>
            <a:pPr marL="1104900" marR="0" lvl="0" indent="-6096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Since we programmers are given a choice in how we choose our variable names, there is a bit of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best practice</a:t>
            </a:r>
            <a:r>
              <a:rPr lang="en-US" sz="3600" b="0" i="0" u="none" strike="noStrike" cap="none">
                <a:solidFill>
                  <a:schemeClr val="lt1"/>
                </a:solidFill>
                <a:latin typeface="Arial"/>
                <a:ea typeface="Arial"/>
                <a:cs typeface="Arial"/>
                <a:sym typeface="Arial"/>
              </a:rPr>
              <a:t>”</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name variables to help us remember what we intend to store in them (</a:t>
            </a:r>
            <a:r>
              <a:rPr lang="en-US" sz="3600" b="0" i="0" u="none" strike="noStrike" cap="none">
                <a:solidFill>
                  <a:schemeClr val="lt1"/>
                </a:solidFill>
                <a:latin typeface="Arial"/>
                <a:ea typeface="Arial"/>
                <a:cs typeface="Arial"/>
                <a:sym typeface="Arial"/>
              </a:rPr>
              <a:t>“</a:t>
            </a:r>
            <a:r>
              <a:rPr lang="en-US" sz="3600" b="0" i="0" u="none" strike="noStrike" cap="none">
                <a:solidFill>
                  <a:srgbClr val="00FF00"/>
                </a:solidFill>
                <a:latin typeface="Cabin"/>
                <a:ea typeface="Cabin"/>
                <a:cs typeface="Cabin"/>
                <a:sym typeface="Cabin"/>
              </a:rPr>
              <a:t>mnemonic</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memory aid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a:t>
            </a:r>
          </a:p>
          <a:p>
            <a:pPr marL="1104900" marR="0" lvl="0" indent="-609600" algn="l" rtl="0">
              <a:lnSpc>
                <a:spcPct val="100000"/>
              </a:lnSpc>
              <a:spcBef>
                <a:spcPts val="23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This can confuse beginning students because well-named variables often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sound</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 so good that they must be keywords</a:t>
            </a:r>
          </a:p>
        </p:txBody>
      </p:sp>
      <p:sp>
        <p:nvSpPr>
          <p:cNvPr id="316" name="Shape 316"/>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b="0" i="0" u="sng" strike="noStrike" cap="none">
                <a:solidFill>
                  <a:schemeClr val="hlink"/>
                </a:solidFill>
                <a:latin typeface="Cabin"/>
                <a:ea typeface="Cabin"/>
                <a:cs typeface="Cabin"/>
                <a:sym typeface="Cabin"/>
                <a:hlinkClick r:id="rId3"/>
              </a:rPr>
              <a:t>http://en.wikipedia.org/wiki/Mnemonic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Shape 321"/>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a:solidFill>
                  <a:srgbClr val="FFFF00"/>
                </a:solidFill>
                <a:latin typeface="Courier New"/>
                <a:ea typeface="Courier New"/>
                <a:cs typeface="Courier New"/>
                <a:sym typeface="Courier New"/>
              </a:rPr>
              <a:t>print x1q3p9afd</a:t>
            </a:r>
          </a:p>
        </p:txBody>
      </p:sp>
      <p:sp>
        <p:nvSpPr>
          <p:cNvPr id="322" name="Shape 322"/>
          <p:cNvSpPr txBox="1"/>
          <p:nvPr/>
        </p:nvSpPr>
        <p:spPr>
          <a:xfrm>
            <a:off x="7137400" y="5499100"/>
            <a:ext cx="5208598"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pay</a:t>
            </a:r>
          </a:p>
        </p:txBody>
      </p:sp>
      <p:sp>
        <p:nvSpPr>
          <p:cNvPr id="323" name="Shape 323"/>
          <p:cNvSpPr txBox="1"/>
          <p:nvPr/>
        </p:nvSpPr>
        <p:spPr>
          <a:xfrm>
            <a:off x="11531600" y="1676400"/>
            <a:ext cx="2109785"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FF00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FF00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FF00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a:solidFill>
                  <a:srgbClr val="FF00FF"/>
                </a:solidFill>
                <a:latin typeface="Courier New"/>
                <a:ea typeface="Courier New"/>
                <a:cs typeface="Courier New"/>
                <a:sym typeface="Courier New"/>
              </a:rPr>
              <a:t>print c</a:t>
            </a:r>
          </a:p>
        </p:txBody>
      </p:sp>
      <p:sp>
        <p:nvSpPr>
          <p:cNvPr id="324" name="Shape 324"/>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What are these bits of code doing?</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Shape 329"/>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b="0" i="0" u="none" strike="noStrike" cap="none">
                <a:solidFill>
                  <a:srgbClr val="00FF00"/>
                </a:solidFill>
                <a:latin typeface="Cabin"/>
                <a:ea typeface="Cabin"/>
                <a:cs typeface="Cabin"/>
                <a:sym typeface="Cabin"/>
              </a:rPr>
              <a:t>Exercise</a:t>
            </a:r>
          </a:p>
        </p:txBody>
      </p:sp>
      <p:sp>
        <p:nvSpPr>
          <p:cNvPr id="330" name="Shape 330"/>
          <p:cNvSpPr txBox="1"/>
          <p:nvPr/>
        </p:nvSpPr>
        <p:spPr>
          <a:xfrm>
            <a:off x="2908300" y="2413000"/>
            <a:ext cx="10706100" cy="3454498"/>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Write a program to prompt the user for hours and rate per hour to compute gross pay.</a:t>
            </a:r>
            <a:br>
              <a:rPr lang="en-US" sz="3800" b="0" i="0" u="none" strike="noStrike" cap="none">
                <a:solidFill>
                  <a:schemeClr val="lt1"/>
                </a:solidFill>
                <a:latin typeface="Cabin"/>
                <a:ea typeface="Cabin"/>
                <a:cs typeface="Cabin"/>
                <a:sym typeface="Cabin"/>
              </a:rPr>
            </a:br>
            <a:endParaRPr lang="en-US" sz="3800" b="0" i="0" u="none" strike="noStrike" cap="none">
              <a:solidFill>
                <a:schemeClr val="lt1"/>
              </a:solidFill>
              <a:latin typeface="Cabin"/>
              <a:ea typeface="Cabin"/>
              <a:cs typeface="Cabin"/>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Hours: </a:t>
            </a:r>
            <a:r>
              <a:rPr lang="en-US" sz="3800" b="0" i="0" u="none" strike="noStrike" cap="none">
                <a:solidFill>
                  <a:srgbClr val="FFFF00"/>
                </a:solidFill>
                <a:latin typeface="Cabin"/>
                <a:ea typeface="Cabin"/>
                <a:cs typeface="Cabin"/>
                <a:sym typeface="Cabin"/>
              </a:rPr>
              <a:t>35</a:t>
            </a:r>
            <a:r>
              <a:rPr lang="en-US" sz="3800" b="0" i="0" u="none" strike="noStrike" cap="none">
                <a:solidFill>
                  <a:schemeClr val="lt1"/>
                </a:solidFill>
                <a:latin typeface="Cabin"/>
                <a:ea typeface="Cabin"/>
                <a:cs typeface="Cabin"/>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Enter Rate: </a:t>
            </a:r>
            <a:r>
              <a:rPr lang="en-US" sz="3800" b="0" i="0" u="none" strike="noStrike" cap="none">
                <a:solidFill>
                  <a:srgbClr val="FFFF00"/>
                </a:solidFill>
                <a:latin typeface="Cabin"/>
                <a:ea typeface="Cabin"/>
                <a:cs typeface="Cabin"/>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a:solidFill>
                  <a:schemeClr val="lt1"/>
                </a:solidFill>
                <a:latin typeface="Cabin"/>
                <a:ea typeface="Cabin"/>
                <a:cs typeface="Cabin"/>
                <a:sym typeface="Cabin"/>
              </a:rPr>
              <a:t>Pay: 96.25</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6223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7F00"/>
                </a:solidFill>
                <a:latin typeface="Cabin"/>
                <a:ea typeface="Cabin"/>
                <a:cs typeface="Cabin"/>
                <a:sym typeface="Cabin"/>
              </a:rPr>
              <a:t>Summary</a:t>
            </a:r>
          </a:p>
        </p:txBody>
      </p:sp>
      <p:sp>
        <p:nvSpPr>
          <p:cNvPr id="336" name="Shape 336"/>
          <p:cNvSpPr txBox="1">
            <a:spLocks noGrp="1"/>
          </p:cNvSpPr>
          <p:nvPr>
            <p:ph type="body" idx="1"/>
          </p:nvPr>
        </p:nvSpPr>
        <p:spPr>
          <a:xfrm>
            <a:off x="1155700" y="2603500"/>
            <a:ext cx="6889800" cy="5702398"/>
          </a:xfrm>
          <a:prstGeom prst="rect">
            <a:avLst/>
          </a:prstGeom>
          <a:noFill/>
          <a:ln>
            <a:noFill/>
          </a:ln>
        </p:spPr>
        <p:txBody>
          <a:bodyPr lIns="38100" tIns="38100" rIns="38100" bIns="38100" anchor="t" anchorCtr="0">
            <a:noAutofit/>
          </a:bodyPr>
          <a:lstStyle/>
          <a:p>
            <a:pPr marL="685800" marR="0" lvl="0" indent="-3302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Type</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Reserved words</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Variables (mnemonic)</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Operators</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Operator precedence</a:t>
            </a:r>
          </a:p>
          <a:p>
            <a:pPr marL="0" marR="0" lvl="0" indent="0" algn="l" rtl="0">
              <a:lnSpc>
                <a:spcPct val="100000"/>
              </a:lnSpc>
              <a:spcBef>
                <a:spcPts val="3500"/>
              </a:spcBef>
              <a:spcAft>
                <a:spcPts val="0"/>
              </a:spcAft>
              <a:buClr>
                <a:schemeClr val="lt1"/>
              </a:buClr>
              <a:buSzPct val="25000"/>
              <a:buFont typeface="Cabin"/>
              <a:buNone/>
            </a:pPr>
            <a:endParaRPr sz="3600" b="0" i="0" u="none" strike="noStrike" cap="none">
              <a:solidFill>
                <a:srgbClr val="000000"/>
              </a:solidFill>
              <a:latin typeface="Arial"/>
              <a:ea typeface="Arial"/>
              <a:cs typeface="Arial"/>
              <a:sym typeface="Arial"/>
            </a:endParaRPr>
          </a:p>
        </p:txBody>
      </p:sp>
      <p:sp>
        <p:nvSpPr>
          <p:cNvPr id="337" name="Shape 337"/>
          <p:cNvSpPr txBox="1">
            <a:spLocks noGrp="1"/>
          </p:cNvSpPr>
          <p:nvPr>
            <p:ph type="body" idx="2"/>
          </p:nvPr>
        </p:nvSpPr>
        <p:spPr>
          <a:xfrm>
            <a:off x="8197850" y="2603500"/>
            <a:ext cx="6889800" cy="5702398"/>
          </a:xfrm>
          <a:prstGeom prst="rect">
            <a:avLst/>
          </a:prstGeom>
          <a:noFill/>
          <a:ln>
            <a:noFill/>
          </a:ln>
        </p:spPr>
        <p:txBody>
          <a:bodyPr lIns="91425" tIns="91425" rIns="91425" bIns="91425" anchor="t" anchorCtr="0">
            <a:noAutofit/>
          </a:bodyPr>
          <a:lstStyle/>
          <a:p>
            <a:pPr marL="647700" marR="0" lvl="0" indent="-177800" algn="l" rtl="0">
              <a:lnSpc>
                <a:spcPct val="100000"/>
              </a:lnSpc>
              <a:spcBef>
                <a:spcPts val="0"/>
              </a:spcBef>
              <a:spcAft>
                <a:spcPts val="0"/>
              </a:spcAft>
              <a:buClr>
                <a:schemeClr val="lt1"/>
              </a:buClr>
              <a:buSzPct val="25000"/>
              <a:buFont typeface="Cabin"/>
              <a:buNone/>
            </a:pPr>
            <a:endParaRPr sz="1400" b="0" i="0" u="none" strike="noStrike" cap="none">
              <a:solidFill>
                <a:srgbClr val="000000"/>
              </a:solidFill>
              <a:latin typeface="Arial"/>
              <a:ea typeface="Arial"/>
              <a:cs typeface="Arial"/>
              <a:sym typeface="Arial"/>
            </a:endParaRPr>
          </a:p>
        </p:txBody>
      </p:sp>
      <p:sp>
        <p:nvSpPr>
          <p:cNvPr id="338" name="Shape 338"/>
          <p:cNvSpPr txBox="1">
            <a:spLocks noGrp="1"/>
          </p:cNvSpPr>
          <p:nvPr>
            <p:ph type="body" idx="4294967295"/>
          </p:nvPr>
        </p:nvSpPr>
        <p:spPr>
          <a:xfrm>
            <a:off x="8511150" y="2222500"/>
            <a:ext cx="6889800" cy="5396098"/>
          </a:xfrm>
          <a:prstGeom prst="rect">
            <a:avLst/>
          </a:prstGeom>
          <a:noFill/>
          <a:ln>
            <a:noFill/>
          </a:ln>
        </p:spPr>
        <p:txBody>
          <a:bodyPr lIns="38100" tIns="38100" rIns="38100" bIns="38100" anchor="t" anchorCtr="0">
            <a:noAutofit/>
          </a:bodyPr>
          <a:lstStyle/>
          <a:p>
            <a:pPr marL="685800" marR="0" lvl="0" indent="-3302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Integer Division</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Conversion between types</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User input</a:t>
            </a:r>
          </a:p>
          <a:p>
            <a:pPr marL="685800" marR="0" lvl="0" indent="-3302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Comments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1694975" y="3130300"/>
            <a:ext cx="9744300" cy="1664100"/>
          </a:xfrm>
          <a:prstGeom prst="rect">
            <a:avLst/>
          </a:prstGeom>
          <a:noFill/>
          <a:ln>
            <a:noFill/>
          </a:ln>
        </p:spPr>
        <p:txBody>
          <a:bodyPr lIns="38100" tIns="38100" rIns="38100" bIns="381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7600" b="0" i="0" u="none" strike="noStrike" cap="none">
                <a:solidFill>
                  <a:srgbClr val="FF00FF"/>
                </a:solidFill>
                <a:latin typeface="Cabin"/>
                <a:ea typeface="Cabin"/>
                <a:cs typeface="Cabin"/>
                <a:sym typeface="Cabin"/>
              </a:rPr>
              <a:t>Questions?</a:t>
            </a:r>
          </a:p>
          <a:p>
            <a:pPr marL="0" marR="0" lvl="0" indent="0" algn="l" rtl="0">
              <a:lnSpc>
                <a:spcPct val="100000"/>
              </a:lnSpc>
              <a:spcBef>
                <a:spcPts val="0"/>
              </a:spcBef>
              <a:spcAft>
                <a:spcPts val="0"/>
              </a:spcAft>
              <a:buClr>
                <a:schemeClr val="dk2"/>
              </a:buClr>
              <a:buSzPct val="25000"/>
              <a:buFont typeface="Arial"/>
              <a:buNone/>
            </a:pPr>
            <a:r>
              <a:rPr lang="en-US" sz="5000" b="0" i="0" u="none" strike="noStrike" cap="none">
                <a:solidFill>
                  <a:srgbClr val="FF00FF"/>
                </a:solidFill>
                <a:latin typeface="Cabin"/>
                <a:ea typeface="Cabin"/>
                <a:cs typeface="Cabin"/>
                <a:sym typeface="Cabin"/>
              </a:rPr>
              <a:t>reachus@knowbigdata.com</a:t>
            </a:r>
          </a:p>
        </p:txBody>
      </p:sp>
      <p:cxnSp>
        <p:nvCxnSpPr>
          <p:cNvPr id="344" name="Shape 344"/>
          <p:cNvCxnSpPr/>
          <p:nvPr/>
        </p:nvCxnSpPr>
        <p:spPr>
          <a:xfrm>
            <a:off x="89200" y="4876800"/>
            <a:ext cx="16087500" cy="0"/>
          </a:xfrm>
          <a:prstGeom prst="straightConnector1">
            <a:avLst/>
          </a:prstGeom>
          <a:noFill/>
          <a:ln w="19050" cap="flat" cmpd="sng">
            <a:solidFill>
              <a:srgbClr val="F3F3F3"/>
            </a:solidFill>
            <a:prstDash val="solid"/>
            <a:round/>
            <a:headEnd type="none" w="med" len="med"/>
            <a:tailEnd type="none" w="med" len="med"/>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Variables</a:t>
            </a:r>
          </a:p>
        </p:txBody>
      </p:sp>
      <p:sp>
        <p:nvSpPr>
          <p:cNvPr id="66" name="Shape 66"/>
          <p:cNvSpPr txBox="1">
            <a:spLocks noGrp="1"/>
          </p:cNvSpPr>
          <p:nvPr>
            <p:ph type="body" idx="1"/>
          </p:nvPr>
        </p:nvSpPr>
        <p:spPr>
          <a:xfrm>
            <a:off x="1155700" y="2425700"/>
            <a:ext cx="13932000" cy="33401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67" name="Shape 67"/>
          <p:cNvSpPr txBox="1"/>
          <p:nvPr/>
        </p:nvSpPr>
        <p:spPr>
          <a:xfrm>
            <a:off x="10388600" y="6083300"/>
            <a:ext cx="1618498" cy="1187398"/>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b="0" i="0" u="none" strike="noStrike" cap="none">
                <a:solidFill>
                  <a:schemeClr val="lt1"/>
                </a:solidFill>
                <a:latin typeface="Cabin"/>
                <a:ea typeface="Cabin"/>
                <a:cs typeface="Cabin"/>
                <a:sym typeface="Cabin"/>
              </a:rPr>
              <a:t> </a:t>
            </a:r>
            <a:r>
              <a:rPr lang="en-US" sz="4900" b="1" i="0" u="none" strike="noStrike" cap="none">
                <a:solidFill>
                  <a:schemeClr val="lt1"/>
                </a:solidFill>
                <a:latin typeface="Cabin"/>
                <a:ea typeface="Cabin"/>
                <a:cs typeface="Cabin"/>
                <a:sym typeface="Cabin"/>
              </a:rPr>
              <a:t>12.2</a:t>
            </a:r>
          </a:p>
        </p:txBody>
      </p:sp>
      <p:sp>
        <p:nvSpPr>
          <p:cNvPr id="68" name="Shape 68"/>
          <p:cNvSpPr txBox="1"/>
          <p:nvPr/>
        </p:nvSpPr>
        <p:spPr>
          <a:xfrm>
            <a:off x="9534525" y="6280150"/>
            <a:ext cx="444500" cy="8635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69" name="Shape 69"/>
          <p:cNvSpPr txBox="1"/>
          <p:nvPr/>
        </p:nvSpPr>
        <p:spPr>
          <a:xfrm>
            <a:off x="10350500" y="7416800"/>
            <a:ext cx="1618498" cy="10667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b="0" i="0" u="none" strike="noStrike" cap="none">
                <a:solidFill>
                  <a:schemeClr val="lt1"/>
                </a:solidFill>
                <a:latin typeface="Cabin"/>
                <a:ea typeface="Cabin"/>
                <a:cs typeface="Cabin"/>
                <a:sym typeface="Cabin"/>
              </a:rPr>
              <a:t> </a:t>
            </a:r>
            <a:r>
              <a:rPr lang="en-US" sz="4900" b="1"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70" name="Shape 70"/>
          <p:cNvSpPr txBox="1"/>
          <p:nvPr/>
        </p:nvSpPr>
        <p:spPr>
          <a:xfrm>
            <a:off x="9518650" y="76200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71" name="Shape 71"/>
          <p:cNvSpPr txBox="1"/>
          <p:nvPr/>
        </p:nvSpPr>
        <p:spPr>
          <a:xfrm>
            <a:off x="2624144"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Clr>
                <a:srgbClr val="000000"/>
              </a:buClr>
              <a:buFont typeface="Arial"/>
              <a:buNone/>
            </a:pPr>
            <a:endParaRPr sz="4800" b="0" i="0" u="none" strike="noStrike" cap="none">
              <a:solidFill>
                <a:srgbClr val="000000"/>
              </a:solidFill>
              <a:latin typeface="Courier New"/>
              <a:ea typeface="Courier New"/>
              <a:cs typeface="Courier New"/>
              <a:sym typeface="Courier New"/>
            </a:endParaRPr>
          </a:p>
        </p:txBody>
      </p:sp>
      <p:sp>
        <p:nvSpPr>
          <p:cNvPr id="72" name="Shape 72"/>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b="0" i="0" u="none" strike="noStrike" cap="none">
              <a:solidFill>
                <a:srgbClr val="000000"/>
              </a:solidFill>
              <a:latin typeface="Courier New"/>
              <a:ea typeface="Courier New"/>
              <a:cs typeface="Courier New"/>
              <a:sym typeface="Courier New"/>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a:solidFill>
                  <a:srgbClr val="00FF00"/>
                </a:solidFill>
                <a:latin typeface="Cabin"/>
                <a:ea typeface="Cabin"/>
                <a:cs typeface="Cabin"/>
                <a:sym typeface="Cabin"/>
              </a:rPr>
              <a:t>Variables</a:t>
            </a:r>
          </a:p>
        </p:txBody>
      </p:sp>
      <p:sp>
        <p:nvSpPr>
          <p:cNvPr id="78" name="Shape 78"/>
          <p:cNvSpPr txBox="1">
            <a:spLocks noGrp="1"/>
          </p:cNvSpPr>
          <p:nvPr>
            <p:ph type="body" idx="1"/>
          </p:nvPr>
        </p:nvSpPr>
        <p:spPr>
          <a:xfrm>
            <a:off x="1155700" y="2425700"/>
            <a:ext cx="13932000" cy="33401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a:t>
            </a:r>
            <a:r>
              <a:rPr lang="en-US" sz="3600" b="0" i="0" u="none" strike="noStrike" cap="none">
                <a:solidFill>
                  <a:schemeClr val="lt1"/>
                </a:solidFill>
                <a:latin typeface="Arial"/>
                <a:ea typeface="Arial"/>
                <a:cs typeface="Arial"/>
                <a:sym typeface="Arial"/>
              </a:rPr>
              <a:t>“</a:t>
            </a:r>
            <a:r>
              <a:rPr lang="en-US" sz="3600" b="0" i="0" u="none" strike="noStrike" cap="none">
                <a:solidFill>
                  <a:schemeClr val="lt1"/>
                </a:solidFill>
                <a:latin typeface="Cabin"/>
                <a:ea typeface="Cabin"/>
                <a:cs typeface="Cabin"/>
                <a:sym typeface="Cabin"/>
              </a:rPr>
              <a:t>name</a:t>
            </a:r>
            <a:r>
              <a:rPr lang="en-US" sz="3600" b="0" i="0" u="none" strike="noStrike" cap="none">
                <a:solidFill>
                  <a:schemeClr val="lt1"/>
                </a:solidFill>
                <a:latin typeface="Arial"/>
                <a:ea typeface="Arial"/>
                <a:cs typeface="Arial"/>
                <a:sym typeface="Arial"/>
              </a:rPr>
              <a:t>”</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Programmers get to choose the names of the </a:t>
            </a:r>
            <a:r>
              <a:rPr lang="en-US" sz="3600" b="0" i="0" u="none" strike="noStrike" cap="none">
                <a:solidFill>
                  <a:srgbClr val="00FF00"/>
                </a:solidFill>
                <a:latin typeface="Cabin"/>
                <a:ea typeface="Cabin"/>
                <a:cs typeface="Cabin"/>
                <a:sym typeface="Cabin"/>
              </a:rPr>
              <a:t>variables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 can change the contents of a </a:t>
            </a:r>
            <a:r>
              <a:rPr lang="en-US" sz="3600" b="0" i="0" u="none" strike="noStrike" cap="none">
                <a:solidFill>
                  <a:srgbClr val="00FF00"/>
                </a:solidFill>
                <a:latin typeface="Cabin"/>
                <a:ea typeface="Cabin"/>
                <a:cs typeface="Cabin"/>
                <a:sym typeface="Cabin"/>
              </a:rPr>
              <a:t>variable </a:t>
            </a:r>
            <a:r>
              <a:rPr lang="en-US" sz="3600" b="0" i="0" u="none" strike="noStrike" cap="none">
                <a:solidFill>
                  <a:schemeClr val="lt1"/>
                </a:solidFill>
                <a:latin typeface="Cabin"/>
                <a:ea typeface="Cabin"/>
                <a:cs typeface="Cabin"/>
                <a:sym typeface="Cabin"/>
              </a:rPr>
              <a:t>in a later statement</a:t>
            </a:r>
          </a:p>
        </p:txBody>
      </p:sp>
      <p:sp>
        <p:nvSpPr>
          <p:cNvPr id="79" name="Shape 79"/>
          <p:cNvSpPr txBox="1"/>
          <p:nvPr/>
        </p:nvSpPr>
        <p:spPr>
          <a:xfrm>
            <a:off x="10788728" y="6083300"/>
            <a:ext cx="4118700" cy="10424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b="0" i="0" u="none" strike="noStrike" cap="none">
                <a:solidFill>
                  <a:schemeClr val="lt1"/>
                </a:solidFill>
                <a:latin typeface="Cabin"/>
                <a:ea typeface="Cabin"/>
                <a:cs typeface="Cabin"/>
                <a:sym typeface="Cabin"/>
              </a:rPr>
              <a:t> 12.2</a:t>
            </a:r>
          </a:p>
        </p:txBody>
      </p:sp>
      <p:sp>
        <p:nvSpPr>
          <p:cNvPr id="80" name="Shape 80"/>
          <p:cNvSpPr txBox="1"/>
          <p:nvPr/>
        </p:nvSpPr>
        <p:spPr>
          <a:xfrm>
            <a:off x="10087505" y="6244920"/>
            <a:ext cx="365099" cy="70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x</a:t>
            </a:r>
          </a:p>
        </p:txBody>
      </p:sp>
      <p:sp>
        <p:nvSpPr>
          <p:cNvPr id="81" name="Shape 81"/>
          <p:cNvSpPr txBox="1"/>
          <p:nvPr/>
        </p:nvSpPr>
        <p:spPr>
          <a:xfrm>
            <a:off x="10757446" y="7428400"/>
            <a:ext cx="4118700" cy="10424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b="0" i="0" u="none" strike="noStrike" cap="none">
                <a:solidFill>
                  <a:schemeClr val="lt1"/>
                </a:solidFill>
                <a:latin typeface="Cabin"/>
                <a:ea typeface="Cabin"/>
                <a:cs typeface="Cabin"/>
                <a:sym typeface="Cabin"/>
              </a:rPr>
              <a:t> </a:t>
            </a:r>
            <a:r>
              <a:rPr lang="en-US" sz="4900" b="1" i="0" u="none" strike="noStrike" cap="none">
                <a:solidFill>
                  <a:schemeClr val="lt1"/>
                </a:solidFill>
                <a:latin typeface="Cabin"/>
                <a:ea typeface="Cabin"/>
                <a:cs typeface="Cabin"/>
                <a:sym typeface="Cabin"/>
              </a:rPr>
              <a:t>14</a:t>
            </a:r>
            <a:r>
              <a:rPr lang="en-US" sz="4900" b="0" i="0" u="none" strike="noStrike" cap="none">
                <a:solidFill>
                  <a:schemeClr val="lt1"/>
                </a:solidFill>
                <a:latin typeface="Cabin"/>
                <a:ea typeface="Cabin"/>
                <a:cs typeface="Cabin"/>
                <a:sym typeface="Cabin"/>
              </a:rPr>
              <a:t>               </a:t>
            </a:r>
          </a:p>
        </p:txBody>
      </p:sp>
      <p:sp>
        <p:nvSpPr>
          <p:cNvPr id="82" name="Shape 82"/>
          <p:cNvSpPr txBox="1"/>
          <p:nvPr/>
        </p:nvSpPr>
        <p:spPr>
          <a:xfrm>
            <a:off x="10074471" y="7595235"/>
            <a:ext cx="332399" cy="70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a:solidFill>
                  <a:srgbClr val="00FF00"/>
                </a:solidFill>
                <a:latin typeface="Cabin"/>
                <a:ea typeface="Cabin"/>
                <a:cs typeface="Cabin"/>
                <a:sym typeface="Cabin"/>
              </a:rPr>
              <a:t>y</a:t>
            </a:r>
          </a:p>
        </p:txBody>
      </p:sp>
      <p:sp>
        <p:nvSpPr>
          <p:cNvPr id="83" name="Shape 83"/>
          <p:cNvSpPr txBox="1"/>
          <p:nvPr/>
        </p:nvSpPr>
        <p:spPr>
          <a:xfrm>
            <a:off x="2624144"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 </a:t>
            </a:r>
            <a:r>
              <a:rPr lang="en-US" sz="4800" b="0" i="0" u="none" strike="noStrike" cap="none">
                <a:solidFill>
                  <a:srgbClr val="FFFF00"/>
                </a:solidFill>
                <a:latin typeface="Courier New"/>
                <a:ea typeface="Courier New"/>
                <a:cs typeface="Courier New"/>
                <a:sym typeface="Courier New"/>
              </a:rPr>
              <a:t>= </a:t>
            </a:r>
            <a:r>
              <a:rPr lang="en-US" sz="4800" b="0" i="0" u="none" strike="noStrike" cap="none">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y</a:t>
            </a:r>
            <a:r>
              <a:rPr lang="en-US" sz="4800" b="0" i="0" u="none" strike="noStrike" cap="none">
                <a:solidFill>
                  <a:srgbClr val="FFFF00"/>
                </a:solidFill>
                <a:latin typeface="Courier New"/>
                <a:ea typeface="Courier New"/>
                <a:cs typeface="Courier New"/>
                <a:sym typeface="Courier New"/>
              </a:rPr>
              <a:t> = </a:t>
            </a:r>
            <a:r>
              <a:rPr lang="en-US" sz="4800" b="0" i="0" u="none" strike="noStrike" cap="none">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Clr>
                <a:srgbClr val="000000"/>
              </a:buClr>
              <a:buFont typeface="Arial"/>
              <a:buNone/>
            </a:pPr>
            <a:endParaRPr sz="4800" b="0" i="0" u="none" strike="noStrike" cap="none">
              <a:solidFill>
                <a:srgbClr val="000000"/>
              </a:solidFill>
              <a:latin typeface="Courier New"/>
              <a:ea typeface="Courier New"/>
              <a:cs typeface="Courier New"/>
              <a:sym typeface="Courier New"/>
            </a:endParaRPr>
          </a:p>
        </p:txBody>
      </p:sp>
      <p:grpSp>
        <p:nvGrpSpPr>
          <p:cNvPr id="84" name="Shape 84"/>
          <p:cNvGrpSpPr/>
          <p:nvPr/>
        </p:nvGrpSpPr>
        <p:grpSpPr>
          <a:xfrm>
            <a:off x="11036371" y="6265775"/>
            <a:ext cx="626973" cy="741709"/>
            <a:chOff x="0" y="0"/>
            <a:chExt cx="762000" cy="901775"/>
          </a:xfrm>
        </p:grpSpPr>
        <p:cxnSp>
          <p:nvCxnSpPr>
            <p:cNvPr id="85" name="Shape 85"/>
            <p:cNvCxnSpPr/>
            <p:nvPr/>
          </p:nvCxnSpPr>
          <p:spPr>
            <a:xfrm flipH="1">
              <a:off x="0" y="15875"/>
              <a:ext cx="762000" cy="885900"/>
            </a:xfrm>
            <a:prstGeom prst="straightConnector1">
              <a:avLst/>
            </a:prstGeom>
            <a:noFill/>
            <a:ln w="63500" cap="rnd" cmpd="sng">
              <a:solidFill>
                <a:srgbClr val="FF00FF"/>
              </a:solidFill>
              <a:prstDash val="solid"/>
              <a:miter/>
              <a:headEnd type="none" w="med" len="med"/>
              <a:tailEnd type="none" w="med" len="med"/>
            </a:ln>
          </p:spPr>
        </p:cxnSp>
        <p:cxnSp>
          <p:nvCxnSpPr>
            <p:cNvPr id="86" name="Shape 86"/>
            <p:cNvCxnSpPr/>
            <p:nvPr/>
          </p:nvCxnSpPr>
          <p:spPr>
            <a:xfrm>
              <a:off x="0" y="0"/>
              <a:ext cx="571500" cy="796799"/>
            </a:xfrm>
            <a:prstGeom prst="straightConnector1">
              <a:avLst/>
            </a:prstGeom>
            <a:noFill/>
            <a:ln w="63500" cap="rnd" cmpd="sng">
              <a:solidFill>
                <a:srgbClr val="FF00FF"/>
              </a:solidFill>
              <a:prstDash val="solid"/>
              <a:miter/>
              <a:headEnd type="none" w="med" len="med"/>
              <a:tailEnd type="none" w="med" len="med"/>
            </a:ln>
          </p:spPr>
        </p:cxnSp>
      </p:grpSp>
      <p:sp>
        <p:nvSpPr>
          <p:cNvPr id="87" name="Shape 87"/>
          <p:cNvSpPr txBox="1"/>
          <p:nvPr/>
        </p:nvSpPr>
        <p:spPr>
          <a:xfrm>
            <a:off x="11990450" y="6213639"/>
            <a:ext cx="1370700" cy="771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b="1" i="0" u="none" strike="noStrike" cap="none">
                <a:solidFill>
                  <a:schemeClr val="lt1"/>
                </a:solidFill>
                <a:latin typeface="Cabin"/>
                <a:ea typeface="Cabin"/>
                <a:cs typeface="Cabin"/>
                <a:sym typeface="Cabin"/>
              </a:rPr>
              <a:t>100</a:t>
            </a:r>
          </a:p>
        </p:txBody>
      </p:sp>
      <p:sp>
        <p:nvSpPr>
          <p:cNvPr id="88" name="Shape 88"/>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a:solidFill>
                  <a:srgbClr val="00FF00"/>
                </a:solidFill>
                <a:latin typeface="Courier New"/>
                <a:ea typeface="Courier New"/>
                <a:cs typeface="Courier New"/>
                <a:sym typeface="Courier New"/>
              </a:rPr>
              <a:t>x</a:t>
            </a:r>
            <a:r>
              <a:rPr lang="en-US" sz="4800" b="0" i="0" u="none" strike="noStrike" cap="none">
                <a:solidFill>
                  <a:srgbClr val="FFFF00"/>
                </a:solidFill>
                <a:latin typeface="Courier New"/>
                <a:ea typeface="Courier New"/>
                <a:cs typeface="Courier New"/>
                <a:sym typeface="Courier New"/>
              </a:rPr>
              <a:t> = </a:t>
            </a:r>
            <a:r>
              <a:rPr lang="en-US" sz="4800" b="0" i="0" u="none" strike="noStrike" cap="none">
                <a:solidFill>
                  <a:srgbClr val="FF7F00"/>
                </a:solidFill>
                <a:latin typeface="Courier New"/>
                <a:ea typeface="Courier New"/>
                <a:cs typeface="Courier New"/>
                <a:sym typeface="Courier New"/>
              </a:rPr>
              <a:t>100</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7F00"/>
                </a:solidFill>
                <a:latin typeface="Cabin"/>
                <a:ea typeface="Cabin"/>
                <a:cs typeface="Cabin"/>
                <a:sym typeface="Cabin"/>
              </a:rPr>
              <a:t>Python Variable Name Rules</a:t>
            </a:r>
          </a:p>
        </p:txBody>
      </p:sp>
      <p:sp>
        <p:nvSpPr>
          <p:cNvPr id="94" name="Shape 94"/>
          <p:cNvSpPr txBox="1">
            <a:spLocks noGrp="1"/>
          </p:cNvSpPr>
          <p:nvPr>
            <p:ph type="body" idx="1"/>
          </p:nvPr>
        </p:nvSpPr>
        <p:spPr>
          <a:xfrm>
            <a:off x="1155700" y="2603500"/>
            <a:ext cx="13932000" cy="5702398"/>
          </a:xfrm>
          <a:prstGeom prst="rect">
            <a:avLst/>
          </a:prstGeom>
          <a:noFill/>
          <a:ln>
            <a:noFill/>
          </a:ln>
        </p:spPr>
        <p:txBody>
          <a:bodyPr lIns="38100" tIns="38100" rIns="38100" bIns="38100" anchor="ctr" anchorCtr="0">
            <a:noAutofit/>
          </a:bodyPr>
          <a:lstStyle/>
          <a:p>
            <a:pPr marL="749300" marR="0" lvl="0" indent="-3810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Must start with a letter or underscore _ </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Must consist of letters and numbers and underscores</a:t>
            </a:r>
          </a:p>
          <a:p>
            <a:pPr marL="749300" marR="0" lvl="0" indent="-3810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Case Sensitive</a:t>
            </a:r>
          </a:p>
          <a:p>
            <a:pPr marL="749300" marR="0" lvl="0" indent="-381000" algn="l" rtl="0">
              <a:lnSpc>
                <a:spcPct val="100000"/>
              </a:lnSpc>
              <a:spcBef>
                <a:spcPts val="3500"/>
              </a:spcBef>
              <a:spcAft>
                <a:spcPts val="0"/>
              </a:spcAft>
              <a:buClr>
                <a:srgbClr val="00FF00"/>
              </a:buClr>
              <a:buSzPct val="100000"/>
              <a:buFont typeface="Cabin"/>
              <a:buChar char="•"/>
            </a:pPr>
            <a:r>
              <a:rPr lang="en-US" sz="3600" b="0" i="0" u="none" strike="noStrike" cap="none">
                <a:solidFill>
                  <a:srgbClr val="00FF00"/>
                </a:solidFill>
                <a:latin typeface="Cabin"/>
                <a:ea typeface="Cabin"/>
                <a:cs typeface="Cabin"/>
                <a:sym typeface="Cabin"/>
              </a:rPr>
              <a:t>Good: </a:t>
            </a:r>
            <a:r>
              <a:rPr lang="en-US" sz="3600" b="0" i="0" u="none" strike="noStrike" cap="none">
                <a:solidFill>
                  <a:schemeClr val="lt1"/>
                </a:solidFill>
                <a:latin typeface="Cabin"/>
                <a:ea typeface="Cabin"/>
                <a:cs typeface="Cabin"/>
                <a:sym typeface="Cabin"/>
              </a:rPr>
              <a:t>   spam    eggs   spam23    _speed</a:t>
            </a:r>
          </a:p>
          <a:p>
            <a:pPr marL="749300" marR="0" lvl="0" indent="-381000" algn="l" rtl="0">
              <a:lnSpc>
                <a:spcPct val="100000"/>
              </a:lnSpc>
              <a:spcBef>
                <a:spcPts val="3500"/>
              </a:spcBef>
              <a:spcAft>
                <a:spcPts val="0"/>
              </a:spcAft>
              <a:buClr>
                <a:srgbClr val="FF0000"/>
              </a:buClr>
              <a:buSzPct val="100000"/>
              <a:buFont typeface="Cabin"/>
              <a:buChar char="•"/>
            </a:pPr>
            <a:r>
              <a:rPr lang="en-US" sz="3600" b="0" i="0" u="none" strike="noStrike" cap="none">
                <a:solidFill>
                  <a:srgbClr val="FF0000"/>
                </a:solidFill>
                <a:latin typeface="Cabin"/>
                <a:ea typeface="Cabin"/>
                <a:cs typeface="Cabin"/>
                <a:sym typeface="Cabin"/>
              </a:rPr>
              <a:t>Bad:</a:t>
            </a:r>
            <a:r>
              <a:rPr lang="en-US" sz="3600" b="0" i="0" u="none" strike="noStrike" cap="none">
                <a:solidFill>
                  <a:schemeClr val="lt1"/>
                </a:solidFill>
                <a:latin typeface="Cabin"/>
                <a:ea typeface="Cabin"/>
                <a:cs typeface="Cabin"/>
                <a:sym typeface="Cabin"/>
              </a:rPr>
              <a:t>       23spam     #sign  var.12</a:t>
            </a:r>
          </a:p>
          <a:p>
            <a:pPr marL="749300" marR="0" lvl="0" indent="-381000" algn="l" rtl="0">
              <a:lnSpc>
                <a:spcPct val="100000"/>
              </a:lnSpc>
              <a:spcBef>
                <a:spcPts val="3500"/>
              </a:spcBef>
              <a:spcAft>
                <a:spcPts val="0"/>
              </a:spcAft>
              <a:buClr>
                <a:srgbClr val="FF00FF"/>
              </a:buClr>
              <a:buSzPct val="100000"/>
              <a:buFont typeface="Cabin"/>
              <a:buChar char="•"/>
            </a:pPr>
            <a:r>
              <a:rPr lang="en-US" sz="3600" b="0" i="0" u="none" strike="noStrike" cap="none">
                <a:solidFill>
                  <a:srgbClr val="FF00FF"/>
                </a:solidFill>
                <a:latin typeface="Cabin"/>
                <a:ea typeface="Cabin"/>
                <a:cs typeface="Cabin"/>
                <a:sym typeface="Cabin"/>
              </a:rPr>
              <a:t>Different: </a:t>
            </a:r>
            <a:r>
              <a:rPr lang="en-US" sz="3600" b="0" i="0" u="none" strike="noStrike" cap="none">
                <a:solidFill>
                  <a:schemeClr val="lt1"/>
                </a:solidFill>
                <a:latin typeface="Cabin"/>
                <a:ea typeface="Cabin"/>
                <a:cs typeface="Cabin"/>
                <a:sym typeface="Cabin"/>
              </a:rPr>
              <a:t>   spam   Spam   SPAM</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a:solidFill>
                  <a:srgbClr val="FFFF00"/>
                </a:solidFill>
                <a:latin typeface="Cabin"/>
                <a:ea typeface="Cabin"/>
                <a:cs typeface="Cabin"/>
                <a:sym typeface="Cabin"/>
              </a:rPr>
              <a:t>Reserved Words</a:t>
            </a:r>
          </a:p>
        </p:txBody>
      </p:sp>
      <p:sp>
        <p:nvSpPr>
          <p:cNvPr id="100" name="Shape 100"/>
          <p:cNvSpPr txBox="1"/>
          <p:nvPr/>
        </p:nvSpPr>
        <p:spPr>
          <a:xfrm>
            <a:off x="3733150" y="4724400"/>
            <a:ext cx="8967600" cy="323219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101" name="Shape 101"/>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You</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can not</a:t>
            </a:r>
            <a:r>
              <a:rPr lang="en-US" sz="3600" b="0" i="0" u="none" strike="noStrike" cap="none">
                <a:solidFill>
                  <a:srgbClr val="FFFF00"/>
                </a:solidFill>
                <a:latin typeface="Cabin"/>
                <a:ea typeface="Cabin"/>
                <a:cs typeface="Cabin"/>
                <a:sym typeface="Cabin"/>
              </a:rPr>
              <a:t> </a:t>
            </a:r>
            <a:r>
              <a:rPr lang="en-US" sz="3600" b="0" i="0" u="none" strike="noStrike" cap="none">
                <a:solidFill>
                  <a:schemeClr val="lt1"/>
                </a:solidFill>
                <a:latin typeface="Cabin"/>
                <a:ea typeface="Cabin"/>
                <a:cs typeface="Cabin"/>
                <a:sym typeface="Cabin"/>
              </a:rPr>
              <a:t>use </a:t>
            </a:r>
            <a:r>
              <a:rPr lang="en-US" sz="3600" b="0" i="0" u="none" strike="noStrike" cap="none">
                <a:solidFill>
                  <a:srgbClr val="FFFF00"/>
                </a:solidFill>
                <a:latin typeface="Cabin"/>
                <a:ea typeface="Cabin"/>
                <a:cs typeface="Cabin"/>
                <a:sym typeface="Cabin"/>
              </a:rPr>
              <a:t>reserved words</a:t>
            </a:r>
            <a:r>
              <a:rPr lang="en-US" sz="3600" b="0" i="0" u="none" strike="noStrike" cap="none">
                <a:solidFill>
                  <a:schemeClr val="lt1"/>
                </a:solidFill>
                <a:latin typeface="Cabin"/>
                <a:ea typeface="Cabin"/>
                <a:cs typeface="Cabin"/>
                <a:sym typeface="Cabin"/>
              </a:rPr>
              <a:t> as variable names / identifiers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dirty="0">
                <a:solidFill>
                  <a:srgbClr val="00FF00"/>
                </a:solidFill>
                <a:latin typeface="Cabin"/>
                <a:ea typeface="Cabin"/>
                <a:cs typeface="Cabin"/>
                <a:sym typeface="Cabin"/>
              </a:rPr>
              <a:t>Sentences or Lines</a:t>
            </a:r>
          </a:p>
        </p:txBody>
      </p:sp>
      <p:sp>
        <p:nvSpPr>
          <p:cNvPr id="107" name="Shape 107"/>
          <p:cNvSpPr txBox="1"/>
          <p:nvPr/>
        </p:nvSpPr>
        <p:spPr>
          <a:xfrm>
            <a:off x="1362075" y="2711450"/>
            <a:ext cx="4371899" cy="403859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dirty="0">
                <a:solidFill>
                  <a:srgbClr val="00FF00"/>
                </a:solidFill>
                <a:latin typeface="Courier New"/>
                <a:ea typeface="Courier New"/>
                <a:cs typeface="Courier New"/>
                <a:sym typeface="Courier New"/>
              </a:rPr>
              <a:t>x</a:t>
            </a:r>
            <a:r>
              <a:rPr lang="en-US" sz="5400" b="0" i="0" u="none" strike="noStrike" cap="none" dirty="0">
                <a:solidFill>
                  <a:srgbClr val="FF7F00"/>
                </a:solidFill>
                <a:latin typeface="Courier New"/>
                <a:ea typeface="Courier New"/>
                <a:cs typeface="Courier New"/>
                <a:sym typeface="Courier New"/>
              </a:rPr>
              <a:t> </a:t>
            </a:r>
            <a:r>
              <a:rPr lang="en-US" sz="5400" b="0" i="0" u="none" strike="noStrike" cap="none" dirty="0">
                <a:solidFill>
                  <a:schemeClr val="lt1"/>
                </a:solidFill>
                <a:latin typeface="Courier New"/>
                <a:ea typeface="Courier New"/>
                <a:cs typeface="Courier New"/>
                <a:sym typeface="Courier New"/>
              </a:rPr>
              <a:t>=</a:t>
            </a:r>
            <a:r>
              <a:rPr lang="en-US" sz="5400" b="0" i="0" u="none" strike="noStrike" cap="none" dirty="0">
                <a:solidFill>
                  <a:srgbClr val="FF7F00"/>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dirty="0">
                <a:solidFill>
                  <a:srgbClr val="00FF00"/>
                </a:solidFill>
                <a:latin typeface="Courier New"/>
                <a:ea typeface="Courier New"/>
                <a:cs typeface="Courier New"/>
                <a:sym typeface="Courier New"/>
              </a:rPr>
              <a:t>x</a:t>
            </a:r>
            <a:r>
              <a:rPr lang="en-US" sz="5400" b="0" i="0" u="none" strike="noStrike" cap="none" dirty="0">
                <a:solidFill>
                  <a:srgbClr val="FF7F00"/>
                </a:solidFill>
                <a:latin typeface="Courier New"/>
                <a:ea typeface="Courier New"/>
                <a:cs typeface="Courier New"/>
                <a:sym typeface="Courier New"/>
              </a:rPr>
              <a:t> </a:t>
            </a:r>
            <a:r>
              <a:rPr lang="en-US" sz="5400" b="0" i="0" u="none" strike="noStrike" cap="none" dirty="0">
                <a:solidFill>
                  <a:schemeClr val="lt1"/>
                </a:solidFill>
                <a:latin typeface="Courier New"/>
                <a:ea typeface="Courier New"/>
                <a:cs typeface="Courier New"/>
                <a:sym typeface="Courier New"/>
              </a:rPr>
              <a:t>=</a:t>
            </a:r>
            <a:r>
              <a:rPr lang="en-US" sz="5400" b="0" i="0" u="none" strike="noStrike" cap="none" dirty="0">
                <a:solidFill>
                  <a:srgbClr val="FF7F00"/>
                </a:solidFill>
                <a:latin typeface="Courier New"/>
                <a:ea typeface="Courier New"/>
                <a:cs typeface="Courier New"/>
                <a:sym typeface="Courier New"/>
              </a:rPr>
              <a:t> </a:t>
            </a:r>
            <a:r>
              <a:rPr lang="en-US" sz="5400" b="0" i="0" u="none" strike="noStrike" cap="none" dirty="0">
                <a:solidFill>
                  <a:srgbClr val="00FF00"/>
                </a:solidFill>
                <a:latin typeface="Courier New"/>
                <a:ea typeface="Courier New"/>
                <a:cs typeface="Courier New"/>
                <a:sym typeface="Courier New"/>
              </a:rPr>
              <a:t>x</a:t>
            </a:r>
            <a:r>
              <a:rPr lang="en-US" sz="5400" b="0" i="0" u="none" strike="noStrike" cap="none" dirty="0">
                <a:solidFill>
                  <a:srgbClr val="FF7F00"/>
                </a:solidFill>
                <a:latin typeface="Courier New"/>
                <a:ea typeface="Courier New"/>
                <a:cs typeface="Courier New"/>
                <a:sym typeface="Courier New"/>
              </a:rPr>
              <a:t> </a:t>
            </a:r>
            <a:r>
              <a:rPr lang="en-US" sz="5400" b="0" i="0" u="none" strike="noStrike" cap="none" dirty="0">
                <a:solidFill>
                  <a:srgbClr val="00FFFF"/>
                </a:solidFill>
                <a:latin typeface="Courier New"/>
                <a:ea typeface="Courier New"/>
                <a:cs typeface="Courier New"/>
                <a:sym typeface="Courier New"/>
              </a:rPr>
              <a:t>+</a:t>
            </a:r>
            <a:r>
              <a:rPr lang="en-US" sz="5400" b="0" i="0" u="none" strike="noStrike" cap="none" dirty="0">
                <a:solidFill>
                  <a:srgbClr val="FF7F00"/>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dirty="0" smtClean="0">
                <a:solidFill>
                  <a:srgbClr val="FFFF00"/>
                </a:solidFill>
                <a:latin typeface="Courier New"/>
                <a:ea typeface="Courier New"/>
                <a:cs typeface="Courier New"/>
                <a:sym typeface="Courier New"/>
              </a:rPr>
              <a:t>Print</a:t>
            </a:r>
            <a:r>
              <a:rPr lang="en-US" sz="4200" dirty="0">
                <a:solidFill>
                  <a:srgbClr val="00FF00"/>
                </a:solidFill>
                <a:latin typeface="Cabin"/>
                <a:ea typeface="Cabin"/>
                <a:cs typeface="Cabin"/>
                <a:sym typeface="Courier New"/>
              </a:rPr>
              <a:t>(</a:t>
            </a:r>
            <a:r>
              <a:rPr lang="en-US" sz="5400" b="0" i="0" u="none" strike="noStrike" cap="none" dirty="0" smtClean="0">
                <a:solidFill>
                  <a:srgbClr val="00FF00"/>
                </a:solidFill>
                <a:latin typeface="Courier New"/>
                <a:ea typeface="Courier New"/>
                <a:cs typeface="Courier New"/>
                <a:sym typeface="Courier New"/>
              </a:rPr>
              <a:t>x)</a:t>
            </a:r>
            <a:endParaRPr lang="en-US" sz="5400" b="0" i="0" u="none" strike="noStrike" cap="none" dirty="0">
              <a:solidFill>
                <a:srgbClr val="00FF00"/>
              </a:solidFill>
              <a:latin typeface="Courier New"/>
              <a:ea typeface="Courier New"/>
              <a:cs typeface="Courier New"/>
              <a:sym typeface="Courier New"/>
            </a:endParaRPr>
          </a:p>
        </p:txBody>
      </p:sp>
      <p:sp>
        <p:nvSpPr>
          <p:cNvPr id="108" name="Shape 108"/>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dirty="0">
                <a:solidFill>
                  <a:srgbClr val="00FF00"/>
                </a:solidFill>
                <a:latin typeface="Cabin"/>
                <a:ea typeface="Cabin"/>
                <a:cs typeface="Cabin"/>
                <a:sym typeface="Cabin"/>
              </a:rPr>
              <a:t>Variable</a:t>
            </a:r>
          </a:p>
        </p:txBody>
      </p:sp>
      <p:sp>
        <p:nvSpPr>
          <p:cNvPr id="109" name="Shape 109"/>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a:solidFill>
                  <a:srgbClr val="00FFFF"/>
                </a:solidFill>
                <a:latin typeface="Cabin"/>
                <a:ea typeface="Cabin"/>
                <a:cs typeface="Cabin"/>
                <a:sym typeface="Cabin"/>
              </a:rPr>
              <a:t>Operator</a:t>
            </a:r>
          </a:p>
        </p:txBody>
      </p:sp>
      <p:sp>
        <p:nvSpPr>
          <p:cNvPr id="110" name="Shape 110"/>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a:solidFill>
                  <a:srgbClr val="FF7F00"/>
                </a:solidFill>
                <a:latin typeface="Cabin"/>
                <a:ea typeface="Cabin"/>
                <a:cs typeface="Cabin"/>
                <a:sym typeface="Cabin"/>
              </a:rPr>
              <a:t>Constant</a:t>
            </a:r>
          </a:p>
        </p:txBody>
      </p:sp>
      <p:sp>
        <p:nvSpPr>
          <p:cNvPr id="111" name="Shape 111"/>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a:solidFill>
                  <a:srgbClr val="FFFF00"/>
                </a:solidFill>
                <a:latin typeface="Cabin"/>
                <a:ea typeface="Cabin"/>
                <a:cs typeface="Cabin"/>
                <a:sym typeface="Cabin"/>
              </a:rPr>
              <a:t>Reserved Word</a:t>
            </a:r>
          </a:p>
        </p:txBody>
      </p:sp>
      <p:sp>
        <p:nvSpPr>
          <p:cNvPr id="112" name="Shape 112"/>
          <p:cNvSpPr txBox="1"/>
          <p:nvPr/>
        </p:nvSpPr>
        <p:spPr>
          <a:xfrm>
            <a:off x="7670800" y="2870200"/>
            <a:ext cx="7908900" cy="4038598"/>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statement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a:solidFill>
                  <a:schemeClr val="lt1"/>
                </a:solidFill>
                <a:latin typeface="Cabin"/>
                <a:ea typeface="Cabin"/>
                <a:cs typeface="Cabin"/>
                <a:sym typeface="Cabin"/>
              </a:rPr>
              <a:t>Print statement</a:t>
            </a:r>
          </a:p>
        </p:txBody>
      </p:sp>
      <p:cxnSp>
        <p:nvCxnSpPr>
          <p:cNvPr id="113" name="Shape 113"/>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114" name="Shape 114"/>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115" name="Shape 115"/>
          <p:cNvCxnSpPr/>
          <p:nvPr/>
        </p:nvCxnSpPr>
        <p:spPr>
          <a:xfrm>
            <a:off x="4829425" y="5778925"/>
            <a:ext cx="2403899" cy="16498"/>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a:solidFill>
                  <a:srgbClr val="FF7F00"/>
                </a:solidFill>
                <a:latin typeface="Cabin"/>
                <a:ea typeface="Cabin"/>
                <a:cs typeface="Cabin"/>
                <a:sym typeface="Cabin"/>
              </a:rPr>
              <a:t>Assignment Statements</a:t>
            </a:r>
          </a:p>
        </p:txBody>
      </p:sp>
      <p:sp>
        <p:nvSpPr>
          <p:cNvPr id="121" name="Shape 121"/>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We assign a value to a variable using the </a:t>
            </a:r>
            <a:r>
              <a:rPr lang="en-US" sz="3600" b="0" i="0" u="none" strike="noStrike" cap="none">
                <a:solidFill>
                  <a:srgbClr val="FF7F00"/>
                </a:solidFill>
                <a:latin typeface="Cabin"/>
                <a:ea typeface="Cabin"/>
                <a:cs typeface="Cabin"/>
                <a:sym typeface="Cabin"/>
              </a:rPr>
              <a:t>assignment</a:t>
            </a:r>
            <a:r>
              <a:rPr lang="en-US" sz="3600" b="0" i="0" u="none" strike="noStrike" cap="none">
                <a:solidFill>
                  <a:schemeClr val="lt1"/>
                </a:solidFill>
                <a:latin typeface="Cabin"/>
                <a:ea typeface="Cabin"/>
                <a:cs typeface="Cabin"/>
                <a:sym typeface="Cabin"/>
              </a:rPr>
              <a:t> statement (=)</a:t>
            </a:r>
            <a:br>
              <a:rPr lang="en-US" sz="3600" b="0" i="0" u="none" strike="noStrike" cap="none">
                <a:solidFill>
                  <a:schemeClr val="lt1"/>
                </a:solidFill>
                <a:latin typeface="Cabin"/>
                <a:ea typeface="Cabin"/>
                <a:cs typeface="Cabin"/>
                <a:sym typeface="Cabin"/>
              </a:rPr>
            </a:br>
            <a:endParaRPr lang="en-US" sz="3600" b="0" i="0" u="none" strike="noStrike" cap="none">
              <a:solidFill>
                <a:schemeClr val="lt1"/>
              </a:solidFill>
              <a:latin typeface="Cabin"/>
              <a:ea typeface="Cabin"/>
              <a:cs typeface="Cabin"/>
              <a:sym typeface="Cabin"/>
            </a:endParaRPr>
          </a:p>
          <a:p>
            <a:pPr marL="457200" marR="0" lvl="0" indent="-228600" algn="l" rtl="0">
              <a:lnSpc>
                <a:spcPct val="100000"/>
              </a:lnSpc>
              <a:spcBef>
                <a:spcPts val="3500"/>
              </a:spcBef>
              <a:spcAft>
                <a:spcPts val="0"/>
              </a:spcAft>
              <a:buClr>
                <a:schemeClr val="lt1"/>
              </a:buClr>
              <a:buSzPct val="100000"/>
              <a:buFont typeface="Cabin"/>
              <a:buChar char="•"/>
            </a:pPr>
            <a:r>
              <a:rPr lang="en-US" sz="3600" b="0" i="0" u="none" strike="noStrike" cap="none">
                <a:solidFill>
                  <a:schemeClr val="lt1"/>
                </a:solidFill>
                <a:latin typeface="Cabin"/>
                <a:ea typeface="Cabin"/>
                <a:cs typeface="Cabin"/>
                <a:sym typeface="Cabin"/>
              </a:rPr>
              <a:t>An </a:t>
            </a:r>
            <a:r>
              <a:rPr lang="en-US" sz="3600" b="0" i="0" u="none" strike="noStrike" cap="none">
                <a:solidFill>
                  <a:srgbClr val="FF7F00"/>
                </a:solidFill>
                <a:latin typeface="Cabin"/>
                <a:ea typeface="Cabin"/>
                <a:cs typeface="Cabin"/>
                <a:sym typeface="Cabin"/>
              </a:rPr>
              <a:t>assignment statement</a:t>
            </a:r>
            <a:r>
              <a:rPr lang="en-US" sz="3600" b="0" i="0" u="none" strike="noStrike" cap="none">
                <a:solidFill>
                  <a:schemeClr val="lt1"/>
                </a:solidFill>
                <a:latin typeface="Cabin"/>
                <a:ea typeface="Cabin"/>
                <a:cs typeface="Cabin"/>
                <a:sym typeface="Cabin"/>
              </a:rPr>
              <a:t> consists of an </a:t>
            </a:r>
            <a:r>
              <a:rPr lang="en-US" sz="3600" b="0" i="0" u="none" strike="noStrike" cap="none">
                <a:solidFill>
                  <a:srgbClr val="FFFF00"/>
                </a:solidFill>
                <a:latin typeface="Cabin"/>
                <a:ea typeface="Cabin"/>
                <a:cs typeface="Cabin"/>
                <a:sym typeface="Cabin"/>
              </a:rPr>
              <a:t>expression on the </a:t>
            </a:r>
            <a:br>
              <a:rPr lang="en-US" sz="3600" b="0" i="0" u="none" strike="noStrike" cap="none">
                <a:solidFill>
                  <a:srgbClr val="FFFF00"/>
                </a:solidFill>
                <a:latin typeface="Cabin"/>
                <a:ea typeface="Cabin"/>
                <a:cs typeface="Cabin"/>
                <a:sym typeface="Cabin"/>
              </a:rPr>
            </a:br>
            <a:r>
              <a:rPr lang="en-US" sz="3600" b="0" i="0" u="none" strike="noStrike" cap="none">
                <a:solidFill>
                  <a:srgbClr val="FFFF00"/>
                </a:solidFill>
                <a:latin typeface="Cabin"/>
                <a:ea typeface="Cabin"/>
                <a:cs typeface="Cabin"/>
                <a:sym typeface="Cabin"/>
              </a:rPr>
              <a:t>right-hand side</a:t>
            </a:r>
            <a:r>
              <a:rPr lang="en-US" sz="3600" b="0" i="0" u="none" strike="noStrike" cap="none">
                <a:solidFill>
                  <a:schemeClr val="lt1"/>
                </a:solidFill>
                <a:latin typeface="Cabin"/>
                <a:ea typeface="Cabin"/>
                <a:cs typeface="Cabin"/>
                <a:sym typeface="Cabin"/>
              </a:rPr>
              <a:t> and  a </a:t>
            </a:r>
            <a:r>
              <a:rPr lang="en-US" sz="3600" b="0" i="0" u="none" strike="noStrike" cap="none">
                <a:solidFill>
                  <a:srgbClr val="00FF00"/>
                </a:solidFill>
                <a:latin typeface="Cabin"/>
                <a:ea typeface="Cabin"/>
                <a:cs typeface="Cabin"/>
                <a:sym typeface="Cabin"/>
              </a:rPr>
              <a:t>variable</a:t>
            </a:r>
            <a:r>
              <a:rPr lang="en-US" sz="3600" b="0" i="0" u="none" strike="noStrike" cap="none">
                <a:solidFill>
                  <a:schemeClr val="lt1"/>
                </a:solidFill>
                <a:latin typeface="Cabin"/>
                <a:ea typeface="Cabin"/>
                <a:cs typeface="Cabin"/>
                <a:sym typeface="Cabin"/>
              </a:rPr>
              <a:t> to store the result</a:t>
            </a:r>
          </a:p>
        </p:txBody>
      </p:sp>
      <p:sp>
        <p:nvSpPr>
          <p:cNvPr id="122" name="Shape 122"/>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a:solidFill>
                  <a:srgbClr val="00FF00"/>
                </a:solidFill>
                <a:latin typeface="Courier New"/>
                <a:ea typeface="Courier New"/>
                <a:cs typeface="Courier New"/>
                <a:sym typeface="Courier New"/>
              </a:rPr>
              <a:t>x</a:t>
            </a:r>
            <a:r>
              <a:rPr lang="en-US" sz="3600" b="1" i="0" u="none" strike="noStrike" cap="none">
                <a:solidFill>
                  <a:schemeClr val="lt1"/>
                </a:solidFill>
                <a:latin typeface="Courier New"/>
                <a:ea typeface="Courier New"/>
                <a:cs typeface="Courier New"/>
                <a:sym typeface="Courier New"/>
              </a:rPr>
              <a:t> = 3.9 </a:t>
            </a:r>
            <a:r>
              <a:rPr lang="en-US" sz="3600" b="1" i="0" u="none" strike="noStrike" cap="none">
                <a:solidFill>
                  <a:srgbClr val="00FFFF"/>
                </a:solidFill>
                <a:latin typeface="Courier New"/>
                <a:ea typeface="Courier New"/>
                <a:cs typeface="Courier New"/>
                <a:sym typeface="Courier New"/>
              </a:rPr>
              <a:t>*</a:t>
            </a:r>
            <a:r>
              <a:rPr lang="en-US" sz="3600" b="1" i="0" u="none" strike="noStrike" cap="none">
                <a:solidFill>
                  <a:schemeClr val="lt1"/>
                </a:solidFill>
                <a:latin typeface="Courier New"/>
                <a:ea typeface="Courier New"/>
                <a:cs typeface="Courier New"/>
                <a:sym typeface="Courier New"/>
              </a:rPr>
              <a:t> </a:t>
            </a:r>
            <a:r>
              <a:rPr lang="en-US" sz="3600" b="1" i="0" u="none" strike="noStrike" cap="none">
                <a:solidFill>
                  <a:srgbClr val="00FF00"/>
                </a:solidFill>
                <a:latin typeface="Courier New"/>
                <a:ea typeface="Courier New"/>
                <a:cs typeface="Courier New"/>
                <a:sym typeface="Courier New"/>
              </a:rPr>
              <a:t>x </a:t>
            </a:r>
            <a:r>
              <a:rPr lang="en-US" sz="3600" b="1" i="0" u="none" strike="noStrike" cap="none">
                <a:solidFill>
                  <a:srgbClr val="00FFFF"/>
                </a:solidFill>
                <a:latin typeface="Courier New"/>
                <a:ea typeface="Courier New"/>
                <a:cs typeface="Courier New"/>
                <a:sym typeface="Courier New"/>
              </a:rPr>
              <a:t>*</a:t>
            </a:r>
            <a:r>
              <a:rPr lang="en-US" sz="3600" b="1" i="0" u="none" strike="noStrike" cap="none">
                <a:solidFill>
                  <a:schemeClr val="lt1"/>
                </a:solidFill>
                <a:latin typeface="Courier New"/>
                <a:ea typeface="Courier New"/>
                <a:cs typeface="Courier New"/>
                <a:sym typeface="Courier New"/>
              </a:rPr>
              <a:t> ( 1 </a:t>
            </a:r>
            <a:r>
              <a:rPr lang="en-US" sz="3600" b="1" i="0" u="none" strike="noStrike" cap="none">
                <a:solidFill>
                  <a:srgbClr val="00FFFF"/>
                </a:solidFill>
                <a:latin typeface="Courier New"/>
                <a:ea typeface="Courier New"/>
                <a:cs typeface="Courier New"/>
                <a:sym typeface="Courier New"/>
              </a:rPr>
              <a:t>-</a:t>
            </a:r>
            <a:r>
              <a:rPr lang="en-US" sz="3600" b="1" i="0" u="none" strike="noStrike" cap="none">
                <a:solidFill>
                  <a:schemeClr val="lt1"/>
                </a:solidFill>
                <a:latin typeface="Courier New"/>
                <a:ea typeface="Courier New"/>
                <a:cs typeface="Courier New"/>
                <a:sym typeface="Courier New"/>
              </a:rPr>
              <a:t> </a:t>
            </a:r>
            <a:r>
              <a:rPr lang="en-US" sz="3600" b="1" i="0" u="none" strike="noStrike" cap="none">
                <a:solidFill>
                  <a:srgbClr val="00FF00"/>
                </a:solidFill>
                <a:latin typeface="Courier New"/>
                <a:ea typeface="Courier New"/>
                <a:cs typeface="Courier New"/>
                <a:sym typeface="Courier New"/>
              </a:rPr>
              <a:t>x</a:t>
            </a:r>
            <a:r>
              <a:rPr lang="en-US" sz="3600" b="1" i="0" u="none" strike="noStrike" cap="none">
                <a:solidFill>
                  <a:schemeClr val="lt1"/>
                </a:solidFill>
                <a:latin typeface="Courier New"/>
                <a:ea typeface="Courier New"/>
                <a:cs typeface="Courier New"/>
                <a:sym typeface="Courier New"/>
              </a:rPr>
              <a:t> )</a:t>
            </a:r>
          </a:p>
        </p:txBody>
      </p:sp>
      <p:sp>
        <p:nvSpPr>
          <p:cNvPr id="123" name="Shape 123"/>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1838</Words>
  <Application>Microsoft Office PowerPoint</Application>
  <PresentationFormat>Custom</PresentationFormat>
  <Paragraphs>366</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Cabin</vt:lpstr>
      <vt:lpstr>Merriweather Sans</vt:lpstr>
      <vt:lpstr>Courier New</vt:lpstr>
      <vt:lpstr>Title &amp; Bullets - 2 Column</vt:lpstr>
      <vt:lpstr>Learning Python</vt:lpstr>
      <vt:lpstr>Variables, Expressions, &amp; Statements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lpstr>What does “Type” Mean?</vt:lpstr>
      <vt:lpstr>Type Matters</vt:lpstr>
      <vt:lpstr>Several Types of Numbers</vt:lpstr>
      <vt:lpstr>Type Conversions</vt:lpstr>
      <vt:lpstr>String Conversions</vt:lpstr>
      <vt:lpstr>User Input</vt:lpstr>
      <vt:lpstr>Converting User Input</vt:lpstr>
      <vt:lpstr>Comments in Python</vt:lpstr>
      <vt:lpstr>PowerPoint Presentation</vt:lpstr>
      <vt:lpstr>String Operations</vt:lpstr>
      <vt:lpstr>Mnemonic Variable Names</vt:lpstr>
      <vt:lpstr>PowerPoint Presentation</vt:lpstr>
      <vt:lpstr>PowerPoint Presentation</vt:lpstr>
      <vt:lpstr>Summary</vt:lpstr>
      <vt:lpstr>Questions? reachus@knowbigdata.com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cp:lastModifiedBy>Windows User</cp:lastModifiedBy>
  <cp:revision>3</cp:revision>
  <dcterms:modified xsi:type="dcterms:W3CDTF">2019-09-02T03:31:54Z</dcterms:modified>
</cp:coreProperties>
</file>