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6256000" cy="9144000"/>
  <p:notesSz cx="6858000" cy="9144000"/>
  <p:embeddedFontLst>
    <p:embeddedFont>
      <p:font typeface="Cabin" panose="020B0604020202020204" charset="0"/>
      <p:regular r:id="rId34"/>
      <p:bold r:id="rId35"/>
      <p:italic r:id="rId36"/>
      <p:boldItalic r:id="rId37"/>
    </p:embeddedFont>
    <p:embeddedFont>
      <p:font typeface="Merriweather Sans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765FBE-8EE7-40FE-9375-67E5C8C6EB4F}">
  <a:tblStyle styleId="{F8765FBE-8EE7-40FE-9375-67E5C8C6EB4F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Merriweather San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Shape 4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1155700" y="17208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6684425" y="8630125"/>
            <a:ext cx="9038100" cy="10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Wwww.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2pPr>
            <a:lvl3pPr marL="0" marR="0" lvl="2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3pPr>
            <a:lvl4pPr marL="0" marR="0" lvl="3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4pPr>
            <a:lvl5pPr marL="0" marR="0" lvl="4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5pPr>
            <a:lvl6pPr marL="457200" marR="0" lvl="5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6pPr>
            <a:lvl7pPr marL="914400" marR="0" lvl="6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7pPr>
            <a:lvl8pPr marL="1371600" marR="0" lvl="7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8pPr>
            <a:lvl9pPr marL="1828800" marR="0" lvl="8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>
  <p:cSld name="Vertical Title and Tex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 rot="5400000">
            <a:off x="9313798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8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1pPr>
            <a:lvl2pPr marL="939800" lvl="1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2pPr>
            <a:lvl3pPr marL="1231900" lvl="2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3pPr>
            <a:lvl4pPr marL="1536700" lvl="3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4pPr>
            <a:lvl5pPr marL="1828800" lvl="4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5pPr>
            <a:lvl6pPr marL="2286000" lvl="5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6pPr>
            <a:lvl7pPr marL="2743200" lvl="6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7pPr>
            <a:lvl8pPr marL="3200400" lvl="7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8pPr>
            <a:lvl9pPr marL="3657600" lvl="8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>
  <p:cSld name="Title and Vertical 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7200">
                <a:solidFill>
                  <a:srgbClr val="EFEFE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 rot="5400000">
            <a:off x="5270398" y="-1511300"/>
            <a:ext cx="5702398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1pPr>
            <a:lvl2pPr marL="939800" lvl="1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2pPr>
            <a:lvl3pPr marL="1231900" lvl="2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3pPr>
            <a:lvl4pPr marL="1536700" lvl="3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4pPr>
            <a:lvl5pPr marL="1828800" lvl="4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5pPr>
            <a:lvl6pPr marL="2286000" lvl="5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6pPr>
            <a:lvl7pPr marL="2743200" lvl="6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7pPr>
            <a:lvl8pPr marL="3200400" lvl="7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8pPr>
            <a:lvl9pPr marL="3657600" lvl="8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7200">
                <a:solidFill>
                  <a:srgbClr val="EFEFE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7200"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7200"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7200"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7200"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KnowBigData.co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17208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Shape 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21892" y="8559429"/>
            <a:ext cx="2605499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/>
          <p:nvPr/>
        </p:nvSpPr>
        <p:spPr>
          <a:xfrm>
            <a:off x="11531132" y="8524328"/>
            <a:ext cx="4423200" cy="49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lang="en-US" sz="3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www.KnowBigData.com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orge_Boo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531700" y="3113600"/>
            <a:ext cx="9192599" cy="166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Learning Python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162000" y="5089950"/>
            <a:ext cx="13932000" cy="15494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Session 3 - Conditional Execution</a:t>
            </a:r>
          </a:p>
        </p:txBody>
      </p:sp>
      <p:pic>
        <p:nvPicPr>
          <p:cNvPr id="47" name="Shape 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8200" y="2650250"/>
            <a:ext cx="25908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4598450" y="2362200"/>
            <a:ext cx="7965300" cy="585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 than 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'Still bigger'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 with 2'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i &gt; 2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'Bigger than 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'Done with i', 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4144948" y="355600"/>
            <a:ext cx="81356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Think about begin/end blocks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5533200" y="6313475"/>
            <a:ext cx="6377099" cy="1016998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4598450" y="5314525"/>
            <a:ext cx="7704000" cy="2421298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4576700" y="2863785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6756400" y="5207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1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9817100" y="20193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'More than one'</a:t>
            </a:r>
          </a:p>
        </p:txBody>
      </p:sp>
      <p:sp>
        <p:nvSpPr>
          <p:cNvPr id="170" name="Shape 170"/>
          <p:cNvSpPr/>
          <p:nvPr/>
        </p:nvSpPr>
        <p:spPr>
          <a:xfrm>
            <a:off x="9474200" y="3733800"/>
            <a:ext cx="4152898" cy="1473199"/>
          </a:xfrm>
          <a:prstGeom prst="diamond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100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12420600" y="51562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'Less than 100'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6794500" y="7607300"/>
            <a:ext cx="3467098" cy="12698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cxnSp>
        <p:nvCxnSpPr>
          <p:cNvPr id="173" name="Shape 173"/>
          <p:cNvCxnSpPr/>
          <p:nvPr/>
        </p:nvCxnSpPr>
        <p:spPr>
          <a:xfrm rot="10800000" flipH="1">
            <a:off x="10287000" y="1239712"/>
            <a:ext cx="1350900" cy="32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74" name="Shape 174"/>
          <p:cNvCxnSpPr/>
          <p:nvPr/>
        </p:nvCxnSpPr>
        <p:spPr>
          <a:xfrm rot="10800000" flipH="1">
            <a:off x="11626850" y="1239575"/>
            <a:ext cx="11100" cy="7574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75" name="Shape 175"/>
          <p:cNvCxnSpPr/>
          <p:nvPr/>
        </p:nvCxnSpPr>
        <p:spPr>
          <a:xfrm rot="10800000" flipH="1">
            <a:off x="8491535" y="1979612"/>
            <a:ext cx="36512" cy="561498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76" name="Shape 176"/>
          <p:cNvCxnSpPr/>
          <p:nvPr/>
        </p:nvCxnSpPr>
        <p:spPr>
          <a:xfrm>
            <a:off x="13601700" y="4445000"/>
            <a:ext cx="731837" cy="14287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77" name="Shape 177"/>
          <p:cNvCxnSpPr/>
          <p:nvPr/>
        </p:nvCxnSpPr>
        <p:spPr>
          <a:xfrm rot="10800000" flipH="1">
            <a:off x="14293850" y="4508973"/>
            <a:ext cx="8100" cy="650400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78" name="Shape 178"/>
          <p:cNvCxnSpPr>
            <a:endCxn id="169" idx="2"/>
          </p:cNvCxnSpPr>
          <p:nvPr/>
        </p:nvCxnSpPr>
        <p:spPr>
          <a:xfrm rot="10800000">
            <a:off x="11550649" y="3289300"/>
            <a:ext cx="0" cy="4350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79" name="Shape 179"/>
          <p:cNvCxnSpPr/>
          <p:nvPr/>
        </p:nvCxnSpPr>
        <p:spPr>
          <a:xfrm>
            <a:off x="8566150" y="7035800"/>
            <a:ext cx="569277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0" name="Shape 180"/>
          <p:cNvCxnSpPr/>
          <p:nvPr/>
        </p:nvCxnSpPr>
        <p:spPr>
          <a:xfrm rot="10800000">
            <a:off x="8512150" y="98074"/>
            <a:ext cx="15899" cy="4893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81" name="Shape 181"/>
          <p:cNvSpPr txBox="1"/>
          <p:nvPr/>
        </p:nvSpPr>
        <p:spPr>
          <a:xfrm>
            <a:off x="10798175" y="577850"/>
            <a:ext cx="635000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13655675" y="3803650"/>
            <a:ext cx="635000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183" name="Shape 183"/>
          <p:cNvCxnSpPr/>
          <p:nvPr/>
        </p:nvCxnSpPr>
        <p:spPr>
          <a:xfrm rot="10800000">
            <a:off x="11571285" y="5243511"/>
            <a:ext cx="0" cy="1792286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84" name="Shape 184"/>
          <p:cNvSpPr txBox="1"/>
          <p:nvPr/>
        </p:nvSpPr>
        <p:spPr>
          <a:xfrm>
            <a:off x="10831510" y="5175250"/>
            <a:ext cx="541337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7847010" y="2152650"/>
            <a:ext cx="541337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587850" y="3527950"/>
            <a:ext cx="6747900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1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'More than one'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if x &lt; 100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'Less than 100'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1168400" y="558800"/>
            <a:ext cx="4813298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Nested Decisions</a:t>
            </a:r>
          </a:p>
        </p:txBody>
      </p:sp>
      <p:cxnSp>
        <p:nvCxnSpPr>
          <p:cNvPr id="188" name="Shape 188"/>
          <p:cNvCxnSpPr/>
          <p:nvPr/>
        </p:nvCxnSpPr>
        <p:spPr>
          <a:xfrm rot="10800000" flipH="1">
            <a:off x="14293850" y="6490174"/>
            <a:ext cx="8100" cy="650400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65100" y="241300"/>
            <a:ext cx="6565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Two-way Decisions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711200" y="2603500"/>
            <a:ext cx="54863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want to do one thing if a logical expression is true and something else if the expression is false</a:t>
            </a:r>
          </a:p>
          <a:p>
            <a:pPr marL="749300" marR="0" lvl="0" indent="-3810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like a fork in the road - we must choose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one or the other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path but not both</a:t>
            </a:r>
          </a:p>
        </p:txBody>
      </p:sp>
      <p:sp>
        <p:nvSpPr>
          <p:cNvPr id="195" name="Shape 195"/>
          <p:cNvSpPr/>
          <p:nvPr/>
        </p:nvSpPr>
        <p:spPr>
          <a:xfrm>
            <a:off x="9372600" y="28829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12433300" y="43815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197" name="Shape 197"/>
          <p:cNvCxnSpPr/>
          <p:nvPr/>
        </p:nvCxnSpPr>
        <p:spPr>
          <a:xfrm rot="10800000" flipH="1">
            <a:off x="12903200" y="3594099"/>
            <a:ext cx="1395411" cy="1269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8" name="Shape 198"/>
          <p:cNvCxnSpPr/>
          <p:nvPr/>
        </p:nvCxnSpPr>
        <p:spPr>
          <a:xfrm rot="10800000" flipH="1">
            <a:off x="14243050" y="3613148"/>
            <a:ext cx="19048" cy="7461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99" name="Shape 199"/>
          <p:cNvCxnSpPr/>
          <p:nvPr/>
        </p:nvCxnSpPr>
        <p:spPr>
          <a:xfrm rot="10800000" flipH="1">
            <a:off x="11182350" y="6127748"/>
            <a:ext cx="3081337" cy="3175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0" name="Shape 200"/>
          <p:cNvSpPr txBox="1"/>
          <p:nvPr/>
        </p:nvSpPr>
        <p:spPr>
          <a:xfrm>
            <a:off x="13414375" y="2940050"/>
            <a:ext cx="635000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8913810" y="2940050"/>
            <a:ext cx="541337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202" name="Shape 202"/>
          <p:cNvCxnSpPr/>
          <p:nvPr/>
        </p:nvCxnSpPr>
        <p:spPr>
          <a:xfrm rot="10800000">
            <a:off x="14235111" y="5638799"/>
            <a:ext cx="9524" cy="4619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3" name="Shape 203"/>
          <p:cNvCxnSpPr/>
          <p:nvPr/>
        </p:nvCxnSpPr>
        <p:spPr>
          <a:xfrm rot="10800000">
            <a:off x="11164887" y="2236787"/>
            <a:ext cx="4762" cy="687387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4" name="Shape 204"/>
          <p:cNvSpPr txBox="1"/>
          <p:nvPr/>
        </p:nvSpPr>
        <p:spPr>
          <a:xfrm>
            <a:off x="9461500" y="1257300"/>
            <a:ext cx="3467098" cy="965198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 4</a:t>
            </a:r>
          </a:p>
        </p:txBody>
      </p:sp>
      <p:cxnSp>
        <p:nvCxnSpPr>
          <p:cNvPr id="205" name="Shape 205"/>
          <p:cNvCxnSpPr/>
          <p:nvPr/>
        </p:nvCxnSpPr>
        <p:spPr>
          <a:xfrm rot="10800000" flipH="1">
            <a:off x="8089900" y="3619499"/>
            <a:ext cx="1395411" cy="12698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6" name="Shape 206"/>
          <p:cNvCxnSpPr/>
          <p:nvPr/>
        </p:nvCxnSpPr>
        <p:spPr>
          <a:xfrm rot="10800000" flipH="1">
            <a:off x="8070850" y="3613148"/>
            <a:ext cx="19048" cy="746125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7" name="Shape 207"/>
          <p:cNvSpPr txBox="1"/>
          <p:nvPr/>
        </p:nvSpPr>
        <p:spPr>
          <a:xfrm>
            <a:off x="6400800" y="43561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'Not bigger'</a:t>
            </a:r>
          </a:p>
        </p:txBody>
      </p:sp>
      <p:cxnSp>
        <p:nvCxnSpPr>
          <p:cNvPr id="208" name="Shape 208"/>
          <p:cNvCxnSpPr/>
          <p:nvPr/>
        </p:nvCxnSpPr>
        <p:spPr>
          <a:xfrm flipH="1">
            <a:off x="8066086" y="6137275"/>
            <a:ext cx="3117849" cy="3174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9" name="Shape 209"/>
          <p:cNvCxnSpPr/>
          <p:nvPr/>
        </p:nvCxnSpPr>
        <p:spPr>
          <a:xfrm rot="10800000">
            <a:off x="8037511" y="5651499"/>
            <a:ext cx="9524" cy="461961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0" name="Shape 210"/>
          <p:cNvCxnSpPr/>
          <p:nvPr/>
        </p:nvCxnSpPr>
        <p:spPr>
          <a:xfrm rot="10800000" flipH="1">
            <a:off x="11195050" y="6203949"/>
            <a:ext cx="19048" cy="74612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1" name="Shape 211"/>
          <p:cNvSpPr txBox="1"/>
          <p:nvPr/>
        </p:nvSpPr>
        <p:spPr>
          <a:xfrm>
            <a:off x="9410700" y="6921500"/>
            <a:ext cx="3467098" cy="965198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558800" y="457200"/>
            <a:ext cx="5109898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Two-way using else :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528620" y="3067050"/>
            <a:ext cx="4814098" cy="507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'Smaller'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0" i="0" u="none" strike="noStrike" cap="non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218" name="Shape 218"/>
          <p:cNvSpPr/>
          <p:nvPr/>
        </p:nvSpPr>
        <p:spPr>
          <a:xfrm>
            <a:off x="9093200" y="28829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12153900" y="43815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220" name="Shape 220"/>
          <p:cNvCxnSpPr/>
          <p:nvPr/>
        </p:nvCxnSpPr>
        <p:spPr>
          <a:xfrm rot="10800000" flipH="1">
            <a:off x="12623800" y="3594099"/>
            <a:ext cx="1395411" cy="1269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 rot="10800000" flipH="1">
            <a:off x="13963650" y="3613148"/>
            <a:ext cx="19048" cy="7461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rot="10800000" flipH="1">
            <a:off x="10902950" y="6127748"/>
            <a:ext cx="3081337" cy="3175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3" name="Shape 223"/>
          <p:cNvSpPr txBox="1"/>
          <p:nvPr/>
        </p:nvSpPr>
        <p:spPr>
          <a:xfrm>
            <a:off x="13134975" y="2940050"/>
            <a:ext cx="635000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8634410" y="2940050"/>
            <a:ext cx="541337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225" name="Shape 225"/>
          <p:cNvCxnSpPr/>
          <p:nvPr/>
        </p:nvCxnSpPr>
        <p:spPr>
          <a:xfrm rot="10800000">
            <a:off x="13955711" y="5638799"/>
            <a:ext cx="9524" cy="4619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0885487" y="2236787"/>
            <a:ext cx="4762" cy="687387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9182100" y="1257300"/>
            <a:ext cx="3467098" cy="965198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 4</a:t>
            </a:r>
          </a:p>
        </p:txBody>
      </p:sp>
      <p:cxnSp>
        <p:nvCxnSpPr>
          <p:cNvPr id="228" name="Shape 228"/>
          <p:cNvCxnSpPr/>
          <p:nvPr/>
        </p:nvCxnSpPr>
        <p:spPr>
          <a:xfrm rot="10800000" flipH="1">
            <a:off x="7810500" y="3619499"/>
            <a:ext cx="1395411" cy="12698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9" name="Shape 229"/>
          <p:cNvCxnSpPr/>
          <p:nvPr/>
        </p:nvCxnSpPr>
        <p:spPr>
          <a:xfrm rot="10800000" flipH="1">
            <a:off x="7791450" y="3613148"/>
            <a:ext cx="19048" cy="746125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6121400" y="43561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231" name="Shape 231"/>
          <p:cNvCxnSpPr/>
          <p:nvPr/>
        </p:nvCxnSpPr>
        <p:spPr>
          <a:xfrm flipH="1">
            <a:off x="7786686" y="6137275"/>
            <a:ext cx="3117849" cy="3174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32" name="Shape 232"/>
          <p:cNvCxnSpPr/>
          <p:nvPr/>
        </p:nvCxnSpPr>
        <p:spPr>
          <a:xfrm rot="10800000">
            <a:off x="7758111" y="5651499"/>
            <a:ext cx="9524" cy="461961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33" name="Shape 233"/>
          <p:cNvCxnSpPr/>
          <p:nvPr/>
        </p:nvCxnSpPr>
        <p:spPr>
          <a:xfrm rot="10800000" flipH="1">
            <a:off x="10915650" y="6203949"/>
            <a:ext cx="19048" cy="74612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4" name="Shape 234"/>
          <p:cNvSpPr txBox="1"/>
          <p:nvPr/>
        </p:nvSpPr>
        <p:spPr>
          <a:xfrm>
            <a:off x="9131300" y="6921500"/>
            <a:ext cx="3467098" cy="965198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9093200" y="28829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2153900" y="43815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241" name="Shape 241"/>
          <p:cNvCxnSpPr/>
          <p:nvPr/>
        </p:nvCxnSpPr>
        <p:spPr>
          <a:xfrm rot="10800000" flipH="1">
            <a:off x="12623800" y="3594099"/>
            <a:ext cx="1395411" cy="1269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 rot="10800000" flipH="1">
            <a:off x="13963650" y="3613148"/>
            <a:ext cx="19048" cy="7461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3" name="Shape 243"/>
          <p:cNvCxnSpPr/>
          <p:nvPr/>
        </p:nvCxnSpPr>
        <p:spPr>
          <a:xfrm rot="10800000" flipH="1">
            <a:off x="10902950" y="6127748"/>
            <a:ext cx="3081337" cy="3175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4" name="Shape 244"/>
          <p:cNvSpPr txBox="1"/>
          <p:nvPr/>
        </p:nvSpPr>
        <p:spPr>
          <a:xfrm>
            <a:off x="13134975" y="2940050"/>
            <a:ext cx="635000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8634410" y="2940050"/>
            <a:ext cx="541337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246" name="Shape 246"/>
          <p:cNvCxnSpPr/>
          <p:nvPr/>
        </p:nvCxnSpPr>
        <p:spPr>
          <a:xfrm rot="10800000">
            <a:off x="13955711" y="5638799"/>
            <a:ext cx="9524" cy="4619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7" name="Shape 247"/>
          <p:cNvCxnSpPr/>
          <p:nvPr/>
        </p:nvCxnSpPr>
        <p:spPr>
          <a:xfrm rot="10800000">
            <a:off x="10885487" y="2236787"/>
            <a:ext cx="4762" cy="687387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8" name="Shape 248"/>
          <p:cNvSpPr txBox="1"/>
          <p:nvPr/>
        </p:nvSpPr>
        <p:spPr>
          <a:xfrm>
            <a:off x="9182100" y="1257300"/>
            <a:ext cx="3467098" cy="965198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 4</a:t>
            </a:r>
          </a:p>
        </p:txBody>
      </p:sp>
      <p:cxnSp>
        <p:nvCxnSpPr>
          <p:cNvPr id="249" name="Shape 249"/>
          <p:cNvCxnSpPr/>
          <p:nvPr/>
        </p:nvCxnSpPr>
        <p:spPr>
          <a:xfrm rot="10800000" flipH="1">
            <a:off x="7810500" y="3619499"/>
            <a:ext cx="1395411" cy="12698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rot="10800000" flipH="1">
            <a:off x="7791450" y="3613148"/>
            <a:ext cx="19048" cy="746125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6121400" y="43561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252" name="Shape 252"/>
          <p:cNvCxnSpPr/>
          <p:nvPr/>
        </p:nvCxnSpPr>
        <p:spPr>
          <a:xfrm flipH="1">
            <a:off x="7786686" y="6137275"/>
            <a:ext cx="3117849" cy="3174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 rot="10800000">
            <a:off x="7758111" y="5651499"/>
            <a:ext cx="9524" cy="461961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4" name="Shape 254"/>
          <p:cNvCxnSpPr/>
          <p:nvPr/>
        </p:nvCxnSpPr>
        <p:spPr>
          <a:xfrm rot="10800000" flipH="1">
            <a:off x="10915650" y="6203949"/>
            <a:ext cx="19048" cy="74612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9131300" y="6921500"/>
            <a:ext cx="3467098" cy="965198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5854700" y="2895600"/>
            <a:ext cx="10045700" cy="3378200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406400" y="4445000"/>
            <a:ext cx="4560600" cy="2298600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528620" y="3067050"/>
            <a:ext cx="4814098" cy="507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'Smaller'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0" i="0" u="none" strike="noStrike" cap="non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558800" y="457200"/>
            <a:ext cx="5109898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Two-way using else :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023920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'small'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'Medium'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'LARGE'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'All done'</a:t>
            </a:r>
          </a:p>
        </p:txBody>
      </p:sp>
      <p:sp>
        <p:nvSpPr>
          <p:cNvPr id="266" name="Shape 266"/>
          <p:cNvSpPr/>
          <p:nvPr/>
        </p:nvSpPr>
        <p:spPr>
          <a:xfrm>
            <a:off x="6972300" y="1790700"/>
            <a:ext cx="3555898" cy="147330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1226800" y="1892300"/>
            <a:ext cx="3467098" cy="12698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'small'</a:t>
            </a:r>
          </a:p>
        </p:txBody>
      </p:sp>
      <p:cxnSp>
        <p:nvCxnSpPr>
          <p:cNvPr id="268" name="Shape 268"/>
          <p:cNvCxnSpPr/>
          <p:nvPr/>
        </p:nvCxnSpPr>
        <p:spPr>
          <a:xfrm rot="10800000">
            <a:off x="10585436" y="2530475"/>
            <a:ext cx="59849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69" name="Shape 269"/>
          <p:cNvCxnSpPr/>
          <p:nvPr/>
        </p:nvCxnSpPr>
        <p:spPr>
          <a:xfrm rot="10800000" flipH="1">
            <a:off x="8820150" y="7008799"/>
            <a:ext cx="6488099" cy="1032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0" name="Shape 270"/>
          <p:cNvSpPr txBox="1"/>
          <p:nvPr/>
        </p:nvSpPr>
        <p:spPr>
          <a:xfrm>
            <a:off x="9909175" y="1695450"/>
            <a:ext cx="635100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7948610" y="3168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272" name="Shape 272"/>
          <p:cNvCxnSpPr/>
          <p:nvPr/>
        </p:nvCxnSpPr>
        <p:spPr>
          <a:xfrm rot="10800000">
            <a:off x="15289211" y="2547960"/>
            <a:ext cx="38098" cy="44798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3" name="Shape 273"/>
          <p:cNvCxnSpPr/>
          <p:nvPr/>
        </p:nvCxnSpPr>
        <p:spPr>
          <a:xfrm rot="10800000">
            <a:off x="8764548" y="1144674"/>
            <a:ext cx="4798" cy="6873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4" name="Shape 274"/>
          <p:cNvCxnSpPr/>
          <p:nvPr/>
        </p:nvCxnSpPr>
        <p:spPr>
          <a:xfrm rot="10800000" flipH="1">
            <a:off x="8769350" y="6838975"/>
            <a:ext cx="18900" cy="74609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5" name="Shape 275"/>
          <p:cNvSpPr txBox="1"/>
          <p:nvPr/>
        </p:nvSpPr>
        <p:spPr>
          <a:xfrm>
            <a:off x="6985000" y="7556500"/>
            <a:ext cx="3467098" cy="9651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276" name="Shape 276"/>
          <p:cNvSpPr/>
          <p:nvPr/>
        </p:nvSpPr>
        <p:spPr>
          <a:xfrm>
            <a:off x="6959600" y="3733800"/>
            <a:ext cx="3555898" cy="147330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11214100" y="3835400"/>
            <a:ext cx="3467098" cy="12698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278" name="Shape 278"/>
          <p:cNvCxnSpPr/>
          <p:nvPr/>
        </p:nvCxnSpPr>
        <p:spPr>
          <a:xfrm rot="10800000">
            <a:off x="10572736" y="4473575"/>
            <a:ext cx="59849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9" name="Shape 279"/>
          <p:cNvSpPr txBox="1"/>
          <p:nvPr/>
        </p:nvSpPr>
        <p:spPr>
          <a:xfrm>
            <a:off x="10061575" y="3702050"/>
            <a:ext cx="635100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280" name="Shape 280"/>
          <p:cNvCxnSpPr/>
          <p:nvPr/>
        </p:nvCxnSpPr>
        <p:spPr>
          <a:xfrm rot="10800000">
            <a:off x="14738336" y="2530475"/>
            <a:ext cx="59849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1" name="Shape 281"/>
          <p:cNvCxnSpPr/>
          <p:nvPr/>
        </p:nvCxnSpPr>
        <p:spPr>
          <a:xfrm rot="10800000">
            <a:off x="14700236" y="4460875"/>
            <a:ext cx="59849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8718635" y="3254237"/>
            <a:ext cx="1500" cy="5637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3" name="Shape 283"/>
          <p:cNvSpPr txBox="1"/>
          <p:nvPr/>
        </p:nvSpPr>
        <p:spPr>
          <a:xfrm>
            <a:off x="6997700" y="5562600"/>
            <a:ext cx="3467098" cy="12698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284" name="Shape 284"/>
          <p:cNvCxnSpPr/>
          <p:nvPr/>
        </p:nvCxnSpPr>
        <p:spPr>
          <a:xfrm rot="10800000" flipH="1">
            <a:off x="8770935" y="5199137"/>
            <a:ext cx="4798" cy="4095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5" name="Shape 285"/>
          <p:cNvSpPr txBox="1"/>
          <p:nvPr/>
        </p:nvSpPr>
        <p:spPr>
          <a:xfrm>
            <a:off x="7745410" y="4946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985821" y="3067050"/>
            <a:ext cx="4797900" cy="507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292" name="Shape 292"/>
          <p:cNvSpPr/>
          <p:nvPr/>
        </p:nvSpPr>
        <p:spPr>
          <a:xfrm>
            <a:off x="6743700" y="21717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10998200" y="22733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'small'</a:t>
            </a:r>
          </a:p>
        </p:txBody>
      </p:sp>
      <p:cxnSp>
        <p:nvCxnSpPr>
          <p:cNvPr id="294" name="Shape 294"/>
          <p:cNvCxnSpPr/>
          <p:nvPr/>
        </p:nvCxnSpPr>
        <p:spPr>
          <a:xfrm rot="10800000">
            <a:off x="10356848" y="29114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5" name="Shape 295"/>
          <p:cNvCxnSpPr/>
          <p:nvPr/>
        </p:nvCxnSpPr>
        <p:spPr>
          <a:xfrm rot="10800000" flipH="1">
            <a:off x="8591550" y="7389811"/>
            <a:ext cx="6488111" cy="103186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96" name="Shape 296"/>
          <p:cNvSpPr txBox="1"/>
          <p:nvPr/>
        </p:nvSpPr>
        <p:spPr>
          <a:xfrm>
            <a:off x="9680575" y="2076450"/>
            <a:ext cx="635000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7720010" y="3549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298" name="Shape 298"/>
          <p:cNvCxnSpPr/>
          <p:nvPr/>
        </p:nvCxnSpPr>
        <p:spPr>
          <a:xfrm rot="10800000">
            <a:off x="15060611" y="2928936"/>
            <a:ext cx="38098" cy="4479923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99" name="Shape 299"/>
          <p:cNvCxnSpPr/>
          <p:nvPr/>
        </p:nvCxnSpPr>
        <p:spPr>
          <a:xfrm rot="10800000">
            <a:off x="8535987" y="1525587"/>
            <a:ext cx="4762" cy="687387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0" name="Shape 300"/>
          <p:cNvSpPr txBox="1"/>
          <p:nvPr/>
        </p:nvSpPr>
        <p:spPr>
          <a:xfrm>
            <a:off x="6832600" y="546100"/>
            <a:ext cx="3467098" cy="965198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x = 0</a:t>
            </a:r>
          </a:p>
        </p:txBody>
      </p:sp>
      <p:cxnSp>
        <p:nvCxnSpPr>
          <p:cNvPr id="301" name="Shape 301"/>
          <p:cNvCxnSpPr/>
          <p:nvPr/>
        </p:nvCxnSpPr>
        <p:spPr>
          <a:xfrm rot="10800000" flipH="1">
            <a:off x="8540750" y="7219949"/>
            <a:ext cx="19048" cy="74612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2" name="Shape 302"/>
          <p:cNvSpPr txBox="1"/>
          <p:nvPr/>
        </p:nvSpPr>
        <p:spPr>
          <a:xfrm>
            <a:off x="6756400" y="7937500"/>
            <a:ext cx="3467098" cy="965198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303" name="Shape 303"/>
          <p:cNvSpPr/>
          <p:nvPr/>
        </p:nvSpPr>
        <p:spPr>
          <a:xfrm>
            <a:off x="6731000" y="41148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10985500" y="42164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0344148" y="48545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6" name="Shape 306"/>
          <p:cNvSpPr txBox="1"/>
          <p:nvPr/>
        </p:nvSpPr>
        <p:spPr>
          <a:xfrm>
            <a:off x="9832975" y="4083050"/>
            <a:ext cx="635000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307" name="Shape 307"/>
          <p:cNvCxnSpPr/>
          <p:nvPr/>
        </p:nvCxnSpPr>
        <p:spPr>
          <a:xfrm rot="10800000">
            <a:off x="14509750" y="29114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 rot="10800000">
            <a:off x="14471650" y="48418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9" name="Shape 309"/>
          <p:cNvCxnSpPr/>
          <p:nvPr/>
        </p:nvCxnSpPr>
        <p:spPr>
          <a:xfrm rot="10800000">
            <a:off x="8489948" y="3635375"/>
            <a:ext cx="1587" cy="56356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0" name="Shape 310"/>
          <p:cNvSpPr txBox="1"/>
          <p:nvPr/>
        </p:nvSpPr>
        <p:spPr>
          <a:xfrm>
            <a:off x="6769100" y="59436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311" name="Shape 311"/>
          <p:cNvCxnSpPr/>
          <p:nvPr/>
        </p:nvCxnSpPr>
        <p:spPr>
          <a:xfrm rot="10800000" flipH="1">
            <a:off x="8542335" y="5580062"/>
            <a:ext cx="4762" cy="4095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2" name="Shape 312"/>
          <p:cNvSpPr txBox="1"/>
          <p:nvPr/>
        </p:nvSpPr>
        <p:spPr>
          <a:xfrm>
            <a:off x="7516810" y="5327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985820" y="3067050"/>
            <a:ext cx="4970400" cy="507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19" name="Shape 319"/>
          <p:cNvSpPr/>
          <p:nvPr/>
        </p:nvSpPr>
        <p:spPr>
          <a:xfrm>
            <a:off x="6743700" y="21717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10998200" y="22733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'small'</a:t>
            </a:r>
          </a:p>
        </p:txBody>
      </p:sp>
      <p:cxnSp>
        <p:nvCxnSpPr>
          <p:cNvPr id="321" name="Shape 321"/>
          <p:cNvCxnSpPr/>
          <p:nvPr/>
        </p:nvCxnSpPr>
        <p:spPr>
          <a:xfrm rot="10800000">
            <a:off x="10356848" y="29114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2" name="Shape 322"/>
          <p:cNvCxnSpPr/>
          <p:nvPr/>
        </p:nvCxnSpPr>
        <p:spPr>
          <a:xfrm rot="10800000" flipH="1">
            <a:off x="8591550" y="7389811"/>
            <a:ext cx="6488111" cy="103186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3" name="Shape 323"/>
          <p:cNvSpPr txBox="1"/>
          <p:nvPr/>
        </p:nvSpPr>
        <p:spPr>
          <a:xfrm>
            <a:off x="9680575" y="2076450"/>
            <a:ext cx="635000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7720010" y="3549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5060611" y="2928936"/>
            <a:ext cx="38098" cy="4479923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>
            <a:off x="8535987" y="1525587"/>
            <a:ext cx="4762" cy="687387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6832600" y="546100"/>
            <a:ext cx="3467098" cy="965198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x = 5</a:t>
            </a:r>
          </a:p>
        </p:txBody>
      </p:sp>
      <p:cxnSp>
        <p:nvCxnSpPr>
          <p:cNvPr id="328" name="Shape 328"/>
          <p:cNvCxnSpPr/>
          <p:nvPr/>
        </p:nvCxnSpPr>
        <p:spPr>
          <a:xfrm rot="10800000" flipH="1">
            <a:off x="8540750" y="7219949"/>
            <a:ext cx="19048" cy="74612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9" name="Shape 329"/>
          <p:cNvSpPr txBox="1"/>
          <p:nvPr/>
        </p:nvSpPr>
        <p:spPr>
          <a:xfrm>
            <a:off x="6756400" y="7937500"/>
            <a:ext cx="3467098" cy="965198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330" name="Shape 330"/>
          <p:cNvSpPr/>
          <p:nvPr/>
        </p:nvSpPr>
        <p:spPr>
          <a:xfrm>
            <a:off x="6731000" y="41148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10985500" y="42164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332" name="Shape 332"/>
          <p:cNvCxnSpPr/>
          <p:nvPr/>
        </p:nvCxnSpPr>
        <p:spPr>
          <a:xfrm rot="10800000">
            <a:off x="10344148" y="48545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3" name="Shape 333"/>
          <p:cNvSpPr txBox="1"/>
          <p:nvPr/>
        </p:nvSpPr>
        <p:spPr>
          <a:xfrm>
            <a:off x="9832975" y="4083050"/>
            <a:ext cx="635000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4509750" y="29114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4471650" y="48418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6" name="Shape 336"/>
          <p:cNvCxnSpPr/>
          <p:nvPr/>
        </p:nvCxnSpPr>
        <p:spPr>
          <a:xfrm rot="10800000">
            <a:off x="8489948" y="3635375"/>
            <a:ext cx="1587" cy="563562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7" name="Shape 337"/>
          <p:cNvSpPr txBox="1"/>
          <p:nvPr/>
        </p:nvSpPr>
        <p:spPr>
          <a:xfrm>
            <a:off x="6769100" y="59436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338" name="Shape 338"/>
          <p:cNvCxnSpPr/>
          <p:nvPr/>
        </p:nvCxnSpPr>
        <p:spPr>
          <a:xfrm rot="10800000" flipH="1">
            <a:off x="8542335" y="5580062"/>
            <a:ext cx="4762" cy="4095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9" name="Shape 339"/>
          <p:cNvSpPr txBox="1"/>
          <p:nvPr/>
        </p:nvSpPr>
        <p:spPr>
          <a:xfrm>
            <a:off x="7516810" y="5327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340" name="Shape 340"/>
          <p:cNvCxnSpPr/>
          <p:nvPr/>
        </p:nvCxnSpPr>
        <p:spPr>
          <a:xfrm rot="10800000" flipH="1">
            <a:off x="15060612" y="2911475"/>
            <a:ext cx="19048" cy="186531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985820" y="3067050"/>
            <a:ext cx="5046599" cy="507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= 20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print 'Medium'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47" name="Shape 347"/>
          <p:cNvSpPr/>
          <p:nvPr/>
        </p:nvSpPr>
        <p:spPr>
          <a:xfrm>
            <a:off x="6743700" y="21717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10998200" y="22733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'small'</a:t>
            </a:r>
          </a:p>
        </p:txBody>
      </p:sp>
      <p:cxnSp>
        <p:nvCxnSpPr>
          <p:cNvPr id="349" name="Shape 349"/>
          <p:cNvCxnSpPr/>
          <p:nvPr/>
        </p:nvCxnSpPr>
        <p:spPr>
          <a:xfrm rot="10800000">
            <a:off x="10356848" y="29114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 flipH="1">
            <a:off x="8591550" y="7389811"/>
            <a:ext cx="6488111" cy="10318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1" name="Shape 351"/>
          <p:cNvSpPr txBox="1"/>
          <p:nvPr/>
        </p:nvSpPr>
        <p:spPr>
          <a:xfrm>
            <a:off x="9680575" y="2076450"/>
            <a:ext cx="635000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7720010" y="3549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353" name="Shape 353"/>
          <p:cNvCxnSpPr/>
          <p:nvPr/>
        </p:nvCxnSpPr>
        <p:spPr>
          <a:xfrm rot="10800000">
            <a:off x="15060611" y="2928936"/>
            <a:ext cx="38098" cy="447992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8535987" y="1525587"/>
            <a:ext cx="4762" cy="687387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5" name="Shape 355"/>
          <p:cNvSpPr txBox="1"/>
          <p:nvPr/>
        </p:nvSpPr>
        <p:spPr>
          <a:xfrm>
            <a:off x="6832600" y="546100"/>
            <a:ext cx="3467098" cy="965198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x = 20</a:t>
            </a:r>
          </a:p>
        </p:txBody>
      </p:sp>
      <p:cxnSp>
        <p:nvCxnSpPr>
          <p:cNvPr id="356" name="Shape 356"/>
          <p:cNvCxnSpPr/>
          <p:nvPr/>
        </p:nvCxnSpPr>
        <p:spPr>
          <a:xfrm rot="10800000" flipH="1">
            <a:off x="8540750" y="7219949"/>
            <a:ext cx="19048" cy="74612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7" name="Shape 357"/>
          <p:cNvSpPr txBox="1"/>
          <p:nvPr/>
        </p:nvSpPr>
        <p:spPr>
          <a:xfrm>
            <a:off x="6756400" y="7937500"/>
            <a:ext cx="3467098" cy="965198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358" name="Shape 358"/>
          <p:cNvSpPr/>
          <p:nvPr/>
        </p:nvSpPr>
        <p:spPr>
          <a:xfrm>
            <a:off x="6731000" y="41148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0985500" y="42164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360" name="Shape 360"/>
          <p:cNvCxnSpPr/>
          <p:nvPr/>
        </p:nvCxnSpPr>
        <p:spPr>
          <a:xfrm rot="10800000">
            <a:off x="10344148" y="48545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1" name="Shape 361"/>
          <p:cNvSpPr txBox="1"/>
          <p:nvPr/>
        </p:nvSpPr>
        <p:spPr>
          <a:xfrm>
            <a:off x="9832975" y="4083050"/>
            <a:ext cx="635000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362" name="Shape 362"/>
          <p:cNvCxnSpPr/>
          <p:nvPr/>
        </p:nvCxnSpPr>
        <p:spPr>
          <a:xfrm rot="10800000">
            <a:off x="14509750" y="29114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rot="10800000">
            <a:off x="14471650" y="48418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4" name="Shape 364"/>
          <p:cNvCxnSpPr/>
          <p:nvPr/>
        </p:nvCxnSpPr>
        <p:spPr>
          <a:xfrm rot="10800000">
            <a:off x="8489948" y="3635375"/>
            <a:ext cx="1587" cy="563562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5" name="Shape 365"/>
          <p:cNvSpPr txBox="1"/>
          <p:nvPr/>
        </p:nvSpPr>
        <p:spPr>
          <a:xfrm>
            <a:off x="6769100" y="59436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366" name="Shape 366"/>
          <p:cNvCxnSpPr/>
          <p:nvPr/>
        </p:nvCxnSpPr>
        <p:spPr>
          <a:xfrm rot="10800000" flipH="1">
            <a:off x="8542335" y="5580062"/>
            <a:ext cx="4762" cy="40957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7516810" y="5327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368" name="Shape 368"/>
          <p:cNvCxnSpPr/>
          <p:nvPr/>
        </p:nvCxnSpPr>
        <p:spPr>
          <a:xfrm rot="10800000" flipH="1">
            <a:off x="15060612" y="2911475"/>
            <a:ext cx="19048" cy="186531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354120" y="2914650"/>
            <a:ext cx="5311799" cy="507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# No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print 'Medium'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0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8707420" y="882650"/>
            <a:ext cx="6437700" cy="75692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20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40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'Huge'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'Ginormous'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5880100" y="241300"/>
            <a:ext cx="92076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Conditional Steps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13314362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Finis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7899400" y="2514600"/>
            <a:ext cx="3001960" cy="5540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0" i="0" u="none" strike="noStrike" cap="none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x &lt; 10: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 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'Smaller’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0" i="0" u="none" strike="noStrike" cap="none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x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   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'Bigger'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0" i="0" u="none" strike="noStrike" cap="none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'Finis'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1244600" y="9779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 5</a:t>
            </a:r>
          </a:p>
        </p:txBody>
      </p:sp>
      <p:cxnSp>
        <p:nvCxnSpPr>
          <p:cNvPr id="56" name="Shape 56"/>
          <p:cNvCxnSpPr/>
          <p:nvPr/>
        </p:nvCxnSpPr>
        <p:spPr>
          <a:xfrm rot="10800000">
            <a:off x="2597148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" name="Shape 57"/>
          <p:cNvCxnSpPr/>
          <p:nvPr/>
        </p:nvCxnSpPr>
        <p:spPr>
          <a:xfrm rot="10800000">
            <a:off x="11234735" y="4903786"/>
            <a:ext cx="1881186" cy="38098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" name="Shape 58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solidFill>
            <a:srgbClr val="0000FF"/>
          </a:solidFill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 ?</a:t>
            </a:r>
          </a:p>
        </p:txBody>
      </p:sp>
      <p:cxnSp>
        <p:nvCxnSpPr>
          <p:cNvPr id="59" name="Shape 59"/>
          <p:cNvCxnSpPr/>
          <p:nvPr/>
        </p:nvCxnSpPr>
        <p:spPr>
          <a:xfrm rot="10800000">
            <a:off x="2597150" y="3338512"/>
            <a:ext cx="19048" cy="160972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0" name="Shape 60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61" name="Shape 61"/>
          <p:cNvCxnSpPr/>
          <p:nvPr/>
        </p:nvCxnSpPr>
        <p:spPr>
          <a:xfrm rot="10800000">
            <a:off x="4038598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2" name="Shape 62"/>
          <p:cNvCxnSpPr/>
          <p:nvPr/>
        </p:nvCxnSpPr>
        <p:spPr>
          <a:xfrm rot="10800000" flipH="1">
            <a:off x="4783137" y="2749549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3" name="Shape 63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4" name="Shape 64"/>
          <p:cNvCxnSpPr/>
          <p:nvPr/>
        </p:nvCxnSpPr>
        <p:spPr>
          <a:xfrm>
            <a:off x="2649535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" name="Shape 65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20 ?</a:t>
            </a:r>
          </a:p>
        </p:txBody>
      </p:sp>
      <p:cxnSp>
        <p:nvCxnSpPr>
          <p:cNvPr id="66" name="Shape 66"/>
          <p:cNvCxnSpPr/>
          <p:nvPr/>
        </p:nvCxnSpPr>
        <p:spPr>
          <a:xfrm rot="10800000">
            <a:off x="2597150" y="6081710"/>
            <a:ext cx="19048" cy="160972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7" name="Shape 67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68" name="Shape 68"/>
          <p:cNvCxnSpPr/>
          <p:nvPr/>
        </p:nvCxnSpPr>
        <p:spPr>
          <a:xfrm rot="10800000">
            <a:off x="4038598" y="5492748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9" name="Shape 69"/>
          <p:cNvCxnSpPr/>
          <p:nvPr/>
        </p:nvCxnSpPr>
        <p:spPr>
          <a:xfrm rot="10800000" flipH="1">
            <a:off x="4783137" y="5492749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70" name="Shape 70"/>
          <p:cNvCxnSpPr/>
          <p:nvPr/>
        </p:nvCxnSpPr>
        <p:spPr>
          <a:xfrm flipH="1">
            <a:off x="4783137" y="6831010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1" name="Shape 71"/>
          <p:cNvCxnSpPr/>
          <p:nvPr/>
        </p:nvCxnSpPr>
        <p:spPr>
          <a:xfrm>
            <a:off x="2649535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72" name="Shape 72"/>
          <p:cNvCxnSpPr/>
          <p:nvPr/>
        </p:nvCxnSpPr>
        <p:spPr>
          <a:xfrm flipH="1">
            <a:off x="10109199" y="5492750"/>
            <a:ext cx="3082923" cy="2279650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3" name="Shape 73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'Finis'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4414837" y="2108200"/>
            <a:ext cx="725485" cy="622299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4414837" y="4864100"/>
            <a:ext cx="725485" cy="6222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1795561" y="3440950"/>
            <a:ext cx="725399" cy="622198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1795561" y="6107950"/>
            <a:ext cx="725399" cy="622198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577850" y="237025"/>
            <a:ext cx="15100200" cy="2201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 Puzzles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8724425" y="3028950"/>
            <a:ext cx="6410699" cy="458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20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20'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10'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'Something else'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404925" y="3854450"/>
            <a:ext cx="6113400" cy="3835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&gt;= 2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'Two or more'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'Something else'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404936" y="2835336"/>
            <a:ext cx="4434000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Which will never print?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/ </a:t>
            </a: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Structure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1155700" y="17208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surround a dangerous section of code with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the code in 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works -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skipped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the code in 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fails - it jumps to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section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/>
        </p:nvSpPr>
        <p:spPr>
          <a:xfrm>
            <a:off x="1350600" y="2633700"/>
            <a:ext cx="5158799" cy="38765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notry.py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7912100" y="2946400"/>
            <a:ext cx="7251600" cy="322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python notry.py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Traceback (most recent call last):</a:t>
            </a: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File "notry.py", line 2, in &lt;module&gt;    istr = int(astr)ValueError: invalid literal for int() with base 10: 'Hello Bob'</a:t>
            </a:r>
          </a:p>
        </p:txBody>
      </p:sp>
      <p:cxnSp>
        <p:nvCxnSpPr>
          <p:cNvPr id="396" name="Shape 396"/>
          <p:cNvCxnSpPr/>
          <p:nvPr/>
        </p:nvCxnSpPr>
        <p:spPr>
          <a:xfrm>
            <a:off x="12031450" y="6431250"/>
            <a:ext cx="1921199" cy="3000"/>
          </a:xfrm>
          <a:prstGeom prst="straightConnector1">
            <a:avLst/>
          </a:prstGeom>
          <a:noFill/>
          <a:ln w="762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7" name="Shape 397"/>
          <p:cNvSpPr txBox="1"/>
          <p:nvPr/>
        </p:nvSpPr>
        <p:spPr>
          <a:xfrm>
            <a:off x="13154025" y="6635750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/>
        </p:nvSpPr>
        <p:spPr>
          <a:xfrm>
            <a:off x="8293100" y="2946400"/>
            <a:ext cx="7251698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python notry.py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Traceback (most recent call last):</a:t>
            </a: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File "notry.py", line 2, in &lt;module&gt;    istr = int(astr)ValueError: invalid literal for int() with base 10: 'Hello Bob'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037273" y="4120124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4" name="Shape 404"/>
          <p:cNvSpPr txBox="1"/>
          <p:nvPr/>
        </p:nvSpPr>
        <p:spPr>
          <a:xfrm>
            <a:off x="274325" y="4576775"/>
            <a:ext cx="19049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The program stops here</a:t>
            </a:r>
          </a:p>
        </p:txBody>
      </p:sp>
      <p:cxnSp>
        <p:nvCxnSpPr>
          <p:cNvPr id="405" name="Shape 405"/>
          <p:cNvCxnSpPr/>
          <p:nvPr/>
        </p:nvCxnSpPr>
        <p:spPr>
          <a:xfrm>
            <a:off x="12440125" y="6431250"/>
            <a:ext cx="1893298" cy="3000"/>
          </a:xfrm>
          <a:prstGeom prst="straightConnector1">
            <a:avLst/>
          </a:prstGeom>
          <a:noFill/>
          <a:ln w="762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6" name="Shape 406"/>
          <p:cNvSpPr txBox="1"/>
          <p:nvPr/>
        </p:nvSpPr>
        <p:spPr>
          <a:xfrm>
            <a:off x="13535025" y="6635750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2389200" y="2632675"/>
            <a:ext cx="5158799" cy="38765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notry.py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2254676" y="4402650"/>
            <a:ext cx="4819500" cy="2720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/>
        </p:nvSpPr>
        <p:spPr>
          <a:xfrm>
            <a:off x="6096000" y="1041400"/>
            <a:ext cx="3454399" cy="6489699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Software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2794000" y="132080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Devices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6731000" y="1892300"/>
            <a:ext cx="2133598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Unit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6731000" y="4927600"/>
            <a:ext cx="2171700" cy="2133598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Memory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2794000" y="490220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Devices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1264900" y="309880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Memory</a:t>
            </a:r>
          </a:p>
        </p:txBody>
      </p:sp>
      <p:cxnSp>
        <p:nvCxnSpPr>
          <p:cNvPr id="419" name="Shape 419"/>
          <p:cNvCxnSpPr/>
          <p:nvPr/>
        </p:nvCxnSpPr>
        <p:spPr>
          <a:xfrm flipH="1">
            <a:off x="4992686" y="2447925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0" name="Shape 420"/>
          <p:cNvCxnSpPr/>
          <p:nvPr/>
        </p:nvCxnSpPr>
        <p:spPr>
          <a:xfrm rot="10800000">
            <a:off x="7391400" y="3902073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1" name="Shape 421"/>
          <p:cNvCxnSpPr/>
          <p:nvPr/>
        </p:nvCxnSpPr>
        <p:spPr>
          <a:xfrm>
            <a:off x="8345485" y="3919537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2" name="Shape 422"/>
          <p:cNvCxnSpPr/>
          <p:nvPr/>
        </p:nvCxnSpPr>
        <p:spPr>
          <a:xfrm rot="10800000" flipH="1">
            <a:off x="5024437" y="5943599"/>
            <a:ext cx="989012" cy="19048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/>
          <p:nvPr/>
        </p:nvCxnSpPr>
        <p:spPr>
          <a:xfrm flipH="1">
            <a:off x="9655175" y="3541712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4" name="Shape 424"/>
          <p:cNvCxnSpPr/>
          <p:nvPr/>
        </p:nvCxnSpPr>
        <p:spPr>
          <a:xfrm>
            <a:off x="9620250" y="4546600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5" name="Shape 425"/>
          <p:cNvSpPr txBox="1"/>
          <p:nvPr/>
        </p:nvSpPr>
        <p:spPr>
          <a:xfrm>
            <a:off x="12438060" y="692150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Computer</a:t>
            </a:r>
          </a:p>
        </p:txBody>
      </p:sp>
      <p:grpSp>
        <p:nvGrpSpPr>
          <p:cNvPr id="426" name="Shape 426"/>
          <p:cNvGrpSpPr/>
          <p:nvPr/>
        </p:nvGrpSpPr>
        <p:grpSpPr>
          <a:xfrm>
            <a:off x="8556625" y="3400425"/>
            <a:ext cx="814387" cy="1300161"/>
            <a:chOff x="0" y="0"/>
            <a:chExt cx="812800" cy="1300161"/>
          </a:xfrm>
        </p:grpSpPr>
        <p:pic>
          <p:nvPicPr>
            <p:cNvPr id="427" name="Shape 4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8" name="Shape 428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/>
        </p:nvSpPr>
        <p:spPr>
          <a:xfrm>
            <a:off x="2882900" y="349250"/>
            <a:ext cx="5204398" cy="8432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tryexcept.py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0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0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0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8877300" y="3714750"/>
            <a:ext cx="5204398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$ python tryexcept.py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First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Second 123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8836025" y="1130300"/>
            <a:ext cx="5892798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When the first conversion fails -  it just drops into the except: clause and the program continues.</a:t>
            </a:r>
          </a:p>
        </p:txBody>
      </p:sp>
      <p:cxnSp>
        <p:nvCxnSpPr>
          <p:cNvPr id="436" name="Shape 436"/>
          <p:cNvCxnSpPr/>
          <p:nvPr/>
        </p:nvCxnSpPr>
        <p:spPr>
          <a:xfrm flipH="1">
            <a:off x="1552724" y="2565410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37" name="Shape 437"/>
          <p:cNvSpPr txBox="1"/>
          <p:nvPr/>
        </p:nvSpPr>
        <p:spPr>
          <a:xfrm>
            <a:off x="8836025" y="6311900"/>
            <a:ext cx="5892798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When the second conversion succeeds -  it just skips the except: clause and the program continues.</a:t>
            </a:r>
          </a:p>
        </p:txBody>
      </p:sp>
      <p:cxnSp>
        <p:nvCxnSpPr>
          <p:cNvPr id="438" name="Shape 438"/>
          <p:cNvCxnSpPr/>
          <p:nvPr/>
        </p:nvCxnSpPr>
        <p:spPr>
          <a:xfrm>
            <a:off x="6301625" y="3443150"/>
            <a:ext cx="903298" cy="17398"/>
          </a:xfrm>
          <a:prstGeom prst="straightConnector1">
            <a:avLst/>
          </a:prstGeom>
          <a:noFill/>
          <a:ln w="762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9" name="Shape 439"/>
          <p:cNvCxnSpPr/>
          <p:nvPr/>
        </p:nvCxnSpPr>
        <p:spPr>
          <a:xfrm flipH="1">
            <a:off x="1356674" y="6179937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0" name="Shape 440"/>
          <p:cNvCxnSpPr/>
          <p:nvPr/>
        </p:nvCxnSpPr>
        <p:spPr>
          <a:xfrm rot="10800000" flipH="1">
            <a:off x="7643025" y="8017810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5765799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try / except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7581900" y="952500"/>
            <a:ext cx="3467098" cy="838198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astr = 'Bob'</a:t>
            </a:r>
          </a:p>
        </p:txBody>
      </p:sp>
      <p:cxnSp>
        <p:nvCxnSpPr>
          <p:cNvPr id="447" name="Shape 447"/>
          <p:cNvCxnSpPr/>
          <p:nvPr/>
        </p:nvCxnSpPr>
        <p:spPr>
          <a:xfrm rot="10800000">
            <a:off x="11690349" y="2797173"/>
            <a:ext cx="2417761" cy="20635"/>
          </a:xfrm>
          <a:prstGeom prst="straightConnector1">
            <a:avLst/>
          </a:prstGeom>
          <a:noFill/>
          <a:ln w="63500" cap="rnd" cmpd="sng">
            <a:solidFill>
              <a:srgbClr val="FF00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448" name="Shape 448"/>
          <p:cNvSpPr txBox="1"/>
          <p:nvPr/>
        </p:nvSpPr>
        <p:spPr>
          <a:xfrm>
            <a:off x="1968500" y="2863850"/>
            <a:ext cx="5171100" cy="5245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'Hello'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istr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0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'Done', istr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8229600" y="2387600"/>
            <a:ext cx="3467098" cy="838198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'Hello'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8229600" y="5080000"/>
            <a:ext cx="3467098" cy="838198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'There'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8229600" y="3771900"/>
            <a:ext cx="3467098" cy="838198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istr = int(astr)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8153400" y="7442200"/>
            <a:ext cx="3467098" cy="838198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'Done', istr</a:t>
            </a: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9947275" y="3227386"/>
            <a:ext cx="19048" cy="541337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4" name="Shape 454"/>
          <p:cNvCxnSpPr/>
          <p:nvPr/>
        </p:nvCxnSpPr>
        <p:spPr>
          <a:xfrm rot="10800000" flipH="1">
            <a:off x="9947275" y="4618035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5" name="Shape 455"/>
          <p:cNvSpPr txBox="1"/>
          <p:nvPr/>
        </p:nvSpPr>
        <p:spPr>
          <a:xfrm>
            <a:off x="12369800" y="6324600"/>
            <a:ext cx="3467098" cy="838198"/>
          </a:xfrm>
          <a:prstGeom prst="rect">
            <a:avLst/>
          </a:prstGeom>
          <a:noFill/>
          <a:ln w="50800" cap="rnd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istr = -1</a:t>
            </a:r>
          </a:p>
        </p:txBody>
      </p:sp>
      <p:cxnSp>
        <p:nvCxnSpPr>
          <p:cNvPr id="456" name="Shape 456"/>
          <p:cNvCxnSpPr/>
          <p:nvPr/>
        </p:nvCxnSpPr>
        <p:spPr>
          <a:xfrm rot="10800000" flipH="1">
            <a:off x="9942675" y="5940375"/>
            <a:ext cx="4798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7" name="Shape 457"/>
          <p:cNvCxnSpPr/>
          <p:nvPr/>
        </p:nvCxnSpPr>
        <p:spPr>
          <a:xfrm rot="10800000">
            <a:off x="9293225" y="1884360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>
            <a:off x="11690348" y="4181474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00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rot="10800000">
            <a:off x="11690348" y="5489574"/>
            <a:ext cx="2400300" cy="33335"/>
          </a:xfrm>
          <a:prstGeom prst="straightConnector1">
            <a:avLst/>
          </a:prstGeom>
          <a:noFill/>
          <a:ln w="63500" cap="rnd" cmpd="sng">
            <a:solidFill>
              <a:srgbClr val="FF00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460" name="Shape 460"/>
          <p:cNvCxnSpPr/>
          <p:nvPr/>
        </p:nvCxnSpPr>
        <p:spPr>
          <a:xfrm rot="10800000">
            <a:off x="14150599" y="2753248"/>
            <a:ext cx="14998" cy="3511500"/>
          </a:xfrm>
          <a:prstGeom prst="straightConnector1">
            <a:avLst/>
          </a:prstGeom>
          <a:noFill/>
          <a:ln w="63500" cap="rnd" cmpd="sng">
            <a:solidFill>
              <a:srgbClr val="FF00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 flipH="1">
            <a:off x="9927550" y="6737349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00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462" name="Shape 462"/>
          <p:cNvSpPr txBox="1"/>
          <p:nvPr/>
        </p:nvSpPr>
        <p:spPr>
          <a:xfrm>
            <a:off x="12920677" y="7340600"/>
            <a:ext cx="2351700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Safety net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Sample try / except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9579425" y="4200450"/>
            <a:ext cx="5941498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 trynum.py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Nice 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 trynum.py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forty-two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Not a number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910375" y="2860675"/>
            <a:ext cx="8561099" cy="4984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rawstr = raw_input('Enter a number:')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ival = int(rawstr)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ival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0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ival &gt; 0 :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'Nice work'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else: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'Not a number'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/>
        </p:nvSpPr>
        <p:spPr>
          <a:xfrm>
            <a:off x="749300" y="342900"/>
            <a:ext cx="1727199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Exercise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2476500" y="2182600"/>
            <a:ext cx="10706100" cy="4013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Rewrite your pay computation to give the employee 1.5 times the hourly rate for hours worked above 40 hours.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lang="en-US" sz="3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Rate: </a:t>
            </a:r>
            <a:r>
              <a:rPr lang="en-US" sz="3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Pay: 475.0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9896475" y="6731000"/>
            <a:ext cx="456565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/>
        </p:nvSpPr>
        <p:spPr>
          <a:xfrm>
            <a:off x="749300" y="342900"/>
            <a:ext cx="1727199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Exercise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3136900" y="1916225"/>
            <a:ext cx="10706100" cy="56894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Rewrite your pay program using try and except so that your program handles non-numeric input gracefully.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lang="en-US" sz="3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20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Rate: </a:t>
            </a:r>
            <a:r>
              <a:rPr lang="en-US" sz="3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nine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Error, please enter numeric 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lang="en-US" sz="3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forty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Error, please enter numeric input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189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Comparison Operators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958175" y="2324100"/>
            <a:ext cx="6389699" cy="57023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Boolean expressions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ask a question and produce a Yes or No result which we use to control program flow</a:t>
            </a:r>
          </a:p>
          <a:p>
            <a:pPr marL="749300" marR="0" lvl="0" indent="-3556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Boolean expressions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using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comparison operators  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evaluate to - True / False - Yes / No</a:t>
            </a:r>
          </a:p>
          <a:p>
            <a:pPr marL="749300" marR="0" lvl="0" indent="-3556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Comparison operators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look at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variables but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do not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change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variables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4061748" y="7877075"/>
            <a:ext cx="9042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sng" strike="noStrike" cap="non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8177375" y="6959600"/>
            <a:ext cx="7227900" cy="545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Remember:  </a:t>
            </a:r>
            <a:r>
              <a:rPr lang="en-US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=</a:t>
            </a:r>
            <a:r>
              <a:rPr lang="en-US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used for assignment.</a:t>
            </a:r>
          </a:p>
        </p:txBody>
      </p:sp>
      <p:graphicFrame>
        <p:nvGraphicFramePr>
          <p:cNvPr id="86" name="Shape 86"/>
          <p:cNvGraphicFramePr/>
          <p:nvPr/>
        </p:nvGraphicFramePr>
        <p:xfrm>
          <a:off x="7988300" y="269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{F8765FBE-8EE7-40FE-9375-67E5C8C6EB4F}</a:tableStyleId>
              </a:tblPr>
              <a:tblGrid>
                <a:gridCol w="370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strike="noStrike" cap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strike="noStrike" cap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Meaning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01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strike="noStrike" cap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strike="noStrike" cap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Less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strike="noStrike" cap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strike="noStrike" cap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Less than or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strike="noStrike" cap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strike="noStrike" cap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strike="noStrike" cap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strike="noStrike" cap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Greater than or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strike="noStrike" cap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strike="noStrike" cap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Greater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strike="noStrike" cap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strike="noStrike" cap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Not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1155700" y="2540000"/>
            <a:ext cx="6359699" cy="57023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44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Comparison operators  </a:t>
            </a:r>
            <a:b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==   &lt;=   &gt;=   &gt;   &lt;   !   =</a:t>
            </a:r>
          </a:p>
          <a:p>
            <a:pPr marL="685800" marR="0" lvl="0" indent="-444500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Logical operators: and or not</a:t>
            </a:r>
          </a:p>
          <a:p>
            <a:pPr marL="685800" marR="0" lvl="0" indent="-444500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Indentation</a:t>
            </a:r>
          </a:p>
          <a:p>
            <a:pPr marL="685800" marR="0" lvl="0" indent="-444500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One-way Decisions</a:t>
            </a:r>
          </a:p>
          <a:p>
            <a:pPr marL="685800" marR="0" lvl="0" indent="-444500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Two-way decisions:</a:t>
            </a:r>
            <a:b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if:  and  else: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4294967295"/>
          </p:nvPr>
        </p:nvSpPr>
        <p:spPr>
          <a:xfrm>
            <a:off x="9896475" y="2554288"/>
            <a:ext cx="6359524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44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Nested Decisions</a:t>
            </a:r>
          </a:p>
          <a:p>
            <a:pPr marL="685800" marR="0" lvl="0" indent="-444500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Multi-way decisions using elif</a:t>
            </a:r>
          </a:p>
          <a:p>
            <a:pPr marL="685800" marR="0" lvl="0" indent="-444500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Try / Except to compensate for errors</a:t>
            </a:r>
          </a:p>
          <a:p>
            <a:pPr marL="685800" marR="0" lvl="0" indent="-444500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Short circuit evaluations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xfrm>
            <a:off x="1694975" y="3130300"/>
            <a:ext cx="9744300" cy="166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Questions?</a:t>
            </a:r>
          </a:p>
        </p:txBody>
      </p:sp>
      <p:cxnSp>
        <p:nvCxnSpPr>
          <p:cNvPr id="495" name="Shape 495"/>
          <p:cNvCxnSpPr/>
          <p:nvPr/>
        </p:nvCxnSpPr>
        <p:spPr>
          <a:xfrm>
            <a:off x="89200" y="4876800"/>
            <a:ext cx="160875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06525" y="302000"/>
            <a:ext cx="10663199" cy="175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Comparison Operators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1003300" y="1343025"/>
            <a:ext cx="8378999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5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'Equals 5'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 x &gt; 4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print 'Greater than 4'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 x &gt;= 5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'Greater than or Equals 5'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6 : print 'Less than 6'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&lt;= 5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'Less than or Equals 5'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x != 6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'Not equal 6'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0513900" y="3602025"/>
            <a:ext cx="47742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Equals 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Greater than 4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Greater than or Equals 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Less than 6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Less than or Equals 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Not equal 6</a:t>
            </a:r>
          </a:p>
        </p:txBody>
      </p:sp>
      <p:cxnSp>
        <p:nvCxnSpPr>
          <p:cNvPr id="94" name="Shape 94"/>
          <p:cNvCxnSpPr/>
          <p:nvPr/>
        </p:nvCxnSpPr>
        <p:spPr>
          <a:xfrm rot="10800000">
            <a:off x="8423748" y="5411948"/>
            <a:ext cx="1789798" cy="130200"/>
          </a:xfrm>
          <a:prstGeom prst="straightConnector1">
            <a:avLst/>
          </a:prstGeom>
          <a:noFill/>
          <a:ln w="762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120900" y="186025"/>
            <a:ext cx="9486900" cy="1789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1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One-Way Decisions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555575" y="1524000"/>
            <a:ext cx="5712000" cy="720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'Before 5'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  x == 5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5'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Still 5'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'Third 5'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'Afterwards 5’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'Before 6’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6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6</a:t>
            </a:r>
            <a:r>
              <a:rPr lang="en-US" sz="3200" b="0" i="0" u="none" strike="noStrike" cap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Still 6</a:t>
            </a:r>
            <a:r>
              <a:rPr lang="en-US" sz="3200" b="0" i="0" u="none" strike="noStrike" cap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'Third 6</a:t>
            </a:r>
            <a:r>
              <a:rPr lang="en-US" sz="3200" b="0" i="0" u="none" strike="noStrike" cap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'Afterwards 6'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7188200" y="2881310"/>
            <a:ext cx="2457300" cy="387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Is Still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Third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Afterwards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Afterwards 6</a:t>
            </a:r>
          </a:p>
        </p:txBody>
      </p:sp>
      <p:cxnSp>
        <p:nvCxnSpPr>
          <p:cNvPr id="102" name="Shape 102"/>
          <p:cNvCxnSpPr/>
          <p:nvPr/>
        </p:nvCxnSpPr>
        <p:spPr>
          <a:xfrm rot="10800000">
            <a:off x="6306400" y="3725298"/>
            <a:ext cx="640498" cy="339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03" name="Shape 103"/>
          <p:cNvCxnSpPr/>
          <p:nvPr/>
        </p:nvCxnSpPr>
        <p:spPr>
          <a:xfrm flipH="1">
            <a:off x="4852360" y="6194425"/>
            <a:ext cx="2264400" cy="498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04" name="Shape 104"/>
          <p:cNvCxnSpPr/>
          <p:nvPr/>
        </p:nvCxnSpPr>
        <p:spPr>
          <a:xfrm rot="10800000">
            <a:off x="11982335" y="1255749"/>
            <a:ext cx="14400" cy="566698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5" name="Shape 105"/>
          <p:cNvSpPr/>
          <p:nvPr/>
        </p:nvSpPr>
        <p:spPr>
          <a:xfrm>
            <a:off x="10566400" y="1816100"/>
            <a:ext cx="2870100" cy="1269899"/>
          </a:xfrm>
          <a:prstGeom prst="diamond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== 5 ?</a:t>
            </a:r>
          </a:p>
        </p:txBody>
      </p:sp>
      <p:cxnSp>
        <p:nvCxnSpPr>
          <p:cNvPr id="106" name="Shape 106"/>
          <p:cNvCxnSpPr/>
          <p:nvPr/>
        </p:nvCxnSpPr>
        <p:spPr>
          <a:xfrm rot="10800000">
            <a:off x="11982460" y="3033736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 rot="10800000">
            <a:off x="13424023" y="2444749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8" name="Shape 108"/>
          <p:cNvCxnSpPr/>
          <p:nvPr/>
        </p:nvCxnSpPr>
        <p:spPr>
          <a:xfrm rot="10800000" flipH="1">
            <a:off x="14168437" y="2444874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09" name="Shape 109"/>
          <p:cNvCxnSpPr/>
          <p:nvPr/>
        </p:nvCxnSpPr>
        <p:spPr>
          <a:xfrm>
            <a:off x="14162087" y="2422525"/>
            <a:ext cx="69898" cy="38591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0" name="Shape 110"/>
          <p:cNvCxnSpPr/>
          <p:nvPr/>
        </p:nvCxnSpPr>
        <p:spPr>
          <a:xfrm>
            <a:off x="12098335" y="6299200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11" name="Shape 111"/>
          <p:cNvSpPr txBox="1"/>
          <p:nvPr/>
        </p:nvSpPr>
        <p:spPr>
          <a:xfrm>
            <a:off x="13261012" y="1607350"/>
            <a:ext cx="725399" cy="622198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2712700" y="4152900"/>
            <a:ext cx="2921099" cy="749399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'Still 5'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12712700" y="5257800"/>
            <a:ext cx="2921099" cy="749399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'Third 5'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0883900" y="3111500"/>
            <a:ext cx="723900" cy="622198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2712700" y="3048000"/>
            <a:ext cx="2921099" cy="749399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'Is 5'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Indentation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155700" y="17208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Increase indent 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indent after an 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or 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(after : )</a:t>
            </a:r>
          </a:p>
          <a:p>
            <a:pPr marL="749300" marR="0" lvl="0" indent="-3556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Maintain indent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indicate the </a:t>
            </a:r>
            <a:r>
              <a:rPr lang="en-US" sz="32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scope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block (which lines are affected by the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if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marL="749300" marR="0" lvl="0" indent="-3556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Reduce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indent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1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back to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level of the 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or 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to indicate the end of the block</a:t>
            </a:r>
          </a:p>
          <a:p>
            <a:pPr marL="749300" marR="0" lvl="0" indent="-3556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Blank lines 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are ignored - they do not affect </a:t>
            </a:r>
            <a:r>
              <a:rPr lang="en-US" sz="32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indentation</a:t>
            </a:r>
          </a:p>
          <a:p>
            <a:pPr marL="749300" marR="0" lvl="0" indent="-3556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Comments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on a line by themselves are ignored with regard to  </a:t>
            </a:r>
            <a:r>
              <a:rPr lang="en-US" sz="32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indentation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101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Warning</a:t>
            </a:r>
            <a:r>
              <a:rPr lang="en-US" sz="7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: Turn Off Tabs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155700" y="224155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Most text editors can turn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tabs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into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spaces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make sure to enable this feature</a:t>
            </a:r>
          </a:p>
          <a:p>
            <a:pPr marL="1041400" marR="0" lvl="1" indent="-152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NotePad++:  Settings -&gt; Preferences -&gt; Language Menu/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Tab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Settings</a:t>
            </a:r>
          </a:p>
          <a:p>
            <a:pPr marL="1041400" marR="0" lvl="1" indent="-152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TextWrangler:  TextWrangler -&gt; Preferences -&gt; Editor Defaults</a:t>
            </a:r>
          </a:p>
          <a:p>
            <a:pPr marL="749300" marR="0" lvl="0" indent="-3556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cares a *lot* about how far a line is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indented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 If you mix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tabs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spaces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you may get </a:t>
            </a: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indentation errors</a:t>
            </a: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even if everything looks fine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1931324" y="7854250"/>
            <a:ext cx="12033299" cy="545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Please do this now while you are thinking about it so we can all stay sane...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000" y="0"/>
            <a:ext cx="8756649" cy="66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45300" y="3759200"/>
            <a:ext cx="9182099" cy="530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>
            <a:off x="1219200" y="1308100"/>
            <a:ext cx="1270000" cy="1270000"/>
          </a:xfrm>
          <a:prstGeom prst="rightArrow">
            <a:avLst>
              <a:gd name="adj1" fmla="val 41925"/>
              <a:gd name="adj2" fmla="val 231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11264900" y="7188200"/>
            <a:ext cx="1270000" cy="1270000"/>
          </a:xfrm>
          <a:prstGeom prst="rightArrow">
            <a:avLst>
              <a:gd name="adj1" fmla="val 28791"/>
              <a:gd name="adj2" fmla="val 26088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10556875" y="977900"/>
            <a:ext cx="42799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This will save you much unnecessary pain.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4598450" y="2438400"/>
            <a:ext cx="7183500" cy="5854799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 than 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'Still bigger'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 with 2'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i &gt; 2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'Bigger than 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'Done with i', 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4144962" y="355600"/>
            <a:ext cx="718343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increase /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maintain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after if or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decrease to indicate end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Shape 144"/>
          <p:cNvCxnSpPr/>
          <p:nvPr/>
        </p:nvCxnSpPr>
        <p:spPr>
          <a:xfrm>
            <a:off x="3884075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45" name="Shape 145"/>
          <p:cNvCxnSpPr/>
          <p:nvPr/>
        </p:nvCxnSpPr>
        <p:spPr>
          <a:xfrm rot="10800000">
            <a:off x="3829999" y="3721061"/>
            <a:ext cx="673199" cy="4798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46" name="Shape 146"/>
          <p:cNvCxnSpPr/>
          <p:nvPr/>
        </p:nvCxnSpPr>
        <p:spPr>
          <a:xfrm rot="10800000">
            <a:off x="3829999" y="7188161"/>
            <a:ext cx="673199" cy="4798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47" name="Shape 147"/>
          <p:cNvCxnSpPr/>
          <p:nvPr/>
        </p:nvCxnSpPr>
        <p:spPr>
          <a:xfrm>
            <a:off x="388407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48" name="Shape 148"/>
          <p:cNvCxnSpPr/>
          <p:nvPr/>
        </p:nvCxnSpPr>
        <p:spPr>
          <a:xfrm rot="10800000">
            <a:off x="3829999" y="6273761"/>
            <a:ext cx="673199" cy="4798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49" name="Shape 149"/>
          <p:cNvCxnSpPr/>
          <p:nvPr/>
        </p:nvCxnSpPr>
        <p:spPr>
          <a:xfrm rot="10800000">
            <a:off x="3829999" y="4241761"/>
            <a:ext cx="673199" cy="4798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50" name="Shape 150"/>
          <p:cNvCxnSpPr/>
          <p:nvPr/>
        </p:nvCxnSpPr>
        <p:spPr>
          <a:xfrm rot="10800000">
            <a:off x="3829999" y="6794461"/>
            <a:ext cx="673199" cy="4798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51" name="Shape 151"/>
          <p:cNvCxnSpPr/>
          <p:nvPr/>
        </p:nvCxnSpPr>
        <p:spPr>
          <a:xfrm rot="10800000">
            <a:off x="3829999" y="5727661"/>
            <a:ext cx="673199" cy="4798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52" name="Shape 152"/>
          <p:cNvCxnSpPr/>
          <p:nvPr/>
        </p:nvCxnSpPr>
        <p:spPr>
          <a:xfrm rot="10800000">
            <a:off x="3829999" y="2705060"/>
            <a:ext cx="673199" cy="4798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53" name="Shape 153"/>
          <p:cNvCxnSpPr/>
          <p:nvPr/>
        </p:nvCxnSpPr>
        <p:spPr>
          <a:xfrm rot="10800000">
            <a:off x="3829999" y="3187660"/>
            <a:ext cx="673199" cy="4798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54" name="Shape 154"/>
          <p:cNvCxnSpPr/>
          <p:nvPr/>
        </p:nvCxnSpPr>
        <p:spPr>
          <a:xfrm>
            <a:off x="3884075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1741</Words>
  <Application>Microsoft Office PowerPoint</Application>
  <PresentationFormat>Custom</PresentationFormat>
  <Paragraphs>433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Cabin</vt:lpstr>
      <vt:lpstr>Merriweather Sans</vt:lpstr>
      <vt:lpstr>Courier New</vt:lpstr>
      <vt:lpstr>Title &amp; Bullets - 2 Column</vt:lpstr>
      <vt:lpstr>Learning Python</vt:lpstr>
      <vt:lpstr>Conditional Steps</vt:lpstr>
      <vt:lpstr>Comparison Operators</vt:lpstr>
      <vt:lpstr>Comparison Operators</vt:lpstr>
      <vt:lpstr>One-Way Decisions</vt:lpstr>
      <vt:lpstr>Indentation</vt:lpstr>
      <vt:lpstr>Warning: Turn Off Tabs</vt:lpstr>
      <vt:lpstr>PowerPoint Presentation</vt:lpstr>
      <vt:lpstr>PowerPoint Presentation</vt:lpstr>
      <vt:lpstr>PowerPoint Presentation</vt:lpstr>
      <vt:lpstr>PowerPoint Presentation</vt:lpstr>
      <vt:lpstr>Two-way Decisions</vt:lpstr>
      <vt:lpstr>Two-way using else :</vt:lpstr>
      <vt:lpstr>Two-way using else :</vt:lpstr>
      <vt:lpstr>Multi-way</vt:lpstr>
      <vt:lpstr>Multi-way</vt:lpstr>
      <vt:lpstr>Multi-way</vt:lpstr>
      <vt:lpstr>Multi-way</vt:lpstr>
      <vt:lpstr>Multi-way</vt:lpstr>
      <vt:lpstr>Multi-way Puzzles</vt:lpstr>
      <vt:lpstr>The try / except Structure</vt:lpstr>
      <vt:lpstr>PowerPoint Presentation</vt:lpstr>
      <vt:lpstr>PowerPoint Presentation</vt:lpstr>
      <vt:lpstr>PowerPoint Presentation</vt:lpstr>
      <vt:lpstr>PowerPoint Presentation</vt:lpstr>
      <vt:lpstr>try / except</vt:lpstr>
      <vt:lpstr>Sample try / except</vt:lpstr>
      <vt:lpstr>PowerPoint Presentation</vt:lpstr>
      <vt:lpstr>PowerPoint Presentation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</dc:title>
  <cp:lastModifiedBy>Windows User</cp:lastModifiedBy>
  <cp:revision>1</cp:revision>
  <dcterms:modified xsi:type="dcterms:W3CDTF">2019-09-02T06:26:22Z</dcterms:modified>
</cp:coreProperties>
</file>