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1"/>
  </p:notesMasterIdLst>
  <p:sldIdLst>
    <p:sldId id="289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</p:sldIdLst>
  <p:sldSz cx="16256000" cy="9144000"/>
  <p:notesSz cx="6858000" cy="9144000"/>
  <p:embeddedFontLst>
    <p:embeddedFont>
      <p:font typeface="Cabin" panose="020B0604020202020204" charset="0"/>
      <p:regular r:id="rId32"/>
      <p:bold r:id="rId33"/>
      <p:italic r:id="rId34"/>
      <p:boldItalic r:id="rId35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7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80314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66419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05191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94215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98621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351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68129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70151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22379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92372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99266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29210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942029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263726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80427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03748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28917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469455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274253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87383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647816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779093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0997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42749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93838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05687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75564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70977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12716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20524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Vertical Title and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indent="-165862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>
                <a:solidFill>
                  <a:srgbClr val="EFEFEF"/>
                </a:solidFill>
              </a:defRPr>
            </a:lvl1pPr>
            <a:lvl2pPr marL="939800" indent="-165862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>
                <a:solidFill>
                  <a:srgbClr val="EFEFEF"/>
                </a:solidFill>
              </a:defRPr>
            </a:lvl2pPr>
            <a:lvl3pPr marL="1231900" indent="-165861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>
                <a:solidFill>
                  <a:srgbClr val="EFEFEF"/>
                </a:solidFill>
              </a:defRPr>
            </a:lvl3pPr>
            <a:lvl4pPr marL="1536700" indent="-165861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>
                <a:solidFill>
                  <a:srgbClr val="EFEFEF"/>
                </a:solidFill>
              </a:defRPr>
            </a:lvl4pPr>
            <a:lvl5pPr marL="1828800" indent="-165861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>
                <a:solidFill>
                  <a:srgbClr val="EFEFEF"/>
                </a:solidFill>
              </a:defRPr>
            </a:lvl5pPr>
            <a:lvl6pPr marL="2286000" indent="-165861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>
                <a:solidFill>
                  <a:srgbClr val="EFEFEF"/>
                </a:solidFill>
              </a:defRPr>
            </a:lvl6pPr>
            <a:lvl7pPr marL="2743200" indent="-165861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>
                <a:solidFill>
                  <a:srgbClr val="EFEFEF"/>
                </a:solidFill>
              </a:defRPr>
            </a:lvl7pPr>
            <a:lvl8pPr marL="3200400" indent="-165861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>
                <a:solidFill>
                  <a:srgbClr val="EFEFEF"/>
                </a:solidFill>
              </a:defRPr>
            </a:lvl8pPr>
            <a:lvl9pPr marL="3657600" indent="-165861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363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  <a:defRPr sz="7200">
                <a:solidFill>
                  <a:srgbClr val="EFEFEF"/>
                </a:solidFill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  <a:defRPr sz="7200">
                <a:solidFill>
                  <a:srgbClr val="EFEFEF"/>
                </a:solidFill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  <a:defRPr sz="7200">
                <a:solidFill>
                  <a:srgbClr val="EFEFEF"/>
                </a:solidFill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  <a:defRPr sz="7200">
                <a:solidFill>
                  <a:srgbClr val="EFEFEF"/>
                </a:solidFill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  <a:defRPr sz="7200">
                <a:solidFill>
                  <a:srgbClr val="EFEFEF"/>
                </a:solidFill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  <a:defRPr sz="7200">
                <a:solidFill>
                  <a:srgbClr val="EFEFEF"/>
                </a:solidFill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  <a:defRPr sz="7200">
                <a:solidFill>
                  <a:srgbClr val="EFEFEF"/>
                </a:solidFill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  <a:defRPr sz="7200">
                <a:solidFill>
                  <a:srgbClr val="EFEFEF"/>
                </a:solidFill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  <a:defRPr sz="72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  <a:defRPr sz="6000"/>
            </a:lvl1pPr>
            <a:lvl2pPr marL="45720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  <a:defRPr sz="6000"/>
            </a:lvl2pPr>
            <a:lvl3pPr marL="91440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  <a:defRPr sz="6000"/>
            </a:lvl3pPr>
            <a:lvl4pPr marL="137160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  <a:defRPr sz="6000"/>
            </a:lvl4pPr>
            <a:lvl5pPr marL="182880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  <a:defRPr sz="6000"/>
            </a:lvl5pPr>
            <a:lvl6pPr marL="228600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  <a:defRPr sz="6000"/>
            </a:lvl6pPr>
            <a:lvl7pPr marL="274320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  <a:defRPr sz="6000"/>
            </a:lvl7pPr>
            <a:lvl8pPr marL="320040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  <a:defRPr sz="6000"/>
            </a:lvl8pPr>
            <a:lvl9pPr marL="365760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340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>
  <p:cSld name="Title and Vertical Tex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defRPr sz="7200">
                <a:solidFill>
                  <a:srgbClr val="EFEFEF"/>
                </a:solidFill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indent="-165862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/>
            </a:lvl1pPr>
            <a:lvl2pPr marL="939800" indent="-165862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/>
            </a:lvl2pPr>
            <a:lvl3pPr marL="12319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/>
            </a:lvl3pPr>
            <a:lvl4pPr marL="15367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/>
            </a:lvl4pPr>
            <a:lvl5pPr marL="18288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/>
            </a:lvl5pPr>
            <a:lvl6pPr marL="22860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/>
            </a:lvl6pPr>
            <a:lvl7pPr marL="27432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/>
            </a:lvl7pPr>
            <a:lvl8pPr marL="32004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/>
            </a:lvl8pPr>
            <a:lvl9pPr marL="36576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271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bin"/>
              <a:buNone/>
              <a:defRPr/>
            </a:lvl1pPr>
            <a:lvl2pPr marL="457200" indent="0" rtl="0">
              <a:spcBef>
                <a:spcPts val="0"/>
              </a:spcBef>
              <a:buFont typeface="Cabin"/>
              <a:buNone/>
              <a:defRPr/>
            </a:lvl2pPr>
            <a:lvl3pPr marL="914400" indent="0" rtl="0">
              <a:spcBef>
                <a:spcPts val="0"/>
              </a:spcBef>
              <a:buFont typeface="Cabin"/>
              <a:buNone/>
              <a:defRPr/>
            </a:lvl3pPr>
            <a:lvl4pPr marL="1371600" indent="0" rtl="0">
              <a:spcBef>
                <a:spcPts val="0"/>
              </a:spcBef>
              <a:buFont typeface="Cabin"/>
              <a:buNone/>
              <a:defRPr/>
            </a:lvl4pPr>
            <a:lvl5pPr marL="1828800" indent="0" rtl="0">
              <a:spcBef>
                <a:spcPts val="0"/>
              </a:spcBef>
              <a:buFont typeface="Cabin"/>
              <a:buNone/>
              <a:defRPr/>
            </a:lvl5pPr>
            <a:lvl6pPr marL="2286000" indent="0" rtl="0">
              <a:spcBef>
                <a:spcPts val="0"/>
              </a:spcBef>
              <a:buFont typeface="Cabin"/>
              <a:buNone/>
              <a:defRPr/>
            </a:lvl6pPr>
            <a:lvl7pPr marL="2743200" indent="0" rtl="0">
              <a:spcBef>
                <a:spcPts val="0"/>
              </a:spcBef>
              <a:buFont typeface="Cabin"/>
              <a:buNone/>
              <a:defRPr/>
            </a:lvl7pPr>
            <a:lvl8pPr marL="3200400" indent="0" rtl="0">
              <a:spcBef>
                <a:spcPts val="0"/>
              </a:spcBef>
              <a:buFont typeface="Cabin"/>
              <a:buNone/>
              <a:defRPr/>
            </a:lvl8pPr>
            <a:lvl9pPr marL="3657600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130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bin"/>
              <a:buNone/>
              <a:defRPr/>
            </a:lvl1pPr>
            <a:lvl2pPr marL="457200" indent="0" rtl="0">
              <a:spcBef>
                <a:spcPts val="0"/>
              </a:spcBef>
              <a:buFont typeface="Cabin"/>
              <a:buNone/>
              <a:defRPr/>
            </a:lvl2pPr>
            <a:lvl3pPr marL="914400" indent="0" rtl="0">
              <a:spcBef>
                <a:spcPts val="0"/>
              </a:spcBef>
              <a:buFont typeface="Cabin"/>
              <a:buNone/>
              <a:defRPr/>
            </a:lvl3pPr>
            <a:lvl4pPr marL="1371600" indent="0" rtl="0">
              <a:spcBef>
                <a:spcPts val="0"/>
              </a:spcBef>
              <a:buFont typeface="Cabin"/>
              <a:buNone/>
              <a:defRPr/>
            </a:lvl4pPr>
            <a:lvl5pPr marL="1828800" indent="0" rtl="0">
              <a:spcBef>
                <a:spcPts val="0"/>
              </a:spcBef>
              <a:buFont typeface="Cabin"/>
              <a:buNone/>
              <a:defRPr/>
            </a:lvl5pPr>
            <a:lvl6pPr marL="2286000" indent="0" rtl="0">
              <a:spcBef>
                <a:spcPts val="0"/>
              </a:spcBef>
              <a:buFont typeface="Cabin"/>
              <a:buNone/>
              <a:defRPr/>
            </a:lvl6pPr>
            <a:lvl7pPr marL="2743200" indent="0" rtl="0">
              <a:spcBef>
                <a:spcPts val="0"/>
              </a:spcBef>
              <a:buFont typeface="Cabin"/>
              <a:buNone/>
              <a:defRPr/>
            </a:lvl7pPr>
            <a:lvl8pPr marL="3200400" indent="0" rtl="0">
              <a:spcBef>
                <a:spcPts val="0"/>
              </a:spcBef>
              <a:buFont typeface="Cabin"/>
              <a:buNone/>
              <a:defRPr/>
            </a:lvl8pPr>
            <a:lvl9pPr marL="3657600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319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27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defRPr sz="7200">
                <a:solidFill>
                  <a:srgbClr val="EFEFEF"/>
                </a:solidFill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buSzPct val="100000"/>
              <a:defRPr sz="7200"/>
            </a:lvl2pPr>
            <a:lvl3pPr algn="ctr" rtl="0">
              <a:spcBef>
                <a:spcPts val="0"/>
              </a:spcBef>
              <a:spcAft>
                <a:spcPts val="0"/>
              </a:spcAft>
              <a:buSzPct val="100000"/>
              <a:defRPr sz="7200"/>
            </a:lvl3pPr>
            <a:lvl4pPr algn="ctr" rtl="0">
              <a:spcBef>
                <a:spcPts val="0"/>
              </a:spcBef>
              <a:spcAft>
                <a:spcPts val="0"/>
              </a:spcAft>
              <a:buSzPct val="100000"/>
              <a:defRPr sz="7200"/>
            </a:lvl4pPr>
            <a:lvl5pPr algn="ctr" rtl="0">
              <a:spcBef>
                <a:spcPts val="0"/>
              </a:spcBef>
              <a:spcAft>
                <a:spcPts val="0"/>
              </a:spcAft>
              <a:buSzPct val="100000"/>
              <a:defRPr sz="7200"/>
            </a:lvl5pPr>
            <a:lvl6pPr marL="457200" algn="ctr" rtl="0">
              <a:spcBef>
                <a:spcPts val="0"/>
              </a:spcBef>
              <a:spcAft>
                <a:spcPts val="0"/>
              </a:spcAft>
              <a:buSzPct val="100000"/>
              <a:defRPr sz="7200"/>
            </a:lvl6pPr>
            <a:lvl7pPr marL="914400" algn="ctr" rtl="0">
              <a:spcBef>
                <a:spcPts val="0"/>
              </a:spcBef>
              <a:spcAft>
                <a:spcPts val="0"/>
              </a:spcAft>
              <a:buSzPct val="100000"/>
              <a:defRPr sz="7200"/>
            </a:lvl7pPr>
            <a:lvl8pPr marL="1371600" algn="ctr" rtl="0">
              <a:spcBef>
                <a:spcPts val="0"/>
              </a:spcBef>
              <a:spcAft>
                <a:spcPts val="0"/>
              </a:spcAft>
              <a:buSzPct val="100000"/>
              <a:defRPr sz="7200"/>
            </a:lvl8pPr>
            <a:lvl9pPr marL="1828800" algn="ctr" rtl="0">
              <a:spcBef>
                <a:spcPts val="0"/>
              </a:spcBef>
              <a:spcAft>
                <a:spcPts val="0"/>
              </a:spcAft>
              <a:buSzPct val="100000"/>
              <a:defRPr sz="7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167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255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bin"/>
              <a:buNone/>
              <a:defRPr/>
            </a:lvl1pPr>
            <a:lvl2pPr marL="457200" indent="0" rtl="0">
              <a:spcBef>
                <a:spcPts val="0"/>
              </a:spcBef>
              <a:buFont typeface="Cabin"/>
              <a:buNone/>
              <a:defRPr/>
            </a:lvl2pPr>
            <a:lvl3pPr marL="914400" indent="0" rtl="0">
              <a:spcBef>
                <a:spcPts val="0"/>
              </a:spcBef>
              <a:buFont typeface="Cabin"/>
              <a:buNone/>
              <a:defRPr/>
            </a:lvl3pPr>
            <a:lvl4pPr marL="1371600" indent="0" rtl="0">
              <a:spcBef>
                <a:spcPts val="0"/>
              </a:spcBef>
              <a:buFont typeface="Cabin"/>
              <a:buNone/>
              <a:defRPr/>
            </a:lvl4pPr>
            <a:lvl5pPr marL="1828800" indent="0" rtl="0">
              <a:spcBef>
                <a:spcPts val="0"/>
              </a:spcBef>
              <a:buFont typeface="Cabin"/>
              <a:buNone/>
              <a:defRPr/>
            </a:lvl5pPr>
            <a:lvl6pPr marL="2286000" indent="0" rtl="0">
              <a:spcBef>
                <a:spcPts val="0"/>
              </a:spcBef>
              <a:buFont typeface="Cabin"/>
              <a:buNone/>
              <a:defRPr/>
            </a:lvl6pPr>
            <a:lvl7pPr marL="2743200" indent="0" rtl="0">
              <a:spcBef>
                <a:spcPts val="0"/>
              </a:spcBef>
              <a:buFont typeface="Cabin"/>
              <a:buNone/>
              <a:defRPr/>
            </a:lvl7pPr>
            <a:lvl8pPr marL="3200400" indent="0" rtl="0">
              <a:spcBef>
                <a:spcPts val="0"/>
              </a:spcBef>
              <a:buFont typeface="Cabin"/>
              <a:buNone/>
              <a:defRPr/>
            </a:lvl8pPr>
            <a:lvl9pPr marL="3657600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850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155700" y="17208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indent="-165862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indent="-165862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/>
          <p:nvPr/>
        </p:nvSpPr>
        <p:spPr>
          <a:xfrm>
            <a:off x="6684425" y="8630125"/>
            <a:ext cx="9038100" cy="10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/>
              <a:t>Wwww.</a:t>
            </a:r>
          </a:p>
        </p:txBody>
      </p:sp>
    </p:spTree>
    <p:extLst>
      <p:ext uri="{BB962C8B-B14F-4D97-AF65-F5344CB8AC3E}">
        <p14:creationId xmlns:p14="http://schemas.microsoft.com/office/powerpoint/2010/main" val="197551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knowbigdata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defRPr sz="7200">
                <a:solidFill>
                  <a:srgbClr val="EFEFEF"/>
                </a:solidFill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155700" y="17208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indent="-165862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>
                <a:solidFill>
                  <a:srgbClr val="EFEFEF"/>
                </a:solidFill>
              </a:defRPr>
            </a:lvl1pPr>
            <a:lvl2pPr marL="939800" marR="0" indent="-165862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>
                <a:solidFill>
                  <a:srgbClr val="EFEFEF"/>
                </a:solidFill>
              </a:defRPr>
            </a:lvl2pPr>
            <a:lvl3pPr marL="1231900" marR="0" indent="-165861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>
                <a:solidFill>
                  <a:srgbClr val="EFEFEF"/>
                </a:solidFill>
              </a:defRPr>
            </a:lvl3pPr>
            <a:lvl4pPr marL="1536700" marR="0" indent="-165861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>
                <a:solidFill>
                  <a:srgbClr val="EFEFEF"/>
                </a:solidFill>
              </a:defRPr>
            </a:lvl4pPr>
            <a:lvl5pPr marL="1828800" marR="0" indent="-165861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>
                <a:solidFill>
                  <a:srgbClr val="EFEFEF"/>
                </a:solidFill>
              </a:defRPr>
            </a:lvl5pPr>
            <a:lvl6pPr marL="2286000" marR="0" indent="-165861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>
                <a:solidFill>
                  <a:srgbClr val="EFEFEF"/>
                </a:solidFill>
              </a:defRPr>
            </a:lvl6pPr>
            <a:lvl7pPr marL="2743200" marR="0" indent="-165861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>
                <a:solidFill>
                  <a:srgbClr val="EFEFEF"/>
                </a:solidFill>
              </a:defRPr>
            </a:lvl7pPr>
            <a:lvl8pPr marL="3200400" marR="0" indent="-165861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>
                <a:solidFill>
                  <a:srgbClr val="EFEFEF"/>
                </a:solidFill>
              </a:defRPr>
            </a:lvl8pPr>
            <a:lvl9pPr marL="3657600" marR="0" indent="-165861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>
                <a:solidFill>
                  <a:srgbClr val="EFEFEF"/>
                </a:solidFill>
              </a:defRPr>
            </a:lvl9pPr>
          </a:lstStyle>
          <a:p>
            <a:endParaRPr dirty="0"/>
          </a:p>
        </p:txBody>
      </p:sp>
      <p:pic>
        <p:nvPicPr>
          <p:cNvPr id="9" name="Shape 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3137217" y="8079205"/>
            <a:ext cx="2605575" cy="42877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/>
          <p:nvPr/>
        </p:nvSpPr>
        <p:spPr>
          <a:xfrm>
            <a:off x="11531132" y="8524328"/>
            <a:ext cx="4423102" cy="4989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en-US" sz="3000" u="sng" dirty="0">
                <a:solidFill>
                  <a:srgbClr val="009999"/>
                </a:solidFill>
                <a:hlinkClick r:id="rId13"/>
              </a:rPr>
              <a:t>www.KnowBigData.com</a:t>
            </a:r>
          </a:p>
        </p:txBody>
      </p:sp>
      <p:sp>
        <p:nvSpPr>
          <p:cNvPr id="11" name="Shape 10"/>
          <p:cNvSpPr txBox="1"/>
          <p:nvPr userDrawn="1"/>
        </p:nvSpPr>
        <p:spPr>
          <a:xfrm>
            <a:off x="355888" y="8524328"/>
            <a:ext cx="4423102" cy="4989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en-US" sz="3000" u="sng" dirty="0" smtClean="0">
                <a:solidFill>
                  <a:srgbClr val="009999"/>
                </a:solidFill>
                <a:hlinkClick r:id="rId13"/>
              </a:rPr>
              <a:t>www.techboost.in</a:t>
            </a:r>
            <a:endParaRPr lang="en-US" sz="3000" u="sng" dirty="0">
              <a:solidFill>
                <a:srgbClr val="009999"/>
              </a:solidFill>
              <a:hlinkClick r:id="rId13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78" y="7681459"/>
            <a:ext cx="2688609" cy="826516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6886063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531700" y="3113600"/>
            <a:ext cx="9192599" cy="166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Learning Python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162000" y="5089950"/>
            <a:ext cx="13932000" cy="1549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Clr>
                <a:schemeClr val="dk2"/>
              </a:buClr>
              <a:buSzPct val="25000"/>
              <a:buNone/>
            </a:pPr>
            <a:r>
              <a:rPr lang="en-US" sz="4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Session 6 - Strings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200" y="2650250"/>
            <a:ext cx="2590800" cy="259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44427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Strings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5405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definite loop using a </a:t>
            </a:r>
            <a:r>
              <a:rPr lang="en-US" sz="3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is much more </a:t>
            </a:r>
            <a:r>
              <a:rPr lang="en-US" sz="3600" b="0" i="0" u="none" strike="noStrike" cap="none" baseline="0">
                <a:solidFill>
                  <a:srgbClr val="B45F06"/>
                </a:solidFill>
                <a:latin typeface="Cabin"/>
                <a:ea typeface="Cabin"/>
                <a:cs typeface="Cabin"/>
                <a:sym typeface="Cabin"/>
              </a:rPr>
              <a:t>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completely taken care of by the </a:t>
            </a:r>
            <a:r>
              <a:rPr lang="en-US" sz="3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8058071" y="5568950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8058075" y="3222575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and Counting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003300" y="2146300"/>
            <a:ext cx="6565800" cy="53717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is a simple loop that loops through each letter in a string and counts the number of times the loop encounters the 'a' character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8753100" y="3468675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baseline="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baseline="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baseline="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letter </a:t>
            </a:r>
            <a:r>
              <a:rPr lang="en-US" sz="3600" b="1" i="0" u="none" strike="noStrike" cap="none" baseline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baseline="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word </a:t>
            </a:r>
            <a:r>
              <a:rPr lang="en-US" sz="3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600" b="1" i="0" u="none" strike="noStrike" cap="none" baseline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if</a:t>
            </a:r>
            <a:r>
              <a:rPr lang="en-US" sz="3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 </a:t>
            </a:r>
            <a:r>
              <a:rPr lang="en-US" sz="3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 baseline="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count </a:t>
            </a:r>
            <a:r>
              <a:rPr lang="en-US" sz="3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 baseline="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lang="en-US" sz="3600" b="1" i="0" u="none" strike="noStrike" cap="none" baseline="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 baseline="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Looking deeper into </a:t>
            </a: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816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iterates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the </a:t>
            </a:r>
            <a:r>
              <a:rPr lang="en-US" sz="34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 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block (body)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code is executed once for each value </a:t>
            </a:r>
            <a:r>
              <a:rPr lang="en-US" sz="34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lang="en-US" sz="34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moves through all of the values </a:t>
            </a:r>
            <a:r>
              <a:rPr lang="en-US" sz="34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lang="en-US" sz="34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8140700" y="5226050"/>
            <a:ext cx="7193399" cy="137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36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print letter</a:t>
            </a:r>
          </a:p>
        </p:txBody>
      </p:sp>
      <p:grpSp>
        <p:nvGrpSpPr>
          <p:cNvPr id="184" name="Shape 184"/>
          <p:cNvGrpSpPr/>
          <p:nvPr/>
        </p:nvGrpSpPr>
        <p:grpSpPr>
          <a:xfrm>
            <a:off x="7594589" y="3437028"/>
            <a:ext cx="8391615" cy="1897047"/>
            <a:chOff x="0" y="0"/>
            <a:chExt cx="8389937" cy="1897047"/>
          </a:xfrm>
        </p:grpSpPr>
        <p:sp>
          <p:nvSpPr>
            <p:cNvPr id="185" name="Shape 185"/>
            <p:cNvSpPr txBox="1"/>
            <p:nvPr/>
          </p:nvSpPr>
          <p:spPr>
            <a:xfrm>
              <a:off x="0" y="469900"/>
              <a:ext cx="3255962" cy="6222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b="0" i="0" u="none" strike="noStrike" cap="none" baseline="0">
                  <a:solidFill>
                    <a:srgbClr val="00FF00"/>
                  </a:solidFill>
                  <a:latin typeface="Cabin"/>
                  <a:ea typeface="Cabin"/>
                  <a:cs typeface="Cabin"/>
                  <a:sym typeface="Cabin"/>
                </a:rPr>
                <a:t>Iteration variable</a:t>
              </a:r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3703637" y="0"/>
              <a:ext cx="4686300" cy="6222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b="0" i="0" u="none" strike="noStrike" cap="none" baseline="0">
                  <a:solidFill>
                    <a:srgbClr val="FF7F00"/>
                  </a:solidFill>
                  <a:latin typeface="Cabin"/>
                  <a:ea typeface="Cabin"/>
                  <a:cs typeface="Cabin"/>
                  <a:sym typeface="Cabin"/>
                </a:rPr>
                <a:t>Six-character string</a:t>
              </a:r>
            </a:p>
          </p:txBody>
        </p:sp>
        <p:cxnSp>
          <p:nvCxnSpPr>
            <p:cNvPr id="187" name="Shape 187"/>
            <p:cNvCxnSpPr/>
            <p:nvPr/>
          </p:nvCxnSpPr>
          <p:spPr>
            <a:xfrm rot="10800000">
              <a:off x="1468265" y="1074747"/>
              <a:ext cx="984600" cy="822300"/>
            </a:xfrm>
            <a:prstGeom prst="straightConnector1">
              <a:avLst/>
            </a:prstGeom>
            <a:noFill/>
            <a:ln w="63500" cap="rnd" cmpd="sng">
              <a:solidFill>
                <a:srgbClr val="00FF0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188" name="Shape 188"/>
            <p:cNvCxnSpPr/>
            <p:nvPr/>
          </p:nvCxnSpPr>
          <p:spPr>
            <a:xfrm rot="10800000" flipH="1">
              <a:off x="5434424" y="966711"/>
              <a:ext cx="727200" cy="822300"/>
            </a:xfrm>
            <a:prstGeom prst="straightConnector1">
              <a:avLst/>
            </a:prstGeom>
            <a:noFill/>
            <a:ln w="63500" cap="rnd" cmpd="sng">
              <a:solidFill>
                <a:srgbClr val="FF7F0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8890000" y="7073900"/>
            <a:ext cx="6680200" cy="1917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Slicing Strings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1155700" y="2339725"/>
            <a:ext cx="6438900" cy="596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also look at any continuous section of a string using a </a:t>
            </a:r>
            <a:r>
              <a:rPr lang="en-US" sz="3400" b="0" i="0" u="none" strike="noStrike" cap="none" baseline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colon operator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The second number is one beyond the end of the slice - </a:t>
            </a:r>
            <a:r>
              <a:rPr lang="en-US" sz="3400" b="0" i="0" u="none" strike="noStrike" cap="none" baseline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up to but not including</a:t>
            </a:r>
            <a:r>
              <a:rPr lang="en-US" sz="3400" b="0" i="0" u="none" strike="noStrike" cap="none" baseline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second number is beyond the end of the string, it stops at the end 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777450" y="2708900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36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6:7</a:t>
            </a:r>
            <a:r>
              <a:rPr lang="en-US" sz="36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6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6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6705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6705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7454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7454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8229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8229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8978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8978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9702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97028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0452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04521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1150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1150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1899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1899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2674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2674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3423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3423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14147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141478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14897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148971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8890000" y="7073900"/>
            <a:ext cx="6680200" cy="1917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Slicing Strings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438900" cy="4110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we leave off the first number or the last number of the slice, it is assumed to be the beginning or end of the string respectively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8535900" y="2754300"/>
            <a:ext cx="68634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6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36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Monty Python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6705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6705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7454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7454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8229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229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8978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8978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702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97028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0452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04521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150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1150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1899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11899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12674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2674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13423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13423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4147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41478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4897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148971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String Concatenation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1003300" y="2603500"/>
            <a:ext cx="5714999" cy="4008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the  </a:t>
            </a:r>
            <a:r>
              <a:rPr lang="en-US" sz="3600" b="0" i="0" u="none" strike="noStrike" cap="none" baseline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 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operator is applied to strings, it means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1" i="0" u="none" strike="noStrike" cap="none" baseline="0">
                <a:solidFill>
                  <a:srgbClr val="996633"/>
                </a:solidFill>
                <a:latin typeface="Cabin"/>
                <a:ea typeface="Cabin"/>
                <a:cs typeface="Cabin"/>
                <a:sym typeface="Cabin"/>
              </a:rPr>
              <a:t>concatenation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7900200" y="3101750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6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7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as a</a:t>
            </a: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logical</a:t>
            </a:r>
            <a:r>
              <a:rPr lang="en-US" sz="7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Operator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155700" y="2451100"/>
            <a:ext cx="61340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keyword can also be used to check to see if one string is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another string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expression is a logical expression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that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returns </a:t>
            </a:r>
            <a:r>
              <a:rPr lang="en-US" sz="36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lang="en-US" sz="36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can be used in an</a:t>
            </a:r>
            <a:r>
              <a:rPr lang="en-US" sz="3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if 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statement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9255125" y="2298700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</a:t>
            </a:r>
            <a:r>
              <a:rPr lang="en-US" sz="30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'n'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'nan'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'Found it!</a:t>
            </a:r>
            <a:r>
              <a:rPr lang="en-US" sz="30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Found it!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1231900" y="241300"/>
            <a:ext cx="13187699" cy="2057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String Library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558800" y="2209800"/>
            <a:ext cx="7746899" cy="62357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has a number of string </a:t>
            </a:r>
            <a:r>
              <a:rPr lang="en-US" sz="34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which are in the</a:t>
            </a:r>
            <a:r>
              <a:rPr lang="en-US" sz="34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string library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</a:t>
            </a:r>
            <a:r>
              <a:rPr lang="en-US" sz="34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are already </a:t>
            </a:r>
            <a:r>
              <a:rPr lang="en-US" sz="3400" b="0" i="1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built into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every string - we invoke them by appending the function to the string variable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</a:t>
            </a:r>
            <a:r>
              <a:rPr lang="en-US" sz="34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do not modify the original string, instead they return a new string that has been altered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8484325" y="2379900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baseline="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400" b="1" i="0" u="none" strike="noStrike" cap="none" baseline="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400" b="1" i="0" u="none" strike="noStrike" cap="none" baseline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baseline="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baseline="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  <a:r>
              <a:rPr lang="en-US" sz="3400" b="1" i="0" u="none" strike="noStrike" cap="none" baseline="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400" b="1" i="0" u="none" strike="noStrike" cap="none" baseline="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baseline="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400" b="1" i="0" u="none" strike="noStrike" cap="none" baseline="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4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baseline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 baseline="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baseline="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baseline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baseline="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baseline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 baseline="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'Hi </a:t>
            </a:r>
            <a:r>
              <a:rPr lang="en-US" sz="3400" b="1" i="0" u="none" strike="noStrike" cap="none" baseline="0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There'</a:t>
            </a:r>
            <a:r>
              <a:rPr lang="en-US" sz="3400" b="1" i="0" u="none" strike="noStrike" cap="none" baseline="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4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hi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912300" y="662375"/>
            <a:ext cx="14919599" cy="820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baseline="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</a:t>
            </a:r>
            <a:r>
              <a:rPr lang="en-US" sz="3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baseline="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</a:t>
            </a:r>
            <a:r>
              <a:rPr lang="en-US" sz="3600" b="1" i="0" u="none" strike="noStrike" cap="none" baseline="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3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baseline="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['capitalize', 'center', 'count', 'decode', 'encode', '</a:t>
            </a:r>
            <a:r>
              <a:rPr lang="en-US" sz="3600" b="1" i="0" u="none" strike="noStrike" cap="none" baseline="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endswith</a:t>
            </a:r>
            <a:r>
              <a:rPr lang="en-US" sz="3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b="1" i="0" u="none" strike="noStrike" cap="none" baseline="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expandtabs</a:t>
            </a:r>
            <a:r>
              <a:rPr lang="en-US" sz="3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'find', 'format', 'index', '</a:t>
            </a:r>
            <a:r>
              <a:rPr lang="en-US" sz="3600" b="1" i="0" u="none" strike="noStrike" cap="none" baseline="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isalnum</a:t>
            </a:r>
            <a:r>
              <a:rPr lang="en-US" sz="3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b="1" i="0" u="none" strike="noStrike" cap="none" baseline="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isalpha</a:t>
            </a:r>
            <a:r>
              <a:rPr lang="en-US" sz="3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b="1" i="0" u="none" strike="noStrike" cap="none" baseline="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isdigit</a:t>
            </a:r>
            <a:r>
              <a:rPr lang="en-US" sz="3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b="1" i="0" u="none" strike="noStrike" cap="none" baseline="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islower</a:t>
            </a:r>
            <a:r>
              <a:rPr lang="en-US" sz="3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b="1" i="0" u="none" strike="noStrike" cap="none" baseline="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isspace</a:t>
            </a:r>
            <a:r>
              <a:rPr lang="en-US" sz="3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b="1" i="0" u="none" strike="noStrike" cap="none" baseline="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istitle</a:t>
            </a:r>
            <a:r>
              <a:rPr lang="en-US" sz="3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b="1" i="0" u="none" strike="noStrike" cap="none" baseline="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isupper</a:t>
            </a:r>
            <a:r>
              <a:rPr lang="en-US" sz="3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'join', '</a:t>
            </a:r>
            <a:r>
              <a:rPr lang="en-US" sz="3600" b="1" i="0" u="none" strike="noStrike" cap="none" baseline="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ljust</a:t>
            </a:r>
            <a:r>
              <a:rPr lang="en-US" sz="3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'lower', '</a:t>
            </a:r>
            <a:r>
              <a:rPr lang="en-US" sz="3600" b="1" i="0" u="none" strike="noStrike" cap="none" baseline="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lstrip</a:t>
            </a:r>
            <a:r>
              <a:rPr lang="en-US" sz="3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'partition', 'replace', '</a:t>
            </a:r>
            <a:r>
              <a:rPr lang="en-US" sz="3600" b="1" i="0" u="none" strike="noStrike" cap="none" baseline="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rfind</a:t>
            </a:r>
            <a:r>
              <a:rPr lang="en-US" sz="3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b="1" i="0" u="none" strike="noStrike" cap="none" baseline="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rindex</a:t>
            </a:r>
            <a:r>
              <a:rPr lang="en-US" sz="3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b="1" i="0" u="none" strike="noStrike" cap="none" baseline="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rjust</a:t>
            </a:r>
            <a:r>
              <a:rPr lang="en-US" sz="3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b="1" i="0" u="none" strike="noStrike" cap="none" baseline="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rpartition</a:t>
            </a:r>
            <a:r>
              <a:rPr lang="en-US" sz="3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b="1" i="0" u="none" strike="noStrike" cap="none" baseline="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rsplit</a:t>
            </a:r>
            <a:r>
              <a:rPr lang="en-US" sz="3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b="1" i="0" u="none" strike="noStrike" cap="none" baseline="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rstrip</a:t>
            </a:r>
            <a:r>
              <a:rPr lang="en-US" sz="3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'split', '</a:t>
            </a:r>
            <a:r>
              <a:rPr lang="en-US" sz="3600" b="1" i="0" u="none" strike="noStrike" cap="none" baseline="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splitlines</a:t>
            </a:r>
            <a:r>
              <a:rPr lang="en-US" sz="3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b="1" i="0" u="none" strike="noStrike" cap="none" baseline="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startswith</a:t>
            </a:r>
            <a:r>
              <a:rPr lang="en-US" sz="3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'strip', '</a:t>
            </a:r>
            <a:r>
              <a:rPr lang="en-US" sz="3600" b="1" i="0" u="none" strike="noStrike" cap="none" baseline="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swapcase</a:t>
            </a:r>
            <a:r>
              <a:rPr lang="en-US" sz="3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'title', 'translate', 'upper', '</a:t>
            </a:r>
            <a:r>
              <a:rPr lang="en-US" sz="3600" b="1" i="0" u="none" strike="noStrike" cap="none" baseline="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zfill</a:t>
            </a:r>
            <a:r>
              <a:rPr lang="en-US" sz="3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https://docs.python.org/2/library/stdtypes.html#string-methods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Shape 3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0" y="1109662"/>
            <a:ext cx="13379449" cy="613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7150099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String Data Type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155700" y="1841500"/>
            <a:ext cx="7150199" cy="6743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 string is a sequence of characters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 string literal uses quotes  </a:t>
            </a:r>
            <a:br>
              <a:rPr lang="en-US" sz="30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000" b="0" i="0" u="none" strike="noStrike" cap="none" baseline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  <a:r>
              <a:rPr lang="en-US" sz="3000" b="0" i="0" u="none" strike="noStrike" cap="none" baseline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lang="en-US" sz="3000">
                <a:solidFill>
                  <a:srgbClr val="FF00FF"/>
                </a:solidFill>
              </a:rPr>
              <a:t>"</a:t>
            </a:r>
            <a:r>
              <a:rPr lang="en-US" sz="30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  <a:r>
              <a:rPr lang="en-US" sz="3000">
                <a:solidFill>
                  <a:srgbClr val="FF00FF"/>
                </a:solidFill>
              </a:rPr>
              <a:t>"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For strings, + means </a:t>
            </a:r>
            <a:r>
              <a:rPr lang="en-US" sz="3000" b="0" i="0" u="none" strike="noStrike" cap="none" baseline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concatenate</a:t>
            </a:r>
            <a:r>
              <a:rPr lang="en-US" sz="3000" b="0" i="0" u="none" strike="noStrike" cap="none" baseline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When a string contains numbers, it is still a string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 baseline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We can convert numbers in a string into a number using </a:t>
            </a:r>
            <a:r>
              <a:rPr lang="en-US" sz="30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int</a:t>
            </a:r>
            <a:r>
              <a:rPr lang="en-US" sz="3000" b="0" i="0" u="none" strike="noStrike" cap="none" baseline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9040811" y="749300"/>
            <a:ext cx="6959599" cy="791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str1 = "Hello</a:t>
            </a:r>
            <a:r>
              <a:rPr lang="en-US" sz="30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str2 =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 = str1 + str2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str3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&lt;module&gt;TypeError: cannot concatenate 'str' and 'int' objects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(str3)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/>
        </p:nvSpPr>
        <p:spPr>
          <a:xfrm>
            <a:off x="1700199" y="2275114"/>
            <a:ext cx="6600600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str.capitalize</a:t>
            </a:r>
            <a:r>
              <a:rPr lang="en-US" sz="3600" b="0" i="0" u="none" strike="noStrike" cap="none" baseline="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str.endswith</a:t>
            </a:r>
            <a:r>
              <a:rPr lang="en-US" sz="3600" b="0" i="0" u="none" strike="noStrike" cap="none" baseline="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(suffix</a:t>
            </a:r>
            <a:r>
              <a:rPr lang="en-US" sz="3600" b="0" i="0" u="none" strike="noStrike" cap="none" baseline="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str.find</a:t>
            </a:r>
            <a:r>
              <a:rPr lang="en-US" sz="3600" b="0" i="0" u="none" strike="noStrike" cap="none" baseline="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(sub[,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str.lstrip</a:t>
            </a:r>
            <a:r>
              <a:rPr lang="en-US" sz="3600" b="0" i="0" u="none" strike="noStrike" cap="none" baseline="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9080500" y="2565400"/>
            <a:ext cx="60071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str.replace</a:t>
            </a:r>
            <a:r>
              <a:rPr lang="en-US" sz="3600" b="0" i="0" u="none" strike="noStrike" cap="none" baseline="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(old, new[, count])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str.lower</a:t>
            </a:r>
            <a:r>
              <a:rPr lang="en-US" sz="3600" b="0" i="0" u="none" strike="noStrike" cap="none" baseline="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str.rstrip</a:t>
            </a:r>
            <a:r>
              <a:rPr lang="en-US" sz="3600" b="0" i="0" u="none" strike="noStrike" cap="none" baseline="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str.strip</a:t>
            </a:r>
            <a:r>
              <a:rPr lang="en-US" sz="3600" b="0" i="0" u="none" strike="noStrike" cap="none" baseline="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str.upper</a:t>
            </a:r>
            <a:r>
              <a:rPr lang="en-US" sz="3600" b="0" i="0" u="none" strike="noStrike" cap="none" baseline="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String Library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609600" y="241300"/>
            <a:ext cx="8305799" cy="1892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7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Searching a String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1155700" y="2197100"/>
            <a:ext cx="7450500" cy="610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use the</a:t>
            </a:r>
            <a:r>
              <a:rPr lang="en-US" sz="34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find()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to search for a substring within another 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finds the first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occurrence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substring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substring is not found, </a:t>
            </a:r>
            <a:r>
              <a:rPr lang="en-US" sz="34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returns </a:t>
            </a:r>
            <a:r>
              <a:rPr lang="en-US" sz="34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Remember that string position starts at zero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9677400" y="3986200"/>
            <a:ext cx="62466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fruit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'na'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'z'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</a:p>
        </p:txBody>
      </p:sp>
      <p:cxnSp>
        <p:nvCxnSpPr>
          <p:cNvPr id="329" name="Shape 329"/>
          <p:cNvCxnSpPr/>
          <p:nvPr/>
        </p:nvCxnSpPr>
        <p:spPr>
          <a:xfrm rot="10800000">
            <a:off x="10302875" y="1084261"/>
            <a:ext cx="1400174" cy="692149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0" name="Shape 330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135128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135128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Making everything </a:t>
            </a:r>
            <a:r>
              <a:rPr lang="en-US" sz="7600" b="0" i="0" u="none" strike="noStrike" cap="none" baseline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UPPER CASE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08000" cy="52295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make a copy of a string in </a:t>
            </a:r>
            <a:r>
              <a:rPr lang="en-US" sz="36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lower case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lang="en-US" sz="3600" b="0" i="0" u="none" strike="noStrike" cap="none" baseline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upper case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Often when we are searching for a string using </a:t>
            </a: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- we first convert the string to lower case so we can search a string regardless of case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.upper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Search and Replace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49783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lang="en-US" sz="36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replace()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is like a 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search and replace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operation in a word processor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replaces </a:t>
            </a:r>
            <a:r>
              <a:rPr lang="en-US" sz="36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all occurrences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</a:t>
            </a:r>
            <a:r>
              <a:rPr lang="en-US" sz="36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search string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with the </a:t>
            </a:r>
            <a:r>
              <a:rPr lang="en-US" sz="3600" b="0" i="0" u="none" strike="noStrike" cap="none" baseline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replacement string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 = 'Hello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 = greet.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'Bob'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'Jane'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nstr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Jane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 = greet.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'o'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'X'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Stripping Whitespace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927100" y="2603500"/>
            <a:ext cx="73536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want to take a string and remove whitespace at the beginning and/or end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lstrip()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rstrip()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remove whitespace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at 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left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or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right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strip()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emoves both beginning and ending whitespace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   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.lstrip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  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.strip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/>
        </p:nvSpPr>
        <p:spPr>
          <a:xfrm>
            <a:off x="1411262" y="3422650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 have a nice day</a:t>
            </a:r>
            <a:r>
              <a:rPr lang="en-US" sz="36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'Please'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Prefixes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/>
        </p:nvSpPr>
        <p:spPr>
          <a:xfrm>
            <a:off x="796721" y="2887622"/>
            <a:ext cx="153162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baseline="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baseline="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stephen.marquard@uct.ac.za Sat Jan  5 09:14:16 2008</a:t>
            </a:r>
            <a:r>
              <a:rPr lang="en-US" sz="28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baseline="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baseline="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baseline="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baseline="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28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baseline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baseline="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endParaRPr lang="en-US" sz="2800" b="1" i="0" u="none" strike="noStrike" cap="none" baseline="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baseline="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baseline="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baseline="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baseline="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sz="28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800" b="1" i="0" u="none" strike="noStrike" cap="none" baseline="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baseline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baseline="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endParaRPr lang="en-US" sz="2800" b="1" i="0" u="none" strike="noStrike" cap="none" baseline="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baseline="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8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baseline="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baseline="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baseline="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baseline="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 baseline="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800" b="1" i="0" u="none" strike="noStrike" cap="none" baseline="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2800" b="1" i="0" u="none" strike="noStrike" cap="none" baseline="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 baseline="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baseline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baseline="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016000" y="2749550"/>
            <a:ext cx="14649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</a:t>
            </a: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0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 Sat Jan  5 09:14:16 2008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5599987" y="1764575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21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917521" y="1816100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31</a:t>
            </a:r>
          </a:p>
        </p:txBody>
      </p:sp>
      <p:cxnSp>
        <p:nvCxnSpPr>
          <p:cNvPr id="377" name="Shape 377"/>
          <p:cNvCxnSpPr/>
          <p:nvPr/>
        </p:nvCxnSpPr>
        <p:spPr>
          <a:xfrm rot="10800000">
            <a:off x="5859764" y="2395399"/>
            <a:ext cx="17700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>
            <a:off x="8180110" y="2476361"/>
            <a:ext cx="16499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/>
          <p:nvPr/>
        </p:nvCxnSpPr>
        <p:spPr>
          <a:xfrm rot="10800000" flipH="1">
            <a:off x="6116450" y="3362449"/>
            <a:ext cx="1877699" cy="17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80" name="Shape 380"/>
          <p:cNvSpPr txBox="1"/>
          <p:nvPr/>
        </p:nvSpPr>
        <p:spPr>
          <a:xfrm>
            <a:off x="3708647" y="258800"/>
            <a:ext cx="8783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Parsing and Extracting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/>
        </p:nvSpPr>
        <p:spPr>
          <a:xfrm>
            <a:off x="3912850" y="1962625"/>
            <a:ext cx="8430300" cy="615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2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("");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help("".split)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2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(sys);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9285"/>
              <a:buFont typeface="Arial"/>
              <a:buNone/>
            </a:pP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help(</a:t>
            </a:r>
            <a:r>
              <a:rPr lang="en-US" sz="28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sys.gettrace</a:t>
            </a:r>
            <a:r>
              <a:rPr lang="en-US" sz="2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8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8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Google for anything.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3708647" y="258800"/>
            <a:ext cx="8783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Getting Help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title"/>
          </p:nvPr>
        </p:nvSpPr>
        <p:spPr>
          <a:xfrm>
            <a:off x="1917700" y="469900"/>
            <a:ext cx="11438100" cy="1892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1073775" y="2514450"/>
            <a:ext cx="6628799" cy="5823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type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Read/Convert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Indexing strings </a:t>
            </a:r>
            <a:r>
              <a:rPr lang="en-US" sz="3600" b="0" i="0" u="none" strike="noStrike" cap="none" baseline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[]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Slicing strings </a:t>
            </a:r>
            <a:r>
              <a:rPr lang="en-US" sz="3600" b="0" i="0" u="none" strike="noStrike" cap="none" baseline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[</a:t>
            </a:r>
            <a:r>
              <a:rPr lang="en-US" sz="36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US" sz="3600" b="0" i="0" u="none" strike="noStrike" cap="none" baseline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:4]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Looping through strings </a:t>
            </a:r>
            <a:b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with 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while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Concatenating strings with  </a:t>
            </a:r>
            <a:r>
              <a:rPr lang="en-US" sz="3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4294967295"/>
          </p:nvPr>
        </p:nvSpPr>
        <p:spPr>
          <a:xfrm>
            <a:off x="9110663" y="2514600"/>
            <a:ext cx="7145337" cy="56276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operations 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library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Comparisons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Searching in strings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Replacing text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Stripping white space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xfrm>
            <a:off x="1694975" y="3130300"/>
            <a:ext cx="9744300" cy="166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Questions?</a:t>
            </a:r>
          </a:p>
        </p:txBody>
      </p:sp>
      <p:cxnSp>
        <p:nvCxnSpPr>
          <p:cNvPr id="399" name="Shape 399"/>
          <p:cNvCxnSpPr/>
          <p:nvPr/>
        </p:nvCxnSpPr>
        <p:spPr>
          <a:xfrm>
            <a:off x="89200" y="4876800"/>
            <a:ext cx="160875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5994399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7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Reading and Converting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690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prefer to read data in using </a:t>
            </a:r>
            <a:r>
              <a:rPr lang="en-US" sz="30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strings</a:t>
            </a:r>
            <a:r>
              <a:rPr lang="en-US" sz="3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then parse and convert the data as we need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gives us more control over error situations and/or bad user input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Raw input numbers must be </a:t>
            </a:r>
            <a:r>
              <a:rPr lang="en-US" sz="30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converted</a:t>
            </a:r>
            <a:r>
              <a:rPr lang="en-US" sz="3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from strings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8342311" y="869950"/>
            <a:ext cx="7099200" cy="739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&lt;module&gt;TypeError: unsupported operand type(s) for -: 'str' and 'int'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4605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Looking Inside Strings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6581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get at any single character in a string using an index specified in</a:t>
            </a:r>
            <a:r>
              <a:rPr lang="en-US" sz="3600" b="0" i="0" u="none" strike="noStrike" cap="none" baseline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square brackets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index value must be an integer and starts at zero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index value can be an expression that is computed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10867921" y="4517525"/>
            <a:ext cx="48788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482600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10566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10566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11315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1315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2090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12090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12839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12839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35636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35636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143129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43129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rgbClr val="FF66FF"/>
                </a:solidFill>
                <a:latin typeface="Cabin"/>
                <a:ea typeface="Cabin"/>
                <a:cs typeface="Cabin"/>
                <a:sym typeface="Cabin"/>
              </a:rPr>
              <a:t>A Character Too Far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22300" y="2222500"/>
            <a:ext cx="71627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will get a </a:t>
            </a:r>
            <a:r>
              <a:rPr lang="en-US" sz="3600" b="0" i="0" u="none" strike="noStrike" cap="none" baseline="0" dirty="0">
                <a:solidFill>
                  <a:srgbClr val="FF66FF"/>
                </a:solidFill>
                <a:latin typeface="Cabin"/>
                <a:ea typeface="Cabin"/>
                <a:cs typeface="Cabin"/>
                <a:sym typeface="Cabin"/>
              </a:rPr>
              <a:t>python error</a:t>
            </a:r>
            <a:r>
              <a:rPr lang="en-US" sz="3600" b="0" i="0" u="none" strike="noStrike" cap="none" baseline="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if you attempt to index beyond the end of a string.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 be careful when constructing index values and slices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8759825" y="3035300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baseline="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lang="en-US" sz="3000" b="1" i="0" u="none" strike="noStrike" cap="none" baseline="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baseline="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3000" b="1" i="0" u="none" strike="noStrike" cap="none" baseline="0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1" i="0" u="none" strike="noStrike" cap="none" baseline="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lang="en-US" sz="3000" b="1" i="0" u="none" strike="noStrike" cap="none" baseline="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baseline="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000" b="1" i="0" u="none" strike="noStrike" cap="none" baseline="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baseline="0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3000" b="1" i="0" u="none" strike="noStrike" cap="none" baseline="0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3000" b="1" i="0" u="none" strike="noStrike" cap="none" baseline="0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3000" b="1" i="0" u="none" strike="noStrike" cap="none" baseline="0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IndexError</a:t>
            </a:r>
            <a:r>
              <a:rPr lang="en-US" sz="3000" b="1" i="0" u="none" strike="noStrike" cap="none" baseline="0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 string index out of 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Strings Have Length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658100" cy="37217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 is a built-in function </a:t>
            </a: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gives us the length of a string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9947700" y="5551475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0375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10375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11125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1125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1899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11899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2649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2649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33731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33731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141224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141224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 Function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1200150" y="2339975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len(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</a:p>
        </p:txBody>
      </p:sp>
      <p:cxnSp>
        <p:nvCxnSpPr>
          <p:cNvPr id="127" name="Shape 127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28" name="Shape 128"/>
          <p:cNvSpPr txBox="1"/>
          <p:nvPr/>
        </p:nvSpPr>
        <p:spPr>
          <a:xfrm>
            <a:off x="3208336" y="6069012"/>
            <a:ext cx="1666875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1442700" y="6000750"/>
            <a:ext cx="216535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 number)</a:t>
            </a:r>
          </a:p>
        </p:txBody>
      </p:sp>
      <p:cxnSp>
        <p:nvCxnSpPr>
          <p:cNvPr id="130" name="Shape 130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31" name="Shape 131"/>
          <p:cNvSpPr txBox="1"/>
          <p:nvPr/>
        </p:nvSpPr>
        <p:spPr>
          <a:xfrm>
            <a:off x="10283825" y="2508250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some stored code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use. A function takes some </a:t>
            </a:r>
            <a:r>
              <a:rPr lang="en-US" sz="36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produces an </a:t>
            </a:r>
            <a:r>
              <a:rPr lang="en-US" sz="36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5953125" y="8318500"/>
            <a:ext cx="4330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Guido wrote this code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Strings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98500" y="2603500"/>
            <a:ext cx="65406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a </a:t>
            </a:r>
            <a:r>
              <a:rPr lang="en-US" sz="3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while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and an </a:t>
            </a:r>
            <a:r>
              <a:rPr lang="en-US" sz="36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and the </a:t>
            </a: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function, we can construct a loop to look at each of the letters in a string individually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8239813" y="3690900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index,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4728825" y="3740150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0 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 a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Strings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5405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definite loop using a </a:t>
            </a:r>
            <a:r>
              <a:rPr lang="en-US" sz="3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is much more 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completely taken care of by the </a:t>
            </a:r>
            <a:r>
              <a:rPr lang="en-US" sz="3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8774825" y="4622800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1_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1683</Words>
  <Application>Microsoft Office PowerPoint</Application>
  <PresentationFormat>Custom</PresentationFormat>
  <Paragraphs>379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Cabin</vt:lpstr>
      <vt:lpstr>Courier New</vt:lpstr>
      <vt:lpstr>1_Title &amp; Bullets - 2 Column</vt:lpstr>
      <vt:lpstr>Learning Python</vt:lpstr>
      <vt:lpstr>String Data Type</vt:lpstr>
      <vt:lpstr>Reading and Converting</vt:lpstr>
      <vt:lpstr>Looking Inside Strings</vt:lpstr>
      <vt:lpstr>A Character Too Far</vt:lpstr>
      <vt:lpstr>Strings Have Length</vt:lpstr>
      <vt:lpstr>Len Function</vt:lpstr>
      <vt:lpstr>Looping Through Strings</vt:lpstr>
      <vt:lpstr>Looping Through Strings</vt:lpstr>
      <vt:lpstr>Looping Through Strings</vt:lpstr>
      <vt:lpstr>Looping and Counting</vt:lpstr>
      <vt:lpstr>Looking deeper into in</vt:lpstr>
      <vt:lpstr>Slicing Strings</vt:lpstr>
      <vt:lpstr>Slicing Strings</vt:lpstr>
      <vt:lpstr>String Concatenation</vt:lpstr>
      <vt:lpstr>Using in as a logical Operator</vt:lpstr>
      <vt:lpstr>String Library</vt:lpstr>
      <vt:lpstr>PowerPoint Presentation</vt:lpstr>
      <vt:lpstr>PowerPoint Presentation</vt:lpstr>
      <vt:lpstr>String Library</vt:lpstr>
      <vt:lpstr>Searching a String</vt:lpstr>
      <vt:lpstr>Making everything UPPER CASE</vt:lpstr>
      <vt:lpstr>Search and Replace</vt:lpstr>
      <vt:lpstr>Stripping Whitespace</vt:lpstr>
      <vt:lpstr>PowerPoint Presentation</vt:lpstr>
      <vt:lpstr>PowerPoint Presentation</vt:lpstr>
      <vt:lpstr>PowerPoint Presentation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</dc:title>
  <cp:lastModifiedBy>Windows User</cp:lastModifiedBy>
  <cp:revision>10</cp:revision>
  <dcterms:modified xsi:type="dcterms:W3CDTF">2019-09-02T07:06:43Z</dcterms:modified>
</cp:coreProperties>
</file>