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050" r:id="rId2"/>
  </p:sldMasterIdLst>
  <p:notesMasterIdLst>
    <p:notesMasterId r:id="rId86"/>
  </p:notesMasterIdLst>
  <p:handoutMasterIdLst>
    <p:handoutMasterId r:id="rId87"/>
  </p:handoutMasterIdLst>
  <p:sldIdLst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260" r:id="rId36"/>
    <p:sldId id="355" r:id="rId37"/>
    <p:sldId id="356" r:id="rId38"/>
    <p:sldId id="357" r:id="rId39"/>
    <p:sldId id="361" r:id="rId40"/>
    <p:sldId id="359" r:id="rId41"/>
    <p:sldId id="358" r:id="rId42"/>
    <p:sldId id="360" r:id="rId43"/>
    <p:sldId id="261" r:id="rId44"/>
    <p:sldId id="279" r:id="rId45"/>
    <p:sldId id="280" r:id="rId46"/>
    <p:sldId id="282" r:id="rId47"/>
    <p:sldId id="283" r:id="rId48"/>
    <p:sldId id="285" r:id="rId49"/>
    <p:sldId id="286" r:id="rId50"/>
    <p:sldId id="287" r:id="rId51"/>
    <p:sldId id="284" r:id="rId52"/>
    <p:sldId id="288" r:id="rId53"/>
    <p:sldId id="289" r:id="rId54"/>
    <p:sldId id="290" r:id="rId55"/>
    <p:sldId id="291" r:id="rId56"/>
    <p:sldId id="292" r:id="rId57"/>
    <p:sldId id="293" r:id="rId58"/>
    <p:sldId id="294" r:id="rId59"/>
    <p:sldId id="362" r:id="rId60"/>
    <p:sldId id="363" r:id="rId61"/>
    <p:sldId id="364" r:id="rId62"/>
    <p:sldId id="295" r:id="rId63"/>
    <p:sldId id="296" r:id="rId64"/>
    <p:sldId id="298" r:id="rId65"/>
    <p:sldId id="299" r:id="rId66"/>
    <p:sldId id="300" r:id="rId67"/>
    <p:sldId id="301" r:id="rId68"/>
    <p:sldId id="302" r:id="rId69"/>
    <p:sldId id="303" r:id="rId70"/>
    <p:sldId id="304" r:id="rId71"/>
    <p:sldId id="305" r:id="rId72"/>
    <p:sldId id="306" r:id="rId73"/>
    <p:sldId id="307" r:id="rId74"/>
    <p:sldId id="308" r:id="rId75"/>
    <p:sldId id="309" r:id="rId76"/>
    <p:sldId id="310" r:id="rId77"/>
    <p:sldId id="311" r:id="rId78"/>
    <p:sldId id="312" r:id="rId79"/>
    <p:sldId id="313" r:id="rId80"/>
    <p:sldId id="314" r:id="rId81"/>
    <p:sldId id="365" r:id="rId82"/>
    <p:sldId id="366" r:id="rId83"/>
    <p:sldId id="367" r:id="rId84"/>
    <p:sldId id="368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D65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9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6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12/22/2016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12/22/2016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7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u="none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pPr algn="r" defTabSz="457200">
                <a:buNone/>
              </a:pPr>
              <a:t>20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368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u="none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pPr algn="r" defTabSz="457200">
                <a:buNone/>
              </a:pPr>
              <a:t>21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4045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u="none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pPr algn="r" defTabSz="457200">
                <a:buNone/>
              </a:pPr>
              <a:t>22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809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u="none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pPr algn="r" defTabSz="457200">
                <a:buNone/>
              </a:pPr>
              <a:t>23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6773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u="none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pPr algn="r" defTabSz="457200">
                <a:buNone/>
              </a:pPr>
              <a:t>24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1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u="none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pPr algn="r" defTabSz="457200">
                <a:buNone/>
              </a:pPr>
              <a:t>25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746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u="none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pPr algn="r" defTabSz="457200">
                <a:buNone/>
              </a:pPr>
              <a:t>26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695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u="none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pPr algn="r" defTabSz="457200">
                <a:buNone/>
              </a:pPr>
              <a:t>27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089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u="none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pPr algn="r" defTabSz="457200">
                <a:buNone/>
              </a:pPr>
              <a:t>28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4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u="none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pPr algn="r" defTabSz="457200">
                <a:buNone/>
              </a:pPr>
              <a:t>29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967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Pizza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já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tinha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Generics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Class cases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matching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pPr algn="r" defTabSz="457200">
                <a:buNone/>
              </a:pPr>
              <a:t>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6251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u="none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pPr algn="r" defTabSz="457200">
                <a:buNone/>
              </a:pPr>
              <a:t>30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326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Pizza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já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tinha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Generics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Class cases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matching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pPr algn="r" defTabSz="457200">
                <a:buNone/>
              </a:pPr>
              <a:t>31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661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pt-BR" dirty="0" smtClean="0"/>
              <a:t>descobrimos que Scala nos permitiu entregar as coisas mais rápido, com menos código.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Falar</a:t>
            </a:r>
            <a:r>
              <a:rPr lang="en-US" dirty="0" smtClean="0"/>
              <a:t> </a:t>
            </a:r>
            <a:r>
              <a:rPr lang="en-US" dirty="0" err="1" smtClean="0"/>
              <a:t>algum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fato</a:t>
            </a:r>
            <a:r>
              <a:rPr lang="en-US" baseline="0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eles</a:t>
            </a:r>
            <a:r>
              <a:rPr lang="en-US" dirty="0" smtClean="0"/>
              <a:t>. ????????????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pt-BR" smtClean="0"/>
              <a:pPr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054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Pizza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já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tinha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Generics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Class cases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matching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pPr algn="r" defTabSz="457200">
                <a:buNone/>
              </a:pPr>
              <a:t>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8632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Pizza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já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tinha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Generics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Class cases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matching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pPr algn="r" defTabSz="457200">
                <a:buNone/>
              </a:pPr>
              <a:t>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053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pt-BR" dirty="0" smtClean="0"/>
              <a:t>Criada na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Suiça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Hoje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mantêm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Scala 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frameworks Play e Akka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pPr algn="r" defTabSz="457200">
                <a:buNone/>
              </a:pPr>
              <a:t>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284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pq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designada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crescer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acordo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demanda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usuário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dirty="0" err="1" smtClean="0"/>
              <a:t>criar</a:t>
            </a:r>
            <a:r>
              <a:rPr lang="en-US" dirty="0" smtClean="0"/>
              <a:t> </a:t>
            </a:r>
            <a:r>
              <a:rPr lang="en-US" dirty="0" err="1" smtClean="0"/>
              <a:t>linguagens</a:t>
            </a:r>
            <a:r>
              <a:rPr lang="en-US" dirty="0" smtClean="0"/>
              <a:t> (DSL)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6229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u="none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pPr algn="r" defTabSz="457200">
                <a:buNone/>
              </a:pPr>
              <a:t>13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349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u="none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pPr algn="r" defTabSz="457200">
                <a:buNone/>
              </a:pPr>
              <a:t>14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22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“Se eu escolhesse uma língua para usar hoje além de Java, seria Scala”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pt-BR" smtClean="0"/>
              <a:pPr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3030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81C9-FA6C-410D-864C-203A6F4AB271}" type="datetime1">
              <a:rPr lang="en-US" smtClean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4541-983B-452A-B15B-464A8EDF95F4}" type="datetime1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0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20FE-267F-49F0-A14D-75BA2B6D7124}" type="datetime1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1B04-74E9-4D0C-B6FD-32CD7D1DEE9E}" type="datetime1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66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D81A-C2AE-45B1-8B4C-834FB7468DC0}" type="datetime1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94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0593-E449-4DF0-906E-16C7F0389AD8}" type="datetime1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07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7096-9328-4D2F-B64F-3DBA7B82DF90}" type="datetime1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39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1A33-6E6B-4AE7-9902-B407E78E4D6A}" type="datetime1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8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9E6C-02D6-4B4A-8AD7-DFE861B5E841}" type="datetime1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6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rtão de Nome da Co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DBE6-81FC-4A5D-A887-AE020210E246}" type="datetime1">
              <a:rPr lang="en-US" smtClean="0"/>
              <a:t>12/22/2016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pt-BR" sz="12200" b="0" i="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</a:t>
            </a:r>
            <a:endParaRPr lang="pt-BR" sz="12200" b="0" i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pt-BR" sz="12200" b="0" i="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”</a:t>
            </a:r>
            <a:endParaRPr lang="pt-BR" sz="12200" b="0" i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9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6777-E637-423C-825A-5860AA5967C1}" type="datetime1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556D-230F-4D99-84E0-176E618669D5}" type="datetime1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3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E270-A077-4A24-A766-59A33E5CD18D}" type="datetime1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2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11CA-79B3-432D-B8EF-420064C5BF92}" type="datetime1">
              <a:rPr lang="en-US" smtClean="0"/>
              <a:t>12/22/2016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3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E0C4-A335-44B7-BF82-A5D916645FD3}" type="datetime1">
              <a:rPr lang="en-US" smtClean="0"/>
              <a:t>12/22/2016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5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9822-20E9-49DC-B742-080A8E509E46}" type="datetime1">
              <a:rPr lang="en-US" smtClean="0"/>
              <a:t>12/22/2016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2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1EB5-F4F0-4CCD-BB62-20153E3C4DBA}" type="datetime1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0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2DB2-D1E2-4F3C-8112-5C7A767F05CC}" type="datetime1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7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9EE93F-CEC2-445C-8A52-EBB36102A5FA}" type="datetime1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9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  <p:sldLayoutId id="2147484064" r:id="rId14"/>
    <p:sldLayoutId id="2147484065" r:id="rId15"/>
    <p:sldLayoutId id="2147484066" r:id="rId16"/>
    <p:sldLayoutId id="2147484067" r:id="rId17"/>
    <p:sldLayoutId id="2147484068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indeed.com/jobtrends/q-Scala.html" TargetMode="Externa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jobs.apple.com/us/search?#language&amp;ss=%22scala%22&amp;t=1&amp;so=&amp;lo=0*USA&amp;pN=0" TargetMode="Externa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://spark.apache.or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kafka.apache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amza.apache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hyperlink" Target="http://hadoop.apache.org/docs/current/hadoop-yarn/hadoop-yarn-site/YARN.html" TargetMode="External"/><Relationship Id="rId4" Type="http://schemas.openxmlformats.org/officeDocument/2006/relationships/hyperlink" Target="http://kafka.apache.or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link.apache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ayframework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iftweb.net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pray.io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calatra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akka.io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ookietreiber/scala-chart" TargetMode="External"/><Relationship Id="rId3" Type="http://schemas.openxmlformats.org/officeDocument/2006/relationships/hyperlink" Target="http://www.scalanlp.org/" TargetMode="External"/><Relationship Id="rId7" Type="http://schemas.openxmlformats.org/officeDocument/2006/relationships/hyperlink" Target="http://bdgenomics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quantifind/wisp" TargetMode="External"/><Relationship Id="rId11" Type="http://schemas.openxmlformats.org/officeDocument/2006/relationships/image" Target="../media/image23.png"/><Relationship Id="rId5" Type="http://schemas.openxmlformats.org/officeDocument/2006/relationships/hyperlink" Target="https://github.com/dlwh/epic" TargetMode="External"/><Relationship Id="rId10" Type="http://schemas.openxmlformats.org/officeDocument/2006/relationships/image" Target="../media/image22.png"/><Relationship Id="rId4" Type="http://schemas.openxmlformats.org/officeDocument/2006/relationships/hyperlink" Target="https://github.com/scalanlp/breeze" TargetMode="External"/><Relationship Id="rId9" Type="http://schemas.openxmlformats.org/officeDocument/2006/relationships/hyperlink" Target="https://github.com/sterglee/scalalab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s://www.lightbend.com/resources/case-studies-and-storie" TargetMode="External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ala-lang.org/download/" TargetMode="Externa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cala/" TargetMode="External"/><Relationship Id="rId2" Type="http://schemas.openxmlformats.org/officeDocument/2006/relationships/hyperlink" Target="http://www.scala-lang.org/files/archive/spec/2.12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apress.com/us/book/9781484202333" TargetMode="External"/><Relationship Id="rId4" Type="http://schemas.openxmlformats.org/officeDocument/2006/relationships/hyperlink" Target="http://stackoverflow.com/tags/scala/info" TargetMode="Externa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5408" y="1079337"/>
            <a:ext cx="6611817" cy="1140525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Introduction to</a:t>
            </a:r>
            <a:endParaRPr lang="en-US" sz="6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309" y="5469466"/>
            <a:ext cx="6987645" cy="1388534"/>
          </a:xfrm>
        </p:spPr>
        <p:txBody>
          <a:bodyPr/>
          <a:lstStyle/>
          <a:p>
            <a:r>
              <a:rPr lang="en-US" dirty="0" err="1" smtClean="0"/>
              <a:t>Hamed</a:t>
            </a:r>
            <a:r>
              <a:rPr lang="en-US" dirty="0" smtClean="0"/>
              <a:t> </a:t>
            </a:r>
            <a:r>
              <a:rPr lang="en-US" dirty="0" err="1" smtClean="0"/>
              <a:t>Khashechi</a:t>
            </a:r>
            <a:r>
              <a:rPr lang="en-US" dirty="0" smtClean="0"/>
              <a:t>, </a:t>
            </a:r>
            <a:r>
              <a:rPr lang="en-US" dirty="0" err="1" smtClean="0"/>
              <a:t>Hossein</a:t>
            </a:r>
            <a:r>
              <a:rPr lang="en-US" dirty="0" smtClean="0"/>
              <a:t> </a:t>
            </a:r>
            <a:r>
              <a:rPr lang="en-US" dirty="0" err="1" smtClean="0"/>
              <a:t>Rimaz</a:t>
            </a:r>
            <a:endParaRPr lang="en-US" dirty="0" smtClean="0"/>
          </a:p>
          <a:p>
            <a:r>
              <a:rPr lang="en-US" dirty="0" smtClean="0"/>
              <a:t>K.N. </a:t>
            </a:r>
            <a:r>
              <a:rPr lang="en-US" dirty="0" err="1" smtClean="0"/>
              <a:t>Toosi</a:t>
            </a:r>
            <a:r>
              <a:rPr lang="en-US" dirty="0" smtClean="0"/>
              <a:t> University of Technology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510" y="2219862"/>
            <a:ext cx="69532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4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Grp="1"/>
          </p:cNvSpPr>
          <p:nvPr>
            <p:ph idx="1"/>
          </p:nvPr>
        </p:nvSpPr>
        <p:spPr>
          <a:xfrm>
            <a:off x="2301109" y="1745927"/>
            <a:ext cx="9416274" cy="2978331"/>
          </a:xfrm>
        </p:spPr>
        <p:txBody>
          <a:bodyPr>
            <a:noAutofit/>
          </a:bodyPr>
          <a:lstStyle/>
          <a:p>
            <a:pPr marL="0" indent="0">
              <a:buClr>
                <a:schemeClr val="bg2">
                  <a:lumMod val="60000"/>
                  <a:lumOff val="40000"/>
                </a:schemeClr>
              </a:buClr>
              <a:buNone/>
            </a:pPr>
            <a:r>
              <a:rPr lang="en-US" sz="3600" dirty="0" smtClean="0"/>
              <a:t>May </a:t>
            </a:r>
            <a:r>
              <a:rPr lang="en-US" sz="3600" dirty="0"/>
              <a:t>2011, </a:t>
            </a:r>
            <a:r>
              <a:rPr lang="en-US" sz="3600" b="1" dirty="0" err="1"/>
              <a:t>Odersky</a:t>
            </a:r>
            <a:r>
              <a:rPr lang="en-US" sz="3600" dirty="0"/>
              <a:t> </a:t>
            </a:r>
            <a:endParaRPr lang="en-US" sz="3600" dirty="0" smtClean="0"/>
          </a:p>
          <a:p>
            <a:pPr marL="0" indent="0">
              <a:buClr>
                <a:schemeClr val="bg2">
                  <a:lumMod val="60000"/>
                  <a:lumOff val="40000"/>
                </a:schemeClr>
              </a:buClr>
              <a:buNone/>
            </a:pPr>
            <a:r>
              <a:rPr lang="en-US" sz="3600" dirty="0" smtClean="0"/>
              <a:t>launched </a:t>
            </a:r>
            <a:r>
              <a:rPr lang="en-US" sz="3600" b="1" dirty="0" err="1"/>
              <a:t>Typesafe</a:t>
            </a:r>
            <a:r>
              <a:rPr lang="en-US" sz="3600" dirty="0"/>
              <a:t> Inc. 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  <a:p>
            <a:pPr marL="0" indent="0">
              <a:buClr>
                <a:schemeClr val="bg2">
                  <a:lumMod val="60000"/>
                  <a:lumOff val="40000"/>
                </a:schemeClr>
              </a:buClr>
              <a:buNone/>
            </a:pPr>
            <a:r>
              <a:rPr lang="en-US" sz="3600" dirty="0" smtClean="0"/>
              <a:t/>
            </a:r>
            <a:br>
              <a:rPr lang="en-US" sz="3600" dirty="0" smtClean="0"/>
            </a:br>
            <a:endParaRPr lang="pt-BR" sz="3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747" y="2059713"/>
            <a:ext cx="3051859" cy="73984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747" y="4250072"/>
            <a:ext cx="3119835" cy="95778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301109" y="4153551"/>
            <a:ext cx="66060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2">
                  <a:lumMod val="60000"/>
                  <a:lumOff val="40000"/>
                </a:schemeClr>
              </a:buClr>
            </a:pPr>
            <a:r>
              <a:rPr lang="en-US" sz="3600" dirty="0"/>
              <a:t>Currently named 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</a:pPr>
            <a:r>
              <a:rPr lang="en-US" sz="3600" b="1" dirty="0" err="1"/>
              <a:t>Lightbend</a:t>
            </a:r>
            <a:r>
              <a:rPr lang="en-US" sz="3600" dirty="0"/>
              <a:t> Inc.</a:t>
            </a:r>
            <a:endParaRPr lang="pt-BR" sz="3600" dirty="0"/>
          </a:p>
          <a:p>
            <a:endParaRPr lang="pt-BR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9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7516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4" y="2552701"/>
            <a:ext cx="10018713" cy="1752599"/>
          </a:xfrm>
        </p:spPr>
        <p:txBody>
          <a:bodyPr/>
          <a:lstStyle/>
          <a:p>
            <a:r>
              <a:rPr lang="en-US" dirty="0" smtClean="0"/>
              <a:t>Why Scala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10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4936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7394" y="1322155"/>
            <a:ext cx="9486982" cy="342041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8800" b="1" dirty="0" smtClean="0">
                <a:solidFill>
                  <a:schemeClr val="accent2"/>
                </a:solidFill>
              </a:rPr>
              <a:t>“</a:t>
            </a:r>
            <a:r>
              <a:rPr lang="en-US" sz="6000" dirty="0" smtClean="0"/>
              <a:t> Scala </a:t>
            </a:r>
            <a:r>
              <a:rPr lang="en-US" sz="6000" dirty="0"/>
              <a:t>is an acronym for </a:t>
            </a:r>
            <a:r>
              <a:rPr lang="en-US" sz="6000" b="1" dirty="0" smtClean="0"/>
              <a:t>Scalable Language </a:t>
            </a:r>
            <a:r>
              <a:rPr lang="en-US" sz="8800" b="1" dirty="0" smtClean="0">
                <a:solidFill>
                  <a:schemeClr val="accent2"/>
                </a:solidFill>
              </a:rPr>
              <a:t>”</a:t>
            </a:r>
            <a:endParaRPr lang="pt-BR" sz="8800" b="0" i="0" dirty="0">
              <a:solidFill>
                <a:schemeClr val="accent2"/>
              </a:solidFill>
              <a:latin typeface="Century Gothic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>
          <a:xfrm>
            <a:off x="1417394" y="5135880"/>
            <a:ext cx="9777780" cy="1383406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Is </a:t>
            </a:r>
            <a:r>
              <a:rPr lang="en-US" sz="2400" dirty="0">
                <a:solidFill>
                  <a:schemeClr val="tx1"/>
                </a:solidFill>
              </a:rPr>
              <a:t>so named because it was designed to grow with the demands of its </a:t>
            </a:r>
            <a:r>
              <a:rPr lang="en-US" sz="2400" dirty="0" smtClean="0">
                <a:solidFill>
                  <a:schemeClr val="tx1"/>
                </a:solidFill>
              </a:rPr>
              <a:t>users.</a:t>
            </a:r>
            <a:endParaRPr lang="en-US" sz="2400" dirty="0">
              <a:solidFill>
                <a:schemeClr val="tx1"/>
              </a:solidFill>
            </a:endParaRPr>
          </a:p>
          <a:p>
            <a:endParaRPr lang="pt-BR" sz="2400" b="0" i="0" dirty="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z="1400" smtClean="0"/>
              <a:pPr/>
              <a:t>11</a:t>
            </a:fld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5283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7-27 at 7.59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57" y="1850570"/>
            <a:ext cx="5334000" cy="3590562"/>
          </a:xfrm>
          <a:prstGeom prst="rect">
            <a:avLst/>
          </a:prstGeom>
        </p:spPr>
      </p:pic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801" y="97971"/>
            <a:ext cx="10018713" cy="1752599"/>
          </a:xfrm>
        </p:spPr>
        <p:txBody>
          <a:bodyPr/>
          <a:lstStyle/>
          <a:p>
            <a:r>
              <a:rPr lang="en-US" dirty="0" smtClean="0"/>
              <a:t>Why a new Language?</a:t>
            </a:r>
            <a:endParaRPr lang="en-US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801" y="1589316"/>
            <a:ext cx="4935533" cy="38518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The work on Scala was motivated by two </a:t>
            </a:r>
            <a:r>
              <a:rPr lang="en-US" b="1" dirty="0" smtClean="0">
                <a:solidFill>
                  <a:srgbClr val="CD0000"/>
                </a:solidFill>
              </a:rPr>
              <a:t>hypotheses</a:t>
            </a:r>
            <a:r>
              <a:rPr lang="en-US" dirty="0" smtClean="0">
                <a:solidFill>
                  <a:srgbClr val="CD0000"/>
                </a:solidFill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b="1" dirty="0">
                <a:solidFill>
                  <a:srgbClr val="CC0000"/>
                </a:solidFill>
              </a:rPr>
              <a:t>Hypothesis 1:</a:t>
            </a:r>
            <a:r>
              <a:rPr lang="en-US" dirty="0"/>
              <a:t> A general-purpose language needs to be </a:t>
            </a:r>
            <a:r>
              <a:rPr lang="en-US" i="1" dirty="0"/>
              <a:t>scalable</a:t>
            </a:r>
            <a:r>
              <a:rPr lang="en-US" dirty="0"/>
              <a:t>; the same concepts should describe small as well as large parts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b="1" dirty="0">
                <a:solidFill>
                  <a:srgbClr val="CC0000"/>
                </a:solidFill>
              </a:rPr>
              <a:t>Hypothesis 2:</a:t>
            </a:r>
            <a:r>
              <a:rPr lang="en-US" dirty="0"/>
              <a:t> Scalability can be achieved by unifying and generalizing </a:t>
            </a:r>
            <a:r>
              <a:rPr lang="en-US" i="1" dirty="0"/>
              <a:t>functional</a:t>
            </a:r>
            <a:r>
              <a:rPr lang="en-US" dirty="0"/>
              <a:t> and </a:t>
            </a:r>
            <a:r>
              <a:rPr lang="en-US" i="1" dirty="0"/>
              <a:t>object-oriented</a:t>
            </a:r>
            <a:r>
              <a:rPr lang="en-US" dirty="0"/>
              <a:t> programming concepts.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71650" y="5441132"/>
            <a:ext cx="10096507" cy="1259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If we were forced to name just one aspect of Scala that helps </a:t>
            </a:r>
            <a:r>
              <a:rPr lang="en-US" dirty="0" smtClean="0"/>
              <a:t>scalability, we’d </a:t>
            </a:r>
            <a:r>
              <a:rPr lang="en-US" dirty="0"/>
              <a:t>pick its combination of object-oriented and functional </a:t>
            </a:r>
            <a:r>
              <a:rPr lang="en-US" dirty="0" smtClean="0"/>
              <a:t>programming.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992347" y="6335713"/>
            <a:ext cx="551167" cy="365125"/>
          </a:xfrm>
        </p:spPr>
        <p:txBody>
          <a:bodyPr/>
          <a:lstStyle/>
          <a:p>
            <a:fld id="{CA8D9AD5-F248-4919-864A-CFD76CC027D6}" type="slidenum">
              <a:rPr lang="en-US" sz="1400" smtClean="0"/>
              <a:t>12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43208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Grp="1"/>
          </p:cNvSpPr>
          <p:nvPr>
            <p:ph type="title"/>
          </p:nvPr>
        </p:nvSpPr>
        <p:spPr>
          <a:xfrm>
            <a:off x="1409699" y="171450"/>
            <a:ext cx="10018713" cy="1752599"/>
          </a:xfrm>
        </p:spPr>
        <p:txBody>
          <a:bodyPr/>
          <a:lstStyle/>
          <a:p>
            <a:pPr>
              <a:buClr>
                <a:schemeClr val="bg2">
                  <a:lumMod val="60000"/>
                  <a:lumOff val="40000"/>
                </a:schemeClr>
              </a:buClr>
            </a:pPr>
            <a:r>
              <a:rPr lang="pt-BR" sz="2800" b="1" dirty="0" err="1"/>
              <a:t>What</a:t>
            </a:r>
            <a:r>
              <a:rPr lang="pt-BR" sz="2800" b="1" dirty="0"/>
              <a:t> </a:t>
            </a:r>
            <a:r>
              <a:rPr lang="pt-BR" sz="2800" b="1" dirty="0" err="1"/>
              <a:t>is</a:t>
            </a:r>
            <a:r>
              <a:rPr lang="pt-BR" sz="2800" b="1" dirty="0"/>
              <a:t> Scala?</a:t>
            </a:r>
          </a:p>
        </p:txBody>
      </p:sp>
      <p:sp>
        <p:nvSpPr>
          <p:cNvPr id="3" name="Retângulo 2"/>
          <p:cNvSpPr>
            <a:spLocks noGrp="1"/>
          </p:cNvSpPr>
          <p:nvPr>
            <p:ph idx="1"/>
          </p:nvPr>
        </p:nvSpPr>
        <p:spPr>
          <a:xfrm>
            <a:off x="1814512" y="1325424"/>
            <a:ext cx="10172700" cy="515551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pt-BR" dirty="0"/>
              <a:t>Scala </a:t>
            </a:r>
            <a:r>
              <a:rPr lang="pt-BR" dirty="0" smtClean="0"/>
              <a:t>compiles to Byte </a:t>
            </a:r>
            <a:r>
              <a:rPr lang="pt-BR" dirty="0"/>
              <a:t>Code </a:t>
            </a:r>
            <a:r>
              <a:rPr lang="pt-BR" dirty="0" smtClean="0"/>
              <a:t>in the JVM.</a:t>
            </a:r>
            <a:r>
              <a:rPr lang="en-US" dirty="0"/>
              <a:t> Scala programs compile to JVM bytecodes. Their run-time performance is usually on par with Java programs.</a:t>
            </a:r>
            <a:endParaRPr lang="pt-BR" dirty="0"/>
          </a:p>
          <a:p>
            <a:pPr>
              <a:lnSpc>
                <a:spcPct val="200000"/>
              </a:lnSpc>
            </a:pPr>
            <a:r>
              <a:rPr lang="pt-BR" dirty="0" smtClean="0"/>
              <a:t>You can write a </a:t>
            </a:r>
            <a:r>
              <a:rPr lang="pt-BR" b="1" dirty="0" smtClean="0"/>
              <a:t>.class </a:t>
            </a:r>
            <a:r>
              <a:rPr lang="pt-BR" dirty="0" smtClean="0"/>
              <a:t>being java or </a:t>
            </a:r>
            <a:r>
              <a:rPr lang="pt-BR" dirty="0"/>
              <a:t>scala </a:t>
            </a:r>
            <a:r>
              <a:rPr lang="pt-BR" dirty="0" smtClean="0"/>
              <a:t>code</a:t>
            </a:r>
            <a:r>
              <a:rPr lang="pt-BR" dirty="0"/>
              <a:t>.</a:t>
            </a:r>
            <a:endParaRPr lang="pt-BR" dirty="0" smtClean="0"/>
          </a:p>
          <a:p>
            <a:pPr>
              <a:lnSpc>
                <a:spcPct val="200000"/>
              </a:lnSpc>
            </a:pPr>
            <a:r>
              <a:rPr lang="en-US" dirty="0"/>
              <a:t>Interoperability with Java, So you can easily use the Java Ecosystem.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13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23811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Grp="1"/>
          </p:cNvSpPr>
          <p:nvPr>
            <p:ph type="title"/>
          </p:nvPr>
        </p:nvSpPr>
        <p:spPr>
          <a:xfrm>
            <a:off x="1409699" y="171450"/>
            <a:ext cx="10018713" cy="1752599"/>
          </a:xfrm>
        </p:spPr>
        <p:txBody>
          <a:bodyPr/>
          <a:lstStyle/>
          <a:p>
            <a:pPr>
              <a:buClr>
                <a:schemeClr val="bg2">
                  <a:lumMod val="60000"/>
                  <a:lumOff val="40000"/>
                </a:schemeClr>
              </a:buClr>
            </a:pPr>
            <a:r>
              <a:rPr lang="pt-BR" sz="2800" b="1" dirty="0" smtClean="0"/>
              <a:t>Why Scala</a:t>
            </a:r>
            <a:r>
              <a:rPr lang="pt-BR" sz="2800" b="1" dirty="0"/>
              <a:t>?</a:t>
            </a:r>
          </a:p>
        </p:txBody>
      </p:sp>
      <p:sp>
        <p:nvSpPr>
          <p:cNvPr id="3" name="Retângulo 2"/>
          <p:cNvSpPr>
            <a:spLocks noGrp="1"/>
          </p:cNvSpPr>
          <p:nvPr>
            <p:ph idx="1"/>
          </p:nvPr>
        </p:nvSpPr>
        <p:spPr>
          <a:xfrm>
            <a:off x="1775875" y="1571223"/>
            <a:ext cx="10172700" cy="463204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Scala is </a:t>
            </a:r>
            <a:r>
              <a:rPr lang="en-US" dirty="0" smtClean="0"/>
              <a:t>concise. </a:t>
            </a:r>
            <a:r>
              <a:rPr lang="en-US" dirty="0"/>
              <a:t>No boilerplate </a:t>
            </a:r>
            <a:r>
              <a:rPr lang="en-US" dirty="0" smtClean="0"/>
              <a:t>code! (semicolons, return, getter/setter, …)</a:t>
            </a:r>
            <a:br>
              <a:rPr lang="en-US" dirty="0" smtClean="0"/>
            </a:br>
            <a:r>
              <a:rPr lang="en-US" dirty="0" smtClean="0"/>
              <a:t>Fewer </a:t>
            </a:r>
            <a:r>
              <a:rPr lang="en-US" dirty="0"/>
              <a:t>lines of code mean not only less typing, but also less effort at reading and understanding programs and fewer possibilities of defects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Scala is </a:t>
            </a:r>
            <a:r>
              <a:rPr lang="en-US" dirty="0" smtClean="0"/>
              <a:t>high-level. OOP and FP let you write more complex programs.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Scala is statically </a:t>
            </a:r>
            <a:r>
              <a:rPr lang="en-US" dirty="0" smtClean="0"/>
              <a:t>typed, </a:t>
            </a:r>
            <a:r>
              <a:rPr lang="en-US" dirty="0"/>
              <a:t>verbosity is avoided through type </a:t>
            </a:r>
            <a:r>
              <a:rPr lang="en-US" dirty="0" smtClean="0"/>
              <a:t>inference so it look likes it’s a dynamic language but it’s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14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2136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58" y="2270221"/>
            <a:ext cx="9017687" cy="4130585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3490" y="163292"/>
            <a:ext cx="7540822" cy="1752599"/>
          </a:xfrm>
        </p:spPr>
        <p:txBody>
          <a:bodyPr/>
          <a:lstStyle/>
          <a:p>
            <a:r>
              <a:rPr lang="en-US" dirty="0" smtClean="0"/>
              <a:t>JVM Languages Timeline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z="1400" smtClean="0"/>
              <a:pPr/>
              <a:t>15</a:t>
            </a:fld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86054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3490" y="163292"/>
            <a:ext cx="7540822" cy="884457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Indeed</a:t>
            </a:r>
            <a:r>
              <a:rPr lang="en-US" dirty="0" smtClean="0"/>
              <a:t> Scala Job Trend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875" y="1047749"/>
            <a:ext cx="8804051" cy="553772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z="1400" smtClean="0"/>
              <a:pPr/>
              <a:t>16</a:t>
            </a:fld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99378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25424" y="163292"/>
            <a:ext cx="8316952" cy="8844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 </a:t>
            </a:r>
            <a:r>
              <a:rPr lang="en-US" dirty="0" smtClean="0">
                <a:hlinkClick r:id="rId2"/>
              </a:rPr>
              <a:t>Apple</a:t>
            </a:r>
            <a:r>
              <a:rPr lang="en-US" dirty="0" smtClean="0"/>
              <a:t> needs Scala developer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81" y="1047749"/>
            <a:ext cx="11012437" cy="538237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38951" y="6430125"/>
            <a:ext cx="551167" cy="365125"/>
          </a:xfrm>
        </p:spPr>
        <p:txBody>
          <a:bodyPr/>
          <a:lstStyle/>
          <a:p>
            <a:fld id="{D57F1E4F-1CFF-5643-939E-02111984F565}" type="slidenum">
              <a:rPr lang="pt-BR" sz="1400" smtClean="0"/>
              <a:pPr/>
              <a:t>17</a:t>
            </a:fld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6626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3179" y="1509288"/>
            <a:ext cx="10319170" cy="3393787"/>
          </a:xfrm>
        </p:spPr>
        <p:txBody>
          <a:bodyPr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i="1" dirty="0"/>
              <a:t>If I were to pick a language to use today other than Java, it would be Scala</a:t>
            </a:r>
            <a:r>
              <a:rPr lang="en-US" dirty="0" smtClean="0"/>
              <a:t>. </a:t>
            </a:r>
            <a:endParaRPr lang="pt-BR" sz="8800" b="0" i="0" dirty="0">
              <a:solidFill>
                <a:srgbClr val="EBEBEB"/>
              </a:solidFill>
              <a:latin typeface="Century Gothic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>
          <a:xfrm>
            <a:off x="953179" y="5673393"/>
            <a:ext cx="10319170" cy="663808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James </a:t>
            </a:r>
            <a:r>
              <a:rPr lang="en-US" sz="2400" b="1" dirty="0">
                <a:solidFill>
                  <a:schemeClr val="tx1"/>
                </a:solidFill>
              </a:rPr>
              <a:t>Gosling</a:t>
            </a:r>
            <a:r>
              <a:rPr lang="en-US" sz="2400" dirty="0">
                <a:solidFill>
                  <a:schemeClr val="tx1"/>
                </a:solidFill>
              </a:rPr>
              <a:t>, the creator of the Java programming language</a:t>
            </a:r>
          </a:p>
          <a:p>
            <a:endParaRPr lang="pt-BR" sz="2400" b="1" i="0" dirty="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69032" y="1636521"/>
            <a:ext cx="8034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accent2"/>
                </a:solidFill>
              </a:rPr>
              <a:t>“</a:t>
            </a:r>
            <a:endParaRPr lang="pt-BR" sz="9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209486" y="2933744"/>
            <a:ext cx="7809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accent2"/>
                </a:solidFill>
              </a:rPr>
              <a:t>”</a:t>
            </a:r>
            <a:endParaRPr lang="pt-BR" sz="9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z="1400" smtClean="0"/>
              <a:pPr/>
              <a:t>18</a:t>
            </a:fld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8855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84310" y="2011680"/>
            <a:ext cx="10018713" cy="4402183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Getting Started</a:t>
            </a:r>
          </a:p>
          <a:p>
            <a:r>
              <a:rPr lang="en-US" dirty="0" smtClean="0"/>
              <a:t>Features of Language</a:t>
            </a:r>
          </a:p>
          <a:p>
            <a:r>
              <a:rPr lang="en-US" dirty="0" smtClean="0"/>
              <a:t>Programming Environment</a:t>
            </a:r>
            <a:endParaRPr lang="en-US" dirty="0"/>
          </a:p>
          <a:p>
            <a:r>
              <a:rPr lang="en-US" dirty="0" smtClean="0"/>
              <a:t>Demo (Word Count with Spark, Simple Web App using Play, MongoDB, </a:t>
            </a:r>
            <a:r>
              <a:rPr lang="en-US" dirty="0" err="1" smtClean="0"/>
              <a:t>ReactiveMongo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A8D9AD5-F248-4919-864A-CFD76CC027D6}" type="slidenum">
              <a:rPr lang="en-US" sz="1400" smtClean="0"/>
              <a:t>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299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4" y="2552701"/>
            <a:ext cx="10018713" cy="1752599"/>
          </a:xfrm>
        </p:spPr>
        <p:txBody>
          <a:bodyPr/>
          <a:lstStyle/>
          <a:p>
            <a:r>
              <a:rPr lang="en-US" dirty="0"/>
              <a:t>Scala Ecosystem and Use Cases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19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1054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Grp="1"/>
          </p:cNvSpPr>
          <p:nvPr>
            <p:ph type="title"/>
          </p:nvPr>
        </p:nvSpPr>
        <p:spPr>
          <a:xfrm>
            <a:off x="1409699" y="171450"/>
            <a:ext cx="10018713" cy="1752599"/>
          </a:xfrm>
        </p:spPr>
        <p:txBody>
          <a:bodyPr/>
          <a:lstStyle/>
          <a:p>
            <a:pPr>
              <a:buClr>
                <a:schemeClr val="bg2">
                  <a:lumMod val="60000"/>
                  <a:lumOff val="40000"/>
                </a:schemeClr>
              </a:buClr>
            </a:pPr>
            <a:r>
              <a:rPr lang="pt-BR" sz="2800" b="1" dirty="0" smtClean="0"/>
              <a:t>Scala </a:t>
            </a:r>
            <a:r>
              <a:rPr lang="pt-BR" sz="2800" b="1" dirty="0"/>
              <a:t>U</a:t>
            </a:r>
            <a:r>
              <a:rPr lang="pt-BR" sz="2800" b="1" dirty="0" smtClean="0"/>
              <a:t>se Cases</a:t>
            </a:r>
            <a:endParaRPr lang="pt-BR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09699" y="1924049"/>
            <a:ext cx="10018713" cy="458651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Big Data and Data Science</a:t>
            </a:r>
          </a:p>
          <a:p>
            <a:r>
              <a:rPr lang="en-US" sz="2800" dirty="0" smtClean="0"/>
              <a:t>Web Application Development, REST API Development</a:t>
            </a:r>
          </a:p>
          <a:p>
            <a:r>
              <a:rPr lang="en-US" sz="2800" dirty="0" smtClean="0"/>
              <a:t>Distributed System, Concurrency and Parallelism</a:t>
            </a:r>
          </a:p>
          <a:p>
            <a:r>
              <a:rPr lang="en-US" sz="2800" dirty="0"/>
              <a:t>Scientific Computation like NLP, Numerical Computing and Data </a:t>
            </a:r>
            <a:r>
              <a:rPr lang="en-US" sz="2800" dirty="0" smtClean="0"/>
              <a:t>Visualization</a:t>
            </a:r>
          </a:p>
          <a:p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20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2630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Grp="1"/>
          </p:cNvSpPr>
          <p:nvPr>
            <p:ph type="title"/>
          </p:nvPr>
        </p:nvSpPr>
        <p:spPr>
          <a:xfrm>
            <a:off x="1409699" y="171450"/>
            <a:ext cx="10018713" cy="1752599"/>
          </a:xfrm>
        </p:spPr>
        <p:txBody>
          <a:bodyPr/>
          <a:lstStyle/>
          <a:p>
            <a:pPr>
              <a:buClr>
                <a:schemeClr val="bg2">
                  <a:lumMod val="60000"/>
                  <a:lumOff val="40000"/>
                </a:schemeClr>
              </a:buClr>
            </a:pPr>
            <a:r>
              <a:rPr lang="pt-BR" sz="2800" b="1" dirty="0" smtClean="0"/>
              <a:t>Scala </a:t>
            </a:r>
            <a:r>
              <a:rPr lang="pt-BR" sz="2800" b="1" dirty="0"/>
              <a:t>U</a:t>
            </a:r>
            <a:r>
              <a:rPr lang="pt-BR" sz="2800" b="1" dirty="0" smtClean="0"/>
              <a:t>se Cases</a:t>
            </a:r>
            <a:br>
              <a:rPr lang="pt-BR" sz="2800" b="1" dirty="0" smtClean="0"/>
            </a:b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>Big Data and Data Science</a:t>
            </a:r>
            <a:endParaRPr lang="pt-BR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875" y="3800475"/>
            <a:ext cx="5043587" cy="2376599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0" y="1924049"/>
            <a:ext cx="10018713" cy="2305051"/>
          </a:xfrm>
        </p:spPr>
        <p:txBody>
          <a:bodyPr/>
          <a:lstStyle/>
          <a:p>
            <a:r>
              <a:rPr lang="en-US" dirty="0" smtClean="0">
                <a:hlinkClick r:id="rId4"/>
              </a:rPr>
              <a:t>Apache Spark</a:t>
            </a:r>
            <a:r>
              <a:rPr lang="en-US" dirty="0" smtClean="0"/>
              <a:t> is written in Scala. You can use Spark for machine learning, graph processing, streaming and generally as an in-memory distributed, fault-tolerant data processing engine.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72" y="3718933"/>
            <a:ext cx="4774603" cy="253968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77295" y="6258615"/>
            <a:ext cx="551167" cy="365125"/>
          </a:xfrm>
        </p:spPr>
        <p:txBody>
          <a:bodyPr/>
          <a:lstStyle/>
          <a:p>
            <a:fld id="{CA8D9AD5-F248-4919-864A-CFD76CC027D6}" type="slidenum">
              <a:rPr lang="en-US" sz="1400" smtClean="0"/>
              <a:t>21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6479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Grp="1"/>
          </p:cNvSpPr>
          <p:nvPr>
            <p:ph type="title"/>
          </p:nvPr>
        </p:nvSpPr>
        <p:spPr>
          <a:xfrm>
            <a:off x="1409699" y="171450"/>
            <a:ext cx="10018713" cy="1752599"/>
          </a:xfrm>
        </p:spPr>
        <p:txBody>
          <a:bodyPr/>
          <a:lstStyle/>
          <a:p>
            <a:pPr>
              <a:buClr>
                <a:schemeClr val="bg2">
                  <a:lumMod val="60000"/>
                  <a:lumOff val="40000"/>
                </a:schemeClr>
              </a:buClr>
            </a:pPr>
            <a:r>
              <a:rPr lang="pt-BR" sz="2800" b="1" dirty="0" smtClean="0"/>
              <a:t>Scala </a:t>
            </a:r>
            <a:r>
              <a:rPr lang="pt-BR" sz="2800" b="1" dirty="0"/>
              <a:t>U</a:t>
            </a:r>
            <a:r>
              <a:rPr lang="pt-BR" sz="2800" b="1" dirty="0" smtClean="0"/>
              <a:t>se Cases</a:t>
            </a:r>
            <a:br>
              <a:rPr lang="pt-BR" sz="2800" b="1" dirty="0" smtClean="0"/>
            </a:b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>Big Data and Data Science</a:t>
            </a:r>
            <a:endParaRPr lang="pt-BR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0" y="1924049"/>
            <a:ext cx="10018713" cy="2305051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Apache Kafka</a:t>
            </a:r>
            <a:r>
              <a:rPr lang="en-US" dirty="0" smtClean="0"/>
              <a:t> is written in Scala and Java. It provides </a:t>
            </a:r>
            <a:r>
              <a:rPr lang="en-US" dirty="0"/>
              <a:t>a unified, high-throughput, low-latency platform for handling real-time data feeds.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80" y="3343275"/>
            <a:ext cx="6686550" cy="35147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22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8925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Grp="1"/>
          </p:cNvSpPr>
          <p:nvPr>
            <p:ph type="title"/>
          </p:nvPr>
        </p:nvSpPr>
        <p:spPr>
          <a:xfrm>
            <a:off x="1409699" y="171450"/>
            <a:ext cx="10018713" cy="1752599"/>
          </a:xfrm>
        </p:spPr>
        <p:txBody>
          <a:bodyPr/>
          <a:lstStyle/>
          <a:p>
            <a:pPr>
              <a:buClr>
                <a:schemeClr val="bg2">
                  <a:lumMod val="60000"/>
                  <a:lumOff val="40000"/>
                </a:schemeClr>
              </a:buClr>
            </a:pPr>
            <a:r>
              <a:rPr lang="pt-BR" sz="2800" b="1" dirty="0" smtClean="0"/>
              <a:t>Scala </a:t>
            </a:r>
            <a:r>
              <a:rPr lang="pt-BR" sz="2800" b="1" dirty="0"/>
              <a:t>U</a:t>
            </a:r>
            <a:r>
              <a:rPr lang="pt-BR" sz="2800" b="1" dirty="0" smtClean="0"/>
              <a:t>se Cases</a:t>
            </a:r>
            <a:br>
              <a:rPr lang="pt-BR" sz="2800" b="1" dirty="0" smtClean="0"/>
            </a:b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>Big Data and Data Science</a:t>
            </a:r>
            <a:endParaRPr lang="pt-BR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0" y="1924049"/>
            <a:ext cx="10018713" cy="2305051"/>
          </a:xfrm>
        </p:spPr>
        <p:txBody>
          <a:bodyPr/>
          <a:lstStyle/>
          <a:p>
            <a:r>
              <a:rPr lang="en-US" dirty="0">
                <a:hlinkClick r:id="rId3"/>
              </a:rPr>
              <a:t>Apache </a:t>
            </a:r>
            <a:r>
              <a:rPr lang="en-US" dirty="0" err="1">
                <a:hlinkClick r:id="rId3"/>
              </a:rPr>
              <a:t>Samza</a:t>
            </a:r>
            <a:r>
              <a:rPr lang="en-US" dirty="0">
                <a:hlinkClick r:id="rId3"/>
              </a:rPr>
              <a:t> </a:t>
            </a:r>
            <a:r>
              <a:rPr lang="en-US" dirty="0"/>
              <a:t>is a distributed stream processing </a:t>
            </a:r>
            <a:r>
              <a:rPr lang="en-US" dirty="0" smtClean="0"/>
              <a:t>framework written in Java and Scala. </a:t>
            </a:r>
            <a:r>
              <a:rPr lang="en-US" dirty="0"/>
              <a:t>It uses </a:t>
            </a:r>
            <a:r>
              <a:rPr lang="en-US" dirty="0">
                <a:hlinkClick r:id="rId4"/>
              </a:rPr>
              <a:t>Apache Kafka</a:t>
            </a:r>
            <a:r>
              <a:rPr lang="en-US" dirty="0"/>
              <a:t> for messaging, and </a:t>
            </a:r>
            <a:r>
              <a:rPr lang="en-US" dirty="0">
                <a:hlinkClick r:id="rId5"/>
              </a:rPr>
              <a:t>Apache Hadoop YARN</a:t>
            </a:r>
            <a:r>
              <a:rPr lang="en-US" dirty="0"/>
              <a:t> to provide fault tolerance, processor isolation, security, and resource management.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203" y="4795290"/>
            <a:ext cx="5876925" cy="174838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23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8705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Grp="1"/>
          </p:cNvSpPr>
          <p:nvPr>
            <p:ph type="title"/>
          </p:nvPr>
        </p:nvSpPr>
        <p:spPr>
          <a:xfrm>
            <a:off x="1409699" y="171450"/>
            <a:ext cx="10018713" cy="1752599"/>
          </a:xfrm>
        </p:spPr>
        <p:txBody>
          <a:bodyPr/>
          <a:lstStyle/>
          <a:p>
            <a:pPr>
              <a:buClr>
                <a:schemeClr val="bg2">
                  <a:lumMod val="60000"/>
                  <a:lumOff val="40000"/>
                </a:schemeClr>
              </a:buClr>
            </a:pPr>
            <a:r>
              <a:rPr lang="pt-BR" sz="2800" b="1" dirty="0" smtClean="0"/>
              <a:t>Scala </a:t>
            </a:r>
            <a:r>
              <a:rPr lang="pt-BR" sz="2800" b="1" dirty="0"/>
              <a:t>U</a:t>
            </a:r>
            <a:r>
              <a:rPr lang="pt-BR" sz="2800" b="1" dirty="0" smtClean="0"/>
              <a:t>se Cases</a:t>
            </a:r>
            <a:br>
              <a:rPr lang="pt-BR" sz="2800" b="1" dirty="0" smtClean="0"/>
            </a:b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>Big Data and Data Science</a:t>
            </a:r>
            <a:endParaRPr lang="pt-BR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0" y="1924049"/>
            <a:ext cx="10018713" cy="2305051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Apache </a:t>
            </a:r>
            <a:r>
              <a:rPr lang="en-US" dirty="0" err="1">
                <a:hlinkClick r:id="rId3"/>
              </a:rPr>
              <a:t>Flink</a:t>
            </a:r>
            <a:r>
              <a:rPr lang="en-US" dirty="0"/>
              <a:t> is a distributed streaming dataflow engine written in Java and Scala.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71" r="31183" b="27253"/>
          <a:stretch/>
        </p:blipFill>
        <p:spPr>
          <a:xfrm>
            <a:off x="4974883" y="3290886"/>
            <a:ext cx="2888344" cy="328402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24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01225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Grp="1"/>
          </p:cNvSpPr>
          <p:nvPr>
            <p:ph type="title"/>
          </p:nvPr>
        </p:nvSpPr>
        <p:spPr>
          <a:xfrm>
            <a:off x="1409699" y="171450"/>
            <a:ext cx="10018713" cy="1752599"/>
          </a:xfrm>
        </p:spPr>
        <p:txBody>
          <a:bodyPr/>
          <a:lstStyle/>
          <a:p>
            <a:r>
              <a:rPr lang="pt-BR" sz="2800" b="1" dirty="0" smtClean="0"/>
              <a:t>Scala </a:t>
            </a:r>
            <a:r>
              <a:rPr lang="pt-BR" sz="2800" b="1" dirty="0"/>
              <a:t>U</a:t>
            </a:r>
            <a:r>
              <a:rPr lang="pt-BR" sz="2800" b="1" dirty="0" smtClean="0"/>
              <a:t>se Cases</a:t>
            </a:r>
            <a:br>
              <a:rPr lang="pt-BR" sz="2800" b="1" dirty="0" smtClean="0"/>
            </a:b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en-US" sz="2800" b="1" dirty="0"/>
              <a:t>Web Application Development, REST API Development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0" y="1924049"/>
            <a:ext cx="10018713" cy="2505076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Play</a:t>
            </a:r>
            <a:r>
              <a:rPr lang="en-US" dirty="0"/>
              <a:t> is a stateless, asynchronous, and non-blocking framework that uses an underlying fork-join thread pool to do work stealing for network operations, and can leverage Akka for user level operations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Play </a:t>
            </a:r>
            <a:r>
              <a:rPr lang="en-US" dirty="0"/>
              <a:t>Framework makes it easy to build web applications with Java &amp; Scala.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486" y="4290208"/>
            <a:ext cx="4529138" cy="23654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25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3111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Grp="1"/>
          </p:cNvSpPr>
          <p:nvPr>
            <p:ph type="title"/>
          </p:nvPr>
        </p:nvSpPr>
        <p:spPr>
          <a:xfrm>
            <a:off x="1409699" y="171450"/>
            <a:ext cx="10018713" cy="1752599"/>
          </a:xfrm>
        </p:spPr>
        <p:txBody>
          <a:bodyPr/>
          <a:lstStyle/>
          <a:p>
            <a:r>
              <a:rPr lang="pt-BR" sz="2800" b="1" dirty="0" smtClean="0"/>
              <a:t>Scala </a:t>
            </a:r>
            <a:r>
              <a:rPr lang="pt-BR" sz="2800" b="1" dirty="0"/>
              <a:t>U</a:t>
            </a:r>
            <a:r>
              <a:rPr lang="pt-BR" sz="2800" b="1" dirty="0" smtClean="0"/>
              <a:t>se Cases</a:t>
            </a:r>
            <a:br>
              <a:rPr lang="pt-BR" sz="2800" b="1" dirty="0" smtClean="0"/>
            </a:b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en-US" sz="2800" b="1" dirty="0"/>
              <a:t>Web Application Development, REST API Development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0" y="1924049"/>
            <a:ext cx="10018713" cy="2505076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Lift</a:t>
            </a:r>
            <a:r>
              <a:rPr lang="en-US" dirty="0"/>
              <a:t> </a:t>
            </a:r>
            <a:r>
              <a:rPr lang="en-US" dirty="0" smtClean="0"/>
              <a:t>claim that it is </a:t>
            </a:r>
            <a:r>
              <a:rPr lang="en-US" dirty="0"/>
              <a:t>the most powerful, most secure web framework available today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It’s Secure, Scalable, Modular, Designer friendly, and Developer </a:t>
            </a:r>
            <a:r>
              <a:rPr lang="en-US" dirty="0" smtClean="0"/>
              <a:t>centric.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33" y="4219573"/>
            <a:ext cx="5242444" cy="23636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26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685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Grp="1"/>
          </p:cNvSpPr>
          <p:nvPr>
            <p:ph type="title"/>
          </p:nvPr>
        </p:nvSpPr>
        <p:spPr>
          <a:xfrm>
            <a:off x="1409699" y="171450"/>
            <a:ext cx="10018713" cy="1752599"/>
          </a:xfrm>
        </p:spPr>
        <p:txBody>
          <a:bodyPr/>
          <a:lstStyle/>
          <a:p>
            <a:r>
              <a:rPr lang="pt-BR" sz="2800" b="1" dirty="0" smtClean="0"/>
              <a:t>Scala </a:t>
            </a:r>
            <a:r>
              <a:rPr lang="pt-BR" sz="2800" b="1" dirty="0"/>
              <a:t>U</a:t>
            </a:r>
            <a:r>
              <a:rPr lang="pt-BR" sz="2800" b="1" dirty="0" smtClean="0"/>
              <a:t>se Cases</a:t>
            </a:r>
            <a:br>
              <a:rPr lang="pt-BR" sz="2800" b="1" dirty="0" smtClean="0"/>
            </a:b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en-US" sz="2800" b="1" dirty="0"/>
              <a:t>Web Application Development, REST API Development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0" y="1924049"/>
            <a:ext cx="10018713" cy="2762251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Spray</a:t>
            </a:r>
            <a:r>
              <a:rPr lang="en-US" dirty="0" smtClean="0"/>
              <a:t> </a:t>
            </a:r>
            <a:r>
              <a:rPr lang="en-US" dirty="0"/>
              <a:t>is an open-source toolkit for building REST/HTTP-based integration layers on top of Scala and Akka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Being asynchronous, actor-based, fast, lightweight, modular and testable it's a great way to connect your Scala applications to the world.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436" y="4686300"/>
            <a:ext cx="6095238" cy="181587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27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303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Grp="1"/>
          </p:cNvSpPr>
          <p:nvPr>
            <p:ph type="title"/>
          </p:nvPr>
        </p:nvSpPr>
        <p:spPr>
          <a:xfrm>
            <a:off x="1409699" y="171450"/>
            <a:ext cx="10018713" cy="1752599"/>
          </a:xfrm>
        </p:spPr>
        <p:txBody>
          <a:bodyPr/>
          <a:lstStyle/>
          <a:p>
            <a:r>
              <a:rPr lang="pt-BR" sz="2800" b="1" dirty="0" smtClean="0"/>
              <a:t>Scala </a:t>
            </a:r>
            <a:r>
              <a:rPr lang="pt-BR" sz="2800" b="1" dirty="0"/>
              <a:t>U</a:t>
            </a:r>
            <a:r>
              <a:rPr lang="pt-BR" sz="2800" b="1" dirty="0" smtClean="0"/>
              <a:t>se Cases</a:t>
            </a:r>
            <a:br>
              <a:rPr lang="pt-BR" sz="2800" b="1" dirty="0" smtClean="0"/>
            </a:b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en-US" sz="2800" b="1" dirty="0"/>
              <a:t>Web Application Development, REST API Development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0" y="1924049"/>
            <a:ext cx="10018713" cy="2505076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Scalatra</a:t>
            </a:r>
            <a:r>
              <a:rPr lang="en-US" dirty="0"/>
              <a:t> is a simple, accessible and free web micro-framework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It combines the power of the JVM with the beauty and brevity of Scala, helping you quickly build high-performance web sites and APIs.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226" y="4429125"/>
            <a:ext cx="2655657" cy="200036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28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04385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r>
              <a:rPr lang="en-US" dirty="0" smtClean="0"/>
              <a:t>Why Scala</a:t>
            </a:r>
          </a:p>
          <a:p>
            <a:r>
              <a:rPr lang="en-US" dirty="0" smtClean="0"/>
              <a:t>Scala Ecosystem and Use Cases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4750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Grp="1"/>
          </p:cNvSpPr>
          <p:nvPr>
            <p:ph type="title"/>
          </p:nvPr>
        </p:nvSpPr>
        <p:spPr>
          <a:xfrm>
            <a:off x="1409699" y="171450"/>
            <a:ext cx="10018713" cy="1752599"/>
          </a:xfrm>
        </p:spPr>
        <p:txBody>
          <a:bodyPr/>
          <a:lstStyle/>
          <a:p>
            <a:r>
              <a:rPr lang="pt-BR" sz="2800" b="1" dirty="0" smtClean="0"/>
              <a:t>Scala Use Cases</a:t>
            </a:r>
            <a:br>
              <a:rPr lang="pt-BR" sz="2800" b="1" dirty="0" smtClean="0"/>
            </a:b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en-US" sz="2800" b="1" dirty="0"/>
              <a:t>Distributed System, Concurrency and Parallelism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0" y="1924049"/>
            <a:ext cx="10018713" cy="2505076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Akka</a:t>
            </a:r>
            <a:r>
              <a:rPr lang="en-US" dirty="0"/>
              <a:t> is open source middleware for building highly concurrent, distributed and fault-tolerant systems on the </a:t>
            </a:r>
            <a:r>
              <a:rPr lang="en-US" dirty="0" smtClean="0"/>
              <a:t>JVM.</a:t>
            </a:r>
          </a:p>
          <a:p>
            <a:r>
              <a:rPr lang="en-US" dirty="0" smtClean="0"/>
              <a:t>Akka </a:t>
            </a:r>
            <a:r>
              <a:rPr lang="en-US" dirty="0"/>
              <a:t>is built with Scala, but offers both Scala and Java APIs to developers</a:t>
            </a:r>
            <a:r>
              <a:rPr lang="en-US" dirty="0" smtClean="0"/>
              <a:t>.</a:t>
            </a:r>
          </a:p>
          <a:p>
            <a:r>
              <a:rPr lang="en-US" dirty="0"/>
              <a:t>At the heart of Akka is the concept of Actors, which provide an ideal model for thinking about highly concurrent and scalable systems.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57" y="4077862"/>
            <a:ext cx="6325395" cy="2594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29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3603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Grp="1"/>
          </p:cNvSpPr>
          <p:nvPr>
            <p:ph type="title"/>
          </p:nvPr>
        </p:nvSpPr>
        <p:spPr>
          <a:xfrm>
            <a:off x="1409699" y="171450"/>
            <a:ext cx="10018713" cy="1752599"/>
          </a:xfrm>
        </p:spPr>
        <p:txBody>
          <a:bodyPr>
            <a:normAutofit/>
          </a:bodyPr>
          <a:lstStyle/>
          <a:p>
            <a:pPr>
              <a:buClr>
                <a:schemeClr val="bg2">
                  <a:lumMod val="60000"/>
                  <a:lumOff val="40000"/>
                </a:schemeClr>
              </a:buClr>
            </a:pPr>
            <a:r>
              <a:rPr lang="pt-BR" sz="2800" b="1" dirty="0" smtClean="0"/>
              <a:t>Scala </a:t>
            </a:r>
            <a:r>
              <a:rPr lang="pt-BR" sz="2800" b="1" dirty="0"/>
              <a:t>U</a:t>
            </a:r>
            <a:r>
              <a:rPr lang="pt-BR" sz="2800" b="1" dirty="0" smtClean="0"/>
              <a:t>se Cases</a:t>
            </a:r>
            <a:br>
              <a:rPr lang="pt-BR" sz="2800" b="1" dirty="0" smtClean="0"/>
            </a:br>
            <a:r>
              <a:rPr lang="pt-BR" sz="2800" b="1" dirty="0"/>
              <a:t/>
            </a:r>
            <a:br>
              <a:rPr lang="pt-BR" sz="2800" b="1" dirty="0"/>
            </a:br>
            <a:r>
              <a:rPr lang="pt-BR" sz="2800" b="1" dirty="0"/>
              <a:t>Scientific Computation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0" y="1924049"/>
            <a:ext cx="10018713" cy="4084865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Scala NLP</a:t>
            </a:r>
            <a:r>
              <a:rPr lang="en-US" dirty="0" smtClean="0"/>
              <a:t>  library including </a:t>
            </a:r>
            <a:r>
              <a:rPr lang="en-US" dirty="0" smtClean="0">
                <a:hlinkClick r:id="rId4"/>
              </a:rPr>
              <a:t>Breeze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Epic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Puck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6"/>
              </a:rPr>
              <a:t>Wisp</a:t>
            </a:r>
            <a:r>
              <a:rPr lang="en-US" dirty="0" smtClean="0"/>
              <a:t> is a web-based plotting library.</a:t>
            </a:r>
          </a:p>
          <a:p>
            <a:r>
              <a:rPr lang="en-US" dirty="0">
                <a:hlinkClick r:id="rId7"/>
              </a:rPr>
              <a:t>ADAM</a:t>
            </a:r>
            <a:r>
              <a:rPr lang="en-US" dirty="0"/>
              <a:t> is a genomics processing engine and specialized file format built using Apache Avro, Apache Spark and Parquet.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Scala-Chart</a:t>
            </a:r>
            <a:r>
              <a:rPr lang="en-US" dirty="0" smtClean="0"/>
              <a:t> is another library for creating and working with carts.</a:t>
            </a:r>
          </a:p>
          <a:p>
            <a:r>
              <a:rPr lang="en-US" dirty="0" smtClean="0">
                <a:hlinkClick r:id="rId9"/>
              </a:rPr>
              <a:t>Scalalab</a:t>
            </a:r>
            <a:r>
              <a:rPr lang="en-US" dirty="0" smtClean="0"/>
              <a:t> is an easy and efficient MATLAB-like scientific computing library in Scala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905" y="5163912"/>
            <a:ext cx="1950300" cy="1518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673" y="5335361"/>
            <a:ext cx="2334575" cy="13471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30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6056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493" y="4439970"/>
            <a:ext cx="3731636" cy="789241"/>
          </a:xfrm>
          <a:prstGeom prst="rect">
            <a:avLst/>
          </a:prstGeom>
        </p:spPr>
      </p:pic>
      <p:sp>
        <p:nvSpPr>
          <p:cNvPr id="4" name="Retângulo 1"/>
          <p:cNvSpPr>
            <a:spLocks noGrp="1"/>
          </p:cNvSpPr>
          <p:nvPr>
            <p:ph type="title"/>
          </p:nvPr>
        </p:nvSpPr>
        <p:spPr>
          <a:xfrm>
            <a:off x="1409699" y="171450"/>
            <a:ext cx="10018713" cy="1752599"/>
          </a:xfrm>
        </p:spPr>
        <p:txBody>
          <a:bodyPr/>
          <a:lstStyle/>
          <a:p>
            <a:pPr>
              <a:buClr>
                <a:schemeClr val="bg2">
                  <a:lumMod val="60000"/>
                  <a:lumOff val="40000"/>
                </a:schemeClr>
              </a:buClr>
            </a:pPr>
            <a:r>
              <a:rPr lang="pt-BR" sz="2800" b="1" dirty="0" smtClean="0"/>
              <a:t>They all use Scala</a:t>
            </a:r>
            <a:endParaRPr lang="pt-BR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22" y="1586294"/>
            <a:ext cx="4995863" cy="9269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699" y="1680382"/>
            <a:ext cx="1979615" cy="7387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76" y="2615093"/>
            <a:ext cx="4129088" cy="7019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49" y="3512008"/>
            <a:ext cx="4200525" cy="7329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574" y="4210513"/>
            <a:ext cx="4014787" cy="8058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054" y="2809024"/>
            <a:ext cx="5289046" cy="14359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20" y="5424181"/>
            <a:ext cx="2729709" cy="8994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562" y="752722"/>
            <a:ext cx="2424538" cy="24245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70" y="5023309"/>
            <a:ext cx="5150242" cy="124635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36083" y="6367412"/>
            <a:ext cx="5438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13"/>
              </a:rPr>
              <a:t>https://www.lightbend.com/resources/case-studies-and-storie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28412" y="6323620"/>
            <a:ext cx="551167" cy="365125"/>
          </a:xfrm>
        </p:spPr>
        <p:txBody>
          <a:bodyPr/>
          <a:lstStyle/>
          <a:p>
            <a:fld id="{CA8D9AD5-F248-4919-864A-CFD76CC027D6}" type="slidenum">
              <a:rPr lang="en-US" sz="1400" smtClean="0"/>
              <a:t>31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761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3179" y="1509288"/>
            <a:ext cx="10319170" cy="3393787"/>
          </a:xfrm>
        </p:spPr>
        <p:txBody>
          <a:bodyPr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We’ve found that Scala has  enabled us to deliver things faster with less code. </a:t>
            </a:r>
            <a:endParaRPr lang="pt-BR" sz="8800" b="0" i="0" dirty="0">
              <a:solidFill>
                <a:srgbClr val="EBEBEB"/>
              </a:solidFill>
              <a:latin typeface="Century Gothic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>
          <a:xfrm>
            <a:off x="953179" y="5673393"/>
            <a:ext cx="9179059" cy="66380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Graham </a:t>
            </a:r>
            <a:r>
              <a:rPr lang="en-US" sz="2400" dirty="0" err="1">
                <a:solidFill>
                  <a:schemeClr val="tx1"/>
                </a:solidFill>
              </a:rPr>
              <a:t>Tackley</a:t>
            </a:r>
            <a:r>
              <a:rPr lang="en-US" sz="2400" dirty="0">
                <a:solidFill>
                  <a:schemeClr val="tx1"/>
                </a:solidFill>
              </a:rPr>
              <a:t> from </a:t>
            </a:r>
            <a:r>
              <a:rPr lang="en-US" sz="2400" b="1" dirty="0" err="1" smtClean="0">
                <a:solidFill>
                  <a:schemeClr val="tx1"/>
                </a:solidFill>
              </a:rPr>
              <a:t>TheGuardian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pt-BR" sz="2400" b="1" i="0" dirty="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62688" y="1636521"/>
            <a:ext cx="8034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accent2"/>
                </a:solidFill>
              </a:rPr>
              <a:t>“</a:t>
            </a:r>
            <a:endParaRPr lang="pt-BR" sz="9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881857" y="2933744"/>
            <a:ext cx="7809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accent2"/>
                </a:solidFill>
              </a:rPr>
              <a:t>”</a:t>
            </a:r>
            <a:endParaRPr lang="pt-BR" sz="9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z="1400" smtClean="0"/>
              <a:pPr/>
              <a:t>32</a:t>
            </a:fld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03761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Language</a:t>
            </a:r>
            <a:endParaRPr lang="en-US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484311" y="2438399"/>
            <a:ext cx="9486982" cy="34204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+mn-lt"/>
              </a:rPr>
              <a:t>Scala Language Design</a:t>
            </a:r>
          </a:p>
          <a:p>
            <a:pPr marL="342900" indent="-342900" algn="l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+mn-lt"/>
              </a:rPr>
              <a:t>The Basics of Scala</a:t>
            </a:r>
          </a:p>
          <a:p>
            <a:pPr marL="342900" indent="-342900" algn="l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+mn-lt"/>
              </a:rPr>
              <a:t>Functional Programming in Scala</a:t>
            </a:r>
          </a:p>
          <a:p>
            <a:pPr marL="342900" indent="-342900" algn="l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+mn-lt"/>
              </a:rPr>
              <a:t>Object-Oriented Programming in Scala</a:t>
            </a:r>
            <a:endParaRPr lang="pt-BR" sz="28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33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0" y="1"/>
            <a:ext cx="10018713" cy="1066800"/>
          </a:xfrm>
        </p:spPr>
        <p:txBody>
          <a:bodyPr/>
          <a:lstStyle/>
          <a:p>
            <a:r>
              <a:rPr lang="en-US" dirty="0" smtClean="0"/>
              <a:t>Scala Language Design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76945" y="1814945"/>
            <a:ext cx="7966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Scala Type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Everything is an Expression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Lexical scope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Scopes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34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01396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4" y="0"/>
            <a:ext cx="10018711" cy="935182"/>
          </a:xfrm>
        </p:spPr>
        <p:txBody>
          <a:bodyPr/>
          <a:lstStyle/>
          <a:p>
            <a:r>
              <a:rPr lang="en-US" dirty="0" smtClean="0"/>
              <a:t>Scala Type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4" y="1579419"/>
            <a:ext cx="10018713" cy="339436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Scala, unlike some of the other statically typed languages (C, Pascal, Rust, etc.), does not expect you to provide redundant type information. You don't have to specify a type in most cases, and you certainly don't have to repeat it</a:t>
            </a:r>
            <a:r>
              <a:rPr lang="en-US" sz="2400" b="1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2400" b="1" dirty="0"/>
              <a:t>Scala has a unified type system, enclosed by the type Any at the top of the hierarchy and the type Nothing at the</a:t>
            </a:r>
          </a:p>
          <a:p>
            <a:r>
              <a:rPr lang="en-US" sz="2400" b="1" dirty="0"/>
              <a:t>bottom of the hierarchy</a:t>
            </a:r>
          </a:p>
          <a:p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pPr/>
              <a:t>35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782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292" y="1"/>
            <a:ext cx="10018713" cy="955964"/>
          </a:xfrm>
        </p:spPr>
        <p:txBody>
          <a:bodyPr/>
          <a:lstStyle/>
          <a:p>
            <a:r>
              <a:rPr lang="en-US" dirty="0" smtClean="0"/>
              <a:t>Scala Type System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098" y="955965"/>
            <a:ext cx="8039100" cy="56864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36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01283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4243" y="20781"/>
            <a:ext cx="8930747" cy="976746"/>
          </a:xfrm>
        </p:spPr>
        <p:txBody>
          <a:bodyPr/>
          <a:lstStyle/>
          <a:p>
            <a:pPr algn="ctr"/>
            <a:r>
              <a:rPr lang="en-US" dirty="0" smtClean="0"/>
              <a:t>Scala Type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4242" y="997527"/>
            <a:ext cx="8930748" cy="571051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 smtClean="0"/>
              <a:t>Null: </a:t>
            </a:r>
            <a:r>
              <a:rPr lang="en-US" sz="2600" dirty="0"/>
              <a:t>Its a Trait.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/>
              <a:t>n</a:t>
            </a:r>
            <a:r>
              <a:rPr lang="en-US" sz="2600" b="1" dirty="0" smtClean="0"/>
              <a:t>ull: </a:t>
            </a:r>
            <a:r>
              <a:rPr lang="en-US" sz="2600" dirty="0"/>
              <a:t>Its an instance of Null- Similar to Java null</a:t>
            </a:r>
            <a:r>
              <a:rPr lang="en-US" sz="2600" dirty="0" smtClean="0"/>
              <a:t>.</a:t>
            </a:r>
            <a:endParaRPr lang="en-US" sz="2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 smtClean="0"/>
              <a:t>Nil: </a:t>
            </a:r>
            <a:r>
              <a:rPr lang="en-US" sz="2600" dirty="0"/>
              <a:t>Represents an </a:t>
            </a:r>
            <a:r>
              <a:rPr lang="en-US" sz="2600" dirty="0" smtClean="0"/>
              <a:t>empty </a:t>
            </a:r>
            <a:r>
              <a:rPr lang="en-US" sz="2600" dirty="0"/>
              <a:t>List of anything of zero length. Its not that it refers to nothing but it refers to List which has no </a:t>
            </a:r>
            <a:r>
              <a:rPr lang="en-US" sz="2600" dirty="0" smtClean="0"/>
              <a:t>contents.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 smtClean="0"/>
              <a:t>Nothing: </a:t>
            </a:r>
            <a:r>
              <a:rPr lang="en-US" sz="2600" dirty="0"/>
              <a:t>is a Trait. Its a subtype of everything. But not superclass of anything. There are no instances of Nothing</a:t>
            </a:r>
            <a:r>
              <a:rPr lang="en-US" sz="2600" dirty="0" smtClean="0"/>
              <a:t>.</a:t>
            </a:r>
            <a:endParaRPr lang="en-US" sz="2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 smtClean="0"/>
              <a:t>None: </a:t>
            </a:r>
            <a:r>
              <a:rPr lang="en-US" sz="2600" dirty="0"/>
              <a:t>Used to represent a sensible return value. Just to avoid null pointer exception. Option has exactly 2 subclasses- Some and None. None signifies no result from the method</a:t>
            </a:r>
            <a:r>
              <a:rPr lang="en-US" sz="2600" dirty="0" smtClean="0"/>
              <a:t>.</a:t>
            </a:r>
            <a:endParaRPr lang="en-US" sz="2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 smtClean="0"/>
              <a:t>Unit: </a:t>
            </a:r>
            <a:r>
              <a:rPr lang="en-US" sz="2600" dirty="0" smtClean="0"/>
              <a:t>Type </a:t>
            </a:r>
            <a:r>
              <a:rPr lang="en-US" sz="2600" dirty="0"/>
              <a:t>of method that doesn’t return a value of </a:t>
            </a:r>
            <a:r>
              <a:rPr lang="en-US" sz="2600" dirty="0" err="1"/>
              <a:t>anys</a:t>
            </a:r>
            <a:r>
              <a:rPr lang="en-US" sz="2600" dirty="0"/>
              <a:t> sort.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37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33820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is An Expression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84311" y="2690336"/>
            <a:ext cx="100187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onstantia" panose="02030602050306030303" pitchFamily="18" charset="0"/>
              </a:rPr>
              <a:t>In programming language terminology, an "expression" is a combination of values and functions that are combined and interpreted by the compiler to create a new value, as opposed to a "statement" which is just a standalone unit of execution and doesn't return anything</a:t>
            </a:r>
            <a:endParaRPr lang="en-US" dirty="0"/>
          </a:p>
        </p:txBody>
      </p:sp>
      <p:sp useBgFill="1">
        <p:nvSpPr>
          <p:cNvPr id="4" name="Rectangle 1"/>
          <p:cNvSpPr>
            <a:spLocks noChangeArrowheads="1"/>
          </p:cNvSpPr>
          <p:nvPr/>
        </p:nvSpPr>
        <p:spPr bwMode="auto">
          <a:xfrm>
            <a:off x="1484311" y="4305275"/>
            <a:ext cx="10018713" cy="389504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0937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0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ef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fThenElseExpression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aBool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:Boolean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aBool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42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38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3844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4" y="2552701"/>
            <a:ext cx="10018713" cy="1752599"/>
          </a:xfrm>
        </p:spPr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3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237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729" y="0"/>
            <a:ext cx="10018713" cy="1094509"/>
          </a:xfrm>
        </p:spPr>
        <p:txBody>
          <a:bodyPr/>
          <a:lstStyle/>
          <a:p>
            <a:r>
              <a:rPr lang="en-US" dirty="0" smtClean="0"/>
              <a:t>Lexical Scope (Static)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11721" y="2660073"/>
            <a:ext cx="90747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Scala using Lexical scoping like many other languages (why?)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M</a:t>
            </a:r>
            <a:r>
              <a:rPr lang="en-US" sz="2800" b="1" dirty="0" smtClean="0"/>
              <a:t>uch </a:t>
            </a:r>
            <a:r>
              <a:rPr lang="en-US" sz="2800" b="1" dirty="0"/>
              <a:t>easier for the </a:t>
            </a:r>
            <a:r>
              <a:rPr lang="en-US" sz="2800" b="1" dirty="0" smtClean="0"/>
              <a:t>user (programmer)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M</a:t>
            </a:r>
            <a:r>
              <a:rPr lang="en-US" sz="2800" b="1" dirty="0" smtClean="0"/>
              <a:t>uch </a:t>
            </a:r>
            <a:r>
              <a:rPr lang="en-US" sz="2800" b="1" dirty="0"/>
              <a:t>easier for the compiler to optimize</a:t>
            </a:r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39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3719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36938"/>
          </a:xfrm>
        </p:spPr>
        <p:txBody>
          <a:bodyPr/>
          <a:lstStyle/>
          <a:p>
            <a:r>
              <a:rPr lang="en-US" dirty="0" smtClean="0"/>
              <a:t>Scopes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84311" y="1622739"/>
            <a:ext cx="1045604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a Scala program, an inner variable is said to shadow a like-named outer variable, because the outer variable becomes invisible in the inner scope.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84311" y="2823068"/>
                <a:ext cx="772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𝐿𝑜𝑐𝑎𝑙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𝐷𝑒𝑓𝑖𝑛𝑖𝑡𝑖𝑜𝑛𝑠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𝐸𝑥𝑝𝑙𝑖𝑐𝑖𝑡𝑠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𝑖𝑚𝑝𝑜𝑟𝑡𝑠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𝑊𝑖𝑙𝑑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𝑐𝑎𝑟𝑑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𝑖𝑚𝑝𝑜𝑟𝑡𝑠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𝑃𝑎𝑐𝑘𝑎𝑔𝑒𝑠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1" y="2823068"/>
                <a:ext cx="772403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15" t="-2174" r="-55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40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8669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293" y="0"/>
            <a:ext cx="10018713" cy="1752599"/>
          </a:xfrm>
        </p:spPr>
        <p:txBody>
          <a:bodyPr/>
          <a:lstStyle/>
          <a:p>
            <a:r>
              <a:rPr lang="en-US" dirty="0" smtClean="0"/>
              <a:t>The Basics of Language</a:t>
            </a:r>
            <a:endParaRPr lang="en-U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581293" y="1752599"/>
            <a:ext cx="9486982" cy="39208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+mn-lt"/>
              </a:rPr>
              <a:t>Data Types</a:t>
            </a:r>
          </a:p>
          <a:p>
            <a:pPr marL="457200" indent="-457200" algn="l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+mn-lt"/>
              </a:rPr>
              <a:t>Casting</a:t>
            </a:r>
          </a:p>
          <a:p>
            <a:pPr marL="457200" indent="-457200" algn="l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+mn-lt"/>
              </a:rPr>
              <a:t>Opperations</a:t>
            </a:r>
          </a:p>
          <a:p>
            <a:pPr marL="457200" indent="-457200" algn="l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+mn-lt"/>
              </a:rPr>
              <a:t>If Expression</a:t>
            </a:r>
          </a:p>
          <a:p>
            <a:pPr marL="457200" indent="-457200" algn="l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+mn-lt"/>
              </a:rPr>
              <a:t>Arrays &amp; Tuples &amp; Lists</a:t>
            </a:r>
          </a:p>
          <a:p>
            <a:pPr marL="457200" indent="-457200" algn="l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+mn-lt"/>
              </a:rPr>
              <a:t>For &amp; while Comprehension </a:t>
            </a:r>
          </a:p>
          <a:p>
            <a:pPr marL="457200" indent="-457200" algn="l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+mn-lt"/>
              </a:rPr>
              <a:t>Functions</a:t>
            </a:r>
          </a:p>
          <a:p>
            <a:pPr marL="457200" indent="-457200" algn="l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+mn-lt"/>
              </a:rPr>
              <a:t>Call By ...</a:t>
            </a:r>
          </a:p>
          <a:p>
            <a:pPr marL="457200" indent="-457200" algn="l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+mn-lt"/>
              </a:rPr>
              <a:t>Pattern Matching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41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648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711" y="0"/>
            <a:ext cx="10018713" cy="1065727"/>
          </a:xfrm>
        </p:spPr>
        <p:txBody>
          <a:bodyPr anchor="ctr"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2075942" y="2216284"/>
            <a:ext cx="4417725" cy="38646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+mn-lt"/>
              </a:rPr>
              <a:t>Byte</a:t>
            </a:r>
          </a:p>
          <a:p>
            <a:pPr marL="457200" indent="-457200" algn="l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+mn-lt"/>
              </a:rPr>
              <a:t>Short</a:t>
            </a:r>
          </a:p>
          <a:p>
            <a:pPr marL="457200" indent="-457200" algn="l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+mn-lt"/>
              </a:rPr>
              <a:t>Int</a:t>
            </a:r>
          </a:p>
          <a:p>
            <a:pPr marL="457200" indent="-457200" algn="l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+mn-lt"/>
              </a:rPr>
              <a:t>Long</a:t>
            </a:r>
          </a:p>
          <a:p>
            <a:pPr marL="457200" indent="-457200" algn="l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+mn-lt"/>
              </a:rPr>
              <a:t>Float</a:t>
            </a:r>
          </a:p>
          <a:p>
            <a:pPr marL="457200" indent="-457200" algn="l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+mn-lt"/>
              </a:rPr>
              <a:t>Double</a:t>
            </a:r>
          </a:p>
          <a:p>
            <a:pPr marL="457200" indent="-457200" algn="l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+mn-lt"/>
              </a:rPr>
              <a:t>Char</a:t>
            </a:r>
          </a:p>
          <a:p>
            <a:pPr marL="457200" indent="-457200" algn="l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+mn-lt"/>
              </a:rPr>
              <a:t>Boolean</a:t>
            </a:r>
          </a:p>
          <a:p>
            <a:pPr marL="457200" indent="-457200" algn="l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+mn-lt"/>
              </a:rPr>
              <a:t>Unit</a:t>
            </a:r>
          </a:p>
        </p:txBody>
      </p:sp>
      <p:sp useBgFill="1">
        <p:nvSpPr>
          <p:cNvPr id="9" name="Rectangle 3"/>
          <p:cNvSpPr>
            <a:spLocks noChangeArrowheads="1"/>
          </p:cNvSpPr>
          <p:nvPr/>
        </p:nvSpPr>
        <p:spPr bwMode="auto">
          <a:xfrm>
            <a:off x="7141620" y="1994170"/>
            <a:ext cx="3829673" cy="4308872"/>
          </a:xfrm>
          <a:prstGeom prst="rect">
            <a:avLst/>
          </a:prstGeom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a: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a: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2.2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Double 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2.2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a: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2.2f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Float 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2.2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a: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Byte 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a: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Boolean 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42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9582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041" y="0"/>
            <a:ext cx="10018713" cy="1137046"/>
          </a:xfrm>
        </p:spPr>
        <p:txBody>
          <a:bodyPr/>
          <a:lstStyle/>
          <a:p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484311" y="2438399"/>
            <a:ext cx="9486982" cy="34204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pt-BR" sz="2000" dirty="0" smtClean="0">
              <a:latin typeface="Century Gothic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84311" y="1531776"/>
            <a:ext cx="5190230" cy="90662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asInstanceOf</a:t>
            </a:r>
            <a:endParaRPr lang="en-US" dirty="0"/>
          </a:p>
        </p:txBody>
      </p:sp>
      <p:sp useBgFill="1">
        <p:nvSpPr>
          <p:cNvPr id="7" name="Rectangle 1"/>
          <p:cNvSpPr>
            <a:spLocks noChangeArrowheads="1"/>
          </p:cNvSpPr>
          <p:nvPr/>
        </p:nvSpPr>
        <p:spPr bwMode="auto">
          <a:xfrm>
            <a:off x="2413503" y="2438398"/>
            <a:ext cx="8557790" cy="3077766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a: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955</a:t>
            </a: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//Compile error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&lt;console&gt;: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';'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expected but integer literal found.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a: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955</a:t>
            </a: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//Compile error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a: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955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955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b=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a.asInstanceOf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Char = λ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43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4170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8447" y="180824"/>
            <a:ext cx="8141787" cy="5816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484311" y="2438399"/>
            <a:ext cx="9486982" cy="34204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pt-BR" sz="2000" dirty="0" smtClean="0">
              <a:latin typeface="Century Gothic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84311" y="2137893"/>
            <a:ext cx="5190230" cy="114648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 useBgFill="1">
        <p:nvSpPr>
          <p:cNvPr id="5" name="Rectangle 1"/>
          <p:cNvSpPr>
            <a:spLocks noChangeArrowheads="1"/>
          </p:cNvSpPr>
          <p:nvPr/>
        </p:nvSpPr>
        <p:spPr bwMode="auto">
          <a:xfrm>
            <a:off x="2175163" y="1027051"/>
            <a:ext cx="9892145" cy="549381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17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a=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955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17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955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7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7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scala.math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._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kumimoji="0" lang="en-US" altLang="en-US" sz="17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scala.math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._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7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print(4-3/5.0)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//compile time they will change to primitive not object any more to run faster 3.4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7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print(a+3)//</a:t>
            </a:r>
            <a:r>
              <a:rPr kumimoji="0" lang="en-US" altLang="en-US" sz="17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a.add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(3) add=&gt;+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958 </a:t>
            </a:r>
            <a:endParaRPr lang="en-US" altLang="en-US" sz="17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7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17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7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math.sin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(4*Pi/3).abs)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//1)you can import classes</a:t>
            </a:r>
            <a:r>
              <a:rPr kumimoji="0" lang="en-US" altLang="en-US" sz="17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2)=&gt;</a:t>
            </a:r>
            <a:r>
              <a:rPr kumimoji="0" lang="en-US" altLang="en-US" sz="17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math.abs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7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math.sin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(4*Pi/3))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0.8660254037844385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7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if(a==955) | print("lambda")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17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("HOLY".&gt;=("EVIL"))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44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737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404" y="220945"/>
            <a:ext cx="10018713" cy="3789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Expression</a:t>
            </a:r>
            <a:endParaRPr lang="en-US" dirty="0"/>
          </a:p>
        </p:txBody>
      </p:sp>
      <p:sp useBgFill="1">
        <p:nvSpPr>
          <p:cNvPr id="4" name="Rectangle 1"/>
          <p:cNvSpPr>
            <a:spLocks noChangeArrowheads="1"/>
          </p:cNvSpPr>
          <p:nvPr/>
        </p:nvSpPr>
        <p:spPr bwMode="auto">
          <a:xfrm>
            <a:off x="2630616" y="617987"/>
            <a:ext cx="9156033" cy="6155531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"wood"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String = wood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m.length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"$m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is brown"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wood is brown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"$m%5s"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wood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(m==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"wood"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){//== is</a:t>
            </a:r>
            <a:r>
              <a:rPr kumimoji="0" lang="en-US" altLang="en-US" sz="20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equivalent to equal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print(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"brown"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}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m.equals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"grass"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"green"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}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print(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don't know"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brown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45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651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058" y="0"/>
            <a:ext cx="10018713" cy="6978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484311" y="2438399"/>
            <a:ext cx="9486982" cy="34204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pt-BR" sz="2000" dirty="0" smtClean="0">
              <a:latin typeface="Century Gothic"/>
            </a:endParaRPr>
          </a:p>
        </p:txBody>
      </p:sp>
      <p:sp useBgFill="1">
        <p:nvSpPr>
          <p:cNvPr id="5" name="Rectangle 1"/>
          <p:cNvSpPr>
            <a:spLocks noChangeArrowheads="1"/>
          </p:cNvSpPr>
          <p:nvPr/>
        </p:nvSpPr>
        <p:spPr bwMode="auto">
          <a:xfrm>
            <a:off x="1699264" y="979480"/>
            <a:ext cx="10326481" cy="5170646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=Array(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47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Array[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Array(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47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47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array=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Array[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Array[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Array(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at=Array(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4.7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"Gasai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Yuno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Array[Any] = Array(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4.7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Gasai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Yuno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matrix=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Array.ofDim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  <a:r>
              <a:rPr lang="en-US" altLang="en-US" sz="2400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400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Array[Array[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]] = Array(Array(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Array(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06771" y="6431774"/>
            <a:ext cx="551167" cy="365125"/>
          </a:xfrm>
        </p:spPr>
        <p:txBody>
          <a:bodyPr/>
          <a:lstStyle/>
          <a:p>
            <a:fld id="{CA8D9AD5-F248-4919-864A-CFD76CC027D6}" type="slidenum">
              <a:rPr lang="en-US" sz="1400" smtClean="0"/>
              <a:t>46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009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732295"/>
          </a:xfrm>
        </p:spPr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484311" y="2438399"/>
            <a:ext cx="9486982" cy="34204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pt-BR" sz="2000" dirty="0" smtClean="0">
              <a:latin typeface="Century Gothic"/>
            </a:endParaRPr>
          </a:p>
        </p:txBody>
      </p:sp>
      <p:sp useBgFill="1">
        <p:nvSpPr>
          <p:cNvPr id="5" name="Rectangle 1"/>
          <p:cNvSpPr>
            <a:spLocks noChangeArrowheads="1"/>
          </p:cNvSpPr>
          <p:nvPr/>
        </p:nvSpPr>
        <p:spPr bwMode="auto">
          <a:xfrm>
            <a:off x="1484311" y="1714956"/>
            <a:ext cx="8874878" cy="3323987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tuples=(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"ten"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10.0d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10.0f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10.0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"NINE"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tuples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(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(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= 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,ten,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10.0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10.0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10.0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,NINE))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print(tuples._1)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print(tuples._2)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print(tuples._6._2)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NINE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47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5175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484311" y="2438399"/>
            <a:ext cx="9486982" cy="34204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pt-BR" sz="2000" dirty="0" smtClean="0">
              <a:latin typeface="Century Gothic"/>
            </a:endParaRPr>
          </a:p>
        </p:txBody>
      </p:sp>
      <p:sp useBgFill="1">
        <p:nvSpPr>
          <p:cNvPr id="5" name="Rectangle 1"/>
          <p:cNvSpPr>
            <a:spLocks noChangeArrowheads="1"/>
          </p:cNvSpPr>
          <p:nvPr/>
        </p:nvSpPr>
        <p:spPr bwMode="auto">
          <a:xfrm>
            <a:off x="2324099" y="533400"/>
            <a:ext cx="7625951" cy="6155531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=List(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List[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List(b, c, d)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print(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lst.head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print(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lst.tail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List(c, d)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lst2=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"a"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lst2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List[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List(a, b, c, d)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List[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List(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l2=l::List(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l2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List[Any] = List(List(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l3=l:::List(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l3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List[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List(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48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6268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2387" y="351692"/>
            <a:ext cx="9871499" cy="18428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The design of Scala started in 2001 at </a:t>
            </a:r>
            <a:r>
              <a:rPr lang="en-US" dirty="0" smtClean="0"/>
              <a:t>the (</a:t>
            </a:r>
            <a:r>
              <a:rPr lang="en-US" dirty="0"/>
              <a:t>EPFL) by Martin </a:t>
            </a:r>
            <a:r>
              <a:rPr lang="en-US" dirty="0" err="1"/>
              <a:t>Odersky</a:t>
            </a:r>
            <a:r>
              <a:rPr lang="en-US" dirty="0" smtClean="0"/>
              <a:t>. </a:t>
            </a:r>
            <a:r>
              <a:rPr lang="en-US" dirty="0"/>
              <a:t> </a:t>
            </a:r>
            <a:r>
              <a:rPr lang="en-US" dirty="0" err="1" smtClean="0"/>
              <a:t>Odersky</a:t>
            </a:r>
            <a:r>
              <a:rPr lang="en-US" dirty="0" smtClean="0"/>
              <a:t> formerly worked on Generic Java, and </a:t>
            </a:r>
            <a:r>
              <a:rPr lang="en-US" dirty="0" err="1" smtClean="0"/>
              <a:t>javac</a:t>
            </a:r>
            <a:r>
              <a:rPr lang="en-US" dirty="0" smtClean="0"/>
              <a:t>, Sun's Java compiler.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149" y="3724605"/>
            <a:ext cx="2547374" cy="12331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8" r="9917"/>
          <a:stretch/>
        </p:blipFill>
        <p:spPr>
          <a:xfrm>
            <a:off x="2356136" y="2314715"/>
            <a:ext cx="4572000" cy="40529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4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2118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838200"/>
          </a:xfrm>
        </p:spPr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484311" y="2438399"/>
            <a:ext cx="9486982" cy="34204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pt-BR" sz="2000" dirty="0" smtClean="0">
              <a:latin typeface="Century Gothic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84311" y="1315134"/>
            <a:ext cx="60167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while (</a:t>
            </a:r>
            <a:r>
              <a:rPr lang="en-US" sz="2400" dirty="0" smtClean="0"/>
              <a:t>Boolean Expression</a:t>
            </a:r>
            <a:r>
              <a:rPr lang="en-US" sz="2400" dirty="0"/>
              <a:t>) { Expression </a:t>
            </a:r>
            <a:r>
              <a:rPr lang="en-US" sz="2400" dirty="0" smtClean="0"/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 { Expression } while (</a:t>
            </a:r>
            <a:r>
              <a:rPr lang="en-US" sz="2400" dirty="0" smtClean="0"/>
              <a:t>Boolean Expression</a:t>
            </a:r>
            <a:r>
              <a:rPr lang="en-US" sz="2400" dirty="0"/>
              <a:t>)</a:t>
            </a:r>
          </a:p>
        </p:txBody>
      </p:sp>
      <p:sp useBgFill="1">
        <p:nvSpPr>
          <p:cNvPr id="6" name="Rectangle 1"/>
          <p:cNvSpPr>
            <a:spLocks noChangeArrowheads="1"/>
          </p:cNvSpPr>
          <p:nvPr/>
        </p:nvSpPr>
        <p:spPr bwMode="auto">
          <a:xfrm>
            <a:off x="3544723" y="2438399"/>
            <a:ext cx="5366158" cy="246221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&lt;10){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+=1;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print(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+" 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1 2 3 4 5 6 7 8 9 10 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2856" y="5645416"/>
            <a:ext cx="10569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Note :</a:t>
            </a:r>
            <a:r>
              <a:rPr lang="en-US" sz="2400" dirty="0" smtClean="0"/>
              <a:t> In functional , It is preferred to not use while and in general imperative style.</a:t>
            </a:r>
            <a:endParaRPr lang="en-US" sz="2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1293" y="6127653"/>
            <a:ext cx="551167" cy="365125"/>
          </a:xfrm>
        </p:spPr>
        <p:txBody>
          <a:bodyPr/>
          <a:lstStyle/>
          <a:p>
            <a:fld id="{CA8D9AD5-F248-4919-864A-CFD76CC027D6}" type="slidenum">
              <a:rPr lang="en-US" sz="1400" smtClean="0"/>
              <a:t>49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43227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443" y="0"/>
            <a:ext cx="10018713" cy="6159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 Comprehension</a:t>
            </a:r>
            <a:endParaRPr lang="en-U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484311" y="2438399"/>
            <a:ext cx="9486982" cy="34204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pt-BR" sz="2000" dirty="0" smtClean="0">
              <a:latin typeface="Century Gothic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84311" y="658980"/>
            <a:ext cx="43837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 for (Iterations and Conditions)</a:t>
            </a:r>
            <a:endParaRPr lang="en-US" sz="2400" dirty="0"/>
          </a:p>
        </p:txBody>
      </p:sp>
      <p:sp useBgFill="1">
        <p:nvSpPr>
          <p:cNvPr id="5" name="Rectangle 1"/>
          <p:cNvSpPr>
            <a:spLocks noChangeArrowheads="1"/>
          </p:cNvSpPr>
          <p:nvPr/>
        </p:nvSpPr>
        <p:spPr bwMode="auto">
          <a:xfrm>
            <a:off x="2685295" y="3798300"/>
            <a:ext cx="8951911" cy="276999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 useBgFill="1">
        <p:nvSpPr>
          <p:cNvPr id="6" name="Rectangle 1"/>
          <p:cNvSpPr>
            <a:spLocks noChangeArrowheads="1"/>
          </p:cNvSpPr>
          <p:nvPr/>
        </p:nvSpPr>
        <p:spPr bwMode="auto">
          <a:xfrm>
            <a:off x="1678274" y="1385172"/>
            <a:ext cx="9752845" cy="443198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books = List(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"Beginning Scala"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"Beginning Groovy"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"Beginning Java"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"Scala in easy steps"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"Scala in 24 hours"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(book&lt;-books)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(book)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scalabooks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book &lt;-books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book.contains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"Scala"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}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book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(book&lt;-books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book.contains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"Scala"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(book)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50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6045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445" y="283335"/>
            <a:ext cx="10018713" cy="817608"/>
          </a:xfrm>
        </p:spPr>
        <p:txBody>
          <a:bodyPr/>
          <a:lstStyle/>
          <a:p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484311" y="2438399"/>
            <a:ext cx="9486982" cy="34204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pt-BR" sz="2000" dirty="0" smtClean="0">
              <a:latin typeface="Century Gothic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84311" y="1100943"/>
            <a:ext cx="2405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foreach</a:t>
            </a:r>
            <a:r>
              <a:rPr lang="en-US" dirty="0" smtClean="0"/>
              <a:t> (Conditions)</a:t>
            </a:r>
            <a:endParaRPr lang="en-US" dirty="0"/>
          </a:p>
        </p:txBody>
      </p:sp>
      <p:sp useBgFill="1">
        <p:nvSpPr>
          <p:cNvPr id="5" name="Rectangle 1"/>
          <p:cNvSpPr>
            <a:spLocks noChangeArrowheads="1"/>
          </p:cNvSpPr>
          <p:nvPr/>
        </p:nvSpPr>
        <p:spPr bwMode="auto">
          <a:xfrm>
            <a:off x="2627393" y="1470275"/>
            <a:ext cx="8343900" cy="443198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list = List(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Human"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"Dog"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List[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List(Human, Dog, Cat)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list.foreach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String) =&gt;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Human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list.foreach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 =&gt;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Human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Dog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list.foreach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Human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Dog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Cat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51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7306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445" y="283335"/>
            <a:ext cx="10018713" cy="817608"/>
          </a:xfrm>
        </p:spPr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 vs </a:t>
            </a:r>
            <a:r>
              <a:rPr lang="en-US" smtClean="0"/>
              <a:t>For Comprehension</a:t>
            </a:r>
            <a:endParaRPr lang="en-U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484311" y="2438399"/>
            <a:ext cx="9486982" cy="34204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pt-BR" sz="2000" dirty="0" smtClean="0">
              <a:latin typeface="Century Gothic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84311" y="1100943"/>
            <a:ext cx="2408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Foreach</a:t>
            </a:r>
            <a:r>
              <a:rPr lang="en-US" dirty="0" smtClean="0"/>
              <a:t>  VS for each</a:t>
            </a:r>
            <a:endParaRPr lang="en-US" dirty="0"/>
          </a:p>
        </p:txBody>
      </p:sp>
      <p:sp useBgFill="1">
        <p:nvSpPr>
          <p:cNvPr id="7" name="Rectangle 1"/>
          <p:cNvSpPr>
            <a:spLocks noChangeArrowheads="1"/>
          </p:cNvSpPr>
          <p:nvPr/>
        </p:nvSpPr>
        <p:spPr bwMode="auto">
          <a:xfrm>
            <a:off x="2483681" y="1470275"/>
            <a:ext cx="9012239" cy="5170646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(s&lt;- list)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(s)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//it is actually calling 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endParaRPr kumimoji="0" lang="en-US" altLang="en-US" sz="2400" b="0" i="1" u="none" strike="noStrike" cap="none" normalizeH="0" baseline="0" dirty="0" smtClean="0">
              <a:ln>
                <a:noFill/>
              </a:ln>
              <a:solidFill>
                <a:srgbClr val="0066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Human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Dog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(s&lt;-list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s.length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Dog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list.foreach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String) =&gt;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s.length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()==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Dog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Cat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52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8229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660" y="0"/>
            <a:ext cx="10018713" cy="74295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 useBgFill="1">
        <p:nvSpPr>
          <p:cNvPr id="3" name="Rectangle 1"/>
          <p:cNvSpPr>
            <a:spLocks noChangeArrowheads="1"/>
          </p:cNvSpPr>
          <p:nvPr/>
        </p:nvSpPr>
        <p:spPr bwMode="auto">
          <a:xfrm>
            <a:off x="1617659" y="1289213"/>
            <a:ext cx="10018713" cy="443198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scala.math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scala.math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._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x:Int,y:Int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x+y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//the last value if you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specify return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add: (x: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y: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x:Double,y:Double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x+y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add: (x: Double, y: Double)Double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6836" y="5667294"/>
            <a:ext cx="9239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Note:</a:t>
            </a:r>
            <a:r>
              <a:rPr lang="en-US" altLang="en-US" sz="2400" dirty="0">
                <a:solidFill>
                  <a:srgbClr val="000000"/>
                </a:solidFill>
                <a:cs typeface="Consolas" panose="020B0609020204030204" pitchFamily="49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cs typeface="Consolas" panose="020B0609020204030204" pitchFamily="49" charset="0"/>
              </a:rPr>
              <a:t>if </a:t>
            </a:r>
            <a:r>
              <a:rPr lang="en-US" altLang="en-US" sz="2400" dirty="0">
                <a:solidFill>
                  <a:srgbClr val="000000"/>
                </a:solidFill>
                <a:cs typeface="Consolas" panose="020B0609020204030204" pitchFamily="49" charset="0"/>
              </a:rPr>
              <a:t>you add </a:t>
            </a:r>
            <a:r>
              <a:rPr lang="en-US" altLang="en-US" sz="2400" dirty="0" smtClean="0">
                <a:solidFill>
                  <a:srgbClr val="000000"/>
                </a:solidFill>
                <a:cs typeface="Consolas" panose="020B0609020204030204" pitchFamily="49" charset="0"/>
              </a:rPr>
              <a:t>“return” </a:t>
            </a:r>
            <a:r>
              <a:rPr lang="en-US" altLang="en-US" sz="2400" dirty="0">
                <a:solidFill>
                  <a:srgbClr val="000000"/>
                </a:solidFill>
                <a:cs typeface="Consolas" panose="020B0609020204030204" pitchFamily="49" charset="0"/>
              </a:rPr>
              <a:t>you </a:t>
            </a:r>
            <a:r>
              <a:rPr lang="en-US" altLang="en-US" sz="2400" dirty="0" smtClean="0">
                <a:solidFill>
                  <a:srgbClr val="000000"/>
                </a:solidFill>
                <a:cs typeface="Consolas" panose="020B0609020204030204" pitchFamily="49" charset="0"/>
              </a:rPr>
              <a:t>need to </a:t>
            </a:r>
            <a:r>
              <a:rPr lang="en-US" altLang="en-US" sz="2400" dirty="0">
                <a:solidFill>
                  <a:srgbClr val="000000"/>
                </a:solidFill>
                <a:cs typeface="Consolas" panose="020B0609020204030204" pitchFamily="49" charset="0"/>
              </a:rPr>
              <a:t>specify return type else you are not obligated and one line function no need to </a:t>
            </a:r>
            <a:r>
              <a:rPr lang="en-US" altLang="en-US" sz="2400" dirty="0" smtClean="0">
                <a:solidFill>
                  <a:srgbClr val="000000"/>
                </a:solidFill>
                <a:cs typeface="Consolas" panose="020B0609020204030204" pitchFamily="49" charset="0"/>
              </a:rPr>
              <a:t>bracket.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53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6506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1" y="1"/>
            <a:ext cx="10018713" cy="819149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41956" y="1711037"/>
            <a:ext cx="100187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000000"/>
                </a:solidFill>
                <a:cs typeface="Consolas" panose="020B0609020204030204" pitchFamily="49" charset="0"/>
              </a:rPr>
              <a:t>scala</a:t>
            </a:r>
            <a:r>
              <a:rPr lang="en-US" altLang="en-US" sz="2400" dirty="0">
                <a:solidFill>
                  <a:srgbClr val="000000"/>
                </a:solidFill>
                <a:cs typeface="Consolas" panose="020B0609020204030204" pitchFamily="49" charset="0"/>
              </a:rPr>
              <a:t>&gt; </a:t>
            </a:r>
            <a:r>
              <a:rPr lang="en-US" altLang="en-US" sz="2400" dirty="0" err="1">
                <a:solidFill>
                  <a:srgbClr val="000000"/>
                </a:solidFill>
                <a:cs typeface="Consolas" panose="020B0609020204030204" pitchFamily="49" charset="0"/>
              </a:rPr>
              <a:t>def</a:t>
            </a:r>
            <a:r>
              <a:rPr lang="en-US" altLang="en-US" sz="2400" dirty="0">
                <a:solidFill>
                  <a:srgbClr val="000000"/>
                </a:solidFill>
                <a:cs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cs typeface="Consolas" panose="020B0609020204030204" pitchFamily="49" charset="0"/>
              </a:rPr>
              <a:t>printAdd</a:t>
            </a:r>
            <a:r>
              <a:rPr lang="en-US" altLang="en-US" sz="2400" dirty="0">
                <a:solidFill>
                  <a:srgbClr val="000000"/>
                </a:solidFill>
                <a:cs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cs typeface="Consolas" panose="020B0609020204030204" pitchFamily="49" charset="0"/>
              </a:rPr>
              <a:t>x:Int,y:Int</a:t>
            </a:r>
            <a:r>
              <a:rPr lang="en-US" altLang="en-US" sz="2400" dirty="0">
                <a:solidFill>
                  <a:srgbClr val="000000"/>
                </a:solidFill>
                <a:cs typeface="Consolas" panose="020B0609020204030204" pitchFamily="49" charset="0"/>
              </a:rPr>
              <a:t>){// no equal mark no </a:t>
            </a:r>
            <a:r>
              <a:rPr lang="en-US" altLang="en-US" sz="2400" dirty="0" smtClean="0">
                <a:solidFill>
                  <a:srgbClr val="000000"/>
                </a:solidFill>
                <a:cs typeface="Consolas" panose="020B0609020204030204" pitchFamily="49" charset="0"/>
              </a:rPr>
              <a:t>return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cs typeface="Consolas" panose="020B0609020204030204" pitchFamily="49" charset="0"/>
              </a:rPr>
              <a:t>| </a:t>
            </a:r>
            <a:r>
              <a:rPr lang="en-US" altLang="en-US" sz="2400" dirty="0" err="1">
                <a:solidFill>
                  <a:srgbClr val="000000"/>
                </a:solidFill>
                <a:cs typeface="Consolas" panose="020B0609020204030204" pitchFamily="49" charset="0"/>
              </a:rPr>
              <a:t>println</a:t>
            </a:r>
            <a:r>
              <a:rPr lang="en-US" altLang="en-US" sz="2400" dirty="0">
                <a:solidFill>
                  <a:srgbClr val="000000"/>
                </a:solidFill>
                <a:cs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cs typeface="Consolas" panose="020B0609020204030204" pitchFamily="49" charset="0"/>
              </a:rPr>
              <a:t>x+y</a:t>
            </a:r>
            <a:r>
              <a:rPr lang="en-US" altLang="en-US" sz="2400" dirty="0" smtClean="0">
                <a:solidFill>
                  <a:srgbClr val="000000"/>
                </a:solidFill>
                <a:cs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cs typeface="Consolas" panose="020B0609020204030204" pitchFamily="49" charset="0"/>
              </a:rPr>
              <a:t>| </a:t>
            </a:r>
            <a:r>
              <a:rPr lang="en-US" altLang="en-US" sz="2400" dirty="0" smtClean="0">
                <a:solidFill>
                  <a:srgbClr val="000000"/>
                </a:solidFill>
                <a:cs typeface="Consolas" panose="020B06090202040302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cs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cs typeface="Consolas" panose="020B0609020204030204" pitchFamily="49" charset="0"/>
              </a:rPr>
              <a:t>printAdd</a:t>
            </a:r>
            <a:r>
              <a:rPr lang="en-US" altLang="en-US" sz="2400" dirty="0">
                <a:solidFill>
                  <a:srgbClr val="000000"/>
                </a:solidFill>
                <a:cs typeface="Consolas" panose="020B0609020204030204" pitchFamily="49" charset="0"/>
              </a:rPr>
              <a:t>: (x: </a:t>
            </a:r>
            <a:r>
              <a:rPr lang="en-US" altLang="en-US" sz="2400" dirty="0" err="1">
                <a:solidFill>
                  <a:srgbClr val="000000"/>
                </a:solidFill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cs typeface="Consolas" panose="020B0609020204030204" pitchFamily="49" charset="0"/>
              </a:rPr>
              <a:t>, y: </a:t>
            </a:r>
            <a:r>
              <a:rPr lang="en-US" altLang="en-US" sz="2400" dirty="0" err="1">
                <a:solidFill>
                  <a:srgbClr val="000000"/>
                </a:solidFill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cs typeface="Consolas" panose="020B0609020204030204" pitchFamily="49" charset="0"/>
              </a:rPr>
              <a:t>)Unit </a:t>
            </a:r>
            <a:endParaRPr lang="en-US" altLang="en-US" sz="2400" dirty="0" smtClean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 smtClean="0">
                <a:solidFill>
                  <a:srgbClr val="000000"/>
                </a:solidFill>
                <a:cs typeface="Consolas" panose="020B0609020204030204" pitchFamily="49" charset="0"/>
              </a:rPr>
              <a:t>scala</a:t>
            </a:r>
            <a:r>
              <a:rPr lang="en-US" altLang="en-US" sz="2400" dirty="0">
                <a:solidFill>
                  <a:srgbClr val="000000"/>
                </a:solidFill>
                <a:cs typeface="Consolas" panose="020B0609020204030204" pitchFamily="49" charset="0"/>
              </a:rPr>
              <a:t>&gt; </a:t>
            </a:r>
            <a:r>
              <a:rPr lang="en-US" altLang="en-US" sz="2400" dirty="0" err="1">
                <a:solidFill>
                  <a:srgbClr val="000000"/>
                </a:solidFill>
                <a:cs typeface="Consolas" panose="020B0609020204030204" pitchFamily="49" charset="0"/>
              </a:rPr>
              <a:t>def</a:t>
            </a:r>
            <a:r>
              <a:rPr lang="en-US" altLang="en-US" sz="2400" dirty="0">
                <a:solidFill>
                  <a:srgbClr val="000000"/>
                </a:solidFill>
                <a:cs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cs typeface="Consolas" panose="020B0609020204030204" pitchFamily="49" charset="0"/>
              </a:rPr>
              <a:t>printAdd</a:t>
            </a:r>
            <a:r>
              <a:rPr lang="en-US" altLang="en-US" sz="2400" dirty="0">
                <a:solidFill>
                  <a:srgbClr val="000000"/>
                </a:solidFill>
                <a:cs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cs typeface="Consolas" panose="020B0609020204030204" pitchFamily="49" charset="0"/>
              </a:rPr>
              <a:t>x:Double,y:Double</a:t>
            </a:r>
            <a:r>
              <a:rPr lang="en-US" altLang="en-US" sz="2400" dirty="0">
                <a:solidFill>
                  <a:srgbClr val="000000"/>
                </a:solidFill>
                <a:cs typeface="Consolas" panose="020B0609020204030204" pitchFamily="49" charset="0"/>
              </a:rPr>
              <a:t>):Unit ={// Unit = </a:t>
            </a:r>
            <a:r>
              <a:rPr lang="en-US" altLang="en-US" sz="2400" dirty="0" smtClean="0">
                <a:solidFill>
                  <a:srgbClr val="000000"/>
                </a:solidFill>
                <a:cs typeface="Consolas" panose="020B0609020204030204" pitchFamily="49" charset="0"/>
              </a:rPr>
              <a:t>void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cs typeface="Consolas" panose="020B0609020204030204" pitchFamily="49" charset="0"/>
              </a:rPr>
              <a:t>| </a:t>
            </a:r>
            <a:r>
              <a:rPr lang="en-US" altLang="en-US" sz="2400" dirty="0" err="1">
                <a:solidFill>
                  <a:srgbClr val="000000"/>
                </a:solidFill>
                <a:cs typeface="Consolas" panose="020B0609020204030204" pitchFamily="49" charset="0"/>
              </a:rPr>
              <a:t>println</a:t>
            </a:r>
            <a:r>
              <a:rPr lang="en-US" altLang="en-US" sz="2400" dirty="0">
                <a:solidFill>
                  <a:srgbClr val="000000"/>
                </a:solidFill>
                <a:cs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cs typeface="Consolas" panose="020B0609020204030204" pitchFamily="49" charset="0"/>
              </a:rPr>
              <a:t>x+y</a:t>
            </a:r>
            <a:r>
              <a:rPr lang="en-US" altLang="en-US" sz="2400" dirty="0" smtClean="0">
                <a:solidFill>
                  <a:srgbClr val="000000"/>
                </a:solidFill>
                <a:cs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cs typeface="Consolas" panose="020B0609020204030204" pitchFamily="49" charset="0"/>
              </a:rPr>
              <a:t> |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cs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cs typeface="Consolas" panose="020B0609020204030204" pitchFamily="49" charset="0"/>
              </a:rPr>
              <a:t>printAdd</a:t>
            </a:r>
            <a:r>
              <a:rPr lang="en-US" altLang="en-US" sz="2400" dirty="0">
                <a:solidFill>
                  <a:srgbClr val="000000"/>
                </a:solidFill>
                <a:cs typeface="Consolas" panose="020B0609020204030204" pitchFamily="49" charset="0"/>
              </a:rPr>
              <a:t>: (x: Double, y: Double)Unit </a:t>
            </a:r>
            <a:endParaRPr lang="en-US" altLang="en-US" sz="2400" dirty="0" smtClean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 smtClean="0">
              <a:solidFill>
                <a:srgbClr val="000000"/>
              </a:solidFill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54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60335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1" y="0"/>
            <a:ext cx="10018713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81101" y="1745546"/>
            <a:ext cx="113903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distance1(x1:Double,y1:Double,x2:Double,y2:Double):Double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(x1:Double,x2:Double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)={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pow(x2-x1,2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return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(x1,x2)+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(y1,y2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distance1: (x1: Double, y1: Double, x2: Double, y2: Double)Double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distance2(x1:Double,y1:Double,x2:Double,y2:Double,dif:(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Double,Double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)=&gt;Double):Double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return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(x1,x2)+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(y1,y2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distance2: (x1: Double, y1: Double, x2: Double, y2: Double,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(Double, Double) =&gt; Double)Double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55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6294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661" y="0"/>
            <a:ext cx="10018713" cy="72390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84311" y="1926789"/>
            <a:ext cx="1086008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(add(4.7,3.2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7.9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(distance1(0, 0, 3, 0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3.0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Double,Double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)=&gt;Double=(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x:Double,y:Double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)=&gt;{pow(x-y,2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(Double, Double) =&gt; Double = &lt;function2&gt;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(distance2(0, 0, 3, 0,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))//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unanonymous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3.0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(distance2(0, 0, 3, 0, 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x:Double,y:Double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)=&gt;pow(x-y,2)))//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anonymous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3.0</a:t>
            </a:r>
            <a:r>
              <a:rPr lang="en-US" altLang="en-US" sz="1100" dirty="0"/>
              <a:t>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56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1111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 Recursion</a:t>
            </a:r>
            <a:endParaRPr lang="en-US" dirty="0"/>
          </a:p>
        </p:txBody>
      </p:sp>
      <p:sp useBgFill="1">
        <p:nvSpPr>
          <p:cNvPr id="4" name="Rectangle 2"/>
          <p:cNvSpPr>
            <a:spLocks noChangeArrowheads="1"/>
          </p:cNvSpPr>
          <p:nvPr/>
        </p:nvSpPr>
        <p:spPr bwMode="auto">
          <a:xfrm>
            <a:off x="1484311" y="2346066"/>
            <a:ext cx="9033164" cy="902094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585858"/>
                </a:solidFill>
                <a:effectLst/>
                <a:latin typeface="Menlo"/>
              </a:rPr>
              <a:t>import scala.annotation.tailrec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 useBgFill="1">
        <p:nvSpPr>
          <p:cNvPr id="5" name="Rectangle 3"/>
          <p:cNvSpPr>
            <a:spLocks noChangeArrowheads="1"/>
          </p:cNvSpPr>
          <p:nvPr/>
        </p:nvSpPr>
        <p:spPr bwMode="auto">
          <a:xfrm>
            <a:off x="1484311" y="3566554"/>
            <a:ext cx="7121236" cy="594318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 useBgFill="1">
        <p:nvSpPr>
          <p:cNvPr id="6" name="Rectangle 4"/>
          <p:cNvSpPr>
            <a:spLocks noChangeArrowheads="1"/>
          </p:cNvSpPr>
          <p:nvPr/>
        </p:nvSpPr>
        <p:spPr bwMode="auto">
          <a:xfrm>
            <a:off x="2008910" y="2797113"/>
            <a:ext cx="8217620" cy="3600986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1 - basic recursive factorial method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factorial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(n ==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 * factorial(n-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2 - tail-recursive factorial method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factorial2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Long):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tailrec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factorialAccumulator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Long,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Long):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(n ==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factorialAccumulator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(n*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n-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factorialAccumulator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57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20223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70" y="0"/>
            <a:ext cx="8930747" cy="6927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Call By Name</a:t>
            </a:r>
            <a:endParaRPr lang="en-US" dirty="0"/>
          </a:p>
        </p:txBody>
      </p:sp>
      <p:sp useBgFill="1">
        <p:nvSpPr>
          <p:cNvPr id="4" name="Rectangle 1"/>
          <p:cNvSpPr>
            <a:spLocks noChangeArrowheads="1"/>
          </p:cNvSpPr>
          <p:nvPr/>
        </p:nvSpPr>
        <p:spPr bwMode="auto">
          <a:xfrm>
            <a:off x="2392170" y="1832236"/>
            <a:ext cx="7883236" cy="2154436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delayed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(t:=&gt;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Indelayed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method"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58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2610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Grp="1"/>
          </p:cNvSpPr>
          <p:nvPr>
            <p:ph idx="1"/>
          </p:nvPr>
        </p:nvSpPr>
        <p:spPr>
          <a:xfrm>
            <a:off x="1713247" y="156755"/>
            <a:ext cx="10268733" cy="6178731"/>
          </a:xfrm>
        </p:spPr>
        <p:txBody>
          <a:bodyPr>
            <a:noAutofit/>
          </a:bodyPr>
          <a:lstStyle/>
          <a:p>
            <a:pPr marL="0" indent="0">
              <a:buClr>
                <a:schemeClr val="bg2">
                  <a:lumMod val="60000"/>
                  <a:lumOff val="40000"/>
                </a:schemeClr>
              </a:buClr>
              <a:buNone/>
            </a:pPr>
            <a:endParaRPr lang="pt-BR" sz="3600" dirty="0" smtClean="0"/>
          </a:p>
          <a:p>
            <a:pPr marL="0" indent="0">
              <a:buClr>
                <a:schemeClr val="bg2">
                  <a:lumMod val="60000"/>
                  <a:lumOff val="40000"/>
                </a:schemeClr>
              </a:buClr>
              <a:buNone/>
            </a:pPr>
            <a:r>
              <a:rPr lang="en-US" sz="3600" dirty="0" smtClean="0"/>
              <a:t>Martin decided </a:t>
            </a:r>
            <a:r>
              <a:rPr lang="en-US" sz="3600" dirty="0"/>
              <a:t>take some of the ideas from functional programming and move them into the Java </a:t>
            </a:r>
            <a:r>
              <a:rPr lang="en-US" sz="3600" dirty="0" smtClean="0"/>
              <a:t>space. He </a:t>
            </a:r>
            <a:r>
              <a:rPr lang="en-US" sz="3600" dirty="0"/>
              <a:t>has created a language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called </a:t>
            </a:r>
            <a:r>
              <a:rPr lang="en-US" sz="3600" b="1" dirty="0" smtClean="0"/>
              <a:t>Pizza</a:t>
            </a:r>
            <a:r>
              <a:rPr lang="en-US" sz="3600" dirty="0" smtClean="0"/>
              <a:t>.</a:t>
            </a:r>
            <a:r>
              <a:rPr lang="en-US" sz="3600" dirty="0"/>
              <a:t> </a:t>
            </a:r>
            <a:endParaRPr lang="en-US" sz="3600" dirty="0" smtClean="0"/>
          </a:p>
          <a:p>
            <a:pPr marL="0" indent="0">
              <a:buClr>
                <a:schemeClr val="bg2">
                  <a:lumMod val="60000"/>
                  <a:lumOff val="40000"/>
                </a:schemeClr>
              </a:buClr>
              <a:buNone/>
            </a:pPr>
            <a:endParaRPr lang="en-US" sz="3600" dirty="0" smtClean="0"/>
          </a:p>
          <a:p>
            <a:pPr marL="0" indent="0">
              <a:buClr>
                <a:schemeClr val="bg2">
                  <a:lumMod val="60000"/>
                  <a:lumOff val="40000"/>
                </a:schemeClr>
              </a:buClr>
              <a:buNone/>
            </a:pPr>
            <a:r>
              <a:rPr lang="en-US" sz="3600" dirty="0" smtClean="0"/>
              <a:t>Pizza's </a:t>
            </a:r>
            <a:r>
              <a:rPr lang="en-US" sz="3600" dirty="0"/>
              <a:t>initial distribution was in 1996, a year after Java came out. It was moderately successful in that it showed that one could implement functional language features on the JVM platform</a:t>
            </a:r>
            <a:r>
              <a:rPr lang="en-US" sz="3600" dirty="0" smtClean="0"/>
              <a:t>.</a:t>
            </a:r>
            <a:endParaRPr lang="fa-IR" sz="36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693" l="0" r="100000">
                        <a14:foregroundMark x1="57237" y1="28105" x2="62500" y2="21569"/>
                        <a14:foregroundMark x1="24342" y1="45752" x2="24342" y2="45752"/>
                        <a14:foregroundMark x1="50658" y1="71895" x2="50658" y2="71895"/>
                        <a14:foregroundMark x1="45395" y1="58170" x2="45395" y2="58170"/>
                        <a14:foregroundMark x1="62500" y1="17647" x2="62500" y2="17647"/>
                        <a14:backgroundMark x1="15132" y1="7843" x2="15132" y2="7843"/>
                        <a14:backgroundMark x1="93421" y1="9150" x2="93421" y2="91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87626" y="2058978"/>
            <a:ext cx="1916546" cy="192915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4063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70" y="0"/>
            <a:ext cx="8930747" cy="6927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Call By Ref</a:t>
            </a:r>
            <a:endParaRPr lang="en-US" dirty="0"/>
          </a:p>
        </p:txBody>
      </p:sp>
      <p:sp useBgFill="1">
        <p:nvSpPr>
          <p:cNvPr id="3" name="Rectangle 1"/>
          <p:cNvSpPr>
            <a:spLocks noChangeArrowheads="1"/>
          </p:cNvSpPr>
          <p:nvPr/>
        </p:nvSpPr>
        <p:spPr bwMode="auto">
          <a:xfrm>
            <a:off x="2392170" y="1434177"/>
            <a:ext cx="7855527" cy="138499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notDelayed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t: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Innotdelayed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method"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2170" y="2819172"/>
            <a:ext cx="89307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Note </a:t>
            </a:r>
            <a:r>
              <a:rPr lang="en-US" sz="2400" b="1" dirty="0"/>
              <a:t>:  </a:t>
            </a:r>
            <a:r>
              <a:rPr lang="en-US" sz="2400" dirty="0"/>
              <a:t>In Java, all method invocations are call-by-reference or call-by-value (for primitive types) 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Scala gives you an additional mechanism for passing parameters to methods (and functions</a:t>
            </a:r>
            <a:r>
              <a:rPr lang="en-US" sz="2400" dirty="0" smtClean="0"/>
              <a:t>):</a:t>
            </a:r>
            <a:endParaRPr lang="en-US" sz="2400" dirty="0"/>
          </a:p>
          <a:p>
            <a:r>
              <a:rPr lang="en-US" sz="2400" dirty="0"/>
              <a:t>call-by-name, which passes a code block to the </a:t>
            </a:r>
            <a:r>
              <a:rPr lang="en-US" sz="2400" dirty="0" err="1"/>
              <a:t>callee</a:t>
            </a:r>
            <a:r>
              <a:rPr lang="en-US" sz="2400" dirty="0"/>
              <a:t>. Each time the </a:t>
            </a:r>
            <a:r>
              <a:rPr lang="en-US" sz="2400" dirty="0" err="1"/>
              <a:t>callee</a:t>
            </a:r>
            <a:r>
              <a:rPr lang="en-US" sz="2400" dirty="0"/>
              <a:t> accesses the parameter, the code</a:t>
            </a:r>
          </a:p>
          <a:p>
            <a:r>
              <a:rPr lang="en-US" sz="2400" dirty="0"/>
              <a:t>block is executed and the value is calculated. Call-by-name allows you to pass parameters that might take a</a:t>
            </a:r>
          </a:p>
          <a:p>
            <a:r>
              <a:rPr lang="en-US" sz="2400" dirty="0"/>
              <a:t>longtime to calculate but may not be used.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59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9827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511" y="-1"/>
            <a:ext cx="10018713" cy="791349"/>
          </a:xfrm>
        </p:spPr>
        <p:txBody>
          <a:bodyPr>
            <a:normAutofit/>
          </a:bodyPr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 useBgFill="1">
        <p:nvSpPr>
          <p:cNvPr id="3" name="Rectangle 1"/>
          <p:cNvSpPr>
            <a:spLocks noChangeArrowheads="1"/>
          </p:cNvSpPr>
          <p:nvPr/>
        </p:nvSpPr>
        <p:spPr bwMode="auto">
          <a:xfrm>
            <a:off x="2741611" y="791349"/>
            <a:ext cx="8116889" cy="6093976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matchChecking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a:Any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a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a:Int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"One"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dirty="0" smtClean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two" | "One"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"Two"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4.7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"four point seven"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3.8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_ =&gt;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"Recognizing ..."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}}}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matchChecking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(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Any)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matchChecking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60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4213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098" y="0"/>
            <a:ext cx="10018713" cy="921327"/>
          </a:xfrm>
        </p:spPr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 useBgFill="1">
        <p:nvSpPr>
          <p:cNvPr id="3" name="Rectangle 1"/>
          <p:cNvSpPr>
            <a:spLocks noChangeArrowheads="1"/>
          </p:cNvSpPr>
          <p:nvPr/>
        </p:nvSpPr>
        <p:spPr bwMode="auto">
          <a:xfrm>
            <a:off x="2131866" y="921327"/>
            <a:ext cx="9599611" cy="5539978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simple_fun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List[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]): List[Nothing] = list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 ::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simple_fun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_ =&gt;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} 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simple_fun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(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List[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])List[Nothing]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simple_fun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simplelist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res22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List[Nothing] = List()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61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1651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in Scala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84311" y="2438399"/>
            <a:ext cx="42237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Lazy </a:t>
            </a:r>
            <a:r>
              <a:rPr lang="en-US" sz="2400" b="1" dirty="0" err="1" smtClean="0"/>
              <a:t>val</a:t>
            </a:r>
            <a:r>
              <a:rPr lang="en-US" sz="2400" b="1" dirty="0"/>
              <a:t> </a:t>
            </a:r>
            <a:r>
              <a:rPr lang="en-US" sz="2400" b="1" dirty="0" smtClean="0"/>
              <a:t>&amp; Eager 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Currying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Concurrency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62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24916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</a:t>
            </a:r>
            <a:r>
              <a:rPr lang="en-US" dirty="0" err="1" smtClean="0"/>
              <a:t>val</a:t>
            </a:r>
            <a:r>
              <a:rPr lang="en-US" dirty="0" smtClean="0"/>
              <a:t> &amp; Eager Evaluation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84311" y="2438399"/>
            <a:ext cx="24048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smtClean="0"/>
              <a:t>lazy </a:t>
            </a:r>
            <a:r>
              <a:rPr lang="en-US" sz="2400" b="1" dirty="0" err="1" smtClean="0"/>
              <a:t>val</a:t>
            </a:r>
            <a:r>
              <a:rPr lang="en-US" sz="2400" b="1" dirty="0" smtClean="0"/>
              <a:t> vs. </a:t>
            </a:r>
            <a:r>
              <a:rPr lang="en-US" sz="2400" b="1" dirty="0" err="1" smtClean="0"/>
              <a:t>val</a:t>
            </a:r>
            <a:endParaRPr lang="en-US" sz="2400" b="1" dirty="0" smtClean="0"/>
          </a:p>
          <a:p>
            <a:endParaRPr lang="en-US" sz="24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65332" y="2853897"/>
            <a:ext cx="9256669" cy="1107996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The difference between them is, that a 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Consolas" panose="020B0609020204030204" pitchFamily="49" charset="0"/>
              </a:rPr>
              <a:t>val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is executed when it is defined whereas a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Consolas" panose="020B0609020204030204" pitchFamily="49" charset="0"/>
              </a:rPr>
              <a:t>lazy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Consolas" panose="020B0609020204030204" pitchFamily="49" charset="0"/>
              </a:rPr>
              <a:t>val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is executed when it is accessed the first time.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65332" y="3913999"/>
            <a:ext cx="9003580" cy="2215991"/>
          </a:xfrm>
          <a:prstGeom prst="rect">
            <a:avLst/>
          </a:prstGeom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In contrast to a method (defined with 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Consolas" panose="020B0609020204030204" pitchFamily="49" charset="0"/>
              </a:rPr>
              <a:t>def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) a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Consolas" panose="020B0609020204030204" pitchFamily="49" charset="0"/>
              </a:rPr>
              <a:t>lazy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Consolas" panose="020B0609020204030204" pitchFamily="49" charset="0"/>
              </a:rPr>
              <a:t>val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anose="020B0604020202020204" pitchFamily="34" charset="0"/>
              </a:rPr>
              <a:t> is executed once and then never again. This can be useful when an operation takes long time to complete and when it is not sure if it is later used.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</a:t>
            </a:r>
          </a:p>
          <a:p>
            <a:pPr lvl="0"/>
            <a:r>
              <a:rPr lang="en-US" sz="2400" b="1" dirty="0" smtClean="0">
                <a:latin typeface="+mn-lt"/>
              </a:rPr>
              <a:t>languages </a:t>
            </a:r>
            <a:r>
              <a:rPr lang="en-US" sz="2400" b="1" dirty="0">
                <a:latin typeface="+mn-lt"/>
              </a:rPr>
              <a:t>(like Scala) are strict by default, but lazy if explicitly specified for given variables or parameters.</a:t>
            </a:r>
            <a:endParaRPr lang="en-US" altLang="en-US" sz="2400" b="1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63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340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Currying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84311" y="1955999"/>
            <a:ext cx="100187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Methods may define multiple parameter lists. When a method is called with a fewer number of parameter lists, then this will yield a function taking the missing parameter lists as its arguments.</a:t>
            </a:r>
          </a:p>
        </p:txBody>
      </p:sp>
      <p:sp useBgFill="1">
        <p:nvSpPr>
          <p:cNvPr id="4" name="Rectangle 1"/>
          <p:cNvSpPr>
            <a:spLocks noChangeArrowheads="1"/>
          </p:cNvSpPr>
          <p:nvPr/>
        </p:nvSpPr>
        <p:spPr bwMode="auto">
          <a:xfrm>
            <a:off x="1484311" y="3195420"/>
            <a:ext cx="7451871" cy="246221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nDividesM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 (n % m ==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nDividesM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(</a:t>
            </a: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nDividesM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&lt;function1&gt;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6425" y="5657633"/>
            <a:ext cx="94469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Note : </a:t>
            </a:r>
            <a:r>
              <a:rPr lang="en-US" sz="2400" b="1" dirty="0" smtClean="0"/>
              <a:t>when </a:t>
            </a:r>
            <a:r>
              <a:rPr lang="en-US" sz="2400" b="1" dirty="0"/>
              <a:t>you give only a subset of the parameters to the function, the result of the expression is </a:t>
            </a:r>
            <a:r>
              <a:rPr lang="en-US" sz="2400" b="1" dirty="0" smtClean="0"/>
              <a:t>a partially </a:t>
            </a:r>
            <a:r>
              <a:rPr lang="en-US" sz="2400" b="1" dirty="0"/>
              <a:t>applied function.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7" y="6463392"/>
            <a:ext cx="551167" cy="365125"/>
          </a:xfrm>
        </p:spPr>
        <p:txBody>
          <a:bodyPr/>
          <a:lstStyle/>
          <a:p>
            <a:fld id="{CA8D9AD5-F248-4919-864A-CFD76CC027D6}" type="slidenum">
              <a:rPr lang="en-US" sz="1400" smtClean="0"/>
              <a:t>64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00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84311" y="2084456"/>
            <a:ext cx="100187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A closure is a function, whose return value depends on the value of one or more variables declared outside this function.</a:t>
            </a:r>
            <a:endParaRPr lang="en-US" sz="2000" b="1" dirty="0"/>
          </a:p>
        </p:txBody>
      </p:sp>
      <p:sp useBgFill="1">
        <p:nvSpPr>
          <p:cNvPr id="4" name="Rectangle 1"/>
          <p:cNvSpPr>
            <a:spLocks noChangeArrowheads="1"/>
          </p:cNvSpPr>
          <p:nvPr/>
        </p:nvSpPr>
        <p:spPr bwMode="auto">
          <a:xfrm>
            <a:off x="1484311" y="2959891"/>
            <a:ext cx="9252962" cy="246221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votingAge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votingAge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isVotingAge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=&gt; age &gt;=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votingAge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isVotingAge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&lt;function1&gt;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isVotingAge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res2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Boolean 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65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450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84310" y="3244334"/>
            <a:ext cx="100187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You have three options in concurrent programming: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Akka</a:t>
            </a:r>
            <a:r>
              <a:rPr lang="en-US" sz="2400" b="1" dirty="0" smtClean="0"/>
              <a:t> Actor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Thread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Apache Spark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66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0069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70364" y="2274838"/>
            <a:ext cx="86036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Concurrency using threads is hard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Shared state – locks, race conditions, deadlocks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Solution – message passing + no shared state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Inspired by </a:t>
            </a:r>
            <a:r>
              <a:rPr lang="en-US" sz="2400" b="1" dirty="0" err="1"/>
              <a:t>Erlang</a:t>
            </a:r>
            <a:r>
              <a:rPr lang="en-US" sz="2400" b="1" dirty="0"/>
              <a:t> language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Erlang</a:t>
            </a:r>
            <a:r>
              <a:rPr lang="en-US" sz="2400" b="1" dirty="0"/>
              <a:t> used at Ericsson since 1987, open source since 1998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Facebook chat backend runs on </a:t>
            </a:r>
            <a:r>
              <a:rPr lang="en-US" sz="2400" b="1" dirty="0" err="1"/>
              <a:t>Erlang</a:t>
            </a:r>
            <a:endParaRPr lang="cs-CZ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67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77162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Actor?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55113" y="2438399"/>
            <a:ext cx="84771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Actor is an object that receives messages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Actor has a </a:t>
            </a:r>
            <a:r>
              <a:rPr lang="en-US" sz="2400" b="1" i="1" dirty="0"/>
              <a:t>mailbox</a:t>
            </a:r>
            <a:r>
              <a:rPr lang="en-US" sz="2400" b="1" dirty="0"/>
              <a:t> – queue of incoming messages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Message send is by default </a:t>
            </a:r>
            <a:r>
              <a:rPr lang="en-US" sz="2400" b="1" i="1" dirty="0"/>
              <a:t>asynchronous</a:t>
            </a:r>
          </a:p>
          <a:p>
            <a:pPr marL="736092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Sending a message to an actor immediately returns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68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2622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Grp="1"/>
          </p:cNvSpPr>
          <p:nvPr>
            <p:ph idx="1"/>
          </p:nvPr>
        </p:nvSpPr>
        <p:spPr>
          <a:xfrm>
            <a:off x="1713247" y="156755"/>
            <a:ext cx="10268733" cy="6178731"/>
          </a:xfrm>
        </p:spPr>
        <p:txBody>
          <a:bodyPr>
            <a:noAutofit/>
          </a:bodyPr>
          <a:lstStyle/>
          <a:p>
            <a:pPr marL="0" indent="0">
              <a:buClr>
                <a:schemeClr val="bg2">
                  <a:lumMod val="60000"/>
                  <a:lumOff val="40000"/>
                </a:schemeClr>
              </a:buClr>
              <a:buNone/>
            </a:pPr>
            <a:r>
              <a:rPr lang="en-US" sz="3600" dirty="0"/>
              <a:t>Then </a:t>
            </a:r>
            <a:r>
              <a:rPr lang="en-US" sz="3600" dirty="0" smtClean="0"/>
              <a:t>He </a:t>
            </a:r>
            <a:r>
              <a:rPr lang="en-US" sz="3600" dirty="0"/>
              <a:t>got in contact with Gilad </a:t>
            </a:r>
            <a:r>
              <a:rPr lang="en-US" sz="3600" dirty="0" err="1"/>
              <a:t>Bracha</a:t>
            </a:r>
            <a:r>
              <a:rPr lang="en-US" sz="3600" dirty="0"/>
              <a:t> and David </a:t>
            </a:r>
            <a:r>
              <a:rPr lang="en-US" sz="3600" dirty="0" err="1"/>
              <a:t>Stoutamire</a:t>
            </a:r>
            <a:r>
              <a:rPr lang="en-US" sz="3600" dirty="0"/>
              <a:t> from the Sun core developer team</a:t>
            </a:r>
            <a:r>
              <a:rPr lang="en-US" sz="3600" dirty="0" smtClean="0"/>
              <a:t>.</a:t>
            </a:r>
          </a:p>
          <a:p>
            <a:pPr marL="0" indent="0">
              <a:buClr>
                <a:schemeClr val="bg2">
                  <a:lumMod val="60000"/>
                  <a:lumOff val="40000"/>
                </a:schemeClr>
              </a:buClr>
              <a:buNone/>
            </a:pPr>
            <a:r>
              <a:rPr lang="en-US" sz="3600" dirty="0" smtClean="0"/>
              <a:t> </a:t>
            </a:r>
            <a:r>
              <a:rPr lang="en-US" sz="3600" dirty="0"/>
              <a:t>They said, "We're really interested in the generics stuff you've been doing; let's do a new project that does just that</a:t>
            </a:r>
            <a:r>
              <a:rPr lang="en-US" sz="3600" dirty="0" smtClean="0"/>
              <a:t>.“</a:t>
            </a:r>
          </a:p>
          <a:p>
            <a:pPr marL="0" indent="0">
              <a:buClr>
                <a:schemeClr val="bg2">
                  <a:lumMod val="60000"/>
                  <a:lumOff val="40000"/>
                </a:schemeClr>
              </a:buClr>
              <a:buNone/>
            </a:pPr>
            <a:r>
              <a:rPr lang="en-US" sz="3600" dirty="0" smtClean="0"/>
              <a:t>And </a:t>
            </a:r>
            <a:r>
              <a:rPr lang="en-US" sz="3600" dirty="0"/>
              <a:t>that became GJ (Generic Java). So we developed GJ in 1997/98, and six years later it became the generics in Java 5, with some additions that we didn't do at the time.</a:t>
            </a:r>
            <a:endParaRPr lang="fa-IR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6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65823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11" y="727363"/>
            <a:ext cx="10018713" cy="1752599"/>
          </a:xfrm>
        </p:spPr>
        <p:txBody>
          <a:bodyPr/>
          <a:lstStyle/>
          <a:p>
            <a:r>
              <a:rPr lang="en-US" dirty="0" smtClean="0"/>
              <a:t>Object-Oriented Programming in Scala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09216" y="2438399"/>
            <a:ext cx="44844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Traits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Case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Exceptions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69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4841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84311" y="2438399"/>
            <a:ext cx="78952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cs-CZ" dirty="0">
                <a:solidFill>
                  <a:srgbClr val="FF5E5E"/>
                </a:solidFill>
                <a:latin typeface="Lucida Console" pitchFamily="49" charset="0"/>
              </a:rPr>
              <a:t>/** A Person class. </a:t>
            </a:r>
          </a:p>
          <a:p>
            <a:pPr>
              <a:buNone/>
            </a:pPr>
            <a:r>
              <a:rPr lang="en-US" dirty="0">
                <a:solidFill>
                  <a:srgbClr val="FF5E5E"/>
                </a:solidFill>
                <a:latin typeface="Lucida Console" pitchFamily="49" charset="0"/>
              </a:rPr>
              <a:t> * Constructor parameters become</a:t>
            </a:r>
          </a:p>
          <a:p>
            <a:pPr>
              <a:buNone/>
            </a:pPr>
            <a:r>
              <a:rPr lang="en-US" dirty="0">
                <a:solidFill>
                  <a:srgbClr val="FF5E5E"/>
                </a:solidFill>
                <a:latin typeface="Lucida Console" pitchFamily="49" charset="0"/>
              </a:rPr>
              <a:t> * public members of the class.*/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 </a:t>
            </a:r>
          </a:p>
          <a:p>
            <a:pPr>
              <a:buNone/>
            </a:pPr>
            <a:r>
              <a:rPr lang="cs-CZ" dirty="0">
                <a:solidFill>
                  <a:srgbClr val="4C4C4C"/>
                </a:solidFill>
                <a:latin typeface="Lucida Console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dirty="0">
                <a:solidFill>
                  <a:srgbClr val="8E3E00"/>
                </a:solidFill>
                <a:latin typeface="Lucida Console" pitchFamily="49" charset="0"/>
              </a:rPr>
              <a:t>Person</a:t>
            </a: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dirty="0">
                <a:solidFill>
                  <a:srgbClr val="4C4C4C"/>
                </a:solidFill>
                <a:latin typeface="Lucida Console" pitchFamily="49" charset="0"/>
              </a:rPr>
              <a:t>val</a:t>
            </a: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dirty="0">
                <a:solidFill>
                  <a:srgbClr val="2300FB"/>
                </a:solidFill>
                <a:latin typeface="Lucida Console" pitchFamily="49" charset="0"/>
              </a:rPr>
              <a:t>name</a:t>
            </a: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: </a:t>
            </a:r>
            <a:r>
              <a:rPr lang="cs-CZ" dirty="0">
                <a:solidFill>
                  <a:srgbClr val="8E3E00"/>
                </a:solidFill>
                <a:latin typeface="Lucida Console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, </a:t>
            </a:r>
            <a:r>
              <a:rPr lang="cs-CZ" dirty="0">
                <a:solidFill>
                  <a:srgbClr val="4C4C4C"/>
                </a:solidFill>
                <a:latin typeface="Lucida Console" pitchFamily="49" charset="0"/>
              </a:rPr>
              <a:t>var</a:t>
            </a: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dirty="0">
                <a:solidFill>
                  <a:srgbClr val="2300FB"/>
                </a:solidFill>
                <a:latin typeface="Lucida Console" pitchFamily="49" charset="0"/>
              </a:rPr>
              <a:t>age</a:t>
            </a: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: </a:t>
            </a:r>
            <a:r>
              <a:rPr lang="cs-CZ" dirty="0">
                <a:solidFill>
                  <a:srgbClr val="8E3E00"/>
                </a:solidFill>
                <a:latin typeface="Lucida Console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dirty="0" smtClean="0">
                <a:solidFill>
                  <a:srgbClr val="000000"/>
                </a:solidFill>
                <a:latin typeface="Lucida Console" pitchFamily="49" charset="0"/>
              </a:rPr>
              <a:t>{}</a:t>
            </a:r>
          </a:p>
          <a:p>
            <a:pPr>
              <a:buNone/>
            </a:pPr>
            <a:endParaRPr lang="cs-CZ" dirty="0">
              <a:latin typeface="Lucida Console" pitchFamily="49" charset="0"/>
            </a:endParaRPr>
          </a:p>
          <a:p>
            <a:pPr>
              <a:buNone/>
            </a:pPr>
            <a:r>
              <a:rPr lang="en-US" dirty="0" err="1">
                <a:solidFill>
                  <a:srgbClr val="4C4C4C"/>
                </a:solidFill>
                <a:latin typeface="Lucida Console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dirty="0">
                <a:solidFill>
                  <a:srgbClr val="2300FB"/>
                </a:solidFill>
                <a:latin typeface="Lucida Console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 = </a:t>
            </a:r>
            <a:r>
              <a:rPr lang="en-US" dirty="0">
                <a:solidFill>
                  <a:srgbClr val="4C4C4C"/>
                </a:solidFill>
                <a:latin typeface="Lucida Console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dirty="0">
                <a:solidFill>
                  <a:srgbClr val="8E3E00"/>
                </a:solidFill>
                <a:latin typeface="Lucida Console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US" dirty="0">
                <a:solidFill>
                  <a:srgbClr val="FF5E5E"/>
                </a:solidFill>
                <a:latin typeface="Lucida Console" pitchFamily="49" charset="0"/>
              </a:rPr>
              <a:t>“Peter"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, 21);</a:t>
            </a:r>
          </a:p>
          <a:p>
            <a:pPr>
              <a:buNone/>
            </a:pPr>
            <a:r>
              <a:rPr lang="cs-CZ" dirty="0">
                <a:solidFill>
                  <a:srgbClr val="2300FB"/>
                </a:solidFill>
                <a:latin typeface="Lucida Console" pitchFamily="49" charset="0"/>
              </a:rPr>
              <a:t>p</a:t>
            </a: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.</a:t>
            </a:r>
            <a:r>
              <a:rPr lang="cs-CZ" dirty="0">
                <a:solidFill>
                  <a:srgbClr val="2300FB"/>
                </a:solidFill>
                <a:latin typeface="Lucida Console" pitchFamily="49" charset="0"/>
              </a:rPr>
              <a:t>age</a:t>
            </a: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dirty="0">
                <a:solidFill>
                  <a:srgbClr val="003E85"/>
                </a:solidFill>
                <a:latin typeface="Lucida Console" pitchFamily="49" charset="0"/>
              </a:rPr>
              <a:t>+=</a:t>
            </a: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 1;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70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55877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523" y="0"/>
            <a:ext cx="10018713" cy="1752599"/>
          </a:xfrm>
        </p:spPr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50473" y="2551837"/>
            <a:ext cx="70935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Scala’s way for “statics”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not quite – see next slide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(in Scala, there is no </a:t>
            </a:r>
            <a:r>
              <a:rPr lang="en-US" sz="2400" b="1" i="1" dirty="0"/>
              <a:t>static</a:t>
            </a:r>
            <a:r>
              <a:rPr lang="en-US" sz="2400" b="1" dirty="0"/>
              <a:t> keyword)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“Companion object” for a 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= object with same name as the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71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4433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84310" y="2438399"/>
            <a:ext cx="85740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FF5E5E"/>
                </a:solidFill>
                <a:latin typeface="Lucida Console" pitchFamily="49" charset="0"/>
              </a:rPr>
              <a:t>// we declare singleton object "Person"</a:t>
            </a:r>
          </a:p>
          <a:p>
            <a:pPr>
              <a:buNone/>
            </a:pPr>
            <a:r>
              <a:rPr lang="en-US" dirty="0">
                <a:solidFill>
                  <a:srgbClr val="FF5E5E"/>
                </a:solidFill>
                <a:latin typeface="Lucida Console" pitchFamily="49" charset="0"/>
              </a:rPr>
              <a:t>// this is a companion object of class Person</a:t>
            </a:r>
          </a:p>
          <a:p>
            <a:pPr>
              <a:buNone/>
            </a:pPr>
            <a:r>
              <a:rPr lang="cs-CZ" dirty="0">
                <a:solidFill>
                  <a:srgbClr val="4C4C4C"/>
                </a:solidFill>
                <a:latin typeface="Lucida Console" pitchFamily="49" charset="0"/>
              </a:rPr>
              <a:t>object</a:t>
            </a: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dirty="0">
                <a:solidFill>
                  <a:srgbClr val="8E3E00"/>
                </a:solidFill>
                <a:latin typeface="Lucida Console" pitchFamily="49" charset="0"/>
              </a:rPr>
              <a:t>Person</a:t>
            </a: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 {</a:t>
            </a:r>
          </a:p>
          <a:p>
            <a:pPr>
              <a:buNone/>
            </a:pP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cs-CZ" dirty="0">
                <a:solidFill>
                  <a:srgbClr val="4C4C4C"/>
                </a:solidFill>
                <a:latin typeface="Lucida Console" pitchFamily="49" charset="0"/>
              </a:rPr>
              <a:t>def</a:t>
            </a: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dirty="0">
                <a:solidFill>
                  <a:srgbClr val="003E85"/>
                </a:solidFill>
                <a:latin typeface="Lucida Console" pitchFamily="49" charset="0"/>
              </a:rPr>
              <a:t>defaultName</a:t>
            </a: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() = </a:t>
            </a:r>
            <a:r>
              <a:rPr lang="cs-CZ" dirty="0">
                <a:solidFill>
                  <a:srgbClr val="FF5E5E"/>
                </a:solidFill>
                <a:latin typeface="Lucida Console" pitchFamily="49" charset="0"/>
              </a:rPr>
              <a:t>"nobody"</a:t>
            </a:r>
          </a:p>
          <a:p>
            <a:pPr>
              <a:buNone/>
            </a:pP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}</a:t>
            </a:r>
          </a:p>
          <a:p>
            <a:pPr>
              <a:buNone/>
            </a:pPr>
            <a:r>
              <a:rPr lang="cs-CZ" dirty="0">
                <a:solidFill>
                  <a:srgbClr val="4C4C4C"/>
                </a:solidFill>
                <a:latin typeface="Lucida Console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dirty="0">
                <a:solidFill>
                  <a:srgbClr val="8E3E00"/>
                </a:solidFill>
                <a:latin typeface="Lucida Console" pitchFamily="49" charset="0"/>
              </a:rPr>
              <a:t>Person</a:t>
            </a: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dirty="0">
                <a:solidFill>
                  <a:srgbClr val="4C4C4C"/>
                </a:solidFill>
                <a:latin typeface="Lucida Console" pitchFamily="49" charset="0"/>
              </a:rPr>
              <a:t>val</a:t>
            </a: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dirty="0">
                <a:solidFill>
                  <a:srgbClr val="2300FB"/>
                </a:solidFill>
                <a:latin typeface="Lucida Console" pitchFamily="49" charset="0"/>
              </a:rPr>
              <a:t>name</a:t>
            </a: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: </a:t>
            </a:r>
            <a:r>
              <a:rPr lang="cs-CZ" dirty="0">
                <a:solidFill>
                  <a:srgbClr val="8E3E00"/>
                </a:solidFill>
                <a:latin typeface="Lucida Console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, </a:t>
            </a:r>
            <a:r>
              <a:rPr lang="cs-CZ" dirty="0">
                <a:solidFill>
                  <a:srgbClr val="4C4C4C"/>
                </a:solidFill>
                <a:latin typeface="Lucida Console" pitchFamily="49" charset="0"/>
              </a:rPr>
              <a:t>var</a:t>
            </a: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dirty="0">
                <a:solidFill>
                  <a:srgbClr val="2300FB"/>
                </a:solidFill>
                <a:latin typeface="Lucida Console" pitchFamily="49" charset="0"/>
              </a:rPr>
              <a:t>age</a:t>
            </a: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: </a:t>
            </a:r>
            <a:r>
              <a:rPr lang="cs-CZ" dirty="0">
                <a:solidFill>
                  <a:srgbClr val="8E3E00"/>
                </a:solidFill>
                <a:latin typeface="Lucida Console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) {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en-US" dirty="0" err="1">
                <a:solidFill>
                  <a:srgbClr val="4C4C4C"/>
                </a:solidFill>
                <a:latin typeface="Lucida Console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rgbClr val="003E85"/>
                </a:solidFill>
                <a:latin typeface="Lucida Console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() : </a:t>
            </a:r>
            <a:r>
              <a:rPr lang="en-US" dirty="0">
                <a:solidFill>
                  <a:srgbClr val="8E3E00"/>
                </a:solidFill>
                <a:latin typeface="Lucida Console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 = </a:t>
            </a:r>
            <a:r>
              <a:rPr lang="en-US" dirty="0">
                <a:solidFill>
                  <a:srgbClr val="2300FB"/>
                </a:solidFill>
                <a:latin typeface="Lucida Console" pitchFamily="49" charset="0"/>
              </a:rPr>
              <a:t>name</a:t>
            </a:r>
            <a:endParaRPr lang="en-US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FF5E5E"/>
                </a:solidFill>
                <a:latin typeface="Lucida Console" pitchFamily="49" charset="0"/>
              </a:rPr>
              <a:t>// surprise, Person is really an object</a:t>
            </a:r>
            <a:endParaRPr lang="en-US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cs-CZ" dirty="0">
                <a:solidFill>
                  <a:srgbClr val="4C4C4C"/>
                </a:solidFill>
                <a:latin typeface="Lucida Console" pitchFamily="49" charset="0"/>
              </a:rPr>
              <a:t>val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>
                <a:solidFill>
                  <a:srgbClr val="2300FB"/>
                </a:solidFill>
                <a:latin typeface="Lucida Console" pitchFamily="49" charset="0"/>
              </a:rPr>
              <a:t>singleton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smtClean="0">
                <a:latin typeface="Lucida Console" pitchFamily="49" charset="0"/>
              </a:rPr>
              <a:t>= </a:t>
            </a:r>
            <a:r>
              <a:rPr lang="cs-CZ" dirty="0">
                <a:solidFill>
                  <a:srgbClr val="8E3E00"/>
                </a:solidFill>
                <a:latin typeface="Lucida Console" pitchFamily="49" charset="0"/>
              </a:rPr>
              <a:t>Person</a:t>
            </a:r>
            <a:r>
              <a:rPr lang="en-US" dirty="0" smtClean="0">
                <a:latin typeface="Lucida Console" pitchFamily="49" charset="0"/>
              </a:rPr>
              <a:t>;</a:t>
            </a:r>
          </a:p>
          <a:p>
            <a:pPr>
              <a:buNone/>
            </a:pPr>
            <a:r>
              <a:rPr lang="en-US" dirty="0" err="1">
                <a:latin typeface="Lucida Console" pitchFamily="49" charset="0"/>
              </a:rPr>
              <a:t>v</a:t>
            </a:r>
            <a:r>
              <a:rPr lang="en-US" dirty="0" err="1" smtClean="0">
                <a:latin typeface="Lucida Console" pitchFamily="49" charset="0"/>
              </a:rPr>
              <a:t>ar</a:t>
            </a:r>
            <a:r>
              <a:rPr lang="en-US" dirty="0" smtClean="0">
                <a:latin typeface="Lucida Console" pitchFamily="49" charset="0"/>
              </a:rPr>
              <a:t> p:Person=new Person(</a:t>
            </a:r>
            <a:r>
              <a:rPr lang="cs-CZ" dirty="0" smtClean="0">
                <a:solidFill>
                  <a:srgbClr val="FF5E5E"/>
                </a:solidFill>
                <a:latin typeface="Lucida Console" pitchFamily="49" charset="0"/>
              </a:rPr>
              <a:t>"</a:t>
            </a:r>
            <a:r>
              <a:rPr lang="cs-CZ" dirty="0">
                <a:solidFill>
                  <a:srgbClr val="FF5E5E"/>
                </a:solidFill>
                <a:latin typeface="Lucida Console" pitchFamily="49" charset="0"/>
              </a:rPr>
              <a:t> "</a:t>
            </a:r>
            <a:r>
              <a:rPr lang="en-US" dirty="0" smtClean="0">
                <a:latin typeface="Lucida Console" pitchFamily="49" charset="0"/>
              </a:rPr>
              <a:t>,0)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72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37470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Classes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86092" y="2438399"/>
            <a:ext cx="874034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err="1"/>
              <a:t>Implicitely</a:t>
            </a:r>
            <a:r>
              <a:rPr lang="en-US" sz="2200" b="1" dirty="0"/>
              <a:t> override </a:t>
            </a:r>
            <a:r>
              <a:rPr lang="en-US" sz="2200" b="1" dirty="0" err="1"/>
              <a:t>toString</a:t>
            </a:r>
            <a:r>
              <a:rPr lang="en-US" sz="2200" b="1" dirty="0"/>
              <a:t>, equals, </a:t>
            </a:r>
            <a:r>
              <a:rPr lang="en-US" sz="2200" b="1" dirty="0" err="1"/>
              <a:t>hashCode</a:t>
            </a:r>
            <a:endParaRPr lang="en-US" sz="2200" b="1" dirty="0"/>
          </a:p>
          <a:p>
            <a:pPr lvl="1"/>
            <a:r>
              <a:rPr lang="en-US" sz="2200" b="1" dirty="0"/>
              <a:t>take object’s structure into </a:t>
            </a:r>
            <a:r>
              <a:rPr lang="en-US" sz="2200" b="1" dirty="0" smtClean="0"/>
              <a:t>account</a:t>
            </a:r>
          </a:p>
          <a:p>
            <a:pPr lvl="1"/>
            <a:r>
              <a:rPr lang="en-US" sz="2200" b="1" dirty="0" err="1" smtClean="0"/>
              <a:t>Usefull</a:t>
            </a:r>
            <a:r>
              <a:rPr lang="en-US" sz="2200" b="1" dirty="0" smtClean="0"/>
              <a:t> in pattern matching</a:t>
            </a:r>
            <a:endParaRPr lang="en-US" sz="2200" b="1" dirty="0"/>
          </a:p>
          <a:p>
            <a:pPr lvl="1">
              <a:buNone/>
            </a:pPr>
            <a:endParaRPr lang="en-US" sz="2200" b="1" dirty="0"/>
          </a:p>
          <a:p>
            <a:pPr>
              <a:buNone/>
            </a:pPr>
            <a:r>
              <a:rPr lang="cs-CZ" sz="2200" b="1" dirty="0">
                <a:solidFill>
                  <a:srgbClr val="4C4C4C"/>
                </a:solidFill>
                <a:latin typeface="Lucida Console" pitchFamily="49" charset="0"/>
              </a:rPr>
              <a:t>abstract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b="1" dirty="0">
                <a:solidFill>
                  <a:srgbClr val="4C4C4C"/>
                </a:solidFill>
                <a:latin typeface="Lucida Console" pitchFamily="49" charset="0"/>
              </a:rPr>
              <a:t>class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b="1" dirty="0">
                <a:solidFill>
                  <a:srgbClr val="8E3E00"/>
                </a:solidFill>
                <a:latin typeface="Lucida Console" pitchFamily="49" charset="0"/>
              </a:rPr>
              <a:t>Expr</a:t>
            </a:r>
          </a:p>
          <a:p>
            <a:pPr>
              <a:buNone/>
            </a:pPr>
            <a:r>
              <a:rPr lang="en-US" sz="2200" b="1" dirty="0">
                <a:solidFill>
                  <a:srgbClr val="4C4C4C"/>
                </a:solidFill>
                <a:latin typeface="Lucida Console" pitchFamily="49" charset="0"/>
              </a:rPr>
              <a:t>case</a:t>
            </a:r>
            <a:r>
              <a:rPr lang="en-US" sz="2200" b="1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2200" b="1" dirty="0">
                <a:solidFill>
                  <a:srgbClr val="4C4C4C"/>
                </a:solidFill>
                <a:latin typeface="Lucida Console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2200" b="1" dirty="0">
                <a:solidFill>
                  <a:srgbClr val="8E3E00"/>
                </a:solidFill>
                <a:latin typeface="Lucida Console" pitchFamily="49" charset="0"/>
              </a:rPr>
              <a:t>Number</a:t>
            </a:r>
            <a:r>
              <a:rPr lang="en-US" sz="2200" b="1" dirty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US" sz="2200" b="1" dirty="0">
                <a:solidFill>
                  <a:srgbClr val="2300FB"/>
                </a:solidFill>
                <a:latin typeface="Lucida Console" pitchFamily="49" charset="0"/>
              </a:rPr>
              <a:t>n</a:t>
            </a:r>
            <a:r>
              <a:rPr lang="en-US" sz="2200" b="1" dirty="0">
                <a:solidFill>
                  <a:srgbClr val="000000"/>
                </a:solidFill>
                <a:latin typeface="Lucida Console" pitchFamily="49" charset="0"/>
              </a:rPr>
              <a:t>: </a:t>
            </a:r>
            <a:r>
              <a:rPr lang="en-US" sz="2200" b="1" dirty="0" err="1">
                <a:solidFill>
                  <a:srgbClr val="8E3E00"/>
                </a:solidFill>
                <a:latin typeface="Lucida Console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Lucida Console" pitchFamily="49" charset="0"/>
              </a:rPr>
              <a:t>) </a:t>
            </a:r>
            <a:r>
              <a:rPr lang="en-US" sz="2200" b="1" dirty="0">
                <a:solidFill>
                  <a:srgbClr val="4C4C4C"/>
                </a:solidFill>
                <a:latin typeface="Lucida Console" pitchFamily="49" charset="0"/>
              </a:rPr>
              <a:t>extends</a:t>
            </a:r>
            <a:r>
              <a:rPr lang="en-US" sz="2200" b="1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sz="2200" b="1" dirty="0">
                <a:solidFill>
                  <a:srgbClr val="8E3E00"/>
                </a:solidFill>
                <a:latin typeface="Lucida Console" pitchFamily="49" charset="0"/>
              </a:rPr>
              <a:t>Expr</a:t>
            </a:r>
          </a:p>
          <a:p>
            <a:pPr>
              <a:buNone/>
            </a:pPr>
            <a:r>
              <a:rPr lang="cs-CZ" sz="2200" b="1" dirty="0">
                <a:solidFill>
                  <a:srgbClr val="4C4C4C"/>
                </a:solidFill>
                <a:latin typeface="Lucida Console" pitchFamily="49" charset="0"/>
              </a:rPr>
              <a:t>case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b="1" dirty="0">
                <a:solidFill>
                  <a:srgbClr val="4C4C4C"/>
                </a:solidFill>
                <a:latin typeface="Lucida Console" pitchFamily="49" charset="0"/>
              </a:rPr>
              <a:t>class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b="1" dirty="0">
                <a:solidFill>
                  <a:srgbClr val="8E3E00"/>
                </a:solidFill>
                <a:latin typeface="Lucida Console" pitchFamily="49" charset="0"/>
              </a:rPr>
              <a:t>Sum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2200" b="1" dirty="0">
                <a:solidFill>
                  <a:srgbClr val="2300FB"/>
                </a:solidFill>
                <a:latin typeface="Lucida Console" pitchFamily="49" charset="0"/>
              </a:rPr>
              <a:t>e1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: </a:t>
            </a:r>
            <a:r>
              <a:rPr lang="cs-CZ" sz="2200" b="1" dirty="0">
                <a:solidFill>
                  <a:srgbClr val="8E3E00"/>
                </a:solidFill>
                <a:latin typeface="Lucida Console" pitchFamily="49" charset="0"/>
              </a:rPr>
              <a:t>Expr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, </a:t>
            </a:r>
            <a:r>
              <a:rPr lang="cs-CZ" sz="2200" b="1" dirty="0">
                <a:solidFill>
                  <a:srgbClr val="2300FB"/>
                </a:solidFill>
                <a:latin typeface="Lucida Console" pitchFamily="49" charset="0"/>
              </a:rPr>
              <a:t>e2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: </a:t>
            </a:r>
            <a:r>
              <a:rPr lang="cs-CZ" sz="2200" b="1" dirty="0">
                <a:solidFill>
                  <a:srgbClr val="8E3E00"/>
                </a:solidFill>
                <a:latin typeface="Lucida Console" pitchFamily="49" charset="0"/>
              </a:rPr>
              <a:t>Expr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) </a:t>
            </a:r>
            <a:r>
              <a:rPr lang="cs-CZ" sz="2200" b="1" dirty="0">
                <a:solidFill>
                  <a:srgbClr val="4C4C4C"/>
                </a:solidFill>
                <a:latin typeface="Lucida Console" pitchFamily="49" charset="0"/>
              </a:rPr>
              <a:t>extends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b="1" dirty="0">
                <a:solidFill>
                  <a:srgbClr val="8E3E00"/>
                </a:solidFill>
                <a:latin typeface="Lucida Console" pitchFamily="49" charset="0"/>
              </a:rPr>
              <a:t>Expr</a:t>
            </a:r>
            <a:endParaRPr lang="en-US" sz="2200" b="1" dirty="0">
              <a:solidFill>
                <a:srgbClr val="8E3E00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sz="2200" b="1" dirty="0">
              <a:solidFill>
                <a:srgbClr val="8E3E00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sz="2200" b="1" dirty="0">
                <a:solidFill>
                  <a:srgbClr val="FF5E5E"/>
                </a:solidFill>
                <a:latin typeface="Lucida Console" pitchFamily="49" charset="0"/>
              </a:rPr>
              <a:t>// true thanks to </a:t>
            </a:r>
            <a:r>
              <a:rPr lang="en-US" sz="2200" b="1" dirty="0" err="1">
                <a:solidFill>
                  <a:srgbClr val="FF5E5E"/>
                </a:solidFill>
                <a:latin typeface="Lucida Console" pitchFamily="49" charset="0"/>
              </a:rPr>
              <a:t>overriden</a:t>
            </a:r>
            <a:r>
              <a:rPr lang="en-US" sz="2200" b="1" dirty="0">
                <a:solidFill>
                  <a:srgbClr val="FF5E5E"/>
                </a:solidFill>
                <a:latin typeface="Lucida Console" pitchFamily="49" charset="0"/>
              </a:rPr>
              <a:t> equals</a:t>
            </a:r>
          </a:p>
          <a:p>
            <a:pPr>
              <a:buNone/>
            </a:pPr>
            <a:r>
              <a:rPr lang="cs-CZ" sz="2200" b="1" dirty="0">
                <a:solidFill>
                  <a:srgbClr val="8E3E00"/>
                </a:solidFill>
                <a:latin typeface="Lucida Console" pitchFamily="49" charset="0"/>
              </a:rPr>
              <a:t>Sum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2200" b="1" dirty="0">
                <a:solidFill>
                  <a:srgbClr val="8E3E00"/>
                </a:solidFill>
                <a:latin typeface="Lucida Console" pitchFamily="49" charset="0"/>
              </a:rPr>
              <a:t>Number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(1), </a:t>
            </a:r>
            <a:r>
              <a:rPr lang="cs-CZ" sz="2200" b="1" dirty="0">
                <a:solidFill>
                  <a:srgbClr val="8E3E00"/>
                </a:solidFill>
                <a:latin typeface="Lucida Console" pitchFamily="49" charset="0"/>
              </a:rPr>
              <a:t>Number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(2)) </a:t>
            </a:r>
            <a:r>
              <a:rPr lang="cs-CZ" sz="2200" b="1" dirty="0">
                <a:solidFill>
                  <a:srgbClr val="003E85"/>
                </a:solidFill>
                <a:latin typeface="Lucida Console" pitchFamily="49" charset="0"/>
              </a:rPr>
              <a:t>==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endParaRPr lang="en-US" sz="2200" b="1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cs-CZ" sz="2200" b="1" dirty="0">
                <a:solidFill>
                  <a:srgbClr val="8E3E00"/>
                </a:solidFill>
                <a:latin typeface="Lucida Console" pitchFamily="49" charset="0"/>
              </a:rPr>
              <a:t>Sum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2200" b="1" dirty="0">
                <a:solidFill>
                  <a:srgbClr val="8E3E00"/>
                </a:solidFill>
                <a:latin typeface="Lucida Console" pitchFamily="49" charset="0"/>
              </a:rPr>
              <a:t>Number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(1), </a:t>
            </a:r>
            <a:r>
              <a:rPr lang="cs-CZ" sz="2200" b="1" dirty="0">
                <a:solidFill>
                  <a:srgbClr val="8E3E00"/>
                </a:solidFill>
                <a:latin typeface="Lucida Console" pitchFamily="49" charset="0"/>
              </a:rPr>
              <a:t>Number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(2))</a:t>
            </a:r>
            <a:endParaRPr lang="en-US" sz="2200" b="1" dirty="0">
              <a:latin typeface="Lucida Console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73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057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39982"/>
          </a:xfrm>
        </p:spPr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36412" y="1925783"/>
            <a:ext cx="980620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cs-CZ" sz="2200" b="1" dirty="0">
                <a:solidFill>
                  <a:srgbClr val="4C4C4C"/>
                </a:solidFill>
                <a:latin typeface="Lucida Console" pitchFamily="49" charset="0"/>
              </a:rPr>
              <a:t>object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b="1" dirty="0">
                <a:solidFill>
                  <a:srgbClr val="8E3E00"/>
                </a:solidFill>
                <a:latin typeface="Lucida Console" pitchFamily="49" charset="0"/>
              </a:rPr>
              <a:t>Main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 {</a:t>
            </a:r>
          </a:p>
          <a:p>
            <a:pPr>
              <a:buNone/>
            </a:pP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cs-CZ" sz="2200" b="1" dirty="0">
                <a:solidFill>
                  <a:srgbClr val="4C4C4C"/>
                </a:solidFill>
                <a:latin typeface="Lucida Console" pitchFamily="49" charset="0"/>
              </a:rPr>
              <a:t>def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b="1" dirty="0">
                <a:solidFill>
                  <a:srgbClr val="003E85"/>
                </a:solidFill>
                <a:latin typeface="Lucida Console" pitchFamily="49" charset="0"/>
              </a:rPr>
              <a:t>main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2200" b="1" dirty="0">
                <a:solidFill>
                  <a:srgbClr val="2300FB"/>
                </a:solidFill>
                <a:latin typeface="Lucida Console" pitchFamily="49" charset="0"/>
              </a:rPr>
              <a:t>args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: </a:t>
            </a:r>
            <a:r>
              <a:rPr lang="cs-CZ" sz="2200" b="1" dirty="0">
                <a:solidFill>
                  <a:srgbClr val="8E3E00"/>
                </a:solidFill>
                <a:latin typeface="Lucida Console" pitchFamily="49" charset="0"/>
              </a:rPr>
              <a:t>Array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[</a:t>
            </a:r>
            <a:r>
              <a:rPr lang="cs-CZ" sz="2200" b="1" dirty="0">
                <a:solidFill>
                  <a:srgbClr val="8E3E00"/>
                </a:solidFill>
                <a:latin typeface="Lucida Console" pitchFamily="49" charset="0"/>
              </a:rPr>
              <a:t>String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]) { </a:t>
            </a:r>
          </a:p>
          <a:p>
            <a:pPr>
              <a:buNone/>
            </a:pP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    </a:t>
            </a:r>
            <a:r>
              <a:rPr lang="cs-CZ" sz="2200" b="1" dirty="0">
                <a:solidFill>
                  <a:srgbClr val="4C4C4C"/>
                </a:solidFill>
                <a:latin typeface="Lucida Console" pitchFamily="49" charset="0"/>
              </a:rPr>
              <a:t>try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 { </a:t>
            </a:r>
          </a:p>
          <a:p>
            <a:pPr>
              <a:buNone/>
            </a:pP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en-US" sz="2200" b="1" dirty="0">
                <a:solidFill>
                  <a:srgbClr val="000000"/>
                </a:solidFill>
                <a:latin typeface="Lucida Console" pitchFamily="49" charset="0"/>
              </a:rPr>
              <a:t>    </a:t>
            </a:r>
            <a:r>
              <a:rPr lang="cs-CZ" sz="2200" b="1" dirty="0">
                <a:solidFill>
                  <a:srgbClr val="4C4C4C"/>
                </a:solidFill>
                <a:latin typeface="Lucida Console" pitchFamily="49" charset="0"/>
              </a:rPr>
              <a:t>val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b="1" dirty="0">
                <a:solidFill>
                  <a:srgbClr val="2300FB"/>
                </a:solidFill>
                <a:latin typeface="Lucida Console" pitchFamily="49" charset="0"/>
              </a:rPr>
              <a:t>elems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 = </a:t>
            </a:r>
            <a:r>
              <a:rPr lang="cs-CZ" sz="2200" b="1" dirty="0">
                <a:solidFill>
                  <a:srgbClr val="2300FB"/>
                </a:solidFill>
                <a:latin typeface="Lucida Console" pitchFamily="49" charset="0"/>
              </a:rPr>
              <a:t>args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.</a:t>
            </a:r>
            <a:r>
              <a:rPr lang="cs-CZ" sz="2200" b="1" dirty="0">
                <a:solidFill>
                  <a:srgbClr val="003E85"/>
                </a:solidFill>
                <a:latin typeface="Lucida Console" pitchFamily="49" charset="0"/>
              </a:rPr>
              <a:t>map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2200" b="1" dirty="0">
                <a:solidFill>
                  <a:srgbClr val="8E3E00"/>
                </a:solidFill>
                <a:latin typeface="Lucida Console" pitchFamily="49" charset="0"/>
              </a:rPr>
              <a:t>Integer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.</a:t>
            </a:r>
            <a:r>
              <a:rPr lang="cs-CZ" sz="2200" b="1" dirty="0">
                <a:solidFill>
                  <a:srgbClr val="003E85"/>
                </a:solidFill>
                <a:latin typeface="Lucida Console" pitchFamily="49" charset="0"/>
              </a:rPr>
              <a:t>parseInt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)</a:t>
            </a:r>
          </a:p>
          <a:p>
            <a:pPr>
              <a:buNone/>
            </a:pPr>
            <a:r>
              <a:rPr lang="en-US" sz="2200" b="1" dirty="0">
                <a:solidFill>
                  <a:srgbClr val="000000"/>
                </a:solidFill>
                <a:latin typeface="Lucida Console" pitchFamily="49" charset="0"/>
              </a:rPr>
              <a:t>    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cs-CZ" sz="2200" b="1" dirty="0">
                <a:solidFill>
                  <a:srgbClr val="003E85"/>
                </a:solidFill>
                <a:latin typeface="Lucida Console" pitchFamily="49" charset="0"/>
              </a:rPr>
              <a:t>println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2200" b="1" dirty="0">
                <a:solidFill>
                  <a:srgbClr val="FF5E5E"/>
                </a:solidFill>
                <a:latin typeface="Lucida Console" pitchFamily="49" charset="0"/>
              </a:rPr>
              <a:t>"Sum is: "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b="1" dirty="0">
                <a:solidFill>
                  <a:srgbClr val="003E85"/>
                </a:solidFill>
                <a:latin typeface="Lucida Console" pitchFamily="49" charset="0"/>
              </a:rPr>
              <a:t>+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b="1" dirty="0">
                <a:solidFill>
                  <a:srgbClr val="2300FB"/>
                </a:solidFill>
                <a:latin typeface="Lucida Console" pitchFamily="49" charset="0"/>
              </a:rPr>
              <a:t>elems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.</a:t>
            </a:r>
            <a:r>
              <a:rPr lang="cs-CZ" sz="2200" b="1" dirty="0">
                <a:solidFill>
                  <a:srgbClr val="003E85"/>
                </a:solidFill>
                <a:latin typeface="Lucida Console" pitchFamily="49" charset="0"/>
              </a:rPr>
              <a:t>foldRight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(0) (_ </a:t>
            </a:r>
            <a:r>
              <a:rPr lang="cs-CZ" sz="2200" b="1" dirty="0">
                <a:solidFill>
                  <a:srgbClr val="003E85"/>
                </a:solidFill>
                <a:latin typeface="Lucida Console" pitchFamily="49" charset="0"/>
              </a:rPr>
              <a:t>+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 _)) } </a:t>
            </a:r>
          </a:p>
          <a:p>
            <a:pPr>
              <a:buNone/>
            </a:pPr>
            <a:r>
              <a:rPr lang="en-US" sz="2200" b="1" dirty="0">
                <a:solidFill>
                  <a:srgbClr val="4C4C4C"/>
                </a:solidFill>
                <a:latin typeface="Lucida Console" pitchFamily="49" charset="0"/>
              </a:rPr>
              <a:t>    </a:t>
            </a:r>
            <a:r>
              <a:rPr lang="cs-CZ" sz="2200" b="1" dirty="0">
                <a:solidFill>
                  <a:srgbClr val="4C4C4C"/>
                </a:solidFill>
                <a:latin typeface="Lucida Console" pitchFamily="49" charset="0"/>
              </a:rPr>
              <a:t>catch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 { </a:t>
            </a:r>
          </a:p>
          <a:p>
            <a:pPr>
              <a:buNone/>
            </a:pPr>
            <a:r>
              <a:rPr lang="en-US" sz="2200" b="1" dirty="0">
                <a:solidFill>
                  <a:srgbClr val="4C4C4C"/>
                </a:solidFill>
                <a:latin typeface="Lucida Console" pitchFamily="49" charset="0"/>
              </a:rPr>
              <a:t>      </a:t>
            </a:r>
            <a:r>
              <a:rPr lang="cs-CZ" sz="2200" b="1" dirty="0">
                <a:solidFill>
                  <a:srgbClr val="4C4C4C"/>
                </a:solidFill>
                <a:latin typeface="Lucida Console" pitchFamily="49" charset="0"/>
              </a:rPr>
              <a:t>case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b="1" dirty="0">
                <a:solidFill>
                  <a:srgbClr val="2300FB"/>
                </a:solidFill>
                <a:latin typeface="Lucida Console" pitchFamily="49" charset="0"/>
              </a:rPr>
              <a:t>e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: </a:t>
            </a:r>
            <a:r>
              <a:rPr lang="cs-CZ" sz="2200" b="1" dirty="0">
                <a:solidFill>
                  <a:srgbClr val="8E3E00"/>
                </a:solidFill>
                <a:latin typeface="Lucida Console" pitchFamily="49" charset="0"/>
              </a:rPr>
              <a:t>NumberFormatException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 =&gt; </a:t>
            </a:r>
          </a:p>
          <a:p>
            <a:pPr>
              <a:buNone/>
            </a:pP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      </a:t>
            </a:r>
            <a:r>
              <a:rPr lang="en-US" sz="2200" b="1" dirty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cs-CZ" sz="2200" b="1" dirty="0">
                <a:solidFill>
                  <a:srgbClr val="003E85"/>
                </a:solidFill>
                <a:latin typeface="Lucida Console" pitchFamily="49" charset="0"/>
              </a:rPr>
              <a:t>println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cs-CZ" sz="2200" b="1" dirty="0">
                <a:solidFill>
                  <a:srgbClr val="FF5E5E"/>
                </a:solidFill>
                <a:latin typeface="Lucida Console" pitchFamily="49" charset="0"/>
              </a:rPr>
              <a:t>"Usage: scala Main &lt;n1&gt; &lt;n2&gt; ... "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) </a:t>
            </a:r>
          </a:p>
          <a:p>
            <a:pPr>
              <a:buNone/>
            </a:pPr>
            <a:r>
              <a:rPr lang="en-US" sz="2200" b="1" dirty="0">
                <a:solidFill>
                  <a:srgbClr val="000000"/>
                </a:solidFill>
                <a:latin typeface="Lucida Console" pitchFamily="49" charset="0"/>
              </a:rPr>
              <a:t>    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}</a:t>
            </a:r>
            <a:endParaRPr lang="en-US" sz="2200" b="1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sz="2200" b="1" dirty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}</a:t>
            </a:r>
            <a:endParaRPr lang="en-US" sz="2200" b="1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} </a:t>
            </a:r>
            <a:endParaRPr lang="cs-CZ" sz="2200" b="1" dirty="0">
              <a:latin typeface="Lucida Console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74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33099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27564" y="2228672"/>
            <a:ext cx="68164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Like Java interfaces</a:t>
            </a:r>
          </a:p>
          <a:p>
            <a:r>
              <a:rPr lang="en-US" sz="2200" b="1" dirty="0"/>
              <a:t>But can contain implementations and fields</a:t>
            </a:r>
          </a:p>
          <a:p>
            <a:endParaRPr lang="en-US" sz="2200" b="1" dirty="0"/>
          </a:p>
          <a:p>
            <a:pPr>
              <a:buNone/>
            </a:pPr>
            <a:r>
              <a:rPr lang="cs-CZ" sz="2200" b="1" dirty="0">
                <a:solidFill>
                  <a:srgbClr val="4C4C4C"/>
                </a:solidFill>
                <a:latin typeface="Lucida Console" pitchFamily="49" charset="0"/>
              </a:rPr>
              <a:t>trait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b="1" dirty="0">
                <a:solidFill>
                  <a:srgbClr val="8E3E00"/>
                </a:solidFill>
                <a:latin typeface="Lucida Console" pitchFamily="49" charset="0"/>
              </a:rPr>
              <a:t>Pet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 {</a:t>
            </a:r>
            <a:endParaRPr lang="en-US" sz="2200" b="1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sz="2200" b="1" dirty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en-US" sz="2200" b="1" dirty="0" err="1">
                <a:solidFill>
                  <a:srgbClr val="4C4C4C"/>
                </a:solidFill>
                <a:latin typeface="Lucida Console" pitchFamily="49" charset="0"/>
              </a:rPr>
              <a:t>var</a:t>
            </a:r>
            <a:r>
              <a:rPr lang="cs-CZ" sz="2200" b="1" dirty="0">
                <a:latin typeface="Lucida Console" pitchFamily="49" charset="0"/>
              </a:rPr>
              <a:t> </a:t>
            </a:r>
            <a:r>
              <a:rPr lang="en-US" sz="2200" b="1" dirty="0">
                <a:solidFill>
                  <a:srgbClr val="003E85"/>
                </a:solidFill>
                <a:latin typeface="Lucida Console" pitchFamily="49" charset="0"/>
              </a:rPr>
              <a:t>age</a:t>
            </a:r>
            <a:r>
              <a:rPr lang="cs-CZ" sz="2200" b="1" dirty="0">
                <a:latin typeface="Lucida Console" pitchFamily="49" charset="0"/>
              </a:rPr>
              <a:t>:</a:t>
            </a:r>
            <a:r>
              <a:rPr lang="en-US" sz="2200" b="1" dirty="0">
                <a:latin typeface="Lucida Console" pitchFamily="49" charset="0"/>
              </a:rPr>
              <a:t> </a:t>
            </a:r>
            <a:r>
              <a:rPr lang="en-US" sz="2200" b="1" dirty="0" err="1">
                <a:solidFill>
                  <a:srgbClr val="8E3E00"/>
                </a:solidFill>
                <a:latin typeface="Lucida Console" pitchFamily="49" charset="0"/>
              </a:rPr>
              <a:t>Int</a:t>
            </a:r>
            <a:r>
              <a:rPr lang="cs-CZ" sz="2200" b="1" dirty="0">
                <a:latin typeface="Lucida Console" pitchFamily="49" charset="0"/>
              </a:rPr>
              <a:t> = 0</a:t>
            </a:r>
            <a:endParaRPr lang="cs-CZ" sz="2200" b="1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cs-CZ" sz="2200" b="1" dirty="0">
                <a:solidFill>
                  <a:srgbClr val="4C4C4C"/>
                </a:solidFill>
                <a:latin typeface="Lucida Console" pitchFamily="49" charset="0"/>
              </a:rPr>
              <a:t>def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b="1" dirty="0">
                <a:solidFill>
                  <a:srgbClr val="003E85"/>
                </a:solidFill>
                <a:latin typeface="Lucida Console" pitchFamily="49" charset="0"/>
              </a:rPr>
              <a:t>greet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(): </a:t>
            </a:r>
            <a:r>
              <a:rPr lang="cs-CZ" sz="2200" b="1" dirty="0">
                <a:solidFill>
                  <a:srgbClr val="8E3E00"/>
                </a:solidFill>
                <a:latin typeface="Lucida Console" pitchFamily="49" charset="0"/>
              </a:rPr>
              <a:t>String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 = {</a:t>
            </a:r>
          </a:p>
          <a:p>
            <a:pPr>
              <a:buNone/>
            </a:pP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    </a:t>
            </a:r>
            <a:r>
              <a:rPr lang="cs-CZ" sz="2200" b="1" dirty="0">
                <a:solidFill>
                  <a:srgbClr val="4C4C4C"/>
                </a:solidFill>
                <a:latin typeface="Lucida Console" pitchFamily="49" charset="0"/>
              </a:rPr>
              <a:t>return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b="1" dirty="0">
                <a:solidFill>
                  <a:srgbClr val="FF5E5E"/>
                </a:solidFill>
                <a:latin typeface="Lucida Console" pitchFamily="49" charset="0"/>
              </a:rPr>
              <a:t>"Hi"</a:t>
            </a:r>
          </a:p>
          <a:p>
            <a:pPr>
              <a:buNone/>
            </a:pP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  }</a:t>
            </a:r>
          </a:p>
          <a:p>
            <a:pPr>
              <a:buNone/>
            </a:pP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75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0519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Traits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26369" y="2438399"/>
            <a:ext cx="71766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cs-CZ" dirty="0">
                <a:solidFill>
                  <a:srgbClr val="4C4C4C"/>
                </a:solidFill>
                <a:latin typeface="Lucida Console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dirty="0">
                <a:solidFill>
                  <a:srgbClr val="8E3E00"/>
                </a:solidFill>
                <a:latin typeface="Lucida Console" pitchFamily="49" charset="0"/>
              </a:rPr>
              <a:t>Dog</a:t>
            </a: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dirty="0">
                <a:solidFill>
                  <a:srgbClr val="4C4C4C"/>
                </a:solidFill>
                <a:latin typeface="Lucida Console" pitchFamily="49" charset="0"/>
              </a:rPr>
              <a:t>extends</a:t>
            </a: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dirty="0">
                <a:solidFill>
                  <a:srgbClr val="8E3E00"/>
                </a:solidFill>
                <a:latin typeface="Lucida Console" pitchFamily="49" charset="0"/>
              </a:rPr>
              <a:t>Pet</a:t>
            </a: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 {</a:t>
            </a:r>
          </a:p>
          <a:p>
            <a:pPr>
              <a:buNone/>
            </a:pP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cs-CZ" b="1" dirty="0">
                <a:solidFill>
                  <a:srgbClr val="4C4C4C"/>
                </a:solidFill>
                <a:latin typeface="Lucida Console" pitchFamily="49" charset="0"/>
              </a:rPr>
              <a:t>override</a:t>
            </a: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dirty="0">
                <a:solidFill>
                  <a:srgbClr val="4C4C4C"/>
                </a:solidFill>
                <a:latin typeface="Lucida Console" pitchFamily="49" charset="0"/>
              </a:rPr>
              <a:t>def</a:t>
            </a: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dirty="0">
                <a:solidFill>
                  <a:srgbClr val="003E85"/>
                </a:solidFill>
                <a:latin typeface="Lucida Console" pitchFamily="49" charset="0"/>
              </a:rPr>
              <a:t>greet</a:t>
            </a: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() = </a:t>
            </a:r>
            <a:r>
              <a:rPr lang="cs-CZ" dirty="0">
                <a:solidFill>
                  <a:srgbClr val="FF5E5E"/>
                </a:solidFill>
                <a:latin typeface="Lucida Console" pitchFamily="49" charset="0"/>
              </a:rPr>
              <a:t>"Woof"</a:t>
            </a:r>
          </a:p>
          <a:p>
            <a:pPr>
              <a:buNone/>
            </a:pP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endParaRPr lang="en-US" dirty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cs-CZ" dirty="0">
                <a:solidFill>
                  <a:srgbClr val="4C4C4C"/>
                </a:solidFill>
                <a:latin typeface="Lucida Console" pitchFamily="49" charset="0"/>
              </a:rPr>
              <a:t>trait</a:t>
            </a: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dirty="0">
                <a:solidFill>
                  <a:srgbClr val="8E3E00"/>
                </a:solidFill>
                <a:latin typeface="Lucida Console" pitchFamily="49" charset="0"/>
              </a:rPr>
              <a:t>ExclamatoryGreeter</a:t>
            </a: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dirty="0">
                <a:solidFill>
                  <a:srgbClr val="4C4C4C"/>
                </a:solidFill>
                <a:latin typeface="Lucida Console" pitchFamily="49" charset="0"/>
              </a:rPr>
              <a:t>extends</a:t>
            </a: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dirty="0">
                <a:solidFill>
                  <a:srgbClr val="8E3E00"/>
                </a:solidFill>
                <a:latin typeface="Lucida Console" pitchFamily="49" charset="0"/>
              </a:rPr>
              <a:t>Pet</a:t>
            </a: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 {</a:t>
            </a:r>
          </a:p>
          <a:p>
            <a:pPr>
              <a:buNone/>
            </a:pP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cs-CZ" b="1" dirty="0">
                <a:solidFill>
                  <a:srgbClr val="4C4C4C"/>
                </a:solidFill>
                <a:latin typeface="Lucida Console" pitchFamily="49" charset="0"/>
              </a:rPr>
              <a:t>override</a:t>
            </a: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dirty="0">
                <a:solidFill>
                  <a:srgbClr val="4C4C4C"/>
                </a:solidFill>
                <a:latin typeface="Lucida Console" pitchFamily="49" charset="0"/>
              </a:rPr>
              <a:t>def</a:t>
            </a: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dirty="0">
                <a:solidFill>
                  <a:srgbClr val="003E85"/>
                </a:solidFill>
                <a:latin typeface="Lucida Console" pitchFamily="49" charset="0"/>
              </a:rPr>
              <a:t>greet</a:t>
            </a: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() = </a:t>
            </a:r>
            <a:r>
              <a:rPr lang="cs-CZ" dirty="0">
                <a:solidFill>
                  <a:srgbClr val="4C4C4C"/>
                </a:solidFill>
                <a:latin typeface="Lucida Console" pitchFamily="49" charset="0"/>
              </a:rPr>
              <a:t>super</a:t>
            </a: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.</a:t>
            </a:r>
            <a:r>
              <a:rPr lang="cs-CZ" dirty="0">
                <a:solidFill>
                  <a:srgbClr val="003E85"/>
                </a:solidFill>
                <a:latin typeface="Lucida Console" pitchFamily="49" charset="0"/>
              </a:rPr>
              <a:t>greet</a:t>
            </a: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() </a:t>
            </a:r>
            <a:r>
              <a:rPr lang="cs-CZ" dirty="0">
                <a:solidFill>
                  <a:srgbClr val="003E85"/>
                </a:solidFill>
                <a:latin typeface="Lucida Console" pitchFamily="49" charset="0"/>
              </a:rPr>
              <a:t>+</a:t>
            </a: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dirty="0">
                <a:solidFill>
                  <a:srgbClr val="FF5E5E"/>
                </a:solidFill>
                <a:latin typeface="Lucida Console" pitchFamily="49" charset="0"/>
              </a:rPr>
              <a:t>" !"</a:t>
            </a:r>
          </a:p>
          <a:p>
            <a:pPr>
              <a:buNone/>
            </a:pPr>
            <a:r>
              <a:rPr lang="cs-CZ" dirty="0">
                <a:solidFill>
                  <a:srgbClr val="000000"/>
                </a:solidFill>
                <a:latin typeface="Lucida Console" pitchFamily="49" charset="0"/>
              </a:rPr>
              <a:t>}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76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5834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Mixins</a:t>
            </a:r>
            <a:r>
              <a:rPr lang="en-US" dirty="0" smtClean="0"/>
              <a:t> traits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92375" y="2330303"/>
            <a:ext cx="718769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Traits can be “mixed in” at </a:t>
            </a:r>
            <a:r>
              <a:rPr lang="en-US" sz="2400" b="1" dirty="0" err="1"/>
              <a:t>instation</a:t>
            </a:r>
            <a:r>
              <a:rPr lang="en-US" sz="2400" b="1" dirty="0"/>
              <a:t> time</a:t>
            </a:r>
          </a:p>
          <a:p>
            <a:endParaRPr lang="en-US" sz="2200" b="1" dirty="0"/>
          </a:p>
          <a:p>
            <a:pPr>
              <a:buNone/>
            </a:pPr>
            <a:r>
              <a:rPr lang="cs-CZ" sz="2200" b="1" dirty="0">
                <a:solidFill>
                  <a:srgbClr val="4C4C4C"/>
                </a:solidFill>
                <a:latin typeface="Lucida Console" pitchFamily="49" charset="0"/>
              </a:rPr>
              <a:t>trait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b="1" dirty="0">
                <a:solidFill>
                  <a:srgbClr val="8E3E00"/>
                </a:solidFill>
                <a:latin typeface="Lucida Console" pitchFamily="49" charset="0"/>
              </a:rPr>
              <a:t>Excla</a:t>
            </a:r>
            <a:r>
              <a:rPr lang="cs-CZ" sz="2200" b="1" dirty="0">
                <a:solidFill>
                  <a:srgbClr val="8D6546"/>
                </a:solidFill>
                <a:latin typeface="Lucida Console" pitchFamily="49" charset="0"/>
              </a:rPr>
              <a:t>ma</a:t>
            </a:r>
            <a:r>
              <a:rPr lang="cs-CZ" sz="2200" b="1" dirty="0">
                <a:solidFill>
                  <a:srgbClr val="8E3E00"/>
                </a:solidFill>
                <a:latin typeface="Lucida Console" pitchFamily="49" charset="0"/>
              </a:rPr>
              <a:t>toryGreeter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b="1" dirty="0">
                <a:solidFill>
                  <a:srgbClr val="4C4C4C"/>
                </a:solidFill>
                <a:latin typeface="Lucida Console" pitchFamily="49" charset="0"/>
              </a:rPr>
              <a:t>extends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b="1" dirty="0">
                <a:solidFill>
                  <a:srgbClr val="8E3E00"/>
                </a:solidFill>
                <a:latin typeface="Lucida Console" pitchFamily="49" charset="0"/>
              </a:rPr>
              <a:t>Pet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 {</a:t>
            </a:r>
          </a:p>
          <a:p>
            <a:pPr>
              <a:buNone/>
            </a:pP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lang="cs-CZ" sz="2200" b="1" dirty="0">
                <a:solidFill>
                  <a:srgbClr val="4C4C4C"/>
                </a:solidFill>
                <a:latin typeface="Lucida Console" pitchFamily="49" charset="0"/>
              </a:rPr>
              <a:t>override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b="1" dirty="0">
                <a:solidFill>
                  <a:srgbClr val="4C4C4C"/>
                </a:solidFill>
                <a:latin typeface="Lucida Console" pitchFamily="49" charset="0"/>
              </a:rPr>
              <a:t>def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b="1" dirty="0">
                <a:solidFill>
                  <a:srgbClr val="003E85"/>
                </a:solidFill>
                <a:latin typeface="Lucida Console" pitchFamily="49" charset="0"/>
              </a:rPr>
              <a:t>greet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() = </a:t>
            </a:r>
            <a:r>
              <a:rPr lang="cs-CZ" sz="2200" b="1" dirty="0">
                <a:solidFill>
                  <a:srgbClr val="4C4C4C"/>
                </a:solidFill>
                <a:latin typeface="Lucida Console" pitchFamily="49" charset="0"/>
              </a:rPr>
              <a:t>super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.</a:t>
            </a:r>
            <a:r>
              <a:rPr lang="cs-CZ" sz="2200" b="1" dirty="0">
                <a:solidFill>
                  <a:srgbClr val="003E85"/>
                </a:solidFill>
                <a:latin typeface="Lucida Console" pitchFamily="49" charset="0"/>
              </a:rPr>
              <a:t>greet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() </a:t>
            </a:r>
            <a:r>
              <a:rPr lang="cs-CZ" sz="2200" b="1" dirty="0">
                <a:solidFill>
                  <a:srgbClr val="003E85"/>
                </a:solidFill>
                <a:latin typeface="Lucida Console" pitchFamily="49" charset="0"/>
              </a:rPr>
              <a:t>+</a:t>
            </a: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cs-CZ" sz="2200" b="1" dirty="0">
                <a:solidFill>
                  <a:srgbClr val="FF5E5E"/>
                </a:solidFill>
                <a:latin typeface="Lucida Console" pitchFamily="49" charset="0"/>
              </a:rPr>
              <a:t>" !"</a:t>
            </a:r>
          </a:p>
          <a:p>
            <a:pPr>
              <a:buNone/>
            </a:pPr>
            <a:r>
              <a:rPr lang="cs-CZ" sz="2200" b="1" dirty="0">
                <a:solidFill>
                  <a:srgbClr val="000000"/>
                </a:solidFill>
                <a:latin typeface="Lucida Console" pitchFamily="49" charset="0"/>
              </a:rPr>
              <a:t>}</a:t>
            </a:r>
            <a:endParaRPr lang="en-US" sz="2200" b="1" dirty="0"/>
          </a:p>
          <a:p>
            <a:pPr>
              <a:buNone/>
            </a:pPr>
            <a:endParaRPr lang="en-US" sz="2200" b="1" dirty="0">
              <a:latin typeface="Lucida Console" pitchFamily="49" charset="0"/>
            </a:endParaRPr>
          </a:p>
          <a:p>
            <a:pPr>
              <a:buNone/>
            </a:pPr>
            <a:r>
              <a:rPr lang="en-US" sz="2400" b="1" dirty="0" err="1"/>
              <a:t>val</a:t>
            </a:r>
            <a:r>
              <a:rPr lang="en-US" sz="2400" b="1" dirty="0"/>
              <a:t> pet = new Dog with </a:t>
            </a:r>
            <a:r>
              <a:rPr lang="en-US" sz="2400" b="1" dirty="0" err="1"/>
              <a:t>ExclamatoryGreeter</a:t>
            </a:r>
            <a:endParaRPr lang="en-US" sz="2400" b="1" dirty="0"/>
          </a:p>
          <a:p>
            <a:pPr>
              <a:buNone/>
            </a:pPr>
            <a:r>
              <a:rPr lang="cs-CZ" sz="2400" b="1" dirty="0"/>
              <a:t>println(pet.greet())</a:t>
            </a:r>
            <a:r>
              <a:rPr lang="en-US" sz="2400" b="1" dirty="0"/>
              <a:t>		// Woof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77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54193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 has Multiple inheritance!!!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84310" y="2438399"/>
            <a:ext cx="1001871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695545"/>
                </a:solidFill>
              </a:rPr>
              <a:t>Solving the Diamond Problem</a:t>
            </a:r>
          </a:p>
          <a:p>
            <a:r>
              <a:rPr lang="en-US" sz="2400" b="1" dirty="0">
                <a:solidFill>
                  <a:srgbClr val="4A3C31"/>
                </a:solidFill>
              </a:rPr>
              <a:t>Scala’s solution to the Diamond Problem is actually fairly simple: it considers the order in which traits are inherited. If there are multiple </a:t>
            </a:r>
            <a:r>
              <a:rPr lang="en-US" sz="2400" b="1" dirty="0" err="1">
                <a:solidFill>
                  <a:srgbClr val="4A3C31"/>
                </a:solidFill>
              </a:rPr>
              <a:t>implementors</a:t>
            </a:r>
            <a:r>
              <a:rPr lang="en-US" sz="2400" b="1" dirty="0">
                <a:solidFill>
                  <a:srgbClr val="4A3C31"/>
                </a:solidFill>
              </a:rPr>
              <a:t> of a given member, the implementation in the </a:t>
            </a:r>
            <a:r>
              <a:rPr lang="en-US" sz="2400" b="1" dirty="0" err="1">
                <a:solidFill>
                  <a:srgbClr val="4A3C31"/>
                </a:solidFill>
              </a:rPr>
              <a:t>supertype</a:t>
            </a:r>
            <a:r>
              <a:rPr lang="en-US" sz="2400" b="1" dirty="0">
                <a:solidFill>
                  <a:srgbClr val="4A3C31"/>
                </a:solidFill>
              </a:rPr>
              <a:t> that is furthest to the right (in the list of </a:t>
            </a:r>
            <a:r>
              <a:rPr lang="en-US" sz="2400" b="1" dirty="0" err="1">
                <a:solidFill>
                  <a:srgbClr val="4A3C31"/>
                </a:solidFill>
              </a:rPr>
              <a:t>supertypes</a:t>
            </a:r>
            <a:r>
              <a:rPr lang="en-US" sz="2400" b="1" dirty="0">
                <a:solidFill>
                  <a:srgbClr val="4A3C31"/>
                </a:solidFill>
              </a:rPr>
              <a:t>) “wins.” Of course, the body of the class or trait doing the inheriting is further to the right than the entire list of </a:t>
            </a:r>
            <a:r>
              <a:rPr lang="en-US" sz="2400" b="1" dirty="0" err="1">
                <a:solidFill>
                  <a:srgbClr val="4A3C31"/>
                </a:solidFill>
              </a:rPr>
              <a:t>supertypes</a:t>
            </a:r>
            <a:r>
              <a:rPr lang="en-US" sz="2400" b="1" dirty="0">
                <a:solidFill>
                  <a:srgbClr val="4A3C31"/>
                </a:solidFill>
              </a:rPr>
              <a:t>, so it “wins” all conflicts, should it provide an overriding implementation for a </a:t>
            </a:r>
            <a:r>
              <a:rPr lang="en-US" sz="2400" b="1" dirty="0" smtClean="0">
                <a:solidFill>
                  <a:srgbClr val="4A3C31"/>
                </a:solidFill>
              </a:rPr>
              <a:t>member</a:t>
            </a:r>
            <a:endParaRPr lang="en-US" sz="2400" b="1" i="0" dirty="0">
              <a:solidFill>
                <a:srgbClr val="4A3C31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78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1556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Grp="1"/>
          </p:cNvSpPr>
          <p:nvPr>
            <p:ph idx="1"/>
          </p:nvPr>
        </p:nvSpPr>
        <p:spPr>
          <a:xfrm>
            <a:off x="1713247" y="156755"/>
            <a:ext cx="10268733" cy="6178731"/>
          </a:xfrm>
        </p:spPr>
        <p:txBody>
          <a:bodyPr>
            <a:noAutofit/>
          </a:bodyPr>
          <a:lstStyle/>
          <a:p>
            <a:pPr marL="0" indent="0">
              <a:buClr>
                <a:schemeClr val="bg2">
                  <a:lumMod val="60000"/>
                  <a:lumOff val="40000"/>
                </a:schemeClr>
              </a:buClr>
              <a:buNone/>
            </a:pPr>
            <a:r>
              <a:rPr lang="en-US" sz="3600" dirty="0"/>
              <a:t>In the generics design, there were a lot of very, very hard constraints</a:t>
            </a:r>
            <a:r>
              <a:rPr lang="en-US" sz="3600" dirty="0" smtClean="0"/>
              <a:t>.</a:t>
            </a:r>
          </a:p>
          <a:p>
            <a:pPr marL="0" indent="0">
              <a:buClr>
                <a:schemeClr val="bg2">
                  <a:lumMod val="60000"/>
                  <a:lumOff val="40000"/>
                </a:schemeClr>
              </a:buClr>
              <a:buNone/>
            </a:pPr>
            <a:r>
              <a:rPr lang="en-US" sz="3600" dirty="0" smtClean="0"/>
              <a:t> </a:t>
            </a:r>
            <a:r>
              <a:rPr lang="en-US" sz="3600" dirty="0"/>
              <a:t>The strongest constraint, the most difficult to cope with, was that it had to be fully backwards compatible with </a:t>
            </a:r>
            <a:r>
              <a:rPr lang="en-US" sz="3600" dirty="0" err="1"/>
              <a:t>ungenerified</a:t>
            </a:r>
            <a:r>
              <a:rPr lang="en-US" sz="3600" dirty="0"/>
              <a:t> Java</a:t>
            </a:r>
            <a:r>
              <a:rPr lang="en-US" sz="3600" dirty="0" smtClean="0"/>
              <a:t>.</a:t>
            </a:r>
          </a:p>
          <a:p>
            <a:pPr marL="0" indent="0">
              <a:buClr>
                <a:schemeClr val="bg2">
                  <a:lumMod val="60000"/>
                  <a:lumOff val="40000"/>
                </a:schemeClr>
              </a:buClr>
              <a:buNone/>
            </a:pPr>
            <a:r>
              <a:rPr lang="en-US" sz="3600" dirty="0"/>
              <a:t>That's why there were a number of fairly ugly </a:t>
            </a:r>
            <a:r>
              <a:rPr lang="en-US" sz="3600" dirty="0" smtClean="0"/>
              <a:t>things.</a:t>
            </a:r>
            <a:endParaRPr lang="en-US" sz="3600" dirty="0"/>
          </a:p>
          <a:p>
            <a:pPr marL="0" indent="0">
              <a:buClr>
                <a:schemeClr val="bg2">
                  <a:lumMod val="60000"/>
                  <a:lumOff val="40000"/>
                </a:schemeClr>
              </a:buClr>
              <a:buNone/>
            </a:pPr>
            <a:r>
              <a:rPr lang="en-US" sz="3600" dirty="0" smtClean="0"/>
              <a:t>Like type eraser</a:t>
            </a:r>
            <a:r>
              <a:rPr lang="en-US" sz="3600" dirty="0"/>
              <a:t>, raw types, unchecked </a:t>
            </a:r>
            <a:r>
              <a:rPr lang="en-US" sz="3600" dirty="0" smtClean="0"/>
              <a:t>warnings, … .</a:t>
            </a:r>
            <a:endParaRPr lang="fa-IR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7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02652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342" y="0"/>
            <a:ext cx="10018713" cy="1752599"/>
          </a:xfrm>
        </p:spPr>
        <p:txBody>
          <a:bodyPr/>
          <a:lstStyle/>
          <a:p>
            <a:r>
              <a:rPr lang="en-US" dirty="0" smtClean="0"/>
              <a:t>Programming Environment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2287" y="1752599"/>
            <a:ext cx="89765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Download &amp; Install JDK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Download &amp; Install Scala 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://www.scala-lang.org/download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Add the installed software to your environment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Type </a:t>
            </a:r>
            <a:r>
              <a:rPr lang="en-US" sz="2400" b="1" dirty="0" err="1" smtClean="0"/>
              <a:t>scala</a:t>
            </a:r>
            <a:r>
              <a:rPr lang="en-US" sz="2400" b="1" dirty="0" smtClean="0"/>
              <a:t> in Console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Have fun </a:t>
            </a:r>
            <a:r>
              <a:rPr lang="en-US" sz="2400" b="1" dirty="0" smtClean="0">
                <a:sym typeface="Wingdings" panose="05000000000000000000" pitchFamily="2" charset="2"/>
              </a:rPr>
              <a:t>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 smtClean="0">
              <a:sym typeface="Wingdings" panose="05000000000000000000" pitchFamily="2" charset="2"/>
            </a:endParaRPr>
          </a:p>
          <a:p>
            <a:endParaRPr lang="en-US" sz="2400" b="1" dirty="0">
              <a:sym typeface="Wingdings" panose="05000000000000000000" pitchFamily="2" charset="2"/>
            </a:endParaRPr>
          </a:p>
          <a:p>
            <a:endParaRPr lang="en-US" sz="2400" b="1" dirty="0" smtClean="0">
              <a:sym typeface="Wingdings" panose="05000000000000000000" pitchFamily="2" charset="2"/>
            </a:endParaRPr>
          </a:p>
          <a:p>
            <a:endParaRPr lang="en-US" sz="2400" b="1" dirty="0">
              <a:sym typeface="Wingdings" panose="05000000000000000000" pitchFamily="2" charset="2"/>
            </a:endParaRPr>
          </a:p>
          <a:p>
            <a:endParaRPr lang="en-US" sz="2400" b="1" dirty="0" smtClean="0">
              <a:sym typeface="Wingdings" panose="05000000000000000000" pitchFamily="2" charset="2"/>
            </a:endParaRPr>
          </a:p>
          <a:p>
            <a:r>
              <a:rPr lang="en-US" sz="2400" b="1" dirty="0" smtClean="0">
                <a:sym typeface="Wingdings" panose="05000000000000000000" pitchFamily="2" charset="2"/>
              </a:rPr>
              <a:t>Note:</a:t>
            </a:r>
            <a:r>
              <a:rPr lang="en-US" sz="2400" dirty="0" smtClean="0">
                <a:sym typeface="Wingdings" panose="05000000000000000000" pitchFamily="2" charset="2"/>
              </a:rPr>
              <a:t> You can download plugins in eclipse and </a:t>
            </a:r>
            <a:r>
              <a:rPr lang="en-US" sz="2400" dirty="0" err="1" smtClean="0">
                <a:sym typeface="Wingdings" panose="05000000000000000000" pitchFamily="2" charset="2"/>
              </a:rPr>
              <a:t>intelij</a:t>
            </a:r>
            <a:r>
              <a:rPr lang="en-US" sz="2400" dirty="0" smtClean="0">
                <a:sym typeface="Wingdings" panose="05000000000000000000" pitchFamily="2" charset="2"/>
              </a:rPr>
              <a:t> and code </a:t>
            </a:r>
            <a:endParaRPr lang="en-US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79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4838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84311" y="2438399"/>
            <a:ext cx="98394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http://www.scala-lang.org/files/archive/spec/2.12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https://www.tutorialspoint.com/scala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stackoverflow.com/tags/scala/info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Beginning </a:t>
            </a:r>
            <a:r>
              <a:rPr lang="en-US" sz="2400" dirty="0" smtClean="0">
                <a:hlinkClick r:id="rId5"/>
              </a:rPr>
              <a:t>Scala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80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7105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81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514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128" y="2360053"/>
            <a:ext cx="10018713" cy="1752599"/>
          </a:xfrm>
        </p:spPr>
        <p:txBody>
          <a:bodyPr/>
          <a:lstStyle/>
          <a:p>
            <a:r>
              <a:rPr lang="en-US" dirty="0" smtClean="0"/>
              <a:t>THANKS FOR YOUR ATTENTION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82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0212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076994" y="653143"/>
            <a:ext cx="8229600" cy="60568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Pizza (</a:t>
            </a:r>
            <a:r>
              <a:rPr lang="en-US" dirty="0" err="1" smtClean="0"/>
              <a:t>Odersky</a:t>
            </a:r>
            <a:r>
              <a:rPr lang="en-US" dirty="0" smtClean="0"/>
              <a:t> and </a:t>
            </a:r>
            <a:r>
              <a:rPr lang="en-US" dirty="0" err="1" smtClean="0"/>
              <a:t>Wadler</a:t>
            </a:r>
            <a:r>
              <a:rPr lang="en-US" dirty="0" smtClean="0"/>
              <a:t> 96) was another language on the JVM that added functional elements to Java:</a:t>
            </a:r>
          </a:p>
          <a:p>
            <a:pPr lvl="1"/>
            <a:r>
              <a:rPr lang="en-US" sz="2400" dirty="0" smtClean="0"/>
              <a:t>algebraic datatypes and pattern matching</a:t>
            </a:r>
          </a:p>
          <a:p>
            <a:pPr lvl="1"/>
            <a:r>
              <a:rPr lang="en-US" sz="2400" dirty="0" smtClean="0"/>
              <a:t>function values </a:t>
            </a:r>
          </a:p>
          <a:p>
            <a:pPr lvl="1"/>
            <a:r>
              <a:rPr lang="en-US" sz="2400" dirty="0" smtClean="0"/>
              <a:t>generics</a:t>
            </a:r>
          </a:p>
          <a:p>
            <a:pPr lvl="1"/>
            <a:endParaRPr lang="en-US" sz="2400" dirty="0" smtClean="0"/>
          </a:p>
          <a:p>
            <a:r>
              <a:rPr lang="en-US" dirty="0" smtClean="0"/>
              <a:t>Scala was more ambitious:</a:t>
            </a:r>
          </a:p>
          <a:p>
            <a:pPr lvl="1"/>
            <a:r>
              <a:rPr lang="en-US" sz="2400" dirty="0" smtClean="0"/>
              <a:t>More innovation on the OOP side</a:t>
            </a:r>
          </a:p>
          <a:p>
            <a:pPr lvl="1"/>
            <a:r>
              <a:rPr lang="en-US" sz="2400" dirty="0" smtClean="0"/>
              <a:t>More functional, e.g. immutable values,  by-name parameters,</a:t>
            </a:r>
          </a:p>
          <a:p>
            <a:pPr lvl="1"/>
            <a:r>
              <a:rPr lang="en-US" sz="2400" dirty="0" smtClean="0"/>
              <a:t>Better integration of functional/</a:t>
            </a:r>
            <a:r>
              <a:rPr lang="en-US" sz="2400" dirty="0" err="1" smtClean="0"/>
              <a:t>oop</a:t>
            </a:r>
            <a:r>
              <a:rPr lang="en-US" sz="2400" dirty="0" smtClean="0"/>
              <a:t>, e.g. case classes.</a:t>
            </a:r>
          </a:p>
          <a:p>
            <a:pPr lvl="1"/>
            <a:r>
              <a:rPr lang="en-US" sz="2400" dirty="0" smtClean="0"/>
              <a:t>Not backwards compatible with Java</a:t>
            </a:r>
          </a:p>
          <a:p>
            <a:pPr lvl="1"/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400" smtClean="0"/>
              <a:t>8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4193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BBF5D7C-90AF-408A-B515-5CD5355B6C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964</TotalTime>
  <Words>3855</Words>
  <Application>Microsoft Office PowerPoint</Application>
  <PresentationFormat>Widescreen</PresentationFormat>
  <Paragraphs>740</Paragraphs>
  <Slides>83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7" baseType="lpstr">
      <vt:lpstr>Arial</vt:lpstr>
      <vt:lpstr>Calibri</vt:lpstr>
      <vt:lpstr>Cambria Math</vt:lpstr>
      <vt:lpstr>Century Gothic</vt:lpstr>
      <vt:lpstr>Consolas</vt:lpstr>
      <vt:lpstr>Constantia</vt:lpstr>
      <vt:lpstr>Corbel</vt:lpstr>
      <vt:lpstr>Lucida Console</vt:lpstr>
      <vt:lpstr>Menlo</vt:lpstr>
      <vt:lpstr>Segoe UI Black</vt:lpstr>
      <vt:lpstr>Tahoma</vt:lpstr>
      <vt:lpstr>Verdana</vt:lpstr>
      <vt:lpstr>Wingdings</vt:lpstr>
      <vt:lpstr>Parallax</vt:lpstr>
      <vt:lpstr>Introduction to</vt:lpstr>
      <vt:lpstr>Table of Contents</vt:lpstr>
      <vt:lpstr>Introduction</vt:lpstr>
      <vt:lpstr>History</vt:lpstr>
      <vt:lpstr>The design of Scala started in 2001 at the (EPFL) by Martin Odersky.  Odersky formerly worked on Generic Java, and javac, Sun's Java compiler.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Scala</vt:lpstr>
      <vt:lpstr>“ Scala is an acronym for Scalable Language ”</vt:lpstr>
      <vt:lpstr>Why a new Language?</vt:lpstr>
      <vt:lpstr>What is Scala?</vt:lpstr>
      <vt:lpstr>Why Scala?</vt:lpstr>
      <vt:lpstr>JVM Languages Timeline</vt:lpstr>
      <vt:lpstr>Indeed Scala Job Trend</vt:lpstr>
      <vt:lpstr>Even Apple needs Scala developer</vt:lpstr>
      <vt:lpstr>If I were to pick a language to use today other than Java, it would be Scala. </vt:lpstr>
      <vt:lpstr>Scala Ecosystem and Use Cases</vt:lpstr>
      <vt:lpstr>Scala Use Cases</vt:lpstr>
      <vt:lpstr>Scala Use Cases  Big Data and Data Science</vt:lpstr>
      <vt:lpstr>Scala Use Cases  Big Data and Data Science</vt:lpstr>
      <vt:lpstr>Scala Use Cases  Big Data and Data Science</vt:lpstr>
      <vt:lpstr>Scala Use Cases  Big Data and Data Science</vt:lpstr>
      <vt:lpstr>Scala Use Cases  Web Application Development, REST API Development</vt:lpstr>
      <vt:lpstr>Scala Use Cases  Web Application Development, REST API Development</vt:lpstr>
      <vt:lpstr>Scala Use Cases  Web Application Development, REST API Development</vt:lpstr>
      <vt:lpstr>Scala Use Cases  Web Application Development, REST API Development</vt:lpstr>
      <vt:lpstr>Scala Use Cases  Distributed System, Concurrency and Parallelism</vt:lpstr>
      <vt:lpstr>Scala Use Cases  Scientific Computation</vt:lpstr>
      <vt:lpstr>They all use Scala</vt:lpstr>
      <vt:lpstr>We’ve found that Scala has  enabled us to deliver things faster with less code. </vt:lpstr>
      <vt:lpstr>Features of Language</vt:lpstr>
      <vt:lpstr>Scala Language Design</vt:lpstr>
      <vt:lpstr>Scala Type System</vt:lpstr>
      <vt:lpstr>Scala Type System</vt:lpstr>
      <vt:lpstr>Scala Type System</vt:lpstr>
      <vt:lpstr>Everything is An Expression</vt:lpstr>
      <vt:lpstr>Lexical Scope (Static)</vt:lpstr>
      <vt:lpstr>Scopes</vt:lpstr>
      <vt:lpstr>The Basics of Language</vt:lpstr>
      <vt:lpstr>Data Types</vt:lpstr>
      <vt:lpstr>Casting</vt:lpstr>
      <vt:lpstr>Operations</vt:lpstr>
      <vt:lpstr>If Expression</vt:lpstr>
      <vt:lpstr>Arrays</vt:lpstr>
      <vt:lpstr>Tuples</vt:lpstr>
      <vt:lpstr>Lists</vt:lpstr>
      <vt:lpstr>While</vt:lpstr>
      <vt:lpstr>For Comprehension</vt:lpstr>
      <vt:lpstr>foreach</vt:lpstr>
      <vt:lpstr>Foreach vs For Comprehension</vt:lpstr>
      <vt:lpstr>Functions</vt:lpstr>
      <vt:lpstr>Functions</vt:lpstr>
      <vt:lpstr>Functions</vt:lpstr>
      <vt:lpstr>Functions</vt:lpstr>
      <vt:lpstr>Tail Recursion</vt:lpstr>
      <vt:lpstr>Call By Name</vt:lpstr>
      <vt:lpstr>Call By Ref</vt:lpstr>
      <vt:lpstr>Pattern Matching</vt:lpstr>
      <vt:lpstr>Pattern Matching</vt:lpstr>
      <vt:lpstr>Functional Programming in Scala</vt:lpstr>
      <vt:lpstr>Lazy val &amp; Eager Evaluation</vt:lpstr>
      <vt:lpstr>Currying</vt:lpstr>
      <vt:lpstr>Closures</vt:lpstr>
      <vt:lpstr>Concurrency</vt:lpstr>
      <vt:lpstr>Actor</vt:lpstr>
      <vt:lpstr>What is an Actor?</vt:lpstr>
      <vt:lpstr>Object-Oriented Programming in Scala</vt:lpstr>
      <vt:lpstr>Classes</vt:lpstr>
      <vt:lpstr>Objects</vt:lpstr>
      <vt:lpstr>Objects</vt:lpstr>
      <vt:lpstr>Case Classes</vt:lpstr>
      <vt:lpstr>Exceptions</vt:lpstr>
      <vt:lpstr>Traits</vt:lpstr>
      <vt:lpstr>Extending Traits</vt:lpstr>
      <vt:lpstr>Mixins traits</vt:lpstr>
      <vt:lpstr>Scala has Multiple inheritance!!!</vt:lpstr>
      <vt:lpstr>Programming Environment</vt:lpstr>
      <vt:lpstr>Resources</vt:lpstr>
      <vt:lpstr>Q &amp; A</vt:lpstr>
      <vt:lpstr>THANKS FOR YOUR ATTENTION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forsakenMystery</dc:creator>
  <cp:keywords/>
  <cp:lastModifiedBy>forsakenMystery</cp:lastModifiedBy>
  <cp:revision>81</cp:revision>
  <dcterms:created xsi:type="dcterms:W3CDTF">2016-12-12T14:56:58Z</dcterms:created>
  <dcterms:modified xsi:type="dcterms:W3CDTF">2016-12-21T21:15:27Z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