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875" y="1475739"/>
            <a:ext cx="3363595" cy="458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7465" y="1475739"/>
            <a:ext cx="3375025" cy="351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122872"/>
            <a:ext cx="6450330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875" y="1538033"/>
            <a:ext cx="7265670" cy="45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5783" y="5813256"/>
            <a:ext cx="24765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oseph@blow.com" TargetMode="External"/><Relationship Id="rId2" Type="http://schemas.openxmlformats.org/officeDocument/2006/relationships/hyperlink" Target="mailto:joe@blow.co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mory-mapped_fil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hurst.com/visual-guide-to-nosql-system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2" y="1406207"/>
            <a:ext cx="5293995" cy="304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6600" spc="-45" dirty="0"/>
              <a:t>I</a:t>
            </a:r>
            <a:r>
              <a:rPr sz="6600" spc="-90" dirty="0"/>
              <a:t>n</a:t>
            </a:r>
            <a:r>
              <a:rPr sz="6600" spc="-65" dirty="0"/>
              <a:t>t</a:t>
            </a:r>
            <a:r>
              <a:rPr sz="6600" spc="-185" dirty="0"/>
              <a:t>r</a:t>
            </a:r>
            <a:r>
              <a:rPr sz="6600" spc="-55" dirty="0"/>
              <a:t>o</a:t>
            </a:r>
            <a:r>
              <a:rPr sz="6600" spc="-65" dirty="0"/>
              <a:t>d</a:t>
            </a:r>
            <a:r>
              <a:rPr sz="6600" spc="-125" dirty="0"/>
              <a:t>u</a:t>
            </a:r>
            <a:r>
              <a:rPr sz="6600" spc="-60" dirty="0"/>
              <a:t>c</a:t>
            </a:r>
            <a:r>
              <a:rPr sz="6600" spc="-135" dirty="0"/>
              <a:t>t</a:t>
            </a:r>
            <a:r>
              <a:rPr sz="6600" spc="-114" dirty="0"/>
              <a:t>i</a:t>
            </a:r>
            <a:r>
              <a:rPr sz="6600" spc="-55" dirty="0"/>
              <a:t>o</a:t>
            </a:r>
            <a:r>
              <a:rPr sz="6600" dirty="0"/>
              <a:t>n</a:t>
            </a:r>
            <a:r>
              <a:rPr sz="6600" spc="-420" dirty="0"/>
              <a:t> </a:t>
            </a:r>
            <a:r>
              <a:rPr sz="6600" spc="-135" dirty="0"/>
              <a:t>t</a:t>
            </a:r>
            <a:r>
              <a:rPr sz="6600" dirty="0"/>
              <a:t>o  </a:t>
            </a:r>
            <a:r>
              <a:rPr sz="6600" spc="-70" dirty="0"/>
              <a:t>N</a:t>
            </a:r>
            <a:r>
              <a:rPr sz="6600" spc="-55" dirty="0"/>
              <a:t>o</a:t>
            </a:r>
            <a:r>
              <a:rPr sz="6600" spc="-50" dirty="0"/>
              <a:t>S</a:t>
            </a:r>
            <a:r>
              <a:rPr sz="6600" spc="-40" dirty="0"/>
              <a:t>Q</a:t>
            </a:r>
            <a:r>
              <a:rPr sz="6600" spc="5" dirty="0"/>
              <a:t>L</a:t>
            </a:r>
            <a:r>
              <a:rPr sz="6600" spc="-430" dirty="0"/>
              <a:t> </a:t>
            </a:r>
            <a:r>
              <a:rPr sz="6600" spc="-75" dirty="0"/>
              <a:t>a</a:t>
            </a:r>
            <a:r>
              <a:rPr sz="6600" spc="-85" dirty="0"/>
              <a:t>n</a:t>
            </a:r>
            <a:r>
              <a:rPr sz="6600" dirty="0"/>
              <a:t>d  </a:t>
            </a:r>
            <a:r>
              <a:rPr sz="6600" spc="-65" dirty="0"/>
              <a:t>MongoDB</a:t>
            </a:r>
            <a:endParaRPr sz="6600"/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89864"/>
            <a:ext cx="5857875" cy="128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40" dirty="0"/>
              <a:t>H</a:t>
            </a:r>
            <a:r>
              <a:rPr sz="4100" spc="-75" dirty="0"/>
              <a:t>o</a:t>
            </a:r>
            <a:r>
              <a:rPr sz="4100" spc="20" dirty="0"/>
              <a:t>w</a:t>
            </a:r>
            <a:r>
              <a:rPr sz="4100" spc="-355" dirty="0"/>
              <a:t> </a:t>
            </a:r>
            <a:r>
              <a:rPr sz="4100" spc="-25" dirty="0"/>
              <a:t>d</a:t>
            </a:r>
            <a:r>
              <a:rPr sz="4100" spc="-75" dirty="0"/>
              <a:t>o</a:t>
            </a:r>
            <a:r>
              <a:rPr sz="4100" spc="-55" dirty="0"/>
              <a:t>e</a:t>
            </a:r>
            <a:r>
              <a:rPr sz="4100" spc="10" dirty="0"/>
              <a:t>s</a:t>
            </a:r>
            <a:r>
              <a:rPr sz="4100" spc="-355" dirty="0"/>
              <a:t> </a:t>
            </a:r>
            <a:r>
              <a:rPr sz="4100" spc="-95" dirty="0"/>
              <a:t>N</a:t>
            </a:r>
            <a:r>
              <a:rPr sz="4100" spc="-75" dirty="0"/>
              <a:t>o</a:t>
            </a:r>
            <a:r>
              <a:rPr sz="4100" spc="-90" dirty="0"/>
              <a:t>S</a:t>
            </a:r>
            <a:r>
              <a:rPr sz="4100" spc="-60" dirty="0"/>
              <a:t>Q</a:t>
            </a:r>
            <a:r>
              <a:rPr sz="4100" spc="15" dirty="0"/>
              <a:t>L</a:t>
            </a:r>
            <a:r>
              <a:rPr sz="4100" spc="-345" dirty="0"/>
              <a:t> </a:t>
            </a:r>
            <a:r>
              <a:rPr sz="4100" spc="-114" dirty="0"/>
              <a:t>v</a:t>
            </a:r>
            <a:r>
              <a:rPr sz="4100" spc="-55" dirty="0"/>
              <a:t>a</a:t>
            </a:r>
            <a:r>
              <a:rPr sz="4100" spc="-50" dirty="0"/>
              <a:t>r</a:t>
            </a:r>
            <a:r>
              <a:rPr sz="4100" spc="15" dirty="0"/>
              <a:t>y</a:t>
            </a:r>
            <a:r>
              <a:rPr sz="4100" spc="-360" dirty="0"/>
              <a:t> </a:t>
            </a:r>
            <a:r>
              <a:rPr sz="4100" spc="-45" dirty="0"/>
              <a:t>f</a:t>
            </a:r>
            <a:r>
              <a:rPr sz="4100" spc="-125" dirty="0"/>
              <a:t>r</a:t>
            </a:r>
            <a:r>
              <a:rPr sz="4100" spc="-75" dirty="0"/>
              <a:t>o</a:t>
            </a:r>
            <a:r>
              <a:rPr sz="4100" spc="10" dirty="0"/>
              <a:t>m  </a:t>
            </a:r>
            <a:r>
              <a:rPr sz="4100" spc="-55" dirty="0"/>
              <a:t>RDBMS?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522209" cy="33889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Looser</a:t>
            </a:r>
            <a:r>
              <a:rPr sz="21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schema</a:t>
            </a:r>
            <a:r>
              <a:rPr sz="215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definition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deal</a:t>
            </a:r>
            <a:r>
              <a:rPr sz="21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15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documents/</a:t>
            </a:r>
            <a:r>
              <a:rPr sz="2150" spc="3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aware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schema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definition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opposed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1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distributed,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databases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45" dirty="0">
                <a:solidFill>
                  <a:srgbClr val="2E2B1F"/>
                </a:solidFill>
                <a:latin typeface="Calibri"/>
                <a:cs typeface="Calibri"/>
              </a:rPr>
              <a:t>Trade</a:t>
            </a:r>
            <a:r>
              <a:rPr sz="215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offs:</a:t>
            </a:r>
            <a:endParaRPr sz="2150">
              <a:latin typeface="Calibri"/>
              <a:cs typeface="Calibri"/>
            </a:endParaRPr>
          </a:p>
          <a:p>
            <a:pPr marL="537210" marR="307975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strong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ad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hoc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queries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speed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growth</a:t>
            </a:r>
            <a:r>
              <a:rPr sz="20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Q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ID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B</a:t>
            </a:r>
            <a:r>
              <a:rPr spc="-50" dirty="0"/>
              <a:t>e</a:t>
            </a:r>
            <a:r>
              <a:rPr spc="-65" dirty="0"/>
              <a:t>n</a:t>
            </a:r>
            <a:r>
              <a:rPr spc="-50" dirty="0"/>
              <a:t>e</a:t>
            </a:r>
            <a:r>
              <a:rPr spc="-110" dirty="0"/>
              <a:t>f</a:t>
            </a:r>
            <a:r>
              <a:rPr spc="-70" dirty="0"/>
              <a:t>i</a:t>
            </a:r>
            <a:r>
              <a:rPr spc="-40" dirty="0"/>
              <a:t>t</a:t>
            </a:r>
            <a:r>
              <a:rPr spc="10" dirty="0"/>
              <a:t>s</a:t>
            </a:r>
            <a:r>
              <a:rPr spc="-270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75739"/>
            <a:ext cx="3457575" cy="4583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10" dirty="0">
                <a:solidFill>
                  <a:srgbClr val="2E2B1F"/>
                </a:solidFill>
                <a:latin typeface="Calibri"/>
                <a:cs typeface="Calibri"/>
              </a:rPr>
              <a:t>Elastic</a:t>
            </a:r>
            <a:r>
              <a:rPr sz="2600" b="1" spc="-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20" dirty="0">
                <a:solidFill>
                  <a:srgbClr val="2E2B1F"/>
                </a:solidFill>
                <a:latin typeface="Calibri"/>
                <a:cs typeface="Calibri"/>
              </a:rPr>
              <a:t>Scaling</a:t>
            </a:r>
            <a:endParaRPr sz="2600">
              <a:latin typeface="Calibri"/>
              <a:cs typeface="Calibri"/>
            </a:endParaRPr>
          </a:p>
          <a:p>
            <a:pPr marL="651510" marR="5080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RDBMS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 scale</a:t>
            </a:r>
            <a:r>
              <a:rPr sz="215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215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bigger </a:t>
            </a:r>
            <a:r>
              <a:rPr sz="2150" spc="-4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 ,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 bigger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endParaRPr sz="2150">
              <a:latin typeface="Calibri"/>
              <a:cs typeface="Calibri"/>
            </a:endParaRPr>
          </a:p>
          <a:p>
            <a:pPr marL="651510" marR="378460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SQL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scale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distribute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across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multiple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hosts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seamlessly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600" b="1" spc="15" dirty="0">
                <a:solidFill>
                  <a:srgbClr val="2E2B1F"/>
                </a:solidFill>
                <a:latin typeface="Calibri"/>
                <a:cs typeface="Calibri"/>
              </a:rPr>
              <a:t>DBA</a:t>
            </a:r>
            <a:r>
              <a:rPr sz="2600" b="1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2E2B1F"/>
                </a:solidFill>
                <a:latin typeface="Calibri"/>
                <a:cs typeface="Calibri"/>
              </a:rPr>
              <a:t>Specialists</a:t>
            </a:r>
            <a:endParaRPr sz="2600">
              <a:latin typeface="Calibri"/>
              <a:cs typeface="Calibri"/>
            </a:endParaRPr>
          </a:p>
          <a:p>
            <a:pPr marL="651510" marR="484505" indent="-229235">
              <a:lnSpc>
                <a:spcPts val="2100"/>
              </a:lnSpc>
              <a:spcBef>
                <a:spcPts val="50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RDMS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 require</a:t>
            </a:r>
            <a:r>
              <a:rPr sz="215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highly </a:t>
            </a:r>
            <a:r>
              <a:rPr sz="2150" spc="-4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trained</a:t>
            </a:r>
            <a:r>
              <a:rPr sz="215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expert</a:t>
            </a:r>
            <a:r>
              <a:rPr sz="215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monitor</a:t>
            </a:r>
            <a:r>
              <a:rPr sz="215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DB</a:t>
            </a:r>
            <a:endParaRPr sz="2150">
              <a:latin typeface="Calibri"/>
              <a:cs typeface="Calibri"/>
            </a:endParaRPr>
          </a:p>
          <a:p>
            <a:pPr marL="651510" marR="16510" indent="-229235">
              <a:lnSpc>
                <a:spcPts val="2100"/>
              </a:lnSpc>
              <a:spcBef>
                <a:spcPts val="61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require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less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management,</a:t>
            </a:r>
            <a:r>
              <a:rPr sz="215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automatic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repair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simpler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models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3165" y="1475739"/>
            <a:ext cx="3298190" cy="2170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25" dirty="0">
                <a:solidFill>
                  <a:srgbClr val="2E2B1F"/>
                </a:solidFill>
                <a:latin typeface="Calibri"/>
                <a:cs typeface="Calibri"/>
              </a:rPr>
              <a:t>Big</a:t>
            </a:r>
            <a:r>
              <a:rPr sz="2600" b="1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651510" marR="203200" indent="-229235">
              <a:lnSpc>
                <a:spcPct val="825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Huge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increase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RDMS:</a:t>
            </a:r>
            <a:r>
              <a:rPr sz="215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capacity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constraints</a:t>
            </a:r>
            <a:r>
              <a:rPr sz="215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5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volumes</a:t>
            </a:r>
            <a:r>
              <a:rPr sz="215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15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limits</a:t>
            </a:r>
            <a:endParaRPr sz="2150">
              <a:latin typeface="Calibri"/>
              <a:cs typeface="Calibri"/>
            </a:endParaRPr>
          </a:p>
          <a:p>
            <a:pPr marL="651510" marR="5080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1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big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20708" y="5798820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B</a:t>
            </a:r>
            <a:r>
              <a:rPr spc="-50" dirty="0"/>
              <a:t>e</a:t>
            </a:r>
            <a:r>
              <a:rPr spc="-65" dirty="0"/>
              <a:t>n</a:t>
            </a:r>
            <a:r>
              <a:rPr spc="-50" dirty="0"/>
              <a:t>e</a:t>
            </a:r>
            <a:r>
              <a:rPr spc="-110" dirty="0"/>
              <a:t>f</a:t>
            </a:r>
            <a:r>
              <a:rPr spc="-70" dirty="0"/>
              <a:t>i</a:t>
            </a:r>
            <a:r>
              <a:rPr spc="-40" dirty="0"/>
              <a:t>t</a:t>
            </a:r>
            <a:r>
              <a:rPr spc="10" dirty="0"/>
              <a:t>s</a:t>
            </a:r>
            <a:r>
              <a:rPr spc="-270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58067"/>
            <a:ext cx="3429000" cy="4373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1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600" b="1" spc="2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600" b="1" spc="-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600" b="1" spc="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600" b="1" spc="2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600" b="1" spc="3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600" b="1" spc="1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600" b="1" spc="-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600" b="1" spc="-1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600" b="1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6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600" b="1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600" b="1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600" b="1" spc="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600" b="1" spc="3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600" b="1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651510" marR="5461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r>
              <a:rPr sz="215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management</a:t>
            </a:r>
            <a:r>
              <a:rPr sz="215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150" spc="-4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schema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RDMS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have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15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carefully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managed</a:t>
            </a:r>
            <a:endParaRPr sz="2150">
              <a:latin typeface="Calibri"/>
              <a:cs typeface="Calibri"/>
            </a:endParaRPr>
          </a:p>
          <a:p>
            <a:pPr marL="651510" marR="147320" indent="-229235">
              <a:lnSpc>
                <a:spcPct val="93200"/>
              </a:lnSpc>
              <a:spcBef>
                <a:spcPts val="40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databases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relaxed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structure</a:t>
            </a:r>
            <a:r>
              <a:rPr sz="21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  <a:p>
            <a:pPr marL="1022985" marR="5080" lvl="1" indent="-229235">
              <a:lnSpc>
                <a:spcPct val="92500"/>
              </a:lnSpc>
              <a:spcBef>
                <a:spcPts val="434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 schema </a:t>
            </a:r>
            <a:r>
              <a:rPr sz="18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changes</a:t>
            </a:r>
            <a:r>
              <a:rPr sz="18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18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18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managed</a:t>
            </a:r>
            <a:r>
              <a:rPr sz="18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one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complicated</a:t>
            </a:r>
            <a:r>
              <a:rPr sz="18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18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unit</a:t>
            </a:r>
            <a:endParaRPr sz="1850">
              <a:latin typeface="Calibri"/>
              <a:cs typeface="Calibri"/>
            </a:endParaRPr>
          </a:p>
          <a:p>
            <a:pPr marL="1022985" marR="320675" lvl="1" indent="-229235">
              <a:lnSpc>
                <a:spcPct val="93000"/>
              </a:lnSpc>
              <a:spcBef>
                <a:spcPts val="490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18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already 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18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18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1850" spc="-4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amorphous</a:t>
            </a:r>
            <a:r>
              <a:rPr sz="18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E2B1F"/>
                </a:solidFill>
                <a:latin typeface="Calibri"/>
                <a:cs typeface="Calibri"/>
              </a:rPr>
              <a:t>schema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3165" y="1458067"/>
            <a:ext cx="3371850" cy="46107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15" dirty="0">
                <a:solidFill>
                  <a:srgbClr val="2E2B1F"/>
                </a:solidFill>
                <a:latin typeface="Calibri"/>
                <a:cs typeface="Calibri"/>
              </a:rPr>
              <a:t>Economics</a:t>
            </a:r>
            <a:endParaRPr sz="2600">
              <a:latin typeface="Calibri"/>
              <a:cs typeface="Calibri"/>
            </a:endParaRPr>
          </a:p>
          <a:p>
            <a:pPr marL="651510" marR="508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RDMS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rely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15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expensive </a:t>
            </a:r>
            <a:r>
              <a:rPr sz="2150" spc="-4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proprietary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servers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15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manage</a:t>
            </a:r>
            <a:r>
              <a:rPr sz="215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  <a:p>
            <a:pPr marL="651510" marR="196215" indent="-229235">
              <a:lnSpc>
                <a:spcPct val="92400"/>
              </a:lnSpc>
              <a:spcBef>
                <a:spcPts val="42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SQL: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clusters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cheap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commodity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1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manage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15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transaction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volumes</a:t>
            </a:r>
            <a:endParaRPr sz="2150">
              <a:latin typeface="Calibri"/>
              <a:cs typeface="Calibri"/>
            </a:endParaRPr>
          </a:p>
          <a:p>
            <a:pPr marL="651510" marR="149860" indent="-229235">
              <a:lnSpc>
                <a:spcPct val="92400"/>
              </a:lnSpc>
              <a:spcBef>
                <a:spcPts val="54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Cost</a:t>
            </a:r>
            <a:r>
              <a:rPr sz="215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per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gigabyte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or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transaction/second</a:t>
            </a:r>
            <a:r>
              <a:rPr sz="2150" spc="3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lower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than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cost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RDBMS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D</a:t>
            </a:r>
            <a:r>
              <a:rPr spc="-160" dirty="0"/>
              <a:t>r</a:t>
            </a:r>
            <a:r>
              <a:rPr spc="-125" dirty="0"/>
              <a:t>a</a:t>
            </a:r>
            <a:r>
              <a:rPr spc="-75" dirty="0"/>
              <a:t>w</a:t>
            </a:r>
            <a:r>
              <a:rPr spc="-90" dirty="0"/>
              <a:t>b</a:t>
            </a:r>
            <a:r>
              <a:rPr spc="-55" dirty="0"/>
              <a:t>a</a:t>
            </a:r>
            <a:r>
              <a:rPr spc="-60" dirty="0"/>
              <a:t>c</a:t>
            </a:r>
            <a:r>
              <a:rPr spc="-65" dirty="0"/>
              <a:t>k</a:t>
            </a:r>
            <a:r>
              <a:rPr spc="10" dirty="0"/>
              <a:t>s</a:t>
            </a:r>
            <a:r>
              <a:rPr spc="-270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68381"/>
            <a:ext cx="3278504" cy="4291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sz="2750">
              <a:latin typeface="Calibri"/>
              <a:cs typeface="Calibri"/>
            </a:endParaRPr>
          </a:p>
          <a:p>
            <a:pPr marL="537210" marR="508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Font typeface="Arial MT"/>
              <a:buChar char="•"/>
              <a:tabLst>
                <a:tab pos="53721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RDBMS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vendors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high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level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clients</a:t>
            </a:r>
            <a:endParaRPr sz="24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Stellar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reputation</a:t>
            </a:r>
            <a:endParaRPr sz="2000">
              <a:latin typeface="Calibri"/>
              <a:cs typeface="Calibri"/>
            </a:endParaRPr>
          </a:p>
          <a:p>
            <a:pPr marL="537210" marR="15621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Arial MT"/>
              <a:buChar char="•"/>
              <a:tabLst>
                <a:tab pos="537210" algn="l"/>
                <a:tab pos="2562860" algn="l"/>
              </a:tabLst>
            </a:pP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NoSQL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–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open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 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upp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 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908685" marR="426720" lvl="2" indent="-229235">
              <a:lnSpc>
                <a:spcPct val="100000"/>
              </a:lnSpc>
              <a:spcBef>
                <a:spcPts val="52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tat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y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t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established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7465" y="1468381"/>
            <a:ext cx="3335654" cy="38620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Maturity</a:t>
            </a:r>
            <a:endParaRPr sz="2750">
              <a:latin typeface="Calibri"/>
              <a:cs typeface="Calibri"/>
            </a:endParaRPr>
          </a:p>
          <a:p>
            <a:pPr marL="537210" marR="3175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Font typeface="Arial MT"/>
              <a:buChar char="•"/>
              <a:tabLst>
                <a:tab pos="53721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RDMS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mature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product: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means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stable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dependable</a:t>
            </a:r>
            <a:endParaRPr sz="2400">
              <a:latin typeface="Calibri"/>
              <a:cs typeface="Calibri"/>
            </a:endParaRPr>
          </a:p>
          <a:p>
            <a:pPr marL="908685" marR="5080" lvl="2" indent="-229235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old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longer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cutting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edge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nor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interesting</a:t>
            </a:r>
            <a:endParaRPr sz="2000">
              <a:latin typeface="Calibri"/>
              <a:cs typeface="Calibri"/>
            </a:endParaRPr>
          </a:p>
          <a:p>
            <a:pPr marL="537210" marR="408305" lvl="1" indent="-229235">
              <a:lnSpc>
                <a:spcPct val="1004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7210" algn="l"/>
              </a:tabLst>
            </a:pP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il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 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basic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D</a:t>
            </a:r>
            <a:r>
              <a:rPr spc="-160" dirty="0"/>
              <a:t>r</a:t>
            </a:r>
            <a:r>
              <a:rPr spc="-125" dirty="0"/>
              <a:t>a</a:t>
            </a:r>
            <a:r>
              <a:rPr spc="-75" dirty="0"/>
              <a:t>w</a:t>
            </a:r>
            <a:r>
              <a:rPr spc="-90" dirty="0"/>
              <a:t>b</a:t>
            </a:r>
            <a:r>
              <a:rPr spc="-55" dirty="0"/>
              <a:t>a</a:t>
            </a:r>
            <a:r>
              <a:rPr spc="-60" dirty="0"/>
              <a:t>c</a:t>
            </a:r>
            <a:r>
              <a:rPr spc="-65" dirty="0"/>
              <a:t>k</a:t>
            </a:r>
            <a:r>
              <a:rPr spc="10" dirty="0"/>
              <a:t>s</a:t>
            </a:r>
            <a:r>
              <a:rPr spc="-270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dirty="0"/>
              <a:t>Administration</a:t>
            </a:r>
          </a:p>
          <a:p>
            <a:pPr marL="537210" marR="5080" lvl="1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RDMS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administrator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well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role</a:t>
            </a:r>
            <a:endParaRPr sz="2150">
              <a:latin typeface="Calibri"/>
              <a:cs typeface="Calibri"/>
            </a:endParaRPr>
          </a:p>
          <a:p>
            <a:pPr marL="537210" marR="132715" lvl="1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  <a:tab pos="1630680" algn="l"/>
              </a:tabLst>
            </a:pPr>
            <a:r>
              <a:rPr sz="2150" spc="2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5" dirty="0">
                <a:solidFill>
                  <a:srgbClr val="FF0000"/>
                </a:solidFill>
                <a:latin typeface="Calibri"/>
                <a:cs typeface="Calibri"/>
              </a:rPr>
              <a:t>SQL’s	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goal: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administrator</a:t>
            </a:r>
            <a:r>
              <a:rPr sz="21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necessary </a:t>
            </a:r>
            <a:r>
              <a:rPr sz="2150" spc="-4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however</a:t>
            </a:r>
            <a:r>
              <a:rPr sz="215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15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SQL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still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requires</a:t>
            </a:r>
            <a:r>
              <a:rPr sz="215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Calibri"/>
                <a:cs typeface="Calibri"/>
              </a:rPr>
              <a:t>effort</a:t>
            </a:r>
            <a:r>
              <a:rPr sz="215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15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maintain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pc="10" dirty="0"/>
              <a:t>Lack</a:t>
            </a:r>
            <a:r>
              <a:rPr spc="-75" dirty="0"/>
              <a:t> </a:t>
            </a:r>
            <a:r>
              <a:rPr spc="10" dirty="0"/>
              <a:t>of</a:t>
            </a:r>
            <a:r>
              <a:rPr spc="-85" dirty="0"/>
              <a:t> </a:t>
            </a:r>
            <a:r>
              <a:rPr spc="10" dirty="0"/>
              <a:t>Expertise</a:t>
            </a:r>
          </a:p>
          <a:p>
            <a:pPr marL="537210" marR="415925" lvl="1" indent="-229235">
              <a:lnSpc>
                <a:spcPct val="83000"/>
              </a:lnSpc>
              <a:spcBef>
                <a:spcPts val="47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Whole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workforce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trained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 seasoned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RDMS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developers</a:t>
            </a:r>
            <a:endParaRPr sz="2150">
              <a:latin typeface="Calibri"/>
              <a:cs typeface="Calibri"/>
            </a:endParaRPr>
          </a:p>
          <a:p>
            <a:pPr marL="537210" marR="8255" lvl="1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Still 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recruiting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developers</a:t>
            </a:r>
            <a:r>
              <a:rPr sz="2150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50" spc="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NoSQL </a:t>
            </a:r>
            <a:r>
              <a:rPr sz="2150" spc="-4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camp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9235">
              <a:lnSpc>
                <a:spcPct val="795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pc="-5" dirty="0"/>
              <a:t>A</a:t>
            </a:r>
            <a:r>
              <a:rPr spc="25" dirty="0"/>
              <a:t>n</a:t>
            </a:r>
            <a:r>
              <a:rPr spc="-15" dirty="0"/>
              <a:t>a</a:t>
            </a:r>
            <a:r>
              <a:rPr spc="35" dirty="0"/>
              <a:t>ly</a:t>
            </a:r>
            <a:r>
              <a:rPr spc="-5" dirty="0"/>
              <a:t>t</a:t>
            </a:r>
            <a:r>
              <a:rPr spc="30" dirty="0"/>
              <a:t>ic</a:t>
            </a:r>
            <a:r>
              <a:rPr spc="10" dirty="0"/>
              <a:t>s</a:t>
            </a:r>
            <a:r>
              <a:rPr spc="-140" dirty="0"/>
              <a:t> </a:t>
            </a:r>
            <a:r>
              <a:rPr spc="-15" dirty="0"/>
              <a:t>a</a:t>
            </a:r>
            <a:r>
              <a:rPr spc="25" dirty="0"/>
              <a:t>n</a:t>
            </a:r>
            <a:r>
              <a:rPr spc="15" dirty="0"/>
              <a:t>d</a:t>
            </a:r>
            <a:r>
              <a:rPr spc="-55" dirty="0"/>
              <a:t> </a:t>
            </a:r>
            <a:r>
              <a:rPr spc="35" dirty="0"/>
              <a:t>B</a:t>
            </a:r>
            <a:r>
              <a:rPr spc="25" dirty="0"/>
              <a:t>u</a:t>
            </a:r>
            <a:r>
              <a:rPr spc="10" dirty="0"/>
              <a:t>s</a:t>
            </a:r>
            <a:r>
              <a:rPr spc="30" dirty="0"/>
              <a:t>i</a:t>
            </a:r>
            <a:r>
              <a:rPr spc="25" dirty="0"/>
              <a:t>n</a:t>
            </a:r>
            <a:r>
              <a:rPr spc="35" dirty="0"/>
              <a:t>e</a:t>
            </a:r>
            <a:r>
              <a:rPr spc="5" dirty="0"/>
              <a:t>ss  </a:t>
            </a:r>
            <a:r>
              <a:rPr spc="10" dirty="0"/>
              <a:t>Intelligence</a:t>
            </a:r>
          </a:p>
          <a:p>
            <a:pPr marL="228600" marR="711200" lvl="1" indent="-228600" algn="r">
              <a:lnSpc>
                <a:spcPts val="2340"/>
              </a:lnSpc>
              <a:spcBef>
                <a:spcPts val="105"/>
              </a:spcBef>
              <a:buClr>
                <a:srgbClr val="9CBDBC"/>
              </a:buClr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150" b="1" spc="-5" dirty="0">
                <a:solidFill>
                  <a:srgbClr val="2E2B1F"/>
                </a:solidFill>
                <a:latin typeface="Calibri"/>
                <a:cs typeface="Calibri"/>
              </a:rPr>
              <a:t>RDMS</a:t>
            </a:r>
            <a:r>
              <a:rPr sz="2150" b="1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150" b="1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b="1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150">
              <a:latin typeface="Calibri"/>
              <a:cs typeface="Calibri"/>
            </a:endParaRPr>
          </a:p>
          <a:p>
            <a:pPr marR="760095" algn="r">
              <a:lnSpc>
                <a:spcPts val="2340"/>
              </a:lnSpc>
            </a:pPr>
            <a:r>
              <a:rPr sz="2150" spc="20" dirty="0"/>
              <a:t>address</a:t>
            </a:r>
            <a:r>
              <a:rPr sz="2150" spc="-30" dirty="0"/>
              <a:t> </a:t>
            </a:r>
            <a:r>
              <a:rPr sz="2150" spc="10" dirty="0"/>
              <a:t>this</a:t>
            </a:r>
            <a:r>
              <a:rPr sz="2150" spc="-30" dirty="0"/>
              <a:t> </a:t>
            </a:r>
            <a:r>
              <a:rPr sz="2150" spc="15" dirty="0"/>
              <a:t>niche</a:t>
            </a:r>
            <a:endParaRPr sz="2150"/>
          </a:p>
          <a:p>
            <a:pPr marL="537210" marR="43180" lvl="1" indent="-229235">
              <a:lnSpc>
                <a:spcPct val="82200"/>
              </a:lnSpc>
              <a:spcBef>
                <a:spcPts val="509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NoSQL</a:t>
            </a:r>
            <a:r>
              <a:rPr sz="215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designed</a:t>
            </a:r>
            <a:r>
              <a:rPr sz="215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15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meet </a:t>
            </a:r>
            <a:r>
              <a:rPr sz="2150" spc="-4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needs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an </a:t>
            </a:r>
            <a:r>
              <a:rPr sz="2150" spc="-20" dirty="0">
                <a:solidFill>
                  <a:srgbClr val="FF0000"/>
                </a:solidFill>
                <a:latin typeface="Calibri"/>
                <a:cs typeface="Calibri"/>
              </a:rPr>
              <a:t>Web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2.0 </a:t>
            </a:r>
            <a:r>
              <a:rPr sz="2150" spc="-4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2150" spc="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1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 designed</a:t>
            </a:r>
            <a:r>
              <a:rPr sz="21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ad 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hoc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sz="215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1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1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  <a:p>
            <a:pPr marL="908685" marR="365760" lvl="2" indent="-229235">
              <a:lnSpc>
                <a:spcPct val="829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50" spc="-30" dirty="0">
                <a:solidFill>
                  <a:srgbClr val="FF0000"/>
                </a:solidFill>
                <a:latin typeface="Calibri"/>
                <a:cs typeface="Calibri"/>
              </a:rPr>
              <a:t>Tools</a:t>
            </a:r>
            <a:r>
              <a:rPr sz="185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being </a:t>
            </a:r>
            <a:r>
              <a:rPr sz="18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developed</a:t>
            </a:r>
            <a:r>
              <a:rPr sz="185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50" spc="5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1850" spc="-4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5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14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1575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R</a:t>
            </a:r>
            <a:r>
              <a:rPr spc="-90" dirty="0"/>
              <a:t>D</a:t>
            </a:r>
            <a:r>
              <a:rPr spc="15" dirty="0"/>
              <a:t>B</a:t>
            </a:r>
            <a:r>
              <a:rPr spc="-195" dirty="0"/>
              <a:t> </a:t>
            </a:r>
            <a:r>
              <a:rPr spc="-140" dirty="0"/>
              <a:t>A</a:t>
            </a:r>
            <a:r>
              <a:rPr spc="-85" dirty="0"/>
              <a:t>C</a:t>
            </a:r>
            <a:r>
              <a:rPr spc="-60" dirty="0"/>
              <a:t>I</a:t>
            </a:r>
            <a:r>
              <a:rPr spc="15" dirty="0"/>
              <a:t>D</a:t>
            </a:r>
            <a:r>
              <a:rPr spc="-204" dirty="0"/>
              <a:t> </a:t>
            </a:r>
            <a:r>
              <a:rPr spc="-114" dirty="0"/>
              <a:t>t</a:t>
            </a:r>
            <a:r>
              <a:rPr spc="15" dirty="0"/>
              <a:t>o</a:t>
            </a:r>
            <a:r>
              <a:rPr spc="-204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  <a:r>
              <a:rPr spc="-229" dirty="0"/>
              <a:t> </a:t>
            </a:r>
            <a:r>
              <a:rPr spc="-160" dirty="0"/>
              <a:t>B</a:t>
            </a:r>
            <a:r>
              <a:rPr spc="-140" dirty="0"/>
              <a:t>A</a:t>
            </a:r>
            <a:r>
              <a:rPr spc="-90" dirty="0"/>
              <a:t>S</a:t>
            </a:r>
            <a:r>
              <a:rPr spc="1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504940"/>
            <a:ext cx="5362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E2B1F"/>
                </a:solidFill>
                <a:latin typeface="Arial MT"/>
                <a:cs typeface="Arial MT"/>
              </a:rPr>
              <a:t>Pritchett,</a:t>
            </a:r>
            <a:r>
              <a:rPr sz="1200" spc="18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2E2B1F"/>
                </a:solidFill>
                <a:latin typeface="Arial MT"/>
                <a:cs typeface="Arial MT"/>
              </a:rPr>
              <a:t>D.:</a:t>
            </a:r>
            <a:r>
              <a:rPr sz="1200" spc="2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20" dirty="0">
                <a:solidFill>
                  <a:srgbClr val="2E2B1F"/>
                </a:solidFill>
                <a:latin typeface="Arial MT"/>
                <a:cs typeface="Arial MT"/>
              </a:rPr>
              <a:t>BASE:</a:t>
            </a:r>
            <a:r>
              <a:rPr sz="1200" spc="-2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2E2B1F"/>
                </a:solidFill>
                <a:latin typeface="Arial MT"/>
                <a:cs typeface="Arial MT"/>
              </a:rPr>
              <a:t>An</a:t>
            </a:r>
            <a:r>
              <a:rPr sz="1200" spc="-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2E2B1F"/>
                </a:solidFill>
                <a:latin typeface="Arial MT"/>
                <a:cs typeface="Arial MT"/>
              </a:rPr>
              <a:t>Acid</a:t>
            </a:r>
            <a:r>
              <a:rPr sz="1200" spc="-18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E2B1F"/>
                </a:solidFill>
                <a:latin typeface="Arial MT"/>
                <a:cs typeface="Arial MT"/>
              </a:rPr>
              <a:t>Alternative</a:t>
            </a:r>
            <a:r>
              <a:rPr sz="1200" spc="229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E2B1F"/>
                </a:solidFill>
                <a:latin typeface="Arial MT"/>
                <a:cs typeface="Arial MT"/>
              </a:rPr>
              <a:t>(queue.acm.org/detail.cfm?id=1394128)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875" y="1419288"/>
            <a:ext cx="3686810" cy="4791075"/>
            <a:chOff x="142875" y="1419288"/>
            <a:chExt cx="3686810" cy="4791075"/>
          </a:xfrm>
        </p:grpSpPr>
        <p:sp>
          <p:nvSpPr>
            <p:cNvPr id="8" name="object 8"/>
            <p:cNvSpPr/>
            <p:nvPr/>
          </p:nvSpPr>
          <p:spPr>
            <a:xfrm>
              <a:off x="157162" y="1433575"/>
              <a:ext cx="3658235" cy="4762500"/>
            </a:xfrm>
            <a:custGeom>
              <a:avLst/>
              <a:gdLst/>
              <a:ahLst/>
              <a:cxnLst/>
              <a:rect l="l" t="t" r="r" b="b"/>
              <a:pathLst>
                <a:path w="3658235" h="4762500">
                  <a:moveTo>
                    <a:pt x="3048063" y="0"/>
                  </a:moveTo>
                  <a:lnTo>
                    <a:pt x="609600" y="0"/>
                  </a:lnTo>
                  <a:lnTo>
                    <a:pt x="561959" y="1834"/>
                  </a:lnTo>
                  <a:lnTo>
                    <a:pt x="515322" y="7245"/>
                  </a:lnTo>
                  <a:lnTo>
                    <a:pt x="469822" y="16099"/>
                  </a:lnTo>
                  <a:lnTo>
                    <a:pt x="425597" y="28259"/>
                  </a:lnTo>
                  <a:lnTo>
                    <a:pt x="382782" y="43590"/>
                  </a:lnTo>
                  <a:lnTo>
                    <a:pt x="341511" y="61956"/>
                  </a:lnTo>
                  <a:lnTo>
                    <a:pt x="301921" y="83222"/>
                  </a:lnTo>
                  <a:lnTo>
                    <a:pt x="264147" y="107252"/>
                  </a:lnTo>
                  <a:lnTo>
                    <a:pt x="228324" y="133910"/>
                  </a:lnTo>
                  <a:lnTo>
                    <a:pt x="194588" y="163062"/>
                  </a:lnTo>
                  <a:lnTo>
                    <a:pt x="163075" y="194570"/>
                  </a:lnTo>
                  <a:lnTo>
                    <a:pt x="133920" y="228300"/>
                  </a:lnTo>
                  <a:lnTo>
                    <a:pt x="107259" y="264117"/>
                  </a:lnTo>
                  <a:lnTo>
                    <a:pt x="83227" y="301883"/>
                  </a:lnTo>
                  <a:lnTo>
                    <a:pt x="61959" y="341465"/>
                  </a:lnTo>
                  <a:lnTo>
                    <a:pt x="43592" y="382726"/>
                  </a:lnTo>
                  <a:lnTo>
                    <a:pt x="28260" y="425530"/>
                  </a:lnTo>
                  <a:lnTo>
                    <a:pt x="16099" y="469743"/>
                  </a:lnTo>
                  <a:lnTo>
                    <a:pt x="7245" y="515228"/>
                  </a:lnTo>
                  <a:lnTo>
                    <a:pt x="1834" y="561849"/>
                  </a:lnTo>
                  <a:lnTo>
                    <a:pt x="0" y="609473"/>
                  </a:lnTo>
                  <a:lnTo>
                    <a:pt x="0" y="4152900"/>
                  </a:lnTo>
                  <a:lnTo>
                    <a:pt x="1834" y="4200531"/>
                  </a:lnTo>
                  <a:lnTo>
                    <a:pt x="7245" y="4247161"/>
                  </a:lnTo>
                  <a:lnTo>
                    <a:pt x="16099" y="4292653"/>
                  </a:lnTo>
                  <a:lnTo>
                    <a:pt x="28260" y="4336872"/>
                  </a:lnTo>
                  <a:lnTo>
                    <a:pt x="43592" y="4379682"/>
                  </a:lnTo>
                  <a:lnTo>
                    <a:pt x="61959" y="4420948"/>
                  </a:lnTo>
                  <a:lnTo>
                    <a:pt x="83227" y="4460533"/>
                  </a:lnTo>
                  <a:lnTo>
                    <a:pt x="107259" y="4498304"/>
                  </a:lnTo>
                  <a:lnTo>
                    <a:pt x="133920" y="4534123"/>
                  </a:lnTo>
                  <a:lnTo>
                    <a:pt x="163075" y="4567856"/>
                  </a:lnTo>
                  <a:lnTo>
                    <a:pt x="194588" y="4599367"/>
                  </a:lnTo>
                  <a:lnTo>
                    <a:pt x="228324" y="4628520"/>
                  </a:lnTo>
                  <a:lnTo>
                    <a:pt x="264147" y="4655180"/>
                  </a:lnTo>
                  <a:lnTo>
                    <a:pt x="301921" y="4679211"/>
                  </a:lnTo>
                  <a:lnTo>
                    <a:pt x="341511" y="4700478"/>
                  </a:lnTo>
                  <a:lnTo>
                    <a:pt x="382782" y="4718845"/>
                  </a:lnTo>
                  <a:lnTo>
                    <a:pt x="425597" y="4734176"/>
                  </a:lnTo>
                  <a:lnTo>
                    <a:pt x="469822" y="4746336"/>
                  </a:lnTo>
                  <a:lnTo>
                    <a:pt x="515322" y="4755190"/>
                  </a:lnTo>
                  <a:lnTo>
                    <a:pt x="561959" y="4760602"/>
                  </a:lnTo>
                  <a:lnTo>
                    <a:pt x="609600" y="4762436"/>
                  </a:lnTo>
                  <a:lnTo>
                    <a:pt x="3048063" y="4762436"/>
                  </a:lnTo>
                  <a:lnTo>
                    <a:pt x="3095687" y="4760602"/>
                  </a:lnTo>
                  <a:lnTo>
                    <a:pt x="3142311" y="4755190"/>
                  </a:lnTo>
                  <a:lnTo>
                    <a:pt x="3187800" y="4746336"/>
                  </a:lnTo>
                  <a:lnTo>
                    <a:pt x="3232018" y="4734176"/>
                  </a:lnTo>
                  <a:lnTo>
                    <a:pt x="3274828" y="4718845"/>
                  </a:lnTo>
                  <a:lnTo>
                    <a:pt x="3316096" y="4700478"/>
                  </a:lnTo>
                  <a:lnTo>
                    <a:pt x="3355685" y="4679211"/>
                  </a:lnTo>
                  <a:lnTo>
                    <a:pt x="3393460" y="4655180"/>
                  </a:lnTo>
                  <a:lnTo>
                    <a:pt x="3429285" y="4628520"/>
                  </a:lnTo>
                  <a:lnTo>
                    <a:pt x="3463024" y="4599367"/>
                  </a:lnTo>
                  <a:lnTo>
                    <a:pt x="3494542" y="4567856"/>
                  </a:lnTo>
                  <a:lnTo>
                    <a:pt x="3523702" y="4534123"/>
                  </a:lnTo>
                  <a:lnTo>
                    <a:pt x="3550369" y="4498304"/>
                  </a:lnTo>
                  <a:lnTo>
                    <a:pt x="3574407" y="4460533"/>
                  </a:lnTo>
                  <a:lnTo>
                    <a:pt x="3595681" y="4420948"/>
                  </a:lnTo>
                  <a:lnTo>
                    <a:pt x="3614054" y="4379682"/>
                  </a:lnTo>
                  <a:lnTo>
                    <a:pt x="3629391" y="4336872"/>
                  </a:lnTo>
                  <a:lnTo>
                    <a:pt x="3641557" y="4292653"/>
                  </a:lnTo>
                  <a:lnTo>
                    <a:pt x="3650414" y="4247161"/>
                  </a:lnTo>
                  <a:lnTo>
                    <a:pt x="3655828" y="4200531"/>
                  </a:lnTo>
                  <a:lnTo>
                    <a:pt x="3657663" y="4152900"/>
                  </a:lnTo>
                  <a:lnTo>
                    <a:pt x="3657663" y="609473"/>
                  </a:lnTo>
                  <a:lnTo>
                    <a:pt x="3655828" y="561849"/>
                  </a:lnTo>
                  <a:lnTo>
                    <a:pt x="3650414" y="515228"/>
                  </a:lnTo>
                  <a:lnTo>
                    <a:pt x="3641557" y="469743"/>
                  </a:lnTo>
                  <a:lnTo>
                    <a:pt x="3629391" y="425530"/>
                  </a:lnTo>
                  <a:lnTo>
                    <a:pt x="3614054" y="382726"/>
                  </a:lnTo>
                  <a:lnTo>
                    <a:pt x="3595681" y="341465"/>
                  </a:lnTo>
                  <a:lnTo>
                    <a:pt x="3574407" y="301883"/>
                  </a:lnTo>
                  <a:lnTo>
                    <a:pt x="3550369" y="264117"/>
                  </a:lnTo>
                  <a:lnTo>
                    <a:pt x="3523702" y="228300"/>
                  </a:lnTo>
                  <a:lnTo>
                    <a:pt x="3494542" y="194570"/>
                  </a:lnTo>
                  <a:lnTo>
                    <a:pt x="3463024" y="163062"/>
                  </a:lnTo>
                  <a:lnTo>
                    <a:pt x="3429285" y="133910"/>
                  </a:lnTo>
                  <a:lnTo>
                    <a:pt x="3393460" y="107252"/>
                  </a:lnTo>
                  <a:lnTo>
                    <a:pt x="3355685" y="83222"/>
                  </a:lnTo>
                  <a:lnTo>
                    <a:pt x="3316096" y="61956"/>
                  </a:lnTo>
                  <a:lnTo>
                    <a:pt x="3274828" y="43590"/>
                  </a:lnTo>
                  <a:lnTo>
                    <a:pt x="3232018" y="28259"/>
                  </a:lnTo>
                  <a:lnTo>
                    <a:pt x="3187800" y="16099"/>
                  </a:lnTo>
                  <a:lnTo>
                    <a:pt x="3142311" y="7245"/>
                  </a:lnTo>
                  <a:lnTo>
                    <a:pt x="3095687" y="1834"/>
                  </a:lnTo>
                  <a:lnTo>
                    <a:pt x="304806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162" y="1433575"/>
              <a:ext cx="3658235" cy="4762500"/>
            </a:xfrm>
            <a:custGeom>
              <a:avLst/>
              <a:gdLst/>
              <a:ahLst/>
              <a:cxnLst/>
              <a:rect l="l" t="t" r="r" b="b"/>
              <a:pathLst>
                <a:path w="3658235" h="4762500">
                  <a:moveTo>
                    <a:pt x="0" y="609473"/>
                  </a:moveTo>
                  <a:lnTo>
                    <a:pt x="1834" y="561849"/>
                  </a:lnTo>
                  <a:lnTo>
                    <a:pt x="7245" y="515228"/>
                  </a:lnTo>
                  <a:lnTo>
                    <a:pt x="16099" y="469743"/>
                  </a:lnTo>
                  <a:lnTo>
                    <a:pt x="28260" y="425530"/>
                  </a:lnTo>
                  <a:lnTo>
                    <a:pt x="43592" y="382726"/>
                  </a:lnTo>
                  <a:lnTo>
                    <a:pt x="61959" y="341465"/>
                  </a:lnTo>
                  <a:lnTo>
                    <a:pt x="83227" y="301883"/>
                  </a:lnTo>
                  <a:lnTo>
                    <a:pt x="107259" y="264117"/>
                  </a:lnTo>
                  <a:lnTo>
                    <a:pt x="133920" y="228300"/>
                  </a:lnTo>
                  <a:lnTo>
                    <a:pt x="163075" y="194570"/>
                  </a:lnTo>
                  <a:lnTo>
                    <a:pt x="194588" y="163062"/>
                  </a:lnTo>
                  <a:lnTo>
                    <a:pt x="228324" y="133910"/>
                  </a:lnTo>
                  <a:lnTo>
                    <a:pt x="264147" y="107252"/>
                  </a:lnTo>
                  <a:lnTo>
                    <a:pt x="301921" y="83222"/>
                  </a:lnTo>
                  <a:lnTo>
                    <a:pt x="341511" y="61956"/>
                  </a:lnTo>
                  <a:lnTo>
                    <a:pt x="382782" y="43590"/>
                  </a:lnTo>
                  <a:lnTo>
                    <a:pt x="425597" y="28259"/>
                  </a:lnTo>
                  <a:lnTo>
                    <a:pt x="469822" y="16099"/>
                  </a:lnTo>
                  <a:lnTo>
                    <a:pt x="515322" y="7245"/>
                  </a:lnTo>
                  <a:lnTo>
                    <a:pt x="561959" y="1834"/>
                  </a:lnTo>
                  <a:lnTo>
                    <a:pt x="609600" y="0"/>
                  </a:lnTo>
                  <a:lnTo>
                    <a:pt x="3048063" y="0"/>
                  </a:lnTo>
                  <a:lnTo>
                    <a:pt x="3095687" y="1834"/>
                  </a:lnTo>
                  <a:lnTo>
                    <a:pt x="3142311" y="7245"/>
                  </a:lnTo>
                  <a:lnTo>
                    <a:pt x="3187800" y="16099"/>
                  </a:lnTo>
                  <a:lnTo>
                    <a:pt x="3232018" y="28259"/>
                  </a:lnTo>
                  <a:lnTo>
                    <a:pt x="3274828" y="43590"/>
                  </a:lnTo>
                  <a:lnTo>
                    <a:pt x="3316096" y="61956"/>
                  </a:lnTo>
                  <a:lnTo>
                    <a:pt x="3355685" y="83222"/>
                  </a:lnTo>
                  <a:lnTo>
                    <a:pt x="3393460" y="107252"/>
                  </a:lnTo>
                  <a:lnTo>
                    <a:pt x="3429285" y="133910"/>
                  </a:lnTo>
                  <a:lnTo>
                    <a:pt x="3463024" y="163062"/>
                  </a:lnTo>
                  <a:lnTo>
                    <a:pt x="3494542" y="194570"/>
                  </a:lnTo>
                  <a:lnTo>
                    <a:pt x="3523702" y="228300"/>
                  </a:lnTo>
                  <a:lnTo>
                    <a:pt x="3550369" y="264117"/>
                  </a:lnTo>
                  <a:lnTo>
                    <a:pt x="3574407" y="301883"/>
                  </a:lnTo>
                  <a:lnTo>
                    <a:pt x="3595681" y="341465"/>
                  </a:lnTo>
                  <a:lnTo>
                    <a:pt x="3614054" y="382726"/>
                  </a:lnTo>
                  <a:lnTo>
                    <a:pt x="3629391" y="425530"/>
                  </a:lnTo>
                  <a:lnTo>
                    <a:pt x="3641557" y="469743"/>
                  </a:lnTo>
                  <a:lnTo>
                    <a:pt x="3650414" y="515228"/>
                  </a:lnTo>
                  <a:lnTo>
                    <a:pt x="3655828" y="561849"/>
                  </a:lnTo>
                  <a:lnTo>
                    <a:pt x="3657663" y="609473"/>
                  </a:lnTo>
                  <a:lnTo>
                    <a:pt x="3657663" y="4152900"/>
                  </a:lnTo>
                  <a:lnTo>
                    <a:pt x="3655828" y="4200531"/>
                  </a:lnTo>
                  <a:lnTo>
                    <a:pt x="3650414" y="4247161"/>
                  </a:lnTo>
                  <a:lnTo>
                    <a:pt x="3641557" y="4292653"/>
                  </a:lnTo>
                  <a:lnTo>
                    <a:pt x="3629391" y="4336872"/>
                  </a:lnTo>
                  <a:lnTo>
                    <a:pt x="3614054" y="4379682"/>
                  </a:lnTo>
                  <a:lnTo>
                    <a:pt x="3595681" y="4420948"/>
                  </a:lnTo>
                  <a:lnTo>
                    <a:pt x="3574407" y="4460533"/>
                  </a:lnTo>
                  <a:lnTo>
                    <a:pt x="3550369" y="4498304"/>
                  </a:lnTo>
                  <a:lnTo>
                    <a:pt x="3523702" y="4534123"/>
                  </a:lnTo>
                  <a:lnTo>
                    <a:pt x="3494542" y="4567856"/>
                  </a:lnTo>
                  <a:lnTo>
                    <a:pt x="3463024" y="4599367"/>
                  </a:lnTo>
                  <a:lnTo>
                    <a:pt x="3429285" y="4628520"/>
                  </a:lnTo>
                  <a:lnTo>
                    <a:pt x="3393460" y="4655180"/>
                  </a:lnTo>
                  <a:lnTo>
                    <a:pt x="3355685" y="4679211"/>
                  </a:lnTo>
                  <a:lnTo>
                    <a:pt x="3316096" y="4700478"/>
                  </a:lnTo>
                  <a:lnTo>
                    <a:pt x="3274828" y="4718845"/>
                  </a:lnTo>
                  <a:lnTo>
                    <a:pt x="3232018" y="4734176"/>
                  </a:lnTo>
                  <a:lnTo>
                    <a:pt x="3187800" y="4746336"/>
                  </a:lnTo>
                  <a:lnTo>
                    <a:pt x="3142311" y="4755190"/>
                  </a:lnTo>
                  <a:lnTo>
                    <a:pt x="3095687" y="4760602"/>
                  </a:lnTo>
                  <a:lnTo>
                    <a:pt x="3048063" y="4762436"/>
                  </a:lnTo>
                  <a:lnTo>
                    <a:pt x="609600" y="4762436"/>
                  </a:lnTo>
                  <a:lnTo>
                    <a:pt x="561959" y="4760602"/>
                  </a:lnTo>
                  <a:lnTo>
                    <a:pt x="515322" y="4755190"/>
                  </a:lnTo>
                  <a:lnTo>
                    <a:pt x="469822" y="4746336"/>
                  </a:lnTo>
                  <a:lnTo>
                    <a:pt x="425597" y="4734176"/>
                  </a:lnTo>
                  <a:lnTo>
                    <a:pt x="382782" y="4718845"/>
                  </a:lnTo>
                  <a:lnTo>
                    <a:pt x="341511" y="4700478"/>
                  </a:lnTo>
                  <a:lnTo>
                    <a:pt x="301921" y="4679211"/>
                  </a:lnTo>
                  <a:lnTo>
                    <a:pt x="264147" y="4655180"/>
                  </a:lnTo>
                  <a:lnTo>
                    <a:pt x="228324" y="4628520"/>
                  </a:lnTo>
                  <a:lnTo>
                    <a:pt x="194588" y="4599367"/>
                  </a:lnTo>
                  <a:lnTo>
                    <a:pt x="163075" y="4567856"/>
                  </a:lnTo>
                  <a:lnTo>
                    <a:pt x="133920" y="4534123"/>
                  </a:lnTo>
                  <a:lnTo>
                    <a:pt x="107259" y="4498304"/>
                  </a:lnTo>
                  <a:lnTo>
                    <a:pt x="83227" y="4460533"/>
                  </a:lnTo>
                  <a:lnTo>
                    <a:pt x="61959" y="4420948"/>
                  </a:lnTo>
                  <a:lnTo>
                    <a:pt x="43592" y="4379682"/>
                  </a:lnTo>
                  <a:lnTo>
                    <a:pt x="28260" y="4336872"/>
                  </a:lnTo>
                  <a:lnTo>
                    <a:pt x="16099" y="4292653"/>
                  </a:lnTo>
                  <a:lnTo>
                    <a:pt x="7245" y="4247161"/>
                  </a:lnTo>
                  <a:lnTo>
                    <a:pt x="1834" y="4200531"/>
                  </a:lnTo>
                  <a:lnTo>
                    <a:pt x="0" y="4152900"/>
                  </a:lnTo>
                  <a:lnTo>
                    <a:pt x="0" y="609473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0209" y="2350452"/>
            <a:ext cx="14916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4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0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mi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ity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3237547"/>
            <a:ext cx="180657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3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9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9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00" spc="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209" y="4134167"/>
            <a:ext cx="133540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1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900" spc="10" dirty="0">
                <a:solidFill>
                  <a:srgbClr val="FFFFFF"/>
                </a:solidFill>
                <a:latin typeface="Calibri"/>
                <a:cs typeface="Calibri"/>
              </a:rPr>
              <a:t>solation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209" y="5030215"/>
            <a:ext cx="149987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urability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48238" y="1362138"/>
            <a:ext cx="3781425" cy="5076825"/>
            <a:chOff x="4448238" y="1362138"/>
            <a:chExt cx="3781425" cy="5076825"/>
          </a:xfrm>
        </p:grpSpPr>
        <p:sp>
          <p:nvSpPr>
            <p:cNvPr id="15" name="object 15"/>
            <p:cNvSpPr/>
            <p:nvPr/>
          </p:nvSpPr>
          <p:spPr>
            <a:xfrm>
              <a:off x="4462526" y="1376425"/>
              <a:ext cx="3752850" cy="5048250"/>
            </a:xfrm>
            <a:custGeom>
              <a:avLst/>
              <a:gdLst/>
              <a:ahLst/>
              <a:cxnLst/>
              <a:rect l="l" t="t" r="r" b="b"/>
              <a:pathLst>
                <a:path w="3752850" h="5048250">
                  <a:moveTo>
                    <a:pt x="3127375" y="0"/>
                  </a:moveTo>
                  <a:lnTo>
                    <a:pt x="625475" y="0"/>
                  </a:lnTo>
                  <a:lnTo>
                    <a:pt x="576594" y="1881"/>
                  </a:lnTo>
                  <a:lnTo>
                    <a:pt x="528742" y="7434"/>
                  </a:lnTo>
                  <a:lnTo>
                    <a:pt x="482059" y="16519"/>
                  </a:lnTo>
                  <a:lnTo>
                    <a:pt x="436682" y="28996"/>
                  </a:lnTo>
                  <a:lnTo>
                    <a:pt x="392752" y="44728"/>
                  </a:lnTo>
                  <a:lnTo>
                    <a:pt x="350407" y="63574"/>
                  </a:lnTo>
                  <a:lnTo>
                    <a:pt x="309785" y="85395"/>
                  </a:lnTo>
                  <a:lnTo>
                    <a:pt x="271028" y="110054"/>
                  </a:lnTo>
                  <a:lnTo>
                    <a:pt x="234272" y="137409"/>
                  </a:lnTo>
                  <a:lnTo>
                    <a:pt x="199658" y="167324"/>
                  </a:lnTo>
                  <a:lnTo>
                    <a:pt x="167324" y="199658"/>
                  </a:lnTo>
                  <a:lnTo>
                    <a:pt x="137409" y="234272"/>
                  </a:lnTo>
                  <a:lnTo>
                    <a:pt x="110054" y="271028"/>
                  </a:lnTo>
                  <a:lnTo>
                    <a:pt x="85395" y="309785"/>
                  </a:lnTo>
                  <a:lnTo>
                    <a:pt x="63574" y="350407"/>
                  </a:lnTo>
                  <a:lnTo>
                    <a:pt x="44728" y="392752"/>
                  </a:lnTo>
                  <a:lnTo>
                    <a:pt x="28996" y="436682"/>
                  </a:lnTo>
                  <a:lnTo>
                    <a:pt x="16519" y="482059"/>
                  </a:lnTo>
                  <a:lnTo>
                    <a:pt x="7434" y="528742"/>
                  </a:lnTo>
                  <a:lnTo>
                    <a:pt x="1881" y="576594"/>
                  </a:lnTo>
                  <a:lnTo>
                    <a:pt x="0" y="625475"/>
                  </a:lnTo>
                  <a:lnTo>
                    <a:pt x="0" y="4422711"/>
                  </a:lnTo>
                  <a:lnTo>
                    <a:pt x="1881" y="4471591"/>
                  </a:lnTo>
                  <a:lnTo>
                    <a:pt x="7434" y="4519443"/>
                  </a:lnTo>
                  <a:lnTo>
                    <a:pt x="16519" y="4566127"/>
                  </a:lnTo>
                  <a:lnTo>
                    <a:pt x="28996" y="4611503"/>
                  </a:lnTo>
                  <a:lnTo>
                    <a:pt x="44728" y="4655434"/>
                  </a:lnTo>
                  <a:lnTo>
                    <a:pt x="63574" y="4697779"/>
                  </a:lnTo>
                  <a:lnTo>
                    <a:pt x="85395" y="4738400"/>
                  </a:lnTo>
                  <a:lnTo>
                    <a:pt x="110054" y="4777158"/>
                  </a:lnTo>
                  <a:lnTo>
                    <a:pt x="137409" y="4813914"/>
                  </a:lnTo>
                  <a:lnTo>
                    <a:pt x="167324" y="4848528"/>
                  </a:lnTo>
                  <a:lnTo>
                    <a:pt x="199658" y="4880862"/>
                  </a:lnTo>
                  <a:lnTo>
                    <a:pt x="234272" y="4910776"/>
                  </a:lnTo>
                  <a:lnTo>
                    <a:pt x="271028" y="4938132"/>
                  </a:lnTo>
                  <a:lnTo>
                    <a:pt x="309785" y="4962790"/>
                  </a:lnTo>
                  <a:lnTo>
                    <a:pt x="350407" y="4984612"/>
                  </a:lnTo>
                  <a:lnTo>
                    <a:pt x="392752" y="5003458"/>
                  </a:lnTo>
                  <a:lnTo>
                    <a:pt x="436682" y="5019189"/>
                  </a:lnTo>
                  <a:lnTo>
                    <a:pt x="482059" y="5031667"/>
                  </a:lnTo>
                  <a:lnTo>
                    <a:pt x="528742" y="5040751"/>
                  </a:lnTo>
                  <a:lnTo>
                    <a:pt x="576594" y="5046304"/>
                  </a:lnTo>
                  <a:lnTo>
                    <a:pt x="625475" y="5048186"/>
                  </a:lnTo>
                  <a:lnTo>
                    <a:pt x="3127248" y="5048186"/>
                  </a:lnTo>
                  <a:lnTo>
                    <a:pt x="3176129" y="5046304"/>
                  </a:lnTo>
                  <a:lnTo>
                    <a:pt x="3223983" y="5040751"/>
                  </a:lnTo>
                  <a:lnTo>
                    <a:pt x="3270670" y="5031667"/>
                  </a:lnTo>
                  <a:lnTo>
                    <a:pt x="3316052" y="5019189"/>
                  </a:lnTo>
                  <a:lnTo>
                    <a:pt x="3359988" y="5003458"/>
                  </a:lnTo>
                  <a:lnTo>
                    <a:pt x="3402341" y="4984612"/>
                  </a:lnTo>
                  <a:lnTo>
                    <a:pt x="3442970" y="4962790"/>
                  </a:lnTo>
                  <a:lnTo>
                    <a:pt x="3481736" y="4938132"/>
                  </a:lnTo>
                  <a:lnTo>
                    <a:pt x="3518500" y="4910776"/>
                  </a:lnTo>
                  <a:lnTo>
                    <a:pt x="3553123" y="4880862"/>
                  </a:lnTo>
                  <a:lnTo>
                    <a:pt x="3585466" y="4848528"/>
                  </a:lnTo>
                  <a:lnTo>
                    <a:pt x="3615390" y="4813914"/>
                  </a:lnTo>
                  <a:lnTo>
                    <a:pt x="3642754" y="4777158"/>
                  </a:lnTo>
                  <a:lnTo>
                    <a:pt x="3667421" y="4738400"/>
                  </a:lnTo>
                  <a:lnTo>
                    <a:pt x="3689250" y="4697779"/>
                  </a:lnTo>
                  <a:lnTo>
                    <a:pt x="3708103" y="4655434"/>
                  </a:lnTo>
                  <a:lnTo>
                    <a:pt x="3723841" y="4611503"/>
                  </a:lnTo>
                  <a:lnTo>
                    <a:pt x="3736323" y="4566127"/>
                  </a:lnTo>
                  <a:lnTo>
                    <a:pt x="3745412" y="4519443"/>
                  </a:lnTo>
                  <a:lnTo>
                    <a:pt x="3750967" y="4471591"/>
                  </a:lnTo>
                  <a:lnTo>
                    <a:pt x="3752850" y="4422711"/>
                  </a:lnTo>
                  <a:lnTo>
                    <a:pt x="3752850" y="625475"/>
                  </a:lnTo>
                  <a:lnTo>
                    <a:pt x="3750968" y="576594"/>
                  </a:lnTo>
                  <a:lnTo>
                    <a:pt x="3745415" y="528742"/>
                  </a:lnTo>
                  <a:lnTo>
                    <a:pt x="3736330" y="482059"/>
                  </a:lnTo>
                  <a:lnTo>
                    <a:pt x="3723853" y="436682"/>
                  </a:lnTo>
                  <a:lnTo>
                    <a:pt x="3708121" y="392752"/>
                  </a:lnTo>
                  <a:lnTo>
                    <a:pt x="3689275" y="350407"/>
                  </a:lnTo>
                  <a:lnTo>
                    <a:pt x="3667454" y="309785"/>
                  </a:lnTo>
                  <a:lnTo>
                    <a:pt x="3642795" y="271028"/>
                  </a:lnTo>
                  <a:lnTo>
                    <a:pt x="3615440" y="234272"/>
                  </a:lnTo>
                  <a:lnTo>
                    <a:pt x="3585525" y="199658"/>
                  </a:lnTo>
                  <a:lnTo>
                    <a:pt x="3553191" y="167324"/>
                  </a:lnTo>
                  <a:lnTo>
                    <a:pt x="3518577" y="137409"/>
                  </a:lnTo>
                  <a:lnTo>
                    <a:pt x="3481821" y="110054"/>
                  </a:lnTo>
                  <a:lnTo>
                    <a:pt x="3443064" y="85395"/>
                  </a:lnTo>
                  <a:lnTo>
                    <a:pt x="3402442" y="63574"/>
                  </a:lnTo>
                  <a:lnTo>
                    <a:pt x="3360097" y="44728"/>
                  </a:lnTo>
                  <a:lnTo>
                    <a:pt x="3316167" y="28996"/>
                  </a:lnTo>
                  <a:lnTo>
                    <a:pt x="3270790" y="16519"/>
                  </a:lnTo>
                  <a:lnTo>
                    <a:pt x="3224107" y="7434"/>
                  </a:lnTo>
                  <a:lnTo>
                    <a:pt x="3176255" y="1881"/>
                  </a:lnTo>
                  <a:lnTo>
                    <a:pt x="3127375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2526" y="1376425"/>
              <a:ext cx="3752850" cy="5048250"/>
            </a:xfrm>
            <a:custGeom>
              <a:avLst/>
              <a:gdLst/>
              <a:ahLst/>
              <a:cxnLst/>
              <a:rect l="l" t="t" r="r" b="b"/>
              <a:pathLst>
                <a:path w="3752850" h="5048250">
                  <a:moveTo>
                    <a:pt x="0" y="625475"/>
                  </a:moveTo>
                  <a:lnTo>
                    <a:pt x="1881" y="576594"/>
                  </a:lnTo>
                  <a:lnTo>
                    <a:pt x="7434" y="528742"/>
                  </a:lnTo>
                  <a:lnTo>
                    <a:pt x="16519" y="482059"/>
                  </a:lnTo>
                  <a:lnTo>
                    <a:pt x="28996" y="436682"/>
                  </a:lnTo>
                  <a:lnTo>
                    <a:pt x="44728" y="392752"/>
                  </a:lnTo>
                  <a:lnTo>
                    <a:pt x="63574" y="350407"/>
                  </a:lnTo>
                  <a:lnTo>
                    <a:pt x="85395" y="309785"/>
                  </a:lnTo>
                  <a:lnTo>
                    <a:pt x="110054" y="271028"/>
                  </a:lnTo>
                  <a:lnTo>
                    <a:pt x="137409" y="234272"/>
                  </a:lnTo>
                  <a:lnTo>
                    <a:pt x="167324" y="199658"/>
                  </a:lnTo>
                  <a:lnTo>
                    <a:pt x="199658" y="167324"/>
                  </a:lnTo>
                  <a:lnTo>
                    <a:pt x="234272" y="137409"/>
                  </a:lnTo>
                  <a:lnTo>
                    <a:pt x="271028" y="110054"/>
                  </a:lnTo>
                  <a:lnTo>
                    <a:pt x="309785" y="85395"/>
                  </a:lnTo>
                  <a:lnTo>
                    <a:pt x="350407" y="63574"/>
                  </a:lnTo>
                  <a:lnTo>
                    <a:pt x="392752" y="44728"/>
                  </a:lnTo>
                  <a:lnTo>
                    <a:pt x="436682" y="28996"/>
                  </a:lnTo>
                  <a:lnTo>
                    <a:pt x="482059" y="16519"/>
                  </a:lnTo>
                  <a:lnTo>
                    <a:pt x="528742" y="7434"/>
                  </a:lnTo>
                  <a:lnTo>
                    <a:pt x="576594" y="1881"/>
                  </a:lnTo>
                  <a:lnTo>
                    <a:pt x="625475" y="0"/>
                  </a:lnTo>
                  <a:lnTo>
                    <a:pt x="3127375" y="0"/>
                  </a:lnTo>
                  <a:lnTo>
                    <a:pt x="3176255" y="1881"/>
                  </a:lnTo>
                  <a:lnTo>
                    <a:pt x="3224107" y="7434"/>
                  </a:lnTo>
                  <a:lnTo>
                    <a:pt x="3270790" y="16519"/>
                  </a:lnTo>
                  <a:lnTo>
                    <a:pt x="3316167" y="28996"/>
                  </a:lnTo>
                  <a:lnTo>
                    <a:pt x="3360097" y="44728"/>
                  </a:lnTo>
                  <a:lnTo>
                    <a:pt x="3402442" y="63574"/>
                  </a:lnTo>
                  <a:lnTo>
                    <a:pt x="3443064" y="85395"/>
                  </a:lnTo>
                  <a:lnTo>
                    <a:pt x="3481821" y="110054"/>
                  </a:lnTo>
                  <a:lnTo>
                    <a:pt x="3518577" y="137409"/>
                  </a:lnTo>
                  <a:lnTo>
                    <a:pt x="3553191" y="167324"/>
                  </a:lnTo>
                  <a:lnTo>
                    <a:pt x="3585525" y="199658"/>
                  </a:lnTo>
                  <a:lnTo>
                    <a:pt x="3615440" y="234272"/>
                  </a:lnTo>
                  <a:lnTo>
                    <a:pt x="3642795" y="271028"/>
                  </a:lnTo>
                  <a:lnTo>
                    <a:pt x="3667454" y="309785"/>
                  </a:lnTo>
                  <a:lnTo>
                    <a:pt x="3689275" y="350407"/>
                  </a:lnTo>
                  <a:lnTo>
                    <a:pt x="3708121" y="392752"/>
                  </a:lnTo>
                  <a:lnTo>
                    <a:pt x="3723853" y="436682"/>
                  </a:lnTo>
                  <a:lnTo>
                    <a:pt x="3736330" y="482059"/>
                  </a:lnTo>
                  <a:lnTo>
                    <a:pt x="3745415" y="528742"/>
                  </a:lnTo>
                  <a:lnTo>
                    <a:pt x="3750968" y="576594"/>
                  </a:lnTo>
                  <a:lnTo>
                    <a:pt x="3752850" y="625475"/>
                  </a:lnTo>
                  <a:lnTo>
                    <a:pt x="3752850" y="4422711"/>
                  </a:lnTo>
                  <a:lnTo>
                    <a:pt x="3750967" y="4471591"/>
                  </a:lnTo>
                  <a:lnTo>
                    <a:pt x="3745412" y="4519443"/>
                  </a:lnTo>
                  <a:lnTo>
                    <a:pt x="3736323" y="4566127"/>
                  </a:lnTo>
                  <a:lnTo>
                    <a:pt x="3723841" y="4611503"/>
                  </a:lnTo>
                  <a:lnTo>
                    <a:pt x="3708103" y="4655434"/>
                  </a:lnTo>
                  <a:lnTo>
                    <a:pt x="3689250" y="4697779"/>
                  </a:lnTo>
                  <a:lnTo>
                    <a:pt x="3667421" y="4738400"/>
                  </a:lnTo>
                  <a:lnTo>
                    <a:pt x="3642754" y="4777158"/>
                  </a:lnTo>
                  <a:lnTo>
                    <a:pt x="3615390" y="4813914"/>
                  </a:lnTo>
                  <a:lnTo>
                    <a:pt x="3585466" y="4848528"/>
                  </a:lnTo>
                  <a:lnTo>
                    <a:pt x="3553123" y="4880862"/>
                  </a:lnTo>
                  <a:lnTo>
                    <a:pt x="3518500" y="4910776"/>
                  </a:lnTo>
                  <a:lnTo>
                    <a:pt x="3481736" y="4938132"/>
                  </a:lnTo>
                  <a:lnTo>
                    <a:pt x="3442970" y="4962790"/>
                  </a:lnTo>
                  <a:lnTo>
                    <a:pt x="3402341" y="4984612"/>
                  </a:lnTo>
                  <a:lnTo>
                    <a:pt x="3359988" y="5003458"/>
                  </a:lnTo>
                  <a:lnTo>
                    <a:pt x="3316052" y="5019189"/>
                  </a:lnTo>
                  <a:lnTo>
                    <a:pt x="3270670" y="5031667"/>
                  </a:lnTo>
                  <a:lnTo>
                    <a:pt x="3223983" y="5040751"/>
                  </a:lnTo>
                  <a:lnTo>
                    <a:pt x="3176129" y="5046304"/>
                  </a:lnTo>
                  <a:lnTo>
                    <a:pt x="3127248" y="5048186"/>
                  </a:lnTo>
                  <a:lnTo>
                    <a:pt x="625475" y="5048186"/>
                  </a:lnTo>
                  <a:lnTo>
                    <a:pt x="576594" y="5046304"/>
                  </a:lnTo>
                  <a:lnTo>
                    <a:pt x="528742" y="5040751"/>
                  </a:lnTo>
                  <a:lnTo>
                    <a:pt x="482059" y="5031667"/>
                  </a:lnTo>
                  <a:lnTo>
                    <a:pt x="436682" y="5019189"/>
                  </a:lnTo>
                  <a:lnTo>
                    <a:pt x="392752" y="5003458"/>
                  </a:lnTo>
                  <a:lnTo>
                    <a:pt x="350407" y="4984612"/>
                  </a:lnTo>
                  <a:lnTo>
                    <a:pt x="309785" y="4962790"/>
                  </a:lnTo>
                  <a:lnTo>
                    <a:pt x="271028" y="4938132"/>
                  </a:lnTo>
                  <a:lnTo>
                    <a:pt x="234272" y="4910776"/>
                  </a:lnTo>
                  <a:lnTo>
                    <a:pt x="199658" y="4880862"/>
                  </a:lnTo>
                  <a:lnTo>
                    <a:pt x="167324" y="4848528"/>
                  </a:lnTo>
                  <a:lnTo>
                    <a:pt x="137409" y="4813914"/>
                  </a:lnTo>
                  <a:lnTo>
                    <a:pt x="110054" y="4777158"/>
                  </a:lnTo>
                  <a:lnTo>
                    <a:pt x="85395" y="4738400"/>
                  </a:lnTo>
                  <a:lnTo>
                    <a:pt x="63574" y="4697779"/>
                  </a:lnTo>
                  <a:lnTo>
                    <a:pt x="44728" y="4655434"/>
                  </a:lnTo>
                  <a:lnTo>
                    <a:pt x="28996" y="4611503"/>
                  </a:lnTo>
                  <a:lnTo>
                    <a:pt x="16519" y="4566127"/>
                  </a:lnTo>
                  <a:lnTo>
                    <a:pt x="7434" y="4519443"/>
                  </a:lnTo>
                  <a:lnTo>
                    <a:pt x="1881" y="4471591"/>
                  </a:lnTo>
                  <a:lnTo>
                    <a:pt x="0" y="4422711"/>
                  </a:lnTo>
                  <a:lnTo>
                    <a:pt x="0" y="6254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80330" y="2181542"/>
            <a:ext cx="131889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asically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0330" y="3077463"/>
            <a:ext cx="211201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900" spc="10" dirty="0">
                <a:solidFill>
                  <a:srgbClr val="FFFFFF"/>
                </a:solidFill>
                <a:latin typeface="Calibri"/>
                <a:cs typeface="Calibri"/>
              </a:rPr>
              <a:t>vailable</a:t>
            </a:r>
            <a:r>
              <a:rPr sz="2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alibri"/>
                <a:cs typeface="Calibri"/>
              </a:rPr>
              <a:t>(CP)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0330" y="3974210"/>
            <a:ext cx="150749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5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oft-state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4909" y="4289107"/>
            <a:ext cx="268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(State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0330" y="4565713"/>
            <a:ext cx="989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0330" y="4919027"/>
            <a:ext cx="17545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1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FFFFFF"/>
                </a:solidFill>
                <a:latin typeface="Calibri"/>
                <a:cs typeface="Calibri"/>
              </a:rPr>
              <a:t>ua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lly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0330" y="5262653"/>
            <a:ext cx="2757805" cy="9690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5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50" spc="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00538" y="3267138"/>
            <a:ext cx="676275" cy="381000"/>
            <a:chOff x="3800538" y="3267138"/>
            <a:chExt cx="676275" cy="381000"/>
          </a:xfrm>
        </p:grpSpPr>
        <p:sp>
          <p:nvSpPr>
            <p:cNvPr id="25" name="object 25"/>
            <p:cNvSpPr/>
            <p:nvPr/>
          </p:nvSpPr>
          <p:spPr>
            <a:xfrm>
              <a:off x="3814826" y="3281426"/>
              <a:ext cx="647700" cy="352425"/>
            </a:xfrm>
            <a:custGeom>
              <a:avLst/>
              <a:gdLst/>
              <a:ahLst/>
              <a:cxnLst/>
              <a:rect l="l" t="t" r="r" b="b"/>
              <a:pathLst>
                <a:path w="647700" h="352425">
                  <a:moveTo>
                    <a:pt x="520700" y="0"/>
                  </a:moveTo>
                  <a:lnTo>
                    <a:pt x="520700" y="88011"/>
                  </a:lnTo>
                  <a:lnTo>
                    <a:pt x="126873" y="88011"/>
                  </a:lnTo>
                  <a:lnTo>
                    <a:pt x="126873" y="0"/>
                  </a:lnTo>
                  <a:lnTo>
                    <a:pt x="0" y="176149"/>
                  </a:lnTo>
                  <a:lnTo>
                    <a:pt x="126873" y="352425"/>
                  </a:lnTo>
                  <a:lnTo>
                    <a:pt x="126873" y="264287"/>
                  </a:lnTo>
                  <a:lnTo>
                    <a:pt x="520700" y="264287"/>
                  </a:lnTo>
                  <a:lnTo>
                    <a:pt x="520700" y="352425"/>
                  </a:lnTo>
                  <a:lnTo>
                    <a:pt x="647700" y="176149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14826" y="3281426"/>
              <a:ext cx="647700" cy="352425"/>
            </a:xfrm>
            <a:custGeom>
              <a:avLst/>
              <a:gdLst/>
              <a:ahLst/>
              <a:cxnLst/>
              <a:rect l="l" t="t" r="r" b="b"/>
              <a:pathLst>
                <a:path w="647700" h="352425">
                  <a:moveTo>
                    <a:pt x="520700" y="0"/>
                  </a:moveTo>
                  <a:lnTo>
                    <a:pt x="647700" y="176149"/>
                  </a:lnTo>
                  <a:lnTo>
                    <a:pt x="520700" y="352425"/>
                  </a:lnTo>
                  <a:lnTo>
                    <a:pt x="520700" y="264287"/>
                  </a:lnTo>
                  <a:lnTo>
                    <a:pt x="126873" y="264287"/>
                  </a:lnTo>
                  <a:lnTo>
                    <a:pt x="126873" y="352425"/>
                  </a:lnTo>
                  <a:lnTo>
                    <a:pt x="0" y="176149"/>
                  </a:lnTo>
                  <a:lnTo>
                    <a:pt x="126873" y="0"/>
                  </a:lnTo>
                  <a:lnTo>
                    <a:pt x="126873" y="88011"/>
                  </a:lnTo>
                  <a:lnTo>
                    <a:pt x="520700" y="88011"/>
                  </a:lnTo>
                  <a:lnTo>
                    <a:pt x="520700" y="0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005" y="5111178"/>
            <a:ext cx="14846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8E8D8B"/>
                </a:solidFill>
                <a:latin typeface="Calibri"/>
                <a:cs typeface="Calibri"/>
              </a:rPr>
              <a:t>First</a:t>
            </a:r>
            <a:r>
              <a:rPr sz="2000" spc="-75" dirty="0">
                <a:solidFill>
                  <a:srgbClr val="8E8D8B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8E8D8B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16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343400"/>
            <a:ext cx="40386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516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W</a:t>
            </a:r>
            <a:r>
              <a:rPr spc="-35" dirty="0"/>
              <a:t>h</a:t>
            </a:r>
            <a:r>
              <a:rPr spc="-55" dirty="0"/>
              <a:t>a</a:t>
            </a:r>
            <a:r>
              <a:rPr spc="10" dirty="0"/>
              <a:t>t</a:t>
            </a:r>
            <a:r>
              <a:rPr spc="-229" dirty="0"/>
              <a:t> </a:t>
            </a:r>
            <a:r>
              <a:rPr spc="-70" dirty="0"/>
              <a:t>i</a:t>
            </a:r>
            <a:r>
              <a:rPr spc="10" dirty="0"/>
              <a:t>s</a:t>
            </a:r>
            <a:r>
              <a:rPr spc="-190" dirty="0"/>
              <a:t> </a:t>
            </a:r>
            <a:r>
              <a:rPr spc="-40" dirty="0"/>
              <a:t>M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90" dirty="0"/>
              <a:t>oD</a:t>
            </a:r>
            <a:r>
              <a:rPr spc="-85" dirty="0"/>
              <a:t>B</a:t>
            </a:r>
            <a:r>
              <a:rPr spc="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25692"/>
            <a:ext cx="7349490" cy="3642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Developed</a:t>
            </a:r>
            <a:r>
              <a:rPr sz="215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10gen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28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Founded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2007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  <a:tab pos="2870835" algn="l"/>
              </a:tabLst>
            </a:pP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document-oriented,	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r>
              <a:rPr sz="21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2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Hash-based,</a:t>
            </a: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i="1" spc="10" dirty="0">
                <a:solidFill>
                  <a:srgbClr val="2E2B1F"/>
                </a:solidFill>
                <a:latin typeface="Calibri"/>
                <a:cs typeface="Calibri"/>
              </a:rPr>
              <a:t>chema-less</a:t>
            </a:r>
            <a:r>
              <a:rPr sz="2000" i="1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15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20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ta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908685" marR="5080" lvl="2" indent="-229235">
              <a:lnSpc>
                <a:spcPts val="1950"/>
              </a:lnSpc>
              <a:spcBef>
                <a:spcPts val="484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practice,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means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hashes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18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values </a:t>
            </a:r>
            <a:r>
              <a:rPr sz="18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choose</a:t>
            </a:r>
            <a:endParaRPr sz="1800">
              <a:latin typeface="Calibri"/>
              <a:cs typeface="Calibri"/>
            </a:endParaRPr>
          </a:p>
          <a:p>
            <a:pPr marL="1176020" lvl="3" indent="-229235">
              <a:lnSpc>
                <a:spcPct val="100000"/>
              </a:lnSpc>
              <a:spcBef>
                <a:spcPts val="240"/>
              </a:spcBef>
              <a:buClr>
                <a:srgbClr val="94A29D"/>
              </a:buClr>
              <a:buFont typeface="Arial MT"/>
              <a:buChar char="•"/>
              <a:tabLst>
                <a:tab pos="1175385" algn="l"/>
                <a:tab pos="1176020" algn="l"/>
              </a:tabLst>
            </a:pP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5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basic</a:t>
            </a:r>
            <a:r>
              <a:rPr sz="15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550" spc="15" dirty="0">
                <a:solidFill>
                  <a:srgbClr val="2E2B1F"/>
                </a:solidFill>
                <a:latin typeface="Calibri"/>
                <a:cs typeface="Calibri"/>
              </a:rPr>
              <a:t> type</a:t>
            </a:r>
            <a:r>
              <a:rPr sz="15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15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5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reality</a:t>
            </a:r>
            <a:r>
              <a:rPr sz="15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15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 strings</a:t>
            </a:r>
            <a:endParaRPr sz="1550">
              <a:latin typeface="Calibri"/>
              <a:cs typeface="Calibri"/>
            </a:endParaRPr>
          </a:p>
          <a:p>
            <a:pPr marL="1176020" lvl="3" indent="-229235">
              <a:lnSpc>
                <a:spcPts val="1795"/>
              </a:lnSpc>
              <a:spcBef>
                <a:spcPts val="245"/>
              </a:spcBef>
              <a:buClr>
                <a:srgbClr val="94A29D"/>
              </a:buClr>
              <a:buFont typeface="Arial MT"/>
              <a:buChar char="•"/>
              <a:tabLst>
                <a:tab pos="1175385" algn="l"/>
                <a:tab pos="1176020" algn="l"/>
              </a:tabLst>
            </a:pP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r>
              <a:rPr sz="15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2E2B1F"/>
                </a:solidFill>
                <a:latin typeface="Calibri"/>
                <a:cs typeface="Calibri"/>
              </a:rPr>
              <a:t>Identifiers</a:t>
            </a:r>
            <a:r>
              <a:rPr sz="155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libri"/>
                <a:cs typeface="Calibri"/>
              </a:rPr>
              <a:t>(_id)</a:t>
            </a:r>
            <a:r>
              <a:rPr sz="15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15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5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15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5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15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document,</a:t>
            </a:r>
            <a:r>
              <a:rPr sz="155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15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endParaRPr sz="1550">
              <a:latin typeface="Calibri"/>
              <a:cs typeface="Calibri"/>
            </a:endParaRPr>
          </a:p>
          <a:p>
            <a:pPr marL="1176020">
              <a:lnSpc>
                <a:spcPts val="1795"/>
              </a:lnSpc>
            </a:pPr>
            <a:r>
              <a:rPr sz="1550" spc="-20" dirty="0">
                <a:solidFill>
                  <a:srgbClr val="2E2B1F"/>
                </a:solidFill>
                <a:latin typeface="Calibri"/>
                <a:cs typeface="Calibri"/>
              </a:rPr>
              <a:t>reserved</a:t>
            </a:r>
            <a:r>
              <a:rPr sz="1550" spc="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155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endParaRPr sz="155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219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tracks</a:t>
            </a:r>
            <a:r>
              <a:rPr sz="1800" spc="-2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schema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mapping</a:t>
            </a:r>
            <a:endParaRPr sz="18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16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BSON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75" y="4947231"/>
            <a:ext cx="7075805" cy="16395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176020" indent="-229235">
              <a:lnSpc>
                <a:spcPct val="100000"/>
              </a:lnSpc>
              <a:spcBef>
                <a:spcPts val="335"/>
              </a:spcBef>
              <a:buClr>
                <a:srgbClr val="94A29D"/>
              </a:buClr>
              <a:buFont typeface="Arial MT"/>
              <a:buChar char="•"/>
              <a:tabLst>
                <a:tab pos="1175385" algn="l"/>
                <a:tab pos="1176020" algn="l"/>
              </a:tabLst>
            </a:pPr>
            <a:r>
              <a:rPr sz="1550" spc="-10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15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20" dirty="0">
                <a:solidFill>
                  <a:srgbClr val="2E2B1F"/>
                </a:solidFill>
                <a:latin typeface="Calibri"/>
                <a:cs typeface="Calibri"/>
              </a:rPr>
              <a:t>JSON</a:t>
            </a:r>
            <a:r>
              <a:rPr sz="15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155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15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stands</a:t>
            </a:r>
            <a:r>
              <a:rPr sz="15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5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E2B1F"/>
                </a:solidFill>
                <a:latin typeface="Calibri"/>
                <a:cs typeface="Calibri"/>
              </a:rPr>
              <a:t>Binary</a:t>
            </a:r>
            <a:endParaRPr sz="1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C++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  <a:tab pos="2934970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Supports</a:t>
            </a:r>
            <a:r>
              <a:rPr sz="215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APIs</a:t>
            </a:r>
            <a:r>
              <a:rPr sz="215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(drivers)	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many</a:t>
            </a:r>
            <a:r>
              <a:rPr sz="215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computer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languages</a:t>
            </a:r>
            <a:endParaRPr sz="2150">
              <a:latin typeface="Calibri"/>
              <a:cs typeface="Calibri"/>
            </a:endParaRPr>
          </a:p>
          <a:p>
            <a:pPr marL="537210" marR="5080" lvl="1" indent="-229235">
              <a:lnSpc>
                <a:spcPts val="2100"/>
              </a:lnSpc>
              <a:spcBef>
                <a:spcPts val="59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JavaScript,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Python,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Ruby, Perl,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Java, Java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Scala,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C#, C++,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Haskell,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Erlang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2337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20" dirty="0"/>
              <a:t>F</a:t>
            </a:r>
            <a:r>
              <a:rPr spc="-40" dirty="0"/>
              <a:t>u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55" dirty="0"/>
              <a:t>a</a:t>
            </a:r>
            <a:r>
              <a:rPr spc="-40" dirty="0"/>
              <a:t>l</a:t>
            </a:r>
            <a:r>
              <a:rPr spc="-145" dirty="0"/>
              <a:t>i</a:t>
            </a:r>
            <a:r>
              <a:rPr spc="-40" dirty="0"/>
              <a:t>t</a:t>
            </a:r>
            <a:r>
              <a:rPr spc="15" dirty="0"/>
              <a:t>y</a:t>
            </a:r>
            <a:r>
              <a:rPr spc="-235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365" dirty="0"/>
              <a:t> </a:t>
            </a:r>
            <a:r>
              <a:rPr spc="-40" dirty="0"/>
              <a:t>M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90" dirty="0"/>
              <a:t>oD</a:t>
            </a:r>
            <a:r>
              <a:rPr spc="1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245984" cy="43230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schema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DDL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Document-based</a:t>
            </a:r>
            <a:r>
              <a:rPr sz="215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15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indexes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language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API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Atomic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writes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 fully-consistent</a:t>
            </a:r>
            <a:r>
              <a:rPr sz="215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reads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onfi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w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ay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Master-slave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replication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automated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failover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(replica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sets)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Built-in</a:t>
            </a:r>
            <a:r>
              <a:rPr sz="215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horizontal</a:t>
            </a:r>
            <a:r>
              <a:rPr sz="21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scaling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15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automated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range-based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partitioning</a:t>
            </a:r>
            <a:r>
              <a:rPr sz="2150" spc="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15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(sharding)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  <a:tab pos="697230" algn="l"/>
              </a:tabLst>
            </a:pP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No	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joins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nor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transactions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7904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W</a:t>
            </a:r>
            <a:r>
              <a:rPr spc="-110" dirty="0"/>
              <a:t>h</a:t>
            </a:r>
            <a:r>
              <a:rPr spc="15" dirty="0"/>
              <a:t>y</a:t>
            </a:r>
            <a:r>
              <a:rPr spc="-235" dirty="0"/>
              <a:t> </a:t>
            </a:r>
            <a:r>
              <a:rPr spc="-40" dirty="0"/>
              <a:t>u</a:t>
            </a:r>
            <a:r>
              <a:rPr spc="-85" dirty="0"/>
              <a:t>s</a:t>
            </a:r>
            <a:r>
              <a:rPr spc="10" dirty="0"/>
              <a:t>e</a:t>
            </a:r>
            <a:r>
              <a:rPr spc="-240" dirty="0"/>
              <a:t> </a:t>
            </a:r>
            <a:r>
              <a:rPr spc="-40" dirty="0"/>
              <a:t>M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90" dirty="0"/>
              <a:t>oD</a:t>
            </a:r>
            <a:r>
              <a:rPr spc="-85" dirty="0"/>
              <a:t>B</a:t>
            </a:r>
            <a:r>
              <a:rPr spc="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6977380" cy="20193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queries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r>
              <a:rPr sz="2150" spc="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provided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applicable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1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Easy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fast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integration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ERD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diagram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suited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heavy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complex</a:t>
            </a:r>
            <a:r>
              <a:rPr sz="21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transactions</a:t>
            </a:r>
            <a:r>
              <a:rPr sz="215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3606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O</a:t>
            </a:r>
            <a:r>
              <a:rPr spc="-40" dirty="0"/>
              <a:t>utl</a:t>
            </a:r>
            <a:r>
              <a:rPr spc="-70" dirty="0"/>
              <a:t>i</a:t>
            </a:r>
            <a:r>
              <a:rPr spc="-65" dirty="0"/>
              <a:t>n</a:t>
            </a:r>
            <a:r>
              <a:rPr spc="10" dirty="0"/>
              <a:t>e</a:t>
            </a:r>
            <a:r>
              <a:rPr spc="-390" dirty="0"/>
              <a:t> </a:t>
            </a:r>
            <a:r>
              <a:rPr spc="-185" dirty="0"/>
              <a:t>f</a:t>
            </a:r>
            <a:r>
              <a:rPr spc="-90" dirty="0"/>
              <a:t>o</a:t>
            </a:r>
            <a:r>
              <a:rPr spc="10" dirty="0"/>
              <a:t>r</a:t>
            </a:r>
            <a:r>
              <a:rPr spc="-120" dirty="0"/>
              <a:t> t</a:t>
            </a:r>
            <a:r>
              <a:rPr spc="-90" dirty="0"/>
              <a:t>o</a:t>
            </a:r>
            <a:r>
              <a:rPr spc="-50" dirty="0"/>
              <a:t>d</a:t>
            </a:r>
            <a:r>
              <a:rPr spc="-125" dirty="0"/>
              <a:t>a</a:t>
            </a:r>
            <a:r>
              <a:rPr spc="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4937125" cy="33369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Introduction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Sharding</a:t>
            </a:r>
            <a:endParaRPr sz="18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ets</a:t>
            </a:r>
            <a:endParaRPr sz="18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Q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Ass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Strengths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weaknesses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NoSQL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MongoDB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0191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M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90" dirty="0"/>
              <a:t>oD</a:t>
            </a:r>
            <a:r>
              <a:rPr spc="-80" dirty="0"/>
              <a:t>B</a:t>
            </a:r>
            <a:r>
              <a:rPr spc="5" dirty="0"/>
              <a:t>:</a:t>
            </a:r>
            <a:r>
              <a:rPr spc="-185" dirty="0"/>
              <a:t> </a:t>
            </a:r>
            <a:r>
              <a:rPr spc="-85" dirty="0"/>
              <a:t>C</a:t>
            </a:r>
            <a:r>
              <a:rPr spc="-65" dirty="0"/>
              <a:t>A</a:t>
            </a:r>
            <a:r>
              <a:rPr spc="15" dirty="0"/>
              <a:t>P</a:t>
            </a:r>
            <a:r>
              <a:rPr spc="-150" dirty="0"/>
              <a:t> </a:t>
            </a:r>
            <a:r>
              <a:rPr spc="-55" dirty="0"/>
              <a:t>app</a:t>
            </a:r>
            <a:r>
              <a:rPr spc="-160" dirty="0"/>
              <a:t>r</a:t>
            </a:r>
            <a:r>
              <a:rPr spc="-90" dirty="0"/>
              <a:t>o</a:t>
            </a:r>
            <a:r>
              <a:rPr spc="-55" dirty="0"/>
              <a:t>a</a:t>
            </a:r>
            <a:r>
              <a:rPr spc="-60" dirty="0"/>
              <a:t>c</a:t>
            </a:r>
            <a:r>
              <a:rPr spc="15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1377949"/>
            <a:ext cx="384047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5" dirty="0">
                <a:solidFill>
                  <a:srgbClr val="2E2B1F"/>
                </a:solidFill>
                <a:latin typeface="Calibri"/>
                <a:cs typeface="Calibri"/>
              </a:rPr>
              <a:t>Focus </a:t>
            </a:r>
            <a:r>
              <a:rPr sz="3200" spc="2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3200" spc="10" dirty="0">
                <a:solidFill>
                  <a:srgbClr val="2E2B1F"/>
                </a:solidFill>
                <a:latin typeface="Calibri"/>
                <a:cs typeface="Calibri"/>
              </a:rPr>
              <a:t>Consistency </a:t>
            </a:r>
            <a:r>
              <a:rPr sz="3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32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Partition</a:t>
            </a:r>
            <a:r>
              <a:rPr sz="3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2B1F"/>
                </a:solidFill>
                <a:latin typeface="Calibri"/>
                <a:cs typeface="Calibri"/>
              </a:rPr>
              <a:t>tolerance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2729064"/>
            <a:ext cx="3412490" cy="32702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onsistency</a:t>
            </a:r>
            <a:endParaRPr sz="2000">
              <a:latin typeface="Calibri"/>
              <a:cs typeface="Calibri"/>
            </a:endParaRPr>
          </a:p>
          <a:p>
            <a:pPr marL="537210" marR="240029" lvl="1" indent="-229235">
              <a:lnSpc>
                <a:spcPct val="100800"/>
              </a:lnSpc>
              <a:spcBef>
                <a:spcPts val="41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  version</a:t>
            </a:r>
            <a:r>
              <a:rPr sz="1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vailability</a:t>
            </a:r>
            <a:endParaRPr sz="2000">
              <a:latin typeface="Calibri"/>
              <a:cs typeface="Calibri"/>
            </a:endParaRPr>
          </a:p>
          <a:p>
            <a:pPr marL="537210" marR="5080" lvl="1" indent="-229235">
              <a:lnSpc>
                <a:spcPct val="100800"/>
              </a:lnSpc>
              <a:spcBef>
                <a:spcPts val="409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tem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 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ili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-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artition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tolarence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3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537210" lvl="1" indent="-229235">
              <a:lnSpc>
                <a:spcPts val="2130"/>
              </a:lnSpc>
              <a:spcBef>
                <a:spcPts val="47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tem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ai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op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537210">
              <a:lnSpc>
                <a:spcPts val="2130"/>
              </a:lnSpc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1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split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2588" y="1602663"/>
            <a:ext cx="3065145" cy="2560320"/>
            <a:chOff x="4962588" y="1602663"/>
            <a:chExt cx="3065145" cy="25603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6759" y="1602663"/>
              <a:ext cx="1700745" cy="2358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1261999" y="0"/>
                  </a:moveTo>
                  <a:lnTo>
                    <a:pt x="0" y="2228850"/>
                  </a:lnTo>
                  <a:lnTo>
                    <a:pt x="2524125" y="2228850"/>
                  </a:lnTo>
                  <a:lnTo>
                    <a:pt x="1261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0" y="2228850"/>
                  </a:moveTo>
                  <a:lnTo>
                    <a:pt x="1261999" y="0"/>
                  </a:lnTo>
                  <a:lnTo>
                    <a:pt x="2524125" y="2228850"/>
                  </a:lnTo>
                  <a:lnTo>
                    <a:pt x="0" y="2228850"/>
                  </a:lnTo>
                  <a:close/>
                </a:path>
              </a:pathLst>
            </a:custGeom>
            <a:ln w="28575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0" y="144018"/>
                  </a:lnTo>
                  <a:lnTo>
                    <a:pt x="224536" y="310388"/>
                  </a:lnTo>
                  <a:lnTo>
                    <a:pt x="148336" y="359410"/>
                  </a:lnTo>
                  <a:lnTo>
                    <a:pt x="361061" y="518033"/>
                  </a:lnTo>
                  <a:lnTo>
                    <a:pt x="295783" y="552450"/>
                  </a:lnTo>
                  <a:lnTo>
                    <a:pt x="638175" y="800100"/>
                  </a:lnTo>
                  <a:lnTo>
                    <a:pt x="436245" y="476885"/>
                  </a:lnTo>
                  <a:lnTo>
                    <a:pt x="489712" y="444753"/>
                  </a:lnTo>
                  <a:lnTo>
                    <a:pt x="326389" y="251713"/>
                  </a:lnTo>
                  <a:lnTo>
                    <a:pt x="379857" y="225171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379857" y="225171"/>
                  </a:lnTo>
                  <a:lnTo>
                    <a:pt x="326389" y="251713"/>
                  </a:lnTo>
                  <a:lnTo>
                    <a:pt x="489712" y="444753"/>
                  </a:lnTo>
                  <a:lnTo>
                    <a:pt x="436245" y="476885"/>
                  </a:lnTo>
                  <a:lnTo>
                    <a:pt x="638175" y="800100"/>
                  </a:lnTo>
                  <a:lnTo>
                    <a:pt x="295783" y="552450"/>
                  </a:lnTo>
                  <a:lnTo>
                    <a:pt x="361061" y="518033"/>
                  </a:lnTo>
                  <a:lnTo>
                    <a:pt x="148336" y="359410"/>
                  </a:lnTo>
                  <a:lnTo>
                    <a:pt x="224536" y="310388"/>
                  </a:lnTo>
                  <a:lnTo>
                    <a:pt x="0" y="144018"/>
                  </a:lnTo>
                  <a:lnTo>
                    <a:pt x="250189" y="0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00550" y="4867275"/>
            <a:ext cx="3667125" cy="1228725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550" spc="114" dirty="0">
                <a:solidFill>
                  <a:srgbClr val="2E2B1F"/>
                </a:solidFill>
                <a:latin typeface="Trebuchet MS"/>
                <a:cs typeface="Trebuchet MS"/>
              </a:rPr>
              <a:t>CAP</a:t>
            </a:r>
            <a:r>
              <a:rPr sz="1550" spc="18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55" dirty="0">
                <a:solidFill>
                  <a:srgbClr val="2E2B1F"/>
                </a:solidFill>
                <a:latin typeface="Trebuchet MS"/>
                <a:cs typeface="Trebuchet MS"/>
              </a:rPr>
              <a:t>Theorem: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satisfying</a:t>
            </a:r>
            <a:r>
              <a:rPr sz="1550" spc="6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114" dirty="0">
                <a:solidFill>
                  <a:srgbClr val="2E2B1F"/>
                </a:solidFill>
                <a:latin typeface="Trebuchet MS"/>
                <a:cs typeface="Trebuchet MS"/>
              </a:rPr>
              <a:t>all</a:t>
            </a:r>
            <a:r>
              <a:rPr sz="1550" spc="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65" dirty="0">
                <a:solidFill>
                  <a:srgbClr val="2E2B1F"/>
                </a:solidFill>
                <a:latin typeface="Trebuchet MS"/>
                <a:cs typeface="Trebuchet MS"/>
              </a:rPr>
              <a:t>three</a:t>
            </a:r>
            <a:r>
              <a:rPr sz="1550" spc="-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120" dirty="0">
                <a:solidFill>
                  <a:srgbClr val="2E2B1F"/>
                </a:solidFill>
                <a:latin typeface="Trebuchet MS"/>
                <a:cs typeface="Trebuchet MS"/>
              </a:rPr>
              <a:t>at</a:t>
            </a:r>
            <a:r>
              <a:rPr sz="1550" spc="6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70" dirty="0">
                <a:solidFill>
                  <a:srgbClr val="2E2B1F"/>
                </a:solidFill>
                <a:latin typeface="Trebuchet MS"/>
                <a:cs typeface="Trebuchet MS"/>
              </a:rPr>
              <a:t>the</a:t>
            </a:r>
            <a:r>
              <a:rPr sz="1550" spc="-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same</a:t>
            </a:r>
            <a:r>
              <a:rPr sz="1550" spc="5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90" dirty="0">
                <a:solidFill>
                  <a:srgbClr val="2E2B1F"/>
                </a:solidFill>
                <a:latin typeface="Trebuchet MS"/>
                <a:cs typeface="Trebuchet MS"/>
              </a:rPr>
              <a:t>time</a:t>
            </a:r>
            <a:r>
              <a:rPr sz="1550" spc="-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550" spc="-50" dirty="0">
                <a:solidFill>
                  <a:srgbClr val="2E2B1F"/>
                </a:solidFill>
                <a:latin typeface="Trebuchet MS"/>
                <a:cs typeface="Trebuchet MS"/>
              </a:rPr>
              <a:t>is</a:t>
            </a:r>
            <a:endParaRPr sz="1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50" spc="-50" dirty="0">
                <a:solidFill>
                  <a:srgbClr val="2E2B1F"/>
                </a:solidFill>
                <a:latin typeface="Trebuchet MS"/>
                <a:cs typeface="Trebuchet MS"/>
              </a:rPr>
              <a:t>impossible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2315" y="3906773"/>
            <a:ext cx="327850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9745" algn="l"/>
              </a:tabLst>
            </a:pPr>
            <a:r>
              <a:rPr sz="2700" b="1" spc="160" dirty="0">
                <a:solidFill>
                  <a:srgbClr val="2E2B1F"/>
                </a:solidFill>
                <a:latin typeface="Arial"/>
                <a:cs typeface="Arial"/>
              </a:rPr>
              <a:t>A	</a:t>
            </a:r>
            <a:r>
              <a:rPr sz="2700" b="1" spc="-30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5515" y="1326895"/>
            <a:ext cx="29083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35" dirty="0">
                <a:solidFill>
                  <a:srgbClr val="2E2B1F"/>
                </a:solidFill>
                <a:latin typeface="Arial"/>
                <a:cs typeface="Arial"/>
              </a:rPr>
              <a:t>C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744347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M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90" dirty="0"/>
              <a:t>oD</a:t>
            </a:r>
            <a:r>
              <a:rPr spc="-85" dirty="0"/>
              <a:t>B</a:t>
            </a:r>
            <a:r>
              <a:rPr spc="5" dirty="0"/>
              <a:t>:</a:t>
            </a:r>
            <a:r>
              <a:rPr spc="-185" dirty="0"/>
              <a:t> </a:t>
            </a:r>
            <a:r>
              <a:rPr spc="-50" dirty="0"/>
              <a:t>H</a:t>
            </a:r>
            <a:r>
              <a:rPr spc="-70" dirty="0"/>
              <a:t>i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160" dirty="0"/>
              <a:t>r</a:t>
            </a:r>
            <a:r>
              <a:rPr spc="-60" dirty="0"/>
              <a:t>c</a:t>
            </a:r>
            <a:r>
              <a:rPr spc="-35" dirty="0"/>
              <a:t>h</a:t>
            </a:r>
            <a:r>
              <a:rPr spc="-70" dirty="0"/>
              <a:t>i</a:t>
            </a:r>
            <a:r>
              <a:rPr spc="-60" dirty="0"/>
              <a:t>c</a:t>
            </a:r>
            <a:r>
              <a:rPr spc="-55" dirty="0"/>
              <a:t>a</a:t>
            </a:r>
            <a:r>
              <a:rPr spc="5" dirty="0"/>
              <a:t>l</a:t>
            </a:r>
            <a:r>
              <a:rPr spc="-375" dirty="0"/>
              <a:t> </a:t>
            </a:r>
            <a:r>
              <a:rPr spc="-55" dirty="0"/>
              <a:t>O</a:t>
            </a:r>
            <a:r>
              <a:rPr spc="-90" dirty="0"/>
              <a:t>bj</a:t>
            </a:r>
            <a:r>
              <a:rPr spc="-50" dirty="0"/>
              <a:t>e</a:t>
            </a:r>
            <a:r>
              <a:rPr spc="-60" dirty="0"/>
              <a:t>c</a:t>
            </a:r>
            <a:r>
              <a:rPr spc="-40" dirty="0"/>
              <a:t>t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85264"/>
            <a:ext cx="3196590" cy="44938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marR="100965" indent="-229235">
              <a:lnSpc>
                <a:spcPct val="79600"/>
              </a:lnSpc>
              <a:spcBef>
                <a:spcPts val="69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4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 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zero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400" spc="-5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‘databases’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605"/>
              </a:lnSpc>
              <a:spcBef>
                <a:spcPts val="5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database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241300" marR="1347470">
              <a:lnSpc>
                <a:spcPct val="78200"/>
              </a:lnSpc>
              <a:spcBef>
                <a:spcPts val="350"/>
              </a:spcBef>
            </a:pP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zero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‘collections’.</a:t>
            </a:r>
            <a:endParaRPr sz="2400">
              <a:latin typeface="Calibri"/>
              <a:cs typeface="Calibri"/>
            </a:endParaRPr>
          </a:p>
          <a:p>
            <a:pPr marL="241300" marR="263525" indent="-229235">
              <a:lnSpc>
                <a:spcPct val="79600"/>
              </a:lnSpc>
              <a:spcBef>
                <a:spcPts val="63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400" spc="-5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zero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‘documents’.</a:t>
            </a:r>
            <a:endParaRPr sz="2400">
              <a:latin typeface="Calibri"/>
              <a:cs typeface="Calibri"/>
            </a:endParaRPr>
          </a:p>
          <a:p>
            <a:pPr marL="241300" marR="205740" indent="-229235">
              <a:lnSpc>
                <a:spcPct val="78200"/>
              </a:lnSpc>
              <a:spcBef>
                <a:spcPts val="68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 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‘fields’.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79500"/>
              </a:lnSpc>
              <a:spcBef>
                <a:spcPts val="64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MongoDB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‘Indexes’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like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their </a:t>
            </a:r>
            <a:r>
              <a:rPr sz="2400" spc="-5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RDBMS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counterparts.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6051" y="3138551"/>
            <a:ext cx="1152525" cy="1600200"/>
          </a:xfrm>
          <a:prstGeom prst="rect">
            <a:avLst/>
          </a:prstGeom>
          <a:solidFill>
            <a:srgbClr val="B09F88"/>
          </a:solidFill>
          <a:ln w="28575">
            <a:solidFill>
              <a:srgbClr val="7A785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269875" marR="256540" indent="85725" algn="just">
              <a:lnSpc>
                <a:spcPct val="101299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0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2100" spc="-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6951" y="2490851"/>
            <a:ext cx="1990725" cy="2657475"/>
          </a:xfrm>
          <a:prstGeom prst="rect">
            <a:avLst/>
          </a:prstGeom>
          <a:solidFill>
            <a:srgbClr val="D2CA6C"/>
          </a:solidFill>
          <a:ln w="28575">
            <a:solidFill>
              <a:srgbClr val="7A7858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443230" marR="544195">
              <a:lnSpc>
                <a:spcPct val="100899"/>
              </a:lnSpc>
              <a:spcBef>
                <a:spcPts val="1110"/>
              </a:spcBef>
            </a:pP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50" spc="3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50" spc="4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50" spc="-4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50" spc="-95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550" spc="3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ts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7376" y="2014601"/>
            <a:ext cx="2733675" cy="3448050"/>
          </a:xfrm>
          <a:prstGeom prst="rect">
            <a:avLst/>
          </a:prstGeom>
          <a:solidFill>
            <a:srgbClr val="9CBDBC"/>
          </a:solidFill>
          <a:ln w="28575">
            <a:solidFill>
              <a:srgbClr val="7A785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839469" marR="911225">
              <a:lnSpc>
                <a:spcPct val="100899"/>
              </a:lnSpc>
              <a:spcBef>
                <a:spcPts val="55"/>
              </a:spcBef>
            </a:pP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0 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15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50" spc="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50" spc="-50" dirty="0">
                <a:solidFill>
                  <a:srgbClr val="FFFFFF"/>
                </a:solidFill>
                <a:latin typeface="Arial MT"/>
                <a:cs typeface="Arial MT"/>
              </a:rPr>
              <a:t>ll</a:t>
            </a:r>
            <a:r>
              <a:rPr sz="1550" spc="3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50" spc="4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50" spc="-4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626" y="1528762"/>
            <a:ext cx="3810000" cy="4419600"/>
          </a:xfrm>
          <a:prstGeom prst="rect">
            <a:avLst/>
          </a:prstGeom>
          <a:solidFill>
            <a:srgbClr val="A9A47B"/>
          </a:solidFill>
          <a:ln w="28575">
            <a:solidFill>
              <a:srgbClr val="7A7858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225"/>
              </a:spcBef>
            </a:pP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 or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Databases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328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R</a:t>
            </a:r>
            <a:r>
              <a:rPr spc="-90" dirty="0"/>
              <a:t>D</a:t>
            </a:r>
            <a:r>
              <a:rPr spc="15" dirty="0"/>
              <a:t>B</a:t>
            </a:r>
            <a:r>
              <a:rPr spc="-200" dirty="0"/>
              <a:t> </a:t>
            </a:r>
            <a:r>
              <a:rPr spc="-85" dirty="0"/>
              <a:t>C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50" dirty="0"/>
              <a:t>e</a:t>
            </a:r>
            <a:r>
              <a:rPr spc="-55" dirty="0"/>
              <a:t>p</a:t>
            </a:r>
            <a:r>
              <a:rPr spc="-40" dirty="0"/>
              <a:t>t</a:t>
            </a:r>
            <a:r>
              <a:rPr spc="10" dirty="0"/>
              <a:t>s</a:t>
            </a:r>
            <a:r>
              <a:rPr spc="-270" dirty="0"/>
              <a:t> </a:t>
            </a:r>
            <a:r>
              <a:rPr spc="-120" dirty="0"/>
              <a:t>t</a:t>
            </a:r>
            <a:r>
              <a:rPr spc="15" dirty="0"/>
              <a:t>o</a:t>
            </a:r>
            <a:r>
              <a:rPr spc="-135" dirty="0"/>
              <a:t> </a:t>
            </a:r>
            <a:r>
              <a:rPr spc="-20" dirty="0"/>
              <a:t>N</a:t>
            </a:r>
            <a:r>
              <a:rPr spc="15" dirty="0"/>
              <a:t>O</a:t>
            </a:r>
            <a:r>
              <a:rPr spc="-245" dirty="0"/>
              <a:t> </a:t>
            </a:r>
            <a:r>
              <a:rPr spc="-90" dirty="0"/>
              <a:t>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1500250"/>
          <a:ext cx="5252085" cy="497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/>
                <a:gridCol w="528955"/>
                <a:gridCol w="3101975"/>
              </a:tblGrid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RDBMS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MongoDB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7674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7675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3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(BSON)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Column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4446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4446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Embedded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7675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4446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Partition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Shard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295588" y="2124138"/>
            <a:ext cx="314325" cy="171450"/>
            <a:chOff x="2295588" y="2124138"/>
            <a:chExt cx="314325" cy="171450"/>
          </a:xfrm>
        </p:grpSpPr>
        <p:sp>
          <p:nvSpPr>
            <p:cNvPr id="8" name="object 8"/>
            <p:cNvSpPr/>
            <p:nvPr/>
          </p:nvSpPr>
          <p:spPr>
            <a:xfrm>
              <a:off x="2309876" y="2138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9876" y="2138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295588" y="2505138"/>
            <a:ext cx="314325" cy="180975"/>
            <a:chOff x="2295588" y="2505138"/>
            <a:chExt cx="314325" cy="180975"/>
          </a:xfrm>
        </p:grpSpPr>
        <p:sp>
          <p:nvSpPr>
            <p:cNvPr id="11" name="object 11"/>
            <p:cNvSpPr/>
            <p:nvPr/>
          </p:nvSpPr>
          <p:spPr>
            <a:xfrm>
              <a:off x="2309876" y="2519426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>
                  <a:moveTo>
                    <a:pt x="209550" y="0"/>
                  </a:moveTo>
                  <a:lnTo>
                    <a:pt x="2095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209550" y="114300"/>
                  </a:lnTo>
                  <a:lnTo>
                    <a:pt x="209550" y="152400"/>
                  </a:lnTo>
                  <a:lnTo>
                    <a:pt x="285750" y="7620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9876" y="2519426"/>
              <a:ext cx="285750" cy="152400"/>
            </a:xfrm>
            <a:custGeom>
              <a:avLst/>
              <a:gdLst/>
              <a:ahLst/>
              <a:cxnLst/>
              <a:rect l="l" t="t" r="r" b="b"/>
              <a:pathLst>
                <a:path w="285750" h="152400">
                  <a:moveTo>
                    <a:pt x="0" y="38100"/>
                  </a:moveTo>
                  <a:lnTo>
                    <a:pt x="209550" y="38100"/>
                  </a:lnTo>
                  <a:lnTo>
                    <a:pt x="209550" y="0"/>
                  </a:lnTo>
                  <a:lnTo>
                    <a:pt x="285750" y="76200"/>
                  </a:lnTo>
                  <a:lnTo>
                    <a:pt x="209550" y="152400"/>
                  </a:lnTo>
                  <a:lnTo>
                    <a:pt x="2095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19388" y="3343338"/>
            <a:ext cx="314325" cy="171450"/>
            <a:chOff x="2219388" y="3343338"/>
            <a:chExt cx="314325" cy="171450"/>
          </a:xfrm>
        </p:grpSpPr>
        <p:sp>
          <p:nvSpPr>
            <p:cNvPr id="14" name="object 14"/>
            <p:cNvSpPr/>
            <p:nvPr/>
          </p:nvSpPr>
          <p:spPr>
            <a:xfrm>
              <a:off x="2233676" y="33576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3676" y="33576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19388" y="4029138"/>
            <a:ext cx="314325" cy="171450"/>
            <a:chOff x="2219388" y="4029138"/>
            <a:chExt cx="314325" cy="171450"/>
          </a:xfrm>
        </p:grpSpPr>
        <p:sp>
          <p:nvSpPr>
            <p:cNvPr id="17" name="object 17"/>
            <p:cNvSpPr/>
            <p:nvPr/>
          </p:nvSpPr>
          <p:spPr>
            <a:xfrm>
              <a:off x="2233676" y="4043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3676" y="40434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19388" y="4562538"/>
            <a:ext cx="314325" cy="171450"/>
            <a:chOff x="2219388" y="4562538"/>
            <a:chExt cx="314325" cy="171450"/>
          </a:xfrm>
        </p:grpSpPr>
        <p:sp>
          <p:nvSpPr>
            <p:cNvPr id="20" name="object 20"/>
            <p:cNvSpPr/>
            <p:nvPr/>
          </p:nvSpPr>
          <p:spPr>
            <a:xfrm>
              <a:off x="2233676" y="45768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3676" y="4576826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200338" y="4943538"/>
            <a:ext cx="323850" cy="171450"/>
            <a:chOff x="2200338" y="4943538"/>
            <a:chExt cx="323850" cy="171450"/>
          </a:xfrm>
        </p:grpSpPr>
        <p:sp>
          <p:nvSpPr>
            <p:cNvPr id="23" name="object 23"/>
            <p:cNvSpPr/>
            <p:nvPr/>
          </p:nvSpPr>
          <p:spPr>
            <a:xfrm>
              <a:off x="2214626" y="4957826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23774" y="107061"/>
                  </a:lnTo>
                  <a:lnTo>
                    <a:pt x="223774" y="142875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4626" y="4957826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75"/>
                  </a:lnTo>
                  <a:lnTo>
                    <a:pt x="223774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200338" y="5486463"/>
            <a:ext cx="323850" cy="171450"/>
            <a:chOff x="2200338" y="5486463"/>
            <a:chExt cx="323850" cy="171450"/>
          </a:xfrm>
        </p:grpSpPr>
        <p:sp>
          <p:nvSpPr>
            <p:cNvPr id="26" name="object 26"/>
            <p:cNvSpPr/>
            <p:nvPr/>
          </p:nvSpPr>
          <p:spPr>
            <a:xfrm>
              <a:off x="2214626" y="5500751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99"/>
                  </a:lnTo>
                  <a:lnTo>
                    <a:pt x="223774" y="107099"/>
                  </a:lnTo>
                  <a:lnTo>
                    <a:pt x="223774" y="142811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4626" y="5500751"/>
              <a:ext cx="295275" cy="142875"/>
            </a:xfrm>
            <a:custGeom>
              <a:avLst/>
              <a:gdLst/>
              <a:ahLst/>
              <a:cxn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11"/>
                  </a:lnTo>
                  <a:lnTo>
                    <a:pt x="223774" y="107099"/>
                  </a:lnTo>
                  <a:lnTo>
                    <a:pt x="0" y="107099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200338" y="6143625"/>
            <a:ext cx="314325" cy="171450"/>
            <a:chOff x="2200338" y="6143625"/>
            <a:chExt cx="314325" cy="171450"/>
          </a:xfrm>
        </p:grpSpPr>
        <p:sp>
          <p:nvSpPr>
            <p:cNvPr id="29" name="object 29"/>
            <p:cNvSpPr/>
            <p:nvPr/>
          </p:nvSpPr>
          <p:spPr>
            <a:xfrm>
              <a:off x="2214626" y="6157912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725"/>
                  </a:lnTo>
                  <a:lnTo>
                    <a:pt x="0" y="35725"/>
                  </a:lnTo>
                  <a:lnTo>
                    <a:pt x="0" y="107162"/>
                  </a:lnTo>
                  <a:lnTo>
                    <a:pt x="214249" y="107162"/>
                  </a:lnTo>
                  <a:lnTo>
                    <a:pt x="214249" y="142875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4626" y="6157912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35725"/>
                  </a:moveTo>
                  <a:lnTo>
                    <a:pt x="214249" y="35725"/>
                  </a:lnTo>
                  <a:lnTo>
                    <a:pt x="214249" y="0"/>
                  </a:lnTo>
                  <a:lnTo>
                    <a:pt x="285750" y="71437"/>
                  </a:lnTo>
                  <a:lnTo>
                    <a:pt x="214249" y="142875"/>
                  </a:lnTo>
                  <a:lnTo>
                    <a:pt x="214249" y="107162"/>
                  </a:lnTo>
                  <a:lnTo>
                    <a:pt x="0" y="107162"/>
                  </a:lnTo>
                  <a:lnTo>
                    <a:pt x="0" y="3572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28690" y="1894522"/>
            <a:ext cx="2022475" cy="3047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7640" indent="66675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Collection</a:t>
            </a:r>
            <a:r>
              <a:rPr sz="1800" spc="-2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 not </a:t>
            </a:r>
            <a:r>
              <a:rPr sz="1800" spc="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strict</a:t>
            </a:r>
            <a:r>
              <a:rPr sz="1800" spc="-5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about</a:t>
            </a:r>
            <a:r>
              <a:rPr sz="1800" spc="-5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what</a:t>
            </a:r>
            <a:r>
              <a:rPr sz="1800" spc="-5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it </a:t>
            </a:r>
            <a:r>
              <a:rPr sz="1800" spc="-48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Stores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Schema-less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899"/>
              </a:lnSpc>
            </a:pPr>
            <a:r>
              <a:rPr sz="1800" spc="-10" dirty="0">
                <a:solidFill>
                  <a:srgbClr val="2E2B1F"/>
                </a:solidFill>
                <a:latin typeface="Arial MT"/>
                <a:cs typeface="Arial MT"/>
              </a:rPr>
              <a:t>Hierarchy</a:t>
            </a:r>
            <a:r>
              <a:rPr sz="1800" spc="-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evident </a:t>
            </a:r>
            <a:r>
              <a:rPr sz="1800" spc="-48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Arial MT"/>
                <a:cs typeface="Arial MT"/>
              </a:rPr>
              <a:t>in </a:t>
            </a:r>
            <a:r>
              <a:rPr sz="1800" spc="20" dirty="0">
                <a:solidFill>
                  <a:srgbClr val="2E2B1F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MT"/>
                <a:cs typeface="Arial MT"/>
              </a:rPr>
              <a:t>design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 MT"/>
              <a:cs typeface="Arial MT"/>
            </a:endParaRPr>
          </a:p>
          <a:p>
            <a:pPr marL="12700" marR="769620">
              <a:lnSpc>
                <a:spcPct val="100800"/>
              </a:lnSpc>
              <a:spcBef>
                <a:spcPts val="5"/>
              </a:spcBef>
            </a:pPr>
            <a:r>
              <a:rPr sz="1800" spc="10" dirty="0">
                <a:solidFill>
                  <a:srgbClr val="2E2B1F"/>
                </a:solidFill>
                <a:latin typeface="Arial MT"/>
                <a:cs typeface="Arial MT"/>
              </a:rPr>
              <a:t>Embedded </a:t>
            </a:r>
            <a:r>
              <a:rPr sz="1800" spc="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Document</a:t>
            </a:r>
            <a:r>
              <a:rPr sz="1800" spc="-11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E2B1F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89864"/>
            <a:ext cx="5236210" cy="128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45" dirty="0"/>
              <a:t>M</a:t>
            </a:r>
            <a:r>
              <a:rPr sz="4100" spc="-75" dirty="0"/>
              <a:t>o</a:t>
            </a:r>
            <a:r>
              <a:rPr sz="4100" spc="-40" dirty="0"/>
              <a:t>n</a:t>
            </a:r>
            <a:r>
              <a:rPr sz="4100" spc="-75" dirty="0"/>
              <a:t>go</a:t>
            </a:r>
            <a:r>
              <a:rPr sz="4100" spc="-95" dirty="0"/>
              <a:t>D</a:t>
            </a:r>
            <a:r>
              <a:rPr sz="4100" spc="15" dirty="0"/>
              <a:t>B</a:t>
            </a:r>
            <a:r>
              <a:rPr sz="4100" spc="-430" dirty="0"/>
              <a:t> </a:t>
            </a:r>
            <a:r>
              <a:rPr sz="4100" spc="-80" dirty="0"/>
              <a:t>P</a:t>
            </a:r>
            <a:r>
              <a:rPr sz="4100" spc="-125" dirty="0"/>
              <a:t>r</a:t>
            </a:r>
            <a:r>
              <a:rPr sz="4100" spc="-75" dirty="0"/>
              <a:t>o</a:t>
            </a:r>
            <a:r>
              <a:rPr sz="4100" spc="-85" dirty="0"/>
              <a:t>c</a:t>
            </a:r>
            <a:r>
              <a:rPr sz="4100" spc="-55" dirty="0"/>
              <a:t>e</a:t>
            </a:r>
            <a:r>
              <a:rPr sz="4100" spc="-40" dirty="0"/>
              <a:t>s</a:t>
            </a:r>
            <a:r>
              <a:rPr sz="4100" spc="-114" dirty="0"/>
              <a:t>s</a:t>
            </a:r>
            <a:r>
              <a:rPr sz="4100" spc="-55" dirty="0"/>
              <a:t>e</a:t>
            </a:r>
            <a:r>
              <a:rPr sz="4100" spc="10" dirty="0"/>
              <a:t>s</a:t>
            </a:r>
            <a:r>
              <a:rPr sz="4100" spc="-430" dirty="0"/>
              <a:t> </a:t>
            </a:r>
            <a:r>
              <a:rPr sz="4100" spc="-55" dirty="0"/>
              <a:t>a</a:t>
            </a:r>
            <a:r>
              <a:rPr sz="4100" spc="-40" dirty="0"/>
              <a:t>n</a:t>
            </a:r>
            <a:r>
              <a:rPr sz="4100" spc="10" dirty="0"/>
              <a:t>d  </a:t>
            </a:r>
            <a:r>
              <a:rPr sz="4100" spc="-80" dirty="0"/>
              <a:t>configuration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7229475" cy="4556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Mongod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Database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instance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Mongos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Sharding</a:t>
            </a:r>
            <a:r>
              <a:rPr sz="21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processes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lo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254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Processes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ho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hi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i="1" spc="15" dirty="0">
                <a:solidFill>
                  <a:srgbClr val="2E2B1F"/>
                </a:solidFill>
                <a:latin typeface="Calibri"/>
                <a:cs typeface="Calibri"/>
              </a:rPr>
              <a:t>ongo</a:t>
            </a:r>
            <a:r>
              <a:rPr sz="2000" i="1" spc="3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rece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qu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94360" lvl="1" indent="-28638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2000" i="1" spc="15" dirty="0">
                <a:solidFill>
                  <a:srgbClr val="2E2B1F"/>
                </a:solidFill>
                <a:latin typeface="Calibri"/>
                <a:cs typeface="Calibri"/>
              </a:rPr>
              <a:t>Mongos</a:t>
            </a:r>
            <a:r>
              <a:rPr sz="2000" i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collates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results,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sends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back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client.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  <a:tab pos="1728470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Mongo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an	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interactive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shell</a:t>
            </a:r>
            <a:r>
              <a:rPr sz="21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client)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Fully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functional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environment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MongoDB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one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i="1" spc="15" dirty="0">
                <a:solidFill>
                  <a:srgbClr val="2E2B1F"/>
                </a:solidFill>
                <a:latin typeface="Calibri"/>
                <a:cs typeface="Calibri"/>
              </a:rPr>
              <a:t>mongos</a:t>
            </a:r>
            <a:r>
              <a:rPr sz="2150" i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whole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1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matter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many</a:t>
            </a:r>
            <a:r>
              <a:rPr sz="2150" spc="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mongods</a:t>
            </a:r>
            <a:r>
              <a:rPr sz="215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have</a:t>
            </a:r>
            <a:endParaRPr sz="2150">
              <a:latin typeface="Calibri"/>
              <a:cs typeface="Calibri"/>
            </a:endParaRPr>
          </a:p>
          <a:p>
            <a:pPr marL="241300" marR="535305" indent="-229235">
              <a:lnSpc>
                <a:spcPct val="101800"/>
              </a:lnSpc>
              <a:spcBef>
                <a:spcPts val="605"/>
              </a:spcBef>
              <a:buClr>
                <a:srgbClr val="A9A47B"/>
              </a:buClr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dirty="0"/>
              <a:t>	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15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local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i="1" spc="15" dirty="0">
                <a:solidFill>
                  <a:srgbClr val="2E2B1F"/>
                </a:solidFill>
                <a:latin typeface="Calibri"/>
                <a:cs typeface="Calibri"/>
              </a:rPr>
              <a:t>mongos</a:t>
            </a:r>
            <a:r>
              <a:rPr sz="2150" i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wanted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to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minimize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network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latency.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89864"/>
            <a:ext cx="5703570" cy="1284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-60" dirty="0"/>
              <a:t>C</a:t>
            </a:r>
            <a:r>
              <a:rPr sz="4100" spc="-90" dirty="0"/>
              <a:t>h</a:t>
            </a:r>
            <a:r>
              <a:rPr sz="4100" spc="-75" dirty="0"/>
              <a:t>o</a:t>
            </a:r>
            <a:r>
              <a:rPr sz="4100" spc="-95" dirty="0"/>
              <a:t>i</a:t>
            </a:r>
            <a:r>
              <a:rPr sz="4100" spc="-85" dirty="0"/>
              <a:t>c</a:t>
            </a:r>
            <a:r>
              <a:rPr sz="4100" spc="-55" dirty="0"/>
              <a:t>e</a:t>
            </a:r>
            <a:r>
              <a:rPr sz="4100" spc="10" dirty="0"/>
              <a:t>s</a:t>
            </a:r>
            <a:r>
              <a:rPr sz="4100" spc="-355" dirty="0"/>
              <a:t> </a:t>
            </a:r>
            <a:r>
              <a:rPr sz="4100" spc="-35" dirty="0"/>
              <a:t>m</a:t>
            </a:r>
            <a:r>
              <a:rPr sz="4100" spc="-55" dirty="0"/>
              <a:t>a</a:t>
            </a:r>
            <a:r>
              <a:rPr sz="4100" spc="-25" dirty="0"/>
              <a:t>d</a:t>
            </a:r>
            <a:r>
              <a:rPr sz="4100" spc="10" dirty="0"/>
              <a:t>e</a:t>
            </a:r>
            <a:r>
              <a:rPr sz="4100" spc="-440" dirty="0"/>
              <a:t> </a:t>
            </a:r>
            <a:r>
              <a:rPr sz="4100" spc="-125" dirty="0"/>
              <a:t>f</a:t>
            </a:r>
            <a:r>
              <a:rPr sz="4100" spc="-75" dirty="0"/>
              <a:t>o</a:t>
            </a:r>
            <a:r>
              <a:rPr sz="4100" spc="10" dirty="0"/>
              <a:t>r</a:t>
            </a:r>
            <a:r>
              <a:rPr sz="4100" spc="-290" dirty="0"/>
              <a:t> </a:t>
            </a:r>
            <a:r>
              <a:rPr sz="4100" spc="-95" dirty="0"/>
              <a:t>D</a:t>
            </a:r>
            <a:r>
              <a:rPr sz="4100" spc="-55" dirty="0"/>
              <a:t>e</a:t>
            </a:r>
            <a:r>
              <a:rPr sz="4100" spc="-40" dirty="0"/>
              <a:t>s</a:t>
            </a:r>
            <a:r>
              <a:rPr sz="4100" spc="-95" dirty="0"/>
              <a:t>i</a:t>
            </a:r>
            <a:r>
              <a:rPr sz="4100" spc="-80" dirty="0"/>
              <a:t>g</a:t>
            </a:r>
            <a:r>
              <a:rPr sz="4100" spc="15" dirty="0"/>
              <a:t>n</a:t>
            </a:r>
            <a:r>
              <a:rPr sz="4100" spc="-360" dirty="0"/>
              <a:t> </a:t>
            </a:r>
            <a:r>
              <a:rPr sz="4100" spc="-75" dirty="0"/>
              <a:t>o</a:t>
            </a:r>
            <a:r>
              <a:rPr sz="4100" spc="5" dirty="0"/>
              <a:t>f  </a:t>
            </a:r>
            <a:r>
              <a:rPr sz="4100" spc="-55" dirty="0"/>
              <a:t>MongoDB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6489700" cy="38042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Scale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horizontally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over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commodity</a:t>
            </a:r>
            <a:r>
              <a:rPr sz="215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hardware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Lots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relatively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inexpensive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5" dirty="0">
                <a:solidFill>
                  <a:srgbClr val="2E2B1F"/>
                </a:solidFill>
                <a:latin typeface="Calibri"/>
                <a:cs typeface="Calibri"/>
              </a:rPr>
              <a:t>Keep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works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RDBMSs</a:t>
            </a:r>
            <a:endParaRPr sz="2150">
              <a:latin typeface="Calibri"/>
              <a:cs typeface="Calibri"/>
            </a:endParaRPr>
          </a:p>
          <a:p>
            <a:pPr marL="5372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–"/>
              <a:tabLst>
                <a:tab pos="537210" algn="l"/>
              </a:tabLst>
            </a:pP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Ad</a:t>
            </a:r>
            <a:r>
              <a:rPr sz="20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hoc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queries</a:t>
            </a:r>
            <a:endParaRPr sz="2000">
              <a:latin typeface="Calibri"/>
              <a:cs typeface="Calibri"/>
            </a:endParaRPr>
          </a:p>
          <a:p>
            <a:pPr marL="537210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 MT"/>
              <a:buChar char="–"/>
              <a:tabLst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Fully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featured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indexes</a:t>
            </a:r>
            <a:endParaRPr sz="2000">
              <a:latin typeface="Calibri"/>
              <a:cs typeface="Calibri"/>
            </a:endParaRPr>
          </a:p>
          <a:p>
            <a:pPr marL="537210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–"/>
              <a:tabLst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indexes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doesn’t</a:t>
            </a:r>
            <a:r>
              <a:rPr sz="215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distribute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RDB?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–"/>
              <a:tabLst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running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multi-row</a:t>
            </a:r>
            <a:r>
              <a:rPr sz="20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–"/>
              <a:tabLst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Joins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–"/>
              <a:tabLst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0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artifacts</a:t>
            </a:r>
            <a:r>
              <a:rPr sz="20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relational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(row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column)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1388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BS</a:t>
            </a:r>
            <a:r>
              <a:rPr spc="-55" dirty="0"/>
              <a:t>O</a:t>
            </a:r>
            <a:r>
              <a:rPr spc="20" dirty="0"/>
              <a:t>N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90" dirty="0"/>
              <a:t>o</a:t>
            </a:r>
            <a:r>
              <a:rPr spc="-80" dirty="0"/>
              <a:t>r</a:t>
            </a:r>
            <a:r>
              <a:rPr spc="-40" dirty="0"/>
              <a:t>m</a:t>
            </a:r>
            <a:r>
              <a:rPr spc="-55" dirty="0"/>
              <a:t>a</a:t>
            </a:r>
            <a:r>
              <a:rPr spc="1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38033"/>
            <a:ext cx="6985000" cy="19812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Binary-encoded</a:t>
            </a:r>
            <a:r>
              <a:rPr sz="215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serialization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JSON-like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documents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Zero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key/value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pairs are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entity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consists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name,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type,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150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BSON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r>
              <a:rPr sz="215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prefixed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15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15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o </a:t>
            </a:r>
            <a:r>
              <a:rPr sz="2150" spc="-6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ili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15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nn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44" y="1224649"/>
            <a:ext cx="7500620" cy="1275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MongoDB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does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4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pre-defined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schema</a:t>
            </a:r>
            <a:endParaRPr sz="2400">
              <a:latin typeface="Calibri"/>
              <a:cs typeface="Calibri"/>
            </a:endParaRPr>
          </a:p>
          <a:p>
            <a:pPr marL="470534" indent="-457834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r>
              <a:rPr sz="2400" spc="3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could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 MT"/>
              <a:buChar char="•"/>
              <a:tabLst>
                <a:tab pos="870585" algn="l"/>
                <a:tab pos="871219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Addresses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fields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5" y="28575"/>
            <a:ext cx="3819525" cy="13144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269" y="198818"/>
            <a:ext cx="306514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S</a:t>
            </a:r>
            <a:r>
              <a:rPr spc="-60" dirty="0"/>
              <a:t>c</a:t>
            </a:r>
            <a:r>
              <a:rPr spc="-35" dirty="0"/>
              <a:t>h</a:t>
            </a:r>
            <a:r>
              <a:rPr spc="-40" dirty="0"/>
              <a:t>em</a:t>
            </a:r>
            <a:r>
              <a:rPr spc="15" dirty="0"/>
              <a:t>a</a:t>
            </a:r>
            <a:r>
              <a:rPr spc="-315" dirty="0"/>
              <a:t> </a:t>
            </a:r>
            <a:r>
              <a:rPr spc="-120" dirty="0"/>
              <a:t>F</a:t>
            </a:r>
            <a:r>
              <a:rPr spc="-160" dirty="0"/>
              <a:t>r</a:t>
            </a:r>
            <a:r>
              <a:rPr spc="-45" dirty="0"/>
              <a:t>e</a:t>
            </a:r>
            <a:r>
              <a:rPr spc="15" dirty="0"/>
              <a:t>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6275" y="2600388"/>
            <a:ext cx="7648575" cy="3381375"/>
            <a:chOff x="676275" y="2600388"/>
            <a:chExt cx="7648575" cy="3381375"/>
          </a:xfrm>
        </p:grpSpPr>
        <p:sp>
          <p:nvSpPr>
            <p:cNvPr id="6" name="object 6"/>
            <p:cNvSpPr/>
            <p:nvPr/>
          </p:nvSpPr>
          <p:spPr>
            <a:xfrm>
              <a:off x="690562" y="2614676"/>
              <a:ext cx="7620000" cy="3352800"/>
            </a:xfrm>
            <a:custGeom>
              <a:avLst/>
              <a:gdLst/>
              <a:ahLst/>
              <a:cxnLst/>
              <a:rect l="l" t="t" r="r" b="b"/>
              <a:pathLst>
                <a:path w="7620000" h="3352800">
                  <a:moveTo>
                    <a:pt x="7061136" y="0"/>
                  </a:moveTo>
                  <a:lnTo>
                    <a:pt x="558812" y="0"/>
                  </a:lnTo>
                  <a:lnTo>
                    <a:pt x="510596" y="2050"/>
                  </a:lnTo>
                  <a:lnTo>
                    <a:pt x="463518" y="8089"/>
                  </a:lnTo>
                  <a:lnTo>
                    <a:pt x="417748" y="17949"/>
                  </a:lnTo>
                  <a:lnTo>
                    <a:pt x="373451" y="31463"/>
                  </a:lnTo>
                  <a:lnTo>
                    <a:pt x="330797" y="48464"/>
                  </a:lnTo>
                  <a:lnTo>
                    <a:pt x="289953" y="68783"/>
                  </a:lnTo>
                  <a:lnTo>
                    <a:pt x="251086" y="92255"/>
                  </a:lnTo>
                  <a:lnTo>
                    <a:pt x="214365" y="118710"/>
                  </a:lnTo>
                  <a:lnTo>
                    <a:pt x="179957" y="147983"/>
                  </a:lnTo>
                  <a:lnTo>
                    <a:pt x="148029" y="179905"/>
                  </a:lnTo>
                  <a:lnTo>
                    <a:pt x="118751" y="214309"/>
                  </a:lnTo>
                  <a:lnTo>
                    <a:pt x="92288" y="251027"/>
                  </a:lnTo>
                  <a:lnTo>
                    <a:pt x="68810" y="289892"/>
                  </a:lnTo>
                  <a:lnTo>
                    <a:pt x="48483" y="330738"/>
                  </a:lnTo>
                  <a:lnTo>
                    <a:pt x="31477" y="373395"/>
                  </a:lnTo>
                  <a:lnTo>
                    <a:pt x="17957" y="417697"/>
                  </a:lnTo>
                  <a:lnTo>
                    <a:pt x="8092" y="463477"/>
                  </a:lnTo>
                  <a:lnTo>
                    <a:pt x="2051" y="510567"/>
                  </a:lnTo>
                  <a:lnTo>
                    <a:pt x="0" y="558800"/>
                  </a:lnTo>
                  <a:lnTo>
                    <a:pt x="0" y="2793873"/>
                  </a:lnTo>
                  <a:lnTo>
                    <a:pt x="2051" y="2842096"/>
                  </a:lnTo>
                  <a:lnTo>
                    <a:pt x="8092" y="2889181"/>
                  </a:lnTo>
                  <a:lnTo>
                    <a:pt x="17957" y="2934958"/>
                  </a:lnTo>
                  <a:lnTo>
                    <a:pt x="31477" y="2979259"/>
                  </a:lnTo>
                  <a:lnTo>
                    <a:pt x="48483" y="3021918"/>
                  </a:lnTo>
                  <a:lnTo>
                    <a:pt x="68810" y="3062766"/>
                  </a:lnTo>
                  <a:lnTo>
                    <a:pt x="92288" y="3101637"/>
                  </a:lnTo>
                  <a:lnTo>
                    <a:pt x="118751" y="3138361"/>
                  </a:lnTo>
                  <a:lnTo>
                    <a:pt x="148029" y="3172772"/>
                  </a:lnTo>
                  <a:lnTo>
                    <a:pt x="179957" y="3204701"/>
                  </a:lnTo>
                  <a:lnTo>
                    <a:pt x="214365" y="3233981"/>
                  </a:lnTo>
                  <a:lnTo>
                    <a:pt x="251086" y="3260445"/>
                  </a:lnTo>
                  <a:lnTo>
                    <a:pt x="289953" y="3283924"/>
                  </a:lnTo>
                  <a:lnTo>
                    <a:pt x="330797" y="3304251"/>
                  </a:lnTo>
                  <a:lnTo>
                    <a:pt x="373451" y="3321259"/>
                  </a:lnTo>
                  <a:lnTo>
                    <a:pt x="417748" y="3334778"/>
                  </a:lnTo>
                  <a:lnTo>
                    <a:pt x="463518" y="3344643"/>
                  </a:lnTo>
                  <a:lnTo>
                    <a:pt x="510596" y="3350685"/>
                  </a:lnTo>
                  <a:lnTo>
                    <a:pt x="558812" y="3352736"/>
                  </a:lnTo>
                  <a:lnTo>
                    <a:pt x="7061136" y="3352736"/>
                  </a:lnTo>
                  <a:lnTo>
                    <a:pt x="7109368" y="3350685"/>
                  </a:lnTo>
                  <a:lnTo>
                    <a:pt x="7156458" y="3344643"/>
                  </a:lnTo>
                  <a:lnTo>
                    <a:pt x="7202238" y="3334778"/>
                  </a:lnTo>
                  <a:lnTo>
                    <a:pt x="7246540" y="3321259"/>
                  </a:lnTo>
                  <a:lnTo>
                    <a:pt x="7289198" y="3304251"/>
                  </a:lnTo>
                  <a:lnTo>
                    <a:pt x="7330043" y="3283924"/>
                  </a:lnTo>
                  <a:lnTo>
                    <a:pt x="7368909" y="3260445"/>
                  </a:lnTo>
                  <a:lnTo>
                    <a:pt x="7405627" y="3233981"/>
                  </a:lnTo>
                  <a:lnTo>
                    <a:pt x="7440031" y="3204701"/>
                  </a:lnTo>
                  <a:lnTo>
                    <a:pt x="7471953" y="3172772"/>
                  </a:lnTo>
                  <a:lnTo>
                    <a:pt x="7501225" y="3138361"/>
                  </a:lnTo>
                  <a:lnTo>
                    <a:pt x="7527681" y="3101637"/>
                  </a:lnTo>
                  <a:lnTo>
                    <a:pt x="7551152" y="3062766"/>
                  </a:lnTo>
                  <a:lnTo>
                    <a:pt x="7571472" y="3021918"/>
                  </a:lnTo>
                  <a:lnTo>
                    <a:pt x="7588472" y="2979259"/>
                  </a:lnTo>
                  <a:lnTo>
                    <a:pt x="7601987" y="2934958"/>
                  </a:lnTo>
                  <a:lnTo>
                    <a:pt x="7611847" y="2889181"/>
                  </a:lnTo>
                  <a:lnTo>
                    <a:pt x="7617886" y="2842096"/>
                  </a:lnTo>
                  <a:lnTo>
                    <a:pt x="7619936" y="2793873"/>
                  </a:lnTo>
                  <a:lnTo>
                    <a:pt x="7619936" y="558800"/>
                  </a:lnTo>
                  <a:lnTo>
                    <a:pt x="7617886" y="510567"/>
                  </a:lnTo>
                  <a:lnTo>
                    <a:pt x="7611847" y="463477"/>
                  </a:lnTo>
                  <a:lnTo>
                    <a:pt x="7601987" y="417697"/>
                  </a:lnTo>
                  <a:lnTo>
                    <a:pt x="7588472" y="373395"/>
                  </a:lnTo>
                  <a:lnTo>
                    <a:pt x="7571472" y="330738"/>
                  </a:lnTo>
                  <a:lnTo>
                    <a:pt x="7551152" y="289892"/>
                  </a:lnTo>
                  <a:lnTo>
                    <a:pt x="7527681" y="251027"/>
                  </a:lnTo>
                  <a:lnTo>
                    <a:pt x="7501225" y="214309"/>
                  </a:lnTo>
                  <a:lnTo>
                    <a:pt x="7471953" y="179905"/>
                  </a:lnTo>
                  <a:lnTo>
                    <a:pt x="7440031" y="147983"/>
                  </a:lnTo>
                  <a:lnTo>
                    <a:pt x="7405627" y="118710"/>
                  </a:lnTo>
                  <a:lnTo>
                    <a:pt x="7368909" y="92255"/>
                  </a:lnTo>
                  <a:lnTo>
                    <a:pt x="7330043" y="68783"/>
                  </a:lnTo>
                  <a:lnTo>
                    <a:pt x="7289198" y="48464"/>
                  </a:lnTo>
                  <a:lnTo>
                    <a:pt x="7246540" y="31463"/>
                  </a:lnTo>
                  <a:lnTo>
                    <a:pt x="7202238" y="17949"/>
                  </a:lnTo>
                  <a:lnTo>
                    <a:pt x="7156458" y="8089"/>
                  </a:lnTo>
                  <a:lnTo>
                    <a:pt x="7109368" y="2050"/>
                  </a:lnTo>
                  <a:lnTo>
                    <a:pt x="7061136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0562" y="2614676"/>
              <a:ext cx="7620000" cy="3352800"/>
            </a:xfrm>
            <a:custGeom>
              <a:avLst/>
              <a:gdLst/>
              <a:ahLst/>
              <a:cxnLst/>
              <a:rect l="l" t="t" r="r" b="b"/>
              <a:pathLst>
                <a:path w="7620000" h="3352800">
                  <a:moveTo>
                    <a:pt x="0" y="558800"/>
                  </a:moveTo>
                  <a:lnTo>
                    <a:pt x="2051" y="510567"/>
                  </a:lnTo>
                  <a:lnTo>
                    <a:pt x="8092" y="463477"/>
                  </a:lnTo>
                  <a:lnTo>
                    <a:pt x="17957" y="417697"/>
                  </a:lnTo>
                  <a:lnTo>
                    <a:pt x="31477" y="373395"/>
                  </a:lnTo>
                  <a:lnTo>
                    <a:pt x="48483" y="330738"/>
                  </a:lnTo>
                  <a:lnTo>
                    <a:pt x="68810" y="289892"/>
                  </a:lnTo>
                  <a:lnTo>
                    <a:pt x="92288" y="251027"/>
                  </a:lnTo>
                  <a:lnTo>
                    <a:pt x="118751" y="214309"/>
                  </a:lnTo>
                  <a:lnTo>
                    <a:pt x="148029" y="179905"/>
                  </a:lnTo>
                  <a:lnTo>
                    <a:pt x="179957" y="147983"/>
                  </a:lnTo>
                  <a:lnTo>
                    <a:pt x="214365" y="118710"/>
                  </a:lnTo>
                  <a:lnTo>
                    <a:pt x="251086" y="92255"/>
                  </a:lnTo>
                  <a:lnTo>
                    <a:pt x="289953" y="68783"/>
                  </a:lnTo>
                  <a:lnTo>
                    <a:pt x="330797" y="48464"/>
                  </a:lnTo>
                  <a:lnTo>
                    <a:pt x="373451" y="31463"/>
                  </a:lnTo>
                  <a:lnTo>
                    <a:pt x="417748" y="17949"/>
                  </a:lnTo>
                  <a:lnTo>
                    <a:pt x="463518" y="8089"/>
                  </a:lnTo>
                  <a:lnTo>
                    <a:pt x="510596" y="2050"/>
                  </a:lnTo>
                  <a:lnTo>
                    <a:pt x="558812" y="0"/>
                  </a:lnTo>
                  <a:lnTo>
                    <a:pt x="7061136" y="0"/>
                  </a:lnTo>
                  <a:lnTo>
                    <a:pt x="7109368" y="2050"/>
                  </a:lnTo>
                  <a:lnTo>
                    <a:pt x="7156458" y="8089"/>
                  </a:lnTo>
                  <a:lnTo>
                    <a:pt x="7202238" y="17949"/>
                  </a:lnTo>
                  <a:lnTo>
                    <a:pt x="7246540" y="31463"/>
                  </a:lnTo>
                  <a:lnTo>
                    <a:pt x="7289198" y="48464"/>
                  </a:lnTo>
                  <a:lnTo>
                    <a:pt x="7330043" y="68783"/>
                  </a:lnTo>
                  <a:lnTo>
                    <a:pt x="7368909" y="92255"/>
                  </a:lnTo>
                  <a:lnTo>
                    <a:pt x="7405627" y="118710"/>
                  </a:lnTo>
                  <a:lnTo>
                    <a:pt x="7440031" y="147983"/>
                  </a:lnTo>
                  <a:lnTo>
                    <a:pt x="7471953" y="179905"/>
                  </a:lnTo>
                  <a:lnTo>
                    <a:pt x="7501225" y="214309"/>
                  </a:lnTo>
                  <a:lnTo>
                    <a:pt x="7527681" y="251027"/>
                  </a:lnTo>
                  <a:lnTo>
                    <a:pt x="7551152" y="289892"/>
                  </a:lnTo>
                  <a:lnTo>
                    <a:pt x="7571472" y="330738"/>
                  </a:lnTo>
                  <a:lnTo>
                    <a:pt x="7588472" y="373395"/>
                  </a:lnTo>
                  <a:lnTo>
                    <a:pt x="7601987" y="417697"/>
                  </a:lnTo>
                  <a:lnTo>
                    <a:pt x="7611847" y="463477"/>
                  </a:lnTo>
                  <a:lnTo>
                    <a:pt x="7617886" y="510567"/>
                  </a:lnTo>
                  <a:lnTo>
                    <a:pt x="7619936" y="558800"/>
                  </a:lnTo>
                  <a:lnTo>
                    <a:pt x="7619936" y="2793873"/>
                  </a:lnTo>
                  <a:lnTo>
                    <a:pt x="7617886" y="2842096"/>
                  </a:lnTo>
                  <a:lnTo>
                    <a:pt x="7611847" y="2889181"/>
                  </a:lnTo>
                  <a:lnTo>
                    <a:pt x="7601987" y="2934958"/>
                  </a:lnTo>
                  <a:lnTo>
                    <a:pt x="7588472" y="2979259"/>
                  </a:lnTo>
                  <a:lnTo>
                    <a:pt x="7571472" y="3021918"/>
                  </a:lnTo>
                  <a:lnTo>
                    <a:pt x="7551152" y="3062766"/>
                  </a:lnTo>
                  <a:lnTo>
                    <a:pt x="7527681" y="3101637"/>
                  </a:lnTo>
                  <a:lnTo>
                    <a:pt x="7501225" y="3138361"/>
                  </a:lnTo>
                  <a:lnTo>
                    <a:pt x="7471953" y="3172772"/>
                  </a:lnTo>
                  <a:lnTo>
                    <a:pt x="7440031" y="3204701"/>
                  </a:lnTo>
                  <a:lnTo>
                    <a:pt x="7405627" y="3233981"/>
                  </a:lnTo>
                  <a:lnTo>
                    <a:pt x="7368909" y="3260445"/>
                  </a:lnTo>
                  <a:lnTo>
                    <a:pt x="7330043" y="3283924"/>
                  </a:lnTo>
                  <a:lnTo>
                    <a:pt x="7289198" y="3304251"/>
                  </a:lnTo>
                  <a:lnTo>
                    <a:pt x="7246540" y="3321259"/>
                  </a:lnTo>
                  <a:lnTo>
                    <a:pt x="7202238" y="3334778"/>
                  </a:lnTo>
                  <a:lnTo>
                    <a:pt x="7156458" y="3344643"/>
                  </a:lnTo>
                  <a:lnTo>
                    <a:pt x="7109368" y="3350685"/>
                  </a:lnTo>
                  <a:lnTo>
                    <a:pt x="7061136" y="3352736"/>
                  </a:lnTo>
                  <a:lnTo>
                    <a:pt x="558812" y="3352736"/>
                  </a:lnTo>
                  <a:lnTo>
                    <a:pt x="510596" y="3350685"/>
                  </a:lnTo>
                  <a:lnTo>
                    <a:pt x="463518" y="3344643"/>
                  </a:lnTo>
                  <a:lnTo>
                    <a:pt x="417748" y="3334778"/>
                  </a:lnTo>
                  <a:lnTo>
                    <a:pt x="373451" y="3321259"/>
                  </a:lnTo>
                  <a:lnTo>
                    <a:pt x="330797" y="3304251"/>
                  </a:lnTo>
                  <a:lnTo>
                    <a:pt x="289953" y="3283924"/>
                  </a:lnTo>
                  <a:lnTo>
                    <a:pt x="251086" y="3260445"/>
                  </a:lnTo>
                  <a:lnTo>
                    <a:pt x="214365" y="3233981"/>
                  </a:lnTo>
                  <a:lnTo>
                    <a:pt x="179957" y="3204701"/>
                  </a:lnTo>
                  <a:lnTo>
                    <a:pt x="148029" y="3172772"/>
                  </a:lnTo>
                  <a:lnTo>
                    <a:pt x="118751" y="3138361"/>
                  </a:lnTo>
                  <a:lnTo>
                    <a:pt x="92288" y="3101637"/>
                  </a:lnTo>
                  <a:lnTo>
                    <a:pt x="68810" y="3062766"/>
                  </a:lnTo>
                  <a:lnTo>
                    <a:pt x="48483" y="3021918"/>
                  </a:lnTo>
                  <a:lnTo>
                    <a:pt x="31477" y="2979259"/>
                  </a:lnTo>
                  <a:lnTo>
                    <a:pt x="17957" y="2934958"/>
                  </a:lnTo>
                  <a:lnTo>
                    <a:pt x="8092" y="2889181"/>
                  </a:lnTo>
                  <a:lnTo>
                    <a:pt x="2051" y="2842096"/>
                  </a:lnTo>
                  <a:lnTo>
                    <a:pt x="0" y="2793873"/>
                  </a:lnTo>
                  <a:lnTo>
                    <a:pt x="0" y="558800"/>
                  </a:lnTo>
                  <a:close/>
                </a:path>
              </a:pathLst>
            </a:custGeom>
            <a:ln w="28575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5467350"/>
              <a:ext cx="1104900" cy="390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025" y="2800350"/>
              <a:ext cx="2190750" cy="27241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04887" y="2871851"/>
              <a:ext cx="2048510" cy="2576830"/>
            </a:xfrm>
            <a:custGeom>
              <a:avLst/>
              <a:gdLst/>
              <a:ahLst/>
              <a:cxnLst/>
              <a:rect l="l" t="t" r="r" b="b"/>
              <a:pathLst>
                <a:path w="2048510" h="2576829">
                  <a:moveTo>
                    <a:pt x="2047938" y="0"/>
                  </a:moveTo>
                  <a:lnTo>
                    <a:pt x="0" y="0"/>
                  </a:lnTo>
                  <a:lnTo>
                    <a:pt x="0" y="2437257"/>
                  </a:lnTo>
                  <a:lnTo>
                    <a:pt x="52059" y="2459587"/>
                  </a:lnTo>
                  <a:lnTo>
                    <a:pt x="102355" y="2479750"/>
                  </a:lnTo>
                  <a:lnTo>
                    <a:pt x="150951" y="2497809"/>
                  </a:lnTo>
                  <a:lnTo>
                    <a:pt x="197910" y="2513826"/>
                  </a:lnTo>
                  <a:lnTo>
                    <a:pt x="243294" y="2527864"/>
                  </a:lnTo>
                  <a:lnTo>
                    <a:pt x="287167" y="2539987"/>
                  </a:lnTo>
                  <a:lnTo>
                    <a:pt x="329592" y="2550257"/>
                  </a:lnTo>
                  <a:lnTo>
                    <a:pt x="370631" y="2558737"/>
                  </a:lnTo>
                  <a:lnTo>
                    <a:pt x="410347" y="2565491"/>
                  </a:lnTo>
                  <a:lnTo>
                    <a:pt x="448804" y="2570581"/>
                  </a:lnTo>
                  <a:lnTo>
                    <a:pt x="522192" y="2576021"/>
                  </a:lnTo>
                  <a:lnTo>
                    <a:pt x="557248" y="2576498"/>
                  </a:lnTo>
                  <a:lnTo>
                    <a:pt x="591297" y="2575563"/>
                  </a:lnTo>
                  <a:lnTo>
                    <a:pt x="656624" y="2569709"/>
                  </a:lnTo>
                  <a:lnTo>
                    <a:pt x="718676" y="2558964"/>
                  </a:lnTo>
                  <a:lnTo>
                    <a:pt x="777958" y="2543832"/>
                  </a:lnTo>
                  <a:lnTo>
                    <a:pt x="834972" y="2524816"/>
                  </a:lnTo>
                  <a:lnTo>
                    <a:pt x="890224" y="2502420"/>
                  </a:lnTo>
                  <a:lnTo>
                    <a:pt x="944216" y="2477149"/>
                  </a:lnTo>
                  <a:lnTo>
                    <a:pt x="997453" y="2449505"/>
                  </a:lnTo>
                  <a:lnTo>
                    <a:pt x="1050437" y="2419994"/>
                  </a:lnTo>
                  <a:lnTo>
                    <a:pt x="1185105" y="2341347"/>
                  </a:lnTo>
                  <a:lnTo>
                    <a:pt x="1241177" y="2309265"/>
                  </a:lnTo>
                  <a:lnTo>
                    <a:pt x="1299264" y="2277582"/>
                  </a:lnTo>
                  <a:lnTo>
                    <a:pt x="1359870" y="2246802"/>
                  </a:lnTo>
                  <a:lnTo>
                    <a:pt x="1423500" y="2217428"/>
                  </a:lnTo>
                  <a:lnTo>
                    <a:pt x="1490656" y="2189966"/>
                  </a:lnTo>
                  <a:lnTo>
                    <a:pt x="1561843" y="2164918"/>
                  </a:lnTo>
                  <a:lnTo>
                    <a:pt x="1599106" y="2153457"/>
                  </a:lnTo>
                  <a:lnTo>
                    <a:pt x="1637565" y="2142789"/>
                  </a:lnTo>
                  <a:lnTo>
                    <a:pt x="1677284" y="2132976"/>
                  </a:lnTo>
                  <a:lnTo>
                    <a:pt x="1718326" y="2124082"/>
                  </a:lnTo>
                  <a:lnTo>
                    <a:pt x="1760753" y="2116169"/>
                  </a:lnTo>
                  <a:lnTo>
                    <a:pt x="1804628" y="2109301"/>
                  </a:lnTo>
                  <a:lnTo>
                    <a:pt x="1850015" y="2103540"/>
                  </a:lnTo>
                  <a:lnTo>
                    <a:pt x="1896977" y="2098950"/>
                  </a:lnTo>
                  <a:lnTo>
                    <a:pt x="1945576" y="2095593"/>
                  </a:lnTo>
                  <a:lnTo>
                    <a:pt x="1995875" y="2093533"/>
                  </a:lnTo>
                  <a:lnTo>
                    <a:pt x="2047938" y="2092833"/>
                  </a:lnTo>
                  <a:lnTo>
                    <a:pt x="2047938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887" y="2871851"/>
              <a:ext cx="2048510" cy="2576830"/>
            </a:xfrm>
            <a:custGeom>
              <a:avLst/>
              <a:gdLst/>
              <a:ahLst/>
              <a:cxnLst/>
              <a:rect l="l" t="t" r="r" b="b"/>
              <a:pathLst>
                <a:path w="2048510" h="2576829">
                  <a:moveTo>
                    <a:pt x="0" y="0"/>
                  </a:moveTo>
                  <a:lnTo>
                    <a:pt x="2047938" y="0"/>
                  </a:lnTo>
                  <a:lnTo>
                    <a:pt x="2047938" y="2092833"/>
                  </a:lnTo>
                  <a:lnTo>
                    <a:pt x="1995875" y="2093533"/>
                  </a:lnTo>
                  <a:lnTo>
                    <a:pt x="1945576" y="2095593"/>
                  </a:lnTo>
                  <a:lnTo>
                    <a:pt x="1896977" y="2098950"/>
                  </a:lnTo>
                  <a:lnTo>
                    <a:pt x="1850015" y="2103540"/>
                  </a:lnTo>
                  <a:lnTo>
                    <a:pt x="1804628" y="2109301"/>
                  </a:lnTo>
                  <a:lnTo>
                    <a:pt x="1760753" y="2116169"/>
                  </a:lnTo>
                  <a:lnTo>
                    <a:pt x="1718326" y="2124082"/>
                  </a:lnTo>
                  <a:lnTo>
                    <a:pt x="1677284" y="2132976"/>
                  </a:lnTo>
                  <a:lnTo>
                    <a:pt x="1637565" y="2142789"/>
                  </a:lnTo>
                  <a:lnTo>
                    <a:pt x="1599106" y="2153457"/>
                  </a:lnTo>
                  <a:lnTo>
                    <a:pt x="1561843" y="2164918"/>
                  </a:lnTo>
                  <a:lnTo>
                    <a:pt x="1525714" y="2177109"/>
                  </a:lnTo>
                  <a:lnTo>
                    <a:pt x="1456606" y="2203427"/>
                  </a:lnTo>
                  <a:lnTo>
                    <a:pt x="1391275" y="2231908"/>
                  </a:lnTo>
                  <a:lnTo>
                    <a:pt x="1329220" y="2262047"/>
                  </a:lnTo>
                  <a:lnTo>
                    <a:pt x="1269937" y="2293342"/>
                  </a:lnTo>
                  <a:lnTo>
                    <a:pt x="1212920" y="2325288"/>
                  </a:lnTo>
                  <a:lnTo>
                    <a:pt x="1157667" y="2357381"/>
                  </a:lnTo>
                  <a:lnTo>
                    <a:pt x="1130545" y="2373325"/>
                  </a:lnTo>
                  <a:lnTo>
                    <a:pt x="1103674" y="2389117"/>
                  </a:lnTo>
                  <a:lnTo>
                    <a:pt x="1050437" y="2419994"/>
                  </a:lnTo>
                  <a:lnTo>
                    <a:pt x="997453" y="2449505"/>
                  </a:lnTo>
                  <a:lnTo>
                    <a:pt x="944216" y="2477149"/>
                  </a:lnTo>
                  <a:lnTo>
                    <a:pt x="890224" y="2502420"/>
                  </a:lnTo>
                  <a:lnTo>
                    <a:pt x="834972" y="2524816"/>
                  </a:lnTo>
                  <a:lnTo>
                    <a:pt x="777958" y="2543832"/>
                  </a:lnTo>
                  <a:lnTo>
                    <a:pt x="718676" y="2558964"/>
                  </a:lnTo>
                  <a:lnTo>
                    <a:pt x="656624" y="2569709"/>
                  </a:lnTo>
                  <a:lnTo>
                    <a:pt x="591297" y="2575563"/>
                  </a:lnTo>
                  <a:lnTo>
                    <a:pt x="557248" y="2576498"/>
                  </a:lnTo>
                  <a:lnTo>
                    <a:pt x="522192" y="2576021"/>
                  </a:lnTo>
                  <a:lnTo>
                    <a:pt x="448804" y="2570581"/>
                  </a:lnTo>
                  <a:lnTo>
                    <a:pt x="410347" y="2565491"/>
                  </a:lnTo>
                  <a:lnTo>
                    <a:pt x="370631" y="2558737"/>
                  </a:lnTo>
                  <a:lnTo>
                    <a:pt x="329592" y="2550257"/>
                  </a:lnTo>
                  <a:lnTo>
                    <a:pt x="287167" y="2539987"/>
                  </a:lnTo>
                  <a:lnTo>
                    <a:pt x="243294" y="2527864"/>
                  </a:lnTo>
                  <a:lnTo>
                    <a:pt x="197910" y="2513826"/>
                  </a:lnTo>
                  <a:lnTo>
                    <a:pt x="150951" y="2497809"/>
                  </a:lnTo>
                  <a:lnTo>
                    <a:pt x="102355" y="2479750"/>
                  </a:lnTo>
                  <a:lnTo>
                    <a:pt x="52059" y="2459587"/>
                  </a:lnTo>
                  <a:lnTo>
                    <a:pt x="0" y="2437257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200" y="2800350"/>
              <a:ext cx="2600325" cy="1638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67126" y="2871851"/>
              <a:ext cx="2457450" cy="1495425"/>
            </a:xfrm>
            <a:custGeom>
              <a:avLst/>
              <a:gdLst/>
              <a:ahLst/>
              <a:cxnLst/>
              <a:rect l="l" t="t" r="r" b="b"/>
              <a:pathLst>
                <a:path w="2457450" h="1495425">
                  <a:moveTo>
                    <a:pt x="24574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2471" y="1427228"/>
                  </a:lnTo>
                  <a:lnTo>
                    <a:pt x="122827" y="1438928"/>
                  </a:lnTo>
                  <a:lnTo>
                    <a:pt x="181142" y="1449406"/>
                  </a:lnTo>
                  <a:lnTo>
                    <a:pt x="237492" y="1458700"/>
                  </a:lnTo>
                  <a:lnTo>
                    <a:pt x="291953" y="1466845"/>
                  </a:lnTo>
                  <a:lnTo>
                    <a:pt x="344601" y="1473880"/>
                  </a:lnTo>
                  <a:lnTo>
                    <a:pt x="395510" y="1479840"/>
                  </a:lnTo>
                  <a:lnTo>
                    <a:pt x="444757" y="1484761"/>
                  </a:lnTo>
                  <a:lnTo>
                    <a:pt x="492416" y="1488680"/>
                  </a:lnTo>
                  <a:lnTo>
                    <a:pt x="538565" y="1491635"/>
                  </a:lnTo>
                  <a:lnTo>
                    <a:pt x="583277" y="1493660"/>
                  </a:lnTo>
                  <a:lnTo>
                    <a:pt x="626630" y="1494794"/>
                  </a:lnTo>
                  <a:lnTo>
                    <a:pt x="668697" y="1495072"/>
                  </a:lnTo>
                  <a:lnTo>
                    <a:pt x="709556" y="1494530"/>
                  </a:lnTo>
                  <a:lnTo>
                    <a:pt x="749280" y="1493207"/>
                  </a:lnTo>
                  <a:lnTo>
                    <a:pt x="787947" y="1491137"/>
                  </a:lnTo>
                  <a:lnTo>
                    <a:pt x="862409" y="1484905"/>
                  </a:lnTo>
                  <a:lnTo>
                    <a:pt x="933546" y="1476129"/>
                  </a:lnTo>
                  <a:lnTo>
                    <a:pt x="1001963" y="1465099"/>
                  </a:lnTo>
                  <a:lnTo>
                    <a:pt x="1068263" y="1452108"/>
                  </a:lnTo>
                  <a:lnTo>
                    <a:pt x="1133052" y="1437448"/>
                  </a:lnTo>
                  <a:lnTo>
                    <a:pt x="1196935" y="1421412"/>
                  </a:lnTo>
                  <a:lnTo>
                    <a:pt x="1260514" y="1404293"/>
                  </a:lnTo>
                  <a:lnTo>
                    <a:pt x="1455486" y="1349353"/>
                  </a:lnTo>
                  <a:lnTo>
                    <a:pt x="1523903" y="1330821"/>
                  </a:lnTo>
                  <a:lnTo>
                    <a:pt x="1595040" y="1312666"/>
                  </a:lnTo>
                  <a:lnTo>
                    <a:pt x="1669502" y="1295182"/>
                  </a:lnTo>
                  <a:lnTo>
                    <a:pt x="1708169" y="1286782"/>
                  </a:lnTo>
                  <a:lnTo>
                    <a:pt x="1747893" y="1278659"/>
                  </a:lnTo>
                  <a:lnTo>
                    <a:pt x="1788752" y="1270850"/>
                  </a:lnTo>
                  <a:lnTo>
                    <a:pt x="1830819" y="1263391"/>
                  </a:lnTo>
                  <a:lnTo>
                    <a:pt x="1874172" y="1256319"/>
                  </a:lnTo>
                  <a:lnTo>
                    <a:pt x="1918884" y="1249671"/>
                  </a:lnTo>
                  <a:lnTo>
                    <a:pt x="1965033" y="1243481"/>
                  </a:lnTo>
                  <a:lnTo>
                    <a:pt x="2012692" y="1237789"/>
                  </a:lnTo>
                  <a:lnTo>
                    <a:pt x="2061939" y="1232629"/>
                  </a:lnTo>
                  <a:lnTo>
                    <a:pt x="2112848" y="1228039"/>
                  </a:lnTo>
                  <a:lnTo>
                    <a:pt x="2165496" y="1224054"/>
                  </a:lnTo>
                  <a:lnTo>
                    <a:pt x="2219957" y="1220712"/>
                  </a:lnTo>
                  <a:lnTo>
                    <a:pt x="2276307" y="1218049"/>
                  </a:lnTo>
                  <a:lnTo>
                    <a:pt x="2334622" y="1216102"/>
                  </a:lnTo>
                  <a:lnTo>
                    <a:pt x="2394978" y="1214907"/>
                  </a:lnTo>
                  <a:lnTo>
                    <a:pt x="2457450" y="1214501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7126" y="2871851"/>
              <a:ext cx="2457450" cy="1495425"/>
            </a:xfrm>
            <a:custGeom>
              <a:avLst/>
              <a:gdLst/>
              <a:ahLst/>
              <a:cxnLst/>
              <a:rect l="l" t="t" r="r" b="b"/>
              <a:pathLst>
                <a:path w="2457450" h="1495425">
                  <a:moveTo>
                    <a:pt x="0" y="0"/>
                  </a:moveTo>
                  <a:lnTo>
                    <a:pt x="2457450" y="0"/>
                  </a:lnTo>
                  <a:lnTo>
                    <a:pt x="2457450" y="1214501"/>
                  </a:lnTo>
                  <a:lnTo>
                    <a:pt x="2394978" y="1214907"/>
                  </a:lnTo>
                  <a:lnTo>
                    <a:pt x="2334622" y="1216102"/>
                  </a:lnTo>
                  <a:lnTo>
                    <a:pt x="2276307" y="1218049"/>
                  </a:lnTo>
                  <a:lnTo>
                    <a:pt x="2219957" y="1220712"/>
                  </a:lnTo>
                  <a:lnTo>
                    <a:pt x="2165496" y="1224054"/>
                  </a:lnTo>
                  <a:lnTo>
                    <a:pt x="2112848" y="1228039"/>
                  </a:lnTo>
                  <a:lnTo>
                    <a:pt x="2061939" y="1232629"/>
                  </a:lnTo>
                  <a:lnTo>
                    <a:pt x="2012692" y="1237789"/>
                  </a:lnTo>
                  <a:lnTo>
                    <a:pt x="1965033" y="1243481"/>
                  </a:lnTo>
                  <a:lnTo>
                    <a:pt x="1918884" y="1249671"/>
                  </a:lnTo>
                  <a:lnTo>
                    <a:pt x="1874172" y="1256319"/>
                  </a:lnTo>
                  <a:lnTo>
                    <a:pt x="1830819" y="1263391"/>
                  </a:lnTo>
                  <a:lnTo>
                    <a:pt x="1788752" y="1270850"/>
                  </a:lnTo>
                  <a:lnTo>
                    <a:pt x="1747893" y="1278659"/>
                  </a:lnTo>
                  <a:lnTo>
                    <a:pt x="1708169" y="1286782"/>
                  </a:lnTo>
                  <a:lnTo>
                    <a:pt x="1669502" y="1295182"/>
                  </a:lnTo>
                  <a:lnTo>
                    <a:pt x="1631817" y="1303822"/>
                  </a:lnTo>
                  <a:lnTo>
                    <a:pt x="1559093" y="1321678"/>
                  </a:lnTo>
                  <a:lnTo>
                    <a:pt x="1489392" y="1340058"/>
                  </a:lnTo>
                  <a:lnTo>
                    <a:pt x="1422109" y="1358670"/>
                  </a:lnTo>
                  <a:lnTo>
                    <a:pt x="1356640" y="1377220"/>
                  </a:lnTo>
                  <a:lnTo>
                    <a:pt x="1324397" y="1386381"/>
                  </a:lnTo>
                  <a:lnTo>
                    <a:pt x="1260514" y="1404293"/>
                  </a:lnTo>
                  <a:lnTo>
                    <a:pt x="1196935" y="1421412"/>
                  </a:lnTo>
                  <a:lnTo>
                    <a:pt x="1133052" y="1437448"/>
                  </a:lnTo>
                  <a:lnTo>
                    <a:pt x="1068263" y="1452108"/>
                  </a:lnTo>
                  <a:lnTo>
                    <a:pt x="1001963" y="1465099"/>
                  </a:lnTo>
                  <a:lnTo>
                    <a:pt x="933546" y="1476129"/>
                  </a:lnTo>
                  <a:lnTo>
                    <a:pt x="862409" y="1484905"/>
                  </a:lnTo>
                  <a:lnTo>
                    <a:pt x="787947" y="1491137"/>
                  </a:lnTo>
                  <a:lnTo>
                    <a:pt x="749280" y="1493207"/>
                  </a:lnTo>
                  <a:lnTo>
                    <a:pt x="709556" y="1494530"/>
                  </a:lnTo>
                  <a:lnTo>
                    <a:pt x="668697" y="1495072"/>
                  </a:lnTo>
                  <a:lnTo>
                    <a:pt x="626630" y="1494794"/>
                  </a:lnTo>
                  <a:lnTo>
                    <a:pt x="583277" y="1493660"/>
                  </a:lnTo>
                  <a:lnTo>
                    <a:pt x="538565" y="1491635"/>
                  </a:lnTo>
                  <a:lnTo>
                    <a:pt x="492416" y="1488680"/>
                  </a:lnTo>
                  <a:lnTo>
                    <a:pt x="444757" y="1484761"/>
                  </a:lnTo>
                  <a:lnTo>
                    <a:pt x="395510" y="1479840"/>
                  </a:lnTo>
                  <a:lnTo>
                    <a:pt x="344601" y="1473880"/>
                  </a:lnTo>
                  <a:lnTo>
                    <a:pt x="291953" y="1466845"/>
                  </a:lnTo>
                  <a:lnTo>
                    <a:pt x="237492" y="1458700"/>
                  </a:lnTo>
                  <a:lnTo>
                    <a:pt x="181142" y="1449406"/>
                  </a:lnTo>
                  <a:lnTo>
                    <a:pt x="122827" y="1438928"/>
                  </a:lnTo>
                  <a:lnTo>
                    <a:pt x="62471" y="1427228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7752" y="3062859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26416" y="0"/>
                  </a:lnTo>
                  <a:lnTo>
                    <a:pt x="23749" y="635"/>
                  </a:lnTo>
                  <a:lnTo>
                    <a:pt x="13208" y="21716"/>
                  </a:lnTo>
                  <a:lnTo>
                    <a:pt x="13208" y="45085"/>
                  </a:lnTo>
                  <a:lnTo>
                    <a:pt x="12319" y="49783"/>
                  </a:lnTo>
                  <a:lnTo>
                    <a:pt x="8762" y="56006"/>
                  </a:lnTo>
                  <a:lnTo>
                    <a:pt x="5969" y="57785"/>
                  </a:lnTo>
                  <a:lnTo>
                    <a:pt x="1143" y="58546"/>
                  </a:lnTo>
                  <a:lnTo>
                    <a:pt x="254" y="59816"/>
                  </a:lnTo>
                  <a:lnTo>
                    <a:pt x="0" y="61340"/>
                  </a:lnTo>
                  <a:lnTo>
                    <a:pt x="508" y="66166"/>
                  </a:lnTo>
                  <a:lnTo>
                    <a:pt x="1270" y="66928"/>
                  </a:lnTo>
                  <a:lnTo>
                    <a:pt x="4318" y="67563"/>
                  </a:lnTo>
                  <a:lnTo>
                    <a:pt x="5969" y="68071"/>
                  </a:lnTo>
                  <a:lnTo>
                    <a:pt x="13208" y="107061"/>
                  </a:lnTo>
                  <a:lnTo>
                    <a:pt x="13462" y="111251"/>
                  </a:lnTo>
                  <a:lnTo>
                    <a:pt x="26416" y="128777"/>
                  </a:lnTo>
                  <a:lnTo>
                    <a:pt x="29718" y="128777"/>
                  </a:lnTo>
                  <a:lnTo>
                    <a:pt x="34798" y="128396"/>
                  </a:lnTo>
                  <a:lnTo>
                    <a:pt x="35687" y="127888"/>
                  </a:lnTo>
                  <a:lnTo>
                    <a:pt x="36575" y="126491"/>
                  </a:lnTo>
                  <a:lnTo>
                    <a:pt x="36575" y="121157"/>
                  </a:lnTo>
                  <a:lnTo>
                    <a:pt x="35560" y="119633"/>
                  </a:lnTo>
                  <a:lnTo>
                    <a:pt x="29845" y="119252"/>
                  </a:lnTo>
                  <a:lnTo>
                    <a:pt x="28829" y="118999"/>
                  </a:lnTo>
                  <a:lnTo>
                    <a:pt x="24511" y="83565"/>
                  </a:lnTo>
                  <a:lnTo>
                    <a:pt x="24257" y="80390"/>
                  </a:lnTo>
                  <a:lnTo>
                    <a:pt x="11302" y="62737"/>
                  </a:lnTo>
                  <a:lnTo>
                    <a:pt x="13843" y="62229"/>
                  </a:lnTo>
                  <a:lnTo>
                    <a:pt x="24637" y="19812"/>
                  </a:lnTo>
                  <a:lnTo>
                    <a:pt x="25526" y="13842"/>
                  </a:lnTo>
                  <a:lnTo>
                    <a:pt x="26670" y="11429"/>
                  </a:lnTo>
                  <a:lnTo>
                    <a:pt x="27305" y="10667"/>
                  </a:lnTo>
                  <a:lnTo>
                    <a:pt x="29972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575" y="7619"/>
                  </a:lnTo>
                  <a:lnTo>
                    <a:pt x="36575" y="2286"/>
                  </a:lnTo>
                  <a:lnTo>
                    <a:pt x="36195" y="1396"/>
                  </a:lnTo>
                  <a:lnTo>
                    <a:pt x="35306" y="635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7752" y="3062859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30607" y="0"/>
                  </a:lnTo>
                  <a:lnTo>
                    <a:pt x="31369" y="0"/>
                  </a:lnTo>
                  <a:lnTo>
                    <a:pt x="32004" y="126"/>
                  </a:lnTo>
                  <a:lnTo>
                    <a:pt x="32638" y="126"/>
                  </a:lnTo>
                  <a:lnTo>
                    <a:pt x="33400" y="253"/>
                  </a:lnTo>
                  <a:lnTo>
                    <a:pt x="34289" y="380"/>
                  </a:lnTo>
                  <a:lnTo>
                    <a:pt x="34671" y="380"/>
                  </a:lnTo>
                  <a:lnTo>
                    <a:pt x="35051" y="507"/>
                  </a:lnTo>
                  <a:lnTo>
                    <a:pt x="36322" y="1777"/>
                  </a:lnTo>
                  <a:lnTo>
                    <a:pt x="36575" y="2286"/>
                  </a:lnTo>
                  <a:lnTo>
                    <a:pt x="36575" y="2793"/>
                  </a:lnTo>
                  <a:lnTo>
                    <a:pt x="36702" y="3428"/>
                  </a:lnTo>
                  <a:lnTo>
                    <a:pt x="36702" y="4063"/>
                  </a:lnTo>
                  <a:lnTo>
                    <a:pt x="36702" y="4825"/>
                  </a:lnTo>
                  <a:lnTo>
                    <a:pt x="36702" y="5714"/>
                  </a:lnTo>
                  <a:lnTo>
                    <a:pt x="36702" y="6476"/>
                  </a:lnTo>
                  <a:lnTo>
                    <a:pt x="36575" y="6985"/>
                  </a:lnTo>
                  <a:lnTo>
                    <a:pt x="36575" y="7619"/>
                  </a:lnTo>
                  <a:lnTo>
                    <a:pt x="36322" y="8000"/>
                  </a:lnTo>
                  <a:lnTo>
                    <a:pt x="36195" y="8508"/>
                  </a:lnTo>
                  <a:lnTo>
                    <a:pt x="35941" y="8889"/>
                  </a:lnTo>
                  <a:lnTo>
                    <a:pt x="35687" y="9143"/>
                  </a:lnTo>
                  <a:lnTo>
                    <a:pt x="35306" y="9270"/>
                  </a:lnTo>
                  <a:lnTo>
                    <a:pt x="35051" y="9398"/>
                  </a:lnTo>
                  <a:lnTo>
                    <a:pt x="34671" y="9525"/>
                  </a:lnTo>
                  <a:lnTo>
                    <a:pt x="34289" y="9525"/>
                  </a:lnTo>
                  <a:lnTo>
                    <a:pt x="31242" y="9525"/>
                  </a:lnTo>
                  <a:lnTo>
                    <a:pt x="29972" y="9525"/>
                  </a:lnTo>
                  <a:lnTo>
                    <a:pt x="28956" y="9778"/>
                  </a:lnTo>
                  <a:lnTo>
                    <a:pt x="24892" y="17652"/>
                  </a:lnTo>
                  <a:lnTo>
                    <a:pt x="24637" y="19812"/>
                  </a:lnTo>
                  <a:lnTo>
                    <a:pt x="24511" y="23113"/>
                  </a:lnTo>
                  <a:lnTo>
                    <a:pt x="24511" y="27558"/>
                  </a:lnTo>
                  <a:lnTo>
                    <a:pt x="24511" y="38353"/>
                  </a:lnTo>
                  <a:lnTo>
                    <a:pt x="24511" y="42037"/>
                  </a:lnTo>
                  <a:lnTo>
                    <a:pt x="24257" y="45085"/>
                  </a:lnTo>
                  <a:lnTo>
                    <a:pt x="23875" y="47625"/>
                  </a:lnTo>
                  <a:lnTo>
                    <a:pt x="23495" y="50164"/>
                  </a:lnTo>
                  <a:lnTo>
                    <a:pt x="11302" y="62737"/>
                  </a:lnTo>
                  <a:lnTo>
                    <a:pt x="13843" y="63245"/>
                  </a:lnTo>
                  <a:lnTo>
                    <a:pt x="23875" y="77850"/>
                  </a:lnTo>
                  <a:lnTo>
                    <a:pt x="24257" y="80390"/>
                  </a:lnTo>
                  <a:lnTo>
                    <a:pt x="24511" y="83565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2" y="111125"/>
                  </a:lnTo>
                  <a:lnTo>
                    <a:pt x="25146" y="113156"/>
                  </a:lnTo>
                  <a:lnTo>
                    <a:pt x="25526" y="114935"/>
                  </a:lnTo>
                  <a:lnTo>
                    <a:pt x="26035" y="116077"/>
                  </a:lnTo>
                  <a:lnTo>
                    <a:pt x="26543" y="117348"/>
                  </a:lnTo>
                  <a:lnTo>
                    <a:pt x="27177" y="118110"/>
                  </a:lnTo>
                  <a:lnTo>
                    <a:pt x="28067" y="118617"/>
                  </a:lnTo>
                  <a:lnTo>
                    <a:pt x="28829" y="118999"/>
                  </a:lnTo>
                  <a:lnTo>
                    <a:pt x="29845" y="119252"/>
                  </a:lnTo>
                  <a:lnTo>
                    <a:pt x="30987" y="119252"/>
                  </a:lnTo>
                  <a:lnTo>
                    <a:pt x="34036" y="119379"/>
                  </a:lnTo>
                  <a:lnTo>
                    <a:pt x="34544" y="119379"/>
                  </a:lnTo>
                  <a:lnTo>
                    <a:pt x="34925" y="119379"/>
                  </a:lnTo>
                  <a:lnTo>
                    <a:pt x="35306" y="119506"/>
                  </a:lnTo>
                  <a:lnTo>
                    <a:pt x="35560" y="119633"/>
                  </a:lnTo>
                  <a:lnTo>
                    <a:pt x="35941" y="120014"/>
                  </a:lnTo>
                  <a:lnTo>
                    <a:pt x="36195" y="120268"/>
                  </a:lnTo>
                  <a:lnTo>
                    <a:pt x="36322" y="120650"/>
                  </a:lnTo>
                  <a:lnTo>
                    <a:pt x="36575" y="121157"/>
                  </a:lnTo>
                  <a:lnTo>
                    <a:pt x="36575" y="121792"/>
                  </a:lnTo>
                  <a:lnTo>
                    <a:pt x="36702" y="122300"/>
                  </a:lnTo>
                  <a:lnTo>
                    <a:pt x="36702" y="123062"/>
                  </a:lnTo>
                  <a:lnTo>
                    <a:pt x="36702" y="123951"/>
                  </a:lnTo>
                  <a:lnTo>
                    <a:pt x="36702" y="124713"/>
                  </a:lnTo>
                  <a:lnTo>
                    <a:pt x="36702" y="125475"/>
                  </a:lnTo>
                  <a:lnTo>
                    <a:pt x="36575" y="125983"/>
                  </a:lnTo>
                  <a:lnTo>
                    <a:pt x="36575" y="126491"/>
                  </a:lnTo>
                  <a:lnTo>
                    <a:pt x="36322" y="127000"/>
                  </a:lnTo>
                  <a:lnTo>
                    <a:pt x="36195" y="127380"/>
                  </a:lnTo>
                  <a:lnTo>
                    <a:pt x="35941" y="127635"/>
                  </a:lnTo>
                  <a:lnTo>
                    <a:pt x="35687" y="127888"/>
                  </a:lnTo>
                  <a:lnTo>
                    <a:pt x="35306" y="128142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417" y="128396"/>
                  </a:lnTo>
                  <a:lnTo>
                    <a:pt x="33527" y="128650"/>
                  </a:lnTo>
                  <a:lnTo>
                    <a:pt x="32766" y="128650"/>
                  </a:lnTo>
                  <a:lnTo>
                    <a:pt x="32131" y="128777"/>
                  </a:lnTo>
                  <a:lnTo>
                    <a:pt x="31496" y="128777"/>
                  </a:lnTo>
                  <a:lnTo>
                    <a:pt x="30607" y="128777"/>
                  </a:lnTo>
                  <a:lnTo>
                    <a:pt x="29718" y="128777"/>
                  </a:lnTo>
                  <a:lnTo>
                    <a:pt x="26416" y="128777"/>
                  </a:lnTo>
                  <a:lnTo>
                    <a:pt x="23622" y="128269"/>
                  </a:lnTo>
                  <a:lnTo>
                    <a:pt x="21462" y="127126"/>
                  </a:lnTo>
                  <a:lnTo>
                    <a:pt x="19431" y="126111"/>
                  </a:lnTo>
                  <a:lnTo>
                    <a:pt x="17652" y="124460"/>
                  </a:lnTo>
                  <a:lnTo>
                    <a:pt x="16510" y="122427"/>
                  </a:lnTo>
                  <a:lnTo>
                    <a:pt x="15239" y="120268"/>
                  </a:lnTo>
                  <a:lnTo>
                    <a:pt x="14350" y="117601"/>
                  </a:lnTo>
                  <a:lnTo>
                    <a:pt x="13970" y="114426"/>
                  </a:lnTo>
                  <a:lnTo>
                    <a:pt x="13462" y="111251"/>
                  </a:lnTo>
                  <a:lnTo>
                    <a:pt x="13208" y="107061"/>
                  </a:lnTo>
                  <a:lnTo>
                    <a:pt x="13208" y="101853"/>
                  </a:lnTo>
                  <a:lnTo>
                    <a:pt x="13208" y="86487"/>
                  </a:lnTo>
                  <a:lnTo>
                    <a:pt x="13208" y="83185"/>
                  </a:lnTo>
                  <a:lnTo>
                    <a:pt x="13081" y="80390"/>
                  </a:lnTo>
                  <a:lnTo>
                    <a:pt x="12573" y="78358"/>
                  </a:lnTo>
                  <a:lnTo>
                    <a:pt x="12192" y="76200"/>
                  </a:lnTo>
                  <a:lnTo>
                    <a:pt x="11557" y="74421"/>
                  </a:lnTo>
                  <a:lnTo>
                    <a:pt x="10668" y="72898"/>
                  </a:lnTo>
                  <a:lnTo>
                    <a:pt x="9779" y="71246"/>
                  </a:lnTo>
                  <a:lnTo>
                    <a:pt x="8636" y="69976"/>
                  </a:lnTo>
                  <a:lnTo>
                    <a:pt x="7366" y="69087"/>
                  </a:lnTo>
                  <a:lnTo>
                    <a:pt x="5969" y="68071"/>
                  </a:lnTo>
                  <a:lnTo>
                    <a:pt x="4318" y="67563"/>
                  </a:lnTo>
                  <a:lnTo>
                    <a:pt x="1016" y="66675"/>
                  </a:lnTo>
                  <a:lnTo>
                    <a:pt x="762" y="66420"/>
                  </a:lnTo>
                  <a:lnTo>
                    <a:pt x="508" y="66166"/>
                  </a:lnTo>
                  <a:lnTo>
                    <a:pt x="381" y="65786"/>
                  </a:lnTo>
                  <a:lnTo>
                    <a:pt x="254" y="65277"/>
                  </a:lnTo>
                  <a:lnTo>
                    <a:pt x="126" y="64769"/>
                  </a:lnTo>
                  <a:lnTo>
                    <a:pt x="0" y="64135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0" y="61340"/>
                  </a:lnTo>
                  <a:lnTo>
                    <a:pt x="126" y="60705"/>
                  </a:lnTo>
                  <a:lnTo>
                    <a:pt x="126" y="60198"/>
                  </a:lnTo>
                  <a:lnTo>
                    <a:pt x="254" y="59816"/>
                  </a:lnTo>
                  <a:lnTo>
                    <a:pt x="508" y="59436"/>
                  </a:lnTo>
                  <a:lnTo>
                    <a:pt x="635" y="59054"/>
                  </a:lnTo>
                  <a:lnTo>
                    <a:pt x="888" y="58800"/>
                  </a:lnTo>
                  <a:lnTo>
                    <a:pt x="1143" y="58546"/>
                  </a:lnTo>
                  <a:lnTo>
                    <a:pt x="1524" y="58419"/>
                  </a:lnTo>
                  <a:lnTo>
                    <a:pt x="1905" y="58292"/>
                  </a:lnTo>
                  <a:lnTo>
                    <a:pt x="2286" y="58292"/>
                  </a:lnTo>
                  <a:lnTo>
                    <a:pt x="5969" y="57785"/>
                  </a:lnTo>
                  <a:lnTo>
                    <a:pt x="8762" y="56006"/>
                  </a:lnTo>
                  <a:lnTo>
                    <a:pt x="10541" y="52958"/>
                  </a:lnTo>
                  <a:lnTo>
                    <a:pt x="12319" y="49783"/>
                  </a:lnTo>
                  <a:lnTo>
                    <a:pt x="13208" y="45085"/>
                  </a:lnTo>
                  <a:lnTo>
                    <a:pt x="13208" y="38988"/>
                  </a:lnTo>
                  <a:lnTo>
                    <a:pt x="13208" y="26924"/>
                  </a:lnTo>
                  <a:lnTo>
                    <a:pt x="13208" y="21716"/>
                  </a:lnTo>
                  <a:lnTo>
                    <a:pt x="13462" y="17525"/>
                  </a:lnTo>
                  <a:lnTo>
                    <a:pt x="13970" y="14350"/>
                  </a:lnTo>
                  <a:lnTo>
                    <a:pt x="14477" y="11175"/>
                  </a:lnTo>
                  <a:lnTo>
                    <a:pt x="15239" y="8508"/>
                  </a:lnTo>
                  <a:lnTo>
                    <a:pt x="16510" y="6476"/>
                  </a:lnTo>
                  <a:lnTo>
                    <a:pt x="17780" y="4317"/>
                  </a:lnTo>
                  <a:lnTo>
                    <a:pt x="19558" y="2666"/>
                  </a:lnTo>
                  <a:lnTo>
                    <a:pt x="21589" y="1650"/>
                  </a:lnTo>
                  <a:lnTo>
                    <a:pt x="23749" y="635"/>
                  </a:lnTo>
                  <a:lnTo>
                    <a:pt x="26416" y="0"/>
                  </a:lnTo>
                  <a:lnTo>
                    <a:pt x="29718" y="0"/>
                  </a:lnTo>
                  <a:close/>
                </a:path>
              </a:pathLst>
            </a:custGeom>
            <a:ln w="9534">
              <a:solidFill>
                <a:srgbClr val="0909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89884" y="3006978"/>
            <a:ext cx="104838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solidFill>
                  <a:srgbClr val="E3EFF7"/>
                </a:solidFill>
                <a:latin typeface="Calibri"/>
                <a:cs typeface="Calibri"/>
              </a:rPr>
              <a:t>name:</a:t>
            </a:r>
            <a:r>
              <a:rPr sz="1200" spc="40" dirty="0">
                <a:solidFill>
                  <a:srgbClr val="E3EFF7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“jeff”,</a:t>
            </a:r>
            <a:endParaRPr sz="1200">
              <a:latin typeface="Calibri"/>
              <a:cs typeface="Calibri"/>
            </a:endParaRPr>
          </a:p>
          <a:p>
            <a:pPr marL="31750" marR="5080">
              <a:lnSpc>
                <a:spcPts val="1430"/>
              </a:lnSpc>
              <a:spcBef>
                <a:spcPts val="45"/>
              </a:spcBef>
            </a:pP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eyes:  </a:t>
            </a:r>
            <a:r>
              <a:rPr sz="1200" spc="-25" dirty="0">
                <a:latin typeface="Calibri"/>
                <a:cs typeface="Calibri"/>
              </a:rPr>
              <a:t>“blue”, 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E3EFF7"/>
                </a:solidFill>
                <a:latin typeface="Calibri"/>
                <a:cs typeface="Calibri"/>
              </a:rPr>
              <a:t>loc:</a:t>
            </a:r>
            <a:r>
              <a:rPr sz="1200" spc="-35" dirty="0">
                <a:solidFill>
                  <a:srgbClr val="E3EFF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libri"/>
                <a:cs typeface="Calibri"/>
              </a:rPr>
              <a:t>[40.7,</a:t>
            </a:r>
            <a:r>
              <a:rPr sz="1200" spc="-10" dirty="0">
                <a:solidFill>
                  <a:srgbClr val="18181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libri"/>
                <a:cs typeface="Calibri"/>
              </a:rPr>
              <a:t>73.4],</a:t>
            </a:r>
            <a:endParaRPr sz="12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15"/>
              </a:spcBef>
            </a:pPr>
            <a:r>
              <a:rPr sz="1200" spc="5" dirty="0">
                <a:solidFill>
                  <a:srgbClr val="EAEAEA"/>
                </a:solidFill>
                <a:latin typeface="Calibri"/>
                <a:cs typeface="Calibri"/>
              </a:rPr>
              <a:t>boss:</a:t>
            </a:r>
            <a:r>
              <a:rPr sz="1200" spc="-25" dirty="0">
                <a:solidFill>
                  <a:srgbClr val="EAEAEA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“ben”}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05475" y="2800350"/>
            <a:ext cx="2476500" cy="1152525"/>
            <a:chOff x="5705475" y="2800350"/>
            <a:chExt cx="2476500" cy="115252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5475" y="2800350"/>
              <a:ext cx="2476500" cy="11525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48401" y="2871851"/>
              <a:ext cx="2333625" cy="1006475"/>
            </a:xfrm>
            <a:custGeom>
              <a:avLst/>
              <a:gdLst/>
              <a:ahLst/>
              <a:cxnLst/>
              <a:rect l="l" t="t" r="r" b="b"/>
              <a:pathLst>
                <a:path w="2333625" h="1006475">
                  <a:moveTo>
                    <a:pt x="2333625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6034" y="961408"/>
                  </a:lnTo>
                  <a:lnTo>
                    <a:pt x="129579" y="970029"/>
                  </a:lnTo>
                  <a:lnTo>
                    <a:pt x="190735" y="977634"/>
                  </a:lnTo>
                  <a:lnTo>
                    <a:pt x="249600" y="984259"/>
                  </a:lnTo>
                  <a:lnTo>
                    <a:pt x="306275" y="989936"/>
                  </a:lnTo>
                  <a:lnTo>
                    <a:pt x="360858" y="994701"/>
                  </a:lnTo>
                  <a:lnTo>
                    <a:pt x="413450" y="998586"/>
                  </a:lnTo>
                  <a:lnTo>
                    <a:pt x="464150" y="1001628"/>
                  </a:lnTo>
                  <a:lnTo>
                    <a:pt x="513058" y="1003858"/>
                  </a:lnTo>
                  <a:lnTo>
                    <a:pt x="560274" y="1005312"/>
                  </a:lnTo>
                  <a:lnTo>
                    <a:pt x="605896" y="1006024"/>
                  </a:lnTo>
                  <a:lnTo>
                    <a:pt x="650024" y="1006028"/>
                  </a:lnTo>
                  <a:lnTo>
                    <a:pt x="692759" y="1005357"/>
                  </a:lnTo>
                  <a:lnTo>
                    <a:pt x="734199" y="1004047"/>
                  </a:lnTo>
                  <a:lnTo>
                    <a:pt x="774444" y="1002131"/>
                  </a:lnTo>
                  <a:lnTo>
                    <a:pt x="813594" y="999643"/>
                  </a:lnTo>
                  <a:lnTo>
                    <a:pt x="851749" y="996618"/>
                  </a:lnTo>
                  <a:lnTo>
                    <a:pt x="925469" y="989091"/>
                  </a:lnTo>
                  <a:lnTo>
                    <a:pt x="996401" y="979824"/>
                  </a:lnTo>
                  <a:lnTo>
                    <a:pt x="1065343" y="969089"/>
                  </a:lnTo>
                  <a:lnTo>
                    <a:pt x="1133090" y="957160"/>
                  </a:lnTo>
                  <a:lnTo>
                    <a:pt x="1200439" y="944309"/>
                  </a:lnTo>
                  <a:lnTo>
                    <a:pt x="1408067" y="902956"/>
                  </a:lnTo>
                  <a:lnTo>
                    <a:pt x="1481792" y="889149"/>
                  </a:lnTo>
                  <a:lnTo>
                    <a:pt x="1519949" y="882394"/>
                  </a:lnTo>
                  <a:lnTo>
                    <a:pt x="1559102" y="875785"/>
                  </a:lnTo>
                  <a:lnTo>
                    <a:pt x="1599350" y="869354"/>
                  </a:lnTo>
                  <a:lnTo>
                    <a:pt x="1640794" y="863137"/>
                  </a:lnTo>
                  <a:lnTo>
                    <a:pt x="1683532" y="857167"/>
                  </a:lnTo>
                  <a:lnTo>
                    <a:pt x="1727665" y="851479"/>
                  </a:lnTo>
                  <a:lnTo>
                    <a:pt x="1773291" y="846106"/>
                  </a:lnTo>
                  <a:lnTo>
                    <a:pt x="1820511" y="841083"/>
                  </a:lnTo>
                  <a:lnTo>
                    <a:pt x="1869424" y="836444"/>
                  </a:lnTo>
                  <a:lnTo>
                    <a:pt x="1920129" y="832223"/>
                  </a:lnTo>
                  <a:lnTo>
                    <a:pt x="1972727" y="828454"/>
                  </a:lnTo>
                  <a:lnTo>
                    <a:pt x="2027316" y="825171"/>
                  </a:lnTo>
                  <a:lnTo>
                    <a:pt x="2083997" y="822408"/>
                  </a:lnTo>
                  <a:lnTo>
                    <a:pt x="2142869" y="820200"/>
                  </a:lnTo>
                  <a:lnTo>
                    <a:pt x="2204031" y="818581"/>
                  </a:lnTo>
                  <a:lnTo>
                    <a:pt x="2267583" y="817584"/>
                  </a:lnTo>
                  <a:lnTo>
                    <a:pt x="2333625" y="817244"/>
                  </a:lnTo>
                  <a:lnTo>
                    <a:pt x="2333625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48401" y="2871851"/>
              <a:ext cx="2333625" cy="1006475"/>
            </a:xfrm>
            <a:custGeom>
              <a:avLst/>
              <a:gdLst/>
              <a:ahLst/>
              <a:cxnLst/>
              <a:rect l="l" t="t" r="r" b="b"/>
              <a:pathLst>
                <a:path w="2333625" h="1006475">
                  <a:moveTo>
                    <a:pt x="0" y="0"/>
                  </a:moveTo>
                  <a:lnTo>
                    <a:pt x="2333625" y="0"/>
                  </a:lnTo>
                  <a:lnTo>
                    <a:pt x="2333625" y="817244"/>
                  </a:lnTo>
                  <a:lnTo>
                    <a:pt x="2267583" y="817584"/>
                  </a:lnTo>
                  <a:lnTo>
                    <a:pt x="2204031" y="818581"/>
                  </a:lnTo>
                  <a:lnTo>
                    <a:pt x="2142869" y="820200"/>
                  </a:lnTo>
                  <a:lnTo>
                    <a:pt x="2083997" y="822408"/>
                  </a:lnTo>
                  <a:lnTo>
                    <a:pt x="2027316" y="825171"/>
                  </a:lnTo>
                  <a:lnTo>
                    <a:pt x="1972727" y="828454"/>
                  </a:lnTo>
                  <a:lnTo>
                    <a:pt x="1920129" y="832223"/>
                  </a:lnTo>
                  <a:lnTo>
                    <a:pt x="1869424" y="836444"/>
                  </a:lnTo>
                  <a:lnTo>
                    <a:pt x="1820511" y="841083"/>
                  </a:lnTo>
                  <a:lnTo>
                    <a:pt x="1773291" y="846106"/>
                  </a:lnTo>
                  <a:lnTo>
                    <a:pt x="1727665" y="851479"/>
                  </a:lnTo>
                  <a:lnTo>
                    <a:pt x="1683532" y="857167"/>
                  </a:lnTo>
                  <a:lnTo>
                    <a:pt x="1640794" y="863137"/>
                  </a:lnTo>
                  <a:lnTo>
                    <a:pt x="1599350" y="869354"/>
                  </a:lnTo>
                  <a:lnTo>
                    <a:pt x="1559102" y="875785"/>
                  </a:lnTo>
                  <a:lnTo>
                    <a:pt x="1519949" y="882394"/>
                  </a:lnTo>
                  <a:lnTo>
                    <a:pt x="1481792" y="889149"/>
                  </a:lnTo>
                  <a:lnTo>
                    <a:pt x="1408067" y="902956"/>
                  </a:lnTo>
                  <a:lnTo>
                    <a:pt x="1337131" y="916934"/>
                  </a:lnTo>
                  <a:lnTo>
                    <a:pt x="1268187" y="930809"/>
                  </a:lnTo>
                  <a:lnTo>
                    <a:pt x="1234214" y="937623"/>
                  </a:lnTo>
                  <a:lnTo>
                    <a:pt x="1166764" y="950833"/>
                  </a:lnTo>
                  <a:lnTo>
                    <a:pt x="1099316" y="963257"/>
                  </a:lnTo>
                  <a:lnTo>
                    <a:pt x="1031071" y="974623"/>
                  </a:lnTo>
                  <a:lnTo>
                    <a:pt x="961234" y="984658"/>
                  </a:lnTo>
                  <a:lnTo>
                    <a:pt x="889007" y="993089"/>
                  </a:lnTo>
                  <a:lnTo>
                    <a:pt x="813594" y="999643"/>
                  </a:lnTo>
                  <a:lnTo>
                    <a:pt x="774444" y="1002131"/>
                  </a:lnTo>
                  <a:lnTo>
                    <a:pt x="734199" y="1004047"/>
                  </a:lnTo>
                  <a:lnTo>
                    <a:pt x="692759" y="1005357"/>
                  </a:lnTo>
                  <a:lnTo>
                    <a:pt x="650024" y="1006028"/>
                  </a:lnTo>
                  <a:lnTo>
                    <a:pt x="605896" y="1006024"/>
                  </a:lnTo>
                  <a:lnTo>
                    <a:pt x="560274" y="1005312"/>
                  </a:lnTo>
                  <a:lnTo>
                    <a:pt x="513058" y="1003858"/>
                  </a:lnTo>
                  <a:lnTo>
                    <a:pt x="464150" y="1001628"/>
                  </a:lnTo>
                  <a:lnTo>
                    <a:pt x="413450" y="998586"/>
                  </a:lnTo>
                  <a:lnTo>
                    <a:pt x="360858" y="994701"/>
                  </a:lnTo>
                  <a:lnTo>
                    <a:pt x="306275" y="989936"/>
                  </a:lnTo>
                  <a:lnTo>
                    <a:pt x="249600" y="984259"/>
                  </a:lnTo>
                  <a:lnTo>
                    <a:pt x="190735" y="977634"/>
                  </a:lnTo>
                  <a:lnTo>
                    <a:pt x="129579" y="970029"/>
                  </a:lnTo>
                  <a:lnTo>
                    <a:pt x="66034" y="961408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64859" y="3023806"/>
            <a:ext cx="13874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15" dirty="0">
                <a:latin typeface="Calibri"/>
                <a:cs typeface="Calibri"/>
              </a:rPr>
              <a:t>{</a:t>
            </a:r>
            <a:r>
              <a:rPr sz="1200" spc="-15" dirty="0">
                <a:solidFill>
                  <a:srgbClr val="EAEAEA"/>
                </a:solidFill>
                <a:latin typeface="Calibri"/>
                <a:cs typeface="Calibri"/>
              </a:rPr>
              <a:t>name:</a:t>
            </a:r>
            <a:r>
              <a:rPr sz="1200" spc="50" dirty="0">
                <a:solidFill>
                  <a:srgbClr val="EAEAEA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latin typeface="Calibri"/>
                <a:cs typeface="Calibri"/>
              </a:rPr>
              <a:t>“brendan”,</a:t>
            </a:r>
            <a:endParaRPr sz="1200">
              <a:latin typeface="Calibri"/>
              <a:cs typeface="Calibri"/>
            </a:endParaRPr>
          </a:p>
          <a:p>
            <a:pPr marL="79375">
              <a:lnSpc>
                <a:spcPts val="1435"/>
              </a:lnSpc>
            </a:pPr>
            <a:r>
              <a:rPr sz="1200" spc="20" dirty="0">
                <a:solidFill>
                  <a:srgbClr val="EAEAEA"/>
                </a:solidFill>
                <a:latin typeface="Calibri"/>
                <a:cs typeface="Calibri"/>
              </a:rPr>
              <a:t>alia</a:t>
            </a:r>
            <a:r>
              <a:rPr sz="1200" spc="50" dirty="0">
                <a:solidFill>
                  <a:srgbClr val="EAEAEA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EAEAEA"/>
                </a:solidFill>
                <a:latin typeface="Calibri"/>
                <a:cs typeface="Calibri"/>
              </a:rPr>
              <a:t>e</a:t>
            </a:r>
            <a:r>
              <a:rPr sz="1200" spc="65" dirty="0">
                <a:solidFill>
                  <a:srgbClr val="EAEAEA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B09F88"/>
                </a:solidFill>
                <a:latin typeface="Calibri"/>
                <a:cs typeface="Calibri"/>
              </a:rPr>
              <a:t>:</a:t>
            </a:r>
            <a:r>
              <a:rPr sz="1200" spc="-70" dirty="0">
                <a:solidFill>
                  <a:srgbClr val="B09F8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[</a:t>
            </a:r>
            <a:r>
              <a:rPr sz="1200" spc="-55" dirty="0">
                <a:latin typeface="Calibri"/>
                <a:cs typeface="Calibri"/>
              </a:rPr>
              <a:t>“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d</a:t>
            </a:r>
            <a:r>
              <a:rPr sz="1200" spc="20" dirty="0">
                <a:latin typeface="Calibri"/>
                <a:cs typeface="Calibri"/>
              </a:rPr>
              <a:t>ia</a:t>
            </a:r>
            <a:r>
              <a:rPr sz="1200" spc="-35" dirty="0">
                <a:latin typeface="Calibri"/>
                <a:cs typeface="Calibri"/>
              </a:rPr>
              <a:t>b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spc="20" dirty="0">
                <a:latin typeface="Calibri"/>
                <a:cs typeface="Calibri"/>
              </a:rPr>
              <a:t>”</a:t>
            </a:r>
            <a:r>
              <a:rPr sz="1200" spc="5" dirty="0">
                <a:latin typeface="Calibri"/>
                <a:cs typeface="Calibri"/>
              </a:rPr>
              <a:t>]</a:t>
            </a: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33725" y="4505325"/>
            <a:ext cx="2600325" cy="1152525"/>
            <a:chOff x="3133725" y="4505325"/>
            <a:chExt cx="2600325" cy="115252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725" y="4505325"/>
              <a:ext cx="2600325" cy="11525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76651" y="4576826"/>
              <a:ext cx="2457450" cy="1006475"/>
            </a:xfrm>
            <a:custGeom>
              <a:avLst/>
              <a:gdLst/>
              <a:ahLst/>
              <a:cxnLst/>
              <a:rect l="l" t="t" r="r" b="b"/>
              <a:pathLst>
                <a:path w="2457450" h="1006475">
                  <a:moveTo>
                    <a:pt x="2457450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5817" y="960909"/>
                  </a:lnTo>
                  <a:lnTo>
                    <a:pt x="129286" y="969141"/>
                  </a:lnTo>
                  <a:lnTo>
                    <a:pt x="190495" y="976462"/>
                  </a:lnTo>
                  <a:lnTo>
                    <a:pt x="249533" y="982900"/>
                  </a:lnTo>
                  <a:lnTo>
                    <a:pt x="306488" y="988486"/>
                  </a:lnTo>
                  <a:lnTo>
                    <a:pt x="361450" y="993246"/>
                  </a:lnTo>
                  <a:lnTo>
                    <a:pt x="414505" y="997212"/>
                  </a:lnTo>
                  <a:lnTo>
                    <a:pt x="465744" y="1000410"/>
                  </a:lnTo>
                  <a:lnTo>
                    <a:pt x="515255" y="1002871"/>
                  </a:lnTo>
                  <a:lnTo>
                    <a:pt x="563127" y="1004622"/>
                  </a:lnTo>
                  <a:lnTo>
                    <a:pt x="609447" y="1005694"/>
                  </a:lnTo>
                  <a:lnTo>
                    <a:pt x="654305" y="1006114"/>
                  </a:lnTo>
                  <a:lnTo>
                    <a:pt x="697790" y="1005911"/>
                  </a:lnTo>
                  <a:lnTo>
                    <a:pt x="739989" y="1005115"/>
                  </a:lnTo>
                  <a:lnTo>
                    <a:pt x="780992" y="1003754"/>
                  </a:lnTo>
                  <a:lnTo>
                    <a:pt x="820888" y="1001857"/>
                  </a:lnTo>
                  <a:lnTo>
                    <a:pt x="859764" y="999452"/>
                  </a:lnTo>
                  <a:lnTo>
                    <a:pt x="934813" y="993237"/>
                  </a:lnTo>
                  <a:lnTo>
                    <a:pt x="1006849" y="985340"/>
                  </a:lnTo>
                  <a:lnTo>
                    <a:pt x="1076580" y="975991"/>
                  </a:lnTo>
                  <a:lnTo>
                    <a:pt x="1144717" y="965421"/>
                  </a:lnTo>
                  <a:lnTo>
                    <a:pt x="1245482" y="947780"/>
                  </a:lnTo>
                  <a:lnTo>
                    <a:pt x="1450600" y="908930"/>
                  </a:lnTo>
                  <a:lnTo>
                    <a:pt x="1522636" y="895769"/>
                  </a:lnTo>
                  <a:lnTo>
                    <a:pt x="1597685" y="882886"/>
                  </a:lnTo>
                  <a:lnTo>
                    <a:pt x="1636561" y="876621"/>
                  </a:lnTo>
                  <a:lnTo>
                    <a:pt x="1676457" y="870513"/>
                  </a:lnTo>
                  <a:lnTo>
                    <a:pt x="1717460" y="864589"/>
                  </a:lnTo>
                  <a:lnTo>
                    <a:pt x="1759659" y="858880"/>
                  </a:lnTo>
                  <a:lnTo>
                    <a:pt x="1803144" y="853413"/>
                  </a:lnTo>
                  <a:lnTo>
                    <a:pt x="1848002" y="848218"/>
                  </a:lnTo>
                  <a:lnTo>
                    <a:pt x="1894322" y="843323"/>
                  </a:lnTo>
                  <a:lnTo>
                    <a:pt x="1942194" y="838757"/>
                  </a:lnTo>
                  <a:lnTo>
                    <a:pt x="1991705" y="834550"/>
                  </a:lnTo>
                  <a:lnTo>
                    <a:pt x="2042944" y="830730"/>
                  </a:lnTo>
                  <a:lnTo>
                    <a:pt x="2095999" y="827325"/>
                  </a:lnTo>
                  <a:lnTo>
                    <a:pt x="2150961" y="824365"/>
                  </a:lnTo>
                  <a:lnTo>
                    <a:pt x="2207916" y="821879"/>
                  </a:lnTo>
                  <a:lnTo>
                    <a:pt x="2266954" y="819894"/>
                  </a:lnTo>
                  <a:lnTo>
                    <a:pt x="2328163" y="818441"/>
                  </a:lnTo>
                  <a:lnTo>
                    <a:pt x="2391632" y="817549"/>
                  </a:lnTo>
                  <a:lnTo>
                    <a:pt x="2457450" y="817245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6651" y="4576826"/>
              <a:ext cx="2457450" cy="1006475"/>
            </a:xfrm>
            <a:custGeom>
              <a:avLst/>
              <a:gdLst/>
              <a:ahLst/>
              <a:cxnLst/>
              <a:rect l="l" t="t" r="r" b="b"/>
              <a:pathLst>
                <a:path w="2457450" h="1006475">
                  <a:moveTo>
                    <a:pt x="0" y="0"/>
                  </a:moveTo>
                  <a:lnTo>
                    <a:pt x="2457450" y="0"/>
                  </a:lnTo>
                  <a:lnTo>
                    <a:pt x="2457450" y="817245"/>
                  </a:lnTo>
                  <a:lnTo>
                    <a:pt x="2391632" y="817549"/>
                  </a:lnTo>
                  <a:lnTo>
                    <a:pt x="2328163" y="818441"/>
                  </a:lnTo>
                  <a:lnTo>
                    <a:pt x="2266954" y="819894"/>
                  </a:lnTo>
                  <a:lnTo>
                    <a:pt x="2207916" y="821879"/>
                  </a:lnTo>
                  <a:lnTo>
                    <a:pt x="2150961" y="824365"/>
                  </a:lnTo>
                  <a:lnTo>
                    <a:pt x="2095999" y="827325"/>
                  </a:lnTo>
                  <a:lnTo>
                    <a:pt x="2042944" y="830730"/>
                  </a:lnTo>
                  <a:lnTo>
                    <a:pt x="1991705" y="834550"/>
                  </a:lnTo>
                  <a:lnTo>
                    <a:pt x="1942194" y="838757"/>
                  </a:lnTo>
                  <a:lnTo>
                    <a:pt x="1894322" y="843323"/>
                  </a:lnTo>
                  <a:lnTo>
                    <a:pt x="1848002" y="848218"/>
                  </a:lnTo>
                  <a:lnTo>
                    <a:pt x="1803144" y="853413"/>
                  </a:lnTo>
                  <a:lnTo>
                    <a:pt x="1759659" y="858880"/>
                  </a:lnTo>
                  <a:lnTo>
                    <a:pt x="1717460" y="864589"/>
                  </a:lnTo>
                  <a:lnTo>
                    <a:pt x="1676457" y="870513"/>
                  </a:lnTo>
                  <a:lnTo>
                    <a:pt x="1636561" y="876621"/>
                  </a:lnTo>
                  <a:lnTo>
                    <a:pt x="1597685" y="882886"/>
                  </a:lnTo>
                  <a:lnTo>
                    <a:pt x="1559740" y="889278"/>
                  </a:lnTo>
                  <a:lnTo>
                    <a:pt x="1486286" y="902329"/>
                  </a:lnTo>
                  <a:lnTo>
                    <a:pt x="1415491" y="915544"/>
                  </a:lnTo>
                  <a:lnTo>
                    <a:pt x="1346645" y="928691"/>
                  </a:lnTo>
                  <a:lnTo>
                    <a:pt x="1312732" y="935167"/>
                  </a:lnTo>
                  <a:lnTo>
                    <a:pt x="1245482" y="947780"/>
                  </a:lnTo>
                  <a:lnTo>
                    <a:pt x="1178409" y="959750"/>
                  </a:lnTo>
                  <a:lnTo>
                    <a:pt x="1110804" y="970844"/>
                  </a:lnTo>
                  <a:lnTo>
                    <a:pt x="1041958" y="980832"/>
                  </a:lnTo>
                  <a:lnTo>
                    <a:pt x="971163" y="989485"/>
                  </a:lnTo>
                  <a:lnTo>
                    <a:pt x="897709" y="996570"/>
                  </a:lnTo>
                  <a:lnTo>
                    <a:pt x="820888" y="1001857"/>
                  </a:lnTo>
                  <a:lnTo>
                    <a:pt x="780992" y="1003754"/>
                  </a:lnTo>
                  <a:lnTo>
                    <a:pt x="739989" y="1005115"/>
                  </a:lnTo>
                  <a:lnTo>
                    <a:pt x="697790" y="1005911"/>
                  </a:lnTo>
                  <a:lnTo>
                    <a:pt x="654305" y="1006114"/>
                  </a:lnTo>
                  <a:lnTo>
                    <a:pt x="609447" y="1005694"/>
                  </a:lnTo>
                  <a:lnTo>
                    <a:pt x="563127" y="1004622"/>
                  </a:lnTo>
                  <a:lnTo>
                    <a:pt x="515255" y="1002871"/>
                  </a:lnTo>
                  <a:lnTo>
                    <a:pt x="465744" y="1000410"/>
                  </a:lnTo>
                  <a:lnTo>
                    <a:pt x="414505" y="997212"/>
                  </a:lnTo>
                  <a:lnTo>
                    <a:pt x="361450" y="993246"/>
                  </a:lnTo>
                  <a:lnTo>
                    <a:pt x="306488" y="988486"/>
                  </a:lnTo>
                  <a:lnTo>
                    <a:pt x="249533" y="982900"/>
                  </a:lnTo>
                  <a:lnTo>
                    <a:pt x="190495" y="976462"/>
                  </a:lnTo>
                  <a:lnTo>
                    <a:pt x="129286" y="969141"/>
                  </a:lnTo>
                  <a:lnTo>
                    <a:pt x="65817" y="960909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5810" y="4789297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4">
                  <a:moveTo>
                    <a:pt x="33527" y="126"/>
                  </a:moveTo>
                  <a:lnTo>
                    <a:pt x="29717" y="0"/>
                  </a:lnTo>
                  <a:lnTo>
                    <a:pt x="26415" y="0"/>
                  </a:lnTo>
                  <a:lnTo>
                    <a:pt x="13335" y="21716"/>
                  </a:lnTo>
                  <a:lnTo>
                    <a:pt x="13335" y="45084"/>
                  </a:lnTo>
                  <a:lnTo>
                    <a:pt x="12445" y="49783"/>
                  </a:lnTo>
                  <a:lnTo>
                    <a:pt x="8762" y="56006"/>
                  </a:lnTo>
                  <a:lnTo>
                    <a:pt x="5968" y="57784"/>
                  </a:lnTo>
                  <a:lnTo>
                    <a:pt x="2412" y="58165"/>
                  </a:lnTo>
                  <a:lnTo>
                    <a:pt x="888" y="58673"/>
                  </a:lnTo>
                  <a:lnTo>
                    <a:pt x="507" y="59308"/>
                  </a:lnTo>
                  <a:lnTo>
                    <a:pt x="0" y="61975"/>
                  </a:lnTo>
                  <a:lnTo>
                    <a:pt x="380" y="65785"/>
                  </a:lnTo>
                  <a:lnTo>
                    <a:pt x="1269" y="66928"/>
                  </a:lnTo>
                  <a:lnTo>
                    <a:pt x="4317" y="67436"/>
                  </a:lnTo>
                  <a:lnTo>
                    <a:pt x="5968" y="68071"/>
                  </a:lnTo>
                  <a:lnTo>
                    <a:pt x="13462" y="111251"/>
                  </a:lnTo>
                  <a:lnTo>
                    <a:pt x="14477" y="117601"/>
                  </a:lnTo>
                  <a:lnTo>
                    <a:pt x="26415" y="128777"/>
                  </a:lnTo>
                  <a:lnTo>
                    <a:pt x="29717" y="128777"/>
                  </a:lnTo>
                  <a:lnTo>
                    <a:pt x="34798" y="128396"/>
                  </a:lnTo>
                  <a:lnTo>
                    <a:pt x="36449" y="127000"/>
                  </a:lnTo>
                  <a:lnTo>
                    <a:pt x="36829" y="124713"/>
                  </a:lnTo>
                  <a:lnTo>
                    <a:pt x="36449" y="120650"/>
                  </a:lnTo>
                  <a:lnTo>
                    <a:pt x="35687" y="119633"/>
                  </a:lnTo>
                  <a:lnTo>
                    <a:pt x="29844" y="119252"/>
                  </a:lnTo>
                  <a:lnTo>
                    <a:pt x="28828" y="118998"/>
                  </a:lnTo>
                  <a:lnTo>
                    <a:pt x="24384" y="80390"/>
                  </a:lnTo>
                  <a:lnTo>
                    <a:pt x="24002" y="77850"/>
                  </a:lnTo>
                  <a:lnTo>
                    <a:pt x="11302" y="62737"/>
                  </a:lnTo>
                  <a:lnTo>
                    <a:pt x="13969" y="62229"/>
                  </a:lnTo>
                  <a:lnTo>
                    <a:pt x="24637" y="19811"/>
                  </a:lnTo>
                  <a:lnTo>
                    <a:pt x="25653" y="13842"/>
                  </a:lnTo>
                  <a:lnTo>
                    <a:pt x="27304" y="10540"/>
                  </a:lnTo>
                  <a:lnTo>
                    <a:pt x="30099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449" y="8000"/>
                  </a:lnTo>
                  <a:lnTo>
                    <a:pt x="36829" y="5714"/>
                  </a:lnTo>
                  <a:lnTo>
                    <a:pt x="36449" y="1777"/>
                  </a:lnTo>
                  <a:lnTo>
                    <a:pt x="35687" y="761"/>
                  </a:lnTo>
                  <a:lnTo>
                    <a:pt x="33527" y="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5810" y="4789297"/>
              <a:ext cx="36830" cy="128905"/>
            </a:xfrm>
            <a:custGeom>
              <a:avLst/>
              <a:gdLst/>
              <a:ahLst/>
              <a:cxnLst/>
              <a:rect l="l" t="t" r="r" b="b"/>
              <a:pathLst>
                <a:path w="36829" h="128904">
                  <a:moveTo>
                    <a:pt x="29717" y="0"/>
                  </a:moveTo>
                  <a:lnTo>
                    <a:pt x="30734" y="0"/>
                  </a:lnTo>
                  <a:lnTo>
                    <a:pt x="31495" y="0"/>
                  </a:lnTo>
                  <a:lnTo>
                    <a:pt x="32130" y="0"/>
                  </a:lnTo>
                  <a:lnTo>
                    <a:pt x="32765" y="126"/>
                  </a:lnTo>
                  <a:lnTo>
                    <a:pt x="33527" y="126"/>
                  </a:lnTo>
                  <a:lnTo>
                    <a:pt x="34416" y="380"/>
                  </a:lnTo>
                  <a:lnTo>
                    <a:pt x="34670" y="380"/>
                  </a:lnTo>
                  <a:lnTo>
                    <a:pt x="35051" y="507"/>
                  </a:lnTo>
                  <a:lnTo>
                    <a:pt x="35305" y="634"/>
                  </a:lnTo>
                  <a:lnTo>
                    <a:pt x="35687" y="761"/>
                  </a:lnTo>
                  <a:lnTo>
                    <a:pt x="35940" y="1015"/>
                  </a:lnTo>
                  <a:lnTo>
                    <a:pt x="36194" y="1396"/>
                  </a:lnTo>
                  <a:lnTo>
                    <a:pt x="36449" y="1777"/>
                  </a:lnTo>
                  <a:lnTo>
                    <a:pt x="36575" y="2285"/>
                  </a:lnTo>
                  <a:lnTo>
                    <a:pt x="36702" y="2793"/>
                  </a:lnTo>
                  <a:lnTo>
                    <a:pt x="36702" y="3428"/>
                  </a:lnTo>
                  <a:lnTo>
                    <a:pt x="36829" y="4063"/>
                  </a:lnTo>
                  <a:lnTo>
                    <a:pt x="36829" y="4825"/>
                  </a:lnTo>
                  <a:lnTo>
                    <a:pt x="36829" y="5714"/>
                  </a:lnTo>
                  <a:lnTo>
                    <a:pt x="36702" y="6350"/>
                  </a:lnTo>
                  <a:lnTo>
                    <a:pt x="36702" y="6984"/>
                  </a:lnTo>
                  <a:lnTo>
                    <a:pt x="36575" y="7492"/>
                  </a:lnTo>
                  <a:lnTo>
                    <a:pt x="36449" y="8000"/>
                  </a:lnTo>
                  <a:lnTo>
                    <a:pt x="36194" y="8381"/>
                  </a:lnTo>
                  <a:lnTo>
                    <a:pt x="35940" y="8762"/>
                  </a:lnTo>
                  <a:lnTo>
                    <a:pt x="35687" y="9143"/>
                  </a:lnTo>
                  <a:lnTo>
                    <a:pt x="35305" y="9270"/>
                  </a:lnTo>
                  <a:lnTo>
                    <a:pt x="35051" y="9397"/>
                  </a:lnTo>
                  <a:lnTo>
                    <a:pt x="34670" y="9525"/>
                  </a:lnTo>
                  <a:lnTo>
                    <a:pt x="34289" y="9525"/>
                  </a:lnTo>
                  <a:lnTo>
                    <a:pt x="31241" y="9525"/>
                  </a:lnTo>
                  <a:lnTo>
                    <a:pt x="30099" y="9525"/>
                  </a:lnTo>
                  <a:lnTo>
                    <a:pt x="29082" y="9778"/>
                  </a:lnTo>
                  <a:lnTo>
                    <a:pt x="28193" y="10159"/>
                  </a:lnTo>
                  <a:lnTo>
                    <a:pt x="27304" y="10540"/>
                  </a:lnTo>
                  <a:lnTo>
                    <a:pt x="26669" y="11429"/>
                  </a:lnTo>
                  <a:lnTo>
                    <a:pt x="24511" y="23113"/>
                  </a:lnTo>
                  <a:lnTo>
                    <a:pt x="24511" y="27431"/>
                  </a:lnTo>
                  <a:lnTo>
                    <a:pt x="24511" y="38353"/>
                  </a:lnTo>
                  <a:lnTo>
                    <a:pt x="24511" y="41909"/>
                  </a:lnTo>
                  <a:lnTo>
                    <a:pt x="24384" y="45084"/>
                  </a:lnTo>
                  <a:lnTo>
                    <a:pt x="24002" y="47625"/>
                  </a:lnTo>
                  <a:lnTo>
                    <a:pt x="23494" y="50164"/>
                  </a:lnTo>
                  <a:lnTo>
                    <a:pt x="22860" y="52450"/>
                  </a:lnTo>
                  <a:lnTo>
                    <a:pt x="21843" y="54482"/>
                  </a:lnTo>
                  <a:lnTo>
                    <a:pt x="20827" y="56514"/>
                  </a:lnTo>
                  <a:lnTo>
                    <a:pt x="19430" y="58292"/>
                  </a:lnTo>
                  <a:lnTo>
                    <a:pt x="17779" y="59689"/>
                  </a:lnTo>
                  <a:lnTo>
                    <a:pt x="16128" y="61213"/>
                  </a:lnTo>
                  <a:lnTo>
                    <a:pt x="13969" y="62229"/>
                  </a:lnTo>
                  <a:lnTo>
                    <a:pt x="11302" y="62737"/>
                  </a:lnTo>
                  <a:lnTo>
                    <a:pt x="13969" y="63245"/>
                  </a:lnTo>
                  <a:lnTo>
                    <a:pt x="21843" y="70992"/>
                  </a:lnTo>
                  <a:lnTo>
                    <a:pt x="22860" y="73025"/>
                  </a:lnTo>
                  <a:lnTo>
                    <a:pt x="23494" y="75310"/>
                  </a:lnTo>
                  <a:lnTo>
                    <a:pt x="24002" y="77850"/>
                  </a:lnTo>
                  <a:lnTo>
                    <a:pt x="24384" y="80390"/>
                  </a:lnTo>
                  <a:lnTo>
                    <a:pt x="24511" y="83438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1" y="110997"/>
                  </a:lnTo>
                  <a:lnTo>
                    <a:pt x="25145" y="113156"/>
                  </a:lnTo>
                  <a:lnTo>
                    <a:pt x="28066" y="118490"/>
                  </a:lnTo>
                  <a:lnTo>
                    <a:pt x="28828" y="118998"/>
                  </a:lnTo>
                  <a:lnTo>
                    <a:pt x="29844" y="119252"/>
                  </a:lnTo>
                  <a:lnTo>
                    <a:pt x="30987" y="119252"/>
                  </a:lnTo>
                  <a:lnTo>
                    <a:pt x="34162" y="119252"/>
                  </a:lnTo>
                  <a:lnTo>
                    <a:pt x="34543" y="119252"/>
                  </a:lnTo>
                  <a:lnTo>
                    <a:pt x="34925" y="119379"/>
                  </a:lnTo>
                  <a:lnTo>
                    <a:pt x="35305" y="119506"/>
                  </a:lnTo>
                  <a:lnTo>
                    <a:pt x="35687" y="119633"/>
                  </a:lnTo>
                  <a:lnTo>
                    <a:pt x="35940" y="119887"/>
                  </a:lnTo>
                  <a:lnTo>
                    <a:pt x="36194" y="120268"/>
                  </a:lnTo>
                  <a:lnTo>
                    <a:pt x="36449" y="120650"/>
                  </a:lnTo>
                  <a:lnTo>
                    <a:pt x="36575" y="121157"/>
                  </a:lnTo>
                  <a:lnTo>
                    <a:pt x="36702" y="121665"/>
                  </a:lnTo>
                  <a:lnTo>
                    <a:pt x="36702" y="122300"/>
                  </a:lnTo>
                  <a:lnTo>
                    <a:pt x="36829" y="123062"/>
                  </a:lnTo>
                  <a:lnTo>
                    <a:pt x="36829" y="123951"/>
                  </a:lnTo>
                  <a:lnTo>
                    <a:pt x="36829" y="124713"/>
                  </a:lnTo>
                  <a:lnTo>
                    <a:pt x="36702" y="125348"/>
                  </a:lnTo>
                  <a:lnTo>
                    <a:pt x="36702" y="125983"/>
                  </a:lnTo>
                  <a:lnTo>
                    <a:pt x="36575" y="126491"/>
                  </a:lnTo>
                  <a:lnTo>
                    <a:pt x="36449" y="127000"/>
                  </a:lnTo>
                  <a:lnTo>
                    <a:pt x="36194" y="127253"/>
                  </a:lnTo>
                  <a:lnTo>
                    <a:pt x="35940" y="127634"/>
                  </a:lnTo>
                  <a:lnTo>
                    <a:pt x="35687" y="127888"/>
                  </a:lnTo>
                  <a:lnTo>
                    <a:pt x="35432" y="128015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543" y="128396"/>
                  </a:lnTo>
                  <a:lnTo>
                    <a:pt x="33654" y="128523"/>
                  </a:lnTo>
                  <a:lnTo>
                    <a:pt x="32892" y="128650"/>
                  </a:lnTo>
                  <a:lnTo>
                    <a:pt x="32130" y="128650"/>
                  </a:lnTo>
                  <a:lnTo>
                    <a:pt x="31495" y="128777"/>
                  </a:lnTo>
                  <a:lnTo>
                    <a:pt x="30734" y="128777"/>
                  </a:lnTo>
                  <a:lnTo>
                    <a:pt x="29717" y="128777"/>
                  </a:lnTo>
                  <a:lnTo>
                    <a:pt x="26415" y="128777"/>
                  </a:lnTo>
                  <a:lnTo>
                    <a:pt x="23749" y="128269"/>
                  </a:lnTo>
                  <a:lnTo>
                    <a:pt x="21589" y="127126"/>
                  </a:lnTo>
                  <a:lnTo>
                    <a:pt x="19430" y="126110"/>
                  </a:lnTo>
                  <a:lnTo>
                    <a:pt x="17779" y="124459"/>
                  </a:lnTo>
                  <a:lnTo>
                    <a:pt x="13335" y="107060"/>
                  </a:lnTo>
                  <a:lnTo>
                    <a:pt x="13335" y="101853"/>
                  </a:lnTo>
                  <a:lnTo>
                    <a:pt x="13335" y="86486"/>
                  </a:lnTo>
                  <a:lnTo>
                    <a:pt x="13335" y="83057"/>
                  </a:lnTo>
                  <a:lnTo>
                    <a:pt x="13080" y="80390"/>
                  </a:lnTo>
                  <a:lnTo>
                    <a:pt x="7365" y="69087"/>
                  </a:lnTo>
                  <a:lnTo>
                    <a:pt x="5968" y="68071"/>
                  </a:lnTo>
                  <a:lnTo>
                    <a:pt x="4317" y="67436"/>
                  </a:lnTo>
                  <a:lnTo>
                    <a:pt x="2412" y="67309"/>
                  </a:lnTo>
                  <a:lnTo>
                    <a:pt x="2031" y="67182"/>
                  </a:lnTo>
                  <a:lnTo>
                    <a:pt x="1650" y="67055"/>
                  </a:lnTo>
                  <a:lnTo>
                    <a:pt x="1269" y="66928"/>
                  </a:lnTo>
                  <a:lnTo>
                    <a:pt x="1015" y="66675"/>
                  </a:lnTo>
                  <a:lnTo>
                    <a:pt x="762" y="66420"/>
                  </a:lnTo>
                  <a:lnTo>
                    <a:pt x="635" y="66039"/>
                  </a:lnTo>
                  <a:lnTo>
                    <a:pt x="380" y="65785"/>
                  </a:lnTo>
                  <a:lnTo>
                    <a:pt x="253" y="65277"/>
                  </a:lnTo>
                  <a:lnTo>
                    <a:pt x="253" y="64769"/>
                  </a:lnTo>
                  <a:lnTo>
                    <a:pt x="126" y="64134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126" y="61340"/>
                  </a:lnTo>
                  <a:lnTo>
                    <a:pt x="126" y="60705"/>
                  </a:lnTo>
                  <a:lnTo>
                    <a:pt x="253" y="60197"/>
                  </a:lnTo>
                  <a:lnTo>
                    <a:pt x="380" y="59689"/>
                  </a:lnTo>
                  <a:lnTo>
                    <a:pt x="507" y="59308"/>
                  </a:lnTo>
                  <a:lnTo>
                    <a:pt x="762" y="58927"/>
                  </a:lnTo>
                  <a:lnTo>
                    <a:pt x="888" y="58673"/>
                  </a:lnTo>
                  <a:lnTo>
                    <a:pt x="1269" y="58546"/>
                  </a:lnTo>
                  <a:lnTo>
                    <a:pt x="1524" y="58419"/>
                  </a:lnTo>
                  <a:lnTo>
                    <a:pt x="1904" y="58292"/>
                  </a:lnTo>
                  <a:lnTo>
                    <a:pt x="2412" y="58165"/>
                  </a:lnTo>
                  <a:lnTo>
                    <a:pt x="5968" y="57784"/>
                  </a:lnTo>
                  <a:lnTo>
                    <a:pt x="8762" y="56006"/>
                  </a:lnTo>
                  <a:lnTo>
                    <a:pt x="10540" y="52831"/>
                  </a:lnTo>
                  <a:lnTo>
                    <a:pt x="12445" y="49783"/>
                  </a:lnTo>
                  <a:lnTo>
                    <a:pt x="13335" y="45084"/>
                  </a:lnTo>
                  <a:lnTo>
                    <a:pt x="13335" y="38988"/>
                  </a:lnTo>
                  <a:lnTo>
                    <a:pt x="13335" y="26923"/>
                  </a:lnTo>
                  <a:lnTo>
                    <a:pt x="13335" y="21716"/>
                  </a:lnTo>
                  <a:lnTo>
                    <a:pt x="13588" y="17525"/>
                  </a:lnTo>
                  <a:lnTo>
                    <a:pt x="21716" y="1650"/>
                  </a:lnTo>
                  <a:lnTo>
                    <a:pt x="23749" y="507"/>
                  </a:lnTo>
                  <a:lnTo>
                    <a:pt x="26415" y="0"/>
                  </a:lnTo>
                  <a:lnTo>
                    <a:pt x="29717" y="0"/>
                  </a:lnTo>
                  <a:close/>
                </a:path>
              </a:pathLst>
            </a:custGeom>
            <a:ln w="9534">
              <a:solidFill>
                <a:srgbClr val="0909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37940" y="4735829"/>
            <a:ext cx="836294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5" dirty="0">
                <a:solidFill>
                  <a:srgbClr val="EAEAEA"/>
                </a:solidFill>
                <a:latin typeface="Calibri"/>
                <a:cs typeface="Calibri"/>
              </a:rPr>
              <a:t>name:</a:t>
            </a:r>
            <a:r>
              <a:rPr sz="1200" spc="15" dirty="0">
                <a:solidFill>
                  <a:srgbClr val="EAEAEA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“ben”,</a:t>
            </a:r>
            <a:endParaRPr sz="1200">
              <a:latin typeface="Calibri"/>
              <a:cs typeface="Calibri"/>
            </a:endParaRPr>
          </a:p>
          <a:p>
            <a:pPr marL="31750">
              <a:lnSpc>
                <a:spcPts val="1435"/>
              </a:lnSpc>
            </a:pPr>
            <a:r>
              <a:rPr sz="1200" spc="-15" dirty="0">
                <a:solidFill>
                  <a:srgbClr val="EAEAEA"/>
                </a:solidFill>
                <a:latin typeface="Calibri"/>
                <a:cs typeface="Calibri"/>
              </a:rPr>
              <a:t>hat:</a:t>
            </a:r>
            <a:r>
              <a:rPr sz="1200" spc="50" dirty="0">
                <a:solidFill>
                  <a:srgbClr val="EAEAEA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”yes”}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05475" y="4010025"/>
            <a:ext cx="2524125" cy="1638300"/>
            <a:chOff x="5705475" y="4010025"/>
            <a:chExt cx="2524125" cy="163830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5475" y="4010025"/>
              <a:ext cx="2524125" cy="1638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48401" y="4081526"/>
              <a:ext cx="2381250" cy="1495425"/>
            </a:xfrm>
            <a:custGeom>
              <a:avLst/>
              <a:gdLst/>
              <a:ahLst/>
              <a:cxnLst/>
              <a:rect l="l" t="t" r="r" b="b"/>
              <a:pathLst>
                <a:path w="2381250" h="1495425">
                  <a:moveTo>
                    <a:pt x="23812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1577" y="1427447"/>
                  </a:lnTo>
                  <a:lnTo>
                    <a:pt x="121034" y="1439321"/>
                  </a:lnTo>
                  <a:lnTo>
                    <a:pt x="178446" y="1449931"/>
                  </a:lnTo>
                  <a:lnTo>
                    <a:pt x="233890" y="1459318"/>
                  </a:lnTo>
                  <a:lnTo>
                    <a:pt x="287445" y="1467518"/>
                  </a:lnTo>
                  <a:lnTo>
                    <a:pt x="339186" y="1474570"/>
                  </a:lnTo>
                  <a:lnTo>
                    <a:pt x="389192" y="1480513"/>
                  </a:lnTo>
                  <a:lnTo>
                    <a:pt x="437539" y="1485386"/>
                  </a:lnTo>
                  <a:lnTo>
                    <a:pt x="484304" y="1489227"/>
                  </a:lnTo>
                  <a:lnTo>
                    <a:pt x="529565" y="1492074"/>
                  </a:lnTo>
                  <a:lnTo>
                    <a:pt x="573398" y="1493967"/>
                  </a:lnTo>
                  <a:lnTo>
                    <a:pt x="615882" y="1494942"/>
                  </a:lnTo>
                  <a:lnTo>
                    <a:pt x="657092" y="1495040"/>
                  </a:lnTo>
                  <a:lnTo>
                    <a:pt x="697107" y="1494298"/>
                  </a:lnTo>
                  <a:lnTo>
                    <a:pt x="736003" y="1492755"/>
                  </a:lnTo>
                  <a:lnTo>
                    <a:pt x="810748" y="1487419"/>
                  </a:lnTo>
                  <a:lnTo>
                    <a:pt x="881944" y="1479342"/>
                  </a:lnTo>
                  <a:lnTo>
                    <a:pt x="950208" y="1468830"/>
                  </a:lnTo>
                  <a:lnTo>
                    <a:pt x="1016158" y="1456192"/>
                  </a:lnTo>
                  <a:lnTo>
                    <a:pt x="1080410" y="1441736"/>
                  </a:lnTo>
                  <a:lnTo>
                    <a:pt x="1143583" y="1425769"/>
                  </a:lnTo>
                  <a:lnTo>
                    <a:pt x="1237666" y="1399662"/>
                  </a:lnTo>
                  <a:lnTo>
                    <a:pt x="1397815" y="1352962"/>
                  </a:lnTo>
                  <a:lnTo>
                    <a:pt x="1464845" y="1334065"/>
                  </a:lnTo>
                  <a:lnTo>
                    <a:pt x="1534498" y="1315506"/>
                  </a:lnTo>
                  <a:lnTo>
                    <a:pt x="1607391" y="1297593"/>
                  </a:lnTo>
                  <a:lnTo>
                    <a:pt x="1645246" y="1288975"/>
                  </a:lnTo>
                  <a:lnTo>
                    <a:pt x="1684142" y="1280634"/>
                  </a:lnTo>
                  <a:lnTo>
                    <a:pt x="1724157" y="1272608"/>
                  </a:lnTo>
                  <a:lnTo>
                    <a:pt x="1765367" y="1264936"/>
                  </a:lnTo>
                  <a:lnTo>
                    <a:pt x="1807851" y="1257657"/>
                  </a:lnTo>
                  <a:lnTo>
                    <a:pt x="1851684" y="1250809"/>
                  </a:lnTo>
                  <a:lnTo>
                    <a:pt x="1896945" y="1244430"/>
                  </a:lnTo>
                  <a:lnTo>
                    <a:pt x="1943710" y="1238559"/>
                  </a:lnTo>
                  <a:lnTo>
                    <a:pt x="1992057" y="1233235"/>
                  </a:lnTo>
                  <a:lnTo>
                    <a:pt x="2042063" y="1228495"/>
                  </a:lnTo>
                  <a:lnTo>
                    <a:pt x="2093804" y="1224380"/>
                  </a:lnTo>
                  <a:lnTo>
                    <a:pt x="2147359" y="1220926"/>
                  </a:lnTo>
                  <a:lnTo>
                    <a:pt x="2202803" y="1218172"/>
                  </a:lnTo>
                  <a:lnTo>
                    <a:pt x="2260215" y="1216158"/>
                  </a:lnTo>
                  <a:lnTo>
                    <a:pt x="2319672" y="1214921"/>
                  </a:lnTo>
                  <a:lnTo>
                    <a:pt x="2381250" y="1214501"/>
                  </a:lnTo>
                  <a:lnTo>
                    <a:pt x="2381250" y="0"/>
                  </a:lnTo>
                  <a:close/>
                </a:path>
              </a:pathLst>
            </a:custGeom>
            <a:solidFill>
              <a:srgbClr val="C79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48401" y="4081526"/>
              <a:ext cx="2381250" cy="1495425"/>
            </a:xfrm>
            <a:custGeom>
              <a:avLst/>
              <a:gdLst/>
              <a:ahLst/>
              <a:cxnLst/>
              <a:rect l="l" t="t" r="r" b="b"/>
              <a:pathLst>
                <a:path w="2381250" h="1495425">
                  <a:moveTo>
                    <a:pt x="0" y="0"/>
                  </a:moveTo>
                  <a:lnTo>
                    <a:pt x="2381250" y="0"/>
                  </a:lnTo>
                  <a:lnTo>
                    <a:pt x="2381250" y="1214501"/>
                  </a:lnTo>
                  <a:lnTo>
                    <a:pt x="2319672" y="1214921"/>
                  </a:lnTo>
                  <a:lnTo>
                    <a:pt x="2260215" y="1216158"/>
                  </a:lnTo>
                  <a:lnTo>
                    <a:pt x="2202803" y="1218172"/>
                  </a:lnTo>
                  <a:lnTo>
                    <a:pt x="2147359" y="1220926"/>
                  </a:lnTo>
                  <a:lnTo>
                    <a:pt x="2093804" y="1224380"/>
                  </a:lnTo>
                  <a:lnTo>
                    <a:pt x="2042063" y="1228495"/>
                  </a:lnTo>
                  <a:lnTo>
                    <a:pt x="1992057" y="1233235"/>
                  </a:lnTo>
                  <a:lnTo>
                    <a:pt x="1943710" y="1238559"/>
                  </a:lnTo>
                  <a:lnTo>
                    <a:pt x="1896945" y="1244430"/>
                  </a:lnTo>
                  <a:lnTo>
                    <a:pt x="1851684" y="1250809"/>
                  </a:lnTo>
                  <a:lnTo>
                    <a:pt x="1807851" y="1257657"/>
                  </a:lnTo>
                  <a:lnTo>
                    <a:pt x="1765367" y="1264936"/>
                  </a:lnTo>
                  <a:lnTo>
                    <a:pt x="1724157" y="1272608"/>
                  </a:lnTo>
                  <a:lnTo>
                    <a:pt x="1684142" y="1280634"/>
                  </a:lnTo>
                  <a:lnTo>
                    <a:pt x="1645246" y="1288975"/>
                  </a:lnTo>
                  <a:lnTo>
                    <a:pt x="1607391" y="1297593"/>
                  </a:lnTo>
                  <a:lnTo>
                    <a:pt x="1534498" y="1315506"/>
                  </a:lnTo>
                  <a:lnTo>
                    <a:pt x="1464845" y="1334065"/>
                  </a:lnTo>
                  <a:lnTo>
                    <a:pt x="1397815" y="1352962"/>
                  </a:lnTo>
                  <a:lnTo>
                    <a:pt x="1332791" y="1371889"/>
                  </a:lnTo>
                  <a:lnTo>
                    <a:pt x="1300839" y="1381268"/>
                  </a:lnTo>
                  <a:lnTo>
                    <a:pt x="1269156" y="1390538"/>
                  </a:lnTo>
                  <a:lnTo>
                    <a:pt x="1206292" y="1408601"/>
                  </a:lnTo>
                  <a:lnTo>
                    <a:pt x="1143583" y="1425769"/>
                  </a:lnTo>
                  <a:lnTo>
                    <a:pt x="1080410" y="1441736"/>
                  </a:lnTo>
                  <a:lnTo>
                    <a:pt x="1016158" y="1456192"/>
                  </a:lnTo>
                  <a:lnTo>
                    <a:pt x="950208" y="1468830"/>
                  </a:lnTo>
                  <a:lnTo>
                    <a:pt x="881944" y="1479342"/>
                  </a:lnTo>
                  <a:lnTo>
                    <a:pt x="810748" y="1487419"/>
                  </a:lnTo>
                  <a:lnTo>
                    <a:pt x="736003" y="1492755"/>
                  </a:lnTo>
                  <a:lnTo>
                    <a:pt x="697107" y="1494298"/>
                  </a:lnTo>
                  <a:lnTo>
                    <a:pt x="657092" y="1495040"/>
                  </a:lnTo>
                  <a:lnTo>
                    <a:pt x="615882" y="1494942"/>
                  </a:lnTo>
                  <a:lnTo>
                    <a:pt x="573398" y="1493967"/>
                  </a:lnTo>
                  <a:lnTo>
                    <a:pt x="529565" y="1492074"/>
                  </a:lnTo>
                  <a:lnTo>
                    <a:pt x="484304" y="1489227"/>
                  </a:lnTo>
                  <a:lnTo>
                    <a:pt x="437539" y="1485386"/>
                  </a:lnTo>
                  <a:lnTo>
                    <a:pt x="389192" y="1480513"/>
                  </a:lnTo>
                  <a:lnTo>
                    <a:pt x="339186" y="1474570"/>
                  </a:lnTo>
                  <a:lnTo>
                    <a:pt x="287445" y="1467518"/>
                  </a:lnTo>
                  <a:lnTo>
                    <a:pt x="233890" y="1459318"/>
                  </a:lnTo>
                  <a:lnTo>
                    <a:pt x="178446" y="1449931"/>
                  </a:lnTo>
                  <a:lnTo>
                    <a:pt x="121034" y="1439321"/>
                  </a:lnTo>
                  <a:lnTo>
                    <a:pt x="61577" y="1427447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28359" y="4138548"/>
            <a:ext cx="1156970" cy="762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9375" marR="8255" indent="-66675">
              <a:lnSpc>
                <a:spcPct val="99100"/>
              </a:lnSpc>
              <a:spcBef>
                <a:spcPts val="110"/>
              </a:spcBef>
            </a:pPr>
            <a:r>
              <a:rPr sz="1200" spc="-15" dirty="0">
                <a:latin typeface="Calibri"/>
                <a:cs typeface="Calibri"/>
              </a:rPr>
              <a:t>{</a:t>
            </a:r>
            <a:r>
              <a:rPr sz="1200" spc="-15" dirty="0">
                <a:solidFill>
                  <a:srgbClr val="EAEAEA"/>
                </a:solidFill>
                <a:latin typeface="Calibri"/>
                <a:cs typeface="Calibri"/>
              </a:rPr>
              <a:t>name:</a:t>
            </a:r>
            <a:r>
              <a:rPr sz="1200" spc="-10" dirty="0">
                <a:solidFill>
                  <a:srgbClr val="EAEAE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“matt”, 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EAEAEA"/>
                </a:solidFill>
                <a:latin typeface="Calibri"/>
                <a:cs typeface="Calibri"/>
              </a:rPr>
              <a:t>pizza: </a:t>
            </a:r>
            <a:r>
              <a:rPr sz="1200" spc="-35" dirty="0">
                <a:latin typeface="Calibri"/>
                <a:cs typeface="Calibri"/>
              </a:rPr>
              <a:t>“DiGiorno”,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EAEAEA"/>
                </a:solidFill>
                <a:latin typeface="Calibri"/>
                <a:cs typeface="Calibri"/>
              </a:rPr>
              <a:t>height:</a:t>
            </a:r>
            <a:r>
              <a:rPr sz="1200" dirty="0">
                <a:solidFill>
                  <a:srgbClr val="EAEAE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72,</a:t>
            </a:r>
            <a:endParaRPr sz="12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65"/>
              </a:spcBef>
            </a:pPr>
            <a:r>
              <a:rPr sz="1200" dirty="0">
                <a:solidFill>
                  <a:srgbClr val="E3EFF7"/>
                </a:solidFill>
                <a:latin typeface="Calibri"/>
                <a:cs typeface="Calibri"/>
              </a:rPr>
              <a:t>loc:</a:t>
            </a:r>
            <a:r>
              <a:rPr sz="1200" spc="-15" dirty="0">
                <a:solidFill>
                  <a:srgbClr val="E3EFF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libri"/>
                <a:cs typeface="Calibri"/>
              </a:rPr>
              <a:t>[44.6,</a:t>
            </a:r>
            <a:r>
              <a:rPr sz="1200" dirty="0">
                <a:solidFill>
                  <a:srgbClr val="18181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Calibri"/>
                <a:cs typeface="Calibri"/>
              </a:rPr>
              <a:t>71.3]</a:t>
            </a:r>
            <a:r>
              <a:rPr sz="1200" spc="-5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99185" y="3048000"/>
            <a:ext cx="18656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1869" algn="r">
              <a:lnSpc>
                <a:spcPts val="1435"/>
              </a:lnSpc>
              <a:spcBef>
                <a:spcPts val="100"/>
              </a:spcBef>
            </a:pPr>
            <a:r>
              <a:rPr sz="1200" spc="-25" dirty="0">
                <a:solidFill>
                  <a:srgbClr val="181817"/>
                </a:solidFill>
                <a:latin typeface="Arial MT"/>
                <a:cs typeface="Arial MT"/>
              </a:rPr>
              <a:t>{</a:t>
            </a:r>
            <a:r>
              <a:rPr sz="1200" spc="-25" dirty="0">
                <a:solidFill>
                  <a:srgbClr val="DFDCB7"/>
                </a:solidFill>
                <a:latin typeface="Arial MT"/>
                <a:cs typeface="Arial MT"/>
              </a:rPr>
              <a:t>name:</a:t>
            </a:r>
            <a:r>
              <a:rPr sz="1200" spc="45" dirty="0">
                <a:solidFill>
                  <a:srgbClr val="DFDCB7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2E2B1F"/>
                </a:solidFill>
                <a:latin typeface="Arial MT"/>
                <a:cs typeface="Arial MT"/>
              </a:rPr>
              <a:t>“will”</a:t>
            </a:r>
            <a:r>
              <a:rPr sz="1200" spc="-25" dirty="0">
                <a:solidFill>
                  <a:srgbClr val="003E75"/>
                </a:solidFill>
                <a:latin typeface="Arial MT"/>
                <a:cs typeface="Arial MT"/>
              </a:rPr>
              <a:t>,</a:t>
            </a:r>
            <a:endParaRPr sz="1200">
              <a:latin typeface="Arial MT"/>
              <a:cs typeface="Arial MT"/>
            </a:endParaRPr>
          </a:p>
          <a:p>
            <a:pPr marR="934719" algn="r">
              <a:lnSpc>
                <a:spcPts val="1425"/>
              </a:lnSpc>
            </a:pPr>
            <a:r>
              <a:rPr sz="1200" spc="-15" dirty="0">
                <a:solidFill>
                  <a:srgbClr val="DFDCB7"/>
                </a:solidFill>
                <a:latin typeface="Arial MT"/>
                <a:cs typeface="Arial MT"/>
              </a:rPr>
              <a:t>eyes:</a:t>
            </a:r>
            <a:r>
              <a:rPr sz="1200" spc="40" dirty="0">
                <a:solidFill>
                  <a:srgbClr val="DFDCB7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81817"/>
                </a:solidFill>
                <a:latin typeface="Arial MT"/>
                <a:cs typeface="Arial MT"/>
              </a:rPr>
              <a:t>“blue”,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ts val="1425"/>
              </a:lnSpc>
            </a:pPr>
            <a:r>
              <a:rPr sz="1200" spc="-15" dirty="0">
                <a:solidFill>
                  <a:srgbClr val="E3EFF7"/>
                </a:solidFill>
                <a:latin typeface="Arial MT"/>
                <a:cs typeface="Arial MT"/>
              </a:rPr>
              <a:t>birthplace:</a:t>
            </a:r>
            <a:r>
              <a:rPr sz="1200" spc="65" dirty="0">
                <a:solidFill>
                  <a:srgbClr val="E3EFF7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181817"/>
                </a:solidFill>
                <a:latin typeface="Arial MT"/>
                <a:cs typeface="Arial MT"/>
              </a:rPr>
              <a:t>“NY”,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ts val="1430"/>
              </a:lnSpc>
            </a:pPr>
            <a:r>
              <a:rPr sz="1200" spc="-5" dirty="0">
                <a:solidFill>
                  <a:srgbClr val="E3EFF7"/>
                </a:solidFill>
                <a:latin typeface="Arial MT"/>
                <a:cs typeface="Arial MT"/>
              </a:rPr>
              <a:t>aliases</a:t>
            </a:r>
            <a:r>
              <a:rPr sz="1200" spc="-5" dirty="0">
                <a:solidFill>
                  <a:srgbClr val="181817"/>
                </a:solidFill>
                <a:latin typeface="Arial MT"/>
                <a:cs typeface="Arial MT"/>
              </a:rPr>
              <a:t>:</a:t>
            </a:r>
            <a:r>
              <a:rPr sz="1200" spc="-60" dirty="0">
                <a:solidFill>
                  <a:srgbClr val="181817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81817"/>
                </a:solidFill>
                <a:latin typeface="Arial MT"/>
                <a:cs typeface="Arial MT"/>
              </a:rPr>
              <a:t>[“bill”,</a:t>
            </a:r>
            <a:r>
              <a:rPr sz="1200" spc="170" dirty="0">
                <a:solidFill>
                  <a:srgbClr val="181817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81817"/>
                </a:solidFill>
                <a:latin typeface="Arial MT"/>
                <a:cs typeface="Arial MT"/>
              </a:rPr>
              <a:t>“la</a:t>
            </a:r>
            <a:r>
              <a:rPr sz="1200" spc="55" dirty="0">
                <a:solidFill>
                  <a:srgbClr val="181817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81817"/>
                </a:solidFill>
                <a:latin typeface="Arial MT"/>
                <a:cs typeface="Arial MT"/>
              </a:rPr>
              <a:t>ciacco”],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ts val="1435"/>
              </a:lnSpc>
            </a:pPr>
            <a:r>
              <a:rPr sz="1200" spc="-15" dirty="0">
                <a:solidFill>
                  <a:srgbClr val="E3EFF7"/>
                </a:solidFill>
                <a:latin typeface="Arial MT"/>
                <a:cs typeface="Arial MT"/>
              </a:rPr>
              <a:t>loc:</a:t>
            </a:r>
            <a:r>
              <a:rPr sz="1200" dirty="0">
                <a:solidFill>
                  <a:srgbClr val="E3EFF7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81817"/>
                </a:solidFill>
                <a:latin typeface="Arial MT"/>
                <a:cs typeface="Arial MT"/>
              </a:rPr>
              <a:t>[32.7,</a:t>
            </a:r>
            <a:r>
              <a:rPr sz="1200" spc="70" dirty="0">
                <a:solidFill>
                  <a:srgbClr val="181817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81817"/>
                </a:solidFill>
                <a:latin typeface="Arial MT"/>
                <a:cs typeface="Arial MT"/>
              </a:rPr>
              <a:t>63.4],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E3EFF7"/>
                </a:solidFill>
                <a:latin typeface="Arial MT"/>
                <a:cs typeface="Arial MT"/>
              </a:rPr>
              <a:t>boss:</a:t>
            </a:r>
            <a:r>
              <a:rPr sz="1200" spc="-35" dirty="0">
                <a:solidFill>
                  <a:srgbClr val="E3EFF7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81817"/>
                </a:solidFill>
                <a:latin typeface="Arial MT"/>
                <a:cs typeface="Arial MT"/>
              </a:rPr>
              <a:t>”ben”}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75" y="1389316"/>
            <a:ext cx="7169784" cy="4544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45" dirty="0">
                <a:solidFill>
                  <a:srgbClr val="032281"/>
                </a:solidFill>
                <a:latin typeface="Calibri"/>
                <a:cs typeface="Calibri"/>
              </a:rPr>
              <a:t>D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at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-20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is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in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libri"/>
                <a:cs typeface="Calibri"/>
              </a:rPr>
              <a:t>n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me</a:t>
            </a:r>
            <a:r>
              <a:rPr sz="2600" spc="-9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/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032281"/>
                </a:solidFill>
                <a:latin typeface="Calibri"/>
                <a:cs typeface="Calibri"/>
              </a:rPr>
              <a:t>v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l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u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libri"/>
                <a:cs typeface="Calibri"/>
              </a:rPr>
              <a:t>p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</a:t>
            </a:r>
            <a:r>
              <a:rPr sz="2600" spc="-95" dirty="0">
                <a:solidFill>
                  <a:srgbClr val="032281"/>
                </a:solidFill>
                <a:latin typeface="Calibri"/>
                <a:cs typeface="Calibri"/>
              </a:rPr>
              <a:t>r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ct val="795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n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am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40" dirty="0">
                <a:solidFill>
                  <a:srgbClr val="032281"/>
                </a:solidFill>
                <a:latin typeface="Calibri"/>
                <a:cs typeface="Calibri"/>
              </a:rPr>
              <a:t>/</a:t>
            </a:r>
            <a:r>
              <a:rPr sz="2600" spc="-55" dirty="0">
                <a:solidFill>
                  <a:srgbClr val="032281"/>
                </a:solidFill>
                <a:latin typeface="Calibri"/>
                <a:cs typeface="Calibri"/>
              </a:rPr>
              <a:t>v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l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u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-9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p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ir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032281"/>
                </a:solidFill>
                <a:latin typeface="Calibri"/>
                <a:cs typeface="Calibri"/>
              </a:rPr>
              <a:t>c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n</a:t>
            </a:r>
            <a:r>
              <a:rPr sz="2600" spc="25" dirty="0">
                <a:solidFill>
                  <a:srgbClr val="032281"/>
                </a:solidFill>
                <a:latin typeface="Calibri"/>
                <a:cs typeface="Calibri"/>
              </a:rPr>
              <a:t>s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s</a:t>
            </a:r>
            <a:r>
              <a:rPr sz="2600" spc="25" dirty="0">
                <a:solidFill>
                  <a:srgbClr val="032281"/>
                </a:solidFill>
                <a:latin typeface="Calibri"/>
                <a:cs typeface="Calibri"/>
              </a:rPr>
              <a:t>t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s</a:t>
            </a:r>
            <a:r>
              <a:rPr sz="2600" spc="-19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o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f</a:t>
            </a:r>
            <a:r>
              <a:rPr sz="2600" spc="2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-4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032281"/>
                </a:solidFill>
                <a:latin typeface="Calibri"/>
                <a:cs typeface="Calibri"/>
              </a:rPr>
              <a:t>f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ld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libri"/>
                <a:cs typeface="Calibri"/>
              </a:rPr>
              <a:t>n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me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032281"/>
                </a:solidFill>
                <a:latin typeface="Calibri"/>
                <a:cs typeface="Calibri"/>
              </a:rPr>
              <a:t>f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o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l</a:t>
            </a:r>
            <a:r>
              <a:rPr sz="2600" spc="-5" dirty="0">
                <a:solidFill>
                  <a:srgbClr val="032281"/>
                </a:solidFill>
                <a:latin typeface="Calibri"/>
                <a:cs typeface="Calibri"/>
              </a:rPr>
              <a:t>l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o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w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d  </a:t>
            </a:r>
            <a:r>
              <a:rPr sz="2600" spc="-5" dirty="0">
                <a:solidFill>
                  <a:srgbClr val="032281"/>
                </a:solidFill>
                <a:latin typeface="Calibri"/>
                <a:cs typeface="Calibri"/>
              </a:rPr>
              <a:t>by</a:t>
            </a:r>
            <a:r>
              <a:rPr sz="2600" spc="-6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32281"/>
                </a:solidFill>
                <a:latin typeface="Calibri"/>
                <a:cs typeface="Calibri"/>
              </a:rPr>
              <a:t>colon,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32281"/>
                </a:solidFill>
                <a:latin typeface="Calibri"/>
                <a:cs typeface="Calibri"/>
              </a:rPr>
              <a:t>followed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32281"/>
                </a:solidFill>
                <a:latin typeface="Calibri"/>
                <a:cs typeface="Calibri"/>
              </a:rPr>
              <a:t>by</a:t>
            </a:r>
            <a:r>
              <a:rPr sz="2600" spc="-5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32281"/>
                </a:solidFill>
                <a:latin typeface="Calibri"/>
                <a:cs typeface="Calibri"/>
              </a:rPr>
              <a:t>value:</a:t>
            </a:r>
            <a:endParaRPr sz="26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Example:</a:t>
            </a:r>
            <a:r>
              <a:rPr sz="2150" spc="114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“name”:</a:t>
            </a:r>
            <a:r>
              <a:rPr sz="2150" spc="18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032281"/>
                </a:solidFill>
                <a:latin typeface="Calibri"/>
                <a:cs typeface="Calibri"/>
              </a:rPr>
              <a:t>“R2-D2”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45" dirty="0">
                <a:solidFill>
                  <a:srgbClr val="032281"/>
                </a:solidFill>
                <a:latin typeface="Calibri"/>
                <a:cs typeface="Calibri"/>
              </a:rPr>
              <a:t>D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at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-20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is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35" dirty="0">
                <a:solidFill>
                  <a:srgbClr val="032281"/>
                </a:solidFill>
                <a:latin typeface="Calibri"/>
                <a:cs typeface="Calibri"/>
              </a:rPr>
              <a:t>s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p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-90" dirty="0">
                <a:solidFill>
                  <a:srgbClr val="032281"/>
                </a:solidFill>
                <a:latin typeface="Calibri"/>
                <a:cs typeface="Calibri"/>
              </a:rPr>
              <a:t>r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at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e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d</a:t>
            </a:r>
            <a:r>
              <a:rPr sz="2600" spc="-9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32281"/>
                </a:solidFill>
                <a:latin typeface="Calibri"/>
                <a:cs typeface="Calibri"/>
              </a:rPr>
              <a:t>b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y</a:t>
            </a:r>
            <a:r>
              <a:rPr sz="2600" spc="-5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c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o</a:t>
            </a:r>
            <a:r>
              <a:rPr sz="2600" spc="20" dirty="0">
                <a:solidFill>
                  <a:srgbClr val="032281"/>
                </a:solidFill>
                <a:latin typeface="Calibri"/>
                <a:cs typeface="Calibri"/>
              </a:rPr>
              <a:t>mm</a:t>
            </a:r>
            <a:r>
              <a:rPr sz="2600" spc="30" dirty="0">
                <a:solidFill>
                  <a:srgbClr val="032281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537210" lvl="1" indent="-229235">
              <a:lnSpc>
                <a:spcPts val="2565"/>
              </a:lnSpc>
              <a:spcBef>
                <a:spcPts val="3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Example:</a:t>
            </a:r>
            <a:r>
              <a:rPr sz="2150" spc="12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“name”:</a:t>
            </a:r>
            <a:r>
              <a:rPr sz="2150" spc="204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032281"/>
                </a:solidFill>
                <a:latin typeface="Calibri"/>
                <a:cs typeface="Calibri"/>
              </a:rPr>
              <a:t>“R2-D2”,</a:t>
            </a:r>
            <a:r>
              <a:rPr sz="2150" spc="2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032281"/>
                </a:solidFill>
                <a:latin typeface="Calibri"/>
                <a:cs typeface="Calibri"/>
              </a:rPr>
              <a:t>race</a:t>
            </a:r>
            <a:r>
              <a:rPr sz="2150" spc="16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libri"/>
                <a:cs typeface="Calibri"/>
              </a:rPr>
              <a:t>:</a:t>
            </a:r>
            <a:r>
              <a:rPr sz="2150" spc="-1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libri"/>
                <a:cs typeface="Calibri"/>
              </a:rPr>
              <a:t>“Droid”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3105"/>
              </a:lnSpc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Curly</a:t>
            </a:r>
            <a:r>
              <a:rPr sz="2600" spc="-7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libri"/>
                <a:cs typeface="Calibri"/>
              </a:rPr>
              <a:t>braces</a:t>
            </a: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32281"/>
                </a:solidFill>
                <a:latin typeface="Calibri"/>
                <a:cs typeface="Calibri"/>
              </a:rPr>
              <a:t>hold</a:t>
            </a:r>
            <a:r>
              <a:rPr sz="2600" spc="-4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32281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 marL="537210" lvl="1" indent="-229235">
              <a:lnSpc>
                <a:spcPts val="2345"/>
              </a:lnSpc>
              <a:spcBef>
                <a:spcPts val="10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dirty="0">
                <a:solidFill>
                  <a:srgbClr val="032281"/>
                </a:solidFill>
                <a:latin typeface="Calibri"/>
                <a:cs typeface="Calibri"/>
              </a:rPr>
              <a:t>Example:</a:t>
            </a:r>
            <a:r>
              <a:rPr sz="2150" spc="114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32281"/>
                </a:solidFill>
                <a:latin typeface="Calibri"/>
                <a:cs typeface="Calibri"/>
              </a:rPr>
              <a:t>{“name”:</a:t>
            </a:r>
            <a:r>
              <a:rPr sz="2150" spc="19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032281"/>
                </a:solidFill>
                <a:latin typeface="Calibri"/>
                <a:cs typeface="Calibri"/>
              </a:rPr>
              <a:t>“R2-D2”,</a:t>
            </a:r>
            <a:r>
              <a:rPr sz="2150" spc="1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032281"/>
                </a:solidFill>
                <a:latin typeface="Calibri"/>
                <a:cs typeface="Calibri"/>
              </a:rPr>
              <a:t>race</a:t>
            </a:r>
            <a:r>
              <a:rPr sz="2150" spc="15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libri"/>
                <a:cs typeface="Calibri"/>
              </a:rPr>
              <a:t>:</a:t>
            </a:r>
            <a:r>
              <a:rPr sz="2150" spc="-25" dirty="0">
                <a:solidFill>
                  <a:srgbClr val="032281"/>
                </a:solidFill>
                <a:latin typeface="Calibri"/>
                <a:cs typeface="Calibri"/>
              </a:rPr>
              <a:t> “Droid”,</a:t>
            </a:r>
            <a:r>
              <a:rPr sz="2150" spc="8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032281"/>
                </a:solidFill>
                <a:latin typeface="Calibri"/>
                <a:cs typeface="Calibri"/>
              </a:rPr>
              <a:t>affiliation:</a:t>
            </a:r>
            <a:endParaRPr sz="2150">
              <a:latin typeface="Calibri"/>
              <a:cs typeface="Calibri"/>
            </a:endParaRPr>
          </a:p>
          <a:p>
            <a:pPr marL="537210">
              <a:lnSpc>
                <a:spcPts val="2330"/>
              </a:lnSpc>
            </a:pP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“rebels”}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ts val="3105"/>
              </a:lnSpc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32281"/>
                </a:solidFill>
                <a:latin typeface="Calibri"/>
                <a:cs typeface="Calibri"/>
              </a:rPr>
              <a:t>An</a:t>
            </a:r>
            <a:r>
              <a:rPr sz="2600" spc="-3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32281"/>
                </a:solidFill>
                <a:latin typeface="Calibri"/>
                <a:cs typeface="Calibri"/>
              </a:rPr>
              <a:t>array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032281"/>
                </a:solidFill>
                <a:latin typeface="Calibri"/>
                <a:cs typeface="Calibri"/>
              </a:rPr>
              <a:t>is</a:t>
            </a:r>
            <a:r>
              <a:rPr sz="2600" spc="-4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32281"/>
                </a:solidFill>
                <a:latin typeface="Calibri"/>
                <a:cs typeface="Calibri"/>
              </a:rPr>
              <a:t>stored</a:t>
            </a:r>
            <a:r>
              <a:rPr sz="2600" spc="-10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032281"/>
                </a:solidFill>
                <a:latin typeface="Calibri"/>
                <a:cs typeface="Calibri"/>
              </a:rPr>
              <a:t>in</a:t>
            </a:r>
            <a:r>
              <a:rPr sz="2600" spc="-3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32281"/>
                </a:solidFill>
                <a:latin typeface="Calibri"/>
                <a:cs typeface="Calibri"/>
              </a:rPr>
              <a:t>brackets</a:t>
            </a:r>
            <a:r>
              <a:rPr sz="2600" spc="-1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032281"/>
                </a:solidFill>
                <a:latin typeface="Calibri"/>
                <a:cs typeface="Calibri"/>
              </a:rPr>
              <a:t>[]</a:t>
            </a:r>
            <a:endParaRPr sz="2600">
              <a:latin typeface="Calibri"/>
              <a:cs typeface="Calibri"/>
            </a:endParaRPr>
          </a:p>
          <a:p>
            <a:pPr marL="537210" marR="318770" lvl="1" indent="-229235">
              <a:lnSpc>
                <a:spcPts val="2100"/>
              </a:lnSpc>
              <a:spcBef>
                <a:spcPts val="58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  <a:tab pos="1621790" algn="l"/>
                <a:tab pos="1897380" algn="l"/>
              </a:tabLst>
            </a:pPr>
            <a:r>
              <a:rPr sz="2150" dirty="0">
                <a:solidFill>
                  <a:srgbClr val="032281"/>
                </a:solidFill>
                <a:latin typeface="Calibri"/>
                <a:cs typeface="Calibri"/>
              </a:rPr>
              <a:t>Example	</a:t>
            </a:r>
            <a:r>
              <a:rPr sz="2150" spc="5" dirty="0">
                <a:solidFill>
                  <a:srgbClr val="032281"/>
                </a:solidFill>
                <a:latin typeface="Calibri"/>
                <a:cs typeface="Calibri"/>
              </a:rPr>
              <a:t>[	</a:t>
            </a:r>
            <a:r>
              <a:rPr sz="2150" dirty="0">
                <a:solidFill>
                  <a:srgbClr val="032281"/>
                </a:solidFill>
                <a:latin typeface="Calibri"/>
                <a:cs typeface="Calibri"/>
              </a:rPr>
              <a:t>{“name”:</a:t>
            </a:r>
            <a:r>
              <a:rPr sz="2150" spc="20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032281"/>
                </a:solidFill>
                <a:latin typeface="Calibri"/>
                <a:cs typeface="Calibri"/>
              </a:rPr>
              <a:t>“R2-D2”,</a:t>
            </a:r>
            <a:r>
              <a:rPr sz="2150" spc="1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032281"/>
                </a:solidFill>
                <a:latin typeface="Calibri"/>
                <a:cs typeface="Calibri"/>
              </a:rPr>
              <a:t>race</a:t>
            </a:r>
            <a:r>
              <a:rPr sz="2150" spc="17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libri"/>
                <a:cs typeface="Calibri"/>
              </a:rPr>
              <a:t>:</a:t>
            </a:r>
            <a:r>
              <a:rPr sz="2150" spc="-2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032281"/>
                </a:solidFill>
                <a:latin typeface="Calibri"/>
                <a:cs typeface="Calibri"/>
              </a:rPr>
              <a:t>“Droid”,</a:t>
            </a:r>
            <a:r>
              <a:rPr sz="2150" spc="10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032281"/>
                </a:solidFill>
                <a:latin typeface="Calibri"/>
                <a:cs typeface="Calibri"/>
              </a:rPr>
              <a:t>affiliation: </a:t>
            </a:r>
            <a:r>
              <a:rPr sz="2150" spc="-47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“rebels”},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6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150" dirty="0">
                <a:solidFill>
                  <a:srgbClr val="032281"/>
                </a:solidFill>
                <a:latin typeface="Calibri"/>
                <a:cs typeface="Calibri"/>
              </a:rPr>
              <a:t>{“name”:</a:t>
            </a:r>
            <a:r>
              <a:rPr sz="2150" spc="20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45" dirty="0">
                <a:solidFill>
                  <a:srgbClr val="032281"/>
                </a:solidFill>
                <a:latin typeface="Calibri"/>
                <a:cs typeface="Calibri"/>
              </a:rPr>
              <a:t>“Yoda”,</a:t>
            </a:r>
            <a:r>
              <a:rPr sz="2150" spc="85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032281"/>
                </a:solidFill>
                <a:latin typeface="Calibri"/>
                <a:cs typeface="Calibri"/>
              </a:rPr>
              <a:t>affiliation:</a:t>
            </a:r>
            <a:r>
              <a:rPr sz="2150" spc="-10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032281"/>
                </a:solidFill>
                <a:latin typeface="Calibri"/>
                <a:cs typeface="Calibri"/>
              </a:rPr>
              <a:t>“rebels”}</a:t>
            </a:r>
            <a:r>
              <a:rPr sz="2150" spc="170" dirty="0">
                <a:solidFill>
                  <a:srgbClr val="032281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032281"/>
                </a:solidFill>
                <a:latin typeface="Calibri"/>
                <a:cs typeface="Calibri"/>
              </a:rPr>
              <a:t>]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" y="28575"/>
            <a:ext cx="3724275" cy="13144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98818"/>
            <a:ext cx="29686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J</a:t>
            </a:r>
            <a:r>
              <a:rPr spc="-85" dirty="0"/>
              <a:t>S</a:t>
            </a:r>
            <a:r>
              <a:rPr spc="-50" dirty="0"/>
              <a:t>O</a:t>
            </a:r>
            <a:r>
              <a:rPr spc="20" dirty="0"/>
              <a:t>N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90" dirty="0"/>
              <a:t>o</a:t>
            </a:r>
            <a:r>
              <a:rPr spc="-85" dirty="0"/>
              <a:t>r</a:t>
            </a:r>
            <a:r>
              <a:rPr spc="-35" dirty="0"/>
              <a:t>m</a:t>
            </a:r>
            <a:r>
              <a:rPr spc="-50" dirty="0"/>
              <a:t>a</a:t>
            </a:r>
            <a:r>
              <a:rPr spc="10" dirty="0"/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942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M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0" dirty="0"/>
              <a:t>g</a:t>
            </a:r>
            <a:r>
              <a:rPr spc="-90" dirty="0"/>
              <a:t>oD</a:t>
            </a:r>
            <a:r>
              <a:rPr spc="15" dirty="0"/>
              <a:t>B</a:t>
            </a:r>
            <a:r>
              <a:rPr spc="-195" dirty="0"/>
              <a:t> </a:t>
            </a:r>
            <a:r>
              <a:rPr spc="-190" dirty="0"/>
              <a:t>F</a:t>
            </a:r>
            <a:r>
              <a:rPr spc="-50" dirty="0"/>
              <a:t>e</a:t>
            </a:r>
            <a:r>
              <a:rPr spc="-55" dirty="0"/>
              <a:t>a</a:t>
            </a:r>
            <a:r>
              <a:rPr spc="-40" dirty="0"/>
              <a:t>tu</a:t>
            </a:r>
            <a:r>
              <a:rPr spc="-160" dirty="0"/>
              <a:t>r</a:t>
            </a:r>
            <a:r>
              <a:rPr spc="-50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460607"/>
            <a:ext cx="4297045" cy="40417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Calibri"/>
                <a:cs typeface="Calibri"/>
              </a:rPr>
              <a:t>Document-Oriented</a:t>
            </a:r>
            <a:r>
              <a:rPr sz="2750" spc="2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libri"/>
                <a:cs typeface="Calibri"/>
              </a:rPr>
              <a:t>storage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27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3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75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sz="2750">
              <a:latin typeface="Calibri"/>
              <a:cs typeface="Calibri"/>
            </a:endParaRPr>
          </a:p>
          <a:p>
            <a:pPr marL="241300" marR="1396365" indent="-229235">
              <a:lnSpc>
                <a:spcPct val="102499"/>
              </a:lnSpc>
              <a:spcBef>
                <a:spcPts val="59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Replication</a:t>
            </a:r>
            <a:r>
              <a:rPr sz="275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2E2B1F"/>
                </a:solidFill>
                <a:latin typeface="Calibri"/>
                <a:cs typeface="Calibri"/>
              </a:rPr>
              <a:t>&amp;</a:t>
            </a:r>
            <a:r>
              <a:rPr sz="27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libri"/>
                <a:cs typeface="Calibri"/>
              </a:rPr>
              <a:t>High </a:t>
            </a:r>
            <a:r>
              <a:rPr sz="2750" spc="-6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Auto-Sharding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Querying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Fast</a:t>
            </a: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E2B1F"/>
                </a:solidFill>
                <a:latin typeface="Calibri"/>
                <a:cs typeface="Calibri"/>
              </a:rPr>
              <a:t>In-Place</a:t>
            </a:r>
            <a:r>
              <a:rPr sz="27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E2B1F"/>
                </a:solidFill>
                <a:latin typeface="Calibri"/>
                <a:cs typeface="Calibri"/>
              </a:rPr>
              <a:t>Updates</a:t>
            </a:r>
            <a:endParaRPr sz="27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Map/Reduce</a:t>
            </a:r>
            <a:r>
              <a:rPr sz="2750" spc="2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28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5938" y="2286063"/>
            <a:ext cx="2543175" cy="1038225"/>
            <a:chOff x="5095938" y="2286063"/>
            <a:chExt cx="2543175" cy="1038225"/>
          </a:xfrm>
        </p:grpSpPr>
        <p:sp>
          <p:nvSpPr>
            <p:cNvPr id="8" name="object 8"/>
            <p:cNvSpPr/>
            <p:nvPr/>
          </p:nvSpPr>
          <p:spPr>
            <a:xfrm>
              <a:off x="5110226" y="2300351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0226" y="2300351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0176" y="2681541"/>
            <a:ext cx="7721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ile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95938" y="4067238"/>
            <a:ext cx="2543175" cy="1038225"/>
            <a:chOff x="5095938" y="4067238"/>
            <a:chExt cx="2543175" cy="1038225"/>
          </a:xfrm>
        </p:grpSpPr>
        <p:sp>
          <p:nvSpPr>
            <p:cNvPr id="12" name="object 12"/>
            <p:cNvSpPr/>
            <p:nvPr/>
          </p:nvSpPr>
          <p:spPr>
            <a:xfrm>
              <a:off x="5110226" y="4081526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0226" y="4081526"/>
              <a:ext cx="2514600" cy="1009650"/>
            </a:xfrm>
            <a:custGeom>
              <a:avLst/>
              <a:gdLst/>
              <a:ahLst/>
              <a:cxn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41670" y="4464685"/>
            <a:ext cx="125793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00" spc="-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0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00" spc="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900" spc="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900" spc="1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6558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I</a:t>
            </a:r>
            <a:r>
              <a:rPr spc="-65" dirty="0"/>
              <a:t>n</a:t>
            </a:r>
            <a:r>
              <a:rPr spc="-50" dirty="0"/>
              <a:t>d</a:t>
            </a:r>
            <a:r>
              <a:rPr spc="-125" dirty="0"/>
              <a:t>e</a:t>
            </a:r>
            <a:r>
              <a:rPr spc="10" dirty="0"/>
              <a:t>x</a:t>
            </a:r>
            <a:r>
              <a:rPr spc="-290" dirty="0"/>
              <a:t> </a:t>
            </a:r>
            <a:r>
              <a:rPr spc="-120" dirty="0"/>
              <a:t>F</a:t>
            </a:r>
            <a:r>
              <a:rPr spc="-40" dirty="0"/>
              <a:t>u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55" dirty="0"/>
              <a:t>a</a:t>
            </a:r>
            <a:r>
              <a:rPr spc="-40" dirty="0"/>
              <a:t>l</a:t>
            </a:r>
            <a:r>
              <a:rPr spc="-70" dirty="0"/>
              <a:t>i</a:t>
            </a:r>
            <a:r>
              <a:rPr spc="-120" dirty="0"/>
              <a:t>t</a:t>
            </a:r>
            <a:r>
              <a:rPr spc="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18450"/>
            <a:ext cx="7302500" cy="50050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B+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indexes</a:t>
            </a:r>
            <a:endParaRPr sz="2150">
              <a:latin typeface="Calibri"/>
              <a:cs typeface="Calibri"/>
            </a:endParaRPr>
          </a:p>
          <a:p>
            <a:pPr marL="241300" marR="78105" indent="-229235">
              <a:lnSpc>
                <a:spcPts val="2330"/>
              </a:lnSpc>
              <a:spcBef>
                <a:spcPts val="63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automatically</a:t>
            </a:r>
            <a:r>
              <a:rPr sz="215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_id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(the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primary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2E2B1F"/>
                </a:solidFill>
                <a:latin typeface="Calibri"/>
                <a:cs typeface="Calibri"/>
              </a:rPr>
              <a:t>key)</a:t>
            </a:r>
            <a:endParaRPr sz="2150">
              <a:latin typeface="Calibri"/>
              <a:cs typeface="Calibri"/>
            </a:endParaRPr>
          </a:p>
          <a:p>
            <a:pPr marL="241300" marR="5080" indent="-229235">
              <a:lnSpc>
                <a:spcPts val="2400"/>
              </a:lnSpc>
              <a:spcBef>
                <a:spcPts val="54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indexes</a:t>
            </a:r>
            <a:r>
              <a:rPr sz="215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improve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15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performance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enforce</a:t>
            </a:r>
            <a:r>
              <a:rPr sz="215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Unique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particular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endParaRPr sz="2150">
              <a:latin typeface="Calibri"/>
              <a:cs typeface="Calibri"/>
            </a:endParaRPr>
          </a:p>
          <a:p>
            <a:pPr marL="228600" marR="955040" indent="-228600" algn="r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Supports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1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Compound</a:t>
            </a:r>
            <a:r>
              <a:rPr sz="2150" spc="2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endParaRPr sz="2150">
              <a:latin typeface="Calibri"/>
              <a:cs typeface="Calibri"/>
            </a:endParaRPr>
          </a:p>
          <a:p>
            <a:pPr marL="228600" marR="913130" lvl="1" indent="-228600" algn="r">
              <a:lnSpc>
                <a:spcPct val="100000"/>
              </a:lnSpc>
              <a:spcBef>
                <a:spcPts val="270"/>
              </a:spcBef>
              <a:buClr>
                <a:srgbClr val="9CBDBC"/>
              </a:buClr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SQL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fields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compound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matters</a:t>
            </a:r>
            <a:endParaRPr sz="2000">
              <a:latin typeface="Calibri"/>
              <a:cs typeface="Calibri"/>
            </a:endParaRPr>
          </a:p>
          <a:p>
            <a:pPr marL="594360" lvl="1" indent="-286385">
              <a:lnSpc>
                <a:spcPts val="2255"/>
              </a:lnSpc>
              <a:spcBef>
                <a:spcPts val="305"/>
              </a:spcBef>
              <a:buClr>
                <a:srgbClr val="9CBDBC"/>
              </a:buClr>
              <a:buFont typeface="Arial MT"/>
              <a:buChar char="•"/>
              <a:tabLst>
                <a:tab pos="593725" algn="l"/>
                <a:tab pos="594360" algn="l"/>
              </a:tabLst>
            </a:pP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fi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old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37210">
              <a:lnSpc>
                <a:spcPts val="2255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separate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entries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spc="5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000" i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  <a:p>
            <a:pPr marL="241300" marR="80645" indent="-229235">
              <a:lnSpc>
                <a:spcPts val="24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Sparse property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ensures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that the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only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entries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documents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indexed</a:t>
            </a:r>
            <a:r>
              <a:rPr sz="215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field.</a:t>
            </a:r>
            <a:r>
              <a:rPr sz="215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(so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ignore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defined)</a:t>
            </a:r>
            <a:endParaRPr sz="2150">
              <a:latin typeface="Calibri"/>
              <a:cs typeface="Calibri"/>
            </a:endParaRPr>
          </a:p>
          <a:p>
            <a:pPr marL="241300" marR="227965" indent="-229235">
              <a:lnSpc>
                <a:spcPct val="93200"/>
              </a:lnSpc>
              <a:spcBef>
                <a:spcPts val="405"/>
              </a:spcBef>
              <a:buClr>
                <a:srgbClr val="A9A47B"/>
              </a:buClr>
              <a:buFont typeface="Arial MT"/>
              <a:buChar char="•"/>
              <a:tabLst>
                <a:tab pos="307975" algn="l"/>
                <a:tab pos="308610" algn="l"/>
                <a:tab pos="5370830" algn="l"/>
              </a:tabLst>
            </a:pPr>
            <a:r>
              <a:rPr dirty="0"/>
              <a:t>	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15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unique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sparse</a:t>
            </a:r>
            <a:r>
              <a:rPr sz="215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then	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15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reject</a:t>
            </a:r>
            <a:r>
              <a:rPr sz="215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duplicate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3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allow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15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indexed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29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8374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0" dirty="0"/>
              <a:t>T</a:t>
            </a:r>
            <a:r>
              <a:rPr spc="-55" dirty="0"/>
              <a:t>a</a:t>
            </a:r>
            <a:r>
              <a:rPr spc="-175" dirty="0"/>
              <a:t>x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90" dirty="0"/>
              <a:t>o</a:t>
            </a:r>
            <a:r>
              <a:rPr spc="-114" dirty="0"/>
              <a:t>m</a:t>
            </a:r>
            <a:r>
              <a:rPr spc="15" dirty="0"/>
              <a:t>y</a:t>
            </a:r>
            <a:r>
              <a:rPr spc="-235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135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826577"/>
            <a:ext cx="3602354" cy="403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b="1" spc="-5" dirty="0">
                <a:solidFill>
                  <a:srgbClr val="2E2B1F"/>
                </a:solidFill>
                <a:latin typeface="Calibri"/>
                <a:cs typeface="Calibri"/>
              </a:rPr>
              <a:t>Key-value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b="1" spc="-15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3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b="1" spc="5" dirty="0">
                <a:solidFill>
                  <a:srgbClr val="2E2B1F"/>
                </a:solidFill>
                <a:latin typeface="Calibri"/>
                <a:cs typeface="Calibri"/>
              </a:rPr>
              <a:t>Document-oriented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9A47B"/>
              </a:buClr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3200" b="1" spc="20" dirty="0">
                <a:solidFill>
                  <a:srgbClr val="2E2B1F"/>
                </a:solidFill>
                <a:latin typeface="Calibri"/>
                <a:cs typeface="Calibri"/>
              </a:rPr>
              <a:t>Column</a:t>
            </a:r>
            <a:r>
              <a:rPr sz="3200" b="1" spc="-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2E2B1F"/>
                </a:solidFill>
                <a:latin typeface="Calibri"/>
                <a:cs typeface="Calibri"/>
              </a:rPr>
              <a:t>family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75" y="1876425"/>
            <a:ext cx="1438275" cy="542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8550" y="1924050"/>
            <a:ext cx="1514475" cy="495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3048000"/>
            <a:ext cx="1514475" cy="400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0850" y="2771775"/>
            <a:ext cx="952500" cy="952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6275" y="4067175"/>
            <a:ext cx="1647825" cy="5524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00850" y="4067175"/>
            <a:ext cx="962025" cy="866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76650" y="5295900"/>
            <a:ext cx="1076325" cy="7048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10225" y="5295900"/>
            <a:ext cx="1114425" cy="7620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1173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C</a:t>
            </a:r>
            <a:r>
              <a:rPr spc="-130" dirty="0"/>
              <a:t>R</a:t>
            </a:r>
            <a:r>
              <a:rPr spc="-30" dirty="0"/>
              <a:t>U</a:t>
            </a:r>
            <a:r>
              <a:rPr spc="15" dirty="0"/>
              <a:t>D</a:t>
            </a:r>
            <a:r>
              <a:rPr spc="-280" dirty="0"/>
              <a:t> </a:t>
            </a:r>
            <a:r>
              <a:rPr spc="-90" dirty="0"/>
              <a:t>o</a:t>
            </a:r>
            <a:r>
              <a:rPr spc="-55" dirty="0"/>
              <a:t>p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59242"/>
            <a:ext cx="6218555" cy="3277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8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db.collection.insert(</a:t>
            </a:r>
            <a:r>
              <a:rPr sz="185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E2B1F"/>
                </a:solidFill>
                <a:latin typeface="Calibri"/>
                <a:cs typeface="Calibri"/>
              </a:rPr>
              <a:t>&lt;document&gt;</a:t>
            </a:r>
            <a:r>
              <a:rPr sz="1850" spc="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db.collection.save(</a:t>
            </a:r>
            <a:r>
              <a:rPr sz="185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E2B1F"/>
                </a:solidFill>
                <a:latin typeface="Calibri"/>
                <a:cs typeface="Calibri"/>
              </a:rPr>
              <a:t>&lt;document&gt;</a:t>
            </a:r>
            <a:r>
              <a:rPr sz="185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537210" lvl="1" indent="-229235">
              <a:lnSpc>
                <a:spcPts val="2200"/>
              </a:lnSpc>
              <a:spcBef>
                <a:spcPts val="11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db.collection.update(</a:t>
            </a:r>
            <a:r>
              <a:rPr sz="185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185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&lt;update&gt;,</a:t>
            </a:r>
            <a:r>
              <a:rPr sz="1850" spc="3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185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upsert:</a:t>
            </a:r>
            <a:r>
              <a:rPr sz="185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true</a:t>
            </a:r>
            <a:r>
              <a:rPr sz="18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241300" indent="-229235">
              <a:lnSpc>
                <a:spcPts val="238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Read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8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db.collection.find(</a:t>
            </a:r>
            <a:r>
              <a:rPr sz="185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185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&lt;projection&gt;</a:t>
            </a:r>
            <a:r>
              <a:rPr sz="185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537210" lvl="1" indent="-229235">
              <a:lnSpc>
                <a:spcPts val="2200"/>
              </a:lnSpc>
              <a:spcBef>
                <a:spcPts val="11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db.collection.findOne(</a:t>
            </a:r>
            <a:r>
              <a:rPr sz="185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185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&lt;projection&gt;</a:t>
            </a:r>
            <a:r>
              <a:rPr sz="185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241300" indent="-229235">
              <a:lnSpc>
                <a:spcPts val="238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Update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db.collection.update(</a:t>
            </a:r>
            <a:r>
              <a:rPr sz="185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1850" spc="2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&lt;update&gt;,</a:t>
            </a:r>
            <a:r>
              <a:rPr sz="1850" spc="3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E2B1F"/>
                </a:solidFill>
                <a:latin typeface="Calibri"/>
                <a:cs typeface="Calibri"/>
              </a:rPr>
              <a:t>&lt;options&gt;</a:t>
            </a:r>
            <a:r>
              <a:rPr sz="18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db.collection.remove(</a:t>
            </a:r>
            <a:r>
              <a:rPr sz="185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185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E2B1F"/>
                </a:solidFill>
                <a:latin typeface="Calibri"/>
                <a:cs typeface="Calibri"/>
              </a:rPr>
              <a:t>&lt;justOne&gt;</a:t>
            </a:r>
            <a:r>
              <a:rPr sz="18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5107304"/>
            <a:ext cx="7850505" cy="10769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985"/>
              </a:spcBef>
            </a:pP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3800" spc="-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specifies</a:t>
            </a:r>
            <a:r>
              <a:rPr sz="38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5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3800" spc="-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3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3800" spc="-84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2E2B1F"/>
                </a:solidFill>
                <a:latin typeface="Calibri"/>
                <a:cs typeface="Calibri"/>
              </a:rPr>
              <a:t>‘table’</a:t>
            </a:r>
            <a:r>
              <a:rPr sz="3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3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-2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3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800" spc="20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357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>
                <a:solidFill>
                  <a:srgbClr val="9CBDBC"/>
                </a:solidFill>
              </a:rPr>
              <a:t>C</a:t>
            </a:r>
            <a:r>
              <a:rPr spc="-160" dirty="0"/>
              <a:t>r</a:t>
            </a:r>
            <a:r>
              <a:rPr spc="-50" dirty="0"/>
              <a:t>e</a:t>
            </a:r>
            <a:r>
              <a:rPr spc="-55" dirty="0"/>
              <a:t>a</a:t>
            </a:r>
            <a:r>
              <a:rPr spc="-120" dirty="0"/>
              <a:t>t</a:t>
            </a:r>
            <a:r>
              <a:rPr spc="10" dirty="0"/>
              <a:t>e</a:t>
            </a:r>
            <a:r>
              <a:rPr spc="-240" dirty="0"/>
              <a:t> </a:t>
            </a:r>
            <a:r>
              <a:rPr spc="-55" dirty="0"/>
              <a:t>Op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387411"/>
            <a:ext cx="735901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9880">
              <a:lnSpc>
                <a:spcPct val="104900"/>
              </a:lnSpc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Db.collection</a:t>
            </a:r>
            <a:r>
              <a:rPr sz="215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specifies</a:t>
            </a:r>
            <a:r>
              <a:rPr sz="21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‘table’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document</a:t>
            </a:r>
            <a:endParaRPr sz="2150">
              <a:latin typeface="Calibri"/>
              <a:cs typeface="Calibri"/>
            </a:endParaRPr>
          </a:p>
          <a:p>
            <a:pPr marL="6515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db.collection_name.insert(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&lt;document&gt;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Omit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_id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MongoDB</a:t>
            </a:r>
            <a:r>
              <a:rPr sz="18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18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unique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  <a:p>
            <a:pPr marL="10229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18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.insert(</a:t>
            </a:r>
            <a:r>
              <a:rPr sz="18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{{type: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“screwdriver”,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quantity:</a:t>
            </a:r>
            <a:r>
              <a:rPr sz="1800" spc="-2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022985" lvl="1" indent="-229235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pa</a:t>
            </a:r>
            <a:r>
              <a:rPr sz="1800" b="1" spc="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b="1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_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800" spc="-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ty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e: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”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qu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ty:</a:t>
            </a:r>
            <a:r>
              <a:rPr sz="1800" spc="-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51510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db.collection_name.update(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&lt;query&gt;,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&lt;update&gt;,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upsert: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true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upd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8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qu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651510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db.collection_name.save( &lt;document&gt;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22985" lvl="1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creates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new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02404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0" dirty="0">
                <a:solidFill>
                  <a:srgbClr val="9CBDBC"/>
                </a:solidFill>
              </a:rPr>
              <a:t>R</a:t>
            </a:r>
            <a:r>
              <a:rPr spc="-50" dirty="0"/>
              <a:t>e</a:t>
            </a:r>
            <a:r>
              <a:rPr spc="-55" dirty="0"/>
              <a:t>a</a:t>
            </a:r>
            <a:r>
              <a:rPr spc="15" dirty="0"/>
              <a:t>d</a:t>
            </a:r>
            <a:r>
              <a:rPr spc="-245" dirty="0"/>
              <a:t> </a:t>
            </a:r>
            <a:r>
              <a:rPr spc="-55" dirty="0"/>
              <a:t>Op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218680" cy="36080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db.collection.find(</a:t>
            </a:r>
            <a:r>
              <a:rPr sz="215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215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&lt;projection&gt;</a:t>
            </a:r>
            <a:r>
              <a:rPr sz="215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).cursor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modified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similar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command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&lt;query&gt;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condition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&lt;projection&gt;</a:t>
            </a:r>
            <a:r>
              <a:rPr sz="1800" spc="-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fields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537210" marR="1713864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var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PartsCursor</a:t>
            </a:r>
            <a:r>
              <a:rPr sz="20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db.parts.find({parts: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“hammer”}).limit(5)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cursors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impose</a:t>
            </a:r>
            <a:r>
              <a:rPr sz="20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limits,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skips,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sort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orders.</a:t>
            </a:r>
            <a:endParaRPr sz="2000">
              <a:latin typeface="Calibri"/>
              <a:cs typeface="Calibri"/>
            </a:endParaRPr>
          </a:p>
          <a:p>
            <a:pPr marL="537210" marR="508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specify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return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‘top’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db.collection.findOne(</a:t>
            </a:r>
            <a:r>
              <a:rPr sz="2150" spc="3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2150" spc="3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&lt;projection&gt;</a:t>
            </a:r>
            <a:r>
              <a:rPr sz="215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1256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Q</a:t>
            </a:r>
            <a:r>
              <a:rPr spc="-40" dirty="0"/>
              <a:t>u</a:t>
            </a:r>
            <a:r>
              <a:rPr spc="-50" dirty="0"/>
              <a:t>e</a:t>
            </a:r>
            <a:r>
              <a:rPr spc="-80" dirty="0"/>
              <a:t>r</a:t>
            </a:r>
            <a:r>
              <a:rPr spc="15" dirty="0"/>
              <a:t>y</a:t>
            </a:r>
            <a:r>
              <a:rPr spc="-310" dirty="0"/>
              <a:t> </a:t>
            </a:r>
            <a:r>
              <a:rPr spc="-55" dirty="0"/>
              <a:t>Op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120" dirty="0"/>
              <a:t>t</a:t>
            </a:r>
            <a:r>
              <a:rPr spc="-90" dirty="0"/>
              <a:t>o</a:t>
            </a:r>
            <a:r>
              <a:rPr spc="-80" dirty="0"/>
              <a:t>r</a:t>
            </a:r>
            <a:r>
              <a:rPr spc="10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93850"/>
          <a:ext cx="7696200" cy="4511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6477000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$eq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$gt,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$gte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800" spc="-1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(or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3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$lt,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$lte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$nin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8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$not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Inverts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effect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query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86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$nor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Jo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qu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es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1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$exists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800" spc="-1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r>
                        <a:rPr sz="18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14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-10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specified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33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750" y="6490652"/>
            <a:ext cx="398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E2B1F"/>
                </a:solidFill>
                <a:latin typeface="Arial MT"/>
                <a:cs typeface="Arial MT"/>
              </a:rPr>
              <a:t>https://docs.mongodb.org/manual/reference/operator/query/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5180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>
                <a:solidFill>
                  <a:srgbClr val="9CBDBC"/>
                </a:solidFill>
              </a:rPr>
              <a:t>U</a:t>
            </a:r>
            <a:r>
              <a:rPr spc="-55" dirty="0"/>
              <a:t>p</a:t>
            </a:r>
            <a:r>
              <a:rPr spc="-50" dirty="0"/>
              <a:t>da</a:t>
            </a:r>
            <a:r>
              <a:rPr spc="-114" dirty="0"/>
              <a:t>t</a:t>
            </a:r>
            <a:r>
              <a:rPr spc="10" dirty="0"/>
              <a:t>e</a:t>
            </a:r>
            <a:r>
              <a:rPr spc="-310" dirty="0"/>
              <a:t> </a:t>
            </a:r>
            <a:r>
              <a:rPr spc="-55" dirty="0"/>
              <a:t>Op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92651"/>
            <a:ext cx="7595234" cy="395795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db.collection_name.insert(</a:t>
            </a:r>
            <a:r>
              <a:rPr sz="2150" spc="3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&lt;document&gt;</a:t>
            </a:r>
            <a:r>
              <a:rPr sz="2150" spc="2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15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Omit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_id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MongoDB</a:t>
            </a:r>
            <a:r>
              <a:rPr sz="18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18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unique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endParaRPr sz="180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18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db.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.insert(</a:t>
            </a:r>
            <a:r>
              <a:rPr sz="18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{{type:</a:t>
            </a:r>
            <a:r>
              <a:rPr sz="1800" spc="-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“screwdriver”,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quantity:</a:t>
            </a:r>
            <a:r>
              <a:rPr sz="1800" spc="-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15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pa</a:t>
            </a:r>
            <a:r>
              <a:rPr sz="1800" b="1" spc="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b="1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_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800" spc="-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ty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e: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“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”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qu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ty:</a:t>
            </a:r>
            <a:r>
              <a:rPr sz="1800" spc="-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db.collection_name.save(</a:t>
            </a:r>
            <a:r>
              <a:rPr sz="2150" spc="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&lt;document&gt;</a:t>
            </a:r>
            <a:r>
              <a:rPr sz="215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15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creates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new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db.collection_name.update(</a:t>
            </a:r>
            <a:r>
              <a:rPr sz="2150" spc="3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&lt;query&gt;,</a:t>
            </a:r>
            <a:r>
              <a:rPr sz="215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&lt;update&gt;,</a:t>
            </a:r>
            <a:r>
              <a:rPr sz="215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upsert:</a:t>
            </a:r>
            <a:r>
              <a:rPr sz="2150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true }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15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upd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8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qu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db.collection_name.findAndModify(&lt;query&gt;,</a:t>
            </a:r>
            <a:r>
              <a:rPr sz="215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&lt;sort&gt;,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&lt;update&gt;,&lt;new&gt;,</a:t>
            </a:r>
            <a:r>
              <a:rPr sz="2150" spc="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&lt;fields&gt;,&lt;upsert&gt;)</a:t>
            </a:r>
            <a:endParaRPr sz="215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18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record(s)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retrieve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old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version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2625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>
                <a:solidFill>
                  <a:srgbClr val="9CBDBC"/>
                </a:solidFill>
              </a:rPr>
              <a:t>D</a:t>
            </a:r>
            <a:r>
              <a:rPr spc="-50" dirty="0"/>
              <a:t>e</a:t>
            </a:r>
            <a:r>
              <a:rPr spc="-40" dirty="0"/>
              <a:t>l</a:t>
            </a:r>
            <a:r>
              <a:rPr spc="-50" dirty="0"/>
              <a:t>e</a:t>
            </a:r>
            <a:r>
              <a:rPr spc="-114" dirty="0"/>
              <a:t>t</a:t>
            </a:r>
            <a:r>
              <a:rPr spc="10" dirty="0"/>
              <a:t>e</a:t>
            </a:r>
            <a:r>
              <a:rPr spc="-240" dirty="0"/>
              <a:t> </a:t>
            </a:r>
            <a:r>
              <a:rPr spc="-55" dirty="0"/>
              <a:t>Op</a:t>
            </a:r>
            <a:r>
              <a:rPr spc="-50" dirty="0"/>
              <a:t>e</a:t>
            </a:r>
            <a:r>
              <a:rPr spc="-160" dirty="0"/>
              <a:t>r</a:t>
            </a:r>
            <a:r>
              <a:rPr spc="-55" dirty="0"/>
              <a:t>a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392651"/>
            <a:ext cx="7118350" cy="203136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db.collection_name.remove(&lt;query&gt;,</a:t>
            </a:r>
            <a:r>
              <a:rPr sz="2150" spc="40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&lt;justone&gt;)</a:t>
            </a:r>
            <a:endParaRPr sz="215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1800" spc="-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or matching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 criterion</a:t>
            </a:r>
            <a:endParaRPr sz="180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j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e&gt;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ete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908685" marR="5080" lvl="1" indent="-229235">
              <a:lnSpc>
                <a:spcPts val="2100"/>
              </a:lnSpc>
              <a:spcBef>
                <a:spcPts val="59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18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db.parts.remove(type: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/^h/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} )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remove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starting </a:t>
            </a:r>
            <a:r>
              <a:rPr sz="18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908685" lvl="1" indent="-22923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Db.parts.remove()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documents</a:t>
            </a:r>
            <a:r>
              <a:rPr sz="1800" spc="-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collections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8030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C</a:t>
            </a:r>
            <a:r>
              <a:rPr spc="-130" dirty="0"/>
              <a:t>R</a:t>
            </a:r>
            <a:r>
              <a:rPr spc="-30" dirty="0"/>
              <a:t>U</a:t>
            </a:r>
            <a:r>
              <a:rPr spc="15" dirty="0"/>
              <a:t>D</a:t>
            </a:r>
            <a:r>
              <a:rPr spc="-285" dirty="0"/>
              <a:t> </a:t>
            </a:r>
            <a:r>
              <a:rPr spc="-125" dirty="0"/>
              <a:t>e</a:t>
            </a:r>
            <a:r>
              <a:rPr spc="-175" dirty="0"/>
              <a:t>x</a:t>
            </a:r>
            <a:r>
              <a:rPr spc="-55" dirty="0"/>
              <a:t>a</a:t>
            </a:r>
            <a:r>
              <a:rPr spc="-40" dirty="0"/>
              <a:t>m</a:t>
            </a:r>
            <a:r>
              <a:rPr spc="-55" dirty="0"/>
              <a:t>p</a:t>
            </a:r>
            <a:r>
              <a:rPr spc="-40" dirty="0"/>
              <a:t>l</a:t>
            </a:r>
            <a:r>
              <a:rPr spc="-45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36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400238"/>
            <a:ext cx="3629660" cy="2552700"/>
            <a:chOff x="457200" y="1400238"/>
            <a:chExt cx="3629660" cy="2552700"/>
          </a:xfrm>
        </p:grpSpPr>
        <p:sp>
          <p:nvSpPr>
            <p:cNvPr id="7" name="object 7"/>
            <p:cNvSpPr/>
            <p:nvPr/>
          </p:nvSpPr>
          <p:spPr>
            <a:xfrm>
              <a:off x="471487" y="1414525"/>
              <a:ext cx="3601085" cy="2524125"/>
            </a:xfrm>
            <a:custGeom>
              <a:avLst/>
              <a:gdLst/>
              <a:ahLst/>
              <a:cxnLst/>
              <a:rect l="l" t="t" r="r" b="b"/>
              <a:pathLst>
                <a:path w="3601085" h="2524125">
                  <a:moveTo>
                    <a:pt x="3179762" y="0"/>
                  </a:moveTo>
                  <a:lnTo>
                    <a:pt x="420700" y="0"/>
                  </a:lnTo>
                  <a:lnTo>
                    <a:pt x="371637" y="2830"/>
                  </a:lnTo>
                  <a:lnTo>
                    <a:pt x="324237" y="11110"/>
                  </a:lnTo>
                  <a:lnTo>
                    <a:pt x="278815" y="24524"/>
                  </a:lnTo>
                  <a:lnTo>
                    <a:pt x="235686" y="42756"/>
                  </a:lnTo>
                  <a:lnTo>
                    <a:pt x="195167" y="65491"/>
                  </a:lnTo>
                  <a:lnTo>
                    <a:pt x="157573" y="92413"/>
                  </a:lnTo>
                  <a:lnTo>
                    <a:pt x="123220" y="123205"/>
                  </a:lnTo>
                  <a:lnTo>
                    <a:pt x="92423" y="157554"/>
                  </a:lnTo>
                  <a:lnTo>
                    <a:pt x="65497" y="195141"/>
                  </a:lnTo>
                  <a:lnTo>
                    <a:pt x="42760" y="235653"/>
                  </a:lnTo>
                  <a:lnTo>
                    <a:pt x="24526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6" y="2245224"/>
                  </a:lnTo>
                  <a:lnTo>
                    <a:pt x="42760" y="2288344"/>
                  </a:lnTo>
                  <a:lnTo>
                    <a:pt x="65497" y="2328856"/>
                  </a:lnTo>
                  <a:lnTo>
                    <a:pt x="92423" y="2366443"/>
                  </a:lnTo>
                  <a:lnTo>
                    <a:pt x="123220" y="2400792"/>
                  </a:lnTo>
                  <a:lnTo>
                    <a:pt x="157573" y="2431584"/>
                  </a:lnTo>
                  <a:lnTo>
                    <a:pt x="195167" y="2458506"/>
                  </a:lnTo>
                  <a:lnTo>
                    <a:pt x="235686" y="2481241"/>
                  </a:lnTo>
                  <a:lnTo>
                    <a:pt x="278815" y="2499473"/>
                  </a:lnTo>
                  <a:lnTo>
                    <a:pt x="324237" y="2512887"/>
                  </a:lnTo>
                  <a:lnTo>
                    <a:pt x="371637" y="2521167"/>
                  </a:lnTo>
                  <a:lnTo>
                    <a:pt x="420700" y="2523998"/>
                  </a:lnTo>
                  <a:lnTo>
                    <a:pt x="3179762" y="2523998"/>
                  </a:lnTo>
                  <a:lnTo>
                    <a:pt x="3228814" y="2521167"/>
                  </a:lnTo>
                  <a:lnTo>
                    <a:pt x="3276208" y="2512887"/>
                  </a:lnTo>
                  <a:lnTo>
                    <a:pt x="3321628" y="2499473"/>
                  </a:lnTo>
                  <a:lnTo>
                    <a:pt x="3364758" y="2481241"/>
                  </a:lnTo>
                  <a:lnTo>
                    <a:pt x="3405281" y="2458506"/>
                  </a:lnTo>
                  <a:lnTo>
                    <a:pt x="3442882" y="2431584"/>
                  </a:lnTo>
                  <a:lnTo>
                    <a:pt x="3477244" y="2400792"/>
                  </a:lnTo>
                  <a:lnTo>
                    <a:pt x="3508050" y="2366443"/>
                  </a:lnTo>
                  <a:lnTo>
                    <a:pt x="3534985" y="2328856"/>
                  </a:lnTo>
                  <a:lnTo>
                    <a:pt x="3557731" y="2288344"/>
                  </a:lnTo>
                  <a:lnTo>
                    <a:pt x="3575974" y="2245224"/>
                  </a:lnTo>
                  <a:lnTo>
                    <a:pt x="3589396" y="2199812"/>
                  </a:lnTo>
                  <a:lnTo>
                    <a:pt x="3597681" y="2152423"/>
                  </a:lnTo>
                  <a:lnTo>
                    <a:pt x="3600513" y="2103374"/>
                  </a:lnTo>
                  <a:lnTo>
                    <a:pt x="3600513" y="420624"/>
                  </a:lnTo>
                  <a:lnTo>
                    <a:pt x="3597681" y="371574"/>
                  </a:lnTo>
                  <a:lnTo>
                    <a:pt x="3589396" y="324185"/>
                  </a:lnTo>
                  <a:lnTo>
                    <a:pt x="3575974" y="278773"/>
                  </a:lnTo>
                  <a:lnTo>
                    <a:pt x="3557731" y="235653"/>
                  </a:lnTo>
                  <a:lnTo>
                    <a:pt x="3534985" y="195141"/>
                  </a:lnTo>
                  <a:lnTo>
                    <a:pt x="3508050" y="157554"/>
                  </a:lnTo>
                  <a:lnTo>
                    <a:pt x="3477244" y="123205"/>
                  </a:lnTo>
                  <a:lnTo>
                    <a:pt x="3442882" y="92413"/>
                  </a:lnTo>
                  <a:lnTo>
                    <a:pt x="3405281" y="65491"/>
                  </a:lnTo>
                  <a:lnTo>
                    <a:pt x="3364758" y="42756"/>
                  </a:lnTo>
                  <a:lnTo>
                    <a:pt x="3321628" y="24524"/>
                  </a:lnTo>
                  <a:lnTo>
                    <a:pt x="3276208" y="11110"/>
                  </a:lnTo>
                  <a:lnTo>
                    <a:pt x="3228814" y="2830"/>
                  </a:lnTo>
                  <a:lnTo>
                    <a:pt x="3179762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87" y="1414525"/>
              <a:ext cx="3601085" cy="2524125"/>
            </a:xfrm>
            <a:custGeom>
              <a:avLst/>
              <a:gdLst/>
              <a:ahLst/>
              <a:cxnLst/>
              <a:rect l="l" t="t" r="r" b="b"/>
              <a:pathLst>
                <a:path w="3601085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6" y="278773"/>
                  </a:lnTo>
                  <a:lnTo>
                    <a:pt x="42760" y="235653"/>
                  </a:lnTo>
                  <a:lnTo>
                    <a:pt x="65497" y="195141"/>
                  </a:lnTo>
                  <a:lnTo>
                    <a:pt x="92423" y="157554"/>
                  </a:lnTo>
                  <a:lnTo>
                    <a:pt x="123220" y="123205"/>
                  </a:lnTo>
                  <a:lnTo>
                    <a:pt x="157573" y="92413"/>
                  </a:lnTo>
                  <a:lnTo>
                    <a:pt x="195167" y="65491"/>
                  </a:lnTo>
                  <a:lnTo>
                    <a:pt x="235686" y="42756"/>
                  </a:lnTo>
                  <a:lnTo>
                    <a:pt x="278815" y="24524"/>
                  </a:lnTo>
                  <a:lnTo>
                    <a:pt x="324237" y="11110"/>
                  </a:lnTo>
                  <a:lnTo>
                    <a:pt x="371637" y="2830"/>
                  </a:lnTo>
                  <a:lnTo>
                    <a:pt x="420700" y="0"/>
                  </a:lnTo>
                  <a:lnTo>
                    <a:pt x="3179762" y="0"/>
                  </a:lnTo>
                  <a:lnTo>
                    <a:pt x="3228814" y="2830"/>
                  </a:lnTo>
                  <a:lnTo>
                    <a:pt x="3276208" y="11110"/>
                  </a:lnTo>
                  <a:lnTo>
                    <a:pt x="3321628" y="24524"/>
                  </a:lnTo>
                  <a:lnTo>
                    <a:pt x="3364758" y="42756"/>
                  </a:lnTo>
                  <a:lnTo>
                    <a:pt x="3405281" y="65491"/>
                  </a:lnTo>
                  <a:lnTo>
                    <a:pt x="3442882" y="92413"/>
                  </a:lnTo>
                  <a:lnTo>
                    <a:pt x="3477244" y="123205"/>
                  </a:lnTo>
                  <a:lnTo>
                    <a:pt x="3508050" y="157554"/>
                  </a:lnTo>
                  <a:lnTo>
                    <a:pt x="3534985" y="195141"/>
                  </a:lnTo>
                  <a:lnTo>
                    <a:pt x="3557731" y="235653"/>
                  </a:lnTo>
                  <a:lnTo>
                    <a:pt x="3575974" y="278773"/>
                  </a:lnTo>
                  <a:lnTo>
                    <a:pt x="3589396" y="324185"/>
                  </a:lnTo>
                  <a:lnTo>
                    <a:pt x="3597681" y="371574"/>
                  </a:lnTo>
                  <a:lnTo>
                    <a:pt x="3600513" y="420624"/>
                  </a:lnTo>
                  <a:lnTo>
                    <a:pt x="3600513" y="2103374"/>
                  </a:lnTo>
                  <a:lnTo>
                    <a:pt x="3597681" y="2152423"/>
                  </a:lnTo>
                  <a:lnTo>
                    <a:pt x="3589396" y="2199812"/>
                  </a:lnTo>
                  <a:lnTo>
                    <a:pt x="3575974" y="2245224"/>
                  </a:lnTo>
                  <a:lnTo>
                    <a:pt x="3557731" y="2288344"/>
                  </a:lnTo>
                  <a:lnTo>
                    <a:pt x="3534985" y="2328856"/>
                  </a:lnTo>
                  <a:lnTo>
                    <a:pt x="3508050" y="2366443"/>
                  </a:lnTo>
                  <a:lnTo>
                    <a:pt x="3477244" y="2400792"/>
                  </a:lnTo>
                  <a:lnTo>
                    <a:pt x="3442882" y="2431584"/>
                  </a:lnTo>
                  <a:lnTo>
                    <a:pt x="3405281" y="2458506"/>
                  </a:lnTo>
                  <a:lnTo>
                    <a:pt x="3364758" y="2481241"/>
                  </a:lnTo>
                  <a:lnTo>
                    <a:pt x="3321628" y="2499473"/>
                  </a:lnTo>
                  <a:lnTo>
                    <a:pt x="3276208" y="2512887"/>
                  </a:lnTo>
                  <a:lnTo>
                    <a:pt x="3228814" y="2521167"/>
                  </a:lnTo>
                  <a:lnTo>
                    <a:pt x="3179762" y="2523998"/>
                  </a:lnTo>
                  <a:lnTo>
                    <a:pt x="420700" y="2523998"/>
                  </a:lnTo>
                  <a:lnTo>
                    <a:pt x="371637" y="2521167"/>
                  </a:lnTo>
                  <a:lnTo>
                    <a:pt x="324237" y="2512887"/>
                  </a:lnTo>
                  <a:lnTo>
                    <a:pt x="278815" y="2499473"/>
                  </a:lnTo>
                  <a:lnTo>
                    <a:pt x="235686" y="2481241"/>
                  </a:lnTo>
                  <a:lnTo>
                    <a:pt x="195167" y="2458506"/>
                  </a:lnTo>
                  <a:lnTo>
                    <a:pt x="157573" y="2431584"/>
                  </a:lnTo>
                  <a:lnTo>
                    <a:pt x="123220" y="2400792"/>
                  </a:lnTo>
                  <a:lnTo>
                    <a:pt x="92423" y="2366443"/>
                  </a:lnTo>
                  <a:lnTo>
                    <a:pt x="65497" y="2328856"/>
                  </a:lnTo>
                  <a:lnTo>
                    <a:pt x="42760" y="2288344"/>
                  </a:lnTo>
                  <a:lnTo>
                    <a:pt x="24526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ln w="28574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0877" y="1834133"/>
            <a:ext cx="2176780" cy="186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865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db.user.insert({</a:t>
            </a:r>
            <a:endParaRPr sz="2400">
              <a:latin typeface="Calibri"/>
              <a:cs typeface="Calibri"/>
            </a:endParaRPr>
          </a:p>
          <a:p>
            <a:pPr marR="29845" algn="r">
              <a:lnSpc>
                <a:spcPts val="2865"/>
              </a:lnSpc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first: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"John",</a:t>
            </a:r>
            <a:endParaRPr sz="2400">
              <a:latin typeface="Calibri"/>
              <a:cs typeface="Calibri"/>
            </a:endParaRPr>
          </a:p>
          <a:p>
            <a:pPr marL="546735" marR="106045">
              <a:lnSpc>
                <a:spcPts val="2850"/>
              </a:lnSpc>
              <a:spcBef>
                <a:spcPts val="170"/>
              </a:spcBef>
            </a:pP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sz="240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"Doe",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age: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39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})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9663" y="1400238"/>
            <a:ext cx="3629025" cy="2552700"/>
            <a:chOff x="4419663" y="1400238"/>
            <a:chExt cx="3629025" cy="2552700"/>
          </a:xfrm>
        </p:grpSpPr>
        <p:sp>
          <p:nvSpPr>
            <p:cNvPr id="11" name="object 11"/>
            <p:cNvSpPr/>
            <p:nvPr/>
          </p:nvSpPr>
          <p:spPr>
            <a:xfrm>
              <a:off x="4433951" y="1414525"/>
              <a:ext cx="3600450" cy="2524125"/>
            </a:xfrm>
            <a:custGeom>
              <a:avLst/>
              <a:gdLst/>
              <a:ahLst/>
              <a:cxnLst/>
              <a:rect l="l" t="t" r="r" b="b"/>
              <a:pathLst>
                <a:path w="3600450" h="2524125">
                  <a:moveTo>
                    <a:pt x="3179699" y="0"/>
                  </a:moveTo>
                  <a:lnTo>
                    <a:pt x="420624" y="0"/>
                  </a:lnTo>
                  <a:lnTo>
                    <a:pt x="371574" y="2830"/>
                  </a:lnTo>
                  <a:lnTo>
                    <a:pt x="324185" y="11110"/>
                  </a:lnTo>
                  <a:lnTo>
                    <a:pt x="278773" y="24524"/>
                  </a:lnTo>
                  <a:lnTo>
                    <a:pt x="235653" y="42756"/>
                  </a:lnTo>
                  <a:lnTo>
                    <a:pt x="195141" y="65491"/>
                  </a:lnTo>
                  <a:lnTo>
                    <a:pt x="157554" y="92413"/>
                  </a:lnTo>
                  <a:lnTo>
                    <a:pt x="123205" y="123205"/>
                  </a:lnTo>
                  <a:lnTo>
                    <a:pt x="92413" y="157554"/>
                  </a:lnTo>
                  <a:lnTo>
                    <a:pt x="65491" y="195141"/>
                  </a:lnTo>
                  <a:lnTo>
                    <a:pt x="42756" y="235653"/>
                  </a:lnTo>
                  <a:lnTo>
                    <a:pt x="24524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4" y="2245224"/>
                  </a:lnTo>
                  <a:lnTo>
                    <a:pt x="42756" y="2288344"/>
                  </a:lnTo>
                  <a:lnTo>
                    <a:pt x="65491" y="2328856"/>
                  </a:lnTo>
                  <a:lnTo>
                    <a:pt x="92413" y="2366443"/>
                  </a:lnTo>
                  <a:lnTo>
                    <a:pt x="123205" y="2400792"/>
                  </a:lnTo>
                  <a:lnTo>
                    <a:pt x="157554" y="2431584"/>
                  </a:lnTo>
                  <a:lnTo>
                    <a:pt x="195141" y="2458506"/>
                  </a:lnTo>
                  <a:lnTo>
                    <a:pt x="235653" y="2481241"/>
                  </a:lnTo>
                  <a:lnTo>
                    <a:pt x="278773" y="2499473"/>
                  </a:lnTo>
                  <a:lnTo>
                    <a:pt x="324185" y="2512887"/>
                  </a:lnTo>
                  <a:lnTo>
                    <a:pt x="371574" y="2521167"/>
                  </a:lnTo>
                  <a:lnTo>
                    <a:pt x="420624" y="2523998"/>
                  </a:lnTo>
                  <a:lnTo>
                    <a:pt x="3179699" y="2523998"/>
                  </a:lnTo>
                  <a:lnTo>
                    <a:pt x="3228750" y="2521167"/>
                  </a:lnTo>
                  <a:lnTo>
                    <a:pt x="3276144" y="2512887"/>
                  </a:lnTo>
                  <a:lnTo>
                    <a:pt x="3321564" y="2499473"/>
                  </a:lnTo>
                  <a:lnTo>
                    <a:pt x="3364694" y="2481241"/>
                  </a:lnTo>
                  <a:lnTo>
                    <a:pt x="3405218" y="2458506"/>
                  </a:lnTo>
                  <a:lnTo>
                    <a:pt x="3442818" y="2431584"/>
                  </a:lnTo>
                  <a:lnTo>
                    <a:pt x="3477180" y="2400792"/>
                  </a:lnTo>
                  <a:lnTo>
                    <a:pt x="3507986" y="2366443"/>
                  </a:lnTo>
                  <a:lnTo>
                    <a:pt x="3534921" y="2328856"/>
                  </a:lnTo>
                  <a:lnTo>
                    <a:pt x="3557668" y="2288344"/>
                  </a:lnTo>
                  <a:lnTo>
                    <a:pt x="3575910" y="2245224"/>
                  </a:lnTo>
                  <a:lnTo>
                    <a:pt x="3589332" y="2199812"/>
                  </a:lnTo>
                  <a:lnTo>
                    <a:pt x="3597618" y="2152423"/>
                  </a:lnTo>
                  <a:lnTo>
                    <a:pt x="3600450" y="2103374"/>
                  </a:lnTo>
                  <a:lnTo>
                    <a:pt x="3600450" y="420624"/>
                  </a:lnTo>
                  <a:lnTo>
                    <a:pt x="3597618" y="371574"/>
                  </a:lnTo>
                  <a:lnTo>
                    <a:pt x="3589332" y="324185"/>
                  </a:lnTo>
                  <a:lnTo>
                    <a:pt x="3575910" y="278773"/>
                  </a:lnTo>
                  <a:lnTo>
                    <a:pt x="3557668" y="235653"/>
                  </a:lnTo>
                  <a:lnTo>
                    <a:pt x="3534921" y="195141"/>
                  </a:lnTo>
                  <a:lnTo>
                    <a:pt x="3507986" y="157554"/>
                  </a:lnTo>
                  <a:lnTo>
                    <a:pt x="3477180" y="123205"/>
                  </a:lnTo>
                  <a:lnTo>
                    <a:pt x="3442818" y="92413"/>
                  </a:lnTo>
                  <a:lnTo>
                    <a:pt x="3405218" y="65491"/>
                  </a:lnTo>
                  <a:lnTo>
                    <a:pt x="3364694" y="42756"/>
                  </a:lnTo>
                  <a:lnTo>
                    <a:pt x="3321564" y="24524"/>
                  </a:lnTo>
                  <a:lnTo>
                    <a:pt x="3276144" y="11110"/>
                  </a:lnTo>
                  <a:lnTo>
                    <a:pt x="3228750" y="2830"/>
                  </a:lnTo>
                  <a:lnTo>
                    <a:pt x="3179699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3951" y="1414525"/>
              <a:ext cx="3600450" cy="2524125"/>
            </a:xfrm>
            <a:custGeom>
              <a:avLst/>
              <a:gdLst/>
              <a:ahLst/>
              <a:cxnLst/>
              <a:rect l="l" t="t" r="r" b="b"/>
              <a:pathLst>
                <a:path w="3600450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4" y="278773"/>
                  </a:lnTo>
                  <a:lnTo>
                    <a:pt x="42756" y="235653"/>
                  </a:lnTo>
                  <a:lnTo>
                    <a:pt x="65491" y="195141"/>
                  </a:lnTo>
                  <a:lnTo>
                    <a:pt x="92413" y="157554"/>
                  </a:lnTo>
                  <a:lnTo>
                    <a:pt x="123205" y="123205"/>
                  </a:lnTo>
                  <a:lnTo>
                    <a:pt x="157554" y="92413"/>
                  </a:lnTo>
                  <a:lnTo>
                    <a:pt x="195141" y="65491"/>
                  </a:lnTo>
                  <a:lnTo>
                    <a:pt x="235653" y="42756"/>
                  </a:lnTo>
                  <a:lnTo>
                    <a:pt x="278773" y="24524"/>
                  </a:lnTo>
                  <a:lnTo>
                    <a:pt x="324185" y="11110"/>
                  </a:lnTo>
                  <a:lnTo>
                    <a:pt x="371574" y="2830"/>
                  </a:lnTo>
                  <a:lnTo>
                    <a:pt x="420624" y="0"/>
                  </a:lnTo>
                  <a:lnTo>
                    <a:pt x="3179699" y="0"/>
                  </a:lnTo>
                  <a:lnTo>
                    <a:pt x="3228750" y="2830"/>
                  </a:lnTo>
                  <a:lnTo>
                    <a:pt x="3276144" y="11110"/>
                  </a:lnTo>
                  <a:lnTo>
                    <a:pt x="3321564" y="24524"/>
                  </a:lnTo>
                  <a:lnTo>
                    <a:pt x="3364694" y="42756"/>
                  </a:lnTo>
                  <a:lnTo>
                    <a:pt x="3405218" y="65491"/>
                  </a:lnTo>
                  <a:lnTo>
                    <a:pt x="3442818" y="92413"/>
                  </a:lnTo>
                  <a:lnTo>
                    <a:pt x="3477180" y="123205"/>
                  </a:lnTo>
                  <a:lnTo>
                    <a:pt x="3507986" y="157554"/>
                  </a:lnTo>
                  <a:lnTo>
                    <a:pt x="3534921" y="195141"/>
                  </a:lnTo>
                  <a:lnTo>
                    <a:pt x="3557668" y="235653"/>
                  </a:lnTo>
                  <a:lnTo>
                    <a:pt x="3575910" y="278773"/>
                  </a:lnTo>
                  <a:lnTo>
                    <a:pt x="3589332" y="324185"/>
                  </a:lnTo>
                  <a:lnTo>
                    <a:pt x="3597618" y="371574"/>
                  </a:lnTo>
                  <a:lnTo>
                    <a:pt x="3600450" y="420624"/>
                  </a:lnTo>
                  <a:lnTo>
                    <a:pt x="3600450" y="2103374"/>
                  </a:lnTo>
                  <a:lnTo>
                    <a:pt x="3597618" y="2152423"/>
                  </a:lnTo>
                  <a:lnTo>
                    <a:pt x="3589332" y="2199812"/>
                  </a:lnTo>
                  <a:lnTo>
                    <a:pt x="3575910" y="2245224"/>
                  </a:lnTo>
                  <a:lnTo>
                    <a:pt x="3557668" y="2288344"/>
                  </a:lnTo>
                  <a:lnTo>
                    <a:pt x="3534921" y="2328856"/>
                  </a:lnTo>
                  <a:lnTo>
                    <a:pt x="3507986" y="2366443"/>
                  </a:lnTo>
                  <a:lnTo>
                    <a:pt x="3477180" y="2400792"/>
                  </a:lnTo>
                  <a:lnTo>
                    <a:pt x="3442818" y="2431584"/>
                  </a:lnTo>
                  <a:lnTo>
                    <a:pt x="3405218" y="2458506"/>
                  </a:lnTo>
                  <a:lnTo>
                    <a:pt x="3364694" y="2481241"/>
                  </a:lnTo>
                  <a:lnTo>
                    <a:pt x="3321564" y="2499473"/>
                  </a:lnTo>
                  <a:lnTo>
                    <a:pt x="3276144" y="2512887"/>
                  </a:lnTo>
                  <a:lnTo>
                    <a:pt x="3228750" y="2521167"/>
                  </a:lnTo>
                  <a:lnTo>
                    <a:pt x="3179699" y="2523998"/>
                  </a:lnTo>
                  <a:lnTo>
                    <a:pt x="420624" y="2523998"/>
                  </a:lnTo>
                  <a:lnTo>
                    <a:pt x="371574" y="2521167"/>
                  </a:lnTo>
                  <a:lnTo>
                    <a:pt x="324185" y="2512887"/>
                  </a:lnTo>
                  <a:lnTo>
                    <a:pt x="278773" y="2499473"/>
                  </a:lnTo>
                  <a:lnTo>
                    <a:pt x="235653" y="2481241"/>
                  </a:lnTo>
                  <a:lnTo>
                    <a:pt x="195141" y="2458506"/>
                  </a:lnTo>
                  <a:lnTo>
                    <a:pt x="157554" y="2431584"/>
                  </a:lnTo>
                  <a:lnTo>
                    <a:pt x="123205" y="2400792"/>
                  </a:lnTo>
                  <a:lnTo>
                    <a:pt x="92413" y="2366443"/>
                  </a:lnTo>
                  <a:lnTo>
                    <a:pt x="65491" y="2328856"/>
                  </a:lnTo>
                  <a:lnTo>
                    <a:pt x="42756" y="2288344"/>
                  </a:lnTo>
                  <a:lnTo>
                    <a:pt x="24524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34229" y="1773491"/>
            <a:ext cx="2649220" cy="1967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21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rgbClr val="FFFFFF"/>
                </a:solidFill>
                <a:latin typeface="Calibri"/>
                <a:cs typeface="Calibri"/>
              </a:rPr>
              <a:t>db.user.find</a:t>
            </a:r>
            <a:r>
              <a:rPr sz="2100" b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2100">
              <a:latin typeface="Calibri"/>
              <a:cs typeface="Calibri"/>
            </a:endParaRPr>
          </a:p>
          <a:p>
            <a:pPr marL="546100" marR="5080" indent="-534035">
              <a:lnSpc>
                <a:spcPts val="2550"/>
              </a:lnSpc>
              <a:spcBef>
                <a:spcPts val="95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2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"_id"</a:t>
            </a:r>
            <a:r>
              <a:rPr sz="21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1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ObjectId("51"), </a:t>
            </a:r>
            <a:r>
              <a:rPr sz="2100" b="1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"first"</a:t>
            </a:r>
            <a:r>
              <a:rPr sz="2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 "John",</a:t>
            </a:r>
            <a:endParaRPr sz="2100">
              <a:latin typeface="Calibri"/>
              <a:cs typeface="Calibri"/>
            </a:endParaRPr>
          </a:p>
          <a:p>
            <a:pPr marL="546100" marR="508000">
              <a:lnSpc>
                <a:spcPts val="2550"/>
              </a:lnSpc>
              <a:spcBef>
                <a:spcPts val="5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"last"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alibri"/>
                <a:cs typeface="Calibri"/>
              </a:rPr>
              <a:t>"Doe", </a:t>
            </a:r>
            <a:r>
              <a:rPr sz="2100" b="1" spc="-45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"age"</a:t>
            </a:r>
            <a:r>
              <a:rPr sz="21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39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465"/>
              </a:lnSpc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" y="4143438"/>
            <a:ext cx="3629660" cy="2543175"/>
            <a:chOff x="457200" y="4143438"/>
            <a:chExt cx="3629660" cy="2543175"/>
          </a:xfrm>
        </p:grpSpPr>
        <p:sp>
          <p:nvSpPr>
            <p:cNvPr id="15" name="object 15"/>
            <p:cNvSpPr/>
            <p:nvPr/>
          </p:nvSpPr>
          <p:spPr>
            <a:xfrm>
              <a:off x="471487" y="4157726"/>
              <a:ext cx="3601085" cy="2514600"/>
            </a:xfrm>
            <a:custGeom>
              <a:avLst/>
              <a:gdLst/>
              <a:ahLst/>
              <a:cxnLst/>
              <a:rect l="l" t="t" r="r" b="b"/>
              <a:pathLst>
                <a:path w="3601085" h="2514600">
                  <a:moveTo>
                    <a:pt x="3181286" y="0"/>
                  </a:moveTo>
                  <a:lnTo>
                    <a:pt x="419112" y="0"/>
                  </a:lnTo>
                  <a:lnTo>
                    <a:pt x="370235" y="2818"/>
                  </a:lnTo>
                  <a:lnTo>
                    <a:pt x="323013" y="11065"/>
                  </a:lnTo>
                  <a:lnTo>
                    <a:pt x="277763" y="24426"/>
                  </a:lnTo>
                  <a:lnTo>
                    <a:pt x="234797" y="42587"/>
                  </a:lnTo>
                  <a:lnTo>
                    <a:pt x="194431" y="65234"/>
                  </a:lnTo>
                  <a:lnTo>
                    <a:pt x="156978" y="92053"/>
                  </a:lnTo>
                  <a:lnTo>
                    <a:pt x="122755" y="122729"/>
                  </a:lnTo>
                  <a:lnTo>
                    <a:pt x="92074" y="156949"/>
                  </a:lnTo>
                  <a:lnTo>
                    <a:pt x="65250" y="194399"/>
                  </a:lnTo>
                  <a:lnTo>
                    <a:pt x="42598" y="234764"/>
                  </a:lnTo>
                  <a:lnTo>
                    <a:pt x="24433" y="277731"/>
                  </a:lnTo>
                  <a:lnTo>
                    <a:pt x="11069" y="322985"/>
                  </a:lnTo>
                  <a:lnTo>
                    <a:pt x="2819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9" y="2144301"/>
                  </a:lnTo>
                  <a:lnTo>
                    <a:pt x="11069" y="2191522"/>
                  </a:lnTo>
                  <a:lnTo>
                    <a:pt x="24433" y="2236773"/>
                  </a:lnTo>
                  <a:lnTo>
                    <a:pt x="42598" y="2279739"/>
                  </a:lnTo>
                  <a:lnTo>
                    <a:pt x="65250" y="2320105"/>
                  </a:lnTo>
                  <a:lnTo>
                    <a:pt x="92074" y="2357557"/>
                  </a:lnTo>
                  <a:lnTo>
                    <a:pt x="122755" y="2391781"/>
                  </a:lnTo>
                  <a:lnTo>
                    <a:pt x="156978" y="2422462"/>
                  </a:lnTo>
                  <a:lnTo>
                    <a:pt x="194431" y="2449285"/>
                  </a:lnTo>
                  <a:lnTo>
                    <a:pt x="234797" y="2471937"/>
                  </a:lnTo>
                  <a:lnTo>
                    <a:pt x="277763" y="2490102"/>
                  </a:lnTo>
                  <a:lnTo>
                    <a:pt x="323013" y="2503467"/>
                  </a:lnTo>
                  <a:lnTo>
                    <a:pt x="370235" y="2511716"/>
                  </a:lnTo>
                  <a:lnTo>
                    <a:pt x="419112" y="2514536"/>
                  </a:lnTo>
                  <a:lnTo>
                    <a:pt x="3181286" y="2514536"/>
                  </a:lnTo>
                  <a:lnTo>
                    <a:pt x="3230175" y="2511716"/>
                  </a:lnTo>
                  <a:lnTo>
                    <a:pt x="3277407" y="2503467"/>
                  </a:lnTo>
                  <a:lnTo>
                    <a:pt x="3322669" y="2490102"/>
                  </a:lnTo>
                  <a:lnTo>
                    <a:pt x="3365646" y="2471937"/>
                  </a:lnTo>
                  <a:lnTo>
                    <a:pt x="3406023" y="2449285"/>
                  </a:lnTo>
                  <a:lnTo>
                    <a:pt x="3443486" y="2422462"/>
                  </a:lnTo>
                  <a:lnTo>
                    <a:pt x="3477720" y="2391781"/>
                  </a:lnTo>
                  <a:lnTo>
                    <a:pt x="3508410" y="2357557"/>
                  </a:lnTo>
                  <a:lnTo>
                    <a:pt x="3535242" y="2320105"/>
                  </a:lnTo>
                  <a:lnTo>
                    <a:pt x="3557900" y="2279739"/>
                  </a:lnTo>
                  <a:lnTo>
                    <a:pt x="3576071" y="2236773"/>
                  </a:lnTo>
                  <a:lnTo>
                    <a:pt x="3589440" y="2191522"/>
                  </a:lnTo>
                  <a:lnTo>
                    <a:pt x="3597692" y="2144301"/>
                  </a:lnTo>
                  <a:lnTo>
                    <a:pt x="3600513" y="2095423"/>
                  </a:lnTo>
                  <a:lnTo>
                    <a:pt x="3600513" y="419100"/>
                  </a:lnTo>
                  <a:lnTo>
                    <a:pt x="3597692" y="370213"/>
                  </a:lnTo>
                  <a:lnTo>
                    <a:pt x="3589440" y="322985"/>
                  </a:lnTo>
                  <a:lnTo>
                    <a:pt x="3576071" y="277731"/>
                  </a:lnTo>
                  <a:lnTo>
                    <a:pt x="3557900" y="234764"/>
                  </a:lnTo>
                  <a:lnTo>
                    <a:pt x="3535242" y="194399"/>
                  </a:lnTo>
                  <a:lnTo>
                    <a:pt x="3508410" y="156949"/>
                  </a:lnTo>
                  <a:lnTo>
                    <a:pt x="3477720" y="122729"/>
                  </a:lnTo>
                  <a:lnTo>
                    <a:pt x="3443486" y="92053"/>
                  </a:lnTo>
                  <a:lnTo>
                    <a:pt x="3406023" y="65234"/>
                  </a:lnTo>
                  <a:lnTo>
                    <a:pt x="3365646" y="42587"/>
                  </a:lnTo>
                  <a:lnTo>
                    <a:pt x="3322669" y="24426"/>
                  </a:lnTo>
                  <a:lnTo>
                    <a:pt x="3277407" y="11065"/>
                  </a:lnTo>
                  <a:lnTo>
                    <a:pt x="3230175" y="2818"/>
                  </a:lnTo>
                  <a:lnTo>
                    <a:pt x="3181286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487" y="4157726"/>
              <a:ext cx="3601085" cy="2514600"/>
            </a:xfrm>
            <a:custGeom>
              <a:avLst/>
              <a:gdLst/>
              <a:ahLst/>
              <a:cxnLst/>
              <a:rect l="l" t="t" r="r" b="b"/>
              <a:pathLst>
                <a:path w="3601085" h="2514600">
                  <a:moveTo>
                    <a:pt x="0" y="419100"/>
                  </a:moveTo>
                  <a:lnTo>
                    <a:pt x="2819" y="370213"/>
                  </a:lnTo>
                  <a:lnTo>
                    <a:pt x="11069" y="322985"/>
                  </a:lnTo>
                  <a:lnTo>
                    <a:pt x="24433" y="277731"/>
                  </a:lnTo>
                  <a:lnTo>
                    <a:pt x="42598" y="234764"/>
                  </a:lnTo>
                  <a:lnTo>
                    <a:pt x="65250" y="194399"/>
                  </a:lnTo>
                  <a:lnTo>
                    <a:pt x="92074" y="156949"/>
                  </a:lnTo>
                  <a:lnTo>
                    <a:pt x="122755" y="122729"/>
                  </a:lnTo>
                  <a:lnTo>
                    <a:pt x="156978" y="92053"/>
                  </a:lnTo>
                  <a:lnTo>
                    <a:pt x="194431" y="65234"/>
                  </a:lnTo>
                  <a:lnTo>
                    <a:pt x="234797" y="42587"/>
                  </a:lnTo>
                  <a:lnTo>
                    <a:pt x="277763" y="24426"/>
                  </a:lnTo>
                  <a:lnTo>
                    <a:pt x="323013" y="11065"/>
                  </a:lnTo>
                  <a:lnTo>
                    <a:pt x="370235" y="2818"/>
                  </a:lnTo>
                  <a:lnTo>
                    <a:pt x="419112" y="0"/>
                  </a:lnTo>
                  <a:lnTo>
                    <a:pt x="3181286" y="0"/>
                  </a:lnTo>
                  <a:lnTo>
                    <a:pt x="3230175" y="2818"/>
                  </a:lnTo>
                  <a:lnTo>
                    <a:pt x="3277407" y="11065"/>
                  </a:lnTo>
                  <a:lnTo>
                    <a:pt x="3322669" y="24426"/>
                  </a:lnTo>
                  <a:lnTo>
                    <a:pt x="3365646" y="42587"/>
                  </a:lnTo>
                  <a:lnTo>
                    <a:pt x="3406023" y="65234"/>
                  </a:lnTo>
                  <a:lnTo>
                    <a:pt x="3443486" y="92053"/>
                  </a:lnTo>
                  <a:lnTo>
                    <a:pt x="3477720" y="122729"/>
                  </a:lnTo>
                  <a:lnTo>
                    <a:pt x="3508410" y="156949"/>
                  </a:lnTo>
                  <a:lnTo>
                    <a:pt x="3535242" y="194399"/>
                  </a:lnTo>
                  <a:lnTo>
                    <a:pt x="3557900" y="234764"/>
                  </a:lnTo>
                  <a:lnTo>
                    <a:pt x="3576071" y="277731"/>
                  </a:lnTo>
                  <a:lnTo>
                    <a:pt x="3589440" y="322985"/>
                  </a:lnTo>
                  <a:lnTo>
                    <a:pt x="3597692" y="370213"/>
                  </a:lnTo>
                  <a:lnTo>
                    <a:pt x="3600513" y="419100"/>
                  </a:lnTo>
                  <a:lnTo>
                    <a:pt x="3600513" y="2095423"/>
                  </a:lnTo>
                  <a:lnTo>
                    <a:pt x="3597692" y="2144301"/>
                  </a:lnTo>
                  <a:lnTo>
                    <a:pt x="3589440" y="2191522"/>
                  </a:lnTo>
                  <a:lnTo>
                    <a:pt x="3576071" y="2236773"/>
                  </a:lnTo>
                  <a:lnTo>
                    <a:pt x="3557900" y="2279739"/>
                  </a:lnTo>
                  <a:lnTo>
                    <a:pt x="3535242" y="2320105"/>
                  </a:lnTo>
                  <a:lnTo>
                    <a:pt x="3508410" y="2357557"/>
                  </a:lnTo>
                  <a:lnTo>
                    <a:pt x="3477720" y="2391781"/>
                  </a:lnTo>
                  <a:lnTo>
                    <a:pt x="3443486" y="2422462"/>
                  </a:lnTo>
                  <a:lnTo>
                    <a:pt x="3406023" y="2449285"/>
                  </a:lnTo>
                  <a:lnTo>
                    <a:pt x="3365646" y="2471937"/>
                  </a:lnTo>
                  <a:lnTo>
                    <a:pt x="3322669" y="2490102"/>
                  </a:lnTo>
                  <a:lnTo>
                    <a:pt x="3277407" y="2503467"/>
                  </a:lnTo>
                  <a:lnTo>
                    <a:pt x="3230175" y="2511716"/>
                  </a:lnTo>
                  <a:lnTo>
                    <a:pt x="3181286" y="2514536"/>
                  </a:lnTo>
                  <a:lnTo>
                    <a:pt x="419112" y="2514536"/>
                  </a:lnTo>
                  <a:lnTo>
                    <a:pt x="370235" y="2511716"/>
                  </a:lnTo>
                  <a:lnTo>
                    <a:pt x="323013" y="2503467"/>
                  </a:lnTo>
                  <a:lnTo>
                    <a:pt x="277763" y="2490102"/>
                  </a:lnTo>
                  <a:lnTo>
                    <a:pt x="234797" y="2471937"/>
                  </a:lnTo>
                  <a:lnTo>
                    <a:pt x="194431" y="2449285"/>
                  </a:lnTo>
                  <a:lnTo>
                    <a:pt x="156978" y="2422462"/>
                  </a:lnTo>
                  <a:lnTo>
                    <a:pt x="122755" y="2391781"/>
                  </a:lnTo>
                  <a:lnTo>
                    <a:pt x="92074" y="2357557"/>
                  </a:lnTo>
                  <a:lnTo>
                    <a:pt x="65250" y="2320105"/>
                  </a:lnTo>
                  <a:lnTo>
                    <a:pt x="42598" y="2279739"/>
                  </a:lnTo>
                  <a:lnTo>
                    <a:pt x="24433" y="2236773"/>
                  </a:lnTo>
                  <a:lnTo>
                    <a:pt x="11069" y="2191522"/>
                  </a:lnTo>
                  <a:lnTo>
                    <a:pt x="2819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3577" y="4322762"/>
            <a:ext cx="2893060" cy="2019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18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-10" dirty="0">
                <a:solidFill>
                  <a:srgbClr val="FFFFFF"/>
                </a:solidFill>
                <a:latin typeface="Calibri"/>
                <a:cs typeface="Calibri"/>
              </a:rPr>
              <a:t>db.user.update(</a:t>
            </a:r>
            <a:endParaRPr sz="1850">
              <a:latin typeface="Calibri"/>
              <a:cs typeface="Calibri"/>
            </a:endParaRPr>
          </a:p>
          <a:p>
            <a:pPr marL="534035">
              <a:lnSpc>
                <a:spcPct val="100000"/>
              </a:lnSpc>
              <a:spcBef>
                <a:spcPts val="35"/>
              </a:spcBef>
            </a:pP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{"_id"</a:t>
            </a:r>
            <a:r>
              <a:rPr sz="185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5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ObjectId(“51")},</a:t>
            </a:r>
            <a:endParaRPr sz="1850">
              <a:latin typeface="Calibri"/>
              <a:cs typeface="Calibri"/>
            </a:endParaRPr>
          </a:p>
          <a:p>
            <a:pPr marL="534035">
              <a:lnSpc>
                <a:spcPct val="100000"/>
              </a:lnSpc>
              <a:spcBef>
                <a:spcPts val="30"/>
              </a:spcBef>
            </a:pP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1850">
              <a:latin typeface="Calibri"/>
              <a:cs typeface="Calibri"/>
            </a:endParaRPr>
          </a:p>
          <a:p>
            <a:pPr marL="895985">
              <a:lnSpc>
                <a:spcPct val="100000"/>
              </a:lnSpc>
              <a:spcBef>
                <a:spcPts val="35"/>
              </a:spcBef>
            </a:pPr>
            <a:r>
              <a:rPr sz="1850" b="1" spc="3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50" b="1" spc="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5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1850">
              <a:latin typeface="Calibri"/>
              <a:cs typeface="Calibri"/>
            </a:endParaRPr>
          </a:p>
          <a:p>
            <a:pPr marL="1248410">
              <a:lnSpc>
                <a:spcPct val="100000"/>
              </a:lnSpc>
              <a:spcBef>
                <a:spcPts val="35"/>
              </a:spcBef>
            </a:pPr>
            <a:r>
              <a:rPr sz="1850" b="1" spc="10" dirty="0">
                <a:solidFill>
                  <a:srgbClr val="FFFFFF"/>
                </a:solidFill>
                <a:latin typeface="Calibri"/>
                <a:cs typeface="Calibri"/>
              </a:rPr>
              <a:t>age:</a:t>
            </a:r>
            <a:r>
              <a:rPr sz="18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FFFFFF"/>
                </a:solidFill>
                <a:latin typeface="Calibri"/>
                <a:cs typeface="Calibri"/>
              </a:rPr>
              <a:t>40,</a:t>
            </a:r>
            <a:endParaRPr sz="1850">
              <a:latin typeface="Calibri"/>
              <a:cs typeface="Calibri"/>
            </a:endParaRPr>
          </a:p>
          <a:p>
            <a:pPr marL="1248410">
              <a:lnSpc>
                <a:spcPts val="2200"/>
              </a:lnSpc>
              <a:spcBef>
                <a:spcPts val="30"/>
              </a:spcBef>
            </a:pPr>
            <a:r>
              <a:rPr sz="1850" b="1" dirty="0">
                <a:solidFill>
                  <a:srgbClr val="FFFFFF"/>
                </a:solidFill>
                <a:latin typeface="Calibri"/>
                <a:cs typeface="Calibri"/>
              </a:rPr>
              <a:t>salary:</a:t>
            </a: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b="1" spc="25" dirty="0">
                <a:solidFill>
                  <a:srgbClr val="FFFFFF"/>
                </a:solidFill>
                <a:latin typeface="Calibri"/>
                <a:cs typeface="Calibri"/>
              </a:rPr>
              <a:t>7000}</a:t>
            </a:r>
            <a:endParaRPr sz="1850">
              <a:latin typeface="Calibri"/>
              <a:cs typeface="Calibri"/>
            </a:endParaRPr>
          </a:p>
          <a:p>
            <a:pPr marL="534035">
              <a:lnSpc>
                <a:spcPts val="2200"/>
              </a:lnSpc>
            </a:pP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577" y="6316027"/>
            <a:ext cx="7429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850" b="1" spc="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19663" y="4143438"/>
            <a:ext cx="3629025" cy="2543175"/>
            <a:chOff x="4419663" y="4143438"/>
            <a:chExt cx="3629025" cy="2543175"/>
          </a:xfrm>
        </p:grpSpPr>
        <p:sp>
          <p:nvSpPr>
            <p:cNvPr id="20" name="object 20"/>
            <p:cNvSpPr/>
            <p:nvPr/>
          </p:nvSpPr>
          <p:spPr>
            <a:xfrm>
              <a:off x="4433951" y="4157726"/>
              <a:ext cx="3600450" cy="2514600"/>
            </a:xfrm>
            <a:custGeom>
              <a:avLst/>
              <a:gdLst/>
              <a:ahLst/>
              <a:cxnLst/>
              <a:rect l="l" t="t" r="r" b="b"/>
              <a:pathLst>
                <a:path w="3600450" h="2514600">
                  <a:moveTo>
                    <a:pt x="3181223" y="0"/>
                  </a:moveTo>
                  <a:lnTo>
                    <a:pt x="419100" y="0"/>
                  </a:ln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8" y="2144301"/>
                  </a:lnTo>
                  <a:lnTo>
                    <a:pt x="11065" y="2191522"/>
                  </a:lnTo>
                  <a:lnTo>
                    <a:pt x="24426" y="2236773"/>
                  </a:lnTo>
                  <a:lnTo>
                    <a:pt x="42587" y="2279739"/>
                  </a:lnTo>
                  <a:lnTo>
                    <a:pt x="65234" y="2320105"/>
                  </a:lnTo>
                  <a:lnTo>
                    <a:pt x="92053" y="2357557"/>
                  </a:lnTo>
                  <a:lnTo>
                    <a:pt x="122729" y="2391781"/>
                  </a:lnTo>
                  <a:lnTo>
                    <a:pt x="156949" y="2422462"/>
                  </a:lnTo>
                  <a:lnTo>
                    <a:pt x="194399" y="2449285"/>
                  </a:lnTo>
                  <a:lnTo>
                    <a:pt x="234764" y="2471937"/>
                  </a:lnTo>
                  <a:lnTo>
                    <a:pt x="277731" y="2490102"/>
                  </a:lnTo>
                  <a:lnTo>
                    <a:pt x="322985" y="2503467"/>
                  </a:lnTo>
                  <a:lnTo>
                    <a:pt x="370213" y="2511716"/>
                  </a:lnTo>
                  <a:lnTo>
                    <a:pt x="419100" y="2514536"/>
                  </a:lnTo>
                  <a:lnTo>
                    <a:pt x="3181223" y="2514536"/>
                  </a:lnTo>
                  <a:lnTo>
                    <a:pt x="3230111" y="2511716"/>
                  </a:lnTo>
                  <a:lnTo>
                    <a:pt x="3277344" y="2503467"/>
                  </a:lnTo>
                  <a:lnTo>
                    <a:pt x="3322606" y="2490102"/>
                  </a:lnTo>
                  <a:lnTo>
                    <a:pt x="3365583" y="2471937"/>
                  </a:lnTo>
                  <a:lnTo>
                    <a:pt x="3405960" y="2449285"/>
                  </a:lnTo>
                  <a:lnTo>
                    <a:pt x="3443423" y="2422462"/>
                  </a:lnTo>
                  <a:lnTo>
                    <a:pt x="3477656" y="2391781"/>
                  </a:lnTo>
                  <a:lnTo>
                    <a:pt x="3508346" y="2357557"/>
                  </a:lnTo>
                  <a:lnTo>
                    <a:pt x="3535178" y="2320105"/>
                  </a:lnTo>
                  <a:lnTo>
                    <a:pt x="3557837" y="2279739"/>
                  </a:lnTo>
                  <a:lnTo>
                    <a:pt x="3576008" y="2236773"/>
                  </a:lnTo>
                  <a:lnTo>
                    <a:pt x="3589377" y="2191522"/>
                  </a:lnTo>
                  <a:lnTo>
                    <a:pt x="3597629" y="2144301"/>
                  </a:lnTo>
                  <a:lnTo>
                    <a:pt x="3600450" y="2095423"/>
                  </a:lnTo>
                  <a:lnTo>
                    <a:pt x="3600450" y="419100"/>
                  </a:lnTo>
                  <a:lnTo>
                    <a:pt x="3597629" y="370213"/>
                  </a:lnTo>
                  <a:lnTo>
                    <a:pt x="3589377" y="322985"/>
                  </a:lnTo>
                  <a:lnTo>
                    <a:pt x="3576008" y="277731"/>
                  </a:lnTo>
                  <a:lnTo>
                    <a:pt x="3557837" y="234764"/>
                  </a:lnTo>
                  <a:lnTo>
                    <a:pt x="3535178" y="194399"/>
                  </a:lnTo>
                  <a:lnTo>
                    <a:pt x="3508346" y="156949"/>
                  </a:lnTo>
                  <a:lnTo>
                    <a:pt x="3477656" y="122729"/>
                  </a:lnTo>
                  <a:lnTo>
                    <a:pt x="3443423" y="92053"/>
                  </a:lnTo>
                  <a:lnTo>
                    <a:pt x="3405960" y="65234"/>
                  </a:lnTo>
                  <a:lnTo>
                    <a:pt x="3365583" y="42587"/>
                  </a:lnTo>
                  <a:lnTo>
                    <a:pt x="3322606" y="24426"/>
                  </a:lnTo>
                  <a:lnTo>
                    <a:pt x="3277344" y="11065"/>
                  </a:lnTo>
                  <a:lnTo>
                    <a:pt x="3230111" y="2818"/>
                  </a:lnTo>
                  <a:lnTo>
                    <a:pt x="318122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33951" y="4157726"/>
              <a:ext cx="3600450" cy="2514600"/>
            </a:xfrm>
            <a:custGeom>
              <a:avLst/>
              <a:gdLst/>
              <a:ahLst/>
              <a:cxnLst/>
              <a:rect l="l" t="t" r="r" b="b"/>
              <a:pathLst>
                <a:path w="3600450" h="25146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3181223" y="0"/>
                  </a:lnTo>
                  <a:lnTo>
                    <a:pt x="3230111" y="2818"/>
                  </a:lnTo>
                  <a:lnTo>
                    <a:pt x="3277344" y="11065"/>
                  </a:lnTo>
                  <a:lnTo>
                    <a:pt x="3322606" y="24426"/>
                  </a:lnTo>
                  <a:lnTo>
                    <a:pt x="3365583" y="42587"/>
                  </a:lnTo>
                  <a:lnTo>
                    <a:pt x="3405960" y="65234"/>
                  </a:lnTo>
                  <a:lnTo>
                    <a:pt x="3443423" y="92053"/>
                  </a:lnTo>
                  <a:lnTo>
                    <a:pt x="3477656" y="122729"/>
                  </a:lnTo>
                  <a:lnTo>
                    <a:pt x="3508346" y="156949"/>
                  </a:lnTo>
                  <a:lnTo>
                    <a:pt x="3535178" y="194399"/>
                  </a:lnTo>
                  <a:lnTo>
                    <a:pt x="3557837" y="234764"/>
                  </a:lnTo>
                  <a:lnTo>
                    <a:pt x="3576008" y="277731"/>
                  </a:lnTo>
                  <a:lnTo>
                    <a:pt x="3589377" y="322985"/>
                  </a:lnTo>
                  <a:lnTo>
                    <a:pt x="3597629" y="370213"/>
                  </a:lnTo>
                  <a:lnTo>
                    <a:pt x="3600450" y="419100"/>
                  </a:lnTo>
                  <a:lnTo>
                    <a:pt x="3600450" y="2095423"/>
                  </a:lnTo>
                  <a:lnTo>
                    <a:pt x="3597629" y="2144301"/>
                  </a:lnTo>
                  <a:lnTo>
                    <a:pt x="3589377" y="2191522"/>
                  </a:lnTo>
                  <a:lnTo>
                    <a:pt x="3576008" y="2236773"/>
                  </a:lnTo>
                  <a:lnTo>
                    <a:pt x="3557837" y="2279739"/>
                  </a:lnTo>
                  <a:lnTo>
                    <a:pt x="3535178" y="2320105"/>
                  </a:lnTo>
                  <a:lnTo>
                    <a:pt x="3508346" y="2357557"/>
                  </a:lnTo>
                  <a:lnTo>
                    <a:pt x="3477656" y="2391781"/>
                  </a:lnTo>
                  <a:lnTo>
                    <a:pt x="3443423" y="2422462"/>
                  </a:lnTo>
                  <a:lnTo>
                    <a:pt x="3405960" y="2449285"/>
                  </a:lnTo>
                  <a:lnTo>
                    <a:pt x="3365583" y="2471937"/>
                  </a:lnTo>
                  <a:lnTo>
                    <a:pt x="3322606" y="2490102"/>
                  </a:lnTo>
                  <a:lnTo>
                    <a:pt x="3277344" y="2503467"/>
                  </a:lnTo>
                  <a:lnTo>
                    <a:pt x="3230111" y="2511716"/>
                  </a:lnTo>
                  <a:lnTo>
                    <a:pt x="3181223" y="2514536"/>
                  </a:lnTo>
                  <a:lnTo>
                    <a:pt x="419100" y="2514536"/>
                  </a:lnTo>
                  <a:lnTo>
                    <a:pt x="370213" y="2511716"/>
                  </a:lnTo>
                  <a:lnTo>
                    <a:pt x="322985" y="2503467"/>
                  </a:lnTo>
                  <a:lnTo>
                    <a:pt x="277731" y="2490102"/>
                  </a:lnTo>
                  <a:lnTo>
                    <a:pt x="234764" y="2471937"/>
                  </a:lnTo>
                  <a:lnTo>
                    <a:pt x="194399" y="2449285"/>
                  </a:lnTo>
                  <a:lnTo>
                    <a:pt x="156949" y="2422462"/>
                  </a:lnTo>
                  <a:lnTo>
                    <a:pt x="122729" y="2391781"/>
                  </a:lnTo>
                  <a:lnTo>
                    <a:pt x="92053" y="2357557"/>
                  </a:lnTo>
                  <a:lnTo>
                    <a:pt x="65234" y="2320105"/>
                  </a:lnTo>
                  <a:lnTo>
                    <a:pt x="42587" y="2279739"/>
                  </a:lnTo>
                  <a:lnTo>
                    <a:pt x="24426" y="2236773"/>
                  </a:lnTo>
                  <a:lnTo>
                    <a:pt x="11065" y="2191522"/>
                  </a:lnTo>
                  <a:lnTo>
                    <a:pt x="2818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ln w="28575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34229" y="4880673"/>
            <a:ext cx="2637790" cy="1257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46100" marR="5080" indent="-534035">
              <a:lnSpc>
                <a:spcPts val="3229"/>
              </a:lnSpc>
              <a:spcBef>
                <a:spcPts val="215"/>
              </a:spcBef>
            </a:pP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&gt; </a:t>
            </a:r>
            <a:r>
              <a:rPr sz="2700" spc="-35" dirty="0">
                <a:solidFill>
                  <a:srgbClr val="FFFFFF"/>
                </a:solidFill>
                <a:latin typeface="Calibri"/>
                <a:cs typeface="Calibri"/>
              </a:rPr>
              <a:t>db.user.remove({ </a:t>
            </a:r>
            <a:r>
              <a:rPr sz="2700" spc="-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Calibri"/>
                <a:cs typeface="Calibri"/>
              </a:rPr>
              <a:t>"first":</a:t>
            </a:r>
            <a:r>
              <a:rPr sz="27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/^J/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3120"/>
              </a:lnSpc>
            </a:pPr>
            <a:r>
              <a:rPr sz="2700" spc="-30" dirty="0">
                <a:solidFill>
                  <a:srgbClr val="FFFFFF"/>
                </a:solidFill>
                <a:latin typeface="Calibri"/>
                <a:cs typeface="Calibri"/>
              </a:rPr>
              <a:t>})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20065"/>
            <a:ext cx="5389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90" dirty="0"/>
              <a:t>S</a:t>
            </a:r>
            <a:r>
              <a:rPr sz="3950" spc="-35" dirty="0"/>
              <a:t>Q</a:t>
            </a:r>
            <a:r>
              <a:rPr sz="3950" spc="15" dirty="0"/>
              <a:t>L</a:t>
            </a:r>
            <a:r>
              <a:rPr sz="3950" spc="-235" dirty="0"/>
              <a:t> </a:t>
            </a:r>
            <a:r>
              <a:rPr sz="3950" spc="-114" dirty="0"/>
              <a:t>v</a:t>
            </a:r>
            <a:r>
              <a:rPr sz="3950" spc="-50" dirty="0"/>
              <a:t>s</a:t>
            </a:r>
            <a:r>
              <a:rPr sz="3950" spc="5" dirty="0"/>
              <a:t>.</a:t>
            </a:r>
            <a:r>
              <a:rPr sz="3950" spc="-190" dirty="0"/>
              <a:t> </a:t>
            </a:r>
            <a:r>
              <a:rPr sz="3950" spc="-75" dirty="0"/>
              <a:t>Mo</a:t>
            </a:r>
            <a:r>
              <a:rPr sz="3950" spc="-30" dirty="0"/>
              <a:t>n</a:t>
            </a:r>
            <a:r>
              <a:rPr sz="3950" spc="-80" dirty="0"/>
              <a:t>g</a:t>
            </a:r>
            <a:r>
              <a:rPr sz="3950" spc="15" dirty="0"/>
              <a:t>o</a:t>
            </a:r>
            <a:r>
              <a:rPr sz="3950" spc="-210" dirty="0"/>
              <a:t> </a:t>
            </a:r>
            <a:r>
              <a:rPr sz="3950" spc="-70" dirty="0"/>
              <a:t>D</a:t>
            </a:r>
            <a:r>
              <a:rPr sz="3950" spc="15" dirty="0"/>
              <a:t>B</a:t>
            </a:r>
            <a:r>
              <a:rPr sz="3950" spc="-155" dirty="0"/>
              <a:t> </a:t>
            </a:r>
            <a:r>
              <a:rPr sz="3950" spc="-55" dirty="0"/>
              <a:t>e</a:t>
            </a:r>
            <a:r>
              <a:rPr sz="3950" spc="-30" dirty="0"/>
              <a:t>n</a:t>
            </a:r>
            <a:r>
              <a:rPr sz="3950" spc="-65" dirty="0"/>
              <a:t>t</a:t>
            </a:r>
            <a:r>
              <a:rPr sz="3950" spc="-55" dirty="0"/>
              <a:t>i</a:t>
            </a:r>
            <a:r>
              <a:rPr sz="3950" spc="-65" dirty="0"/>
              <a:t>t</a:t>
            </a:r>
            <a:r>
              <a:rPr sz="3950" spc="-55" dirty="0"/>
              <a:t>ie</a:t>
            </a:r>
            <a:r>
              <a:rPr sz="3950" spc="10" dirty="0"/>
              <a:t>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461962" y="1538350"/>
            <a:ext cx="3657600" cy="638175"/>
          </a:xfrm>
          <a:custGeom>
            <a:avLst/>
            <a:gdLst/>
            <a:ahLst/>
            <a:cxnLst/>
            <a:rect l="l" t="t" r="r" b="b"/>
            <a:pathLst>
              <a:path w="3657600" h="638175">
                <a:moveTo>
                  <a:pt x="0" y="638175"/>
                </a:moveTo>
                <a:lnTo>
                  <a:pt x="3657600" y="638175"/>
                </a:lnTo>
                <a:lnTo>
                  <a:pt x="36576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1979" y="1795081"/>
            <a:ext cx="83946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675E46"/>
                </a:solidFill>
                <a:latin typeface="Calibri"/>
                <a:cs typeface="Calibri"/>
              </a:rPr>
              <a:t>M</a:t>
            </a:r>
            <a:r>
              <a:rPr sz="2000" b="1" spc="10" dirty="0">
                <a:solidFill>
                  <a:srgbClr val="675E46"/>
                </a:solidFill>
                <a:latin typeface="Calibri"/>
                <a:cs typeface="Calibri"/>
              </a:rPr>
              <a:t>y</a:t>
            </a:r>
            <a:r>
              <a:rPr sz="2000" b="1" spc="-65" dirty="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675E46"/>
                </a:solidFill>
                <a:latin typeface="Calibri"/>
                <a:cs typeface="Calibri"/>
              </a:rPr>
              <a:t>S</a:t>
            </a:r>
            <a:r>
              <a:rPr sz="2000" b="1" spc="45" dirty="0">
                <a:solidFill>
                  <a:srgbClr val="675E46"/>
                </a:solidFill>
                <a:latin typeface="Calibri"/>
                <a:cs typeface="Calibri"/>
              </a:rPr>
              <a:t>Q</a:t>
            </a:r>
            <a:r>
              <a:rPr sz="2000" b="1" spc="10" dirty="0">
                <a:solidFill>
                  <a:srgbClr val="675E46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962" y="2176462"/>
            <a:ext cx="4038600" cy="4381500"/>
          </a:xfrm>
          <a:custGeom>
            <a:avLst/>
            <a:gdLst/>
            <a:ahLst/>
            <a:cxn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575" y="2123122"/>
            <a:ext cx="3723004" cy="43370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50" spc="-45" dirty="0">
                <a:solidFill>
                  <a:srgbClr val="800000"/>
                </a:solidFill>
                <a:latin typeface="Trebuchet MS"/>
                <a:cs typeface="Trebuchet MS"/>
              </a:rPr>
              <a:t>START</a:t>
            </a:r>
            <a:r>
              <a:rPr sz="2150" spc="-6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TRANSACTION;</a:t>
            </a:r>
            <a:endParaRPr sz="2150">
              <a:latin typeface="Trebuchet MS"/>
              <a:cs typeface="Trebuchet MS"/>
            </a:endParaRPr>
          </a:p>
          <a:p>
            <a:pPr marL="346075" marR="5080" indent="-334010">
              <a:lnSpc>
                <a:spcPct val="122200"/>
              </a:lnSpc>
              <a:spcBef>
                <a:spcPts val="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INSERT</a:t>
            </a:r>
            <a:r>
              <a:rPr sz="2150" spc="-5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INTO</a:t>
            </a:r>
            <a:r>
              <a:rPr sz="2150" spc="7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b="1" spc="10" dirty="0">
                <a:solidFill>
                  <a:srgbClr val="800000"/>
                </a:solidFill>
                <a:latin typeface="Trebuchet MS"/>
                <a:cs typeface="Trebuchet MS"/>
              </a:rPr>
              <a:t>contacts</a:t>
            </a:r>
            <a:r>
              <a:rPr sz="2150" b="1" spc="6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VALUES </a:t>
            </a:r>
            <a:r>
              <a:rPr sz="2150" spc="-63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(NULL,</a:t>
            </a:r>
            <a:r>
              <a:rPr sz="2150" spc="-3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rgbClr val="800000"/>
                </a:solidFill>
                <a:latin typeface="Trebuchet MS"/>
                <a:cs typeface="Trebuchet MS"/>
              </a:rPr>
              <a:t>‘joeblow’);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INSERT</a:t>
            </a:r>
            <a:r>
              <a:rPr sz="2150" spc="-6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INTO</a:t>
            </a:r>
            <a:r>
              <a:rPr sz="2150" spc="5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b="1" spc="15" dirty="0">
                <a:solidFill>
                  <a:srgbClr val="800000"/>
                </a:solidFill>
                <a:latin typeface="Trebuchet MS"/>
                <a:cs typeface="Trebuchet MS"/>
              </a:rPr>
              <a:t>contact_emails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-20" dirty="0">
                <a:solidFill>
                  <a:srgbClr val="800000"/>
                </a:solidFill>
                <a:latin typeface="Trebuchet MS"/>
                <a:cs typeface="Trebuchet MS"/>
              </a:rPr>
              <a:t>VALUES</a:t>
            </a:r>
            <a:endParaRPr sz="2150">
              <a:latin typeface="Trebuchet MS"/>
              <a:cs typeface="Trebuchet MS"/>
            </a:endParaRPr>
          </a:p>
          <a:p>
            <a:pPr marL="517525" marR="241935" indent="-257175">
              <a:lnSpc>
                <a:spcPct val="122300"/>
              </a:lnSpc>
              <a:spcBef>
                <a:spcPts val="70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(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NULL, 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</a:rPr>
              <a:t>”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joe@blow.com</a:t>
            </a:r>
            <a:r>
              <a:rPr sz="2150" dirty="0">
                <a:solidFill>
                  <a:srgbClr val="800000"/>
                </a:solidFill>
                <a:latin typeface="Trebuchet MS"/>
                <a:cs typeface="Trebuchet MS"/>
              </a:rPr>
              <a:t>”, </a:t>
            </a:r>
            <a:r>
              <a:rPr sz="2150" spc="-63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LAST_INSERT_ID()</a:t>
            </a:r>
            <a:r>
              <a:rPr sz="2150" spc="3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800000"/>
                </a:solidFill>
                <a:latin typeface="Trebuchet MS"/>
                <a:cs typeface="Trebuchet MS"/>
              </a:rPr>
              <a:t>),</a:t>
            </a:r>
            <a:endParaRPr sz="215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575"/>
              </a:spcBef>
            </a:pPr>
            <a:r>
              <a:rPr sz="2150" spc="10" dirty="0">
                <a:solidFill>
                  <a:srgbClr val="800000"/>
                </a:solidFill>
                <a:latin typeface="Trebuchet MS"/>
                <a:cs typeface="Trebuchet MS"/>
              </a:rPr>
              <a:t>(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800000"/>
                </a:solidFill>
                <a:latin typeface="Trebuchet MS"/>
                <a:cs typeface="Trebuchet MS"/>
              </a:rPr>
              <a:t>NULL,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  <a:hlinkClick r:id="rId3"/>
              </a:rPr>
              <a:t>joseph@blow.com”</a:t>
            </a:r>
            <a:r>
              <a:rPr sz="2150" spc="5" dirty="0">
                <a:solidFill>
                  <a:srgbClr val="800000"/>
                </a:solidFill>
                <a:latin typeface="Trebuchet MS"/>
                <a:cs typeface="Trebuchet MS"/>
              </a:rPr>
              <a:t>,</a:t>
            </a:r>
            <a:endParaRPr sz="2150">
              <a:latin typeface="Trebuchet MS"/>
              <a:cs typeface="Trebuchet MS"/>
            </a:endParaRPr>
          </a:p>
          <a:p>
            <a:pPr marL="12700" marR="701675" indent="504825">
              <a:lnSpc>
                <a:spcPct val="122300"/>
              </a:lnSpc>
              <a:spcBef>
                <a:spcPts val="75"/>
              </a:spcBef>
            </a:pPr>
            <a:r>
              <a:rPr sz="2150" spc="15" dirty="0">
                <a:solidFill>
                  <a:srgbClr val="800000"/>
                </a:solidFill>
                <a:latin typeface="Trebuchet MS"/>
                <a:cs typeface="Trebuchet MS"/>
              </a:rPr>
              <a:t>LAST_INSERT_ID()</a:t>
            </a:r>
            <a:r>
              <a:rPr sz="2150" spc="-4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20" dirty="0">
                <a:solidFill>
                  <a:srgbClr val="800000"/>
                </a:solidFill>
                <a:latin typeface="Trebuchet MS"/>
                <a:cs typeface="Trebuchet MS"/>
              </a:rPr>
              <a:t>); </a:t>
            </a:r>
            <a:r>
              <a:rPr sz="2150" spc="-63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800000"/>
                </a:solidFill>
                <a:latin typeface="Trebuchet MS"/>
                <a:cs typeface="Trebuchet MS"/>
              </a:rPr>
              <a:t>COMMIT;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4426" y="1538350"/>
            <a:ext cx="3657600" cy="638175"/>
          </a:xfrm>
          <a:custGeom>
            <a:avLst/>
            <a:gdLst/>
            <a:ahLst/>
            <a:cxnLst/>
            <a:rect l="l" t="t" r="r" b="b"/>
            <a:pathLst>
              <a:path w="3657600" h="638175">
                <a:moveTo>
                  <a:pt x="0" y="638175"/>
                </a:moveTo>
                <a:lnTo>
                  <a:pt x="3657600" y="638175"/>
                </a:lnTo>
                <a:lnTo>
                  <a:pt x="365760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86171" y="1795081"/>
            <a:ext cx="11410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>
                <a:solidFill>
                  <a:srgbClr val="675E46"/>
                </a:solidFill>
                <a:latin typeface="Calibri"/>
                <a:cs typeface="Calibri"/>
              </a:rPr>
              <a:t>M</a:t>
            </a:r>
            <a:r>
              <a:rPr sz="2000" b="1" spc="40" dirty="0">
                <a:solidFill>
                  <a:srgbClr val="675E46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675E46"/>
                </a:solidFill>
                <a:latin typeface="Calibri"/>
                <a:cs typeface="Calibri"/>
              </a:rPr>
              <a:t>n</a:t>
            </a:r>
            <a:r>
              <a:rPr sz="2000" b="1" spc="20" dirty="0">
                <a:solidFill>
                  <a:srgbClr val="675E46"/>
                </a:solidFill>
                <a:latin typeface="Calibri"/>
                <a:cs typeface="Calibri"/>
              </a:rPr>
              <a:t>g</a:t>
            </a:r>
            <a:r>
              <a:rPr sz="2000" b="1" spc="10" dirty="0">
                <a:solidFill>
                  <a:srgbClr val="675E46"/>
                </a:solidFill>
                <a:latin typeface="Calibri"/>
                <a:cs typeface="Calibri"/>
              </a:rPr>
              <a:t>o</a:t>
            </a:r>
            <a:r>
              <a:rPr sz="2000" b="1" spc="-120" dirty="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75E46"/>
                </a:solidFill>
                <a:latin typeface="Calibri"/>
                <a:cs typeface="Calibri"/>
              </a:rPr>
              <a:t>DB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53026" y="2176462"/>
            <a:ext cx="4038600" cy="4381500"/>
          </a:xfrm>
          <a:custGeom>
            <a:avLst/>
            <a:gdLst/>
            <a:ahLst/>
            <a:cxn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9534">
            <a:solidFill>
              <a:srgbClr val="9CB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8590" y="2128837"/>
            <a:ext cx="3476625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810" marR="5080" indent="-372110">
              <a:lnSpc>
                <a:spcPct val="120000"/>
              </a:lnSpc>
              <a:spcBef>
                <a:spcPts val="95"/>
              </a:spcBef>
            </a:pPr>
            <a:r>
              <a:rPr sz="2400" spc="5" dirty="0">
                <a:solidFill>
                  <a:srgbClr val="800000"/>
                </a:solidFill>
                <a:latin typeface="Trebuchet MS"/>
                <a:cs typeface="Trebuchet MS"/>
              </a:rPr>
              <a:t>db.contacts.save(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{ </a:t>
            </a:r>
            <a:r>
              <a:rPr sz="2400" spc="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userName:</a:t>
            </a:r>
            <a:r>
              <a:rPr sz="2400" spc="7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Trebuchet MS"/>
                <a:cs typeface="Trebuchet MS"/>
              </a:rPr>
              <a:t>“joeblow”,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5426" y="3129026"/>
            <a:ext cx="3505200" cy="1295400"/>
          </a:xfrm>
          <a:prstGeom prst="rect">
            <a:avLst/>
          </a:prstGeom>
          <a:ln w="28575">
            <a:solidFill>
              <a:srgbClr val="7A7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2590"/>
              </a:lnSpc>
            </a:pPr>
            <a:r>
              <a:rPr sz="2400" spc="-10" dirty="0">
                <a:solidFill>
                  <a:srgbClr val="800000"/>
                </a:solidFill>
                <a:latin typeface="Trebuchet MS"/>
                <a:cs typeface="Trebuchet MS"/>
              </a:rPr>
              <a:t>emailAddresses:</a:t>
            </a:r>
            <a:r>
              <a:rPr sz="2400" spc="90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[</a:t>
            </a:r>
            <a:endParaRPr sz="240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2"/>
              </a:rPr>
              <a:t>joe@blow.com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”,</a:t>
            </a:r>
            <a:endParaRPr sz="240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570"/>
              </a:spcBef>
            </a:pP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“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  <a:hlinkClick r:id="rId3"/>
              </a:rPr>
              <a:t>joseph@blow.com</a:t>
            </a:r>
            <a:r>
              <a:rPr sz="2400" spc="-15" dirty="0">
                <a:solidFill>
                  <a:srgbClr val="800000"/>
                </a:solidFill>
                <a:latin typeface="Trebuchet MS"/>
                <a:cs typeface="Trebuchet MS"/>
              </a:rPr>
              <a:t>”</a:t>
            </a:r>
            <a:r>
              <a:rPr sz="2400" spc="-75" dirty="0">
                <a:solidFill>
                  <a:srgbClr val="8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941" y="3956050"/>
            <a:ext cx="1377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80000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8590" y="4328477"/>
            <a:ext cx="254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800000"/>
                </a:solidFill>
                <a:latin typeface="Trebuchet MS"/>
                <a:cs typeface="Trebuchet MS"/>
              </a:rPr>
              <a:t>);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37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6551" y="4937442"/>
            <a:ext cx="3581400" cy="1582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7050" marR="1082040" indent="-514984">
              <a:lnSpc>
                <a:spcPct val="100899"/>
              </a:lnSpc>
              <a:spcBef>
                <a:spcPts val="110"/>
              </a:spcBef>
            </a:pPr>
            <a:r>
              <a:rPr sz="1550" spc="-5" dirty="0">
                <a:solidFill>
                  <a:srgbClr val="2E2B1F"/>
                </a:solidFill>
                <a:latin typeface="Arial MT"/>
                <a:cs typeface="Arial MT"/>
              </a:rPr>
              <a:t>Similar</a:t>
            </a:r>
            <a:r>
              <a:rPr sz="1550" spc="15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Arial MT"/>
                <a:cs typeface="Arial MT"/>
              </a:rPr>
              <a:t>to</a:t>
            </a:r>
            <a:r>
              <a:rPr sz="1550" spc="2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Arial MT"/>
                <a:cs typeface="Arial MT"/>
              </a:rPr>
              <a:t>IDS</a:t>
            </a: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E2B1F"/>
                </a:solidFill>
                <a:latin typeface="Arial MT"/>
                <a:cs typeface="Arial MT"/>
              </a:rPr>
              <a:t>from</a:t>
            </a:r>
            <a:r>
              <a:rPr sz="1550" spc="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-5" dirty="0">
                <a:solidFill>
                  <a:srgbClr val="2E2B1F"/>
                </a:solidFill>
                <a:latin typeface="Arial MT"/>
                <a:cs typeface="Arial MT"/>
              </a:rPr>
              <a:t>the</a:t>
            </a:r>
            <a:r>
              <a:rPr sz="1550" spc="9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2E2B1F"/>
                </a:solidFill>
                <a:latin typeface="Arial MT"/>
                <a:cs typeface="Arial MT"/>
              </a:rPr>
              <a:t>70’s </a:t>
            </a:r>
            <a:r>
              <a:rPr sz="1550" spc="-41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E2B1F"/>
                </a:solidFill>
                <a:latin typeface="Arial MT"/>
                <a:cs typeface="Arial MT"/>
              </a:rPr>
              <a:t>Bachman’s</a:t>
            </a:r>
            <a:r>
              <a:rPr sz="1550" spc="17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E2B1F"/>
                </a:solidFill>
                <a:latin typeface="Arial MT"/>
                <a:cs typeface="Arial MT"/>
              </a:rPr>
              <a:t>brainchild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DIFFERENCE:</a:t>
            </a:r>
            <a:endParaRPr sz="1550">
              <a:latin typeface="Arial MT"/>
              <a:cs typeface="Arial MT"/>
            </a:endParaRPr>
          </a:p>
          <a:p>
            <a:pPr marL="12700" marR="29845" indent="57150">
              <a:lnSpc>
                <a:spcPct val="100899"/>
              </a:lnSpc>
              <a:spcBef>
                <a:spcPts val="75"/>
              </a:spcBef>
            </a:pPr>
            <a:r>
              <a:rPr sz="1550" spc="-5" dirty="0">
                <a:solidFill>
                  <a:srgbClr val="2E2B1F"/>
                </a:solidFill>
                <a:latin typeface="Arial MT"/>
                <a:cs typeface="Arial MT"/>
              </a:rPr>
              <a:t>MongoDB</a:t>
            </a:r>
            <a:r>
              <a:rPr sz="1550" spc="2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E2B1F"/>
                </a:solidFill>
                <a:latin typeface="Arial MT"/>
                <a:cs typeface="Arial MT"/>
              </a:rPr>
              <a:t>separates</a:t>
            </a:r>
            <a:r>
              <a:rPr sz="1550" spc="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2E2B1F"/>
                </a:solidFill>
                <a:latin typeface="Arial MT"/>
                <a:cs typeface="Arial MT"/>
              </a:rPr>
              <a:t>physical</a:t>
            </a:r>
            <a:r>
              <a:rPr sz="1550" spc="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structure </a:t>
            </a:r>
            <a:r>
              <a:rPr sz="1550" spc="-42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2E2B1F"/>
                </a:solidFill>
                <a:latin typeface="Arial MT"/>
                <a:cs typeface="Arial MT"/>
              </a:rPr>
              <a:t>from</a:t>
            </a:r>
            <a:r>
              <a:rPr sz="1550" spc="5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logical</a:t>
            </a:r>
            <a:r>
              <a:rPr sz="1550" spc="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structure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Designed</a:t>
            </a:r>
            <a:r>
              <a:rPr sz="1550" spc="11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Arial MT"/>
                <a:cs typeface="Arial MT"/>
              </a:rPr>
              <a:t>to</a:t>
            </a:r>
            <a:r>
              <a:rPr sz="1550" spc="4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deal</a:t>
            </a:r>
            <a:r>
              <a:rPr sz="1550" spc="4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2E2B1F"/>
                </a:solidFill>
                <a:latin typeface="Arial MT"/>
                <a:cs typeface="Arial MT"/>
              </a:rPr>
              <a:t>with</a:t>
            </a:r>
            <a:r>
              <a:rPr sz="1550" spc="4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E2B1F"/>
                </a:solidFill>
                <a:latin typeface="Arial MT"/>
                <a:cs typeface="Arial MT"/>
              </a:rPr>
              <a:t>large</a:t>
            </a:r>
            <a:r>
              <a:rPr sz="1550" spc="11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2E2B1F"/>
                </a:solidFill>
                <a:latin typeface="Arial MT"/>
                <a:cs typeface="Arial MT"/>
              </a:rPr>
              <a:t>&amp;distributed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035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A</a:t>
            </a:r>
            <a:r>
              <a:rPr spc="-80" dirty="0"/>
              <a:t>gg</a:t>
            </a:r>
            <a:r>
              <a:rPr spc="-160" dirty="0"/>
              <a:t>r</a:t>
            </a:r>
            <a:r>
              <a:rPr spc="-50" dirty="0"/>
              <a:t>e</a:t>
            </a:r>
            <a:r>
              <a:rPr spc="-155" dirty="0"/>
              <a:t>g</a:t>
            </a:r>
            <a:r>
              <a:rPr spc="-55" dirty="0"/>
              <a:t>a</a:t>
            </a:r>
            <a:r>
              <a:rPr spc="-120" dirty="0"/>
              <a:t>t</a:t>
            </a:r>
            <a:r>
              <a:rPr spc="-50" dirty="0"/>
              <a:t>e</a:t>
            </a:r>
            <a:r>
              <a:rPr spc="15" dirty="0"/>
              <a:t>d</a:t>
            </a:r>
            <a:r>
              <a:rPr spc="-245" dirty="0"/>
              <a:t> </a:t>
            </a:r>
            <a:r>
              <a:rPr spc="-110" dirty="0"/>
              <a:t>f</a:t>
            </a:r>
            <a:r>
              <a:rPr spc="-40" dirty="0"/>
              <a:t>u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55" dirty="0"/>
              <a:t>a</a:t>
            </a:r>
            <a:r>
              <a:rPr spc="-40" dirty="0"/>
              <a:t>l</a:t>
            </a:r>
            <a:r>
              <a:rPr spc="-70" dirty="0"/>
              <a:t>i</a:t>
            </a:r>
            <a:r>
              <a:rPr spc="-40" dirty="0"/>
              <a:t>t</a:t>
            </a:r>
            <a:r>
              <a:rPr spc="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16392"/>
            <a:ext cx="7431405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3015">
              <a:lnSpc>
                <a:spcPct val="104800"/>
              </a:lnSpc>
            </a:pPr>
            <a:r>
              <a:rPr sz="2150" b="1" spc="15" dirty="0">
                <a:solidFill>
                  <a:srgbClr val="2E2B1F"/>
                </a:solidFill>
                <a:latin typeface="Calibri"/>
                <a:cs typeface="Calibri"/>
              </a:rPr>
              <a:t>Aggregation</a:t>
            </a:r>
            <a:r>
              <a:rPr sz="215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b="1" spc="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150" b="1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SQL-like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aggregation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functionality</a:t>
            </a:r>
            <a:endParaRPr sz="2150">
              <a:latin typeface="Calibri"/>
              <a:cs typeface="Calibri"/>
            </a:endParaRPr>
          </a:p>
          <a:p>
            <a:pPr marL="651510" marR="5080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Pipeline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documents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000" spc="4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pass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through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1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jec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endParaRPr sz="2000">
              <a:latin typeface="Calibri"/>
              <a:cs typeface="Calibri"/>
            </a:endParaRPr>
          </a:p>
          <a:p>
            <a:pPr marL="651510" marR="413384" indent="-22923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0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produce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documents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calculations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performed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documents</a:t>
            </a:r>
            <a:endParaRPr sz="2000">
              <a:latin typeface="Calibri"/>
              <a:cs typeface="Calibri"/>
            </a:endParaRPr>
          </a:p>
          <a:p>
            <a:pPr marL="651510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  <a:tab pos="6000115" algn="l"/>
              </a:tabLst>
            </a:pP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db.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.aggregate</a:t>
            </a:r>
            <a:r>
              <a:rPr sz="2000" spc="-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{$group</a:t>
            </a:r>
            <a:r>
              <a:rPr sz="2000" spc="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{_id: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type,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totalquantity</a:t>
            </a:r>
            <a:endParaRPr sz="2000">
              <a:latin typeface="Calibri"/>
              <a:cs typeface="Calibri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000" spc="40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$sum: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quanity}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893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M</a:t>
            </a:r>
            <a:r>
              <a:rPr spc="-55" dirty="0"/>
              <a:t>a</a:t>
            </a:r>
            <a:r>
              <a:rPr spc="15" dirty="0"/>
              <a:t>p</a:t>
            </a:r>
            <a:r>
              <a:rPr spc="-250" dirty="0"/>
              <a:t> </a:t>
            </a:r>
            <a:r>
              <a:rPr spc="-160" dirty="0"/>
              <a:t>r</a:t>
            </a:r>
            <a:r>
              <a:rPr spc="-50" dirty="0"/>
              <a:t>ed</a:t>
            </a:r>
            <a:r>
              <a:rPr spc="-40" dirty="0"/>
              <a:t>u</a:t>
            </a:r>
            <a:r>
              <a:rPr spc="-60" dirty="0"/>
              <a:t>c</a:t>
            </a:r>
            <a:r>
              <a:rPr spc="10" dirty="0"/>
              <a:t>e</a:t>
            </a:r>
            <a:r>
              <a:rPr spc="-240" dirty="0"/>
              <a:t> </a:t>
            </a:r>
            <a:r>
              <a:rPr spc="-110" dirty="0"/>
              <a:t>f</a:t>
            </a:r>
            <a:r>
              <a:rPr spc="-40" dirty="0"/>
              <a:t>u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55" dirty="0"/>
              <a:t>a</a:t>
            </a:r>
            <a:r>
              <a:rPr spc="-40" dirty="0"/>
              <a:t>l</a:t>
            </a:r>
            <a:r>
              <a:rPr spc="-70" dirty="0"/>
              <a:t>i</a:t>
            </a:r>
            <a:r>
              <a:rPr spc="-120" dirty="0"/>
              <a:t>t</a:t>
            </a:r>
            <a:r>
              <a:rPr spc="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336790" cy="324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21945" indent="-229235">
              <a:lnSpc>
                <a:spcPct val="10480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Performs</a:t>
            </a:r>
            <a:r>
              <a:rPr sz="2150" spc="2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complex</a:t>
            </a:r>
            <a:r>
              <a:rPr sz="215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aggregator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1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2E2B1F"/>
                </a:solidFill>
                <a:latin typeface="Calibri"/>
                <a:cs typeface="Calibri"/>
              </a:rPr>
              <a:t>keys,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pairs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15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least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map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function,</a:t>
            </a:r>
            <a:r>
              <a:rPr sz="215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reduction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15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db.collection.mapReduce(</a:t>
            </a:r>
            <a:r>
              <a:rPr sz="2150" spc="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&lt;mapfunction&gt;,</a:t>
            </a:r>
            <a:r>
              <a:rPr sz="215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&lt;reducefunction&gt;,</a:t>
            </a:r>
            <a:endParaRPr sz="2150">
              <a:latin typeface="Calibri"/>
              <a:cs typeface="Calibri"/>
            </a:endParaRPr>
          </a:p>
          <a:p>
            <a:pPr marL="241300" marR="487680">
              <a:lnSpc>
                <a:spcPct val="101899"/>
              </a:lnSpc>
              <a:spcBef>
                <a:spcPts val="75"/>
              </a:spcBef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out: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&lt;collection&gt;,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query: &lt;document&gt;,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sort: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&lt;document&gt;,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limit: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&lt;number&gt;,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finalize: &lt;function&gt;,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scope: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&lt;document&gt;,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jsMode:</a:t>
            </a:r>
            <a:r>
              <a:rPr sz="215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&lt;boolean&gt;,</a:t>
            </a:r>
            <a:r>
              <a:rPr sz="2150" spc="3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verbose:</a:t>
            </a:r>
            <a:r>
              <a:rPr sz="215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&lt;boolean&gt;</a:t>
            </a:r>
            <a:r>
              <a:rPr sz="215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description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map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reduce</a:t>
            </a:r>
            <a:r>
              <a:rPr sz="215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lecture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5335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0" dirty="0"/>
              <a:t>T</a:t>
            </a:r>
            <a:r>
              <a:rPr spc="-40" dirty="0"/>
              <a:t>y</a:t>
            </a:r>
            <a:r>
              <a:rPr spc="-55" dirty="0"/>
              <a:t>p</a:t>
            </a:r>
            <a:r>
              <a:rPr spc="-70" dirty="0"/>
              <a:t>i</a:t>
            </a:r>
            <a:r>
              <a:rPr spc="-60" dirty="0"/>
              <a:t>c</a:t>
            </a:r>
            <a:r>
              <a:rPr spc="-55" dirty="0"/>
              <a:t>a</a:t>
            </a:r>
            <a:r>
              <a:rPr spc="5" dirty="0"/>
              <a:t>l</a:t>
            </a:r>
            <a:r>
              <a:rPr spc="-375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  <a:r>
              <a:rPr spc="-235" dirty="0"/>
              <a:t> </a:t>
            </a:r>
            <a:r>
              <a:rPr spc="-55" dirty="0"/>
              <a:t>a</a:t>
            </a:r>
            <a:r>
              <a:rPr spc="-160" dirty="0"/>
              <a:t>r</a:t>
            </a:r>
            <a:r>
              <a:rPr spc="-60" dirty="0"/>
              <a:t>c</a:t>
            </a:r>
            <a:r>
              <a:rPr spc="-35" dirty="0"/>
              <a:t>h</a:t>
            </a:r>
            <a:r>
              <a:rPr spc="-70" dirty="0"/>
              <a:t>i</a:t>
            </a:r>
            <a:r>
              <a:rPr spc="-120" dirty="0"/>
              <a:t>t</a:t>
            </a:r>
            <a:r>
              <a:rPr spc="-50" dirty="0"/>
              <a:t>e</a:t>
            </a:r>
            <a:r>
              <a:rPr spc="-60" dirty="0"/>
              <a:t>c</a:t>
            </a:r>
            <a:r>
              <a:rPr spc="-40" dirty="0"/>
              <a:t>tu</a:t>
            </a:r>
            <a:r>
              <a:rPr spc="-160" dirty="0"/>
              <a:t>r</a:t>
            </a:r>
            <a:r>
              <a:rPr spc="10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50" y="4448175"/>
            <a:ext cx="885825" cy="9715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71658" y="2286058"/>
            <a:ext cx="876935" cy="876935"/>
            <a:chOff x="1371658" y="2286058"/>
            <a:chExt cx="876935" cy="876935"/>
          </a:xfrm>
        </p:grpSpPr>
        <p:sp>
          <p:nvSpPr>
            <p:cNvPr id="7" name="object 7"/>
            <p:cNvSpPr/>
            <p:nvPr/>
          </p:nvSpPr>
          <p:spPr>
            <a:xfrm>
              <a:off x="1376426" y="2290825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866775" y="0"/>
                  </a:moveTo>
                  <a:lnTo>
                    <a:pt x="0" y="0"/>
                  </a:lnTo>
                  <a:lnTo>
                    <a:pt x="0" y="174498"/>
                  </a:lnTo>
                  <a:lnTo>
                    <a:pt x="0" y="866775"/>
                  </a:lnTo>
                  <a:lnTo>
                    <a:pt x="866775" y="866775"/>
                  </a:lnTo>
                  <a:lnTo>
                    <a:pt x="866775" y="567436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425" y="2290825"/>
              <a:ext cx="866775" cy="866775"/>
            </a:xfrm>
            <a:custGeom>
              <a:avLst/>
              <a:gdLst/>
              <a:ahLst/>
              <a:cxnLst/>
              <a:rect l="l" t="t" r="r" b="b"/>
              <a:pathLst>
                <a:path w="866775" h="866775">
                  <a:moveTo>
                    <a:pt x="0" y="866775"/>
                  </a:moveTo>
                  <a:lnTo>
                    <a:pt x="866775" y="866775"/>
                  </a:lnTo>
                  <a:lnTo>
                    <a:pt x="866775" y="0"/>
                  </a:lnTo>
                  <a:lnTo>
                    <a:pt x="0" y="0"/>
                  </a:lnTo>
                  <a:lnTo>
                    <a:pt x="0" y="866775"/>
                  </a:lnTo>
                  <a:close/>
                </a:path>
                <a:path w="866775" h="866775">
                  <a:moveTo>
                    <a:pt x="66675" y="68452"/>
                  </a:moveTo>
                  <a:lnTo>
                    <a:pt x="362966" y="68452"/>
                  </a:lnTo>
                  <a:lnTo>
                    <a:pt x="362966" y="93472"/>
                  </a:lnTo>
                  <a:lnTo>
                    <a:pt x="66675" y="93472"/>
                  </a:lnTo>
                  <a:lnTo>
                    <a:pt x="66675" y="68452"/>
                  </a:lnTo>
                </a:path>
                <a:path w="866775" h="866775">
                  <a:moveTo>
                    <a:pt x="0" y="174498"/>
                  </a:moveTo>
                  <a:lnTo>
                    <a:pt x="437006" y="174498"/>
                  </a:lnTo>
                  <a:lnTo>
                    <a:pt x="437006" y="567436"/>
                  </a:lnTo>
                  <a:lnTo>
                    <a:pt x="866775" y="567436"/>
                  </a:lnTo>
                </a:path>
                <a:path w="866775" h="866775">
                  <a:moveTo>
                    <a:pt x="466725" y="49784"/>
                  </a:moveTo>
                  <a:lnTo>
                    <a:pt x="822198" y="49784"/>
                  </a:lnTo>
                  <a:lnTo>
                    <a:pt x="822198" y="62357"/>
                  </a:lnTo>
                  <a:lnTo>
                    <a:pt x="466725" y="62357"/>
                  </a:lnTo>
                  <a:lnTo>
                    <a:pt x="466725" y="49784"/>
                  </a:lnTo>
                </a:path>
                <a:path w="866775" h="866775">
                  <a:moveTo>
                    <a:pt x="466725" y="130937"/>
                  </a:moveTo>
                  <a:lnTo>
                    <a:pt x="822198" y="130937"/>
                  </a:lnTo>
                  <a:lnTo>
                    <a:pt x="822198" y="143383"/>
                  </a:lnTo>
                  <a:lnTo>
                    <a:pt x="466725" y="143383"/>
                  </a:lnTo>
                  <a:lnTo>
                    <a:pt x="466725" y="130937"/>
                  </a:lnTo>
                </a:path>
                <a:path w="866775" h="866775">
                  <a:moveTo>
                    <a:pt x="466725" y="243077"/>
                  </a:moveTo>
                  <a:lnTo>
                    <a:pt x="822198" y="243077"/>
                  </a:lnTo>
                  <a:lnTo>
                    <a:pt x="822198" y="255650"/>
                  </a:lnTo>
                  <a:lnTo>
                    <a:pt x="466725" y="255650"/>
                  </a:lnTo>
                  <a:lnTo>
                    <a:pt x="466725" y="243077"/>
                  </a:lnTo>
                </a:path>
                <a:path w="866775" h="866775">
                  <a:moveTo>
                    <a:pt x="466725" y="324231"/>
                  </a:moveTo>
                  <a:lnTo>
                    <a:pt x="814832" y="324231"/>
                  </a:lnTo>
                  <a:lnTo>
                    <a:pt x="814832" y="336676"/>
                  </a:lnTo>
                  <a:lnTo>
                    <a:pt x="466725" y="336676"/>
                  </a:lnTo>
                  <a:lnTo>
                    <a:pt x="466725" y="324231"/>
                  </a:lnTo>
                </a:path>
                <a:path w="866775" h="866775">
                  <a:moveTo>
                    <a:pt x="466725" y="168275"/>
                  </a:moveTo>
                  <a:lnTo>
                    <a:pt x="496316" y="168275"/>
                  </a:lnTo>
                  <a:lnTo>
                    <a:pt x="496316" y="193294"/>
                  </a:lnTo>
                  <a:lnTo>
                    <a:pt x="466725" y="193294"/>
                  </a:lnTo>
                  <a:lnTo>
                    <a:pt x="466725" y="168275"/>
                  </a:lnTo>
                </a:path>
                <a:path w="866775" h="866775">
                  <a:moveTo>
                    <a:pt x="577850" y="168275"/>
                  </a:moveTo>
                  <a:lnTo>
                    <a:pt x="607441" y="168275"/>
                  </a:lnTo>
                  <a:lnTo>
                    <a:pt x="607441" y="193294"/>
                  </a:lnTo>
                  <a:lnTo>
                    <a:pt x="577850" y="193294"/>
                  </a:lnTo>
                  <a:lnTo>
                    <a:pt x="577850" y="168275"/>
                  </a:lnTo>
                </a:path>
                <a:path w="866775" h="866775">
                  <a:moveTo>
                    <a:pt x="681482" y="168275"/>
                  </a:moveTo>
                  <a:lnTo>
                    <a:pt x="711073" y="168275"/>
                  </a:lnTo>
                  <a:lnTo>
                    <a:pt x="711073" y="193294"/>
                  </a:lnTo>
                  <a:lnTo>
                    <a:pt x="681482" y="193294"/>
                  </a:lnTo>
                  <a:lnTo>
                    <a:pt x="681482" y="168275"/>
                  </a:lnTo>
                </a:path>
                <a:path w="866775" h="866775">
                  <a:moveTo>
                    <a:pt x="792607" y="168275"/>
                  </a:moveTo>
                  <a:lnTo>
                    <a:pt x="822198" y="168275"/>
                  </a:lnTo>
                  <a:lnTo>
                    <a:pt x="822198" y="193294"/>
                  </a:lnTo>
                  <a:lnTo>
                    <a:pt x="792607" y="193294"/>
                  </a:lnTo>
                  <a:lnTo>
                    <a:pt x="792607" y="168275"/>
                  </a:lnTo>
                </a:path>
                <a:path w="866775" h="866775">
                  <a:moveTo>
                    <a:pt x="466725" y="386588"/>
                  </a:moveTo>
                  <a:lnTo>
                    <a:pt x="496316" y="386588"/>
                  </a:lnTo>
                  <a:lnTo>
                    <a:pt x="496316" y="411479"/>
                  </a:lnTo>
                  <a:lnTo>
                    <a:pt x="466725" y="411479"/>
                  </a:lnTo>
                  <a:lnTo>
                    <a:pt x="466725" y="386588"/>
                  </a:lnTo>
                </a:path>
                <a:path w="866775" h="866775">
                  <a:moveTo>
                    <a:pt x="577850" y="386588"/>
                  </a:moveTo>
                  <a:lnTo>
                    <a:pt x="607441" y="386588"/>
                  </a:lnTo>
                  <a:lnTo>
                    <a:pt x="607441" y="411479"/>
                  </a:lnTo>
                  <a:lnTo>
                    <a:pt x="577850" y="411479"/>
                  </a:lnTo>
                  <a:lnTo>
                    <a:pt x="577850" y="386588"/>
                  </a:lnTo>
                </a:path>
                <a:path w="866775" h="866775">
                  <a:moveTo>
                    <a:pt x="681482" y="386588"/>
                  </a:moveTo>
                  <a:lnTo>
                    <a:pt x="711073" y="386588"/>
                  </a:lnTo>
                  <a:lnTo>
                    <a:pt x="711073" y="411479"/>
                  </a:lnTo>
                  <a:lnTo>
                    <a:pt x="681482" y="411479"/>
                  </a:lnTo>
                  <a:lnTo>
                    <a:pt x="681482" y="386588"/>
                  </a:lnTo>
                </a:path>
                <a:path w="866775" h="866775">
                  <a:moveTo>
                    <a:pt x="792607" y="386588"/>
                  </a:moveTo>
                  <a:lnTo>
                    <a:pt x="822198" y="386588"/>
                  </a:lnTo>
                  <a:lnTo>
                    <a:pt x="822198" y="411479"/>
                  </a:lnTo>
                  <a:lnTo>
                    <a:pt x="792607" y="411479"/>
                  </a:lnTo>
                  <a:lnTo>
                    <a:pt x="792607" y="386588"/>
                  </a:lnTo>
                </a:path>
                <a:path w="866775" h="866775">
                  <a:moveTo>
                    <a:pt x="437006" y="567436"/>
                  </a:moveTo>
                  <a:lnTo>
                    <a:pt x="437006" y="617220"/>
                  </a:lnTo>
                  <a:lnTo>
                    <a:pt x="437006" y="804290"/>
                  </a:lnTo>
                  <a:lnTo>
                    <a:pt x="437006" y="866775"/>
                  </a:lnTo>
                  <a:lnTo>
                    <a:pt x="437006" y="567436"/>
                  </a:lnTo>
                </a:path>
                <a:path w="866775" h="866775">
                  <a:moveTo>
                    <a:pt x="437006" y="174498"/>
                  </a:moveTo>
                  <a:lnTo>
                    <a:pt x="437006" y="143383"/>
                  </a:lnTo>
                  <a:lnTo>
                    <a:pt x="437006" y="37337"/>
                  </a:lnTo>
                  <a:lnTo>
                    <a:pt x="437006" y="0"/>
                  </a:lnTo>
                  <a:lnTo>
                    <a:pt x="437006" y="174498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4150" y="4714875"/>
            <a:ext cx="885825" cy="971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981200"/>
            <a:ext cx="885825" cy="97155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657538" y="1285875"/>
            <a:ext cx="3314700" cy="5457825"/>
            <a:chOff x="2657538" y="1285875"/>
            <a:chExt cx="3314700" cy="54578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0" y="5772148"/>
              <a:ext cx="885825" cy="9715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175" y="1285875"/>
              <a:ext cx="885825" cy="9715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538" y="2200338"/>
              <a:ext cx="3314700" cy="353371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409944" y="3136518"/>
            <a:ext cx="199707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48410" algn="l"/>
              </a:tabLst>
            </a:pPr>
            <a:r>
              <a:rPr sz="2400" spc="-10" dirty="0">
                <a:solidFill>
                  <a:srgbClr val="2E2B1F"/>
                </a:solidFill>
                <a:latin typeface="Arial MT"/>
                <a:cs typeface="Arial MT"/>
              </a:rPr>
              <a:t>Hashing </a:t>
            </a:r>
            <a:r>
              <a:rPr sz="2400" spc="-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2E2B1F"/>
                </a:solidFill>
                <a:latin typeface="Arial MT"/>
                <a:cs typeface="Arial MT"/>
              </a:rPr>
              <a:t>f</a:t>
            </a:r>
            <a:r>
              <a:rPr sz="2400" spc="10" dirty="0">
                <a:solidFill>
                  <a:srgbClr val="2E2B1F"/>
                </a:solidFill>
                <a:latin typeface="Arial MT"/>
                <a:cs typeface="Arial MT"/>
              </a:rPr>
              <a:t>un</a:t>
            </a:r>
            <a:r>
              <a:rPr sz="2400" dirty="0">
                <a:solidFill>
                  <a:srgbClr val="2E2B1F"/>
                </a:solidFill>
                <a:latin typeface="Arial MT"/>
                <a:cs typeface="Arial MT"/>
              </a:rPr>
              <a:t>cti</a:t>
            </a:r>
            <a:r>
              <a:rPr sz="2400" spc="-65" dirty="0">
                <a:solidFill>
                  <a:srgbClr val="2E2B1F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2E2B1F"/>
                </a:solidFill>
                <a:latin typeface="Arial MT"/>
                <a:cs typeface="Arial MT"/>
              </a:rPr>
              <a:t>n	</a:t>
            </a:r>
            <a:r>
              <a:rPr sz="2400" spc="30" dirty="0">
                <a:solidFill>
                  <a:srgbClr val="2E2B1F"/>
                </a:solidFill>
                <a:latin typeface="Arial MT"/>
                <a:cs typeface="Arial MT"/>
              </a:rPr>
              <a:t>m</a:t>
            </a:r>
            <a:r>
              <a:rPr sz="2400" spc="-65" dirty="0">
                <a:solidFill>
                  <a:srgbClr val="2E2B1F"/>
                </a:solidFill>
                <a:latin typeface="Arial MT"/>
                <a:cs typeface="Arial MT"/>
              </a:rPr>
              <a:t>ap</a:t>
            </a:r>
            <a:r>
              <a:rPr sz="2400" dirty="0">
                <a:solidFill>
                  <a:srgbClr val="2E2B1F"/>
                </a:solidFill>
                <a:latin typeface="Arial MT"/>
                <a:cs typeface="Arial MT"/>
              </a:rPr>
              <a:t>s  </a:t>
            </a:r>
            <a:r>
              <a:rPr sz="2400" spc="-35" dirty="0">
                <a:solidFill>
                  <a:srgbClr val="2E2B1F"/>
                </a:solidFill>
                <a:latin typeface="Arial MT"/>
                <a:cs typeface="Arial MT"/>
              </a:rPr>
              <a:t>each</a:t>
            </a:r>
            <a:r>
              <a:rPr sz="2400" spc="6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Arial MT"/>
                <a:cs typeface="Arial MT"/>
              </a:rPr>
              <a:t>key</a:t>
            </a:r>
            <a:r>
              <a:rPr sz="2400" spc="6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2B1F"/>
                </a:solidFill>
                <a:latin typeface="Arial MT"/>
                <a:cs typeface="Arial MT"/>
              </a:rPr>
              <a:t>to</a:t>
            </a:r>
            <a:r>
              <a:rPr sz="2400" spc="-6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E2B1F"/>
                </a:solidFill>
                <a:latin typeface="Arial MT"/>
                <a:cs typeface="Arial MT"/>
              </a:rPr>
              <a:t>a </a:t>
            </a:r>
            <a:r>
              <a:rPr sz="2400" spc="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Arial MT"/>
                <a:cs typeface="Arial MT"/>
              </a:rPr>
              <a:t>server</a:t>
            </a:r>
            <a:r>
              <a:rPr sz="2400" spc="155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Arial MT"/>
                <a:cs typeface="Arial MT"/>
              </a:rPr>
              <a:t>(node)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4390" y="3335337"/>
            <a:ext cx="2038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pc="-55" dirty="0"/>
              <a:t>I</a:t>
            </a:r>
            <a:r>
              <a:rPr spc="-65" dirty="0"/>
              <a:t>n</a:t>
            </a:r>
            <a:r>
              <a:rPr spc="-50" dirty="0"/>
              <a:t>d</a:t>
            </a:r>
            <a:r>
              <a:rPr spc="-120" dirty="0"/>
              <a:t>e</a:t>
            </a:r>
            <a:r>
              <a:rPr spc="-175" dirty="0"/>
              <a:t>x</a:t>
            </a:r>
            <a:r>
              <a:rPr spc="-45" dirty="0"/>
              <a:t>e</a:t>
            </a:r>
            <a:r>
              <a:rPr spc="-85" dirty="0"/>
              <a:t>s</a:t>
            </a:r>
            <a:r>
              <a:rPr spc="5" dirty="0"/>
              <a:t>:</a:t>
            </a:r>
            <a:r>
              <a:rPr spc="-265" dirty="0"/>
              <a:t> </a:t>
            </a:r>
            <a:r>
              <a:rPr spc="-50" dirty="0"/>
              <a:t>H</a:t>
            </a:r>
            <a:r>
              <a:rPr spc="-70" dirty="0"/>
              <a:t>i</a:t>
            </a:r>
            <a:r>
              <a:rPr spc="-75" dirty="0"/>
              <a:t>g</a:t>
            </a:r>
            <a:r>
              <a:rPr spc="15" dirty="0"/>
              <a:t>h</a:t>
            </a:r>
            <a:r>
              <a:rPr spc="-300" dirty="0"/>
              <a:t> </a:t>
            </a:r>
            <a:r>
              <a:rPr spc="-55" dirty="0"/>
              <a:t>p</a:t>
            </a:r>
            <a:r>
              <a:rPr spc="-45" dirty="0"/>
              <a:t>e</a:t>
            </a:r>
            <a:r>
              <a:rPr spc="-85" dirty="0"/>
              <a:t>r</a:t>
            </a:r>
            <a:r>
              <a:rPr spc="-185" dirty="0"/>
              <a:t>f</a:t>
            </a:r>
            <a:r>
              <a:rPr spc="-90" dirty="0"/>
              <a:t>o</a:t>
            </a:r>
            <a:r>
              <a:rPr spc="-85" dirty="0"/>
              <a:t>r</a:t>
            </a:r>
            <a:r>
              <a:rPr spc="-35" dirty="0"/>
              <a:t>m</a:t>
            </a:r>
            <a:r>
              <a:rPr spc="-50" dirty="0"/>
              <a:t>a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10" dirty="0"/>
              <a:t>e  </a:t>
            </a:r>
            <a:r>
              <a:rPr spc="-60" dirty="0"/>
              <a:t>read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Typically</a:t>
            </a:r>
            <a:r>
              <a:rPr spc="15" dirty="0"/>
              <a:t> </a:t>
            </a:r>
            <a:r>
              <a:rPr spc="-10" dirty="0"/>
              <a:t>used</a:t>
            </a:r>
            <a:r>
              <a:rPr spc="85" dirty="0"/>
              <a:t> </a:t>
            </a:r>
            <a:r>
              <a:rPr spc="-20" dirty="0"/>
              <a:t>for</a:t>
            </a:r>
            <a:r>
              <a:rPr spc="90" dirty="0"/>
              <a:t> </a:t>
            </a:r>
            <a:r>
              <a:rPr dirty="0"/>
              <a:t>frequently</a:t>
            </a:r>
            <a:r>
              <a:rPr spc="90" dirty="0"/>
              <a:t> </a:t>
            </a:r>
            <a:r>
              <a:rPr spc="-10" dirty="0"/>
              <a:t>used</a:t>
            </a:r>
            <a:r>
              <a:rPr spc="160" dirty="0"/>
              <a:t> </a:t>
            </a:r>
            <a:r>
              <a:rPr spc="-5" dirty="0"/>
              <a:t>queries</a:t>
            </a: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Necessary</a:t>
            </a:r>
            <a:r>
              <a:rPr spc="240" dirty="0"/>
              <a:t> </a:t>
            </a:r>
            <a:r>
              <a:rPr spc="5" dirty="0"/>
              <a:t>when</a:t>
            </a:r>
            <a:r>
              <a:rPr spc="85" dirty="0"/>
              <a:t> </a:t>
            </a:r>
            <a:r>
              <a:rPr spc="10" dirty="0"/>
              <a:t>the</a:t>
            </a:r>
            <a:r>
              <a:rPr dirty="0"/>
              <a:t> </a:t>
            </a:r>
            <a:r>
              <a:rPr spc="10" dirty="0"/>
              <a:t>total</a:t>
            </a:r>
            <a:r>
              <a:rPr spc="-20" dirty="0"/>
              <a:t> </a:t>
            </a:r>
            <a:r>
              <a:rPr spc="-25" dirty="0"/>
              <a:t>size</a:t>
            </a:r>
            <a:r>
              <a:rPr spc="150" dirty="0"/>
              <a:t> </a:t>
            </a:r>
            <a:r>
              <a:rPr spc="-5" dirty="0"/>
              <a:t>of</a:t>
            </a:r>
            <a:r>
              <a:rPr spc="35" dirty="0"/>
              <a:t> </a:t>
            </a:r>
            <a:r>
              <a:rPr spc="10" dirty="0"/>
              <a:t>the</a:t>
            </a:r>
            <a:r>
              <a:rPr dirty="0"/>
              <a:t> </a:t>
            </a:r>
            <a:r>
              <a:rPr spc="-5" dirty="0"/>
              <a:t>documents</a:t>
            </a:r>
            <a:r>
              <a:rPr spc="225" dirty="0"/>
              <a:t> </a:t>
            </a:r>
            <a:r>
              <a:rPr spc="-15" dirty="0"/>
              <a:t>exceeds</a:t>
            </a:r>
            <a:r>
              <a:rPr spc="225" dirty="0"/>
              <a:t> </a:t>
            </a:r>
            <a:r>
              <a:rPr spc="10" dirty="0"/>
              <a:t>the</a:t>
            </a:r>
          </a:p>
          <a:p>
            <a:pPr marL="241300">
              <a:lnSpc>
                <a:spcPct val="100000"/>
              </a:lnSpc>
              <a:spcBef>
                <a:spcPts val="45"/>
              </a:spcBef>
            </a:pPr>
            <a:r>
              <a:rPr dirty="0"/>
              <a:t>amount</a:t>
            </a:r>
            <a:r>
              <a:rPr spc="11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15" dirty="0"/>
              <a:t>available</a:t>
            </a:r>
            <a:r>
              <a:rPr spc="-85" dirty="0"/>
              <a:t> </a:t>
            </a:r>
            <a:r>
              <a:rPr spc="20" dirty="0"/>
              <a:t>RAM.</a:t>
            </a: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Defined</a:t>
            </a:r>
            <a:r>
              <a:rPr spc="90" dirty="0"/>
              <a:t> </a:t>
            </a:r>
            <a:r>
              <a:rPr dirty="0"/>
              <a:t>on</a:t>
            </a:r>
            <a:r>
              <a:rPr spc="90" dirty="0"/>
              <a:t> </a:t>
            </a:r>
            <a:r>
              <a:rPr spc="10" dirty="0"/>
              <a:t>the</a:t>
            </a:r>
            <a:r>
              <a:rPr dirty="0"/>
              <a:t> collection</a:t>
            </a:r>
            <a:r>
              <a:rPr spc="90" dirty="0"/>
              <a:t> </a:t>
            </a:r>
            <a:r>
              <a:rPr spc="-5" dirty="0"/>
              <a:t>level</a:t>
            </a: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fields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8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ex </a:t>
            </a:r>
            <a:r>
              <a:rPr sz="18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Wingdings"/>
                <a:cs typeface="Wingdings"/>
              </a:rPr>
              <a:t></a:t>
            </a:r>
            <a:r>
              <a:rPr sz="18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un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ex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5" dirty="0"/>
              <a:t>B-tree</a:t>
            </a:r>
            <a:r>
              <a:rPr spc="45" dirty="0"/>
              <a:t> </a:t>
            </a:r>
            <a:r>
              <a:rPr dirty="0"/>
              <a:t>index</a:t>
            </a:r>
          </a:p>
          <a:p>
            <a:pPr marL="241300" marR="883919" indent="-229235">
              <a:lnSpc>
                <a:spcPct val="101800"/>
              </a:lnSpc>
              <a:spcBef>
                <a:spcPts val="60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5" dirty="0"/>
              <a:t>Only</a:t>
            </a:r>
            <a:r>
              <a:rPr spc="25" dirty="0"/>
              <a:t> </a:t>
            </a:r>
            <a:r>
              <a:rPr spc="10" dirty="0"/>
              <a:t>1</a:t>
            </a:r>
            <a:r>
              <a:rPr spc="60" dirty="0"/>
              <a:t> </a:t>
            </a:r>
            <a:r>
              <a:rPr dirty="0"/>
              <a:t>index</a:t>
            </a:r>
            <a:r>
              <a:rPr spc="65" dirty="0"/>
              <a:t> </a:t>
            </a:r>
            <a:r>
              <a:rPr dirty="0"/>
              <a:t>can</a:t>
            </a:r>
            <a:r>
              <a:rPr spc="20" dirty="0"/>
              <a:t> </a:t>
            </a:r>
            <a:r>
              <a:rPr dirty="0"/>
              <a:t>be</a:t>
            </a:r>
            <a:r>
              <a:rPr spc="75" dirty="0"/>
              <a:t> </a:t>
            </a:r>
            <a:r>
              <a:rPr spc="-10" dirty="0"/>
              <a:t>used</a:t>
            </a:r>
            <a:r>
              <a:rPr spc="95" dirty="0"/>
              <a:t> </a:t>
            </a:r>
            <a:r>
              <a:rPr dirty="0"/>
              <a:t>by</a:t>
            </a:r>
            <a:r>
              <a:rPr spc="25" dirty="0"/>
              <a:t> </a:t>
            </a:r>
            <a:r>
              <a:rPr spc="10" dirty="0"/>
              <a:t>the</a:t>
            </a:r>
            <a:r>
              <a:rPr spc="80" dirty="0"/>
              <a:t> </a:t>
            </a:r>
            <a:r>
              <a:rPr spc="-10" dirty="0"/>
              <a:t>query</a:t>
            </a:r>
            <a:r>
              <a:rPr spc="105" dirty="0"/>
              <a:t> </a:t>
            </a:r>
            <a:r>
              <a:rPr spc="-10" dirty="0"/>
              <a:t>optimizer</a:t>
            </a:r>
            <a:r>
              <a:rPr spc="175" dirty="0"/>
              <a:t> </a:t>
            </a:r>
            <a:r>
              <a:rPr spc="5" dirty="0"/>
              <a:t>when </a:t>
            </a:r>
            <a:r>
              <a:rPr spc="-470" dirty="0"/>
              <a:t> </a:t>
            </a:r>
            <a:r>
              <a:rPr dirty="0"/>
              <a:t>retrieving</a:t>
            </a:r>
            <a:r>
              <a:rPr spc="50" dirty="0"/>
              <a:t> </a:t>
            </a:r>
            <a:r>
              <a:rPr spc="10" dirty="0"/>
              <a:t>data</a:t>
            </a: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b="1" spc="30" dirty="0">
                <a:latin typeface="Calibri"/>
                <a:cs typeface="Calibri"/>
              </a:rPr>
              <a:t>Index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covers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a </a:t>
            </a:r>
            <a:r>
              <a:rPr b="1" spc="20" dirty="0">
                <a:latin typeface="Calibri"/>
                <a:cs typeface="Calibri"/>
              </a:rPr>
              <a:t>query </a:t>
            </a:r>
            <a:r>
              <a:rPr spc="5" dirty="0"/>
              <a:t>-</a:t>
            </a:r>
            <a:r>
              <a:rPr spc="45" dirty="0"/>
              <a:t> </a:t>
            </a:r>
            <a:r>
              <a:rPr spc="10" dirty="0"/>
              <a:t>match</a:t>
            </a:r>
            <a:r>
              <a:rPr spc="20" dirty="0"/>
              <a:t> </a:t>
            </a:r>
            <a:r>
              <a:rPr spc="10" dirty="0"/>
              <a:t>the</a:t>
            </a:r>
            <a:r>
              <a:rPr dirty="0"/>
              <a:t> </a:t>
            </a:r>
            <a:r>
              <a:rPr i="1" spc="15" dirty="0">
                <a:latin typeface="Calibri"/>
                <a:cs typeface="Calibri"/>
              </a:rPr>
              <a:t>query</a:t>
            </a:r>
            <a:r>
              <a:rPr i="1" spc="40" dirty="0">
                <a:latin typeface="Calibri"/>
                <a:cs typeface="Calibri"/>
              </a:rPr>
              <a:t> </a:t>
            </a:r>
            <a:r>
              <a:rPr i="1" spc="20" dirty="0">
                <a:latin typeface="Calibri"/>
                <a:cs typeface="Calibri"/>
              </a:rPr>
              <a:t>conditions</a:t>
            </a:r>
            <a:r>
              <a:rPr i="1" spc="47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and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dirty="0"/>
              <a:t>return</a:t>
            </a: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pc="10" dirty="0"/>
              <a:t>the</a:t>
            </a:r>
            <a:r>
              <a:rPr spc="-15" dirty="0"/>
              <a:t> </a:t>
            </a:r>
            <a:r>
              <a:rPr dirty="0"/>
              <a:t>results</a:t>
            </a:r>
            <a:r>
              <a:rPr spc="70" dirty="0"/>
              <a:t> </a:t>
            </a:r>
            <a:r>
              <a:rPr dirty="0"/>
              <a:t>using</a:t>
            </a:r>
            <a:r>
              <a:rPr spc="114" dirty="0"/>
              <a:t> </a:t>
            </a:r>
            <a:r>
              <a:rPr spc="5" dirty="0"/>
              <a:t>only</a:t>
            </a:r>
            <a:r>
              <a:rPr spc="10" dirty="0"/>
              <a:t> the</a:t>
            </a:r>
            <a:r>
              <a:rPr spc="60" dirty="0"/>
              <a:t> </a:t>
            </a:r>
            <a:r>
              <a:rPr spc="5" dirty="0"/>
              <a:t>index;</a:t>
            </a: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to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1183" y="5798820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46532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0" dirty="0"/>
              <a:t>R</a:t>
            </a:r>
            <a:r>
              <a:rPr spc="-50" dirty="0"/>
              <a:t>e</a:t>
            </a:r>
            <a:r>
              <a:rPr spc="-55" dirty="0"/>
              <a:t>p</a:t>
            </a:r>
            <a:r>
              <a:rPr spc="-40" dirty="0"/>
              <a:t>l</a:t>
            </a:r>
            <a:r>
              <a:rPr spc="-70" dirty="0"/>
              <a:t>i</a:t>
            </a:r>
            <a:r>
              <a:rPr spc="-60" dirty="0"/>
              <a:t>c</a:t>
            </a:r>
            <a:r>
              <a:rPr spc="-55" dirty="0"/>
              <a:t>a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15" dirty="0"/>
              <a:t>n</a:t>
            </a:r>
            <a:r>
              <a:rPr spc="-409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50" dirty="0"/>
              <a:t>da</a:t>
            </a:r>
            <a:r>
              <a:rPr spc="-40" dirty="0"/>
              <a:t>t</a:t>
            </a:r>
            <a:r>
              <a:rPr spc="1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7308215" cy="39185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Ensures</a:t>
            </a:r>
            <a:r>
              <a:rPr sz="215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redundancy,</a:t>
            </a:r>
            <a:r>
              <a:rPr sz="215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backup,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automatic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failover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ov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MS</a:t>
            </a:r>
            <a:endParaRPr sz="2000">
              <a:latin typeface="Calibri"/>
              <a:cs typeface="Calibri"/>
            </a:endParaRPr>
          </a:p>
          <a:p>
            <a:pPr marL="241300" marR="81915" indent="-229235">
              <a:lnSpc>
                <a:spcPct val="1018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Replication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occurs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groups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15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replica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sets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Primary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tasks</a:t>
            </a:r>
            <a:r>
              <a:rPr sz="20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direct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updates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2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–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duplication 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908685" marR="5080" lvl="2" indent="-229235">
              <a:lnSpc>
                <a:spcPct val="100800"/>
              </a:lnSpc>
              <a:spcBef>
                <a:spcPts val="409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Many</a:t>
            </a:r>
            <a:r>
              <a:rPr sz="18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properties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associated</a:t>
            </a:r>
            <a:r>
              <a:rPr sz="1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i.e.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secondary-only,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delayed,</a:t>
            </a:r>
            <a:r>
              <a:rPr sz="18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arbiters,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non-voting</a:t>
            </a:r>
            <a:endParaRPr sz="1800">
              <a:latin typeface="Calibri"/>
              <a:cs typeface="Calibri"/>
            </a:endParaRPr>
          </a:p>
          <a:p>
            <a:pPr marL="537210" marR="150495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primary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fails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‘vote’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elect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new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primary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627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C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85" dirty="0"/>
              <a:t>s</a:t>
            </a:r>
            <a:r>
              <a:rPr spc="-70" dirty="0"/>
              <a:t>i</a:t>
            </a:r>
            <a:r>
              <a:rPr spc="-85" dirty="0"/>
              <a:t>s</a:t>
            </a:r>
            <a:r>
              <a:rPr spc="-120" dirty="0"/>
              <a:t>t</a:t>
            </a:r>
            <a:r>
              <a:rPr spc="-50" dirty="0"/>
              <a:t>e</a:t>
            </a:r>
            <a:r>
              <a:rPr spc="-65" dirty="0"/>
              <a:t>n</a:t>
            </a:r>
            <a:r>
              <a:rPr spc="-60" dirty="0"/>
              <a:t>c</a:t>
            </a:r>
            <a:r>
              <a:rPr spc="15" dirty="0"/>
              <a:t>y</a:t>
            </a:r>
            <a:r>
              <a:rPr spc="-235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50" dirty="0"/>
              <a:t>da</a:t>
            </a:r>
            <a:r>
              <a:rPr spc="-40" dirty="0"/>
              <a:t>t</a:t>
            </a:r>
            <a:r>
              <a:rPr spc="1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489190" cy="379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60375" indent="-229235">
              <a:lnSpc>
                <a:spcPct val="10480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read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operations</a:t>
            </a:r>
            <a:r>
              <a:rPr sz="215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issued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primary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replica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1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consistent</a:t>
            </a:r>
            <a:r>
              <a:rPr sz="215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operation</a:t>
            </a:r>
            <a:endParaRPr sz="2150">
              <a:latin typeface="Calibri"/>
              <a:cs typeface="Calibri"/>
            </a:endParaRPr>
          </a:p>
          <a:p>
            <a:pPr marL="228600" marR="2571750" lvl="1" indent="-228600" algn="r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Reads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primary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2E2B1F"/>
                </a:solidFill>
                <a:latin typeface="Calibri"/>
                <a:cs typeface="Calibri"/>
              </a:rPr>
              <a:t>strict</a:t>
            </a:r>
            <a:r>
              <a:rPr sz="2000" b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consistency</a:t>
            </a:r>
            <a:endParaRPr sz="2000">
              <a:latin typeface="Calibri"/>
              <a:cs typeface="Calibri"/>
            </a:endParaRPr>
          </a:p>
          <a:p>
            <a:pPr marL="228600" marR="2548890" lvl="2" indent="-228600" algn="r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ta</a:t>
            </a:r>
            <a:endParaRPr sz="18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ec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b="1" spc="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b="1" spc="4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b="1" spc="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b="1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b="1" spc="3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Updates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propagate</a:t>
            </a:r>
            <a:r>
              <a:rPr sz="1800" spc="-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gradually</a:t>
            </a:r>
            <a:endParaRPr sz="1800">
              <a:latin typeface="Calibri"/>
              <a:cs typeface="Calibri"/>
            </a:endParaRPr>
          </a:p>
          <a:p>
            <a:pPr marL="537210" marR="50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clients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permit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reads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secondary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sets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client 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may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read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sz="2000" spc="-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Failure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occurs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updated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identifies</a:t>
            </a:r>
            <a:r>
              <a:rPr sz="1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when 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rollback</a:t>
            </a:r>
            <a:r>
              <a:rPr sz="1800" spc="-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needs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occur</a:t>
            </a:r>
            <a:endParaRPr sz="18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7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responsible</a:t>
            </a:r>
            <a:r>
              <a:rPr sz="18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manually</a:t>
            </a:r>
            <a:r>
              <a:rPr sz="1800" spc="-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applying</a:t>
            </a:r>
            <a:r>
              <a:rPr sz="1800" spc="-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rollback</a:t>
            </a:r>
            <a:r>
              <a:rPr sz="1800" spc="-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changes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2872"/>
            <a:ext cx="6327775" cy="1420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pc="-35" dirty="0"/>
              <a:t>P</a:t>
            </a:r>
            <a:r>
              <a:rPr spc="-160" dirty="0"/>
              <a:t>r</a:t>
            </a:r>
            <a:r>
              <a:rPr spc="-165" dirty="0"/>
              <a:t>o</a:t>
            </a:r>
            <a:r>
              <a:rPr spc="-40" dirty="0"/>
              <a:t>v</a:t>
            </a:r>
            <a:r>
              <a:rPr spc="-70" dirty="0"/>
              <a:t>i</a:t>
            </a:r>
            <a:r>
              <a:rPr spc="-50" dirty="0"/>
              <a:t>d</a:t>
            </a:r>
            <a:r>
              <a:rPr spc="-45" dirty="0"/>
              <a:t>e</a:t>
            </a:r>
            <a:r>
              <a:rPr spc="10" dirty="0"/>
              <a:t>s</a:t>
            </a:r>
            <a:r>
              <a:rPr spc="-275" dirty="0"/>
              <a:t> </a:t>
            </a:r>
            <a:r>
              <a:rPr spc="-40" dirty="0"/>
              <a:t>Mem</a:t>
            </a:r>
            <a:r>
              <a:rPr spc="-90" dirty="0"/>
              <a:t>o</a:t>
            </a:r>
            <a:r>
              <a:rPr spc="-85" dirty="0"/>
              <a:t>r</a:t>
            </a:r>
            <a:r>
              <a:rPr spc="15" dirty="0"/>
              <a:t>y</a:t>
            </a:r>
            <a:r>
              <a:rPr spc="-305" dirty="0"/>
              <a:t> </a:t>
            </a:r>
            <a:r>
              <a:rPr spc="-35" dirty="0"/>
              <a:t>M</a:t>
            </a:r>
            <a:r>
              <a:rPr spc="-50" dirty="0"/>
              <a:t>a</a:t>
            </a:r>
            <a:r>
              <a:rPr spc="-55" dirty="0"/>
              <a:t>pp</a:t>
            </a:r>
            <a:r>
              <a:rPr spc="-45" dirty="0"/>
              <a:t>e</a:t>
            </a:r>
            <a:r>
              <a:rPr spc="10" dirty="0"/>
              <a:t>d  </a:t>
            </a:r>
            <a:r>
              <a:rPr spc="-35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975" y="1662049"/>
            <a:ext cx="7827009" cy="14357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0" marR="17780" indent="-229235" algn="just">
              <a:lnSpc>
                <a:spcPct val="103400"/>
              </a:lnSpc>
              <a:spcBef>
                <a:spcPts val="40"/>
              </a:spcBef>
              <a:buClr>
                <a:srgbClr val="A9A47B"/>
              </a:buClr>
              <a:buFont typeface="Arial MT"/>
              <a:buChar char="•"/>
              <a:tabLst>
                <a:tab pos="2546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„A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memory-mapped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segment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virtual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memory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been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assigned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direct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byte-for-byte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correlation 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portion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15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15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file-like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2E2B1F"/>
                </a:solidFill>
                <a:latin typeface="Calibri"/>
                <a:cs typeface="Calibri"/>
              </a:rPr>
              <a:t>resource.”</a:t>
            </a:r>
            <a:r>
              <a:rPr sz="2250" spc="-37" baseline="24074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250" baseline="24074">
              <a:latin typeface="Calibri"/>
              <a:cs typeface="Calibri"/>
            </a:endParaRPr>
          </a:p>
          <a:p>
            <a:pPr marL="254000" indent="-229235" algn="just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546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mmap()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5" y="3962400"/>
            <a:ext cx="5476875" cy="24479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78739" y="6481276"/>
            <a:ext cx="339788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200" spc="-5" dirty="0">
                <a:solidFill>
                  <a:srgbClr val="2E2B1F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  <a:p>
            <a:pPr marL="98425">
              <a:lnSpc>
                <a:spcPts val="1170"/>
              </a:lnSpc>
            </a:pPr>
            <a:r>
              <a:rPr sz="1200" dirty="0">
                <a:solidFill>
                  <a:srgbClr val="2E2B1F"/>
                </a:solidFill>
                <a:latin typeface="Arial MT"/>
                <a:cs typeface="Arial MT"/>
              </a:rPr>
              <a:t>:</a:t>
            </a:r>
            <a:r>
              <a:rPr sz="1200" spc="5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2E2B1F"/>
                </a:solidFill>
                <a:latin typeface="Arial MT"/>
                <a:cs typeface="Arial MT"/>
                <a:hlinkClick r:id="rId3"/>
              </a:rPr>
              <a:t>http://en.wikipedia.org/wiki/Memory-mapped_file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98551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O</a:t>
            </a:r>
            <a:r>
              <a:rPr spc="-40" dirty="0"/>
              <a:t>th</a:t>
            </a:r>
            <a:r>
              <a:rPr spc="-50" dirty="0"/>
              <a:t>e</a:t>
            </a:r>
            <a:r>
              <a:rPr spc="10" dirty="0"/>
              <a:t>r</a:t>
            </a:r>
            <a:r>
              <a:rPr spc="-345" dirty="0"/>
              <a:t> </a:t>
            </a:r>
            <a:r>
              <a:rPr spc="-50" dirty="0"/>
              <a:t>add</a:t>
            </a:r>
            <a:r>
              <a:rPr spc="-70" dirty="0"/>
              <a:t>i</a:t>
            </a:r>
            <a:r>
              <a:rPr spc="-40" dirty="0"/>
              <a:t>t</a:t>
            </a:r>
            <a:r>
              <a:rPr spc="-70" dirty="0"/>
              <a:t>i</a:t>
            </a:r>
            <a:r>
              <a:rPr spc="-90" dirty="0"/>
              <a:t>o</a:t>
            </a:r>
            <a:r>
              <a:rPr spc="-65" dirty="0"/>
              <a:t>n</a:t>
            </a:r>
            <a:r>
              <a:rPr spc="-55" dirty="0"/>
              <a:t>a</a:t>
            </a:r>
            <a:r>
              <a:rPr spc="5" dirty="0"/>
              <a:t>l</a:t>
            </a:r>
            <a:r>
              <a:rPr spc="-375" dirty="0"/>
              <a:t> </a:t>
            </a:r>
            <a:r>
              <a:rPr spc="-185" dirty="0"/>
              <a:t>f</a:t>
            </a:r>
            <a:r>
              <a:rPr spc="-50" dirty="0"/>
              <a:t>e</a:t>
            </a:r>
            <a:r>
              <a:rPr spc="-55" dirty="0"/>
              <a:t>a</a:t>
            </a:r>
            <a:r>
              <a:rPr spc="-40" dirty="0"/>
              <a:t>tu</a:t>
            </a:r>
            <a:r>
              <a:rPr spc="-160" dirty="0"/>
              <a:t>r</a:t>
            </a:r>
            <a:r>
              <a:rPr spc="-50" dirty="0"/>
              <a:t>e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542465"/>
            <a:ext cx="3912235" cy="21926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Supports</a:t>
            </a:r>
            <a:r>
              <a:rPr sz="215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geospatial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endParaRPr sz="215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Spherical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-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Flat</a:t>
            </a:r>
            <a:endParaRPr sz="2000">
              <a:latin typeface="Calibri"/>
              <a:cs typeface="Calibri"/>
            </a:endParaRPr>
          </a:p>
          <a:p>
            <a:pPr marL="908685" lvl="2" indent="-229235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 MT"/>
              <a:buChar char="•"/>
              <a:tabLst>
                <a:tab pos="908685" algn="l"/>
                <a:tab pos="909319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d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-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r>
              <a:rPr sz="1800" spc="-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537210" lvl="1" indent="-229235">
              <a:lnSpc>
                <a:spcPct val="100000"/>
              </a:lnSpc>
              <a:spcBef>
                <a:spcPts val="420"/>
              </a:spcBef>
              <a:buClr>
                <a:srgbClr val="9CBDBC"/>
              </a:buClr>
              <a:buFont typeface="Arial MT"/>
              <a:buChar char="•"/>
              <a:tabLst>
                <a:tab pos="536575" algn="l"/>
                <a:tab pos="537210" algn="l"/>
              </a:tabLst>
            </a:pP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al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806640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55" dirty="0"/>
              <a:t>I</a:t>
            </a:r>
            <a:r>
              <a:rPr sz="4100" spc="-40" dirty="0"/>
              <a:t>nt</a:t>
            </a:r>
            <a:r>
              <a:rPr sz="4100" spc="-55" dirty="0"/>
              <a:t>e</a:t>
            </a:r>
            <a:r>
              <a:rPr sz="4100" spc="-195" dirty="0"/>
              <a:t>r</a:t>
            </a:r>
            <a:r>
              <a:rPr sz="4100" spc="-130" dirty="0"/>
              <a:t>a</a:t>
            </a:r>
            <a:r>
              <a:rPr sz="4100" spc="-85" dirty="0"/>
              <a:t>c</a:t>
            </a:r>
            <a:r>
              <a:rPr sz="4100" spc="-114" dirty="0"/>
              <a:t>t</a:t>
            </a:r>
            <a:r>
              <a:rPr sz="4100" spc="-165" dirty="0"/>
              <a:t>i</a:t>
            </a:r>
            <a:r>
              <a:rPr sz="4100" spc="-195" dirty="0"/>
              <a:t>v</a:t>
            </a:r>
            <a:r>
              <a:rPr sz="4100" spc="15" dirty="0"/>
              <a:t>e</a:t>
            </a:r>
            <a:r>
              <a:rPr sz="4100" spc="-440" dirty="0"/>
              <a:t> </a:t>
            </a:r>
            <a:r>
              <a:rPr sz="4100" spc="-40" dirty="0"/>
              <a:t>s</a:t>
            </a:r>
            <a:r>
              <a:rPr sz="4100" spc="-55" dirty="0"/>
              <a:t>e</a:t>
            </a:r>
            <a:r>
              <a:rPr sz="4100" spc="-40" dirty="0"/>
              <a:t>ss</a:t>
            </a:r>
            <a:r>
              <a:rPr sz="4100" spc="-90" dirty="0"/>
              <a:t>i</a:t>
            </a:r>
            <a:r>
              <a:rPr sz="4100" spc="-150" dirty="0"/>
              <a:t>o</a:t>
            </a:r>
            <a:r>
              <a:rPr sz="4100" spc="-40" dirty="0"/>
              <a:t>n</a:t>
            </a:r>
            <a:r>
              <a:rPr sz="4100" spc="5" dirty="0"/>
              <a:t>:</a:t>
            </a:r>
            <a:r>
              <a:rPr sz="4100" spc="-484" dirty="0"/>
              <a:t> </a:t>
            </a:r>
            <a:r>
              <a:rPr sz="4100" spc="-70" dirty="0"/>
              <a:t>q</a:t>
            </a:r>
            <a:r>
              <a:rPr sz="4100" spc="-90" dirty="0"/>
              <a:t>u</a:t>
            </a:r>
            <a:r>
              <a:rPr sz="4100" spc="-55" dirty="0"/>
              <a:t>e</a:t>
            </a:r>
            <a:r>
              <a:rPr sz="4100" spc="-50" dirty="0"/>
              <a:t>r</a:t>
            </a:r>
            <a:r>
              <a:rPr sz="4100" spc="15" dirty="0"/>
              <a:t>y</a:t>
            </a:r>
            <a:r>
              <a:rPr sz="4100" spc="-355" dirty="0"/>
              <a:t> </a:t>
            </a:r>
            <a:r>
              <a:rPr sz="4100" spc="-40" dirty="0"/>
              <a:t>t</a:t>
            </a:r>
            <a:r>
              <a:rPr sz="4100" spc="-90" dirty="0"/>
              <a:t>h</a:t>
            </a:r>
            <a:r>
              <a:rPr sz="4100" spc="-125" dirty="0"/>
              <a:t>r</a:t>
            </a:r>
            <a:r>
              <a:rPr sz="4100" spc="-75" dirty="0"/>
              <a:t>o</a:t>
            </a:r>
            <a:r>
              <a:rPr sz="4100" spc="-90" dirty="0"/>
              <a:t>u</a:t>
            </a:r>
            <a:r>
              <a:rPr sz="4100" spc="-80" dirty="0"/>
              <a:t>g</a:t>
            </a:r>
            <a:r>
              <a:rPr sz="4100" spc="15" dirty="0"/>
              <a:t>h</a:t>
            </a:r>
            <a:r>
              <a:rPr sz="4100" spc="-405" dirty="0"/>
              <a:t> </a:t>
            </a:r>
            <a:r>
              <a:rPr sz="4100" spc="-80" dirty="0"/>
              <a:t>AP</a:t>
            </a:r>
            <a:r>
              <a:rPr sz="4100" spc="10" dirty="0"/>
              <a:t>I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104775" y="609600"/>
            <a:ext cx="9039225" cy="6096000"/>
            <a:chOff x="104775" y="609600"/>
            <a:chExt cx="9039225" cy="6096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609600"/>
              <a:ext cx="9039225" cy="6096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5762" y="3433826"/>
              <a:ext cx="5676900" cy="161925"/>
            </a:xfrm>
            <a:custGeom>
              <a:avLst/>
              <a:gdLst/>
              <a:ahLst/>
              <a:cxnLst/>
              <a:rect l="l" t="t" r="r" b="b"/>
              <a:pathLst>
                <a:path w="5676900" h="161925">
                  <a:moveTo>
                    <a:pt x="0" y="161925"/>
                  </a:moveTo>
                  <a:lnTo>
                    <a:pt x="5676900" y="161925"/>
                  </a:lnTo>
                  <a:lnTo>
                    <a:pt x="567690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9CBD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" y="474344"/>
            <a:ext cx="802259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0" dirty="0"/>
              <a:t>L</a:t>
            </a:r>
            <a:r>
              <a:rPr spc="-65" dirty="0"/>
              <a:t>i</a:t>
            </a:r>
            <a:r>
              <a:rPr spc="-40" dirty="0"/>
              <a:t>m</a:t>
            </a:r>
            <a:r>
              <a:rPr spc="-65" dirty="0"/>
              <a:t>i</a:t>
            </a:r>
            <a:r>
              <a:rPr spc="-114" dirty="0"/>
              <a:t>t</a:t>
            </a:r>
            <a:r>
              <a:rPr spc="-50" dirty="0"/>
              <a:t>e</a:t>
            </a:r>
            <a:r>
              <a:rPr spc="15" dirty="0"/>
              <a:t>d</a:t>
            </a:r>
            <a:r>
              <a:rPr spc="-315" dirty="0"/>
              <a:t> </a:t>
            </a:r>
            <a:r>
              <a:rPr spc="-85" dirty="0"/>
              <a:t>B</a:t>
            </a:r>
            <a:r>
              <a:rPr spc="-20" dirty="0"/>
              <a:t>N</a:t>
            </a:r>
            <a:r>
              <a:rPr spc="15" dirty="0"/>
              <a:t>F</a:t>
            </a:r>
            <a:r>
              <a:rPr spc="-235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140" dirty="0"/>
              <a:t> </a:t>
            </a:r>
            <a:r>
              <a:rPr spc="10" dirty="0"/>
              <a:t>a</a:t>
            </a:r>
            <a:r>
              <a:rPr spc="-240" dirty="0"/>
              <a:t> </a:t>
            </a:r>
            <a:r>
              <a:rPr spc="-85" dirty="0"/>
              <a:t>BS</a:t>
            </a:r>
            <a:r>
              <a:rPr spc="-55" dirty="0"/>
              <a:t>O</a:t>
            </a:r>
            <a:r>
              <a:rPr spc="20" dirty="0"/>
              <a:t>N</a:t>
            </a:r>
            <a:r>
              <a:rPr spc="-140" dirty="0"/>
              <a:t> </a:t>
            </a:r>
            <a:r>
              <a:rPr spc="-50" dirty="0"/>
              <a:t>d</a:t>
            </a:r>
            <a:r>
              <a:rPr spc="-90" dirty="0"/>
              <a:t>o</a:t>
            </a:r>
            <a:r>
              <a:rPr spc="-60" dirty="0"/>
              <a:t>c</a:t>
            </a:r>
            <a:r>
              <a:rPr spc="-40" dirty="0"/>
              <a:t>u</a:t>
            </a:r>
            <a:r>
              <a:rPr spc="-45" dirty="0"/>
              <a:t>me</a:t>
            </a:r>
            <a:r>
              <a:rPr spc="-65" dirty="0"/>
              <a:t>n</a:t>
            </a:r>
            <a:r>
              <a:rPr spc="10" dirty="0"/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8338" y="1356915"/>
          <a:ext cx="7227570" cy="5192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365"/>
                <a:gridCol w="1512570"/>
                <a:gridCol w="2507615"/>
                <a:gridCol w="1811020"/>
              </a:tblGrid>
              <a:tr h="332263">
                <a:tc>
                  <a:txBody>
                    <a:bodyPr/>
                    <a:lstStyle/>
                    <a:p>
                      <a:pPr marL="127000">
                        <a:lnSpc>
                          <a:spcPts val="1350"/>
                        </a:lnSpc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document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ts val="1350"/>
                        </a:lnSpc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ts val="1350"/>
                        </a:lnSpc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int32</a:t>
                      </a:r>
                      <a:r>
                        <a:rPr sz="14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e_list</a:t>
                      </a:r>
                      <a:r>
                        <a:rPr sz="14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"\x00"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350"/>
                        </a:lnSpc>
                      </a:pP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14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446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e_list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e_list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4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/>
                </a:tc>
              </a:tr>
              <a:tr h="57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260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03275" marR="236220">
                        <a:lnSpc>
                          <a:spcPct val="102899"/>
                        </a:lnSpc>
                        <a:spcBef>
                          <a:spcPts val="585"/>
                        </a:spcBef>
                      </a:pPr>
                      <a:r>
                        <a:rPr sz="14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\</a:t>
                      </a:r>
                      <a:r>
                        <a:rPr sz="14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</a:t>
                      </a:r>
                      <a:r>
                        <a:rPr sz="14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e_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 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400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/>
                </a:tc>
              </a:tr>
              <a:tr h="3239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cstring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</a:tr>
              <a:tr h="35571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int32</a:t>
                      </a:r>
                      <a:r>
                        <a:rPr sz="14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(byte*)</a:t>
                      </a:r>
                      <a:r>
                        <a:rPr sz="1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"\x00"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</a:tr>
              <a:tr h="38007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cstring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(byte*)</a:t>
                      </a:r>
                      <a:r>
                        <a:rPr sz="14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"\x00"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CString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/>
                </a:tc>
              </a:tr>
              <a:tr h="40516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int32</a:t>
                      </a:r>
                      <a:r>
                        <a:rPr sz="14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subtype</a:t>
                      </a:r>
                      <a:r>
                        <a:rPr sz="14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(byte*)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34096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subtype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"\x00"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4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Generic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2773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"\x01"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</a:tr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"\x02"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(Old)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"\x03"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UU</a:t>
                      </a:r>
                      <a:r>
                        <a:rPr sz="1400" spc="8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</a:tr>
              <a:tr h="277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"\x04"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UUID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277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"\x05"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MD5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</a:tr>
              <a:tr h="341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"\x80"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293012">
                <a:tc>
                  <a:txBody>
                    <a:bodyPr/>
                    <a:lstStyle/>
                    <a:p>
                      <a:pPr marL="127000">
                        <a:lnSpc>
                          <a:spcPts val="1655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code_w_s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ts val="1655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::=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ts val="1655"/>
                        </a:lnSpc>
                        <a:spcBef>
                          <a:spcPts val="550"/>
                        </a:spcBef>
                      </a:pP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ng</a:t>
                      </a:r>
                      <a:r>
                        <a:rPr sz="14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ocu</a:t>
                      </a:r>
                      <a:r>
                        <a:rPr sz="14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655"/>
                        </a:lnSpc>
                        <a:spcBef>
                          <a:spcPts val="550"/>
                        </a:spcBef>
                      </a:pPr>
                      <a:r>
                        <a:rPr sz="14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spc="-7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w/</a:t>
                      </a:r>
                      <a:r>
                        <a:rPr sz="14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85512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572000"/>
            <a:ext cx="82772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42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7641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" y="3873500"/>
            <a:ext cx="8075353" cy="191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81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72325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C</a:t>
            </a:r>
            <a:r>
              <a:rPr spc="-65" dirty="0"/>
              <a:t>A</a:t>
            </a:r>
            <a:r>
              <a:rPr spc="15" dirty="0"/>
              <a:t>P</a:t>
            </a:r>
            <a:r>
              <a:rPr spc="-150" dirty="0"/>
              <a:t> </a:t>
            </a:r>
            <a:r>
              <a:rPr spc="-40" dirty="0"/>
              <a:t>th</a:t>
            </a:r>
            <a:r>
              <a:rPr spc="-50" dirty="0"/>
              <a:t>e</a:t>
            </a:r>
            <a:r>
              <a:rPr spc="-90" dirty="0"/>
              <a:t>o</a:t>
            </a:r>
            <a:r>
              <a:rPr spc="-160" dirty="0"/>
              <a:t>r</a:t>
            </a:r>
            <a:r>
              <a:rPr spc="-50" dirty="0"/>
              <a:t>e</a:t>
            </a:r>
            <a:r>
              <a:rPr spc="20" dirty="0"/>
              <a:t>m</a:t>
            </a:r>
            <a:r>
              <a:rPr spc="-315" dirty="0"/>
              <a:t> </a:t>
            </a:r>
            <a:r>
              <a:rPr spc="-185" dirty="0"/>
              <a:t>f</a:t>
            </a:r>
            <a:r>
              <a:rPr spc="-90" dirty="0"/>
              <a:t>o</a:t>
            </a:r>
            <a:r>
              <a:rPr spc="10" dirty="0"/>
              <a:t>r</a:t>
            </a:r>
            <a:r>
              <a:rPr spc="-120" dirty="0"/>
              <a:t> </a:t>
            </a:r>
            <a:r>
              <a:rPr spc="-20" dirty="0"/>
              <a:t>N</a:t>
            </a:r>
            <a:r>
              <a:rPr spc="-90" dirty="0"/>
              <a:t>oS</a:t>
            </a:r>
            <a:r>
              <a:rPr spc="-55" dirty="0"/>
              <a:t>Q</a:t>
            </a:r>
            <a:r>
              <a:rPr spc="1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60573"/>
            <a:ext cx="7797165" cy="15341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950" b="1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395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3950" b="1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spc="10" dirty="0">
                <a:solidFill>
                  <a:srgbClr val="2E2B1F"/>
                </a:solidFill>
                <a:latin typeface="Calibri"/>
                <a:cs typeface="Calibri"/>
              </a:rPr>
              <a:t>CAP</a:t>
            </a:r>
            <a:r>
              <a:rPr sz="395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dirty="0">
                <a:solidFill>
                  <a:srgbClr val="2E2B1F"/>
                </a:solidFill>
                <a:latin typeface="Calibri"/>
                <a:cs typeface="Calibri"/>
              </a:rPr>
              <a:t>theorem</a:t>
            </a:r>
            <a:r>
              <a:rPr sz="3950" b="1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spc="-5" dirty="0">
                <a:solidFill>
                  <a:srgbClr val="2E2B1F"/>
                </a:solidFill>
                <a:latin typeface="Calibri"/>
                <a:cs typeface="Calibri"/>
              </a:rPr>
              <a:t>really</a:t>
            </a:r>
            <a:r>
              <a:rPr sz="3950" b="1" spc="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spc="-15" dirty="0">
                <a:solidFill>
                  <a:srgbClr val="2E2B1F"/>
                </a:solidFill>
                <a:latin typeface="Calibri"/>
                <a:cs typeface="Calibri"/>
              </a:rPr>
              <a:t>says:</a:t>
            </a:r>
            <a:endParaRPr sz="3950">
              <a:latin typeface="Calibri"/>
              <a:cs typeface="Calibri"/>
            </a:endParaRPr>
          </a:p>
          <a:p>
            <a:pPr marL="355600" marR="5080" indent="-229235">
              <a:lnSpc>
                <a:spcPct val="104800"/>
              </a:lnSpc>
              <a:spcBef>
                <a:spcPts val="540"/>
              </a:spcBef>
              <a:buClr>
                <a:srgbClr val="A9A47B"/>
              </a:buClr>
              <a:buFont typeface="Arial MT"/>
              <a:buChar char="•"/>
              <a:tabLst>
                <a:tab pos="422275" algn="l"/>
                <a:tab pos="422909" algn="l"/>
                <a:tab pos="4998720" algn="l"/>
              </a:tabLst>
            </a:pPr>
            <a:r>
              <a:rPr dirty="0"/>
              <a:t>	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15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limit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15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1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faults	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can be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150" spc="1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insist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serving</a:t>
            </a:r>
            <a:r>
              <a:rPr sz="215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15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15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792" y="2970847"/>
            <a:ext cx="52965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receive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15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15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possibly</a:t>
            </a:r>
            <a:r>
              <a:rPr sz="2150" spc="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15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consistent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903811"/>
            <a:ext cx="7437755" cy="15513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950" b="1" spc="15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395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spc="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395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950" b="1" spc="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3950" b="1" spc="-20" dirty="0">
                <a:solidFill>
                  <a:srgbClr val="2E2B1F"/>
                </a:solidFill>
                <a:latin typeface="Calibri"/>
                <a:cs typeface="Calibri"/>
              </a:rPr>
              <a:t> interpreted:</a:t>
            </a:r>
            <a:endParaRPr sz="3950">
              <a:latin typeface="Calibri"/>
              <a:cs typeface="Calibri"/>
            </a:endParaRPr>
          </a:p>
          <a:p>
            <a:pPr marL="355600" marR="5080" indent="-229235">
              <a:lnSpc>
                <a:spcPct val="101800"/>
              </a:lnSpc>
              <a:spcBef>
                <a:spcPts val="695"/>
              </a:spcBef>
              <a:buClr>
                <a:srgbClr val="A9A47B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150" spc="-5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give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something</a:t>
            </a:r>
            <a:r>
              <a:rPr sz="2150" spc="2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up:</a:t>
            </a:r>
            <a:r>
              <a:rPr sz="215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consistency,</a:t>
            </a:r>
            <a:r>
              <a:rPr sz="2150" spc="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availability</a:t>
            </a:r>
            <a:r>
              <a:rPr sz="215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150" spc="-4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tolerance</a:t>
            </a:r>
            <a:r>
              <a:rPr sz="215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failure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reconfiguration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2579" y="3189922"/>
            <a:ext cx="9105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30" dirty="0">
                <a:solidFill>
                  <a:srgbClr val="2E2B1F"/>
                </a:solidFill>
                <a:latin typeface="Calibri"/>
                <a:cs typeface="Calibri"/>
              </a:rPr>
              <a:t>Eric</a:t>
            </a:r>
            <a:r>
              <a:rPr sz="95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E2B1F"/>
                </a:solidFill>
                <a:latin typeface="Calibri"/>
                <a:cs typeface="Calibri"/>
              </a:rPr>
              <a:t>Brewer</a:t>
            </a:r>
            <a:r>
              <a:rPr sz="9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950" spc="35" dirty="0">
                <a:solidFill>
                  <a:srgbClr val="2E2B1F"/>
                </a:solidFill>
                <a:latin typeface="Calibri"/>
                <a:cs typeface="Calibri"/>
              </a:rPr>
              <a:t>2001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3429000"/>
            <a:ext cx="838200" cy="1257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33535" y="581325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3994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75" dirty="0"/>
              <a:t>T</a:t>
            </a:r>
            <a:r>
              <a:rPr spc="-35" dirty="0"/>
              <a:t>h</a:t>
            </a:r>
            <a:r>
              <a:rPr spc="-50" dirty="0"/>
              <a:t>e</a:t>
            </a:r>
            <a:r>
              <a:rPr spc="-90" dirty="0"/>
              <a:t>o</a:t>
            </a:r>
            <a:r>
              <a:rPr spc="-80" dirty="0"/>
              <a:t>r</a:t>
            </a:r>
            <a:r>
              <a:rPr spc="15" dirty="0"/>
              <a:t>y</a:t>
            </a:r>
            <a:r>
              <a:rPr spc="-235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5" dirty="0"/>
              <a:t> </a:t>
            </a:r>
            <a:r>
              <a:rPr spc="-20" dirty="0"/>
              <a:t>N</a:t>
            </a:r>
            <a:r>
              <a:rPr spc="-50" dirty="0"/>
              <a:t>O</a:t>
            </a:r>
            <a:r>
              <a:rPr spc="-90" dirty="0"/>
              <a:t>S</a:t>
            </a:r>
            <a:r>
              <a:rPr spc="-55" dirty="0"/>
              <a:t>Q</a:t>
            </a:r>
            <a:r>
              <a:rPr spc="-40" dirty="0"/>
              <a:t>L</a:t>
            </a:r>
            <a:r>
              <a:rPr spc="5" dirty="0"/>
              <a:t>:</a:t>
            </a:r>
            <a:r>
              <a:rPr spc="-260" dirty="0"/>
              <a:t> </a:t>
            </a:r>
            <a:r>
              <a:rPr spc="-85" dirty="0"/>
              <a:t>C</a:t>
            </a:r>
            <a:r>
              <a:rPr spc="-65" dirty="0"/>
              <a:t>A</a:t>
            </a:r>
            <a:r>
              <a:rPr spc="1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339786"/>
            <a:ext cx="3580765" cy="4832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" dirty="0">
                <a:solidFill>
                  <a:srgbClr val="2E2B1F"/>
                </a:solidFill>
                <a:latin typeface="Calibri"/>
                <a:cs typeface="Calibri"/>
              </a:rPr>
              <a:t>GIVEN:</a:t>
            </a:r>
            <a:endParaRPr sz="1700">
              <a:latin typeface="Calibri"/>
              <a:cs typeface="Calibri"/>
            </a:endParaRPr>
          </a:p>
          <a:p>
            <a:pPr marL="355600" indent="-229235">
              <a:lnSpc>
                <a:spcPts val="2035"/>
              </a:lnSpc>
              <a:spcBef>
                <a:spcPts val="65"/>
              </a:spcBef>
              <a:buClr>
                <a:srgbClr val="A9A47B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4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7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7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  <a:p>
            <a:pPr marL="355600" indent="-229235">
              <a:lnSpc>
                <a:spcPts val="1805"/>
              </a:lnSpc>
              <a:buClr>
                <a:srgbClr val="A9A47B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1700" spc="-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2E2B1F"/>
                </a:solidFill>
                <a:latin typeface="Calibri"/>
                <a:cs typeface="Calibri"/>
              </a:rPr>
              <a:t>replicas</a:t>
            </a:r>
            <a:r>
              <a:rPr sz="1700" b="1" i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700" b="1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b="1" i="1" spc="5" dirty="0">
                <a:solidFill>
                  <a:srgbClr val="2E2B1F"/>
                </a:solidFill>
                <a:latin typeface="Calibri"/>
                <a:cs typeface="Calibri"/>
              </a:rPr>
              <a:t>partitions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81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7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355600" indent="-229235">
              <a:lnSpc>
                <a:spcPct val="100000"/>
              </a:lnSpc>
              <a:spcBef>
                <a:spcPts val="1090"/>
              </a:spcBef>
              <a:buClr>
                <a:srgbClr val="A9A47B"/>
              </a:buClr>
              <a:buFont typeface="Arial MT"/>
              <a:buChar char="•"/>
              <a:tabLst>
                <a:tab pos="356235" algn="l"/>
              </a:tabLst>
            </a:pPr>
            <a:r>
              <a:rPr sz="2400" b="1" spc="10" dirty="0">
                <a:solidFill>
                  <a:srgbClr val="689C9A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onsistency</a:t>
            </a:r>
            <a:endParaRPr sz="2400">
              <a:latin typeface="Calibri"/>
              <a:cs typeface="Calibri"/>
            </a:endParaRPr>
          </a:p>
          <a:p>
            <a:pPr marL="651510" marR="95250" lvl="1" indent="-229235">
              <a:lnSpc>
                <a:spcPct val="79300"/>
              </a:lnSpc>
              <a:spcBef>
                <a:spcPts val="42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re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me</a:t>
            </a:r>
            <a:r>
              <a:rPr sz="15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ver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 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5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  <a:p>
            <a:pPr marL="651510" marR="245110" lvl="1" indent="-229235">
              <a:lnSpc>
                <a:spcPct val="79300"/>
              </a:lnSpc>
              <a:spcBef>
                <a:spcPts val="37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spc="2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al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me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1500" spc="2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ew</a:t>
            </a:r>
            <a:r>
              <a:rPr sz="15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f 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er</a:t>
            </a:r>
            <a:r>
              <a:rPr sz="15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 </a:t>
            </a:r>
            <a:r>
              <a:rPr sz="15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nod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e)</a:t>
            </a:r>
            <a:endParaRPr sz="1500">
              <a:latin typeface="Calibri"/>
              <a:cs typeface="Calibri"/>
            </a:endParaRPr>
          </a:p>
          <a:p>
            <a:pPr marL="355600" indent="-229235">
              <a:lnSpc>
                <a:spcPts val="2390"/>
              </a:lnSpc>
              <a:spcBef>
                <a:spcPts val="25"/>
              </a:spcBef>
              <a:buClr>
                <a:srgbClr val="A9A47B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689C9A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vailability</a:t>
            </a:r>
            <a:endParaRPr sz="2000">
              <a:latin typeface="Calibri"/>
              <a:cs typeface="Calibri"/>
            </a:endParaRPr>
          </a:p>
          <a:p>
            <a:pPr marL="651510" marR="5080" lvl="1" indent="-229235">
              <a:lnSpc>
                <a:spcPts val="1500"/>
              </a:lnSpc>
              <a:spcBef>
                <a:spcPts val="290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15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rem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op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er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spc="-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aili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g 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endParaRPr sz="1500">
              <a:latin typeface="Calibri"/>
              <a:cs typeface="Calibri"/>
            </a:endParaRPr>
          </a:p>
          <a:p>
            <a:pPr marL="651510" lvl="1" indent="-229235">
              <a:lnSpc>
                <a:spcPts val="1775"/>
              </a:lnSpc>
              <a:spcBef>
                <a:spcPts val="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spc="2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5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2E2B1F"/>
                </a:solidFill>
                <a:latin typeface="Calibri"/>
                <a:cs typeface="Calibri"/>
              </a:rPr>
              <a:t>clients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1500" spc="5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2E2B1F"/>
                </a:solidFill>
                <a:latin typeface="Calibri"/>
                <a:cs typeface="Calibri"/>
              </a:rPr>
              <a:t>read</a:t>
            </a:r>
            <a:r>
              <a:rPr sz="15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5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endParaRPr sz="1500">
              <a:latin typeface="Calibri"/>
              <a:cs typeface="Calibri"/>
            </a:endParaRPr>
          </a:p>
          <a:p>
            <a:pPr marL="355600" indent="-229235">
              <a:lnSpc>
                <a:spcPts val="2375"/>
              </a:lnSpc>
              <a:buClr>
                <a:srgbClr val="A9A47B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689C9A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artition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tolerance</a:t>
            </a:r>
            <a:endParaRPr sz="2000">
              <a:latin typeface="Calibri"/>
              <a:cs typeface="Calibri"/>
            </a:endParaRPr>
          </a:p>
          <a:p>
            <a:pPr marL="651510" lvl="1" indent="-229235">
              <a:lnSpc>
                <a:spcPct val="100000"/>
              </a:lnSpc>
              <a:spcBef>
                <a:spcPts val="5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ry</a:t>
            </a:r>
            <a:r>
              <a:rPr sz="15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po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  <a:p>
            <a:pPr marL="651510" marR="517525" lvl="1" indent="-229235">
              <a:lnSpc>
                <a:spcPct val="79300"/>
              </a:lnSpc>
              <a:spcBef>
                <a:spcPts val="375"/>
              </a:spcBef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15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rem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op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er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spc="-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  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15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li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mm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un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-4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  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malfunction)</a:t>
            </a:r>
            <a:endParaRPr sz="1500">
              <a:latin typeface="Calibri"/>
              <a:cs typeface="Calibri"/>
            </a:endParaRPr>
          </a:p>
          <a:p>
            <a:pPr marL="651510" lvl="1" indent="-229235">
              <a:lnSpc>
                <a:spcPts val="1614"/>
              </a:lnSpc>
              <a:buClr>
                <a:srgbClr val="9CBDBC"/>
              </a:buClr>
              <a:buFont typeface="Arial MT"/>
              <a:buChar char="•"/>
              <a:tabLst>
                <a:tab pos="650875" algn="l"/>
                <a:tab pos="651510" algn="l"/>
              </a:tabLst>
            </a:pP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em</a:t>
            </a:r>
            <a:r>
              <a:rPr sz="15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5" dirty="0">
                <a:solidFill>
                  <a:srgbClr val="2E2B1F"/>
                </a:solidFill>
                <a:latin typeface="Calibri"/>
                <a:cs typeface="Calibri"/>
              </a:rPr>
              <a:t>ph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y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-35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endParaRPr sz="1500">
              <a:latin typeface="Calibri"/>
              <a:cs typeface="Calibri"/>
            </a:endParaRPr>
          </a:p>
          <a:p>
            <a:pPr marL="651510">
              <a:lnSpc>
                <a:spcPts val="1614"/>
              </a:lnSpc>
            </a:pP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rk</a:t>
            </a:r>
            <a:r>
              <a:rPr sz="1500" spc="-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500" spc="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500" spc="25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500" spc="3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8935" y="5798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62588" y="1905063"/>
            <a:ext cx="2552700" cy="2257425"/>
            <a:chOff x="4962588" y="1905063"/>
            <a:chExt cx="2552700" cy="2257425"/>
          </a:xfrm>
        </p:grpSpPr>
        <p:sp>
          <p:nvSpPr>
            <p:cNvPr id="8" name="object 8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1261999" y="0"/>
                  </a:moveTo>
                  <a:lnTo>
                    <a:pt x="0" y="2228850"/>
                  </a:lnTo>
                  <a:lnTo>
                    <a:pt x="2524125" y="2228850"/>
                  </a:lnTo>
                  <a:lnTo>
                    <a:pt x="1261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76876" y="1919351"/>
              <a:ext cx="2524125" cy="2228850"/>
            </a:xfrm>
            <a:custGeom>
              <a:avLst/>
              <a:gdLst/>
              <a:ahLst/>
              <a:cxnLst/>
              <a:rect l="l" t="t" r="r" b="b"/>
              <a:pathLst>
                <a:path w="2524125" h="2228850">
                  <a:moveTo>
                    <a:pt x="0" y="2228850"/>
                  </a:moveTo>
                  <a:lnTo>
                    <a:pt x="1261999" y="0"/>
                  </a:lnTo>
                  <a:lnTo>
                    <a:pt x="2524125" y="2228850"/>
                  </a:lnTo>
                  <a:lnTo>
                    <a:pt x="0" y="2228850"/>
                  </a:lnTo>
                  <a:close/>
                </a:path>
              </a:pathLst>
            </a:custGeom>
            <a:ln w="28575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0" y="144018"/>
                  </a:lnTo>
                  <a:lnTo>
                    <a:pt x="224536" y="310388"/>
                  </a:lnTo>
                  <a:lnTo>
                    <a:pt x="148336" y="359410"/>
                  </a:lnTo>
                  <a:lnTo>
                    <a:pt x="361061" y="518033"/>
                  </a:lnTo>
                  <a:lnTo>
                    <a:pt x="295783" y="552450"/>
                  </a:lnTo>
                  <a:lnTo>
                    <a:pt x="638175" y="800100"/>
                  </a:lnTo>
                  <a:lnTo>
                    <a:pt x="436245" y="476885"/>
                  </a:lnTo>
                  <a:lnTo>
                    <a:pt x="489712" y="444753"/>
                  </a:lnTo>
                  <a:lnTo>
                    <a:pt x="326389" y="251713"/>
                  </a:lnTo>
                  <a:lnTo>
                    <a:pt x="379857" y="225171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6526" y="2929001"/>
              <a:ext cx="638175" cy="800100"/>
            </a:xfrm>
            <a:custGeom>
              <a:avLst/>
              <a:gdLst/>
              <a:ahLst/>
              <a:cxn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379857" y="225171"/>
                  </a:lnTo>
                  <a:lnTo>
                    <a:pt x="326389" y="251713"/>
                  </a:lnTo>
                  <a:lnTo>
                    <a:pt x="489712" y="444753"/>
                  </a:lnTo>
                  <a:lnTo>
                    <a:pt x="436245" y="476885"/>
                  </a:lnTo>
                  <a:lnTo>
                    <a:pt x="638175" y="800100"/>
                  </a:lnTo>
                  <a:lnTo>
                    <a:pt x="295783" y="552450"/>
                  </a:lnTo>
                  <a:lnTo>
                    <a:pt x="361061" y="518033"/>
                  </a:lnTo>
                  <a:lnTo>
                    <a:pt x="148336" y="359410"/>
                  </a:lnTo>
                  <a:lnTo>
                    <a:pt x="224536" y="310388"/>
                  </a:lnTo>
                  <a:lnTo>
                    <a:pt x="0" y="144018"/>
                  </a:lnTo>
                  <a:lnTo>
                    <a:pt x="250189" y="0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00550" y="4648200"/>
            <a:ext cx="3829050" cy="1914525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208279" rIns="0" bIns="0" rtlCol="0">
            <a:spAutoFit/>
          </a:bodyPr>
          <a:lstStyle/>
          <a:p>
            <a:pPr marL="206375" marR="199390" indent="-5080" algn="ctr">
              <a:lnSpc>
                <a:spcPts val="3229"/>
              </a:lnSpc>
              <a:spcBef>
                <a:spcPts val="1639"/>
              </a:spcBef>
              <a:tabLst>
                <a:tab pos="1605915" algn="l"/>
              </a:tabLst>
            </a:pPr>
            <a:r>
              <a:rPr sz="2700" spc="140" dirty="0">
                <a:solidFill>
                  <a:srgbClr val="2E2B1F"/>
                </a:solidFill>
                <a:latin typeface="Trebuchet MS"/>
                <a:cs typeface="Trebuchet MS"/>
              </a:rPr>
              <a:t>CAP  </a:t>
            </a:r>
            <a:r>
              <a:rPr sz="2700" spc="-130" dirty="0">
                <a:solidFill>
                  <a:srgbClr val="2E2B1F"/>
                </a:solidFill>
                <a:latin typeface="Trebuchet MS"/>
                <a:cs typeface="Trebuchet MS"/>
              </a:rPr>
              <a:t>Theorem: </a:t>
            </a:r>
            <a:r>
              <a:rPr sz="2700" spc="-1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50" dirty="0">
                <a:solidFill>
                  <a:srgbClr val="2E2B1F"/>
                </a:solidFill>
                <a:latin typeface="Trebuchet MS"/>
                <a:cs typeface="Trebuchet MS"/>
              </a:rPr>
              <a:t>s</a:t>
            </a:r>
            <a:r>
              <a:rPr sz="2700" spc="-295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700" spc="-130" dirty="0">
                <a:solidFill>
                  <a:srgbClr val="2E2B1F"/>
                </a:solidFill>
                <a:latin typeface="Trebuchet MS"/>
                <a:cs typeface="Trebuchet MS"/>
              </a:rPr>
              <a:t>ti</a:t>
            </a:r>
            <a:r>
              <a:rPr sz="2700" spc="-140" dirty="0">
                <a:solidFill>
                  <a:srgbClr val="2E2B1F"/>
                </a:solidFill>
                <a:latin typeface="Trebuchet MS"/>
                <a:cs typeface="Trebuchet MS"/>
              </a:rPr>
              <a:t>s</a:t>
            </a:r>
            <a:r>
              <a:rPr sz="2700" spc="-204" dirty="0">
                <a:solidFill>
                  <a:srgbClr val="2E2B1F"/>
                </a:solidFill>
                <a:latin typeface="Trebuchet MS"/>
                <a:cs typeface="Trebuchet MS"/>
              </a:rPr>
              <a:t>f</a:t>
            </a:r>
            <a:r>
              <a:rPr sz="2700" spc="-260" dirty="0">
                <a:solidFill>
                  <a:srgbClr val="2E2B1F"/>
                </a:solidFill>
                <a:latin typeface="Trebuchet MS"/>
                <a:cs typeface="Trebuchet MS"/>
              </a:rPr>
              <a:t>y</a:t>
            </a:r>
            <a:r>
              <a:rPr sz="2700" spc="-165" dirty="0">
                <a:solidFill>
                  <a:srgbClr val="2E2B1F"/>
                </a:solidFill>
                <a:latin typeface="Trebuchet MS"/>
                <a:cs typeface="Trebuchet MS"/>
              </a:rPr>
              <a:t>in</a:t>
            </a:r>
            <a:r>
              <a:rPr sz="2700" spc="-190" dirty="0">
                <a:solidFill>
                  <a:srgbClr val="2E2B1F"/>
                </a:solidFill>
                <a:latin typeface="Trebuchet MS"/>
                <a:cs typeface="Trebuchet MS"/>
              </a:rPr>
              <a:t>g</a:t>
            </a:r>
            <a:r>
              <a:rPr sz="2700" dirty="0">
                <a:solidFill>
                  <a:srgbClr val="2E2B1F"/>
                </a:solidFill>
                <a:latin typeface="Trebuchet MS"/>
                <a:cs typeface="Trebuchet MS"/>
              </a:rPr>
              <a:t>	</a:t>
            </a:r>
            <a:r>
              <a:rPr sz="2700" spc="-300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700" spc="-210" dirty="0">
                <a:solidFill>
                  <a:srgbClr val="2E2B1F"/>
                </a:solidFill>
                <a:latin typeface="Trebuchet MS"/>
                <a:cs typeface="Trebuchet MS"/>
              </a:rPr>
              <a:t>l</a:t>
            </a:r>
            <a:r>
              <a:rPr sz="2700" spc="-204" dirty="0">
                <a:solidFill>
                  <a:srgbClr val="2E2B1F"/>
                </a:solidFill>
                <a:latin typeface="Trebuchet MS"/>
                <a:cs typeface="Trebuchet MS"/>
              </a:rPr>
              <a:t>l</a:t>
            </a:r>
            <a:r>
              <a:rPr sz="2700" spc="-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solidFill>
                  <a:srgbClr val="2E2B1F"/>
                </a:solidFill>
                <a:latin typeface="Trebuchet MS"/>
                <a:cs typeface="Trebuchet MS"/>
              </a:rPr>
              <a:t>th</a:t>
            </a:r>
            <a:r>
              <a:rPr sz="2700" spc="-85" dirty="0">
                <a:solidFill>
                  <a:srgbClr val="2E2B1F"/>
                </a:solidFill>
                <a:latin typeface="Trebuchet MS"/>
                <a:cs typeface="Trebuchet MS"/>
              </a:rPr>
              <a:t>r</a:t>
            </a:r>
            <a:r>
              <a:rPr sz="2700" spc="-204" dirty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r>
              <a:rPr sz="2700" spc="-16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295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700" spc="-170" dirty="0">
                <a:solidFill>
                  <a:srgbClr val="2E2B1F"/>
                </a:solidFill>
                <a:latin typeface="Trebuchet MS"/>
                <a:cs typeface="Trebuchet MS"/>
              </a:rPr>
              <a:t>t</a:t>
            </a:r>
            <a:r>
              <a:rPr sz="2700" spc="-6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135" dirty="0">
                <a:solidFill>
                  <a:srgbClr val="2E2B1F"/>
                </a:solidFill>
                <a:latin typeface="Trebuchet MS"/>
                <a:cs typeface="Trebuchet MS"/>
              </a:rPr>
              <a:t>the  </a:t>
            </a:r>
            <a:r>
              <a:rPr sz="2700" spc="-50" dirty="0">
                <a:solidFill>
                  <a:srgbClr val="2E2B1F"/>
                </a:solidFill>
                <a:latin typeface="Trebuchet MS"/>
                <a:cs typeface="Trebuchet MS"/>
              </a:rPr>
              <a:t>s</a:t>
            </a:r>
            <a:r>
              <a:rPr sz="2700" spc="-300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700" spc="-145" dirty="0">
                <a:solidFill>
                  <a:srgbClr val="2E2B1F"/>
                </a:solidFill>
                <a:latin typeface="Trebuchet MS"/>
                <a:cs typeface="Trebuchet MS"/>
              </a:rPr>
              <a:t>m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r>
              <a:rPr sz="2700" spc="-15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204" dirty="0">
                <a:solidFill>
                  <a:srgbClr val="2E2B1F"/>
                </a:solidFill>
                <a:latin typeface="Trebuchet MS"/>
                <a:cs typeface="Trebuchet MS"/>
              </a:rPr>
              <a:t>t</a:t>
            </a:r>
            <a:r>
              <a:rPr sz="2700" spc="-145" dirty="0">
                <a:solidFill>
                  <a:srgbClr val="2E2B1F"/>
                </a:solidFill>
                <a:latin typeface="Trebuchet MS"/>
                <a:cs typeface="Trebuchet MS"/>
              </a:rPr>
              <a:t>im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r>
              <a:rPr sz="2700" spc="-15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i</a:t>
            </a:r>
            <a:r>
              <a:rPr sz="2700" spc="-55" dirty="0">
                <a:solidFill>
                  <a:srgbClr val="2E2B1F"/>
                </a:solidFill>
                <a:latin typeface="Trebuchet MS"/>
                <a:cs typeface="Trebuchet MS"/>
              </a:rPr>
              <a:t>s</a:t>
            </a:r>
            <a:r>
              <a:rPr sz="2700" spc="-1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i</a:t>
            </a:r>
            <a:r>
              <a:rPr sz="2700" spc="-145" dirty="0">
                <a:solidFill>
                  <a:srgbClr val="2E2B1F"/>
                </a:solidFill>
                <a:latin typeface="Trebuchet MS"/>
                <a:cs typeface="Trebuchet MS"/>
              </a:rPr>
              <a:t>m</a:t>
            </a:r>
            <a:r>
              <a:rPr sz="2700" spc="-60" dirty="0">
                <a:solidFill>
                  <a:srgbClr val="2E2B1F"/>
                </a:solidFill>
                <a:latin typeface="Trebuchet MS"/>
                <a:cs typeface="Trebuchet MS"/>
              </a:rPr>
              <a:t>p</a:t>
            </a:r>
            <a:r>
              <a:rPr sz="2700" spc="-50" dirty="0">
                <a:solidFill>
                  <a:srgbClr val="2E2B1F"/>
                </a:solidFill>
                <a:latin typeface="Trebuchet MS"/>
                <a:cs typeface="Trebuchet MS"/>
              </a:rPr>
              <a:t>oss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i</a:t>
            </a:r>
            <a:r>
              <a:rPr sz="2700" spc="-235" dirty="0">
                <a:solidFill>
                  <a:srgbClr val="2E2B1F"/>
                </a:solidFill>
                <a:latin typeface="Trebuchet MS"/>
                <a:cs typeface="Trebuchet MS"/>
              </a:rPr>
              <a:t>b</a:t>
            </a:r>
            <a:r>
              <a:rPr sz="2700" spc="-120" dirty="0">
                <a:solidFill>
                  <a:srgbClr val="2E2B1F"/>
                </a:solidFill>
                <a:latin typeface="Trebuchet MS"/>
                <a:cs typeface="Trebuchet MS"/>
              </a:rPr>
              <a:t>l</a:t>
            </a:r>
            <a:r>
              <a:rPr sz="2700" spc="-180" dirty="0">
                <a:solidFill>
                  <a:srgbClr val="2E2B1F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2315" y="3906773"/>
            <a:ext cx="327850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9745" algn="l"/>
              </a:tabLst>
            </a:pPr>
            <a:r>
              <a:rPr sz="2700" b="1" spc="160" dirty="0">
                <a:solidFill>
                  <a:srgbClr val="2E2B1F"/>
                </a:solidFill>
                <a:latin typeface="Arial"/>
                <a:cs typeface="Arial"/>
              </a:rPr>
              <a:t>A	</a:t>
            </a:r>
            <a:r>
              <a:rPr sz="2700" b="1" spc="-30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5515" y="1326895"/>
            <a:ext cx="29083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35" dirty="0">
                <a:solidFill>
                  <a:srgbClr val="2E2B1F"/>
                </a:solidFill>
                <a:latin typeface="Arial"/>
                <a:cs typeface="Arial"/>
              </a:rPr>
              <a:t>C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09550"/>
            <a:ext cx="8382000" cy="6286500"/>
            <a:chOff x="381000" y="209550"/>
            <a:chExt cx="8382000" cy="628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9550"/>
              <a:ext cx="8382000" cy="6286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5648325"/>
              <a:ext cx="71755" cy="400050"/>
            </a:xfrm>
            <a:custGeom>
              <a:avLst/>
              <a:gdLst/>
              <a:ahLst/>
              <a:cxnLst/>
              <a:rect l="l" t="t" r="r" b="b"/>
              <a:pathLst>
                <a:path w="71754" h="400050">
                  <a:moveTo>
                    <a:pt x="71754" y="400050"/>
                  </a:moveTo>
                  <a:lnTo>
                    <a:pt x="43826" y="394407"/>
                  </a:lnTo>
                  <a:lnTo>
                    <a:pt x="21018" y="379020"/>
                  </a:lnTo>
                  <a:lnTo>
                    <a:pt x="5639" y="356196"/>
                  </a:lnTo>
                  <a:lnTo>
                    <a:pt x="0" y="328244"/>
                  </a:lnTo>
                  <a:lnTo>
                    <a:pt x="0" y="71805"/>
                  </a:lnTo>
                  <a:lnTo>
                    <a:pt x="5639" y="43853"/>
                  </a:lnTo>
                  <a:lnTo>
                    <a:pt x="21018" y="21029"/>
                  </a:lnTo>
                  <a:lnTo>
                    <a:pt x="43826" y="5642"/>
                  </a:lnTo>
                  <a:lnTo>
                    <a:pt x="717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975" y="3952557"/>
            <a:ext cx="1195705" cy="1487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51130">
              <a:lnSpc>
                <a:spcPct val="99100"/>
              </a:lnSpc>
              <a:spcBef>
                <a:spcPts val="114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Consistent,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(CA)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trouble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partitions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430"/>
              </a:lnSpc>
              <a:spcBef>
                <a:spcPts val="114"/>
              </a:spcBef>
            </a:pP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typically</a:t>
            </a:r>
            <a:r>
              <a:rPr sz="12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deal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replication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8935" y="5813256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6820" y="6657201"/>
            <a:ext cx="35814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15" dirty="0">
                <a:solidFill>
                  <a:srgbClr val="2E2B1F"/>
                </a:solidFill>
                <a:latin typeface="Arial MT"/>
                <a:cs typeface="Arial MT"/>
                <a:hlinkClick r:id="rId3"/>
              </a:rPr>
              <a:t>http://blog.nahurst.com/visual-guide-to-nosql-systems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0384" y="1378203"/>
            <a:ext cx="164338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Available,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Partition-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achieve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"eventual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consistency"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through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replication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279" y="4573523"/>
            <a:ext cx="2576830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1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Consistent,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Partition-Tolerant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(CP) 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2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trouble</a:t>
            </a:r>
            <a:r>
              <a:rPr sz="12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availability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while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keeping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consistent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across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partitioned</a:t>
            </a:r>
            <a:r>
              <a:rPr sz="1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nodes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9141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S</a:t>
            </a:r>
            <a:r>
              <a:rPr spc="-35" dirty="0"/>
              <a:t>h</a:t>
            </a:r>
            <a:r>
              <a:rPr spc="-55" dirty="0"/>
              <a:t>a</a:t>
            </a:r>
            <a:r>
              <a:rPr spc="-160" dirty="0"/>
              <a:t>r</a:t>
            </a:r>
            <a:r>
              <a:rPr spc="-50" dirty="0"/>
              <a:t>d</a:t>
            </a:r>
            <a:r>
              <a:rPr spc="-70" dirty="0"/>
              <a:t>i</a:t>
            </a:r>
            <a:r>
              <a:rPr spc="-65" dirty="0"/>
              <a:t>n</a:t>
            </a:r>
            <a:r>
              <a:rPr spc="10" dirty="0"/>
              <a:t>g</a:t>
            </a:r>
            <a:r>
              <a:rPr spc="-260" dirty="0"/>
              <a:t> </a:t>
            </a:r>
            <a:r>
              <a:rPr spc="-90" dirty="0"/>
              <a:t>o</a:t>
            </a:r>
            <a:r>
              <a:rPr spc="5" dirty="0"/>
              <a:t>f</a:t>
            </a:r>
            <a:r>
              <a:rPr spc="-210" dirty="0"/>
              <a:t> </a:t>
            </a:r>
            <a:r>
              <a:rPr spc="-50" dirty="0"/>
              <a:t>da</a:t>
            </a:r>
            <a:r>
              <a:rPr spc="-40" dirty="0"/>
              <a:t>t</a:t>
            </a:r>
            <a:r>
              <a:rPr spc="1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616392"/>
            <a:ext cx="719772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4800"/>
              </a:lnSpc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Distributes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 single logical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database </a:t>
            </a:r>
            <a:r>
              <a:rPr sz="2150" spc="-2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1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across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cluster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150" spc="-4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machines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range-based</a:t>
            </a:r>
            <a:r>
              <a:rPr sz="215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partitioning</a:t>
            </a:r>
            <a:r>
              <a:rPr sz="215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15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distribute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documents</a:t>
            </a:r>
            <a:r>
              <a:rPr sz="215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endParaRPr sz="2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15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shard</a:t>
            </a:r>
            <a:r>
              <a:rPr sz="215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3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Automatically</a:t>
            </a:r>
            <a:r>
              <a:rPr sz="215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balances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15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15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associated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2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shard</a:t>
            </a:r>
            <a:endParaRPr sz="2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150" spc="-5" dirty="0">
                <a:solidFill>
                  <a:srgbClr val="2E2B1F"/>
                </a:solidFill>
                <a:latin typeface="Calibri"/>
                <a:cs typeface="Calibri"/>
              </a:rPr>
              <a:t>turned</a:t>
            </a:r>
            <a:r>
              <a:rPr sz="2150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sz="215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2E2B1F"/>
                </a:solidFill>
                <a:latin typeface="Calibri"/>
                <a:cs typeface="Calibri"/>
              </a:rPr>
              <a:t>off</a:t>
            </a:r>
            <a:r>
              <a:rPr sz="215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Calibri"/>
                <a:cs typeface="Calibri"/>
              </a:rPr>
              <a:t>per</a:t>
            </a:r>
            <a:r>
              <a:rPr sz="215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5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15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150" spc="10" dirty="0">
                <a:solidFill>
                  <a:srgbClr val="2E2B1F"/>
                </a:solidFill>
                <a:latin typeface="Calibri"/>
                <a:cs typeface="Calibri"/>
              </a:rPr>
              <a:t>(table)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58935" y="5813256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287718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30" dirty="0"/>
              <a:t>R</a:t>
            </a:r>
            <a:r>
              <a:rPr spc="-50" dirty="0"/>
              <a:t>e</a:t>
            </a:r>
            <a:r>
              <a:rPr spc="-55" dirty="0"/>
              <a:t>p</a:t>
            </a:r>
            <a:r>
              <a:rPr spc="-40" dirty="0"/>
              <a:t>l</a:t>
            </a:r>
            <a:r>
              <a:rPr spc="-70" dirty="0"/>
              <a:t>i</a:t>
            </a:r>
            <a:r>
              <a:rPr spc="-60" dirty="0"/>
              <a:t>c</a:t>
            </a:r>
            <a:r>
              <a:rPr spc="10" dirty="0"/>
              <a:t>a</a:t>
            </a:r>
            <a:r>
              <a:rPr spc="-315" dirty="0"/>
              <a:t> </a:t>
            </a:r>
            <a:r>
              <a:rPr spc="-90" dirty="0"/>
              <a:t>S</a:t>
            </a:r>
            <a:r>
              <a:rPr spc="-50" dirty="0"/>
              <a:t>e</a:t>
            </a:r>
            <a:r>
              <a:rPr spc="-40" dirty="0"/>
              <a:t>t</a:t>
            </a:r>
            <a:r>
              <a:rPr spc="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1263249"/>
            <a:ext cx="3863340" cy="19056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Redundancy</a:t>
            </a:r>
            <a:r>
              <a:rPr sz="2750" spc="3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 Failover</a:t>
            </a:r>
            <a:endParaRPr sz="2750">
              <a:latin typeface="Calibri"/>
              <a:cs typeface="Calibri"/>
            </a:endParaRPr>
          </a:p>
          <a:p>
            <a:pPr marL="241300" marR="930275" indent="-229235">
              <a:lnSpc>
                <a:spcPct val="101200"/>
              </a:lnSpc>
              <a:spcBef>
                <a:spcPts val="71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40" dirty="0">
                <a:solidFill>
                  <a:srgbClr val="2E2B1F"/>
                </a:solidFill>
                <a:latin typeface="Calibri"/>
                <a:cs typeface="Calibri"/>
              </a:rPr>
              <a:t>Zero</a:t>
            </a:r>
            <a:r>
              <a:rPr sz="2750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downtime</a:t>
            </a:r>
            <a:r>
              <a:rPr sz="2750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750" spc="-6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2E2B1F"/>
                </a:solidFill>
                <a:latin typeface="Calibri"/>
                <a:cs typeface="Calibri"/>
              </a:rPr>
              <a:t>upgrades</a:t>
            </a:r>
            <a:r>
              <a:rPr sz="275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75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2E2B1F"/>
                </a:solidFill>
                <a:latin typeface="Calibri"/>
                <a:cs typeface="Calibri"/>
              </a:rPr>
              <a:t>maintenance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875" y="3675534"/>
            <a:ext cx="3964304" cy="1419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5"/>
              </a:spcBef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Arial MT"/>
                <a:cs typeface="Arial MT"/>
              </a:rPr>
              <a:t>Master-slave</a:t>
            </a:r>
            <a:r>
              <a:rPr sz="2750" spc="254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750" spc="-15" dirty="0">
                <a:solidFill>
                  <a:srgbClr val="2E2B1F"/>
                </a:solidFill>
                <a:latin typeface="Arial MT"/>
                <a:cs typeface="Arial MT"/>
              </a:rPr>
              <a:t>replication</a:t>
            </a:r>
            <a:endParaRPr sz="2750">
              <a:latin typeface="Arial MT"/>
              <a:cs typeface="Arial MT"/>
            </a:endParaRPr>
          </a:p>
          <a:p>
            <a:pPr marL="641985" lvl="1" indent="-28638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Char char="•"/>
              <a:tabLst>
                <a:tab pos="641350" algn="l"/>
                <a:tab pos="641985" algn="l"/>
              </a:tabLst>
            </a:pPr>
            <a:r>
              <a:rPr sz="2400" spc="-10" dirty="0">
                <a:solidFill>
                  <a:srgbClr val="2E2B1F"/>
                </a:solidFill>
                <a:latin typeface="Arial MT"/>
                <a:cs typeface="Arial MT"/>
              </a:rPr>
              <a:t>Strong Consistency</a:t>
            </a:r>
            <a:endParaRPr sz="2400">
              <a:latin typeface="Arial MT"/>
              <a:cs typeface="Arial MT"/>
            </a:endParaRPr>
          </a:p>
          <a:p>
            <a:pPr marL="641985" lvl="1" indent="-286385">
              <a:lnSpc>
                <a:spcPct val="100000"/>
              </a:lnSpc>
              <a:spcBef>
                <a:spcPts val="650"/>
              </a:spcBef>
              <a:buClr>
                <a:srgbClr val="9CBDBC"/>
              </a:buClr>
              <a:buChar char="•"/>
              <a:tabLst>
                <a:tab pos="641350" algn="l"/>
                <a:tab pos="641985" algn="l"/>
              </a:tabLst>
            </a:pPr>
            <a:r>
              <a:rPr sz="2400" spc="-40" dirty="0">
                <a:solidFill>
                  <a:srgbClr val="2E2B1F"/>
                </a:solidFill>
                <a:latin typeface="Arial MT"/>
                <a:cs typeface="Arial MT"/>
              </a:rPr>
              <a:t>Delayed</a:t>
            </a:r>
            <a:r>
              <a:rPr sz="2400" spc="210" dirty="0">
                <a:solidFill>
                  <a:srgbClr val="2E2B1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Arial MT"/>
                <a:cs typeface="Arial MT"/>
              </a:rPr>
              <a:t>Consistency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875" y="5581332"/>
            <a:ext cx="30295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 MT"/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Calibri"/>
                <a:cs typeface="Calibri"/>
              </a:rPr>
              <a:t>Geospatial</a:t>
            </a:r>
            <a:r>
              <a:rPr sz="2750" spc="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58935" y="5798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351" y="1062100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2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Host1:10000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9351" y="1633601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70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Host2:10001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9351" y="2214626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Host3:10002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0276" y="909574"/>
            <a:ext cx="2238375" cy="2019300"/>
          </a:xfrm>
          <a:prstGeom prst="rect">
            <a:avLst/>
          </a:prstGeom>
          <a:solidFill>
            <a:srgbClr val="C0C0C0"/>
          </a:solidFill>
          <a:ln w="9534">
            <a:solidFill>
              <a:srgbClr val="2E2B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E2B1F"/>
                </a:solidFill>
                <a:latin typeface="Arial MT"/>
                <a:cs typeface="Arial MT"/>
              </a:rPr>
              <a:t>replica1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5058" y="3791008"/>
            <a:ext cx="1762760" cy="715010"/>
            <a:chOff x="5715058" y="3791008"/>
            <a:chExt cx="1762760" cy="715010"/>
          </a:xfrm>
        </p:grpSpPr>
        <p:sp>
          <p:nvSpPr>
            <p:cNvPr id="14" name="object 14"/>
            <p:cNvSpPr/>
            <p:nvPr/>
          </p:nvSpPr>
          <p:spPr>
            <a:xfrm>
              <a:off x="5719826" y="3795776"/>
              <a:ext cx="1752600" cy="704850"/>
            </a:xfrm>
            <a:custGeom>
              <a:avLst/>
              <a:gdLst/>
              <a:ahLst/>
              <a:cxnLst/>
              <a:rect l="l" t="t" r="r" b="b"/>
              <a:pathLst>
                <a:path w="1752600" h="704850">
                  <a:moveTo>
                    <a:pt x="1634998" y="0"/>
                  </a:moveTo>
                  <a:lnTo>
                    <a:pt x="117475" y="0"/>
                  </a:lnTo>
                  <a:lnTo>
                    <a:pt x="71741" y="9229"/>
                  </a:lnTo>
                  <a:lnTo>
                    <a:pt x="34401" y="34401"/>
                  </a:lnTo>
                  <a:lnTo>
                    <a:pt x="9229" y="71741"/>
                  </a:lnTo>
                  <a:lnTo>
                    <a:pt x="0" y="117475"/>
                  </a:lnTo>
                  <a:lnTo>
                    <a:pt x="0" y="587248"/>
                  </a:lnTo>
                  <a:lnTo>
                    <a:pt x="9229" y="633001"/>
                  </a:lnTo>
                  <a:lnTo>
                    <a:pt x="34401" y="670385"/>
                  </a:lnTo>
                  <a:lnTo>
                    <a:pt x="71741" y="695600"/>
                  </a:lnTo>
                  <a:lnTo>
                    <a:pt x="117475" y="704850"/>
                  </a:lnTo>
                  <a:lnTo>
                    <a:pt x="1634998" y="704850"/>
                  </a:lnTo>
                  <a:lnTo>
                    <a:pt x="1680751" y="695600"/>
                  </a:lnTo>
                  <a:lnTo>
                    <a:pt x="1718135" y="670385"/>
                  </a:lnTo>
                  <a:lnTo>
                    <a:pt x="1743350" y="633001"/>
                  </a:lnTo>
                  <a:lnTo>
                    <a:pt x="1752600" y="587248"/>
                  </a:lnTo>
                  <a:lnTo>
                    <a:pt x="1752600" y="117475"/>
                  </a:lnTo>
                  <a:lnTo>
                    <a:pt x="1743350" y="71741"/>
                  </a:lnTo>
                  <a:lnTo>
                    <a:pt x="1718135" y="34401"/>
                  </a:lnTo>
                  <a:lnTo>
                    <a:pt x="1680751" y="9229"/>
                  </a:lnTo>
                  <a:lnTo>
                    <a:pt x="1634998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9826" y="3795776"/>
              <a:ext cx="1752600" cy="704850"/>
            </a:xfrm>
            <a:custGeom>
              <a:avLst/>
              <a:gdLst/>
              <a:ahLst/>
              <a:cxnLst/>
              <a:rect l="l" t="t" r="r" b="b"/>
              <a:pathLst>
                <a:path w="1752600" h="704850">
                  <a:moveTo>
                    <a:pt x="0" y="117475"/>
                  </a:moveTo>
                  <a:lnTo>
                    <a:pt x="9229" y="71741"/>
                  </a:lnTo>
                  <a:lnTo>
                    <a:pt x="34401" y="34401"/>
                  </a:lnTo>
                  <a:lnTo>
                    <a:pt x="71741" y="9229"/>
                  </a:lnTo>
                  <a:lnTo>
                    <a:pt x="117475" y="0"/>
                  </a:lnTo>
                  <a:lnTo>
                    <a:pt x="1634998" y="0"/>
                  </a:lnTo>
                  <a:lnTo>
                    <a:pt x="1680751" y="9229"/>
                  </a:lnTo>
                  <a:lnTo>
                    <a:pt x="1718135" y="34401"/>
                  </a:lnTo>
                  <a:lnTo>
                    <a:pt x="1743350" y="71741"/>
                  </a:lnTo>
                  <a:lnTo>
                    <a:pt x="1752600" y="117475"/>
                  </a:lnTo>
                  <a:lnTo>
                    <a:pt x="1752600" y="587248"/>
                  </a:lnTo>
                  <a:lnTo>
                    <a:pt x="1743350" y="633001"/>
                  </a:lnTo>
                  <a:lnTo>
                    <a:pt x="1718135" y="670385"/>
                  </a:lnTo>
                  <a:lnTo>
                    <a:pt x="1680751" y="695600"/>
                  </a:lnTo>
                  <a:lnTo>
                    <a:pt x="1634998" y="704850"/>
                  </a:lnTo>
                  <a:lnTo>
                    <a:pt x="117475" y="704850"/>
                  </a:lnTo>
                  <a:lnTo>
                    <a:pt x="71741" y="695600"/>
                  </a:lnTo>
                  <a:lnTo>
                    <a:pt x="34401" y="670385"/>
                  </a:lnTo>
                  <a:lnTo>
                    <a:pt x="9229" y="633001"/>
                  </a:lnTo>
                  <a:lnTo>
                    <a:pt x="0" y="587248"/>
                  </a:lnTo>
                  <a:lnTo>
                    <a:pt x="0" y="117475"/>
                  </a:lnTo>
                  <a:close/>
                </a:path>
              </a:pathLst>
            </a:custGeom>
            <a:ln w="953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30315" y="4081843"/>
            <a:ext cx="5289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550" spc="-5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550" spc="3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5" y="4914900"/>
            <a:ext cx="3171825" cy="168592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362763" y="2990913"/>
            <a:ext cx="390525" cy="676275"/>
            <a:chOff x="6362763" y="2990913"/>
            <a:chExt cx="390525" cy="676275"/>
          </a:xfrm>
        </p:grpSpPr>
        <p:sp>
          <p:nvSpPr>
            <p:cNvPr id="19" name="object 19"/>
            <p:cNvSpPr/>
            <p:nvPr/>
          </p:nvSpPr>
          <p:spPr>
            <a:xfrm>
              <a:off x="6377051" y="30052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80975" y="0"/>
                  </a:moveTo>
                  <a:lnTo>
                    <a:pt x="0" y="130428"/>
                  </a:lnTo>
                  <a:lnTo>
                    <a:pt x="90424" y="130428"/>
                  </a:lnTo>
                  <a:lnTo>
                    <a:pt x="90424" y="517271"/>
                  </a:lnTo>
                  <a:lnTo>
                    <a:pt x="0" y="517271"/>
                  </a:lnTo>
                  <a:lnTo>
                    <a:pt x="180975" y="647700"/>
                  </a:lnTo>
                  <a:lnTo>
                    <a:pt x="361950" y="517271"/>
                  </a:lnTo>
                  <a:lnTo>
                    <a:pt x="271399" y="517271"/>
                  </a:lnTo>
                  <a:lnTo>
                    <a:pt x="271399" y="130428"/>
                  </a:lnTo>
                  <a:lnTo>
                    <a:pt x="361950" y="13042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7051" y="30052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0" y="130428"/>
                  </a:moveTo>
                  <a:lnTo>
                    <a:pt x="180975" y="0"/>
                  </a:lnTo>
                  <a:lnTo>
                    <a:pt x="361950" y="130428"/>
                  </a:lnTo>
                  <a:lnTo>
                    <a:pt x="271399" y="130428"/>
                  </a:lnTo>
                  <a:lnTo>
                    <a:pt x="271399" y="517271"/>
                  </a:lnTo>
                  <a:lnTo>
                    <a:pt x="361950" y="517271"/>
                  </a:lnTo>
                  <a:lnTo>
                    <a:pt x="180975" y="647700"/>
                  </a:lnTo>
                  <a:lnTo>
                    <a:pt x="0" y="517271"/>
                  </a:lnTo>
                  <a:lnTo>
                    <a:pt x="90424" y="517271"/>
                  </a:lnTo>
                  <a:lnTo>
                    <a:pt x="90424" y="130428"/>
                  </a:lnTo>
                  <a:lnTo>
                    <a:pt x="0" y="130428"/>
                  </a:lnTo>
                  <a:close/>
                </a:path>
              </a:pathLst>
            </a:custGeom>
            <a:ln w="2857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2843</Words>
  <Application>Microsoft Office PowerPoint</Application>
  <PresentationFormat>On-screen Show (4:3)</PresentationFormat>
  <Paragraphs>589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Introduction to  NoSQL and  MongoDB</vt:lpstr>
      <vt:lpstr>Outline for today</vt:lpstr>
      <vt:lpstr>Taxonomy of NoSQL</vt:lpstr>
      <vt:lpstr>Typical NoSQL architecture</vt:lpstr>
      <vt:lpstr>CAP theorem for NoSQL</vt:lpstr>
      <vt:lpstr>Theory of NOSQL: CAP</vt:lpstr>
      <vt:lpstr>PowerPoint Presentation</vt:lpstr>
      <vt:lpstr>Sharding of data</vt:lpstr>
      <vt:lpstr>Replica Sets</vt:lpstr>
      <vt:lpstr>How does NoSQL vary from  RDBMS?</vt:lpstr>
      <vt:lpstr>Benefits of NoSQL</vt:lpstr>
      <vt:lpstr>Benefits of NoSQL</vt:lpstr>
      <vt:lpstr>Drawbacks of NoSQL</vt:lpstr>
      <vt:lpstr>Drawbacks of NoSQL</vt:lpstr>
      <vt:lpstr>RDB ACID to NoSQL BASE</vt:lpstr>
      <vt:lpstr>PowerPoint Presentation</vt:lpstr>
      <vt:lpstr>What is MongoDB?</vt:lpstr>
      <vt:lpstr>Functionality of MongoDB</vt:lpstr>
      <vt:lpstr>Why use MongoDB?</vt:lpstr>
      <vt:lpstr>MongoDB: CAP approach</vt:lpstr>
      <vt:lpstr>MongoDB: Hierarchical Objects</vt:lpstr>
      <vt:lpstr>RDB Concepts to NO SQL</vt:lpstr>
      <vt:lpstr>MongoDB Processes and  configuration</vt:lpstr>
      <vt:lpstr>Choices made for Design of  MongoDB</vt:lpstr>
      <vt:lpstr>BSON format</vt:lpstr>
      <vt:lpstr>Schema Free</vt:lpstr>
      <vt:lpstr>JSON format</vt:lpstr>
      <vt:lpstr>MongoDB Features</vt:lpstr>
      <vt:lpstr>Index Functionality</vt:lpstr>
      <vt:lpstr>CRUD operations</vt:lpstr>
      <vt:lpstr>Create Operations</vt:lpstr>
      <vt:lpstr>Read Operations</vt:lpstr>
      <vt:lpstr>Query Operators</vt:lpstr>
      <vt:lpstr>Update Operations</vt:lpstr>
      <vt:lpstr>Delete Operations</vt:lpstr>
      <vt:lpstr>CRUD examples</vt:lpstr>
      <vt:lpstr>SQL vs. Mongo DB entities</vt:lpstr>
      <vt:lpstr>Aggregated functionality</vt:lpstr>
      <vt:lpstr>Map reduce functionality</vt:lpstr>
      <vt:lpstr>Indexes: High performance  read</vt:lpstr>
      <vt:lpstr>Replication of data</vt:lpstr>
      <vt:lpstr>Consistency of data</vt:lpstr>
      <vt:lpstr>Provides Memory Mapped  Files</vt:lpstr>
      <vt:lpstr>Other additional features</vt:lpstr>
      <vt:lpstr>Interactive session: query through API</vt:lpstr>
      <vt:lpstr>Limited BNF of a BSON 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Truc Pham</dc:creator>
  <cp:lastModifiedBy>chand</cp:lastModifiedBy>
  <cp:revision>4</cp:revision>
  <dcterms:created xsi:type="dcterms:W3CDTF">2022-05-30T09:36:45Z</dcterms:created>
  <dcterms:modified xsi:type="dcterms:W3CDTF">2022-06-01T11:58:30Z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2022-05-30T00:00:00Z</vt:filetime>
  </property>
</Properties>
</file>