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embeddedFontLst>
    <p:embeddedFont>
      <p:font typeface="Cabin" charset="0"/>
      <p:regular r:id="rId34"/>
      <p:bold r:id="rId35"/>
      <p:italic r:id="rId36"/>
      <p:boldItalic r:id="rId37"/>
    </p:embeddedFont>
    <p:embeddedFont>
      <p:font typeface="Merriweather Sans" charset="0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8765FBE-8EE7-40FE-9375-67E5C8C6EB4F}">
  <a:tblStyle styleId="{F8765FBE-8EE7-40FE-9375-67E5C8C6EB4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67" y="-101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Merriweather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254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6684425" y="8630125"/>
            <a:ext cx="9038100" cy="10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Wwww.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1pPr>
            <a:lvl2pPr marL="939800" lvl="1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2pPr>
            <a:lvl3pPr marL="1231900" lvl="2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3pPr>
            <a:lvl4pPr marL="1536700" lvl="3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4pPr>
            <a:lvl5pPr marL="1828800" lvl="4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5pPr>
            <a:lvl6pPr marL="2286000" lvl="5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6pPr>
            <a:lvl7pPr marL="2743200" lvl="6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7pPr>
            <a:lvl8pPr marL="3200400" lvl="7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8pPr>
            <a:lvl9pPr marL="3657600" lvl="8" indent="50800" algn="l" rtl="0"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1pPr>
            <a:lvl2pPr marL="939800" lvl="1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2pPr>
            <a:lvl3pPr marL="1231900" lvl="2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3pPr>
            <a:lvl4pPr marL="1536700" lvl="3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4pPr>
            <a:lvl5pPr marL="1828800" lvl="4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5pPr>
            <a:lvl6pPr marL="2286000" lvl="5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6pPr>
            <a:lvl7pPr marL="2743200" lvl="6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7pPr>
            <a:lvl8pPr marL="3200400" lvl="7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8pPr>
            <a:lvl9pPr marL="3657600" lvl="8" indent="127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72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7200"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7200"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7200"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7200"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KnowBigData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21892" y="8559429"/>
            <a:ext cx="2605499" cy="4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1531132" y="8524328"/>
            <a:ext cx="4423200" cy="4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3 - Conditional Execution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598450" y="2362200"/>
            <a:ext cx="7965300" cy="585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144948" y="355600"/>
            <a:ext cx="81356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5533200" y="6313475"/>
            <a:ext cx="6377099" cy="10169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598450" y="5314525"/>
            <a:ext cx="7704000" cy="2421298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576700" y="286378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756400" y="520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9817100" y="2019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'More than one'</a:t>
            </a:r>
          </a:p>
        </p:txBody>
      </p:sp>
      <p:sp>
        <p:nvSpPr>
          <p:cNvPr id="170" name="Shape 170"/>
          <p:cNvSpPr/>
          <p:nvPr/>
        </p:nvSpPr>
        <p:spPr>
          <a:xfrm>
            <a:off x="9474200" y="3733800"/>
            <a:ext cx="4152898" cy="1473199"/>
          </a:xfrm>
          <a:prstGeom prst="diamond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2420600" y="51562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'Less than 100'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794500" y="7607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10287000" y="1239712"/>
            <a:ext cx="1350900" cy="32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4" name="Shape 174"/>
          <p:cNvCxnSpPr/>
          <p:nvPr/>
        </p:nvCxnSpPr>
        <p:spPr>
          <a:xfrm rot="10800000" flipH="1">
            <a:off x="11626850" y="1239575"/>
            <a:ext cx="11100" cy="7574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5" name="Shape 175"/>
          <p:cNvCxnSpPr/>
          <p:nvPr/>
        </p:nvCxnSpPr>
        <p:spPr>
          <a:xfrm rot="10800000" flipH="1">
            <a:off x="8491535" y="1979612"/>
            <a:ext cx="36512" cy="561498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13601700" y="4445000"/>
            <a:ext cx="731837" cy="14287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 rot="10800000" flipH="1">
            <a:off x="14293850" y="4508973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8" name="Shape 178"/>
          <p:cNvCxnSpPr>
            <a:endCxn id="169" idx="2"/>
          </p:cNvCxnSpPr>
          <p:nvPr/>
        </p:nvCxnSpPr>
        <p:spPr>
          <a:xfrm rot="10800000">
            <a:off x="11550649" y="3289300"/>
            <a:ext cx="0" cy="4350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9" name="Shape 179"/>
          <p:cNvCxnSpPr/>
          <p:nvPr/>
        </p:nvCxnSpPr>
        <p:spPr>
          <a:xfrm>
            <a:off x="8566150" y="7035800"/>
            <a:ext cx="569277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8512150" y="98074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1" name="Shape 181"/>
          <p:cNvSpPr txBox="1"/>
          <p:nvPr/>
        </p:nvSpPr>
        <p:spPr>
          <a:xfrm>
            <a:off x="10798175" y="5778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3655675" y="38036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83" name="Shape 183"/>
          <p:cNvCxnSpPr/>
          <p:nvPr/>
        </p:nvCxnSpPr>
        <p:spPr>
          <a:xfrm rot="10800000">
            <a:off x="11571285" y="5243511"/>
            <a:ext cx="0" cy="179228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4" name="Shape 184"/>
          <p:cNvSpPr txBox="1"/>
          <p:nvPr/>
        </p:nvSpPr>
        <p:spPr>
          <a:xfrm>
            <a:off x="10831510" y="51752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7847010" y="21526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87850" y="3527950"/>
            <a:ext cx="6747900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'More than one'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'Less than 100'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168400" y="558800"/>
            <a:ext cx="4813298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 flipH="1">
            <a:off x="14293850" y="6490174"/>
            <a:ext cx="8100" cy="650400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65100" y="241300"/>
            <a:ext cx="6565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Decisions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711200" y="2603500"/>
            <a:ext cx="5486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fork in the road - we must choose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the other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path but not both</a:t>
            </a:r>
          </a:p>
        </p:txBody>
      </p:sp>
      <p:sp>
        <p:nvSpPr>
          <p:cNvPr id="195" name="Shape 195"/>
          <p:cNvSpPr/>
          <p:nvPr/>
        </p:nvSpPr>
        <p:spPr>
          <a:xfrm>
            <a:off x="93726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24333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197" name="Shape 197"/>
          <p:cNvCxnSpPr/>
          <p:nvPr/>
        </p:nvCxnSpPr>
        <p:spPr>
          <a:xfrm rot="10800000" flipH="1">
            <a:off x="129032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 rot="10800000" flipH="1">
            <a:off x="142430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111823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0" name="Shape 200"/>
          <p:cNvSpPr txBox="1"/>
          <p:nvPr/>
        </p:nvSpPr>
        <p:spPr>
          <a:xfrm>
            <a:off x="134143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9138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02" name="Shape 202"/>
          <p:cNvCxnSpPr/>
          <p:nvPr/>
        </p:nvCxnSpPr>
        <p:spPr>
          <a:xfrm rot="10800000">
            <a:off x="142351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3" name="Shape 203"/>
          <p:cNvCxnSpPr/>
          <p:nvPr/>
        </p:nvCxnSpPr>
        <p:spPr>
          <a:xfrm rot="10800000">
            <a:off x="111648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94615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05" name="Shape 205"/>
          <p:cNvCxnSpPr/>
          <p:nvPr/>
        </p:nvCxnSpPr>
        <p:spPr>
          <a:xfrm rot="10800000" flipH="1">
            <a:off x="80899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80708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7" name="Shape 207"/>
          <p:cNvSpPr txBox="1"/>
          <p:nvPr/>
        </p:nvSpPr>
        <p:spPr>
          <a:xfrm>
            <a:off x="64008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'Not bigger'</a:t>
            </a:r>
          </a:p>
        </p:txBody>
      </p:sp>
      <p:cxnSp>
        <p:nvCxnSpPr>
          <p:cNvPr id="208" name="Shape 208"/>
          <p:cNvCxnSpPr/>
          <p:nvPr/>
        </p:nvCxnSpPr>
        <p:spPr>
          <a:xfrm flipH="1">
            <a:off x="80660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 rot="10800000">
            <a:off x="80375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0" name="Shape 210"/>
          <p:cNvCxnSpPr/>
          <p:nvPr/>
        </p:nvCxnSpPr>
        <p:spPr>
          <a:xfrm rot="10800000" flipH="1">
            <a:off x="111950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94107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8" name="Shape 218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3" name="Shape 223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25" name="Shape 225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31" name="Shape 231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4" name="Shape 234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9093200" y="28829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153900" y="43815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241" name="Shape 241"/>
          <p:cNvCxnSpPr/>
          <p:nvPr/>
        </p:nvCxnSpPr>
        <p:spPr>
          <a:xfrm rot="10800000" flipH="1">
            <a:off x="12623800" y="35940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 flipH="1">
            <a:off x="139636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 flipH="1">
            <a:off x="10902950" y="6127748"/>
            <a:ext cx="3081337" cy="3175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4" name="Shape 244"/>
          <p:cNvSpPr txBox="1"/>
          <p:nvPr/>
        </p:nvSpPr>
        <p:spPr>
          <a:xfrm>
            <a:off x="13134975" y="2940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634410" y="2940050"/>
            <a:ext cx="541337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46" name="Shape 246"/>
          <p:cNvCxnSpPr/>
          <p:nvPr/>
        </p:nvCxnSpPr>
        <p:spPr>
          <a:xfrm rot="10800000">
            <a:off x="13955711" y="56387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7" name="Shape 247"/>
          <p:cNvCxnSpPr/>
          <p:nvPr/>
        </p:nvCxnSpPr>
        <p:spPr>
          <a:xfrm rot="10800000">
            <a:off x="10885487" y="22367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8" name="Shape 248"/>
          <p:cNvSpPr txBox="1"/>
          <p:nvPr/>
        </p:nvSpPr>
        <p:spPr>
          <a:xfrm>
            <a:off x="9182100" y="12573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cxnSp>
        <p:nvCxnSpPr>
          <p:cNvPr id="249" name="Shape 249"/>
          <p:cNvCxnSpPr/>
          <p:nvPr/>
        </p:nvCxnSpPr>
        <p:spPr>
          <a:xfrm rot="10800000" flipH="1">
            <a:off x="7810500" y="3619499"/>
            <a:ext cx="1395411" cy="12698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7791450" y="3613148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6121400" y="43561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252" name="Shape 252"/>
          <p:cNvCxnSpPr/>
          <p:nvPr/>
        </p:nvCxnSpPr>
        <p:spPr>
          <a:xfrm flipH="1">
            <a:off x="7786686" y="6137275"/>
            <a:ext cx="3117849" cy="317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7758111" y="5651499"/>
            <a:ext cx="9524" cy="4619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4" name="Shape 254"/>
          <p:cNvCxnSpPr/>
          <p:nvPr/>
        </p:nvCxnSpPr>
        <p:spPr>
          <a:xfrm rot="10800000" flipH="1">
            <a:off x="10915650" y="6203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9131300" y="6921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854700" y="2895600"/>
            <a:ext cx="10045700" cy="33782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06400" y="4445000"/>
            <a:ext cx="4560600" cy="22986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528620" y="3067050"/>
            <a:ext cx="4814098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558800" y="457200"/>
            <a:ext cx="5109898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Two-way using else :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23920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'All done'</a:t>
            </a:r>
          </a:p>
        </p:txBody>
      </p:sp>
      <p:sp>
        <p:nvSpPr>
          <p:cNvPr id="266" name="Shape 266"/>
          <p:cNvSpPr/>
          <p:nvPr/>
        </p:nvSpPr>
        <p:spPr>
          <a:xfrm>
            <a:off x="6972300" y="17907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226800" y="18923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>
            <a:off x="105854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8820150" y="7008799"/>
            <a:ext cx="6488099" cy="1032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9909175" y="16954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948610" y="3168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72" name="Shape 272"/>
          <p:cNvCxnSpPr/>
          <p:nvPr/>
        </p:nvCxnSpPr>
        <p:spPr>
          <a:xfrm rot="10800000">
            <a:off x="15289211" y="2547960"/>
            <a:ext cx="38098" cy="44798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8764548" y="1144674"/>
            <a:ext cx="4798" cy="687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 rot="10800000" flipH="1">
            <a:off x="8769350" y="6838975"/>
            <a:ext cx="18900" cy="74609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5" name="Shape 275"/>
          <p:cNvSpPr txBox="1"/>
          <p:nvPr/>
        </p:nvSpPr>
        <p:spPr>
          <a:xfrm>
            <a:off x="6985000" y="7556500"/>
            <a:ext cx="3467098" cy="9651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276" name="Shape 276"/>
          <p:cNvSpPr/>
          <p:nvPr/>
        </p:nvSpPr>
        <p:spPr>
          <a:xfrm>
            <a:off x="6959600" y="3733800"/>
            <a:ext cx="3555898" cy="147330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1214100" y="38354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10572736" y="44735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9" name="Shape 279"/>
          <p:cNvSpPr txBox="1"/>
          <p:nvPr/>
        </p:nvSpPr>
        <p:spPr>
          <a:xfrm>
            <a:off x="10061575" y="3702050"/>
            <a:ext cx="635100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14738336" y="25304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>
            <a:off x="14700236" y="4460875"/>
            <a:ext cx="598499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8718635" y="3254237"/>
            <a:ext cx="1500" cy="5637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3" name="Shape 283"/>
          <p:cNvSpPr txBox="1"/>
          <p:nvPr/>
        </p:nvSpPr>
        <p:spPr>
          <a:xfrm>
            <a:off x="6997700" y="5562600"/>
            <a:ext cx="3467098" cy="12698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 flipH="1">
            <a:off x="8770935" y="5199137"/>
            <a:ext cx="4798" cy="4095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5" name="Shape 285"/>
          <p:cNvSpPr txBox="1"/>
          <p:nvPr/>
        </p:nvSpPr>
        <p:spPr>
          <a:xfrm>
            <a:off x="7745410" y="4946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985821" y="3067050"/>
            <a:ext cx="47979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92" name="Shape 292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5" name="Shape 295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6" name="Shape 296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9" name="Shape 299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0" name="Shape 300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0</a:t>
            </a:r>
          </a:p>
        </p:txBody>
      </p:sp>
      <p:cxnSp>
        <p:nvCxnSpPr>
          <p:cNvPr id="301" name="Shape 301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2" name="Shape 302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03" name="Shape 303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0" name="Shape 310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11" name="Shape 311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2" name="Shape 312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85820" y="3067050"/>
            <a:ext cx="4970400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19" name="Shape 319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21" name="Shape 321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2" name="Shape 322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3" name="Shape 323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9" name="Shape 329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30" name="Shape 330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32" name="Shape 332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6" name="Shape 336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7" name="Shape 337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38" name="Shape 338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40" name="Shape 340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985820" y="3067050"/>
            <a:ext cx="50465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47" name="Shape 347"/>
          <p:cNvSpPr/>
          <p:nvPr/>
        </p:nvSpPr>
        <p:spPr>
          <a:xfrm>
            <a:off x="6743700" y="21717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2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998200" y="22733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'small'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0356848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8591550" y="7389811"/>
            <a:ext cx="6488111" cy="10318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1" name="Shape 351"/>
          <p:cNvSpPr txBox="1"/>
          <p:nvPr/>
        </p:nvSpPr>
        <p:spPr>
          <a:xfrm>
            <a:off x="9680575" y="20764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7720010" y="3549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53" name="Shape 353"/>
          <p:cNvCxnSpPr/>
          <p:nvPr/>
        </p:nvCxnSpPr>
        <p:spPr>
          <a:xfrm rot="10800000">
            <a:off x="15060611" y="2928936"/>
            <a:ext cx="38098" cy="447992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8535987" y="1525587"/>
            <a:ext cx="4762" cy="68738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5" name="Shape 355"/>
          <p:cNvSpPr txBox="1"/>
          <p:nvPr/>
        </p:nvSpPr>
        <p:spPr>
          <a:xfrm>
            <a:off x="6832600" y="5461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x = 20</a:t>
            </a:r>
          </a:p>
        </p:txBody>
      </p:sp>
      <p:cxnSp>
        <p:nvCxnSpPr>
          <p:cNvPr id="356" name="Shape 356"/>
          <p:cNvCxnSpPr/>
          <p:nvPr/>
        </p:nvCxnSpPr>
        <p:spPr>
          <a:xfrm rot="10800000" flipH="1">
            <a:off x="8540750" y="7219949"/>
            <a:ext cx="19048" cy="7461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6756400" y="7937500"/>
            <a:ext cx="3467098" cy="965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'All Done'</a:t>
            </a:r>
          </a:p>
        </p:txBody>
      </p:sp>
      <p:sp>
        <p:nvSpPr>
          <p:cNvPr id="358" name="Shape 358"/>
          <p:cNvSpPr/>
          <p:nvPr/>
        </p:nvSpPr>
        <p:spPr>
          <a:xfrm>
            <a:off x="6731000" y="4114800"/>
            <a:ext cx="3556000" cy="1473199"/>
          </a:xfrm>
          <a:prstGeom prst="diamond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0985500" y="42164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'Medium'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344148" y="48545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9832975" y="4083050"/>
            <a:ext cx="635000" cy="558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62" name="Shape 362"/>
          <p:cNvCxnSpPr/>
          <p:nvPr/>
        </p:nvCxnSpPr>
        <p:spPr>
          <a:xfrm rot="10800000">
            <a:off x="14509750" y="29114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14471650" y="4841875"/>
            <a:ext cx="598487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4" name="Shape 364"/>
          <p:cNvCxnSpPr/>
          <p:nvPr/>
        </p:nvCxnSpPr>
        <p:spPr>
          <a:xfrm rot="10800000">
            <a:off x="8489948" y="3635375"/>
            <a:ext cx="1587" cy="563562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5" name="Shape 365"/>
          <p:cNvSpPr txBox="1"/>
          <p:nvPr/>
        </p:nvSpPr>
        <p:spPr>
          <a:xfrm>
            <a:off x="6769100" y="5943600"/>
            <a:ext cx="3467098" cy="1270000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'LARGE'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 flipH="1">
            <a:off x="8542335" y="5580062"/>
            <a:ext cx="4762" cy="40957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7516810" y="5327650"/>
            <a:ext cx="5411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 flipH="1">
            <a:off x="15060612" y="2911475"/>
            <a:ext cx="19048" cy="186531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558800" y="304800"/>
            <a:ext cx="5397500" cy="1650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354120" y="2914650"/>
            <a:ext cx="5311799" cy="507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 'Medium'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8707420" y="882650"/>
            <a:ext cx="6437700" cy="7569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'Medium'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'Large'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'Huge'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'Ginormous'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880100" y="241300"/>
            <a:ext cx="92076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Conditional Steps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3314362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Finis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7899400" y="2514600"/>
            <a:ext cx="3001960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&lt; 10: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'Smaller’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   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'Bigger'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'Finis'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244600" y="9779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 5</a:t>
            </a:r>
          </a:p>
        </p:txBody>
      </p:sp>
      <p:cxnSp>
        <p:nvCxnSpPr>
          <p:cNvPr id="56" name="Shape 56"/>
          <p:cNvCxnSpPr/>
          <p:nvPr/>
        </p:nvCxnSpPr>
        <p:spPr>
          <a:xfrm rot="10800000">
            <a:off x="2597148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 rot="10800000">
            <a:off x="11234735" y="4903786"/>
            <a:ext cx="1881186" cy="38098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" name="Shape 58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&lt; 10 ?</a:t>
            </a:r>
          </a:p>
        </p:txBody>
      </p:sp>
      <p:cxnSp>
        <p:nvCxnSpPr>
          <p:cNvPr id="59" name="Shape 59"/>
          <p:cNvCxnSpPr/>
          <p:nvPr/>
        </p:nvCxnSpPr>
        <p:spPr>
          <a:xfrm rot="10800000">
            <a:off x="2597150" y="3338512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" name="Shape 60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'Smaller'</a:t>
            </a:r>
          </a:p>
        </p:txBody>
      </p:sp>
      <p:cxnSp>
        <p:nvCxnSpPr>
          <p:cNvPr id="61" name="Shape 61"/>
          <p:cNvCxnSpPr/>
          <p:nvPr/>
        </p:nvCxnSpPr>
        <p:spPr>
          <a:xfrm rot="10800000">
            <a:off x="4038598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 rot="10800000" flipH="1">
            <a:off x="4783137" y="27495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3" name="Shape 63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4" name="Shape 64"/>
          <p:cNvCxnSpPr/>
          <p:nvPr/>
        </p:nvCxnSpPr>
        <p:spPr>
          <a:xfrm>
            <a:off x="2649535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&gt; 20 ?</a:t>
            </a:r>
          </a:p>
        </p:txBody>
      </p:sp>
      <p:cxnSp>
        <p:nvCxnSpPr>
          <p:cNvPr id="66" name="Shape 66"/>
          <p:cNvCxnSpPr/>
          <p:nvPr/>
        </p:nvCxnSpPr>
        <p:spPr>
          <a:xfrm rot="10800000">
            <a:off x="2597150" y="6081710"/>
            <a:ext cx="19048" cy="160972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7" name="Shape 67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'Bigger'</a:t>
            </a:r>
          </a:p>
        </p:txBody>
      </p:sp>
      <p:cxnSp>
        <p:nvCxnSpPr>
          <p:cNvPr id="68" name="Shape 68"/>
          <p:cNvCxnSpPr/>
          <p:nvPr/>
        </p:nvCxnSpPr>
        <p:spPr>
          <a:xfrm rot="10800000">
            <a:off x="4038598" y="5492748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 rot="10800000" flipH="1">
            <a:off x="4783137" y="5492749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0" name="Shape 70"/>
          <p:cNvCxnSpPr/>
          <p:nvPr/>
        </p:nvCxnSpPr>
        <p:spPr>
          <a:xfrm flipH="1">
            <a:off x="4783137" y="6831010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2649535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 flipH="1">
            <a:off x="10109199" y="5492750"/>
            <a:ext cx="3082923" cy="2279650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" name="Shape 73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'Finis'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414837" y="2108200"/>
            <a:ext cx="725485" cy="622299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414837" y="4864100"/>
            <a:ext cx="725485" cy="622299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795561" y="3440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795561" y="61079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577850" y="237025"/>
            <a:ext cx="15100200" cy="2201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Multi-way Puzzles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724425" y="3028950"/>
            <a:ext cx="6410699" cy="458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10'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404925" y="3854450"/>
            <a:ext cx="6113400" cy="383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'Below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'Two or more'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'Something else'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404936" y="2835336"/>
            <a:ext cx="44340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Which will never print?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Structure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surround a dangerous section of code with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works -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the code in 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fails - it jumps to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except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section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/>
        </p:nvSpPr>
        <p:spPr>
          <a:xfrm>
            <a:off x="1350600" y="2633700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912100" y="2946400"/>
            <a:ext cx="7251600" cy="322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396" name="Shape 396"/>
          <p:cNvCxnSpPr/>
          <p:nvPr/>
        </p:nvCxnSpPr>
        <p:spPr>
          <a:xfrm>
            <a:off x="12031450" y="6431250"/>
            <a:ext cx="1921199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7" name="Shape 397"/>
          <p:cNvSpPr txBox="1"/>
          <p:nvPr/>
        </p:nvSpPr>
        <p:spPr>
          <a:xfrm>
            <a:off x="13154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8293100" y="2946400"/>
            <a:ext cx="7251698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python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Traceback (most recent call last):</a:t>
            </a: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File "notry.py", line 2, in &lt;module&gt;    istr = int(astr)ValueError: invalid literal for int() with base 10: 'Hello Bob'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037273" y="4120124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274325" y="4576775"/>
            <a:ext cx="19049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The program stops here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12440125" y="6431250"/>
            <a:ext cx="1893298" cy="30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3535025" y="6635750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2389200" y="2632675"/>
            <a:ext cx="5158799" cy="38765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2254676" y="4402650"/>
            <a:ext cx="4819500" cy="2720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096000" y="1041400"/>
            <a:ext cx="3454399" cy="64896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794000" y="1320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6731000" y="1892300"/>
            <a:ext cx="2133598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6731000" y="4927600"/>
            <a:ext cx="2171700" cy="2133598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794000" y="49022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264900" y="3098800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419" name="Shape 419"/>
          <p:cNvCxnSpPr/>
          <p:nvPr/>
        </p:nvCxnSpPr>
        <p:spPr>
          <a:xfrm flipH="1">
            <a:off x="4992686" y="2447925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7391400" y="3902073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8345485" y="3919537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2" name="Shape 422"/>
          <p:cNvCxnSpPr/>
          <p:nvPr/>
        </p:nvCxnSpPr>
        <p:spPr>
          <a:xfrm rot="10800000" flipH="1">
            <a:off x="5024437" y="5943599"/>
            <a:ext cx="989012" cy="19048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/>
          <p:nvPr/>
        </p:nvCxnSpPr>
        <p:spPr>
          <a:xfrm flipH="1">
            <a:off x="9655175" y="3541712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9620250" y="4546600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5" name="Shape 425"/>
          <p:cNvSpPr txBox="1"/>
          <p:nvPr/>
        </p:nvSpPr>
        <p:spPr>
          <a:xfrm>
            <a:off x="12438060" y="692150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Computer</a:t>
            </a:r>
          </a:p>
        </p:txBody>
      </p:sp>
      <p:grpSp>
        <p:nvGrpSpPr>
          <p:cNvPr id="426" name="Shape 426"/>
          <p:cNvGrpSpPr/>
          <p:nvPr/>
        </p:nvGrpSpPr>
        <p:grpSpPr>
          <a:xfrm>
            <a:off x="8556625" y="3400425"/>
            <a:ext cx="814387" cy="1300161"/>
            <a:chOff x="0" y="0"/>
            <a:chExt cx="812800" cy="1300161"/>
          </a:xfrm>
        </p:grpSpPr>
        <p:pic>
          <p:nvPicPr>
            <p:cNvPr id="427" name="Shape 4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8" name="Shape 428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/>
        </p:nvSpPr>
        <p:spPr>
          <a:xfrm>
            <a:off x="2882900" y="349250"/>
            <a:ext cx="5204398" cy="843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'First', istr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'Second', istr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8877300" y="3714750"/>
            <a:ext cx="5204398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Second 123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8836025" y="11303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436" name="Shape 436"/>
          <p:cNvCxnSpPr/>
          <p:nvPr/>
        </p:nvCxnSpPr>
        <p:spPr>
          <a:xfrm flipH="1">
            <a:off x="1552724" y="2565410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7" name="Shape 437"/>
          <p:cNvSpPr txBox="1"/>
          <p:nvPr/>
        </p:nvSpPr>
        <p:spPr>
          <a:xfrm>
            <a:off x="8836025" y="6311900"/>
            <a:ext cx="5892798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438" name="Shape 438"/>
          <p:cNvCxnSpPr/>
          <p:nvPr/>
        </p:nvCxnSpPr>
        <p:spPr>
          <a:xfrm>
            <a:off x="6301625" y="3443150"/>
            <a:ext cx="903298" cy="17398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0" name="Shape 440"/>
          <p:cNvCxnSpPr/>
          <p:nvPr/>
        </p:nvCxnSpPr>
        <p:spPr>
          <a:xfrm rot="10800000" flipH="1">
            <a:off x="7643025" y="8017810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57657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7581900" y="9525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astr = 'Bob'</a:t>
            </a:r>
          </a:p>
        </p:txBody>
      </p:sp>
      <p:cxnSp>
        <p:nvCxnSpPr>
          <p:cNvPr id="447" name="Shape 447"/>
          <p:cNvCxnSpPr/>
          <p:nvPr/>
        </p:nvCxnSpPr>
        <p:spPr>
          <a:xfrm rot="10800000">
            <a:off x="11690349" y="2797173"/>
            <a:ext cx="2417761" cy="206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48" name="Shape 448"/>
          <p:cNvSpPr txBox="1"/>
          <p:nvPr/>
        </p:nvSpPr>
        <p:spPr>
          <a:xfrm>
            <a:off x="1968500" y="2863850"/>
            <a:ext cx="5171100" cy="524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'Done', istr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229600" y="2387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'Hello'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229600" y="50800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'There'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8229600" y="37719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int(astr)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8153400" y="74422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'Done', istr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9947275" y="3227386"/>
            <a:ext cx="19048" cy="541337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4" name="Shape 454"/>
          <p:cNvCxnSpPr/>
          <p:nvPr/>
        </p:nvCxnSpPr>
        <p:spPr>
          <a:xfrm rot="10800000" flipH="1">
            <a:off x="9947275" y="4618035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5" name="Shape 455"/>
          <p:cNvSpPr txBox="1"/>
          <p:nvPr/>
        </p:nvSpPr>
        <p:spPr>
          <a:xfrm>
            <a:off x="12369800" y="6324600"/>
            <a:ext cx="3467098" cy="838198"/>
          </a:xfrm>
          <a:prstGeom prst="rect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istr = -1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 flipH="1">
            <a:off x="9942675" y="5940375"/>
            <a:ext cx="4798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7" name="Shape 457"/>
          <p:cNvCxnSpPr/>
          <p:nvPr/>
        </p:nvCxnSpPr>
        <p:spPr>
          <a:xfrm rot="10800000">
            <a:off x="9293225" y="1884360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>
            <a:off x="11690348" y="4181474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rot="10800000">
            <a:off x="11690348" y="5489574"/>
            <a:ext cx="2400300" cy="33335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14150599" y="2753248"/>
            <a:ext cx="14998" cy="35115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00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462" name="Shape 462"/>
          <p:cNvSpPr txBox="1"/>
          <p:nvPr/>
        </p:nvSpPr>
        <p:spPr>
          <a:xfrm>
            <a:off x="12920677" y="7340600"/>
            <a:ext cx="23517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Safety net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Sample try / except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9579425" y="4200450"/>
            <a:ext cx="5941498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10375" y="2860675"/>
            <a:ext cx="8561099" cy="4984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 = raw_input('Enter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ival = int(rawstr)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ival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0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ival &gt; 0 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'Nice work'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a number'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Pay: 475.0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749300" y="342900"/>
            <a:ext cx="1727199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Exercise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136900" y="1916225"/>
            <a:ext cx="10706100" cy="5689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20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Rate: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nine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Enter Hours: </a:t>
            </a: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forty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89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58175" y="2324100"/>
            <a:ext cx="638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ask a question and produce a Yes or No result which we use to control program flow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Boolean expressions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using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evaluate to - True / False - Yes / No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look at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variables but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 not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change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variables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061748" y="7877075"/>
            <a:ext cx="90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177375" y="6959600"/>
            <a:ext cx="7227900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Remember:  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used for assignment.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7988300" y="2692400"/>
          <a:ext cx="7416800" cy="3873170"/>
        </p:xfrm>
        <a:graphic>
          <a:graphicData uri="http://schemas.openxmlformats.org/drawingml/2006/table">
            <a:tbl>
              <a:tblPr>
                <a:noFill/>
                <a:tableStyleId>{F8765FBE-8EE7-40FE-9375-67E5C8C6EB4F}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rgbClr val="00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strike="noStrike" cap="none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63596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Comparison operators  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   &lt;=   &gt;=   &gt;   &lt;   !   =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Logical operators: and or not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Two-way decisions: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if:  and  else: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9896475" y="2554288"/>
            <a:ext cx="6359524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44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Nested Decisions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Multi-way decisions using elif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Try / Except to compensate for errors</a:t>
            </a:r>
          </a:p>
          <a:p>
            <a:pPr marL="685800" marR="0" lvl="0" indent="-44450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Short circuit evaluations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06525" y="302000"/>
            <a:ext cx="10663199" cy="175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Comparison Operators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003300" y="1343025"/>
            <a:ext cx="8378999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print 'Greater than 4'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'Greater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print 'Less than 6'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'Less than or Equals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'Not equal 6'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0513900" y="3602025"/>
            <a:ext cx="47742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Not equal 6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8423748" y="5411948"/>
            <a:ext cx="1789798" cy="130200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120900" y="186025"/>
            <a:ext cx="9486900" cy="1789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1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One-Way Decisions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55575" y="1524000"/>
            <a:ext cx="5712000" cy="72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5'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5’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'Before 6’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'Is Still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'Third 6</a:t>
            </a:r>
            <a:r>
              <a:rPr lang="en-US" sz="32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 'Afterwards 6'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188200" y="2881310"/>
            <a:ext cx="2457300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102" name="Shape 102"/>
          <p:cNvCxnSpPr/>
          <p:nvPr/>
        </p:nvCxnSpPr>
        <p:spPr>
          <a:xfrm rot="10800000">
            <a:off x="6306400" y="3725298"/>
            <a:ext cx="640498" cy="339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3" name="Shape 103"/>
          <p:cNvCxnSpPr/>
          <p:nvPr/>
        </p:nvCxnSpPr>
        <p:spPr>
          <a:xfrm flipH="1">
            <a:off x="4852360" y="6194425"/>
            <a:ext cx="2264400" cy="498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1982335" y="1255749"/>
            <a:ext cx="14400" cy="566698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5" name="Shape 105"/>
          <p:cNvSpPr/>
          <p:nvPr/>
        </p:nvSpPr>
        <p:spPr>
          <a:xfrm>
            <a:off x="10566400" y="1816100"/>
            <a:ext cx="2870100" cy="1269899"/>
          </a:xfrm>
          <a:prstGeom prst="diamond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X == 5 ?</a:t>
            </a:r>
          </a:p>
        </p:txBody>
      </p:sp>
      <p:cxnSp>
        <p:nvCxnSpPr>
          <p:cNvPr id="106" name="Shape 106"/>
          <p:cNvCxnSpPr/>
          <p:nvPr/>
        </p:nvCxnSpPr>
        <p:spPr>
          <a:xfrm rot="10800000">
            <a:off x="11982460" y="3033736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13424023" y="2444749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8" name="Shape 108"/>
          <p:cNvCxnSpPr/>
          <p:nvPr/>
        </p:nvCxnSpPr>
        <p:spPr>
          <a:xfrm rot="10800000" flipH="1">
            <a:off x="14168437" y="2444874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14162087" y="2422525"/>
            <a:ext cx="69898" cy="3859199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0" name="Shape 110"/>
          <p:cNvCxnSpPr/>
          <p:nvPr/>
        </p:nvCxnSpPr>
        <p:spPr>
          <a:xfrm>
            <a:off x="12098335" y="629920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1155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13261012" y="1607350"/>
            <a:ext cx="725399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2712700" y="41529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'Still 5'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2712700" y="52578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'Third 5'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0883900" y="3111500"/>
            <a:ext cx="723900" cy="62219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2712700" y="3048000"/>
            <a:ext cx="2921099" cy="749399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'Is 5'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Increase indent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indent after an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(after : 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Maintain 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indicate the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scope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the block (which lines are affected by the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Reduce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1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back to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level of the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or </a:t>
            </a: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to indicate the end of the block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Blank lines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are ignored - they do not affect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Comments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on a line by themselves are ignored with regard to  </a:t>
            </a:r>
            <a:r>
              <a:rPr lang="en-US" sz="32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indentation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101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Warning</a:t>
            </a:r>
            <a:r>
              <a:rPr lang="en-US" sz="76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: Turn Off Tabs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24155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Most text editors can turn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into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make sure to enable this feature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NotePad++:  Settings -&gt; Preferences -&gt; Language Menu/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Settings</a:t>
            </a:r>
          </a:p>
          <a:p>
            <a:pPr marL="1041400" marR="0" lvl="1" indent="-152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TextWrangler:  TextWrangler -&gt; Preferences -&gt; Editor Defaults</a:t>
            </a:r>
          </a:p>
          <a:p>
            <a:pPr marL="749300" marR="0" lvl="0" indent="-3556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cares a *lot* about how far a line is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indented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 If you mix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tabs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2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spaces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you may get 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indentation errors</a:t>
            </a: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if everything looks fine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931324" y="7854250"/>
            <a:ext cx="120332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0"/>
            <a:ext cx="8756649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5300" y="3759200"/>
            <a:ext cx="9182099" cy="53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1219200" y="130810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1264900" y="7188200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598450" y="2438400"/>
            <a:ext cx="7183500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'Still 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'Done with 2'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i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'Bigger than 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'Done with i',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144962" y="355600"/>
            <a:ext cx="718343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increase /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maintain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decrease 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Shape 144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3829999" y="37210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 rot="10800000">
            <a:off x="3829999" y="71881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7" name="Shape 147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3829999" y="6273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3829999" y="42417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3829999" y="67944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3829999" y="5727661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3829999" y="27050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3" name="Shape 153"/>
          <p:cNvCxnSpPr/>
          <p:nvPr/>
        </p:nvCxnSpPr>
        <p:spPr>
          <a:xfrm rot="10800000">
            <a:off x="3829999" y="3187660"/>
            <a:ext cx="673199" cy="47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4" name="Shape 154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1741</Words>
  <PresentationFormat>Custom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Cabin</vt:lpstr>
      <vt:lpstr>Courier New</vt:lpstr>
      <vt:lpstr>Merriweather Sans</vt:lpstr>
      <vt:lpstr>Title &amp; Bullets - 2 Column</vt:lpstr>
      <vt:lpstr>Learning Python</vt:lpstr>
      <vt:lpstr>Conditional Steps</vt:lpstr>
      <vt:lpstr>Comparison Operators</vt:lpstr>
      <vt:lpstr>Comparison Operators</vt:lpstr>
      <vt:lpstr>One-Way Decisions</vt:lpstr>
      <vt:lpstr>Indentation</vt:lpstr>
      <vt:lpstr>Warning: Turn Off Tabs</vt:lpstr>
      <vt:lpstr>Slide 8</vt:lpstr>
      <vt:lpstr>Slide 9</vt:lpstr>
      <vt:lpstr>Slide 10</vt:lpstr>
      <vt:lpstr>Slide 11</vt:lpstr>
      <vt:lpstr>Two-way Decisions</vt:lpstr>
      <vt:lpstr>Two-way using else :</vt:lpstr>
      <vt:lpstr>Two-way using else :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Slide 22</vt:lpstr>
      <vt:lpstr>Slide 23</vt:lpstr>
      <vt:lpstr>Slide 24</vt:lpstr>
      <vt:lpstr>Slide 25</vt:lpstr>
      <vt:lpstr>try / except</vt:lpstr>
      <vt:lpstr>Sample try / except</vt:lpstr>
      <vt:lpstr>Slide 28</vt:lpstr>
      <vt:lpstr>Slide 29</vt:lpstr>
      <vt:lpstr>Summary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chand</cp:lastModifiedBy>
  <cp:revision>2</cp:revision>
  <dcterms:modified xsi:type="dcterms:W3CDTF">2020-08-21T04:06:12Z</dcterms:modified>
</cp:coreProperties>
</file>