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9144000" cx="16256000"/>
  <p:notesSz cx="6858000" cy="9144000"/>
  <p:embeddedFontLst>
    <p:embeddedFont>
      <p:font typeface="Cabin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bin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Cabin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Cabin-italic.fntdata"/><Relationship Id="rId16" Type="http://schemas.openxmlformats.org/officeDocument/2006/relationships/slide" Target="slides/slide12.xml"/><Relationship Id="rId38" Type="http://schemas.openxmlformats.org/officeDocument/2006/relationships/font" Target="fonts/Cabin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b="0" i="0" sz="7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4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4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4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4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6684425" y="8630125"/>
            <a:ext cx="90381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Wwww.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b="0" i="0" sz="7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lvl="1" marL="0" marR="0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2pPr>
            <a:lvl3pPr indent="457200" lvl="2" marL="0" marR="0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3pPr>
            <a:lvl4pPr indent="457200" lvl="3" marL="0" marR="0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4pPr>
            <a:lvl5pPr indent="457200" lvl="4" marL="0" marR="0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5pPr>
            <a:lvl6pPr indent="45720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6pPr>
            <a:lvl7pPr indent="45720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7pPr>
            <a:lvl8pPr indent="45720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8pPr>
            <a:lvl9pPr indent="45720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6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6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6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6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6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6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6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6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6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 rot="5400000">
            <a:off x="9313798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b="0" i="0" sz="7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 rot="5400000">
            <a:off x="2271625" y="-874698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08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508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508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508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508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508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508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b="0" i="0" sz="7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5270398" y="-1511300"/>
            <a:ext cx="5702398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3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3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27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3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3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3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27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3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3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3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27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3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86113" y="6400800"/>
            <a:ext cx="97535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b="0" i="0" sz="7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4" name="Shape 2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b="0" i="0" sz="7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4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4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4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4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b="0" i="0" sz="7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b="0" i="0" sz="7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15570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4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4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4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4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819785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4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4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4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4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b="0" i="0" sz="7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00.png"/><Relationship Id="rId2" Type="http://schemas.openxmlformats.org/officeDocument/2006/relationships/hyperlink" Target="http://www.knowbigdata.com/" TargetMode="External"/><Relationship Id="rId3" Type="http://schemas.openxmlformats.org/officeDocument/2006/relationships/hyperlink" Target="http://www.knowbigdata.com/" TargetMode="External"/><Relationship Id="rId4" Type="http://schemas.openxmlformats.org/officeDocument/2006/relationships/image" Target="../media/image01.gif"/><Relationship Id="rId9" Type="http://schemas.openxmlformats.org/officeDocument/2006/relationships/slideLayout" Target="../slideLayouts/slideLayout5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b="0" i="0" sz="7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4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4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4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4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b="0" i="0" sz="2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Shape 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137217" y="8079204"/>
            <a:ext cx="2605575" cy="4287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11531132" y="8524328"/>
            <a:ext cx="4423102" cy="4989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25000"/>
              <a:buFont typeface="Arial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www.KnowBigData.com</a:t>
            </a:r>
          </a:p>
        </p:txBody>
      </p:sp>
      <p:sp>
        <p:nvSpPr>
          <p:cNvPr id="10" name="Shape 10"/>
          <p:cNvSpPr txBox="1"/>
          <p:nvPr/>
        </p:nvSpPr>
        <p:spPr>
          <a:xfrm>
            <a:off x="355887" y="8524328"/>
            <a:ext cx="4423102" cy="4989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25000"/>
              <a:buFont typeface="Arial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www.techboost.in</a:t>
            </a: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0878" y="7681459"/>
            <a:ext cx="2688608" cy="8265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531700" y="3113600"/>
            <a:ext cx="9192599" cy="16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Learning Python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62000" y="5089950"/>
            <a:ext cx="13932000" cy="154949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Session 6 - Strings</a:t>
            </a: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200" y="2650250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elegant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8774825" y="4622800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</a:t>
            </a:r>
            <a:r>
              <a:rPr b="0" i="0" lang="en-US" sz="3600" u="none" cap="none" strike="noStrike">
                <a:solidFill>
                  <a:srgbClr val="B45F06"/>
                </a:solidFill>
                <a:latin typeface="Cabin"/>
                <a:ea typeface="Cabin"/>
                <a:cs typeface="Cabin"/>
                <a:sym typeface="Cabin"/>
              </a:rPr>
              <a:t>elegant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8058075" y="3222575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and Counting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003300" y="2146300"/>
            <a:ext cx="6565800" cy="53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Looking deeper into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155700" y="2603500"/>
            <a:ext cx="59816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8140700" y="5226050"/>
            <a:ext cx="7193399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letter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7594589" y="3437028"/>
            <a:ext cx="8391615" cy="1897047"/>
            <a:chOff x="0" y="0"/>
            <a:chExt cx="8389937" cy="1897047"/>
          </a:xfrm>
        </p:grpSpPr>
        <p:sp>
          <p:nvSpPr>
            <p:cNvPr id="175" name="Shape 175"/>
            <p:cNvSpPr txBox="1"/>
            <p:nvPr/>
          </p:nvSpPr>
          <p:spPr>
            <a:xfrm>
              <a:off x="0" y="469900"/>
              <a:ext cx="3255962" cy="622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Iteration variable</a:t>
              </a: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3703637" y="0"/>
              <a:ext cx="4686300" cy="622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Six-character string</a:t>
              </a:r>
            </a:p>
          </p:txBody>
        </p:sp>
        <p:cxnSp>
          <p:nvCxnSpPr>
            <p:cNvPr id="177" name="Shape 177"/>
            <p:cNvCxnSpPr/>
            <p:nvPr/>
          </p:nvCxnSpPr>
          <p:spPr>
            <a:xfrm rot="10800000">
              <a:off x="1468265" y="1074747"/>
              <a:ext cx="984600" cy="822300"/>
            </a:xfrm>
            <a:prstGeom prst="straightConnector1">
              <a:avLst/>
            </a:prstGeom>
            <a:noFill/>
            <a:ln cap="rnd" cmpd="sng" w="63500">
              <a:solidFill>
                <a:srgbClr val="00FF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cxnSp>
          <p:nvCxnSpPr>
            <p:cNvPr id="178" name="Shape 178"/>
            <p:cNvCxnSpPr/>
            <p:nvPr/>
          </p:nvCxnSpPr>
          <p:spPr>
            <a:xfrm flipH="1" rot="10800000">
              <a:off x="5434423" y="966710"/>
              <a:ext cx="727200" cy="822300"/>
            </a:xfrm>
            <a:prstGeom prst="straightConnector1">
              <a:avLst/>
            </a:prstGeom>
            <a:noFill/>
            <a:ln cap="rnd" cmpd="sng" w="63500">
              <a:solidFill>
                <a:srgbClr val="FF7F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Shape 183"/>
          <p:cNvCxnSpPr/>
          <p:nvPr/>
        </p:nvCxnSpPr>
        <p:spPr>
          <a:xfrm rot="10800000">
            <a:off x="3143136" y="1192249"/>
            <a:ext cx="14400" cy="566698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84" name="Shape 184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185" name="Shape 185"/>
          <p:cNvCxnSpPr/>
          <p:nvPr/>
        </p:nvCxnSpPr>
        <p:spPr>
          <a:xfrm rot="10800000">
            <a:off x="3162311" y="3022698"/>
            <a:ext cx="11100" cy="1498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186" name="Shape 186"/>
          <p:cNvCxnSpPr/>
          <p:nvPr/>
        </p:nvCxnSpPr>
        <p:spPr>
          <a:xfrm flipH="1" rot="10800000">
            <a:off x="6700836" y="2711573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87" name="Shape 187"/>
          <p:cNvCxnSpPr/>
          <p:nvPr/>
        </p:nvCxnSpPr>
        <p:spPr>
          <a:xfrm flipH="1">
            <a:off x="6697622" y="3209925"/>
            <a:ext cx="4798" cy="13143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8" name="Shape 18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9" name="Shape 18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190" name="Shape 190"/>
          <p:cNvCxnSpPr/>
          <p:nvPr/>
        </p:nvCxnSpPr>
        <p:spPr>
          <a:xfrm flipH="1" rot="10800000">
            <a:off x="3157536" y="5238873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91" name="Shape 191"/>
          <p:cNvCxnSpPr/>
          <p:nvPr/>
        </p:nvCxnSpPr>
        <p:spPr>
          <a:xfrm rot="10800000">
            <a:off x="1401635" y="2451011"/>
            <a:ext cx="3299" cy="2779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92" name="Shape 19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3" name="Shape 193"/>
          <p:cNvSpPr txBox="1"/>
          <p:nvPr/>
        </p:nvSpPr>
        <p:spPr>
          <a:xfrm>
            <a:off x="846137" y="1638300"/>
            <a:ext cx="725399" cy="62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5130800" y="2019300"/>
            <a:ext cx="3111598" cy="7493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Advance letter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letter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2062160" y="7366000"/>
            <a:ext cx="1244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iteration variable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cxnSp>
        <p:nvCxnSpPr>
          <p:cNvPr id="204" name="Shape 204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sp>
        <p:nvSpPr>
          <p:cNvPr id="205" name="Shape 205"/>
          <p:cNvSpPr txBox="1"/>
          <p:nvPr/>
        </p:nvSpPr>
        <p:spPr>
          <a:xfrm>
            <a:off x="4275137" y="1638300"/>
            <a:ext cx="725399" cy="62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155700" y="2339725"/>
            <a:ext cx="6438900" cy="59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look at any continuous section of a string using a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colon operator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 second number is one beyond the end of the slice -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b="0" i="0"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second number is beyond the end of the string, it stops at the end 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8777450" y="2708900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155700" y="2603500"/>
            <a:ext cx="64389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535900" y="2754300"/>
            <a:ext cx="6863400" cy="3876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String Concatenation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003300" y="2603500"/>
            <a:ext cx="5714998" cy="40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the 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 is applied to strings, it means “</a:t>
            </a:r>
            <a:r>
              <a:rPr b="1" i="0" lang="en-US" sz="3600" u="none" cap="none" strike="noStrike">
                <a:solidFill>
                  <a:srgbClr val="996633"/>
                </a:solidFill>
                <a:latin typeface="Cabin"/>
                <a:ea typeface="Cabin"/>
                <a:cs typeface="Cabin"/>
                <a:sym typeface="Cabin"/>
              </a:rPr>
              <a:t>concatenation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as a logical Operator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1155700" y="2451100"/>
            <a:ext cx="6134099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can also be used to check to see if one string is “in” another string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 is a logical expression that returns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can be used in an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it!'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String Comparison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927100" y="2667000"/>
            <a:ext cx="14693999" cy="53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banana.'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banana.'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155700" y="241300"/>
            <a:ext cx="7150099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 Data Type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155700" y="1841500"/>
            <a:ext cx="7150199" cy="6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29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is a sequence of characters</a:t>
            </a:r>
          </a:p>
          <a:p>
            <a:pPr indent="-3429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literal uses quotes  </a:t>
            </a:r>
            <a:b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</a:p>
          <a:p>
            <a:pPr indent="-3429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For strings, + means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concatenate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429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When a string contains numbers, it is still a string</a:t>
            </a:r>
          </a:p>
          <a:p>
            <a:pPr indent="-3429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We can convert numbers in a string into a number using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9040810" y="749300"/>
            <a:ext cx="6959599" cy="79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cannot concatenate 'str' and 'int' objects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231900" y="241300"/>
            <a:ext cx="131876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558800" y="2209800"/>
            <a:ext cx="7746899" cy="62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 number of string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are in the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string library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already </a:t>
            </a:r>
            <a:r>
              <a:rPr b="0" i="1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built into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every string - we invoke them by appending the function to the string variable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'Hi There'</a:t>
            </a:r>
            <a:r>
              <a:rPr b="1" i="0" lang="en-US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912300" y="662375"/>
            <a:ext cx="14919599" cy="8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'center', 'count', 'decode', 'encode', 'endswith', 'expandtabs', 'find', 'format',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https://docs.python.org/2/library/stdtypes.html#string-methods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0" y="1109662"/>
            <a:ext cx="13379449" cy="613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1700199" y="2275114"/>
            <a:ext cx="6600600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str.capitalize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str.endswith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(suffix[, start[, end]])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str.find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(sub[, start[, end]])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080500" y="2565400"/>
            <a:ext cx="6007199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str.replace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(old, new[, count])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str.lower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str.upper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311" name="Shape 31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609600" y="241300"/>
            <a:ext cx="8305799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7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Searching a String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1155700" y="2197100"/>
            <a:ext cx="74505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the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find()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to search for a substring within another string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finds the first occurrence of the substring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substring is not found,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Remember that string position starts at zero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9677400" y="3986200"/>
            <a:ext cx="6246600" cy="3876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fruit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319" name="Shape 319"/>
          <p:cNvCxnSpPr/>
          <p:nvPr/>
        </p:nvCxnSpPr>
        <p:spPr>
          <a:xfrm rot="10800000">
            <a:off x="10302875" y="1084260"/>
            <a:ext cx="1400173" cy="692148"/>
          </a:xfrm>
          <a:prstGeom prst="straightConnector1">
            <a:avLst/>
          </a:prstGeom>
          <a:noFill/>
          <a:ln cap="rnd" cmpd="sng" w="635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20" name="Shape 320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Making everything 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1155700" y="2603500"/>
            <a:ext cx="7308000" cy="522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make a copy of a string in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lower case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when we are searching for a string using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- we first convert the string to lower case so we can search a string regardless of case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9317825" y="3232150"/>
            <a:ext cx="6689698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1155700" y="2603500"/>
            <a:ext cx="49783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replace()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is like a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operation in a word processor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replaces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all occurrences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search string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with the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replacement string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66000" y="3516300"/>
            <a:ext cx="8889899" cy="3876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nstr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Stripping Whitespace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927100" y="2603500"/>
            <a:ext cx="73536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take a string and remove whitespace at the beginning and/or end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lstrip()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rstrip()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remove whitespace at the left or right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strip()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removes both beginning and ending whitespace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Prefixes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832600" y="3383450"/>
            <a:ext cx="15316200" cy="5540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99987" y="1764575"/>
            <a:ext cx="537300" cy="62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7917521" y="1816100"/>
            <a:ext cx="537300" cy="62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367" name="Shape 367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68" name="Shape 368"/>
          <p:cNvCxnSpPr/>
          <p:nvPr/>
        </p:nvCxnSpPr>
        <p:spPr>
          <a:xfrm rot="10800000">
            <a:off x="8180110" y="2476360"/>
            <a:ext cx="16498" cy="3731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69" name="Shape 369"/>
          <p:cNvCxnSpPr/>
          <p:nvPr/>
        </p:nvCxnSpPr>
        <p:spPr>
          <a:xfrm flipH="1" rot="10800000">
            <a:off x="6116450" y="3362448"/>
            <a:ext cx="1877699" cy="177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0" name="Shape 370"/>
          <p:cNvSpPr txBox="1"/>
          <p:nvPr/>
        </p:nvSpPr>
        <p:spPr>
          <a:xfrm>
            <a:off x="3708646" y="258800"/>
            <a:ext cx="878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Parsing and Extracting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155700" y="241300"/>
            <a:ext cx="5994398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67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Reading and Converting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155700" y="2603500"/>
            <a:ext cx="59690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29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prefer to read data in using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strings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parse and convert the data as we need</a:t>
            </a:r>
          </a:p>
          <a:p>
            <a:pPr indent="-3429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gives us more control over error situations and/or bad user input</a:t>
            </a:r>
          </a:p>
          <a:p>
            <a:pPr indent="-3429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Raw input numbers must be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converted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strings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8342310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unsupported operand type(s) for -: 'str' and 'int'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/>
        </p:nvSpPr>
        <p:spPr>
          <a:xfrm>
            <a:off x="3912850" y="1962625"/>
            <a:ext cx="8430300" cy="61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dir("");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help("".split)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dir(sys);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help(sys.gettrace)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i="0" sz="28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Google for anything.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3708646" y="258800"/>
            <a:ext cx="878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Getting Help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1917700" y="469900"/>
            <a:ext cx="114381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1073775" y="2514450"/>
            <a:ext cx="6628799" cy="58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302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type</a:t>
            </a:r>
          </a:p>
          <a:p>
            <a:pPr indent="-330200" lvl="0" marL="6858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Read/Convert</a:t>
            </a:r>
          </a:p>
          <a:p>
            <a:pPr indent="-330200" lvl="0" marL="685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Indexing strings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[]</a:t>
            </a:r>
          </a:p>
          <a:p>
            <a:pPr indent="-330200" lvl="0" marL="685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Slicing strings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:4]</a:t>
            </a:r>
          </a:p>
          <a:p>
            <a:pPr indent="-330200" lvl="0" marL="685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Looping through strings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with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</a:p>
          <a:p>
            <a:pPr indent="-330200" lvl="0" marL="685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Concatenating strings with 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383" name="Shape 383"/>
          <p:cNvSpPr txBox="1"/>
          <p:nvPr>
            <p:ph idx="4294967295" type="body"/>
          </p:nvPr>
        </p:nvSpPr>
        <p:spPr>
          <a:xfrm>
            <a:off x="9110663" y="2514600"/>
            <a:ext cx="7145336" cy="56276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302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operations </a:t>
            </a:r>
          </a:p>
          <a:p>
            <a:pPr indent="-330200" lvl="0" marL="685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  <a:p>
            <a:pPr indent="-330200" lvl="0" marL="685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Comparisons</a:t>
            </a:r>
          </a:p>
          <a:p>
            <a:pPr indent="-330200" lvl="0" marL="685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Searching in strings</a:t>
            </a:r>
          </a:p>
          <a:p>
            <a:pPr indent="-330200" lvl="0" marL="685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Replacing text</a:t>
            </a:r>
          </a:p>
          <a:p>
            <a:pPr indent="-330200" lvl="0" marL="685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Stripping white space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694975" y="3130300"/>
            <a:ext cx="97443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Questions?</a:t>
            </a:r>
          </a:p>
        </p:txBody>
      </p:sp>
      <p:cxnSp>
        <p:nvCxnSpPr>
          <p:cNvPr id="389" name="Shape 389"/>
          <p:cNvCxnSpPr/>
          <p:nvPr/>
        </p:nvCxnSpPr>
        <p:spPr>
          <a:xfrm>
            <a:off x="89200" y="4876800"/>
            <a:ext cx="160875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460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Inside Strings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155700" y="2603500"/>
            <a:ext cx="76581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get at any single character in a string using an index specified in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must be an integer and starts at zero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can be an expression that is computed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0867921" y="4517525"/>
            <a:ext cx="4878898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A Character Too Far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22300" y="2222500"/>
            <a:ext cx="7162799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 </a:t>
            </a:r>
            <a:r>
              <a:rPr b="0" i="0" lang="en-US" sz="3600" u="none" cap="none" strike="noStrike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python error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you attempt to index beyond the end of a string.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be careful when constructing index values and slices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'abc'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&lt;module&gt;IndexError: string index out of range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Strings Have Length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155700" y="2603500"/>
            <a:ext cx="7658100" cy="3721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a built-in function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gives us the length of a string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9947700" y="5551475"/>
            <a:ext cx="6308099" cy="1660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200150" y="2339975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117" name="Shape 117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18" name="Shape 118"/>
          <p:cNvSpPr txBox="1"/>
          <p:nvPr/>
        </p:nvSpPr>
        <p:spPr>
          <a:xfrm>
            <a:off x="3208335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  <p:cxnSp>
        <p:nvCxnSpPr>
          <p:cNvPr id="120" name="Shape 120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21" name="Shape 121"/>
          <p:cNvSpPr txBox="1"/>
          <p:nvPr/>
        </p:nvSpPr>
        <p:spPr>
          <a:xfrm>
            <a:off x="10283825" y="2508250"/>
            <a:ext cx="5130898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845300" y="5168900"/>
            <a:ext cx="3330899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def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len(inp):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129" name="Shape 129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30" name="Shape 130"/>
          <p:cNvCxnSpPr/>
          <p:nvPr/>
        </p:nvCxnSpPr>
        <p:spPr>
          <a:xfrm rot="10800000">
            <a:off x="10267124" y="6587374"/>
            <a:ext cx="1135800" cy="35400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31" name="Shape 131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200150" y="2339975"/>
            <a:ext cx="65973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208335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98500" y="2603500"/>
            <a:ext cx="65406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and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4728825" y="3740150"/>
            <a:ext cx="698400" cy="32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0 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 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 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 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 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 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