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6256000" cy="9144000"/>
  <p:notesSz cx="6858000" cy="9144000"/>
  <p:embeddedFontLst>
    <p:embeddedFont>
      <p:font typeface="Cabin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67" y="-101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585109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6684425" y="8630125"/>
            <a:ext cx="9038100" cy="10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Wwww.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2pPr>
            <a:lvl3pPr marL="0" marR="0" lvl="2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3pPr>
            <a:lvl4pPr marL="0" marR="0" lvl="3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4pPr>
            <a:lvl5pPr marL="0" marR="0" lvl="4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5pPr>
            <a:lvl6pPr marL="457200" marR="0" lvl="5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6pPr>
            <a:lvl7pPr marL="914400" marR="0" lvl="6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7pPr>
            <a:lvl8pPr marL="1371600" marR="0" lvl="7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8pPr>
            <a:lvl9pPr marL="1828800" marR="0" lvl="8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 rot="5400000">
            <a:off x="9313798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8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1pPr>
            <a:lvl2pPr marL="939800" lvl="1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2pPr>
            <a:lvl3pPr marL="1231900" lvl="2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3pPr>
            <a:lvl4pPr marL="1536700" lvl="3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4pPr>
            <a:lvl5pPr marL="1828800" lvl="4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5pPr>
            <a:lvl6pPr marL="2286000" lvl="5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6pPr>
            <a:lvl7pPr marL="2743200" lvl="6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7pPr>
            <a:lvl8pPr marL="3200400" lvl="7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8pPr>
            <a:lvl9pPr marL="3657600" lvl="8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7200">
                <a:solidFill>
                  <a:srgbClr val="EFEF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5270398" y="-1511300"/>
            <a:ext cx="5702398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1pPr>
            <a:lvl2pPr marL="939800" lvl="1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2pPr>
            <a:lvl3pPr marL="1231900" lvl="2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3pPr>
            <a:lvl4pPr marL="1536700" lvl="3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4pPr>
            <a:lvl5pPr marL="1828800" lvl="4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5pPr>
            <a:lvl6pPr marL="2286000" lvl="5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6pPr>
            <a:lvl7pPr marL="2743200" lvl="6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7pPr>
            <a:lvl8pPr marL="3200400" lvl="7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8pPr>
            <a:lvl9pPr marL="3657600" lvl="8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7200">
                <a:solidFill>
                  <a:srgbClr val="EFEF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7200"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7200"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7200"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7200"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knowbigdata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137217" y="8079204"/>
            <a:ext cx="2605575" cy="4287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/>
        </p:nvSpPr>
        <p:spPr>
          <a:xfrm>
            <a:off x="11531132" y="8524328"/>
            <a:ext cx="4423102" cy="4989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25000"/>
              <a:buFont typeface="Arial"/>
              <a:buNone/>
            </a:pPr>
            <a:r>
              <a:rPr lang="en-US" sz="3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www.KnowBigData.com</a:t>
            </a:r>
          </a:p>
        </p:txBody>
      </p:sp>
      <p:sp>
        <p:nvSpPr>
          <p:cNvPr id="10" name="Shape 10"/>
          <p:cNvSpPr txBox="1"/>
          <p:nvPr/>
        </p:nvSpPr>
        <p:spPr>
          <a:xfrm>
            <a:off x="355887" y="8524328"/>
            <a:ext cx="4423102" cy="4989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25000"/>
              <a:buFont typeface="Arial"/>
              <a:buNone/>
            </a:pPr>
            <a:r>
              <a:rPr lang="en-US" sz="3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www.techboost.in</a:t>
            </a: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50878" y="7681459"/>
            <a:ext cx="2688608" cy="82651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datastructure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531700" y="3113600"/>
            <a:ext cx="9192599" cy="166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Learning Python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62000" y="5089950"/>
            <a:ext cx="13932000" cy="15494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Session 8 - Lists</a:t>
            </a:r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8200" y="2650250"/>
            <a:ext cx="25908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8683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Using the 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function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939800" y="2679700"/>
            <a:ext cx="6545999" cy="5000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returns a list of numbers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range from zero to one less than the </a:t>
            </a:r>
            <a:r>
              <a:rPr lang="en-US" sz="34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4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construct an index loop using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an integer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iterator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8107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8683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tale of two loops...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(len(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[i]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(friends))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Concatenating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lists using </a:t>
            </a:r>
            <a:r>
              <a:rPr lang="en-US" sz="7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78799" cy="3195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create a new list by adding two existing lists together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9714275" y="2714100"/>
            <a:ext cx="4965900" cy="38765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Lists can be </a:t>
            </a:r>
            <a:r>
              <a:rPr lang="en-US" sz="7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sliced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using </a:t>
            </a:r>
            <a:r>
              <a:rPr lang="en-US" sz="7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962200" y="2875600"/>
            <a:ext cx="6941699" cy="4984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8506725" y="4033425"/>
            <a:ext cx="5465398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Remember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  </a:t>
            </a:r>
            <a:r>
              <a:rPr lang="en-US" sz="3600" b="0" i="1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Just like in strings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the second number is “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up to but not including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List Methods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918550" y="3110400"/>
            <a:ext cx="12042899" cy="322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3173875" y="8051800"/>
            <a:ext cx="10416900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Building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from scratch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05500" cy="5174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create an empty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then add elements using the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append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method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4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stays in order and new elements are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added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at the end of the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('cookie')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162050" y="22615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Is Something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a List?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774700" y="2603500"/>
            <a:ext cx="5837998" cy="57023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provides two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operators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let you check if an item is in a list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are logical operators that return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4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They do not modify the list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7799425" y="2940050"/>
            <a:ext cx="82476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78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7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an </a:t>
            </a:r>
            <a:r>
              <a:rPr lang="en-US" sz="7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Ordered</a:t>
            </a:r>
            <a:r>
              <a:rPr lang="en-US" sz="7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Sequence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68300" y="2806700"/>
            <a:ext cx="7124700" cy="5613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can hold many items and keeps those items in the order until we do something to change the order</a:t>
            </a:r>
          </a:p>
          <a:p>
            <a:pPr marL="1104900" marR="0" lvl="0" indent="-5969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can be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sorted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(i.e., change its order)</a:t>
            </a:r>
          </a:p>
          <a:p>
            <a:pPr marL="1104900" marR="0" lvl="0" indent="-5969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method (unlike in strings) means “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 yourself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8143075" y="3041075"/>
            <a:ext cx="8172899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friends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Built-in 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Lists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16698" cy="5371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are a number of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built into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take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parameters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4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Remember the loops we built?  These are much simpler.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7929600" y="2455850"/>
            <a:ext cx="7885798" cy="55403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[3, 41, 12, 9,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7314550" y="4800525"/>
            <a:ext cx="8127900" cy="341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numlist.append(value)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 sum(numlist) / len(numlist)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011450" y="646125"/>
            <a:ext cx="8127900" cy="4154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9794500" y="646125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Average: 5.66666666667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09220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7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7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is a kind of </a:t>
            </a:r>
            <a:r>
              <a:rPr lang="en-US" sz="7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3340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allows us to put many values in a single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810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nice because we can carry all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values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around in one convenient package.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93600" y="260350"/>
            <a:ext cx="3136898" cy="226536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2002250" y="6000750"/>
            <a:ext cx="12192000" cy="2501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155700" y="469900"/>
            <a:ext cx="13932000" cy="15494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Best Friends: Strings and Lists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'With three words'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abc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10045700" y="2301875"/>
            <a:ext cx="6450900" cy="4984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050925" y="7639050"/>
            <a:ext cx="145033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breaks a string into parts and produces a list of strings.  We think of these as words.  We can </a:t>
            </a:r>
            <a:r>
              <a:rPr lang="en-US" sz="34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access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particular word or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all the words.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508000" y="228600"/>
            <a:ext cx="12370200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 lot               of spaces'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'first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['first;second;third']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['first', 'second', 'third']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1406025" y="7137375"/>
            <a:ext cx="13985398" cy="1610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you do not specify a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delimiter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multiple spaces are treated like </a:t>
            </a:r>
            <a:r>
              <a:rPr lang="en-US" sz="3000" b="0" i="1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one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delimiter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specify what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delimiter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 to use in the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splitting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not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 ') :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  ...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642650" y="945775"/>
            <a:ext cx="13070098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stephen.marquard@uct.ac.za Sat Jan  5 09:14:16 2008’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['From', 'stephen.marquard@uct.ac.za',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8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6646860" y="6972300"/>
            <a:ext cx="94869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['stephen.marquard', 'uct.ac.za']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1155700" y="52130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8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8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8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 Summary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27100" y="2014200"/>
            <a:ext cx="6368099" cy="6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774275" y="3149975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Concept of a collection</a:t>
            </a:r>
          </a:p>
          <a:p>
            <a:pPr marL="685800" marR="0" lvl="0" indent="-406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Lists and definite loops</a:t>
            </a:r>
          </a:p>
          <a:p>
            <a:pPr marL="685800" marR="0" lvl="0" indent="-406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Indexing and lookup</a:t>
            </a:r>
          </a:p>
          <a:p>
            <a:pPr marL="685800" marR="0" lvl="0" indent="-406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 mutability</a:t>
            </a:r>
          </a:p>
          <a:p>
            <a:pPr marL="685800" marR="0" lvl="0" indent="-406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Functions: len, min, max, sum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Slicing lists</a:t>
            </a:r>
          </a:p>
          <a:p>
            <a:pPr marL="685800" marR="0" lvl="0" indent="-406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 methods: append,  remove</a:t>
            </a:r>
          </a:p>
          <a:p>
            <a:pPr marL="685800" marR="0" lvl="0" indent="-406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Sorting lists</a:t>
            </a:r>
          </a:p>
          <a:p>
            <a:pPr marL="685800" marR="0" lvl="0" indent="-406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Splitting strings into lists of words</a:t>
            </a:r>
          </a:p>
          <a:p>
            <a:pPr marL="685800" marR="0" lvl="0" indent="-406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1694975" y="3130300"/>
            <a:ext cx="9744300" cy="166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Questions?</a:t>
            </a:r>
          </a:p>
        </p:txBody>
      </p:sp>
      <p:cxnSp>
        <p:nvCxnSpPr>
          <p:cNvPr id="262" name="Shape 262"/>
          <p:cNvCxnSpPr/>
          <p:nvPr/>
        </p:nvCxnSpPr>
        <p:spPr>
          <a:xfrm>
            <a:off x="89200" y="4876800"/>
            <a:ext cx="16087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</a:t>
            </a:r>
            <a:r>
              <a:rPr lang="en-US" sz="7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not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</a:t>
            </a:r>
            <a:r>
              <a:rPr lang="en-US" sz="7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r>
              <a:rPr lang="en-US" sz="7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534150" y="2660650"/>
            <a:ext cx="13187699" cy="1652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Most of our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have one value in them - when we put a new value in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the old value is overwritten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2136725" y="4641850"/>
            <a:ext cx="135215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 2.5.2 (r252:60911, Feb 22 2008, 07:57:53)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[GCC 4.0.1 (Apple Computer, Inc. build 5363)] on darwin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Constants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51600" cy="56288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constants are surrounded by square brackets and the elements in the list are separated by commas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element can be any Python object - even </a:t>
            </a:r>
            <a:r>
              <a:rPr lang="en-US" sz="34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another list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4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can be empty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9753600" y="2532050"/>
            <a:ext cx="6767100" cy="55403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98.599999999999994]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[ 1, 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We already use lists!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1895475" y="2726300"/>
            <a:ext cx="8488800" cy="39824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11091860" y="3003550"/>
            <a:ext cx="2384423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Blastoff!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Lists and definite loops - best pals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850625" y="3208850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1014625" y="3851075"/>
            <a:ext cx="5037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86" name="Shape 86"/>
          <p:cNvCxnSpPr/>
          <p:nvPr/>
        </p:nvCxnSpPr>
        <p:spPr>
          <a:xfrm flipH="1">
            <a:off x="8709550" y="4139162"/>
            <a:ext cx="2149499" cy="355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87" name="Shape 87"/>
          <p:cNvCxnSpPr/>
          <p:nvPr/>
        </p:nvCxnSpPr>
        <p:spPr>
          <a:xfrm rot="10800000">
            <a:off x="8692123" y="4643972"/>
            <a:ext cx="2297099" cy="5984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88" name="Shape 88"/>
          <p:cNvCxnSpPr/>
          <p:nvPr/>
        </p:nvCxnSpPr>
        <p:spPr>
          <a:xfrm rot="10800000">
            <a:off x="4333025" y="4945849"/>
            <a:ext cx="6596998" cy="7988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Looking Inside Lists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536700" y="2603500"/>
            <a:ext cx="12679199" cy="2339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Just like strings, we can get at any single element in a list using an index specified in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square brackets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7907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219200" y="6413500"/>
            <a:ext cx="1879598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Joseph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7950200" y="5726100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36703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098800" y="6413500"/>
            <a:ext cx="1879598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Glenn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55499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978400" y="6413500"/>
            <a:ext cx="1879598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Sally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697500" y="530425"/>
            <a:ext cx="7023000" cy="18005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Lists are Mutable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155700" y="2374900"/>
            <a:ext cx="6464399" cy="57023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Strings are “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immutable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 - we </a:t>
            </a:r>
            <a:r>
              <a:rPr lang="en-US" sz="3400" b="0" i="1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cannot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change the contents of a string - we must make a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new string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make any change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4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Lists are “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mutable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’ - we </a:t>
            </a:r>
            <a:r>
              <a:rPr lang="en-US" sz="3400" b="0" i="1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can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change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 element of a list using the </a:t>
            </a:r>
            <a:r>
              <a:rPr lang="en-US" sz="34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operator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9334300" y="1845050"/>
            <a:ext cx="6464399" cy="637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'str'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41, 63]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How 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Long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 </a:t>
            </a:r>
            <a:r>
              <a:rPr lang="en-US" sz="7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155700" y="2374900"/>
            <a:ext cx="7302600" cy="57023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takes a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a parameter and returns the number of </a:t>
            </a:r>
            <a:r>
              <a:rPr lang="en-US" sz="3400" b="0" i="1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elements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the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4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Actually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tells us the number of elements of </a:t>
            </a:r>
            <a:r>
              <a:rPr lang="en-US" sz="3400" b="0" i="1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any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set or sequence (such as a string...)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9912350" y="3009900"/>
            <a:ext cx="61197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1_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1847</Words>
  <Application>Microsoft Office PowerPoint</Application>
  <PresentationFormat>Custom</PresentationFormat>
  <Paragraphs>318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Courier New</vt:lpstr>
      <vt:lpstr>Cabin</vt:lpstr>
      <vt:lpstr>1_Title &amp; Bullets - 2 Column</vt:lpstr>
      <vt:lpstr>Learning Python</vt:lpstr>
      <vt:lpstr>A List is a kind of Collection</vt:lpstr>
      <vt:lpstr>What is not a “Collection”</vt:lpstr>
      <vt:lpstr>List Constants</vt:lpstr>
      <vt:lpstr>We already use lists!</vt:lpstr>
      <vt:lpstr>Lists and definite loops - best pals</vt:lpstr>
      <vt:lpstr>Looking Inside Lists</vt:lpstr>
      <vt:lpstr>Lists are Mutable</vt:lpstr>
      <vt:lpstr>How Long is a List?</vt:lpstr>
      <vt:lpstr>Using the range function</vt:lpstr>
      <vt:lpstr>A tale of two loops...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A List is an Ordered Sequence</vt:lpstr>
      <vt:lpstr>Built-in Functions and Lists</vt:lpstr>
      <vt:lpstr>PowerPoint Presentation</vt:lpstr>
      <vt:lpstr>Best Friends: Strings and Lists</vt:lpstr>
      <vt:lpstr>PowerPoint Presentation</vt:lpstr>
      <vt:lpstr>PowerPoint Presentation</vt:lpstr>
      <vt:lpstr>The Double Split Pattern</vt:lpstr>
      <vt:lpstr>The Double Split Pattern</vt:lpstr>
      <vt:lpstr>The Double Split Pattern</vt:lpstr>
      <vt:lpstr>The Double Split Pattern</vt:lpstr>
      <vt:lpstr>List Summary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</dc:title>
  <cp:lastModifiedBy>chand</cp:lastModifiedBy>
  <cp:revision>1</cp:revision>
  <dcterms:modified xsi:type="dcterms:W3CDTF">2020-10-19T10:49:29Z</dcterms:modified>
</cp:coreProperties>
</file>