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</p:sldIdLst>
  <p:sldSz cx="16256000" cy="9144000"/>
  <p:notesSz cx="6858000" cy="9144000"/>
  <p:embeddedFontLst>
    <p:embeddedFont>
      <p:font typeface="Cabin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667" y="-101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68114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79816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72492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7022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9455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44573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14098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53010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51412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02517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84342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0513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16301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11137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6368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61189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87931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5699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81707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144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69230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0639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45551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32417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451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124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31275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94048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107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6684425" y="8630125"/>
            <a:ext cx="9038100" cy="10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Wwww.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2pPr>
            <a:lvl3pPr marL="0" marR="0" lvl="2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3pPr>
            <a:lvl4pPr marL="0" marR="0" lvl="3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4pPr>
            <a:lvl5pPr marL="0" marR="0" lvl="4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5pPr>
            <a:lvl6pPr marL="457200" marR="0" lvl="5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6pPr>
            <a:lvl7pPr marL="914400" marR="0" lvl="6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7pPr>
            <a:lvl8pPr marL="1371600" marR="0" lvl="7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8pPr>
            <a:lvl9pPr marL="1828800" marR="0" lvl="8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 rot="5400000">
            <a:off x="9313798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8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1pPr>
            <a:lvl2pPr marL="939800" lvl="1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2pPr>
            <a:lvl3pPr marL="1231900" lvl="2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3pPr>
            <a:lvl4pPr marL="1536700" lvl="3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4pPr>
            <a:lvl5pPr marL="1828800" lvl="4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5pPr>
            <a:lvl6pPr marL="2286000" lvl="5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6pPr>
            <a:lvl7pPr marL="2743200" lvl="6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7pPr>
            <a:lvl8pPr marL="3200400" lvl="7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8pPr>
            <a:lvl9pPr marL="3657600" lvl="8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7200">
                <a:solidFill>
                  <a:srgbClr val="EFEF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 rot="5400000">
            <a:off x="5270398" y="-1511300"/>
            <a:ext cx="5702398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1pPr>
            <a:lvl2pPr marL="939800" lvl="1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2pPr>
            <a:lvl3pPr marL="1231900" lvl="2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3pPr>
            <a:lvl4pPr marL="1536700" lvl="3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4pPr>
            <a:lvl5pPr marL="1828800" lvl="4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5pPr>
            <a:lvl6pPr marL="2286000" lvl="5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6pPr>
            <a:lvl7pPr marL="2743200" lvl="6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7pPr>
            <a:lvl8pPr marL="3200400" lvl="7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8pPr>
            <a:lvl9pPr marL="3657600" lvl="8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7200">
                <a:solidFill>
                  <a:srgbClr val="EFEF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7200"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7200"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7200"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7200"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knowbigdata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/>
          <p:nvPr/>
        </p:nvSpPr>
        <p:spPr>
          <a:xfrm>
            <a:off x="11531132" y="8524328"/>
            <a:ext cx="4423102" cy="498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25000"/>
              <a:buFont typeface="Arial"/>
              <a:buNone/>
            </a:pPr>
            <a:r>
              <a:rPr lang="en-US" sz="3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www.KnowBigData.com</a:t>
            </a:r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79542" y="8559454"/>
            <a:ext cx="2605499" cy="42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71502646@N00/2526007974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n.wikipedia.org/wiki/Associative_array" TargetMode="Externa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Associative_arra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531700" y="3113600"/>
            <a:ext cx="9192599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Learning Python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62000" y="5089950"/>
            <a:ext cx="13932000" cy="15494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Session 9 - Dictionaries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200" y="2650250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Dictionary Literals (Constants)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727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Dictionary literals use curly braces and have a list of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key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: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pairs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make an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empty dictionary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empty curly braces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994000" y="4804675"/>
            <a:ext cx="12465600" cy="377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 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, 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jjj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ooo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ooo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1620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Most Common Name?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344600" y="5705416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344600" y="4274707"/>
            <a:ext cx="206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344600" y="7136125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344600" y="2844000"/>
            <a:ext cx="3887698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1505925" y="717395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11505925" y="2842050"/>
            <a:ext cx="188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cwen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1505925" y="500800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1505925" y="6090975"/>
            <a:ext cx="40350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6049446" y="565310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049446" y="4197225"/>
            <a:ext cx="3676498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049446" y="7108975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6049446" y="274135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cwen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1505925" y="3925025"/>
            <a:ext cx="23136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Most Common Name?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1620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Most Common Name?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344600" y="5705416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344600" y="4274707"/>
            <a:ext cx="206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344600" y="7136125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344600" y="2844000"/>
            <a:ext cx="3887698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1505925" y="717395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1505925" y="2842050"/>
            <a:ext cx="188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cwen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11505925" y="500800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1505925" y="6090975"/>
            <a:ext cx="40350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6049446" y="565310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049446" y="4197225"/>
            <a:ext cx="3676498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6049446" y="7108975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049446" y="274135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cwen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1505925" y="3925025"/>
            <a:ext cx="23136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1620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Most Common Name?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344600" y="5705416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344600" y="4274707"/>
            <a:ext cx="206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344600" y="7136125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344600" y="2844000"/>
            <a:ext cx="3887698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1505925" y="717395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1505925" y="2842050"/>
            <a:ext cx="188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cwen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1505925" y="500800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1505925" y="6090975"/>
            <a:ext cx="40350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049446" y="565310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6049446" y="4197225"/>
            <a:ext cx="3676498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6049446" y="7108975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049446" y="274135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cwen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1505925" y="3925025"/>
            <a:ext cx="23136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6050" y="3865012"/>
            <a:ext cx="4761000" cy="33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Many Counters with a Dictionary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1155700" y="2413000"/>
            <a:ext cx="8572500" cy="16001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 common use of dictionary is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counting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how often we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something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0" y="3611562"/>
            <a:ext cx="4760912" cy="33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10880725" y="2781300"/>
            <a:ext cx="79851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Key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13114337" y="2781300"/>
            <a:ext cx="110648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803400" y="4165600"/>
            <a:ext cx="7825500" cy="4267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+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ccc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Dictionary </a:t>
            </a:r>
            <a:r>
              <a:rPr lang="en-US" sz="7600" b="0" i="0" u="none" strike="noStrike" cap="none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Tracebacks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26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an </a:t>
            </a:r>
            <a:r>
              <a:rPr lang="en-US" sz="3600" b="0" i="0" u="none" strike="noStrike" cap="none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error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reference a key which is not in the dictionary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use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 to see if a key is in the dictionary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928225" y="4786950"/>
            <a:ext cx="90566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ccc =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ccc['csev']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KeyError: 'csev'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'csev'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ccc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When we see a new name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13932000" cy="1714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we encounter a new name, we need to add a new entry in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dictionary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if this the second or later time we have seen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name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we simply add one to the count in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dictionary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under that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name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1308150" y="4478400"/>
            <a:ext cx="11463598" cy="34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['csev', 'cwen', 'csev', 'zqian', 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'cwen‘, 'cwen']</a:t>
            </a:r>
            <a:endParaRPr lang="en-US" sz="26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9004375" y="8217050"/>
            <a:ext cx="7118400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{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'csev'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: 2,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'zqian'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: 1,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'cwen'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lang="en-US" sz="3600" b="0" i="0" u="none" strike="noStrike" cap="none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3}</a:t>
            </a:r>
            <a:endParaRPr lang="en-US" sz="3600" b="0" i="0" u="none" strike="noStrike" cap="non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 for dictionaries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02500" cy="430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pattern of checking to see if a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key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already in a dictionary and assuming a default value if the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key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not there is so common, that there is 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method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called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that does this for us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232900" y="3070225"/>
            <a:ext cx="6502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counts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9728200" y="6019800"/>
            <a:ext cx="60444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847750" y="7423225"/>
            <a:ext cx="7118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Default value if key does not exist (and no Traceback).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9004375" y="7924800"/>
            <a:ext cx="7118400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{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'csev'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: 2,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'zqian'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: 1,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'cwen'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: 2}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Simplified counting with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1155700" y="2730500"/>
            <a:ext cx="13931900" cy="1714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use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and provide a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default value of zero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when the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key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not yet in the dictionary - and then just add one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858960" y="5062548"/>
            <a:ext cx="10558500" cy="215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['csev', 'cwen', 'csev', 'zqian', 'cwen']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name, 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6851650" y="8140700"/>
            <a:ext cx="146685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Default</a:t>
            </a:r>
          </a:p>
        </p:txBody>
      </p:sp>
      <p:cxnSp>
        <p:nvCxnSpPr>
          <p:cNvPr id="241" name="Shape 241"/>
          <p:cNvCxnSpPr/>
          <p:nvPr/>
        </p:nvCxnSpPr>
        <p:spPr>
          <a:xfrm flipH="1">
            <a:off x="7921474" y="6808925"/>
            <a:ext cx="1405200" cy="1411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2" name="Shape 242"/>
          <p:cNvSpPr txBox="1"/>
          <p:nvPr/>
        </p:nvSpPr>
        <p:spPr>
          <a:xfrm>
            <a:off x="9004375" y="7924800"/>
            <a:ext cx="7118400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{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'csev'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: 2,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'zqian'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: 1,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'cwen'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: 2}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38200" y="241300"/>
            <a:ext cx="109220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What is a Collection?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078800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collection is nice because we can put more than one value in it and carry them all around in one convenient package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have a bunch of values in a single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do this by having more than one place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variable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have ways of finding the different places in the variable</a:t>
            </a:r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9950" y="506050"/>
            <a:ext cx="3136800" cy="22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508000" y="3810000"/>
            <a:ext cx="10558462" cy="21542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['csev', 'cwen', 'csev', 'zqian', 'cwen']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name, 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155700" y="3048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Simplified counting with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Counting Pattern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875400" y="2305400"/>
            <a:ext cx="11090100" cy="608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'Enter a line of text:'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line.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'Words:', words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'Counting...'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words: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[word]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'Counts',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9060700" y="3011125"/>
            <a:ext cx="5897100" cy="378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general pattern to count the words in a line of text is to </a:t>
            </a: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line into words, then loop through the words and use a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dictionary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track the count of each word independently.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1943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Counting Words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37500" y="1831350"/>
            <a:ext cx="11558398" cy="635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wordcount.py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line of text: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clown ran after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car and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car ran into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tent and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tent fell down on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clown and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car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Words: ['the', 'clown', 'ran', 'after', 'the', 'car', 'and', 'the', 'car', 'ran', 'into', 'the', 'tent', 'and', 'the', 'tent', 'fell', 'down', 'on', 'the', 'clown', 'and', 'the', 'car']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Counting…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6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Counts {'and': 3, 'on': 1, 'ran': 2, 'car': 3, 'into': 1, 'after': 1, 'clown': 2, 'down': 1, 'fell': 1,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'the': 7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'tent': 2}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6277146" y="8331850"/>
            <a:ext cx="9715199" cy="45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http://www.flickr.com/photos/71502646@N00/2526007974/</a:t>
            </a: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72950" y="723900"/>
            <a:ext cx="2927399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563562" y="2368550"/>
            <a:ext cx="7572375" cy="40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'Enter a line of text:'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line.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'Words:', 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'Counting...’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words: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counts[word] = counts.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'Counts', counts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8723700" y="887100"/>
            <a:ext cx="6941400" cy="721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wordcount.py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a line of text: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1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lang="en-US" sz="3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clown ran after </a:t>
            </a:r>
            <a:r>
              <a:rPr lang="en-US" sz="31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lang="en-US" sz="3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car and the car ran into </a:t>
            </a:r>
            <a:r>
              <a:rPr lang="en-US" sz="31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lang="en-US" sz="3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tent and </a:t>
            </a:r>
            <a:r>
              <a:rPr lang="en-US" sz="31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lang="en-US" sz="3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tent fell down on </a:t>
            </a:r>
            <a:r>
              <a:rPr lang="en-US" sz="31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lang="en-US" sz="3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clown and </a:t>
            </a:r>
            <a:r>
              <a:rPr lang="en-US" sz="31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lang="en-US" sz="3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car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100" b="0" i="0" u="none" strike="noStrike" cap="non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Words: ['the', 'clown', 'ran', 'after', 'the', 'car', 'and', 'the', 'car', 'ran', 'into', 'the', 'tent', 'and', 'the', 'tent', 'fell', 'down', 'on', 'the', 'clown', 'and', 'the', 'car']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Counting...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1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Counts {'and': 3, 'on': 1, 'ran': 2, 'car': 3, 'into': 1, 'after': 1, 'clown': 2, 'down': 1, 'fell': 1, </a:t>
            </a:r>
            <a:r>
              <a:rPr lang="en-US" sz="31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'the': 7</a:t>
            </a:r>
            <a:r>
              <a:rPr lang="en-US" sz="3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'tent': 2}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550" y="7582260"/>
            <a:ext cx="1689000" cy="112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Loops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and Dictionaries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869075" y="2159000"/>
            <a:ext cx="13932000" cy="2146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Even though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dictionaries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not stored in order, we can write a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that goes through all the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entries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a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dictionary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actually it goes through all of the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keys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dictionary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looks up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values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638300" y="4503725"/>
            <a:ext cx="14541598" cy="37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'chuck'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1 ,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'fred'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42,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100}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[key]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Retrieving lists of Keys and Values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939800" y="2844800"/>
            <a:ext cx="4422900" cy="42671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get a list of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keys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values,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items (both)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a dictionary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001650" y="2540000"/>
            <a:ext cx="96287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jjj = { 'chuck' : 1 , 'fred' : 42, 'jan': 100}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list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(jjj)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['jan', 'chuck', 'fred']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jjj.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keys()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['jan', 'chuck', 'fred']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jjj.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values()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[100, 1, 42]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jjj.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items()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[('jan', 100), ('chuck', 1), ('fred', 42)]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8545799" y="7844225"/>
            <a:ext cx="6930599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a 'tuple'? - coming soon...</a:t>
            </a:r>
          </a:p>
        </p:txBody>
      </p:sp>
      <p:cxnSp>
        <p:nvCxnSpPr>
          <p:cNvPr id="286" name="Shape 286"/>
          <p:cNvCxnSpPr/>
          <p:nvPr/>
        </p:nvCxnSpPr>
        <p:spPr>
          <a:xfrm>
            <a:off x="10408425" y="6948210"/>
            <a:ext cx="201599" cy="70499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693525" y="139650"/>
            <a:ext cx="9221998" cy="886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 = raw_input('Enter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text = handle.read()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 = text.split()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6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 word in words: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counts[word] = counts.get(word,0)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26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for word,count in counts.items():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bigcount is None or count &gt; bigcount: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bigword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bigcount =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26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bigword, bigcount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10626725" y="4787900"/>
            <a:ext cx="44450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Enter file: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clown.txt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the 7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0626725" y="1705475"/>
            <a:ext cx="44450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Enter file: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words.txt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to 16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5700" y="2268070"/>
            <a:ext cx="13935074" cy="602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694975" y="3130300"/>
            <a:ext cx="9744300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Questions?</a:t>
            </a:r>
          </a:p>
        </p:txBody>
      </p:sp>
      <p:cxnSp>
        <p:nvCxnSpPr>
          <p:cNvPr id="320" name="Shape 320"/>
          <p:cNvCxnSpPr/>
          <p:nvPr/>
        </p:nvCxnSpPr>
        <p:spPr>
          <a:xfrm>
            <a:off x="89200" y="4876800"/>
            <a:ext cx="16087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</a:t>
            </a:r>
            <a:r>
              <a:rPr lang="en-US" sz="7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</a:t>
            </a:r>
            <a:r>
              <a:rPr lang="en-US" sz="7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lang="en-US" sz="7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981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of our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have one value in them - when we put a new value in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the old value is overwritten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2959100" y="4870450"/>
            <a:ext cx="12547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 2.5.2 (r252:60911, Feb 22 2008, 07:57:53)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[GCC 4.0.1 (Apple Computer, Inc. build 5363)] on darwin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Story of  Two Collections..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  <a:p>
            <a:pPr marL="1041400" marR="0" lvl="1" indent="-152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linear collection of values that stay in order</a:t>
            </a:r>
          </a:p>
          <a:p>
            <a:pPr marL="568706" marR="0" lvl="0" indent="-9905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sz="36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Dictionary</a:t>
            </a:r>
          </a:p>
          <a:p>
            <a:pPr marL="1041400" marR="0" lvl="1" indent="-152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bag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values, each with its own label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1000" y="2400300"/>
            <a:ext cx="2400300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03035" y="2438400"/>
            <a:ext cx="815975" cy="237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478475" y="4921525"/>
            <a:ext cx="3200398" cy="337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17360" y="6915625"/>
            <a:ext cx="1889100" cy="1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1012" y="673100"/>
            <a:ext cx="1525499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155700" y="673100"/>
            <a:ext cx="5333998" cy="356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Dictionaries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8900" y="428625"/>
            <a:ext cx="7353300" cy="77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0812" y="4578350"/>
            <a:ext cx="4533898" cy="332099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11539525" y="6477000"/>
            <a:ext cx="1797600" cy="622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money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3428678" y="3479800"/>
            <a:ext cx="1392598" cy="622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tissue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7764625" y="4000500"/>
            <a:ext cx="2049299" cy="622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calculator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781800" y="5638800"/>
            <a:ext cx="2049299" cy="622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perfume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7761272" y="7277100"/>
            <a:ext cx="1328700" cy="622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candy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362450" y="8145500"/>
            <a:ext cx="11531099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http://en.wikipedia.org/wiki/Associative_array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Dictionaries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Dictionaries are Python’s most powerful data collection</a:t>
            </a:r>
          </a:p>
          <a:p>
            <a:pPr marL="749300" marR="0" lvl="0" indent="-342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Dictionaries allow us to do fast database-like operations in Python</a:t>
            </a:r>
          </a:p>
          <a:p>
            <a:pPr marL="749300" marR="0" lvl="0" indent="-342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Dictionaries have different names in different languages</a:t>
            </a:r>
          </a:p>
          <a:p>
            <a:pPr marL="1041400" marR="0" lvl="1" indent="-152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Associative Arrays - Perl / PHP</a:t>
            </a:r>
          </a:p>
          <a:p>
            <a:pPr marL="1041400" marR="0" lvl="1" indent="-152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Properties or Map or HashMap - Java</a:t>
            </a:r>
          </a:p>
          <a:p>
            <a:pPr marL="1041400" marR="0" lvl="1" indent="-152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Property Bag - C# / .Net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7537" y="423862"/>
            <a:ext cx="2201862" cy="23240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2362450" y="8145500"/>
            <a:ext cx="11531099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http://en.wikipedia.org/wiki/Associative_array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Dictionaries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0833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Lists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their entries based on the position in the list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Dictionaries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like bags - no order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we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things we put in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dictionary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with a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lookup tag</a:t>
            </a:r>
            <a:r>
              <a:rPr lang="en-US" sz="3600" b="0" i="0" u="none" strike="noStrike" cap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242775" y="2155825"/>
            <a:ext cx="7428900" cy="644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['money']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['candy']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['tissues']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{'money': 12, 'tissues': 75, 'candy': 3}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['candy']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['candy']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['candy']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{'money': 12, 'tissues': 75, 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'candy': 5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Comparing Lists and Dictionaries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727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Dictionaries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like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except that they use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keys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instead of 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numbers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look up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values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381250" y="4922825"/>
            <a:ext cx="50592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 =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-US" sz="3000" b="1" i="0" u="none" strike="noStrike" cap="none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US" sz="3000" b="1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3000" b="1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lst.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21,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lst[</a:t>
            </a:r>
            <a:r>
              <a:rPr lang="en-US" sz="3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23, 183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9083675" y="4368800"/>
            <a:ext cx="6492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ddd =</a:t>
            </a:r>
            <a:r>
              <a:rPr lang="en-US" sz="3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ddd[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ddd[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ddd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ddd[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ddd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2114550" y="449250"/>
            <a:ext cx="5690999" cy="394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 =</a:t>
            </a:r>
            <a:r>
              <a:rPr lang="en-US" sz="3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lst.append(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lst.append(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21, 183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23, 183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111375" y="4843450"/>
            <a:ext cx="6215698" cy="394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ddd =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ddd[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ddd[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ddd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ddd[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ddd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1490325" y="2209800"/>
            <a:ext cx="6477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[0]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2814300" y="2197100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21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1490325" y="2971800"/>
            <a:ext cx="6477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[1]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2814300" y="2959100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183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4986000" y="2362200"/>
            <a:ext cx="647700" cy="7745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lst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1414125" y="1409700"/>
            <a:ext cx="7986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Key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2834935" y="1409700"/>
            <a:ext cx="110648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0645775" y="6667500"/>
            <a:ext cx="1847699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['course']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3017500" y="6654800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183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1293475" y="7429500"/>
            <a:ext cx="1200298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['age']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3017500" y="7416800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21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4820900" y="6870700"/>
            <a:ext cx="996950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ddd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1541125" y="5867400"/>
            <a:ext cx="79851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Key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2961936" y="5867400"/>
            <a:ext cx="11064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2050710" y="723900"/>
            <a:ext cx="947737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1312525" y="5067300"/>
            <a:ext cx="2627400" cy="7745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Dictionary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1832</Words>
  <Application>Microsoft Office PowerPoint</Application>
  <PresentationFormat>Custom</PresentationFormat>
  <Paragraphs>303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Cabin</vt:lpstr>
      <vt:lpstr>Courier New</vt:lpstr>
      <vt:lpstr>1_Title &amp; Bullets - 2 Column</vt:lpstr>
      <vt:lpstr>Learning Python</vt:lpstr>
      <vt:lpstr>What is a Collection?</vt:lpstr>
      <vt:lpstr>What is not a “Collection”</vt:lpstr>
      <vt:lpstr>A Story of  Two Collections..</vt:lpstr>
      <vt:lpstr>Dictionaries</vt:lpstr>
      <vt:lpstr>Dictionaries</vt:lpstr>
      <vt:lpstr>Dictionaries</vt:lpstr>
      <vt:lpstr>Comparing Lists and Dictionaries</vt:lpstr>
      <vt:lpstr>PowerPoint Presentation</vt:lpstr>
      <vt:lpstr>Dictionary Literals (Constants)</vt:lpstr>
      <vt:lpstr>Most Common Name?</vt:lpstr>
      <vt:lpstr>Most Common Name?</vt:lpstr>
      <vt:lpstr>Most Common Name?</vt:lpstr>
      <vt:lpstr>Most Common Name?</vt:lpstr>
      <vt:lpstr>Many Counters with a Dictionary</vt:lpstr>
      <vt:lpstr>Dictionary Tracebacks</vt:lpstr>
      <vt:lpstr>When we see a new name</vt:lpstr>
      <vt:lpstr>The get method for dictionaries</vt:lpstr>
      <vt:lpstr>Simplified counting with get()</vt:lpstr>
      <vt:lpstr>Simplified counting with get()</vt:lpstr>
      <vt:lpstr>Counting Pattern</vt:lpstr>
      <vt:lpstr>Counting Words</vt:lpstr>
      <vt:lpstr>PowerPoint Presentation</vt:lpstr>
      <vt:lpstr>Definite Loops and Dictionaries</vt:lpstr>
      <vt:lpstr>Retrieving lists of Keys and Values</vt:lpstr>
      <vt:lpstr>PowerPoint Presentation</vt:lpstr>
      <vt:lpstr>Summary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</dc:title>
  <cp:lastModifiedBy>chand</cp:lastModifiedBy>
  <cp:revision>8</cp:revision>
  <dcterms:modified xsi:type="dcterms:W3CDTF">2022-08-16T07:17:38Z</dcterms:modified>
</cp:coreProperties>
</file>