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7543800" cy="10680700"/>
  <p:notesSz cx="7543800" cy="10680700"/>
  <p:embeddedFontLst>
    <p:embeddedFont>
      <p:font typeface="UVGLCN+Helvetica"/>
      <p:regular r:id="rId2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font" Target="fonts/font1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543800" cy="10061573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1888" y="749572"/>
            <a:ext cx="6496646" cy="647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50" b="1">
                <a:solidFill>
                  <a:srgbClr val="000000"/>
                </a:solidFill>
                <a:latin typeface="LAPBNG+Arial,Bold"/>
                <a:cs typeface="LAPBNG+Arial,Bold"/>
              </a:rPr>
              <a:t>Capstone</a:t>
            </a:r>
            <a:r>
              <a:rPr dirty="0" sz="1950" b="1">
                <a:solidFill>
                  <a:srgbClr val="000000"/>
                </a:solidFill>
                <a:latin typeface="LAPBNG+Arial,Bold"/>
                <a:cs typeface="LAPBNG+Arial,Bold"/>
              </a:rPr>
              <a:t> </a:t>
            </a:r>
            <a:r>
              <a:rPr dirty="0" sz="1950" b="1">
                <a:solidFill>
                  <a:srgbClr val="000000"/>
                </a:solidFill>
                <a:latin typeface="LAPBNG+Arial,Bold"/>
                <a:cs typeface="LAPBNG+Arial,Bold"/>
              </a:rPr>
              <a:t>Project</a:t>
            </a:r>
            <a:r>
              <a:rPr dirty="0" sz="1950" spc="23" b="1">
                <a:solidFill>
                  <a:srgbClr val="000000"/>
                </a:solidFill>
                <a:latin typeface="LAPBNG+Arial,Bold"/>
                <a:cs typeface="LAPBNG+Arial,Bold"/>
              </a:rPr>
              <a:t> </a:t>
            </a:r>
            <a:r>
              <a:rPr dirty="0" sz="1950" b="1">
                <a:solidFill>
                  <a:srgbClr val="000000"/>
                </a:solidFill>
                <a:latin typeface="LAPBNG+Arial,Bold"/>
                <a:cs typeface="LAPBNG+Arial,Bold"/>
              </a:rPr>
              <a:t>-</a:t>
            </a:r>
            <a:r>
              <a:rPr dirty="0" sz="1950" spc="10" b="1">
                <a:solidFill>
                  <a:srgbClr val="000000"/>
                </a:solidFill>
                <a:latin typeface="LAPBNG+Arial,Bold"/>
                <a:cs typeface="LAPBNG+Arial,Bold"/>
              </a:rPr>
              <a:t> </a:t>
            </a:r>
            <a:r>
              <a:rPr dirty="0" sz="1950" b="1">
                <a:solidFill>
                  <a:srgbClr val="000000"/>
                </a:solidFill>
                <a:latin typeface="LAPBNG+Arial,Bold"/>
                <a:cs typeface="LAPBNG+Arial,Bold"/>
              </a:rPr>
              <a:t>The</a:t>
            </a:r>
            <a:r>
              <a:rPr dirty="0" sz="1950" b="1">
                <a:solidFill>
                  <a:srgbClr val="000000"/>
                </a:solidFill>
                <a:latin typeface="LAPBNG+Arial,Bold"/>
                <a:cs typeface="LAPBNG+Arial,Bold"/>
              </a:rPr>
              <a:t> </a:t>
            </a:r>
            <a:r>
              <a:rPr dirty="0" sz="1950" b="1">
                <a:solidFill>
                  <a:srgbClr val="000000"/>
                </a:solidFill>
                <a:latin typeface="LAPBNG+Arial,Bold"/>
                <a:cs typeface="LAPBNG+Arial,Bold"/>
              </a:rPr>
              <a:t>Battle</a:t>
            </a:r>
            <a:r>
              <a:rPr dirty="0" sz="1950" b="1">
                <a:solidFill>
                  <a:srgbClr val="000000"/>
                </a:solidFill>
                <a:latin typeface="LAPBNG+Arial,Bold"/>
                <a:cs typeface="LAPBNG+Arial,Bold"/>
              </a:rPr>
              <a:t> </a:t>
            </a:r>
            <a:r>
              <a:rPr dirty="0" sz="1950" spc="-10" b="1">
                <a:solidFill>
                  <a:srgbClr val="000000"/>
                </a:solidFill>
                <a:latin typeface="LAPBNG+Arial,Bold"/>
                <a:cs typeface="LAPBNG+Arial,Bold"/>
              </a:rPr>
              <a:t>of</a:t>
            </a:r>
            <a:r>
              <a:rPr dirty="0" sz="1950" spc="20" b="1">
                <a:solidFill>
                  <a:srgbClr val="000000"/>
                </a:solidFill>
                <a:latin typeface="LAPBNG+Arial,Bold"/>
                <a:cs typeface="LAPBNG+Arial,Bold"/>
              </a:rPr>
              <a:t> </a:t>
            </a:r>
            <a:r>
              <a:rPr dirty="0" sz="1950" b="1">
                <a:solidFill>
                  <a:srgbClr val="000000"/>
                </a:solidFill>
                <a:latin typeface="LAPBNG+Arial,Bold"/>
                <a:cs typeface="LAPBNG+Arial,Bold"/>
              </a:rPr>
              <a:t>Neighborhoods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1888" y="1391578"/>
            <a:ext cx="1253624" cy="447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000000"/>
                </a:solidFill>
                <a:latin typeface="LAPBNG+Arial,Bold"/>
                <a:cs typeface="LAPBNG+Arial,Bold"/>
              </a:rPr>
              <a:t>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888" y="1742062"/>
            <a:ext cx="7479630" cy="8101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In</a:t>
            </a:r>
            <a:r>
              <a:rPr dirty="0" sz="1050" spc="-1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this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Project</a:t>
            </a:r>
            <a:r>
              <a:rPr dirty="0" sz="1050" spc="-28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 spc="57">
                <a:solidFill>
                  <a:srgbClr val="000000"/>
                </a:solidFill>
                <a:latin typeface="UVGLCN+Helvetica"/>
                <a:cs typeface="UVGLCN+Helvetica"/>
              </a:rPr>
              <a:t>We</a:t>
            </a:r>
            <a:r>
              <a:rPr dirty="0" sz="1050" spc="-73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will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try</a:t>
            </a:r>
            <a:r>
              <a:rPr dirty="0" sz="1050" spc="-28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to</a:t>
            </a:r>
            <a:r>
              <a:rPr dirty="0" sz="1050" spc="-1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explore</a:t>
            </a:r>
            <a:r>
              <a:rPr dirty="0" sz="1050" spc="-15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VGLCN+Helvetica"/>
                <a:cs typeface="UVGLCN+Helvetica"/>
              </a:rPr>
              <a:t>and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find</a:t>
            </a:r>
            <a:r>
              <a:rPr dirty="0" sz="1050" spc="-18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best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Indian</a:t>
            </a:r>
            <a:r>
              <a:rPr dirty="0" sz="1050" spc="-12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Restaurents</a:t>
            </a:r>
            <a:r>
              <a:rPr dirty="0" sz="1050" spc="25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As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 spc="28">
                <a:solidFill>
                  <a:srgbClr val="000000"/>
                </a:solidFill>
                <a:latin typeface="UVGLCN+Helvetica"/>
                <a:cs typeface="UVGLCN+Helvetica"/>
              </a:rPr>
              <a:t>we</a:t>
            </a:r>
            <a:r>
              <a:rPr dirty="0" sz="1050" spc="-43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know</a:t>
            </a:r>
            <a:r>
              <a:rPr dirty="0" sz="1050" spc="33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UVGLCN+Helvetica"/>
                <a:cs typeface="UVGLCN+Helvetica"/>
              </a:rPr>
              <a:t>that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New-york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is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a</a:t>
            </a:r>
          </a:p>
          <a:p>
            <a:pPr marL="0" marR="0">
              <a:lnSpc>
                <a:spcPts val="1179"/>
              </a:lnSpc>
              <a:spcBef>
                <a:spcPts val="44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multicultural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city</a:t>
            </a:r>
            <a:r>
              <a:rPr dirty="0" sz="1050" spc="-27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where</a:t>
            </a:r>
            <a:r>
              <a:rPr dirty="0" sz="1050" spc="-18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lot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VGLCN+Helvetica"/>
                <a:cs typeface="UVGLCN+Helvetica"/>
              </a:rPr>
              <a:t>of</a:t>
            </a:r>
            <a:r>
              <a:rPr dirty="0" sz="1050" spc="25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immigrants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lives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so</a:t>
            </a:r>
            <a:r>
              <a:rPr dirty="0" sz="1050" spc="-15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UVGLCN+Helvetica"/>
                <a:cs typeface="UVGLCN+Helvetica"/>
              </a:rPr>
              <a:t>This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project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is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targeted</a:t>
            </a:r>
            <a:r>
              <a:rPr dirty="0" sz="1050" spc="-1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to</a:t>
            </a:r>
            <a:r>
              <a:rPr dirty="0" sz="1050" spc="-1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those</a:t>
            </a:r>
            <a:r>
              <a:rPr dirty="0" sz="1050" spc="15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people</a:t>
            </a:r>
            <a:r>
              <a:rPr dirty="0" sz="1050" spc="-15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VGLCN+Helvetica"/>
                <a:cs typeface="UVGLCN+Helvetica"/>
              </a:rPr>
              <a:t>how</a:t>
            </a:r>
            <a:r>
              <a:rPr dirty="0" sz="1050" spc="11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wants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to</a:t>
            </a:r>
            <a:r>
              <a:rPr dirty="0" sz="1050" spc="-1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eat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their</a:t>
            </a:r>
          </a:p>
          <a:p>
            <a:pPr marL="0" marR="0">
              <a:lnSpc>
                <a:spcPts val="1179"/>
              </a:lnSpc>
              <a:spcBef>
                <a:spcPts val="2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cultural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food</a:t>
            </a:r>
            <a:r>
              <a:rPr dirty="0" sz="1050" spc="-12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VGLCN+Helvetica"/>
                <a:cs typeface="UVGLCN+Helvetica"/>
              </a:rPr>
              <a:t>and</a:t>
            </a:r>
            <a:r>
              <a:rPr dirty="0" sz="1050" spc="2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for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those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companies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who</a:t>
            </a:r>
            <a:r>
              <a:rPr dirty="0" sz="1050" spc="-23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wants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to</a:t>
            </a:r>
            <a:r>
              <a:rPr dirty="0" sz="1050" spc="-1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recommend</a:t>
            </a:r>
            <a:r>
              <a:rPr dirty="0" sz="1050" spc="-11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best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restaurents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to</a:t>
            </a:r>
            <a:r>
              <a:rPr dirty="0" sz="1050" spc="12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their</a:t>
            </a:r>
            <a:r>
              <a:rPr dirty="0" sz="1050" spc="1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users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using</a:t>
            </a:r>
            <a:r>
              <a:rPr dirty="0" sz="1050" spc="12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this</a:t>
            </a:r>
          </a:p>
          <a:p>
            <a:pPr marL="0" marR="0">
              <a:lnSpc>
                <a:spcPts val="1179"/>
              </a:lnSpc>
              <a:spcBef>
                <a:spcPts val="2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model.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1888" y="2507110"/>
            <a:ext cx="7551721" cy="657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34">
                <a:solidFill>
                  <a:srgbClr val="000000"/>
                </a:solidFill>
                <a:latin typeface="UVGLCN+Helvetica"/>
                <a:cs typeface="UVGLCN+Helvetica"/>
              </a:rPr>
              <a:t>We</a:t>
            </a:r>
            <a:r>
              <a:rPr dirty="0" sz="1050" spc="-75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will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use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VGLCN+Helvetica"/>
                <a:cs typeface="UVGLCN+Helvetica"/>
              </a:rPr>
              <a:t>our</a:t>
            </a:r>
            <a:r>
              <a:rPr dirty="0" sz="1050" spc="15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data</a:t>
            </a:r>
            <a:r>
              <a:rPr dirty="0" sz="1050" spc="-12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science</a:t>
            </a:r>
            <a:r>
              <a:rPr dirty="0" sz="1050" spc="-11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powers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to</a:t>
            </a:r>
            <a:r>
              <a:rPr dirty="0" sz="1050" spc="-1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generate</a:t>
            </a:r>
            <a:r>
              <a:rPr dirty="0" sz="1050" spc="-1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a</a:t>
            </a:r>
            <a:r>
              <a:rPr dirty="0" sz="1050" spc="-15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 spc="15">
                <a:solidFill>
                  <a:srgbClr val="000000"/>
                </a:solidFill>
                <a:latin typeface="UVGLCN+Helvetica"/>
                <a:cs typeface="UVGLCN+Helvetica"/>
              </a:rPr>
              <a:t>few</a:t>
            </a:r>
            <a:r>
              <a:rPr dirty="0" sz="1050" spc="-14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most</a:t>
            </a:r>
            <a:r>
              <a:rPr dirty="0" sz="1050" spc="-38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promissing</a:t>
            </a:r>
            <a:r>
              <a:rPr dirty="0" sz="1050" spc="11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neighborhoods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based</a:t>
            </a:r>
            <a:r>
              <a:rPr dirty="0" sz="1050" spc="-11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VGLCN+Helvetica"/>
                <a:cs typeface="UVGLCN+Helvetica"/>
              </a:rPr>
              <a:t>on</a:t>
            </a:r>
            <a:r>
              <a:rPr dirty="0" sz="1050" spc="18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highest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rating</a:t>
            </a:r>
          </a:p>
          <a:p>
            <a:pPr marL="0" marR="0">
              <a:lnSpc>
                <a:spcPts val="1179"/>
              </a:lnSpc>
              <a:spcBef>
                <a:spcPts val="44"/>
              </a:spcBef>
              <a:spcAft>
                <a:spcPts val="0"/>
              </a:spcAft>
            </a:pPr>
            <a:r>
              <a:rPr dirty="0" sz="1050" spc="-11">
                <a:solidFill>
                  <a:srgbClr val="000000"/>
                </a:solidFill>
                <a:latin typeface="UVGLCN+Helvetica"/>
                <a:cs typeface="UVGLCN+Helvetica"/>
              </a:rPr>
              <a:t>and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tips.So</a:t>
            </a:r>
            <a:r>
              <a:rPr dirty="0" sz="1050" spc="-15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Based</a:t>
            </a:r>
            <a:r>
              <a:rPr dirty="0" sz="1050" spc="-12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UVGLCN+Helvetica"/>
                <a:cs typeface="UVGLCN+Helvetica"/>
              </a:rPr>
              <a:t>on</a:t>
            </a:r>
            <a:r>
              <a:rPr dirty="0" sz="1050" spc="-27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that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 spc="28">
                <a:solidFill>
                  <a:srgbClr val="000000"/>
                </a:solidFill>
                <a:latin typeface="UVGLCN+Helvetica"/>
                <a:cs typeface="UVGLCN+Helvetica"/>
              </a:rPr>
              <a:t>we</a:t>
            </a:r>
            <a:r>
              <a:rPr dirty="0" sz="1050" spc="-43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will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suggest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users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some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Promising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Neighborhoods/Restaurents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according</a:t>
            </a:r>
            <a:r>
              <a:rPr dirty="0" sz="1050" spc="11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 spc="17">
                <a:solidFill>
                  <a:srgbClr val="000000"/>
                </a:solidFill>
                <a:latin typeface="UVGLCN+Helvetica"/>
                <a:cs typeface="UVGLCN+Helvetica"/>
              </a:rPr>
              <a:t>to</a:t>
            </a:r>
            <a:r>
              <a:rPr dirty="0" sz="1050" spc="-31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their</a:t>
            </a:r>
          </a:p>
          <a:p>
            <a:pPr marL="0" marR="0">
              <a:lnSpc>
                <a:spcPts val="1179"/>
              </a:lnSpc>
              <a:spcBef>
                <a:spcPts val="22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food</a:t>
            </a:r>
            <a:r>
              <a:rPr dirty="0" sz="1050" spc="-12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preferences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1888" y="3162685"/>
            <a:ext cx="6890962" cy="5540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With</a:t>
            </a:r>
            <a:r>
              <a:rPr dirty="0" sz="1050" spc="-1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it's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diverse</a:t>
            </a:r>
            <a:r>
              <a:rPr dirty="0" sz="1050" spc="-17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culture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,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comes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diverse</a:t>
            </a:r>
            <a:r>
              <a:rPr dirty="0" sz="1050" spc="-1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food</a:t>
            </a:r>
            <a:r>
              <a:rPr dirty="0" sz="1050" spc="-1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items.</a:t>
            </a:r>
            <a:r>
              <a:rPr dirty="0" sz="1050" spc="-37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There</a:t>
            </a:r>
            <a:r>
              <a:rPr dirty="0" sz="1050" spc="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are</a:t>
            </a:r>
            <a:r>
              <a:rPr dirty="0" sz="1050" spc="-1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many</a:t>
            </a:r>
            <a:r>
              <a:rPr dirty="0" sz="1050" spc="-3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resturants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in</a:t>
            </a:r>
            <a:r>
              <a:rPr dirty="0" sz="1050" spc="-1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New</a:t>
            </a:r>
            <a:r>
              <a:rPr dirty="0" sz="1050" spc="2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york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City,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each</a:t>
            </a:r>
          </a:p>
          <a:p>
            <a:pPr marL="0" marR="0">
              <a:lnSpc>
                <a:spcPts val="1179"/>
              </a:lnSpc>
              <a:spcBef>
                <a:spcPts val="428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beloning</a:t>
            </a:r>
            <a:r>
              <a:rPr dirty="0" sz="1050" spc="1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to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different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categories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like</a:t>
            </a:r>
            <a:r>
              <a:rPr dirty="0" sz="1050" spc="-1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Chinese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,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Indian</a:t>
            </a:r>
            <a:r>
              <a:rPr dirty="0" sz="1050" spc="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,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French</a:t>
            </a:r>
            <a:r>
              <a:rPr dirty="0" sz="1050" spc="-1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etc.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1888" y="3677797"/>
            <a:ext cx="6560151" cy="5544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So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as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part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of</a:t>
            </a:r>
            <a:r>
              <a:rPr dirty="0" sz="1050" spc="2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this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project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,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28">
                <a:solidFill>
                  <a:srgbClr val="000000"/>
                </a:solidFill>
                <a:latin typeface="UOFHKP+Arial"/>
                <a:cs typeface="UOFHKP+Arial"/>
              </a:rPr>
              <a:t>we</a:t>
            </a:r>
            <a:r>
              <a:rPr dirty="0" sz="1050" spc="-6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will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list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and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visualize</a:t>
            </a:r>
            <a:r>
              <a:rPr dirty="0" sz="1050" spc="-17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all</a:t>
            </a:r>
            <a:r>
              <a:rPr dirty="0" sz="1050" spc="-2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major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parts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34">
                <a:solidFill>
                  <a:srgbClr val="000000"/>
                </a:solidFill>
                <a:latin typeface="UOFHKP+Arial"/>
                <a:cs typeface="UOFHKP+Arial"/>
              </a:rPr>
              <a:t>of</a:t>
            </a:r>
            <a:r>
              <a:rPr dirty="0" sz="1050" spc="49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5">
                <a:solidFill>
                  <a:srgbClr val="000000"/>
                </a:solidFill>
                <a:latin typeface="UOFHKP+Arial"/>
                <a:cs typeface="UOFHKP+Arial"/>
              </a:rPr>
              <a:t>New</a:t>
            </a:r>
            <a:r>
              <a:rPr dirty="0" sz="1050" spc="4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York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City</a:t>
            </a:r>
            <a:r>
              <a:rPr dirty="0" sz="1050" spc="-2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that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has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great</a:t>
            </a:r>
          </a:p>
          <a:p>
            <a:pPr marL="0" marR="0">
              <a:lnSpc>
                <a:spcPts val="1179"/>
              </a:lnSpc>
              <a:spcBef>
                <a:spcPts val="431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indian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resturants.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1888" y="4391826"/>
            <a:ext cx="887104" cy="444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000000"/>
                </a:solidFill>
                <a:latin typeface="LAPBNG+Arial,Bold"/>
                <a:cs typeface="LAPBNG+Arial,Bold"/>
              </a:rPr>
              <a:t>Data</a:t>
            </a:r>
            <a:r>
              <a:rPr dirty="0" sz="1350" spc="1017" b="1">
                <a:solidFill>
                  <a:srgbClr val="000000"/>
                </a:solidFill>
                <a:latin typeface="LAPBNG+Arial,Bold"/>
                <a:cs typeface="LAPBNG+Arial,Bold"/>
              </a:rPr>
              <a:t> 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1888" y="4744977"/>
            <a:ext cx="5610506" cy="688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For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this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project</a:t>
            </a:r>
            <a:r>
              <a:rPr dirty="0" sz="1050" spc="-33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28">
                <a:solidFill>
                  <a:srgbClr val="000000"/>
                </a:solidFill>
                <a:latin typeface="UOFHKP+Arial"/>
                <a:cs typeface="UOFHKP+Arial"/>
              </a:rPr>
              <a:t>we</a:t>
            </a:r>
            <a:r>
              <a:rPr dirty="0" sz="1050" spc="-43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need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the</a:t>
            </a:r>
            <a:r>
              <a:rPr dirty="0" sz="1050" spc="-1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following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data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:</a:t>
            </a:r>
          </a:p>
          <a:p>
            <a:pPr marL="0" marR="0">
              <a:lnSpc>
                <a:spcPts val="1179"/>
              </a:lnSpc>
              <a:spcBef>
                <a:spcPts val="1486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Following</a:t>
            </a:r>
            <a:r>
              <a:rPr dirty="0" sz="1050" spc="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data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sources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will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UOFHKP+Arial"/>
                <a:cs typeface="UOFHKP+Arial"/>
              </a:rPr>
              <a:t>be</a:t>
            </a:r>
            <a:r>
              <a:rPr dirty="0" sz="1050" spc="-27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needed</a:t>
            </a:r>
            <a:r>
              <a:rPr dirty="0" sz="1050" spc="1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to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extract/generate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the</a:t>
            </a:r>
            <a:r>
              <a:rPr dirty="0" sz="1050" spc="-1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required</a:t>
            </a:r>
            <a:r>
              <a:rPr dirty="0" sz="1050" spc="-14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information: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81888" y="5424935"/>
            <a:ext cx="6988337" cy="5205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1.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28">
                <a:solidFill>
                  <a:srgbClr val="000000"/>
                </a:solidFill>
                <a:latin typeface="UOFHKP+Arial"/>
                <a:cs typeface="UOFHKP+Arial"/>
              </a:rPr>
              <a:t>we</a:t>
            </a:r>
            <a:r>
              <a:rPr dirty="0" sz="1050" spc="-6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will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get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New-york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city</a:t>
            </a:r>
            <a:r>
              <a:rPr dirty="0" sz="1050" spc="-27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data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from</a:t>
            </a:r>
            <a:r>
              <a:rPr dirty="0" sz="1050" spc="31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https://cocl.us/new_york_dataset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which</a:t>
            </a:r>
            <a:r>
              <a:rPr dirty="0" sz="1050" spc="-2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contains</a:t>
            </a:r>
            <a:r>
              <a:rPr dirty="0" sz="1050" spc="23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all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borough</a:t>
            </a:r>
            <a:r>
              <a:rPr dirty="0" sz="1050" spc="-14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and</a:t>
            </a:r>
          </a:p>
          <a:p>
            <a:pPr marL="0" marR="0">
              <a:lnSpc>
                <a:spcPts val="1179"/>
              </a:lnSpc>
              <a:spcBef>
                <a:spcPts val="164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Neighborhood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details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along</a:t>
            </a:r>
            <a:r>
              <a:rPr dirty="0" sz="1050" spc="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with</a:t>
            </a:r>
            <a:r>
              <a:rPr dirty="0" sz="1050" spc="-23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their</a:t>
            </a:r>
            <a:r>
              <a:rPr dirty="0" sz="1050" spc="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latitude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and</a:t>
            </a:r>
            <a:r>
              <a:rPr dirty="0" sz="1050" spc="-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longitude.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81888" y="5937000"/>
            <a:ext cx="7554612" cy="520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2.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Restaurents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details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28">
                <a:solidFill>
                  <a:srgbClr val="000000"/>
                </a:solidFill>
                <a:latin typeface="UOFHKP+Arial"/>
                <a:cs typeface="UOFHKP+Arial"/>
              </a:rPr>
              <a:t>we</a:t>
            </a:r>
            <a:r>
              <a:rPr dirty="0" sz="1050" spc="-6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will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get</a:t>
            </a:r>
            <a:r>
              <a:rPr dirty="0" sz="1050" spc="-33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from</a:t>
            </a:r>
            <a:r>
              <a:rPr dirty="0" sz="1050" spc="3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Foursquare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Api</a:t>
            </a:r>
            <a:r>
              <a:rPr dirty="0" sz="1050" spc="-2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which</a:t>
            </a:r>
            <a:r>
              <a:rPr dirty="0" sz="1050" spc="-44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will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contains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information</a:t>
            </a:r>
            <a:r>
              <a:rPr dirty="0" sz="1050" spc="-14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like</a:t>
            </a:r>
            <a:r>
              <a:rPr dirty="0" sz="1050" spc="-1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Tips,Rating</a:t>
            </a:r>
            <a:r>
              <a:rPr dirty="0" sz="1050" spc="-1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which</a:t>
            </a:r>
            <a:r>
              <a:rPr dirty="0" sz="1050" spc="-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will</a:t>
            </a:r>
          </a:p>
          <a:p>
            <a:pPr marL="109727" marR="0">
              <a:lnSpc>
                <a:spcPts val="1179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Certainly</a:t>
            </a:r>
            <a:r>
              <a:rPr dirty="0" sz="1050" spc="-2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going</a:t>
            </a:r>
            <a:r>
              <a:rPr dirty="0" sz="1050" spc="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to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help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us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in</a:t>
            </a:r>
            <a:r>
              <a:rPr dirty="0" sz="1050" spc="-1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this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Project.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81888" y="6449317"/>
            <a:ext cx="7524349" cy="5205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3.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Using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https://data.cityofnewyork.us/City-Government/Borough-Boundaries/tqmj-j8zm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28">
                <a:solidFill>
                  <a:srgbClr val="000000"/>
                </a:solidFill>
                <a:latin typeface="UOFHKP+Arial"/>
                <a:cs typeface="UOFHKP+Arial"/>
              </a:rPr>
              <a:t>we</a:t>
            </a:r>
            <a:r>
              <a:rPr dirty="0" sz="1050" spc="-6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will</a:t>
            </a:r>
            <a:r>
              <a:rPr dirty="0" sz="1050" spc="-2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get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all</a:t>
            </a:r>
            <a:r>
              <a:rPr dirty="0" sz="1050" spc="23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boroughs</a:t>
            </a:r>
          </a:p>
          <a:p>
            <a:pPr marL="0" marR="0">
              <a:lnSpc>
                <a:spcPts val="1179"/>
              </a:lnSpc>
              <a:spcBef>
                <a:spcPts val="164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location</a:t>
            </a:r>
            <a:r>
              <a:rPr dirty="0" sz="1050" spc="28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which</a:t>
            </a:r>
            <a:r>
              <a:rPr dirty="0" sz="1050" spc="-2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will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in</a:t>
            </a:r>
            <a:r>
              <a:rPr dirty="0" sz="1050" spc="-1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creating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boundaries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for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choropleth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UOFHKP+Arial"/>
                <a:cs typeface="UOFHKP+Arial"/>
              </a:rPr>
              <a:t>map.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81888" y="6839461"/>
            <a:ext cx="6250249" cy="3498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4.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Using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Visulizations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libraries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like</a:t>
            </a:r>
            <a:r>
              <a:rPr dirty="0" sz="1050" spc="-1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Folium,Matplotlib</a:t>
            </a:r>
            <a:r>
              <a:rPr dirty="0" sz="1050" spc="-1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28">
                <a:solidFill>
                  <a:srgbClr val="000000"/>
                </a:solidFill>
                <a:latin typeface="UOFHKP+Arial"/>
                <a:cs typeface="UOFHKP+Arial"/>
              </a:rPr>
              <a:t>we</a:t>
            </a:r>
            <a:r>
              <a:rPr dirty="0" sz="1050" spc="-6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will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5">
                <a:solidFill>
                  <a:srgbClr val="000000"/>
                </a:solidFill>
                <a:latin typeface="UOFHKP+Arial"/>
                <a:cs typeface="UOFHKP+Arial"/>
              </a:rPr>
              <a:t>show</a:t>
            </a:r>
            <a:r>
              <a:rPr dirty="0" sz="1050" spc="4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Visulizations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of</a:t>
            </a:r>
            <a:r>
              <a:rPr dirty="0" sz="1050" spc="2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our</a:t>
            </a:r>
            <a:r>
              <a:rPr dirty="0" sz="1050" spc="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Result.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81888" y="7346227"/>
            <a:ext cx="863943" cy="447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000000"/>
                </a:solidFill>
                <a:latin typeface="LAPBNG+Arial,Bold"/>
                <a:cs typeface="LAPBNG+Arial,Bold"/>
              </a:rPr>
              <a:t>Method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50112" y="7696330"/>
            <a:ext cx="6977531" cy="7308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Collect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the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new</a:t>
            </a:r>
            <a:r>
              <a:rPr dirty="0" sz="1050" spc="37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york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city</a:t>
            </a:r>
            <a:r>
              <a:rPr dirty="0" sz="1050" spc="-34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data</a:t>
            </a:r>
            <a:r>
              <a:rPr dirty="0" sz="1050" spc="-1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from</a:t>
            </a:r>
            <a:r>
              <a:rPr dirty="0" sz="1050" spc="46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</a:p>
          <a:p>
            <a:pPr marL="0" marR="0">
              <a:lnSpc>
                <a:spcPts val="1179"/>
              </a:lnSpc>
              <a:spcBef>
                <a:spcPts val="332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Using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FourSquare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API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28">
                <a:solidFill>
                  <a:srgbClr val="000000"/>
                </a:solidFill>
                <a:latin typeface="UOFHKP+Arial"/>
                <a:cs typeface="UOFHKP+Arial"/>
              </a:rPr>
              <a:t>we</a:t>
            </a:r>
            <a:r>
              <a:rPr dirty="0" sz="1050" spc="-6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UOFHKP+Arial"/>
                <a:cs typeface="UOFHKP+Arial"/>
              </a:rPr>
              <a:t>will</a:t>
            </a:r>
            <a:r>
              <a:rPr dirty="0" sz="1050" spc="-36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find</a:t>
            </a:r>
            <a:r>
              <a:rPr dirty="0" sz="1050" spc="-1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all</a:t>
            </a:r>
            <a:r>
              <a:rPr dirty="0" sz="1050" spc="-2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venues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for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each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neighborhood.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Filter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out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all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venues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that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are</a:t>
            </a:r>
          </a:p>
          <a:p>
            <a:pPr marL="0" marR="0">
              <a:lnSpc>
                <a:spcPts val="1179"/>
              </a:lnSpc>
              <a:spcBef>
                <a:spcPts val="308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Indian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Resturants.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50112" y="8281547"/>
            <a:ext cx="5506402" cy="542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Find</a:t>
            </a:r>
            <a:r>
              <a:rPr dirty="0" sz="1050" spc="-14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rating</a:t>
            </a:r>
            <a:r>
              <a:rPr dirty="0" sz="1050" spc="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,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tips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and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like</a:t>
            </a:r>
            <a:r>
              <a:rPr dirty="0" sz="1050" spc="-1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count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for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each</a:t>
            </a:r>
            <a:r>
              <a:rPr dirty="0" sz="1050" spc="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Indian</a:t>
            </a:r>
            <a:r>
              <a:rPr dirty="0" sz="1050" spc="-1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Resturants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using</a:t>
            </a:r>
            <a:r>
              <a:rPr dirty="0" sz="1050" spc="1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FourSquare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API.</a:t>
            </a:r>
          </a:p>
          <a:p>
            <a:pPr marL="0" marR="0">
              <a:lnSpc>
                <a:spcPts val="1179"/>
              </a:lnSpc>
              <a:spcBef>
                <a:spcPts val="334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Using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rating</a:t>
            </a:r>
            <a:r>
              <a:rPr dirty="0" sz="1050" spc="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for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each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resturant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,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28">
                <a:solidFill>
                  <a:srgbClr val="000000"/>
                </a:solidFill>
                <a:latin typeface="UOFHKP+Arial"/>
                <a:cs typeface="UOFHKP+Arial"/>
              </a:rPr>
              <a:t>we</a:t>
            </a:r>
            <a:r>
              <a:rPr dirty="0" sz="1050" spc="-43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will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sort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that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data.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543800" cy="10061573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1888" y="468230"/>
            <a:ext cx="91753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[238]: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1888" y="739503"/>
            <a:ext cx="5615374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indian_rest_ny</a:t>
            </a:r>
            <a:r>
              <a:rPr dirty="0" sz="1050" spc="-10">
                <a:solidFill>
                  <a:srgbClr val="00bb00"/>
                </a:solidFill>
                <a:latin typeface="KEITQG+Courier New"/>
                <a:cs typeface="KEITQG+Courier New"/>
              </a:rPr>
              <a:t>[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indian_rest_ny[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'Neighborhood'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]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==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'Floral</a:t>
            </a:r>
            <a:r>
              <a:rPr dirty="0" sz="1050" spc="12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Park'</a:t>
            </a:r>
            <a:r>
              <a:rPr dirty="0" sz="1050">
                <a:solidFill>
                  <a:srgbClr val="00bb00"/>
                </a:solidFill>
                <a:latin typeface="KEITQG+Courier New"/>
                <a:cs typeface="KEITQG+Courier New"/>
              </a:rPr>
              <a:t>]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888" y="1050399"/>
            <a:ext cx="92434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d84315"/>
                </a:solidFill>
                <a:latin typeface="KEITQG+Courier New"/>
                <a:cs typeface="KEITQG+Courier New"/>
              </a:rPr>
              <a:t>Out[238]: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2512" y="1514397"/>
            <a:ext cx="1588591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Borough</a:t>
            </a:r>
            <a:r>
              <a:rPr dirty="0" sz="900" spc="688" b="1">
                <a:solidFill>
                  <a:srgbClr val="000000"/>
                </a:solidFill>
                <a:latin typeface="LAPBNG+Arial,Bold"/>
                <a:cs typeface="LAPBNG+Arial,Bold"/>
              </a:rPr>
              <a:t> </a:t>
            </a: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Neighborhood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05428" y="1514397"/>
            <a:ext cx="288626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10" b="1">
                <a:solidFill>
                  <a:srgbClr val="000000"/>
                </a:solidFill>
                <a:latin typeface="LAPBNG+Arial,Bold"/>
                <a:cs typeface="LAPBNG+Arial,Bold"/>
              </a:rPr>
              <a:t>ID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006975" y="1514397"/>
            <a:ext cx="900480" cy="557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14782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Name</a:t>
            </a:r>
          </a:p>
          <a:p>
            <a:pPr marL="0" marR="0">
              <a:lnSpc>
                <a:spcPts val="1018"/>
              </a:lnSpc>
              <a:spcBef>
                <a:spcPts val="100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Jackson</a:t>
            </a:r>
            <a:r>
              <a:rPr dirty="0" sz="900" spc="-14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 spc="-12">
                <a:solidFill>
                  <a:srgbClr val="000000"/>
                </a:solidFill>
                <a:latin typeface="UOFHKP+Arial"/>
                <a:cs typeface="UOFHKP+Arial"/>
              </a:rPr>
              <a:t>Diner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4664" y="1770810"/>
            <a:ext cx="364697" cy="22823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103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104</a:t>
            </a:r>
          </a:p>
          <a:p>
            <a:pPr marL="0" marR="0">
              <a:lnSpc>
                <a:spcPts val="1018"/>
              </a:lnSpc>
              <a:spcBef>
                <a:spcPts val="949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105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106</a:t>
            </a:r>
          </a:p>
          <a:p>
            <a:pPr marL="0" marR="0">
              <a:lnSpc>
                <a:spcPts val="1018"/>
              </a:lnSpc>
              <a:spcBef>
                <a:spcPts val="927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107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108</a:t>
            </a:r>
          </a:p>
          <a:p>
            <a:pPr marL="0" marR="0">
              <a:lnSpc>
                <a:spcPts val="1018"/>
              </a:lnSpc>
              <a:spcBef>
                <a:spcPts val="949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109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110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111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78712" y="1770810"/>
            <a:ext cx="577116" cy="22823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-10">
                <a:solidFill>
                  <a:srgbClr val="000000"/>
                </a:solidFill>
                <a:latin typeface="UOFHKP+Arial"/>
                <a:cs typeface="UOFHKP+Arial"/>
              </a:rPr>
              <a:t>Queens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 spc="-10">
                <a:solidFill>
                  <a:srgbClr val="000000"/>
                </a:solidFill>
                <a:latin typeface="UOFHKP+Arial"/>
                <a:cs typeface="UOFHKP+Arial"/>
              </a:rPr>
              <a:t>Queens</a:t>
            </a:r>
          </a:p>
          <a:p>
            <a:pPr marL="0" marR="0">
              <a:lnSpc>
                <a:spcPts val="1018"/>
              </a:lnSpc>
              <a:spcBef>
                <a:spcPts val="949"/>
              </a:spcBef>
              <a:spcAft>
                <a:spcPts val="0"/>
              </a:spcAft>
            </a:pPr>
            <a:r>
              <a:rPr dirty="0" sz="900" spc="-10">
                <a:solidFill>
                  <a:srgbClr val="000000"/>
                </a:solidFill>
                <a:latin typeface="UOFHKP+Arial"/>
                <a:cs typeface="UOFHKP+Arial"/>
              </a:rPr>
              <a:t>Queens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 spc="-10">
                <a:solidFill>
                  <a:srgbClr val="000000"/>
                </a:solidFill>
                <a:latin typeface="UOFHKP+Arial"/>
                <a:cs typeface="UOFHKP+Arial"/>
              </a:rPr>
              <a:t>Queens</a:t>
            </a:r>
          </a:p>
          <a:p>
            <a:pPr marL="0" marR="0">
              <a:lnSpc>
                <a:spcPts val="1018"/>
              </a:lnSpc>
              <a:spcBef>
                <a:spcPts val="927"/>
              </a:spcBef>
              <a:spcAft>
                <a:spcPts val="0"/>
              </a:spcAft>
            </a:pPr>
            <a:r>
              <a:rPr dirty="0" sz="900" spc="-10">
                <a:solidFill>
                  <a:srgbClr val="000000"/>
                </a:solidFill>
                <a:latin typeface="UOFHKP+Arial"/>
                <a:cs typeface="UOFHKP+Arial"/>
              </a:rPr>
              <a:t>Queens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 spc="-10">
                <a:solidFill>
                  <a:srgbClr val="000000"/>
                </a:solidFill>
                <a:latin typeface="UOFHKP+Arial"/>
                <a:cs typeface="UOFHKP+Arial"/>
              </a:rPr>
              <a:t>Queens</a:t>
            </a:r>
          </a:p>
          <a:p>
            <a:pPr marL="0" marR="0">
              <a:lnSpc>
                <a:spcPts val="1018"/>
              </a:lnSpc>
              <a:spcBef>
                <a:spcPts val="949"/>
              </a:spcBef>
              <a:spcAft>
                <a:spcPts val="0"/>
              </a:spcAft>
            </a:pPr>
            <a:r>
              <a:rPr dirty="0" sz="900" spc="-10">
                <a:solidFill>
                  <a:srgbClr val="000000"/>
                </a:solidFill>
                <a:latin typeface="UOFHKP+Arial"/>
                <a:cs typeface="UOFHKP+Arial"/>
              </a:rPr>
              <a:t>Queens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 spc="-10">
                <a:solidFill>
                  <a:srgbClr val="000000"/>
                </a:solidFill>
                <a:latin typeface="UOFHKP+Arial"/>
                <a:cs typeface="UOFHKP+Arial"/>
              </a:rPr>
              <a:t>Queens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 spc="-10">
                <a:solidFill>
                  <a:srgbClr val="000000"/>
                </a:solidFill>
                <a:latin typeface="UOFHKP+Arial"/>
                <a:cs typeface="UOFHKP+Arial"/>
              </a:rPr>
              <a:t>Queens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28851" y="1770810"/>
            <a:ext cx="726131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Floral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Park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63673" y="1770810"/>
            <a:ext cx="1696253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527ffc0811d2d329d5e49abd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28851" y="2017698"/>
            <a:ext cx="2521660" cy="10448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Floral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Park</a:t>
            </a:r>
            <a:r>
              <a:rPr dirty="0" sz="900" spc="913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4b647b56f964a520c4b62ae3</a:t>
            </a:r>
          </a:p>
          <a:p>
            <a:pPr marL="0" marR="0">
              <a:lnSpc>
                <a:spcPts val="1018"/>
              </a:lnSpc>
              <a:spcBef>
                <a:spcPts val="949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Floral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Park</a:t>
            </a:r>
            <a:r>
              <a:rPr dirty="0" sz="900" spc="96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4b787c49f964a5209cd12ee3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Floral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Park</a:t>
            </a:r>
            <a:r>
              <a:rPr dirty="0" sz="900" spc="673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4e4e3e22bd4101d0d7a5c2d1</a:t>
            </a:r>
          </a:p>
          <a:p>
            <a:pPr marL="0" marR="0">
              <a:lnSpc>
                <a:spcPts val="1018"/>
              </a:lnSpc>
              <a:spcBef>
                <a:spcPts val="927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Floral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Park</a:t>
            </a:r>
            <a:r>
              <a:rPr dirty="0" sz="900" spc="817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4c0c01e0bbc676b00d6b4cd5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302505" y="2017698"/>
            <a:ext cx="1645206" cy="7976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Usha</a:t>
            </a:r>
            <a:r>
              <a:rPr dirty="0" sz="900" spc="14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 spc="-10">
                <a:solidFill>
                  <a:srgbClr val="000000"/>
                </a:solidFill>
                <a:latin typeface="UOFHKP+Arial"/>
                <a:cs typeface="UOFHKP+Arial"/>
              </a:rPr>
              <a:t>Foods</a:t>
            </a:r>
            <a:r>
              <a:rPr dirty="0" sz="900" spc="2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&amp;</a:t>
            </a:r>
            <a:r>
              <a:rPr dirty="0" sz="900" spc="-1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Usha</a:t>
            </a:r>
            <a:r>
              <a:rPr dirty="0" sz="900" spc="-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 spc="-12">
                <a:solidFill>
                  <a:srgbClr val="000000"/>
                </a:solidFill>
                <a:latin typeface="UOFHKP+Arial"/>
                <a:cs typeface="UOFHKP+Arial"/>
              </a:rPr>
              <a:t>Sweets</a:t>
            </a:r>
          </a:p>
          <a:p>
            <a:pPr marL="94488" marR="0">
              <a:lnSpc>
                <a:spcPts val="1018"/>
              </a:lnSpc>
              <a:spcBef>
                <a:spcPts val="949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Santoor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Indian</a:t>
            </a:r>
            <a:r>
              <a:rPr dirty="0" sz="900" spc="-1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Restaurant</a:t>
            </a:r>
          </a:p>
          <a:p>
            <a:pPr marL="68618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Kerala</a:t>
            </a:r>
            <a:r>
              <a:rPr dirty="0" sz="900" spc="1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 spc="-10">
                <a:solidFill>
                  <a:srgbClr val="000000"/>
                </a:solidFill>
                <a:latin typeface="UOFHKP+Arial"/>
                <a:cs typeface="UOFHKP+Arial"/>
              </a:rPr>
              <a:t>Kitchen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939919" y="2761664"/>
            <a:ext cx="966349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Mumbai</a:t>
            </a:r>
            <a:r>
              <a:rPr dirty="0" sz="900" spc="34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 spc="-10">
                <a:solidFill>
                  <a:srgbClr val="000000"/>
                </a:solidFill>
                <a:latin typeface="UOFHKP+Arial"/>
                <a:cs typeface="UOFHKP+Arial"/>
              </a:rPr>
              <a:t>Xpress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728851" y="3008552"/>
            <a:ext cx="726131" cy="5507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Floral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Park</a:t>
            </a:r>
          </a:p>
          <a:p>
            <a:pPr marL="0" marR="0">
              <a:lnSpc>
                <a:spcPts val="1018"/>
              </a:lnSpc>
              <a:spcBef>
                <a:spcPts val="949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Floral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Park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469769" y="3008552"/>
            <a:ext cx="1688774" cy="5507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4c76ff35a5676dcb72671721</a:t>
            </a:r>
          </a:p>
          <a:p>
            <a:pPr marL="0" marR="0">
              <a:lnSpc>
                <a:spcPts val="1018"/>
              </a:lnSpc>
              <a:spcBef>
                <a:spcPts val="949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4df0f39dd4c04d0392c853ea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982590" y="3008552"/>
            <a:ext cx="923976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Flavor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 spc="-14">
                <a:solidFill>
                  <a:srgbClr val="000000"/>
                </a:solidFill>
                <a:latin typeface="UOFHKP+Arial"/>
                <a:cs typeface="UOFHKP+Arial"/>
              </a:rPr>
              <a:t>Of</a:t>
            </a:r>
            <a:r>
              <a:rPr dirty="0" sz="900" spc="1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India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976495" y="3258488"/>
            <a:ext cx="930809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Sagar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Chinese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728851" y="3505376"/>
            <a:ext cx="4610132" cy="547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Floral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Park</a:t>
            </a:r>
            <a:r>
              <a:rPr dirty="0" sz="900" spc="864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571af96a498e9e392d8d3786</a:t>
            </a:r>
            <a:r>
              <a:rPr dirty="0" sz="900" spc="7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Namaste</a:t>
            </a:r>
            <a:r>
              <a:rPr dirty="0" sz="900" spc="-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Authenic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Indian</a:t>
            </a:r>
            <a:r>
              <a:rPr dirty="0" sz="900" spc="-1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Cuisine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Floral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Park</a:t>
            </a:r>
            <a:r>
              <a:rPr dirty="0" sz="900" spc="913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51d84192498ea979a3c4f13d</a:t>
            </a:r>
            <a:r>
              <a:rPr dirty="0" sz="900" spc="2904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Sunshine</a:t>
            </a:r>
            <a:r>
              <a:rPr dirty="0" sz="900" spc="-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Grill</a:t>
            </a:r>
            <a:r>
              <a:rPr dirty="0" sz="900" spc="3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&amp;</a:t>
            </a:r>
            <a:r>
              <a:rPr dirty="0" sz="900" spc="-1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Restaurant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81888" y="4181097"/>
            <a:ext cx="6300834" cy="788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So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Floral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Park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in</a:t>
            </a:r>
            <a:r>
              <a:rPr dirty="0" sz="1050" spc="-1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Queens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has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the</a:t>
            </a:r>
            <a:r>
              <a:rPr dirty="0" sz="1050" spc="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highest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number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of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Indian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Resturants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with</a:t>
            </a:r>
            <a:r>
              <a:rPr dirty="0" sz="1050" spc="-23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</a:t>
            </a:r>
            <a:r>
              <a:rPr dirty="0" sz="1050" spc="-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total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count</a:t>
            </a:r>
            <a:r>
              <a:rPr dirty="0" sz="1050" spc="17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of</a:t>
            </a:r>
            <a:r>
              <a:rPr dirty="0" sz="1050" spc="2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9.</a:t>
            </a:r>
          </a:p>
          <a:p>
            <a:pPr marL="0" marR="0">
              <a:lnSpc>
                <a:spcPts val="1179"/>
              </a:lnSpc>
              <a:spcBef>
                <a:spcPts val="2276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Now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28">
                <a:solidFill>
                  <a:srgbClr val="000000"/>
                </a:solidFill>
                <a:latin typeface="UOFHKP+Arial"/>
                <a:cs typeface="UOFHKP+Arial"/>
              </a:rPr>
              <a:t>we</a:t>
            </a:r>
            <a:r>
              <a:rPr dirty="0" sz="1050" spc="-6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will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get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the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ranking</a:t>
            </a:r>
            <a:r>
              <a:rPr dirty="0" sz="1050" spc="1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of</a:t>
            </a:r>
            <a:r>
              <a:rPr dirty="0" sz="1050" spc="2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each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resturant</a:t>
            </a:r>
            <a:r>
              <a:rPr dirty="0" sz="1050" spc="1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for</a:t>
            </a:r>
            <a:r>
              <a:rPr dirty="0" sz="1050" spc="34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further</a:t>
            </a:r>
            <a:r>
              <a:rPr dirty="0" sz="1050" spc="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analysis.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543800" cy="10061573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1888" y="468230"/>
            <a:ext cx="91753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[260]: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1888" y="745599"/>
            <a:ext cx="7091794" cy="7055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</a:t>
            </a:r>
            <a:r>
              <a:rPr dirty="0" sz="1050" spc="-15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prepare</a:t>
            </a:r>
            <a:r>
              <a:rPr dirty="0" sz="1050" spc="12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neighborhood</a:t>
            </a:r>
            <a:r>
              <a:rPr dirty="0" sz="1050" spc="-11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list</a:t>
            </a:r>
            <a:r>
              <a:rPr dirty="0" sz="1050" spc="-14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that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contains</a:t>
            </a:r>
            <a:r>
              <a:rPr dirty="0" sz="1050" spc="-12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indian</a:t>
            </a:r>
            <a:r>
              <a:rPr dirty="0" sz="1050" spc="-15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resturants</a:t>
            </a:r>
          </a:p>
          <a:p>
            <a:pPr marL="0" marR="0">
              <a:lnSpc>
                <a:spcPts val="1196"/>
              </a:lnSpc>
              <a:spcBef>
                <a:spcPts val="14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column_names</a:t>
            </a:r>
            <a:r>
              <a:rPr dirty="0" sz="1050" spc="14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'Borough'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'Neighborhood'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'ID'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'Name'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'Likes'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'Rating'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'Tips'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</a:t>
            </a:r>
          </a:p>
          <a:p>
            <a:pPr marL="0" marR="0">
              <a:lnSpc>
                <a:spcPts val="1196"/>
              </a:lnSpc>
              <a:spcBef>
                <a:spcPts val="243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indian_rest_stats_ny</a:t>
            </a:r>
            <a:r>
              <a:rPr dirty="0" sz="1050" spc="14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pd.DataFrame(columns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column_names)</a:t>
            </a:r>
            <a:r>
              <a:rPr dirty="0" sz="1050" spc="1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count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8800"/>
                </a:solidFill>
                <a:latin typeface="KEITQG+Courier New"/>
                <a:cs typeface="KEITQG+Courier New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1032" y="1712195"/>
            <a:ext cx="3864484" cy="5348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 b="1">
                <a:solidFill>
                  <a:srgbClr val="008000"/>
                </a:solidFill>
                <a:latin typeface="CERCQT+Courier New,Bold"/>
                <a:cs typeface="CERCQT+Courier New,Bold"/>
              </a:rPr>
              <a:t>for</a:t>
            </a: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row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14" b="1">
                <a:solidFill>
                  <a:srgbClr val="008000"/>
                </a:solidFill>
                <a:latin typeface="CERCQT+Courier New,Bold"/>
                <a:cs typeface="CERCQT+Courier New,Bold"/>
              </a:rPr>
              <a:t>in</a:t>
            </a:r>
            <a:r>
              <a:rPr dirty="0" sz="1050" spc="-28" b="1">
                <a:solidFill>
                  <a:srgbClr val="008000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indian_rest_ny.values.tolist():</a:t>
            </a:r>
          </a:p>
          <a:p>
            <a:pPr marL="320039" marR="0">
              <a:lnSpc>
                <a:spcPts val="1196"/>
              </a:lnSpc>
              <a:spcBef>
                <a:spcPts val="243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Borough,Neighborhood,ID,Name</a:t>
            </a:r>
            <a:r>
              <a:rPr dirty="0" sz="1050" spc="14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row</a:t>
            </a:r>
            <a:r>
              <a:rPr dirty="0" sz="1050" spc="2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 b="1">
                <a:solidFill>
                  <a:srgbClr val="008000"/>
                </a:solidFill>
                <a:latin typeface="CERCQT+Courier New,Bold"/>
                <a:cs typeface="CERCQT+Courier New,Bold"/>
              </a:rPr>
              <a:t>try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1072" y="2212067"/>
            <a:ext cx="6730179" cy="1974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20344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venue_details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get_venue_details(ID)</a:t>
            </a:r>
          </a:p>
          <a:p>
            <a:pPr marL="320344" marR="0">
              <a:lnSpc>
                <a:spcPts val="1196"/>
              </a:lnSpc>
              <a:spcBef>
                <a:spcPts val="99"/>
              </a:spcBef>
              <a:spcAft>
                <a:spcPts val="0"/>
              </a:spcAft>
            </a:pPr>
            <a:r>
              <a:rPr dirty="0" sz="1050">
                <a:solidFill>
                  <a:srgbClr val="008000"/>
                </a:solidFill>
                <a:latin typeface="KEITQG+Courier New"/>
                <a:cs typeface="KEITQG+Courier New"/>
              </a:rPr>
              <a:t>print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(venue_details)</a:t>
            </a:r>
          </a:p>
          <a:p>
            <a:pPr marL="320344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 spc="-10">
                <a:solidFill>
                  <a:srgbClr val="008000"/>
                </a:solidFill>
                <a:latin typeface="KEITQG+Courier New"/>
                <a:cs typeface="KEITQG+Courier New"/>
              </a:rPr>
              <a:t>id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,name,likes,rating,tips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venue_details.values.tolist()[</a:t>
            </a:r>
            <a:r>
              <a:rPr dirty="0" sz="1050" spc="-10">
                <a:solidFill>
                  <a:srgbClr val="008800"/>
                </a:solidFill>
                <a:latin typeface="KEITQG+Courier New"/>
                <a:cs typeface="KEITQG+Courier New"/>
              </a:rPr>
              <a:t>0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</a:t>
            </a:r>
          </a:p>
          <a:p>
            <a:pPr marL="0" marR="0">
              <a:lnSpc>
                <a:spcPts val="1196"/>
              </a:lnSpc>
              <a:spcBef>
                <a:spcPts val="77"/>
              </a:spcBef>
              <a:spcAft>
                <a:spcPts val="0"/>
              </a:spcAft>
            </a:pP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except</a:t>
            </a: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IndexError:</a:t>
            </a:r>
          </a:p>
          <a:p>
            <a:pPr marL="320344" marR="0">
              <a:lnSpc>
                <a:spcPts val="1196"/>
              </a:lnSpc>
              <a:spcBef>
                <a:spcPts val="99"/>
              </a:spcBef>
              <a:spcAft>
                <a:spcPts val="0"/>
              </a:spcAft>
            </a:pPr>
            <a:r>
              <a:rPr dirty="0" sz="1050">
                <a:solidFill>
                  <a:srgbClr val="008000"/>
                </a:solidFill>
                <a:latin typeface="KEITQG+Courier New"/>
                <a:cs typeface="KEITQG+Courier New"/>
              </a:rPr>
              <a:t>print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(</a:t>
            </a:r>
            <a:r>
              <a:rPr dirty="0" sz="1050" spc="-10">
                <a:solidFill>
                  <a:srgbClr val="ba2121"/>
                </a:solidFill>
                <a:latin typeface="KEITQG+Courier New"/>
                <a:cs typeface="KEITQG+Courier New"/>
              </a:rPr>
              <a:t>'No</a:t>
            </a:r>
            <a:r>
              <a:rPr dirty="0" sz="1050" spc="17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data</a:t>
            </a:r>
            <a:r>
              <a:rPr dirty="0" sz="1050" spc="-14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available</a:t>
            </a:r>
            <a:r>
              <a:rPr dirty="0" sz="1050" spc="10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ba2121"/>
                </a:solidFill>
                <a:latin typeface="KEITQG+Courier New"/>
                <a:cs typeface="KEITQG+Courier New"/>
              </a:rPr>
              <a:t>for</a:t>
            </a:r>
            <a:r>
              <a:rPr dirty="0" sz="1050" spc="17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id='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,ID)</a:t>
            </a:r>
          </a:p>
          <a:p>
            <a:pPr marL="320344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408080"/>
                </a:solidFill>
                <a:latin typeface="KEITQG+Courier New"/>
                <a:cs typeface="KEITQG+Courier New"/>
              </a:rPr>
              <a:t>#</a:t>
            </a:r>
            <a:r>
              <a:rPr dirty="0" sz="1050" spc="-15">
                <a:solidFill>
                  <a:srgbClr val="40808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we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will</a:t>
            </a:r>
            <a:r>
              <a:rPr dirty="0" sz="1050" spc="-14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assign</a:t>
            </a:r>
            <a:r>
              <a:rPr dirty="0" sz="1050" spc="-15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0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value</a:t>
            </a:r>
            <a:r>
              <a:rPr dirty="0" sz="1050" spc="-11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for</a:t>
            </a:r>
            <a:r>
              <a:rPr dirty="0" sz="1050" spc="-18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these</a:t>
            </a:r>
            <a:r>
              <a:rPr dirty="0" sz="1050" spc="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resturants</a:t>
            </a:r>
            <a:r>
              <a:rPr dirty="0" sz="1050" spc="11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as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they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may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have</a:t>
            </a:r>
            <a:r>
              <a:rPr dirty="0" sz="1050" spc="-14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been</a:t>
            </a:r>
          </a:p>
          <a:p>
            <a:pPr marL="320344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#recently</a:t>
            </a:r>
            <a:r>
              <a:rPr dirty="0" sz="1050" spc="14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opened</a:t>
            </a:r>
            <a:r>
              <a:rPr dirty="0" sz="1050" spc="12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or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details</a:t>
            </a:r>
            <a:r>
              <a:rPr dirty="0" sz="1050" spc="-14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does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not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exist</a:t>
            </a:r>
            <a:r>
              <a:rPr dirty="0" sz="1050" spc="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in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FourSquare</a:t>
            </a:r>
            <a:r>
              <a:rPr dirty="0" sz="1050" spc="-14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Database</a:t>
            </a:r>
          </a:p>
          <a:p>
            <a:pPr marL="320344" marR="0">
              <a:lnSpc>
                <a:spcPts val="1196"/>
              </a:lnSpc>
              <a:spcBef>
                <a:spcPts val="51"/>
              </a:spcBef>
              <a:spcAft>
                <a:spcPts val="0"/>
              </a:spcAft>
            </a:pPr>
            <a:r>
              <a:rPr dirty="0" sz="1050" spc="-10">
                <a:solidFill>
                  <a:srgbClr val="008000"/>
                </a:solidFill>
                <a:latin typeface="KEITQG+Courier New"/>
                <a:cs typeface="KEITQG+Courier New"/>
              </a:rPr>
              <a:t>id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,name,likes,rating,tips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[</a:t>
            </a:r>
            <a:r>
              <a:rPr dirty="0" sz="1050" spc="-10">
                <a:solidFill>
                  <a:srgbClr val="008800"/>
                </a:solidFill>
                <a:latin typeface="KEITQG+Courier New"/>
                <a:cs typeface="KEITQG+Courier New"/>
              </a:rPr>
              <a:t>0</a:t>
            </a:r>
            <a:r>
              <a:rPr dirty="0" sz="1050" spc="14">
                <a:solidFill>
                  <a:srgbClr val="000000"/>
                </a:solidFill>
                <a:latin typeface="KEITQG+Courier New"/>
                <a:cs typeface="KEITQG+Courier New"/>
              </a:rPr>
              <a:t>]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*</a:t>
            </a:r>
            <a:r>
              <a:rPr dirty="0" sz="1050">
                <a:solidFill>
                  <a:srgbClr val="008800"/>
                </a:solidFill>
                <a:latin typeface="KEITQG+Courier New"/>
                <a:cs typeface="KEITQG+Courier New"/>
              </a:rPr>
              <a:t>5</a:t>
            </a:r>
          </a:p>
          <a:p>
            <a:pPr marL="0" marR="0">
              <a:lnSpc>
                <a:spcPts val="1196"/>
              </a:lnSpc>
              <a:spcBef>
                <a:spcPts val="99"/>
              </a:spcBef>
              <a:spcAft>
                <a:spcPts val="0"/>
              </a:spcAft>
            </a:pPr>
            <a:r>
              <a:rPr dirty="0" sz="1050">
                <a:solidFill>
                  <a:srgbClr val="008000"/>
                </a:solidFill>
                <a:latin typeface="KEITQG+Courier New"/>
                <a:cs typeface="KEITQG+Courier New"/>
              </a:rPr>
              <a:t>print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(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'('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,count,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'/'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>
                <a:solidFill>
                  <a:srgbClr val="008000"/>
                </a:solidFill>
                <a:latin typeface="KEITQG+Courier New"/>
                <a:cs typeface="KEITQG+Courier New"/>
              </a:rPr>
              <a:t>len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(indian_rest_ny),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')'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'processed'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</a:p>
          <a:p>
            <a:pPr marL="0" marR="0">
              <a:lnSpc>
                <a:spcPts val="1196"/>
              </a:lnSpc>
              <a:spcBef>
                <a:spcPts val="51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indian_rest_stats_ny</a:t>
            </a:r>
            <a:r>
              <a:rPr dirty="0" sz="1050" spc="18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-12" b="1">
                <a:solidFill>
                  <a:srgbClr val="7216ab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indian_rest_stats_ny.append({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'Borough'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: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Borough,</a:t>
            </a:r>
          </a:p>
          <a:p>
            <a:pPr marL="3534105" marR="0">
              <a:lnSpc>
                <a:spcPts val="1196"/>
              </a:lnSpc>
              <a:spcBef>
                <a:spcPts val="102"/>
              </a:spcBef>
              <a:spcAft>
                <a:spcPts val="0"/>
              </a:spcAft>
            </a:pP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'Neighborhood'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: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Neighborhood,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68978" y="3998830"/>
            <a:ext cx="1930007" cy="1156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620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'ID'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: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8000"/>
                </a:solidFill>
                <a:latin typeface="KEITQG+Courier New"/>
                <a:cs typeface="KEITQG+Courier New"/>
              </a:rPr>
              <a:t>id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</a:p>
          <a:p>
            <a:pPr marL="7620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'Name'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: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name,</a:t>
            </a:r>
          </a:p>
          <a:p>
            <a:pPr marL="7620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'Likes'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: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likes,</a:t>
            </a:r>
          </a:p>
          <a:p>
            <a:pPr marL="7620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'Rating'</a:t>
            </a:r>
            <a:r>
              <a:rPr dirty="0" sz="1050" spc="18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: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rating,</a:t>
            </a:r>
          </a:p>
          <a:p>
            <a:pPr marL="7620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'Tips'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: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tips</a:t>
            </a:r>
          </a:p>
          <a:p>
            <a:pPr marL="0" marR="0">
              <a:lnSpc>
                <a:spcPts val="1196"/>
              </a:lnSpc>
              <a:spcBef>
                <a:spcPts val="51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},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ignore_index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True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1072" y="4965301"/>
            <a:ext cx="84386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count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+=</a:t>
            </a:r>
            <a:r>
              <a:rPr dirty="0" sz="1050">
                <a:solidFill>
                  <a:srgbClr val="008800"/>
                </a:solidFill>
                <a:latin typeface="KEITQG+Courier New"/>
                <a:cs typeface="KEITQG+Courier New"/>
              </a:rPr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46350" y="5196949"/>
            <a:ext cx="2651932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ID</a:t>
            </a:r>
            <a:r>
              <a:rPr dirty="0" sz="1050" spc="186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Name</a:t>
            </a:r>
            <a:r>
              <a:rPr dirty="0" sz="1050" spc="1243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Likes</a:t>
            </a:r>
            <a:r>
              <a:rPr dirty="0" sz="1050" spc="6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Rating</a:t>
            </a:r>
            <a:r>
              <a:rPr dirty="0" sz="1050" spc="446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Tips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1888" y="5358493"/>
            <a:ext cx="3041535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0</a:t>
            </a:r>
            <a:r>
              <a:rPr dirty="0" sz="1050" spc="113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5b931ea69d7468002c3b1382</a:t>
            </a:r>
            <a:r>
              <a:rPr dirty="0" sz="1050" spc="189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Adda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01211" y="5358493"/>
            <a:ext cx="360985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71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159250" y="5358493"/>
            <a:ext cx="441465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9.2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693030" y="5358493"/>
            <a:ext cx="360985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20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81888" y="5520037"/>
            <a:ext cx="4331239" cy="836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(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149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/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153</a:t>
            </a:r>
            <a:r>
              <a:rPr dirty="0" sz="1050" spc="532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processed</a:t>
            </a:r>
          </a:p>
          <a:p>
            <a:pPr marL="2064461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ID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0</a:t>
            </a:r>
            <a:r>
              <a:rPr dirty="0" sz="1050" spc="113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564d283d498e6e851df79d87</a:t>
            </a:r>
            <a:r>
              <a:rPr dirty="0" sz="1050" spc="189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Great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</a:t>
            </a:r>
            <a:r>
              <a:rPr dirty="0" sz="1050" spc="12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Curry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(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150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/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153</a:t>
            </a:r>
            <a:r>
              <a:rPr dirty="0" sz="1050" spc="536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processed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003802" y="5681581"/>
            <a:ext cx="2234959" cy="5122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Name</a:t>
            </a:r>
            <a:r>
              <a:rPr dirty="0" sz="1050" spc="569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00" spc="15">
                <a:solidFill>
                  <a:srgbClr val="000000"/>
                </a:solidFill>
                <a:latin typeface="KEITQG+Courier New"/>
                <a:cs typeface="KEITQG+Courier New"/>
              </a:rPr>
              <a:t>Likes</a:t>
            </a:r>
            <a:r>
              <a:rPr dirty="0" sz="1000" spc="939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Rating</a:t>
            </a:r>
            <a:r>
              <a:rPr dirty="0" sz="1050" spc="159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15">
                <a:solidFill>
                  <a:srgbClr val="000000"/>
                </a:solidFill>
                <a:latin typeface="KEITQG+Courier New"/>
                <a:cs typeface="KEITQG+Courier New"/>
              </a:rPr>
              <a:t>Tips</a:t>
            </a:r>
          </a:p>
          <a:p>
            <a:pPr marL="1286636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6.7</a:t>
            </a:r>
            <a:r>
              <a:rPr dirty="0" sz="1050" spc="2036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2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775327" y="5843125"/>
            <a:ext cx="280505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3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546350" y="6166467"/>
            <a:ext cx="360985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ID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927347" y="6166467"/>
            <a:ext cx="2294478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Name</a:t>
            </a:r>
            <a:r>
              <a:rPr dirty="0" sz="1050" spc="64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Likes</a:t>
            </a:r>
            <a:r>
              <a:rPr dirty="0" sz="1050" spc="6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Rating</a:t>
            </a:r>
            <a:r>
              <a:rPr dirty="0" sz="1050" spc="613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Tips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81888" y="6328011"/>
            <a:ext cx="423669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0</a:t>
            </a:r>
            <a:r>
              <a:rPr dirty="0" sz="1050" spc="113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4b1b341bf964a5208af923e3</a:t>
            </a:r>
            <a:r>
              <a:rPr dirty="0" sz="1050" spc="189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Five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Star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Banquet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643882" y="6328011"/>
            <a:ext cx="360985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29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202046" y="6328011"/>
            <a:ext cx="441465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7.4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763133" y="6328011"/>
            <a:ext cx="360985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31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81888" y="6492603"/>
            <a:ext cx="2192463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(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151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/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153</a:t>
            </a:r>
            <a:r>
              <a:rPr dirty="0" sz="1050" spc="536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processed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546350" y="6666339"/>
            <a:ext cx="360985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ID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104385" y="6666339"/>
            <a:ext cx="2115783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Name</a:t>
            </a:r>
            <a:r>
              <a:rPr dirty="0" sz="1050" spc="594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Likes</a:t>
            </a:r>
            <a:r>
              <a:rPr dirty="0" sz="1050" spc="64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Rating</a:t>
            </a:r>
            <a:r>
              <a:rPr dirty="0" sz="1050" spc="7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Ti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81888" y="6830931"/>
            <a:ext cx="360985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ps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81888" y="6992475"/>
            <a:ext cx="4496012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0</a:t>
            </a:r>
            <a:r>
              <a:rPr dirty="0" sz="1050" spc="536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50a287a7e4b0033f830f06db</a:t>
            </a:r>
            <a:r>
              <a:rPr dirty="0" sz="1050" spc="669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Raj's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</a:t>
            </a:r>
            <a:r>
              <a:rPr dirty="0" sz="1050" spc="12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Kitchen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802759" y="6992475"/>
            <a:ext cx="360985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21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360542" y="6992475"/>
            <a:ext cx="441465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7.2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481888" y="7154019"/>
            <a:ext cx="280505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9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481888" y="7315944"/>
            <a:ext cx="2114800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(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152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/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153</a:t>
            </a:r>
            <a:r>
              <a:rPr dirty="0" sz="1050" spc="-18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processed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481888" y="7550640"/>
            <a:ext cx="3681303" cy="6872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Empty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DataFrame</a:t>
            </a:r>
          </a:p>
          <a:p>
            <a:pPr marL="0" marR="0">
              <a:lnSpc>
                <a:spcPts val="1196"/>
              </a:lnSpc>
              <a:spcBef>
                <a:spcPts val="171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Columns:</a:t>
            </a:r>
            <a:r>
              <a:rPr dirty="0" sz="1050" spc="14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[ID,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Name,</a:t>
            </a:r>
            <a:r>
              <a:rPr dirty="0" sz="1050" spc="-11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Likes,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Rating,</a:t>
            </a:r>
            <a:r>
              <a:rPr dirty="0" sz="1050" spc="-14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Tips]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Index: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[]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481888" y="8047464"/>
            <a:ext cx="4599582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No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data</a:t>
            </a:r>
            <a:r>
              <a:rPr dirty="0" sz="1050" spc="-14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available</a:t>
            </a:r>
            <a:r>
              <a:rPr dirty="0" sz="1050" spc="1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for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id=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4b65f2e3f964a5206e0a2be3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481888" y="8233392"/>
            <a:ext cx="2115236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(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153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/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153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processed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543800" cy="10061573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1888" y="468230"/>
            <a:ext cx="91753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[261]: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1888" y="745599"/>
            <a:ext cx="2498913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indian_rest_stats_ny.head</a:t>
            </a:r>
            <a:r>
              <a:rPr dirty="0" sz="1050" spc="-10">
                <a:solidFill>
                  <a:srgbClr val="00bb00"/>
                </a:solidFill>
                <a:latin typeface="KEITQG+Courier New"/>
                <a:cs typeface="KEITQG+Courier New"/>
              </a:rPr>
              <a:t>()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888" y="1050399"/>
            <a:ext cx="92434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d84315"/>
                </a:solidFill>
                <a:latin typeface="KEITQG+Courier New"/>
                <a:cs typeface="KEITQG+Courier New"/>
              </a:rPr>
              <a:t>Out[261]: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1448" y="1514397"/>
            <a:ext cx="1585086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Borough</a:t>
            </a:r>
            <a:r>
              <a:rPr dirty="0" sz="900" spc="665" b="1">
                <a:solidFill>
                  <a:srgbClr val="000000"/>
                </a:solidFill>
                <a:latin typeface="LAPBNG+Arial,Bold"/>
                <a:cs typeface="LAPBNG+Arial,Bold"/>
              </a:rPr>
              <a:t> </a:t>
            </a: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Neighborhood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680459" y="1514397"/>
            <a:ext cx="288626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10" b="1">
                <a:solidFill>
                  <a:srgbClr val="000000"/>
                </a:solidFill>
                <a:latin typeface="LAPBNG+Arial,Bold"/>
                <a:cs typeface="LAPBNG+Arial,Bold"/>
              </a:rPr>
              <a:t>ID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49394" y="1514397"/>
            <a:ext cx="1795595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Name</a:t>
            </a:r>
            <a:r>
              <a:rPr dirty="0" sz="900" spc="665" b="1">
                <a:solidFill>
                  <a:srgbClr val="000000"/>
                </a:solidFill>
                <a:latin typeface="LAPBNG+Arial,Bold"/>
                <a:cs typeface="LAPBNG+Arial,Bold"/>
              </a:rPr>
              <a:t> </a:t>
            </a: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Likes</a:t>
            </a:r>
            <a:r>
              <a:rPr dirty="0" sz="900" spc="661" b="1">
                <a:solidFill>
                  <a:srgbClr val="000000"/>
                </a:solidFill>
                <a:latin typeface="LAPBNG+Arial,Bold"/>
                <a:cs typeface="LAPBNG+Arial,Bold"/>
              </a:rPr>
              <a:t> </a:t>
            </a: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Rating</a:t>
            </a:r>
            <a:r>
              <a:rPr dirty="0" sz="900" spc="707" b="1">
                <a:solidFill>
                  <a:srgbClr val="000000"/>
                </a:solidFill>
                <a:latin typeface="LAPBNG+Arial,Bold"/>
                <a:cs typeface="LAPBNG+Arial,Bold"/>
              </a:rPr>
              <a:t> </a:t>
            </a: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Tips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186682" y="1752522"/>
            <a:ext cx="848495" cy="4441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Cumin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Indian</a:t>
            </a:r>
          </a:p>
          <a:p>
            <a:pPr marL="292608" marR="0">
              <a:lnSpc>
                <a:spcPts val="1018"/>
              </a:lnSpc>
              <a:spcBef>
                <a:spcPts val="109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Cuisine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8568" y="1837866"/>
            <a:ext cx="235865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48232" y="1837866"/>
            <a:ext cx="474017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Bronx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542922" y="1837866"/>
            <a:ext cx="2591989" cy="681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1919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Riverdale</a:t>
            </a:r>
            <a:r>
              <a:rPr dirty="0" sz="900" spc="100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4c04544df423a593ac83d116</a:t>
            </a:r>
          </a:p>
          <a:p>
            <a:pPr marL="0" marR="0">
              <a:lnSpc>
                <a:spcPts val="1018"/>
              </a:lnSpc>
              <a:spcBef>
                <a:spcPts val="1981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Kingsbridge</a:t>
            </a:r>
            <a:r>
              <a:rPr dirty="0" sz="900" spc="102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4c04544df423a593ac83d116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144134" y="1837866"/>
            <a:ext cx="300281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13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589396" y="1837866"/>
            <a:ext cx="333273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6.6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043548" y="1837866"/>
            <a:ext cx="235865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9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186682" y="2133522"/>
            <a:ext cx="848495" cy="4441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Cumin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Indian</a:t>
            </a:r>
          </a:p>
          <a:p>
            <a:pPr marL="292608" marR="0">
              <a:lnSpc>
                <a:spcPts val="1018"/>
              </a:lnSpc>
              <a:spcBef>
                <a:spcPts val="109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Cuisine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88568" y="2218866"/>
            <a:ext cx="235865" cy="9289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1</a:t>
            </a:r>
          </a:p>
          <a:p>
            <a:pPr marL="0" marR="0">
              <a:lnSpc>
                <a:spcPts val="1018"/>
              </a:lnSpc>
              <a:spcBef>
                <a:spcPts val="1453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2</a:t>
            </a:r>
          </a:p>
          <a:p>
            <a:pPr marL="0" marR="0">
              <a:lnSpc>
                <a:spcPts val="1018"/>
              </a:lnSpc>
              <a:spcBef>
                <a:spcPts val="1455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3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48232" y="2218866"/>
            <a:ext cx="474017" cy="9289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Bronx</a:t>
            </a:r>
          </a:p>
          <a:p>
            <a:pPr marL="0" marR="0">
              <a:lnSpc>
                <a:spcPts val="1018"/>
              </a:lnSpc>
              <a:spcBef>
                <a:spcPts val="1453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Bronx</a:t>
            </a:r>
          </a:p>
          <a:p>
            <a:pPr marL="0" marR="0">
              <a:lnSpc>
                <a:spcPts val="1018"/>
              </a:lnSpc>
              <a:spcBef>
                <a:spcPts val="145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Bronx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144134" y="2218866"/>
            <a:ext cx="300281" cy="614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13</a:t>
            </a:r>
          </a:p>
          <a:p>
            <a:pPr marL="64008" marR="0">
              <a:lnSpc>
                <a:spcPts val="1018"/>
              </a:lnSpc>
              <a:spcBef>
                <a:spcPts val="1453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589396" y="2218866"/>
            <a:ext cx="333273" cy="9289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6.6</a:t>
            </a:r>
          </a:p>
          <a:p>
            <a:pPr marL="0" marR="0">
              <a:lnSpc>
                <a:spcPts val="1018"/>
              </a:lnSpc>
              <a:spcBef>
                <a:spcPts val="1453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7.7</a:t>
            </a:r>
          </a:p>
          <a:p>
            <a:pPr marL="0" marR="0">
              <a:lnSpc>
                <a:spcPts val="1018"/>
              </a:lnSpc>
              <a:spcBef>
                <a:spcPts val="145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6.1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979540" y="2218866"/>
            <a:ext cx="300281" cy="9289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4008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9</a:t>
            </a:r>
          </a:p>
          <a:p>
            <a:pPr marL="0" marR="0">
              <a:lnSpc>
                <a:spcPts val="1018"/>
              </a:lnSpc>
              <a:spcBef>
                <a:spcPts val="1453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10</a:t>
            </a:r>
          </a:p>
          <a:p>
            <a:pPr marL="64008" marR="0">
              <a:lnSpc>
                <a:spcPts val="1018"/>
              </a:lnSpc>
              <a:spcBef>
                <a:spcPts val="145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2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613027" y="2532810"/>
            <a:ext cx="712225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Woodlawn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350897" y="2532810"/>
            <a:ext cx="1681294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4c0448d9310fc9b6bf1dc761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314697" y="2532810"/>
            <a:ext cx="718466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Curry</a:t>
            </a:r>
            <a:r>
              <a:rPr dirty="0" sz="900" spc="-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 spc="-12">
                <a:solidFill>
                  <a:srgbClr val="000000"/>
                </a:solidFill>
                <a:latin typeface="UOFHKP+Arial"/>
                <a:cs typeface="UOFHKP+Arial"/>
              </a:rPr>
              <a:t>Spot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958082" y="2761664"/>
            <a:ext cx="1075225" cy="447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Melanies</a:t>
            </a:r>
            <a:r>
              <a:rPr dirty="0" sz="900" spc="2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Roti</a:t>
            </a:r>
            <a:r>
              <a:rPr dirty="0" sz="900" spc="34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 spc="-17">
                <a:solidFill>
                  <a:srgbClr val="000000"/>
                </a:solidFill>
                <a:latin typeface="UOFHKP+Arial"/>
                <a:cs typeface="UOFHKP+Arial"/>
              </a:rPr>
              <a:t>Bar</a:t>
            </a:r>
          </a:p>
          <a:p>
            <a:pPr marL="463296" marR="0">
              <a:lnSpc>
                <a:spcPts val="1018"/>
              </a:lnSpc>
              <a:spcBef>
                <a:spcPts val="133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And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Grill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536827" y="2847008"/>
            <a:ext cx="2595325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Parkchester</a:t>
            </a:r>
            <a:r>
              <a:rPr dirty="0" sz="900" spc="75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4c194631838020a13e78e561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208142" y="2847008"/>
            <a:ext cx="235865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3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186682" y="3142664"/>
            <a:ext cx="848495" cy="447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Cumin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Indian</a:t>
            </a:r>
          </a:p>
          <a:p>
            <a:pPr marL="292608" marR="0">
              <a:lnSpc>
                <a:spcPts val="1018"/>
              </a:lnSpc>
              <a:spcBef>
                <a:spcPts val="133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Cuisine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88568" y="3228008"/>
            <a:ext cx="235865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4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948232" y="3228008"/>
            <a:ext cx="3275931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Bronx</a:t>
            </a:r>
            <a:r>
              <a:rPr dirty="0" sz="900" spc="8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Spuyten</a:t>
            </a:r>
            <a:r>
              <a:rPr dirty="0" sz="900" spc="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Duyvil</a:t>
            </a:r>
            <a:r>
              <a:rPr dirty="0" sz="900" spc="1047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4c04544df423a593ac83d116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144134" y="3228008"/>
            <a:ext cx="300281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13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589396" y="3228008"/>
            <a:ext cx="333273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6.6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6043548" y="3228008"/>
            <a:ext cx="235865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9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481888" y="3687554"/>
            <a:ext cx="91753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[265]: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481888" y="3974446"/>
            <a:ext cx="2406360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indian_rest_stats_ny.shape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481888" y="4279246"/>
            <a:ext cx="924347" cy="6293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d84315"/>
                </a:solidFill>
                <a:latin typeface="KEITQG+Courier New"/>
                <a:cs typeface="KEITQG+Courier New"/>
              </a:rPr>
              <a:t>Out[265]:</a:t>
            </a:r>
          </a:p>
          <a:p>
            <a:pPr marL="0" marR="0">
              <a:lnSpc>
                <a:spcPts val="1196"/>
              </a:lnSpc>
              <a:spcBef>
                <a:spcPts val="987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(153,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7)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481888" y="4956157"/>
            <a:ext cx="91753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[266]: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481888" y="5233525"/>
            <a:ext cx="1851046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indian_rest_ny.shape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481888" y="5538325"/>
            <a:ext cx="924347" cy="6354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d84315"/>
                </a:solidFill>
                <a:latin typeface="KEITQG+Courier New"/>
                <a:cs typeface="KEITQG+Courier New"/>
              </a:rPr>
              <a:t>Out[266]:</a:t>
            </a:r>
          </a:p>
          <a:p>
            <a:pPr marL="0" marR="0">
              <a:lnSpc>
                <a:spcPts val="1196"/>
              </a:lnSpc>
              <a:spcBef>
                <a:spcPts val="1035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(153,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4)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481888" y="6245101"/>
            <a:ext cx="7245780" cy="7460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So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28">
                <a:solidFill>
                  <a:srgbClr val="000000"/>
                </a:solidFill>
                <a:latin typeface="UOFHKP+Arial"/>
                <a:cs typeface="UOFHKP+Arial"/>
              </a:rPr>
              <a:t>we</a:t>
            </a:r>
            <a:r>
              <a:rPr dirty="0" sz="1050" spc="-43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got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data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for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all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resturants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Now</a:t>
            </a:r>
            <a:r>
              <a:rPr dirty="0" sz="1050" spc="2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lets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save</a:t>
            </a:r>
            <a:r>
              <a:rPr dirty="0" sz="1050" spc="-1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this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data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to</a:t>
            </a:r>
            <a:r>
              <a:rPr dirty="0" sz="1050" spc="1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</a:t>
            </a:r>
            <a:r>
              <a:rPr dirty="0" sz="1050" spc="-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csv</a:t>
            </a:r>
            <a:r>
              <a:rPr dirty="0" sz="1050" spc="2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sheet.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17">
                <a:solidFill>
                  <a:srgbClr val="000000"/>
                </a:solidFill>
                <a:latin typeface="UOFHKP+Arial"/>
                <a:cs typeface="UOFHKP+Arial"/>
              </a:rPr>
              <a:t>In</a:t>
            </a:r>
            <a:r>
              <a:rPr dirty="0" sz="1050" spc="-3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case</a:t>
            </a:r>
            <a:r>
              <a:rPr dirty="0" sz="1050" spc="-23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28">
                <a:solidFill>
                  <a:srgbClr val="000000"/>
                </a:solidFill>
                <a:latin typeface="UOFHKP+Arial"/>
                <a:cs typeface="UOFHKP+Arial"/>
              </a:rPr>
              <a:t>we</a:t>
            </a:r>
            <a:r>
              <a:rPr dirty="0" sz="1050" spc="-43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UOFHKP+Arial"/>
                <a:cs typeface="UOFHKP+Arial"/>
              </a:rPr>
              <a:t>by</a:t>
            </a:r>
            <a:r>
              <a:rPr dirty="0" sz="1050" spc="-3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mistake</a:t>
            </a:r>
            <a:r>
              <a:rPr dirty="0" sz="1050" spc="-43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modify</a:t>
            </a:r>
            <a:r>
              <a:rPr dirty="0" sz="1050" spc="-34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it.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As</a:t>
            </a:r>
          </a:p>
          <a:p>
            <a:pPr marL="0" marR="0">
              <a:lnSpc>
                <a:spcPts val="1179"/>
              </a:lnSpc>
              <a:spcBef>
                <a:spcPts val="38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the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number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of</a:t>
            </a:r>
            <a:r>
              <a:rPr dirty="0" sz="1050" spc="2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calls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to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get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details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for</a:t>
            </a:r>
            <a:r>
              <a:rPr dirty="0" sz="1050" spc="-23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venue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are</a:t>
            </a:r>
            <a:r>
              <a:rPr dirty="0" sz="1050" spc="-1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premium</a:t>
            </a:r>
            <a:r>
              <a:rPr dirty="0" sz="1050" spc="3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call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and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have</a:t>
            </a:r>
            <a:r>
              <a:rPr dirty="0" sz="1050" spc="-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limit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of</a:t>
            </a:r>
            <a:r>
              <a:rPr dirty="0" sz="1050" spc="2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500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per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day,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28">
                <a:solidFill>
                  <a:srgbClr val="000000"/>
                </a:solidFill>
                <a:latin typeface="UOFHKP+Arial"/>
                <a:cs typeface="UOFHKP+Arial"/>
              </a:rPr>
              <a:t>we</a:t>
            </a:r>
            <a:r>
              <a:rPr dirty="0" sz="1050" spc="-6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UOFHKP+Arial"/>
                <a:cs typeface="UOFHKP+Arial"/>
              </a:rPr>
              <a:t>will</a:t>
            </a:r>
            <a:r>
              <a:rPr dirty="0" sz="1050" spc="-36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refer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to</a:t>
            </a:r>
          </a:p>
          <a:p>
            <a:pPr marL="0" marR="0">
              <a:lnSpc>
                <a:spcPts val="1179"/>
              </a:lnSpc>
              <a:spcBef>
                <a:spcPts val="38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saved</a:t>
            </a:r>
            <a:r>
              <a:rPr dirty="0" sz="1050" spc="-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data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sheet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csv</a:t>
            </a:r>
            <a:r>
              <a:rPr dirty="0" sz="1050" spc="2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if</a:t>
            </a:r>
            <a:r>
              <a:rPr dirty="0" sz="1050" spc="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required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481888" y="7041243"/>
            <a:ext cx="917537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[267]: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481888" y="7315944"/>
            <a:ext cx="6260623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indian_rest_stats_ny.to_csv(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'indian_rest_stats_ny.csv'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index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False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481888" y="7781674"/>
            <a:ext cx="2610500" cy="3498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Lets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verify</a:t>
            </a:r>
            <a:r>
              <a:rPr dirty="0" sz="1050" spc="-3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the</a:t>
            </a:r>
            <a:r>
              <a:rPr dirty="0" sz="1050" spc="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data</a:t>
            </a:r>
            <a:r>
              <a:rPr dirty="0" sz="1050" spc="-1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from</a:t>
            </a:r>
            <a:r>
              <a:rPr dirty="0" sz="1050" spc="3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saved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csv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file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481888" y="8184624"/>
            <a:ext cx="917537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[268]: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481888" y="8459198"/>
            <a:ext cx="5923352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indian_rest_stats_ny_csv</a:t>
            </a:r>
            <a:r>
              <a:rPr dirty="0" sz="1050" spc="14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pd.read_csv(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'indian_rest_stats_ny.csv'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481888" y="8901158"/>
            <a:ext cx="917537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[269]: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481888" y="9175478"/>
            <a:ext cx="2776570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indian_rest_stats_ny_csv.shape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481888" y="9480608"/>
            <a:ext cx="924347" cy="6293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d84315"/>
                </a:solidFill>
                <a:latin typeface="KEITQG+Courier New"/>
                <a:cs typeface="KEITQG+Courier New"/>
              </a:rPr>
              <a:t>Out[269]:</a:t>
            </a:r>
          </a:p>
          <a:p>
            <a:pPr marL="0" marR="0">
              <a:lnSpc>
                <a:spcPts val="1196"/>
              </a:lnSpc>
              <a:spcBef>
                <a:spcPts val="987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(153,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7)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543800" cy="10061573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1888" y="468230"/>
            <a:ext cx="91753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[270]: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1888" y="745599"/>
            <a:ext cx="2869122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indian_rest_stats_ny_csv.head</a:t>
            </a:r>
            <a:r>
              <a:rPr dirty="0" sz="1050" spc="-10">
                <a:solidFill>
                  <a:srgbClr val="00bb00"/>
                </a:solidFill>
                <a:latin typeface="KEITQG+Courier New"/>
                <a:cs typeface="KEITQG+Courier New"/>
              </a:rPr>
              <a:t>()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888" y="1050399"/>
            <a:ext cx="92434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d84315"/>
                </a:solidFill>
                <a:latin typeface="KEITQG+Courier New"/>
                <a:cs typeface="KEITQG+Courier New"/>
              </a:rPr>
              <a:t>Out[270]: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1448" y="1514397"/>
            <a:ext cx="1585086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Borough</a:t>
            </a:r>
            <a:r>
              <a:rPr dirty="0" sz="900" spc="661" b="1">
                <a:solidFill>
                  <a:srgbClr val="000000"/>
                </a:solidFill>
                <a:latin typeface="LAPBNG+Arial,Bold"/>
                <a:cs typeface="LAPBNG+Arial,Bold"/>
              </a:rPr>
              <a:t> </a:t>
            </a: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Neighborhood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680459" y="1514397"/>
            <a:ext cx="288626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10" b="1">
                <a:solidFill>
                  <a:srgbClr val="000000"/>
                </a:solidFill>
                <a:latin typeface="LAPBNG+Arial,Bold"/>
                <a:cs typeface="LAPBNG+Arial,Bold"/>
              </a:rPr>
              <a:t>ID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49394" y="1514397"/>
            <a:ext cx="1795595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Name</a:t>
            </a:r>
            <a:r>
              <a:rPr dirty="0" sz="900" spc="665" b="1">
                <a:solidFill>
                  <a:srgbClr val="000000"/>
                </a:solidFill>
                <a:latin typeface="LAPBNG+Arial,Bold"/>
                <a:cs typeface="LAPBNG+Arial,Bold"/>
              </a:rPr>
              <a:t> </a:t>
            </a: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Likes</a:t>
            </a:r>
            <a:r>
              <a:rPr dirty="0" sz="900" spc="661" b="1">
                <a:solidFill>
                  <a:srgbClr val="000000"/>
                </a:solidFill>
                <a:latin typeface="LAPBNG+Arial,Bold"/>
                <a:cs typeface="LAPBNG+Arial,Bold"/>
              </a:rPr>
              <a:t> </a:t>
            </a: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Rating</a:t>
            </a:r>
            <a:r>
              <a:rPr dirty="0" sz="900" spc="707" b="1">
                <a:solidFill>
                  <a:srgbClr val="000000"/>
                </a:solidFill>
                <a:latin typeface="LAPBNG+Arial,Bold"/>
                <a:cs typeface="LAPBNG+Arial,Bold"/>
              </a:rPr>
              <a:t> </a:t>
            </a: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Tips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186682" y="1752522"/>
            <a:ext cx="848495" cy="4441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Cumin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Indian</a:t>
            </a:r>
          </a:p>
          <a:p>
            <a:pPr marL="292608" marR="0">
              <a:lnSpc>
                <a:spcPts val="1018"/>
              </a:lnSpc>
              <a:spcBef>
                <a:spcPts val="109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Cuisine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8568" y="1837866"/>
            <a:ext cx="235865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48232" y="1837866"/>
            <a:ext cx="474017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Bronx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542922" y="1837866"/>
            <a:ext cx="2591616" cy="681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1919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Riverdale</a:t>
            </a:r>
            <a:r>
              <a:rPr dirty="0" sz="900" spc="100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4c04544df423a593ac83d116</a:t>
            </a:r>
          </a:p>
          <a:p>
            <a:pPr marL="0" marR="0">
              <a:lnSpc>
                <a:spcPts val="1018"/>
              </a:lnSpc>
              <a:spcBef>
                <a:spcPts val="1981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Kingsbridge</a:t>
            </a:r>
            <a:r>
              <a:rPr dirty="0" sz="900" spc="102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4c04544df423a593ac83d116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144134" y="1837866"/>
            <a:ext cx="300281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13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589396" y="1837866"/>
            <a:ext cx="333273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6.6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043548" y="1837866"/>
            <a:ext cx="235865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9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186682" y="2133522"/>
            <a:ext cx="848495" cy="4441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Cumin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Indian</a:t>
            </a:r>
          </a:p>
          <a:p>
            <a:pPr marL="292608" marR="0">
              <a:lnSpc>
                <a:spcPts val="1018"/>
              </a:lnSpc>
              <a:spcBef>
                <a:spcPts val="109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Cuisine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88568" y="2218866"/>
            <a:ext cx="235865" cy="9289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1</a:t>
            </a:r>
          </a:p>
          <a:p>
            <a:pPr marL="0" marR="0">
              <a:lnSpc>
                <a:spcPts val="1018"/>
              </a:lnSpc>
              <a:spcBef>
                <a:spcPts val="1453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2</a:t>
            </a:r>
          </a:p>
          <a:p>
            <a:pPr marL="0" marR="0">
              <a:lnSpc>
                <a:spcPts val="1018"/>
              </a:lnSpc>
              <a:spcBef>
                <a:spcPts val="1455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3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48232" y="2218866"/>
            <a:ext cx="474017" cy="9289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Bronx</a:t>
            </a:r>
          </a:p>
          <a:p>
            <a:pPr marL="0" marR="0">
              <a:lnSpc>
                <a:spcPts val="1018"/>
              </a:lnSpc>
              <a:spcBef>
                <a:spcPts val="1453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Bronx</a:t>
            </a:r>
          </a:p>
          <a:p>
            <a:pPr marL="0" marR="0">
              <a:lnSpc>
                <a:spcPts val="1018"/>
              </a:lnSpc>
              <a:spcBef>
                <a:spcPts val="145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Bronx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144134" y="2218866"/>
            <a:ext cx="300281" cy="614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13</a:t>
            </a:r>
          </a:p>
          <a:p>
            <a:pPr marL="64008" marR="0">
              <a:lnSpc>
                <a:spcPts val="1018"/>
              </a:lnSpc>
              <a:spcBef>
                <a:spcPts val="1453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589396" y="2218866"/>
            <a:ext cx="333273" cy="9289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6.6</a:t>
            </a:r>
          </a:p>
          <a:p>
            <a:pPr marL="0" marR="0">
              <a:lnSpc>
                <a:spcPts val="1018"/>
              </a:lnSpc>
              <a:spcBef>
                <a:spcPts val="1453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7.7</a:t>
            </a:r>
          </a:p>
          <a:p>
            <a:pPr marL="0" marR="0">
              <a:lnSpc>
                <a:spcPts val="1018"/>
              </a:lnSpc>
              <a:spcBef>
                <a:spcPts val="145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6.1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979540" y="2218866"/>
            <a:ext cx="300281" cy="9289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4008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9</a:t>
            </a:r>
          </a:p>
          <a:p>
            <a:pPr marL="0" marR="0">
              <a:lnSpc>
                <a:spcPts val="1018"/>
              </a:lnSpc>
              <a:spcBef>
                <a:spcPts val="1453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10</a:t>
            </a:r>
          </a:p>
          <a:p>
            <a:pPr marL="64008" marR="0">
              <a:lnSpc>
                <a:spcPts val="1018"/>
              </a:lnSpc>
              <a:spcBef>
                <a:spcPts val="145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2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613027" y="2532810"/>
            <a:ext cx="712225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Woodlawn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350897" y="2532810"/>
            <a:ext cx="1681294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4c0448d9310fc9b6bf1dc761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314697" y="2532810"/>
            <a:ext cx="718466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Curry</a:t>
            </a:r>
            <a:r>
              <a:rPr dirty="0" sz="900" spc="-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 spc="-12">
                <a:solidFill>
                  <a:srgbClr val="000000"/>
                </a:solidFill>
                <a:latin typeface="UOFHKP+Arial"/>
                <a:cs typeface="UOFHKP+Arial"/>
              </a:rPr>
              <a:t>Spot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958082" y="2761664"/>
            <a:ext cx="1075225" cy="447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Melanies</a:t>
            </a:r>
            <a:r>
              <a:rPr dirty="0" sz="900" spc="2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Roti</a:t>
            </a:r>
            <a:r>
              <a:rPr dirty="0" sz="900" spc="34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 spc="-17">
                <a:solidFill>
                  <a:srgbClr val="000000"/>
                </a:solidFill>
                <a:latin typeface="UOFHKP+Arial"/>
                <a:cs typeface="UOFHKP+Arial"/>
              </a:rPr>
              <a:t>Bar</a:t>
            </a:r>
          </a:p>
          <a:p>
            <a:pPr marL="463296" marR="0">
              <a:lnSpc>
                <a:spcPts val="1018"/>
              </a:lnSpc>
              <a:spcBef>
                <a:spcPts val="133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And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Grill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536827" y="2847008"/>
            <a:ext cx="2595325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Parkchester</a:t>
            </a:r>
            <a:r>
              <a:rPr dirty="0" sz="900" spc="75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4c194631838020a13e78e561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208142" y="2847008"/>
            <a:ext cx="235865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3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186682" y="3142664"/>
            <a:ext cx="848495" cy="447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Cumin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Indian</a:t>
            </a:r>
          </a:p>
          <a:p>
            <a:pPr marL="292608" marR="0">
              <a:lnSpc>
                <a:spcPts val="1018"/>
              </a:lnSpc>
              <a:spcBef>
                <a:spcPts val="133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Cuisine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88568" y="3228008"/>
            <a:ext cx="235865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4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948232" y="3228008"/>
            <a:ext cx="3275510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Bronx</a:t>
            </a:r>
            <a:r>
              <a:rPr dirty="0" sz="900" spc="8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Spuyten</a:t>
            </a:r>
            <a:r>
              <a:rPr dirty="0" sz="900" spc="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Duyvil</a:t>
            </a:r>
            <a:r>
              <a:rPr dirty="0" sz="900" spc="1047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4c04544df423a593ac83d116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144134" y="3228008"/>
            <a:ext cx="300281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13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589396" y="3228008"/>
            <a:ext cx="333273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6.6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6043548" y="3228008"/>
            <a:ext cx="235865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9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481888" y="3687554"/>
            <a:ext cx="91753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[277]: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481888" y="3974446"/>
            <a:ext cx="2498913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indian_rest_stats_ny.info</a:t>
            </a:r>
            <a:r>
              <a:rPr dirty="0" sz="1050" spc="-10">
                <a:solidFill>
                  <a:srgbClr val="00bb00"/>
                </a:solidFill>
                <a:latin typeface="KEITQG+Courier New"/>
                <a:cs typeface="KEITQG+Courier New"/>
              </a:rPr>
              <a:t>()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481888" y="4288390"/>
            <a:ext cx="3401070" cy="6872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&lt;class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'pandas.core.frame.DataFrame'&gt;</a:t>
            </a:r>
          </a:p>
          <a:p>
            <a:pPr marL="0" marR="0">
              <a:lnSpc>
                <a:spcPts val="1196"/>
              </a:lnSpc>
              <a:spcBef>
                <a:spcPts val="19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RangeIndex: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153</a:t>
            </a:r>
            <a:r>
              <a:rPr dirty="0" sz="1050" spc="-18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entries,</a:t>
            </a:r>
            <a:r>
              <a:rPr dirty="0" sz="1050" spc="1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0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to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152</a:t>
            </a:r>
          </a:p>
          <a:p>
            <a:pPr marL="0" marR="0">
              <a:lnSpc>
                <a:spcPts val="1196"/>
              </a:lnSpc>
              <a:spcBef>
                <a:spcPts val="51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Data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columns</a:t>
            </a:r>
            <a:r>
              <a:rPr dirty="0" sz="1050" spc="12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(total</a:t>
            </a:r>
            <a:r>
              <a:rPr dirty="0" sz="1050" spc="43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7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columns):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481888" y="4785214"/>
            <a:ext cx="1165788" cy="10014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Borough</a:t>
            </a:r>
          </a:p>
          <a:p>
            <a:pPr marL="0" marR="0">
              <a:lnSpc>
                <a:spcPts val="1196"/>
              </a:lnSpc>
              <a:spcBef>
                <a:spcPts val="7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Neighborhood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ID</a:t>
            </a:r>
          </a:p>
          <a:p>
            <a:pPr marL="0" marR="0">
              <a:lnSpc>
                <a:spcPts val="1196"/>
              </a:lnSpc>
              <a:spcBef>
                <a:spcPts val="99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Name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Likes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805304" y="4785214"/>
            <a:ext cx="1778562" cy="13245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153</a:t>
            </a:r>
            <a:r>
              <a:rPr dirty="0" sz="1050" spc="-303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non-null</a:t>
            </a:r>
            <a:r>
              <a:rPr dirty="0" sz="1050" spc="323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object</a:t>
            </a:r>
          </a:p>
          <a:p>
            <a:pPr marL="0" marR="0">
              <a:lnSpc>
                <a:spcPts val="1196"/>
              </a:lnSpc>
              <a:spcBef>
                <a:spcPts val="7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153</a:t>
            </a:r>
            <a:r>
              <a:rPr dirty="0" sz="1050" spc="-303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non-null</a:t>
            </a:r>
            <a:r>
              <a:rPr dirty="0" sz="1050" spc="323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object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153</a:t>
            </a:r>
            <a:r>
              <a:rPr dirty="0" sz="1050" spc="-303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non-null</a:t>
            </a:r>
            <a:r>
              <a:rPr dirty="0" sz="1050" spc="323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object</a:t>
            </a:r>
          </a:p>
          <a:p>
            <a:pPr marL="0" marR="0">
              <a:lnSpc>
                <a:spcPts val="1196"/>
              </a:lnSpc>
              <a:spcBef>
                <a:spcPts val="9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153</a:t>
            </a:r>
            <a:r>
              <a:rPr dirty="0" sz="1050" spc="-303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non-null</a:t>
            </a:r>
            <a:r>
              <a:rPr dirty="0" sz="1050" spc="323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object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153</a:t>
            </a:r>
            <a:r>
              <a:rPr dirty="0" sz="1050" spc="-303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non-null</a:t>
            </a:r>
            <a:r>
              <a:rPr dirty="0" sz="1050" spc="323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object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153</a:t>
            </a:r>
            <a:r>
              <a:rPr dirty="0" sz="1050" spc="-303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12">
                <a:solidFill>
                  <a:srgbClr val="000000"/>
                </a:solidFill>
                <a:latin typeface="KEITQG+Courier New"/>
                <a:cs typeface="KEITQG+Courier New"/>
              </a:rPr>
              <a:t>non-null</a:t>
            </a:r>
            <a:r>
              <a:rPr dirty="0" sz="1050" spc="30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15">
                <a:solidFill>
                  <a:srgbClr val="000000"/>
                </a:solidFill>
                <a:latin typeface="KEITQG+Courier New"/>
                <a:cs typeface="KEITQG+Courier New"/>
              </a:rPr>
              <a:t>float64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153</a:t>
            </a:r>
            <a:r>
              <a:rPr dirty="0" sz="1050" spc="-303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non-null</a:t>
            </a:r>
            <a:r>
              <a:rPr dirty="0" sz="1050" spc="323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object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481888" y="5596237"/>
            <a:ext cx="682906" cy="5134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Rating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Tips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481888" y="5931517"/>
            <a:ext cx="2669546" cy="5046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dtypes: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float64(1),</a:t>
            </a:r>
            <a:r>
              <a:rPr dirty="0" sz="1050" spc="4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object(6)</a:t>
            </a:r>
          </a:p>
          <a:p>
            <a:pPr marL="0" marR="0">
              <a:lnSpc>
                <a:spcPts val="1196"/>
              </a:lnSpc>
              <a:spcBef>
                <a:spcPts val="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memory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usage:</a:t>
            </a:r>
            <a:r>
              <a:rPr dirty="0" sz="1050" spc="12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8.4+</a:t>
            </a:r>
            <a:r>
              <a:rPr dirty="0" sz="1050" spc="-14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KB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481888" y="6495037"/>
            <a:ext cx="6516318" cy="5571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34">
                <a:solidFill>
                  <a:srgbClr val="000000"/>
                </a:solidFill>
                <a:latin typeface="UOFHKP+Arial"/>
                <a:cs typeface="UOFHKP+Arial"/>
              </a:rPr>
              <a:t>We</a:t>
            </a:r>
            <a:r>
              <a:rPr dirty="0" sz="1050" spc="-49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see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that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values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like</a:t>
            </a:r>
            <a:r>
              <a:rPr dirty="0" sz="1050" spc="-1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Likes,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Tips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are</a:t>
            </a:r>
            <a:r>
              <a:rPr dirty="0" sz="1050" spc="-1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strig</a:t>
            </a:r>
            <a:r>
              <a:rPr dirty="0" sz="1050" spc="-1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values.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34">
                <a:solidFill>
                  <a:srgbClr val="000000"/>
                </a:solidFill>
                <a:latin typeface="UOFHKP+Arial"/>
                <a:cs typeface="UOFHKP+Arial"/>
              </a:rPr>
              <a:t>We</a:t>
            </a:r>
            <a:r>
              <a:rPr dirty="0" sz="1050" spc="-73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would</a:t>
            </a:r>
            <a:r>
              <a:rPr dirty="0" sz="1050" spc="-17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need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to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convert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them</a:t>
            </a:r>
            <a:r>
              <a:rPr dirty="0" sz="1050" spc="37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into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float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for</a:t>
            </a:r>
          </a:p>
          <a:p>
            <a:pPr marL="0" marR="0">
              <a:lnSpc>
                <a:spcPts val="1179"/>
              </a:lnSpc>
              <a:spcBef>
                <a:spcPts val="452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further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analysis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481888" y="7099155"/>
            <a:ext cx="917537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[279]: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481888" y="7370808"/>
            <a:ext cx="7126533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indian_rest_stats_ny[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'Likes'</a:t>
            </a:r>
            <a:r>
              <a:rPr dirty="0" sz="1050" spc="14">
                <a:solidFill>
                  <a:srgbClr val="000000"/>
                </a:solidFill>
                <a:latin typeface="KEITQG+Courier New"/>
                <a:cs typeface="KEITQG+Courier New"/>
              </a:rPr>
              <a:t>]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indian_rest_stats_ny[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'Likes'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].astype</a:t>
            </a:r>
            <a:r>
              <a:rPr dirty="0" sz="1050" spc="14">
                <a:solidFill>
                  <a:srgbClr val="00bb00"/>
                </a:solidFill>
                <a:latin typeface="KEITQG+Courier New"/>
                <a:cs typeface="KEITQG+Courier New"/>
              </a:rPr>
              <a:t>(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'float64'</a:t>
            </a:r>
            <a:r>
              <a:rPr dirty="0" sz="1050">
                <a:solidFill>
                  <a:srgbClr val="00bb00"/>
                </a:solidFill>
                <a:latin typeface="KEITQG+Courier New"/>
                <a:cs typeface="KEITQG+Courier New"/>
              </a:rPr>
              <a:t>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481888" y="7806672"/>
            <a:ext cx="917537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[280]: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481888" y="8077944"/>
            <a:ext cx="6941429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indian_rest_stats_ny[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'Tips'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]</a:t>
            </a:r>
            <a:r>
              <a:rPr dirty="0" sz="1050" spc="14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indian_rest_stats_ny[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'Tips'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].astype</a:t>
            </a:r>
            <a:r>
              <a:rPr dirty="0" sz="1050" spc="-10">
                <a:solidFill>
                  <a:srgbClr val="00bb00"/>
                </a:solidFill>
                <a:latin typeface="KEITQG+Courier New"/>
                <a:cs typeface="KEITQG+Courier New"/>
              </a:rPr>
              <a:t>(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'float64'</a:t>
            </a:r>
            <a:r>
              <a:rPr dirty="0" sz="1050">
                <a:solidFill>
                  <a:srgbClr val="00bb00"/>
                </a:solidFill>
                <a:latin typeface="KEITQG+Courier New"/>
                <a:cs typeface="KEITQG+Courier New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543800" cy="10061573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1888" y="468230"/>
            <a:ext cx="91753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[283]: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1888" y="745599"/>
            <a:ext cx="2498913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indian_rest_stats_ny.info</a:t>
            </a:r>
            <a:r>
              <a:rPr dirty="0" sz="1050" spc="-10">
                <a:solidFill>
                  <a:srgbClr val="00bb00"/>
                </a:solidFill>
                <a:latin typeface="KEITQG+Courier New"/>
                <a:cs typeface="KEITQG+Courier New"/>
              </a:rPr>
              <a:t>()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888" y="1059542"/>
            <a:ext cx="3401070" cy="6872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&lt;class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'pandas.core.frame.DataFrame'&gt;</a:t>
            </a:r>
          </a:p>
          <a:p>
            <a:pPr marL="0" marR="0">
              <a:lnSpc>
                <a:spcPts val="1196"/>
              </a:lnSpc>
              <a:spcBef>
                <a:spcPts val="171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RangeIndex: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153</a:t>
            </a:r>
            <a:r>
              <a:rPr dirty="0" sz="1050" spc="-18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entries,</a:t>
            </a:r>
            <a:r>
              <a:rPr dirty="0" sz="1050" spc="1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0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to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152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Data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columns</a:t>
            </a:r>
            <a:r>
              <a:rPr dirty="0" sz="1050" spc="12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(total</a:t>
            </a:r>
            <a:r>
              <a:rPr dirty="0" sz="1050" spc="43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7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columns):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1888" y="1556367"/>
            <a:ext cx="1165788" cy="998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Borough</a:t>
            </a:r>
          </a:p>
          <a:p>
            <a:pPr marL="0" marR="0">
              <a:lnSpc>
                <a:spcPts val="1196"/>
              </a:lnSpc>
              <a:spcBef>
                <a:spcPts val="78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Neighborhood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ID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Name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Likes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05304" y="1556367"/>
            <a:ext cx="1778948" cy="13246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153</a:t>
            </a:r>
            <a:r>
              <a:rPr dirty="0" sz="1050" spc="-303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non-null</a:t>
            </a:r>
            <a:r>
              <a:rPr dirty="0" sz="1050" spc="323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object</a:t>
            </a:r>
          </a:p>
          <a:p>
            <a:pPr marL="0" marR="0">
              <a:lnSpc>
                <a:spcPts val="1196"/>
              </a:lnSpc>
              <a:spcBef>
                <a:spcPts val="78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153</a:t>
            </a:r>
            <a:r>
              <a:rPr dirty="0" sz="1050" spc="-303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non-null</a:t>
            </a:r>
            <a:r>
              <a:rPr dirty="0" sz="1050" spc="323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object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153</a:t>
            </a:r>
            <a:r>
              <a:rPr dirty="0" sz="1050" spc="-303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non-null</a:t>
            </a:r>
            <a:r>
              <a:rPr dirty="0" sz="1050" spc="323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object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153</a:t>
            </a:r>
            <a:r>
              <a:rPr dirty="0" sz="1050" spc="-303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non-null</a:t>
            </a:r>
            <a:r>
              <a:rPr dirty="0" sz="1050" spc="323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object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153</a:t>
            </a:r>
            <a:r>
              <a:rPr dirty="0" sz="1050" spc="-303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12">
                <a:solidFill>
                  <a:srgbClr val="000000"/>
                </a:solidFill>
                <a:latin typeface="KEITQG+Courier New"/>
                <a:cs typeface="KEITQG+Courier New"/>
              </a:rPr>
              <a:t>non-null</a:t>
            </a:r>
            <a:r>
              <a:rPr dirty="0" sz="1050" spc="30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15">
                <a:solidFill>
                  <a:srgbClr val="000000"/>
                </a:solidFill>
                <a:latin typeface="KEITQG+Courier New"/>
                <a:cs typeface="KEITQG+Courier New"/>
              </a:rPr>
              <a:t>float64</a:t>
            </a:r>
          </a:p>
          <a:p>
            <a:pPr marL="0" marR="0">
              <a:lnSpc>
                <a:spcPts val="1196"/>
              </a:lnSpc>
              <a:spcBef>
                <a:spcPts val="9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153</a:t>
            </a:r>
            <a:r>
              <a:rPr dirty="0" sz="1050" spc="-303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12">
                <a:solidFill>
                  <a:srgbClr val="000000"/>
                </a:solidFill>
                <a:latin typeface="KEITQG+Courier New"/>
                <a:cs typeface="KEITQG+Courier New"/>
              </a:rPr>
              <a:t>non-null</a:t>
            </a:r>
            <a:r>
              <a:rPr dirty="0" sz="1050" spc="30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15">
                <a:solidFill>
                  <a:srgbClr val="000000"/>
                </a:solidFill>
                <a:latin typeface="KEITQG+Courier New"/>
                <a:cs typeface="KEITQG+Courier New"/>
              </a:rPr>
              <a:t>float64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153</a:t>
            </a:r>
            <a:r>
              <a:rPr dirty="0" sz="1050" spc="-303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12">
                <a:solidFill>
                  <a:srgbClr val="000000"/>
                </a:solidFill>
                <a:latin typeface="KEITQG+Courier New"/>
                <a:cs typeface="KEITQG+Courier New"/>
              </a:rPr>
              <a:t>non-null</a:t>
            </a:r>
            <a:r>
              <a:rPr dirty="0" sz="1050" spc="30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15">
                <a:solidFill>
                  <a:srgbClr val="000000"/>
                </a:solidFill>
                <a:latin typeface="KEITQG+Courier New"/>
                <a:cs typeface="KEITQG+Courier New"/>
              </a:rPr>
              <a:t>float64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1888" y="2367516"/>
            <a:ext cx="682906" cy="5134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Rating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Tips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1888" y="2703050"/>
            <a:ext cx="2669546" cy="50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dtypes: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float64(3),</a:t>
            </a:r>
            <a:r>
              <a:rPr dirty="0" sz="1050" spc="4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object(4)</a:t>
            </a:r>
          </a:p>
          <a:p>
            <a:pPr marL="0" marR="0">
              <a:lnSpc>
                <a:spcPts val="117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memory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usage:</a:t>
            </a:r>
            <a:r>
              <a:rPr dirty="0" sz="1050" spc="12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8.4+</a:t>
            </a:r>
            <a:r>
              <a:rPr dirty="0" sz="1050" spc="-14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KB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1888" y="3275460"/>
            <a:ext cx="2221331" cy="3498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Now</a:t>
            </a:r>
            <a:r>
              <a:rPr dirty="0" sz="1050" spc="2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the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data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types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looks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correct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81888" y="3678409"/>
            <a:ext cx="91753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[286]: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81888" y="3956158"/>
            <a:ext cx="6015904" cy="5256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</a:t>
            </a:r>
            <a:r>
              <a:rPr dirty="0" sz="1050" spc="-15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Resturant</a:t>
            </a:r>
            <a:r>
              <a:rPr dirty="0" sz="1050" spc="-11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with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maximum</a:t>
            </a:r>
            <a:r>
              <a:rPr dirty="0" sz="1050" spc="12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Likes</a:t>
            </a:r>
          </a:p>
          <a:p>
            <a:pPr marL="0" marR="0">
              <a:lnSpc>
                <a:spcPts val="1196"/>
              </a:lnSpc>
              <a:spcBef>
                <a:spcPts val="171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indian_rest_stats_ny.iloc[indian_rest_stats_ny[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'Likes'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].idxmax()]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81888" y="4468223"/>
            <a:ext cx="92434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d84315"/>
                </a:solidFill>
                <a:latin typeface="KEITQG+Courier New"/>
                <a:cs typeface="KEITQG+Courier New"/>
              </a:rPr>
              <a:t>Out[286]: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81888" y="4718158"/>
            <a:ext cx="1165788" cy="6783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Borough</a:t>
            </a:r>
          </a:p>
          <a:p>
            <a:pPr marL="0" marR="0">
              <a:lnSpc>
                <a:spcPts val="1196"/>
              </a:lnSpc>
              <a:spcBef>
                <a:spcPts val="9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Neighborhood</a:t>
            </a:r>
          </a:p>
          <a:p>
            <a:pPr marL="0" marR="0">
              <a:lnSpc>
                <a:spcPts val="1196"/>
              </a:lnSpc>
              <a:spcBef>
                <a:spcPts val="77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ID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77619" y="4718158"/>
            <a:ext cx="2221256" cy="6783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01547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Manhattan</a:t>
            </a:r>
          </a:p>
          <a:p>
            <a:pPr marL="1360042" marR="0">
              <a:lnSpc>
                <a:spcPts val="1196"/>
              </a:lnSpc>
              <a:spcBef>
                <a:spcPts val="9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Midtown</a:t>
            </a:r>
          </a:p>
          <a:p>
            <a:pPr marL="0" marR="0">
              <a:lnSpc>
                <a:spcPts val="1196"/>
              </a:lnSpc>
              <a:spcBef>
                <a:spcPts val="7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49d91c12f964a520015e1fe3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81888" y="5206093"/>
            <a:ext cx="521946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Name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018664" y="5206093"/>
            <a:ext cx="1929110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The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Kati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Roll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Company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81888" y="5367637"/>
            <a:ext cx="682906" cy="5134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Likes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Rating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457955" y="5367637"/>
            <a:ext cx="442049" cy="5134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819</a:t>
            </a:r>
          </a:p>
          <a:p>
            <a:pPr marL="161544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9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81888" y="5702917"/>
            <a:ext cx="521946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Tips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457955" y="5702917"/>
            <a:ext cx="441465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257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81888" y="5855317"/>
            <a:ext cx="2114800" cy="7392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Name: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43,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dtype:</a:t>
            </a:r>
            <a:r>
              <a:rPr dirty="0" sz="1050" spc="12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object</a:t>
            </a:r>
          </a:p>
          <a:p>
            <a:pPr marL="0" marR="0">
              <a:lnSpc>
                <a:spcPts val="1196"/>
              </a:lnSpc>
              <a:spcBef>
                <a:spcPts val="1853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[287]: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81888" y="6520035"/>
            <a:ext cx="6108457" cy="5256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</a:t>
            </a:r>
            <a:r>
              <a:rPr dirty="0" sz="1050" spc="-15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Resturant</a:t>
            </a:r>
            <a:r>
              <a:rPr dirty="0" sz="1050" spc="-11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with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maximum</a:t>
            </a:r>
            <a:r>
              <a:rPr dirty="0" sz="1050" spc="12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Rating</a:t>
            </a:r>
          </a:p>
          <a:p>
            <a:pPr marL="0" marR="0">
              <a:lnSpc>
                <a:spcPts val="1196"/>
              </a:lnSpc>
              <a:spcBef>
                <a:spcPts val="171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indian_rest_stats_ny.iloc[indian_rest_stats_ny</a:t>
            </a:r>
            <a:r>
              <a:rPr dirty="0" sz="1050" spc="14">
                <a:solidFill>
                  <a:srgbClr val="00bb00"/>
                </a:solidFill>
                <a:latin typeface="KEITQG+Courier New"/>
                <a:cs typeface="KEITQG+Courier New"/>
              </a:rPr>
              <a:t>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'Rating'</a:t>
            </a:r>
            <a:r>
              <a:rPr dirty="0" sz="1050" spc="-10">
                <a:solidFill>
                  <a:srgbClr val="00bb00"/>
                </a:solidFill>
                <a:latin typeface="KEITQG+Courier New"/>
                <a:cs typeface="KEITQG+Courier New"/>
              </a:rPr>
              <a:t>]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.idxmax()]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81888" y="7019907"/>
            <a:ext cx="924347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d84315"/>
                </a:solidFill>
                <a:latin typeface="KEITQG+Courier New"/>
                <a:cs typeface="KEITQG+Courier New"/>
              </a:rPr>
              <a:t>Out[287]: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81888" y="7273272"/>
            <a:ext cx="1165788" cy="6750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Borough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Neighborhood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ID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777619" y="7273272"/>
            <a:ext cx="2221256" cy="6750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01547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Manhattan</a:t>
            </a:r>
          </a:p>
          <a:p>
            <a:pPr marL="1360042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Tribeca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4bbb9dbded7776b0e1ad3e51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81888" y="7757904"/>
            <a:ext cx="521946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Name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417952" y="7757904"/>
            <a:ext cx="1478260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Tamarind</a:t>
            </a:r>
            <a:r>
              <a:rPr dirty="0" sz="1050" spc="14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TriBeCa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81888" y="7919448"/>
            <a:ext cx="682906" cy="6902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Likes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Rating</a:t>
            </a:r>
          </a:p>
          <a:p>
            <a:pPr marL="0" marR="0">
              <a:lnSpc>
                <a:spcPts val="1196"/>
              </a:lnSpc>
              <a:spcBef>
                <a:spcPts val="195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Tips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3457955" y="7919448"/>
            <a:ext cx="441465" cy="6902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566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9.2</a:t>
            </a:r>
          </a:p>
          <a:p>
            <a:pPr marL="0" marR="0">
              <a:lnSpc>
                <a:spcPts val="1196"/>
              </a:lnSpc>
              <a:spcBef>
                <a:spcPts val="195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141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481888" y="8407382"/>
            <a:ext cx="2114800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Name: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45,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dtype:</a:t>
            </a:r>
            <a:r>
              <a:rPr dirty="0" sz="1050" spc="12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object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543800" cy="10061573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1888" y="468230"/>
            <a:ext cx="91753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[288]: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1888" y="745599"/>
            <a:ext cx="5923352" cy="5256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</a:t>
            </a:r>
            <a:r>
              <a:rPr dirty="0" sz="1050" spc="-15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Resturant</a:t>
            </a:r>
            <a:r>
              <a:rPr dirty="0" sz="1050" spc="-11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with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maximum</a:t>
            </a:r>
            <a:r>
              <a:rPr dirty="0" sz="1050" spc="12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Tips</a:t>
            </a:r>
          </a:p>
          <a:p>
            <a:pPr marL="0" marR="0">
              <a:lnSpc>
                <a:spcPts val="1196"/>
              </a:lnSpc>
              <a:spcBef>
                <a:spcPts val="171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indian_rest_stats_ny.iloc[indian_rest_stats_ny[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'Tips'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].idxmax()]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888" y="1245470"/>
            <a:ext cx="92434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d84315"/>
                </a:solidFill>
                <a:latin typeface="KEITQG+Courier New"/>
                <a:cs typeface="KEITQG+Courier New"/>
              </a:rPr>
              <a:t>Out[288]: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1888" y="1498455"/>
            <a:ext cx="1165788" cy="6754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Borough</a:t>
            </a:r>
          </a:p>
          <a:p>
            <a:pPr marL="0" marR="0">
              <a:lnSpc>
                <a:spcPts val="1196"/>
              </a:lnSpc>
              <a:spcBef>
                <a:spcPts val="78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Neighborhood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ID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77619" y="1498455"/>
            <a:ext cx="2221256" cy="6754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01547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Manhattan</a:t>
            </a:r>
          </a:p>
          <a:p>
            <a:pPr marL="1360042" marR="0">
              <a:lnSpc>
                <a:spcPts val="1196"/>
              </a:lnSpc>
              <a:spcBef>
                <a:spcPts val="78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Midtown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49d91c12f964a520015e1fe3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1888" y="1986516"/>
            <a:ext cx="521946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Name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18664" y="1986516"/>
            <a:ext cx="1929110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The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Kati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Roll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Company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1888" y="2148059"/>
            <a:ext cx="682906" cy="513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Likes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Rating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457955" y="2148059"/>
            <a:ext cx="442049" cy="513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819</a:t>
            </a:r>
          </a:p>
          <a:p>
            <a:pPr marL="161544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9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81888" y="2483340"/>
            <a:ext cx="521946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Tips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457955" y="2483340"/>
            <a:ext cx="441465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257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81888" y="2635740"/>
            <a:ext cx="2114800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Name: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43,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dtype:</a:t>
            </a:r>
            <a:r>
              <a:rPr dirty="0" sz="1050" spc="12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object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81888" y="3023090"/>
            <a:ext cx="6716372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Now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lets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visualize</a:t>
            </a:r>
            <a:r>
              <a:rPr dirty="0" sz="1050" spc="-11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neighborhood</a:t>
            </a:r>
            <a:r>
              <a:rPr dirty="0" sz="1050" spc="-11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with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maximum</a:t>
            </a:r>
            <a:r>
              <a:rPr dirty="0" sz="1050" spc="-14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average</a:t>
            </a:r>
            <a:r>
              <a:rPr dirty="0" sz="1050" spc="-14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rating</a:t>
            </a:r>
            <a:r>
              <a:rPr dirty="0" sz="1050" spc="12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of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resturants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81888" y="3458954"/>
            <a:ext cx="91753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[374]: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81888" y="3733274"/>
            <a:ext cx="7681848" cy="5504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ny_neighborhood_stats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indian_rest_stats_ny.groupby(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'Neighborhood'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,as_index</a:t>
            </a:r>
            <a:r>
              <a:rPr dirty="0" sz="1050" spc="14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False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).m</a:t>
            </a:r>
          </a:p>
          <a:p>
            <a:pPr marL="0" marR="0">
              <a:lnSpc>
                <a:spcPts val="1196"/>
              </a:lnSpc>
              <a:spcBef>
                <a:spcPts val="366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ny_neighborhood_stats.columns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-10">
                <a:solidFill>
                  <a:srgbClr val="00bb00"/>
                </a:solidFill>
                <a:latin typeface="KEITQG+Courier New"/>
                <a:cs typeface="KEITQG+Courier New"/>
              </a:rPr>
              <a:t>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'Neighborhood'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'Average</a:t>
            </a:r>
            <a:r>
              <a:rPr dirty="0" sz="1050" spc="10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Rating'</a:t>
            </a:r>
            <a:r>
              <a:rPr dirty="0" sz="1050">
                <a:solidFill>
                  <a:srgbClr val="00bb00"/>
                </a:solidFill>
                <a:latin typeface="KEITQG+Courier New"/>
                <a:cs typeface="KEITQG+Courier New"/>
              </a:rPr>
              <a:t>]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81888" y="4440790"/>
            <a:ext cx="91753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[375]: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81888" y="4715111"/>
            <a:ext cx="7182929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ny_neighborhood_stats.sort_values([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'Average</a:t>
            </a:r>
            <a:r>
              <a:rPr dirty="0" sz="1050" spc="10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Rating'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],ascending</a:t>
            </a:r>
            <a:r>
              <a:rPr dirty="0" sz="1050" spc="14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False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).head(</a:t>
            </a:r>
            <a:r>
              <a:rPr dirty="0" sz="1050">
                <a:solidFill>
                  <a:srgbClr val="008800"/>
                </a:solidFill>
                <a:latin typeface="KEITQG+Courier New"/>
                <a:cs typeface="KEITQG+Courier New"/>
              </a:rPr>
              <a:t>10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81888" y="5023213"/>
            <a:ext cx="92434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d84315"/>
                </a:solidFill>
                <a:latin typeface="KEITQG+Courier New"/>
                <a:cs typeface="KEITQG+Courier New"/>
              </a:rPr>
              <a:t>Out[375]: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11656" y="5487211"/>
            <a:ext cx="1995621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Neighborhood</a:t>
            </a:r>
            <a:r>
              <a:rPr dirty="0" sz="900" spc="615" b="1">
                <a:solidFill>
                  <a:srgbClr val="000000"/>
                </a:solidFill>
                <a:latin typeface="LAPBNG+Arial,Bold"/>
                <a:cs typeface="LAPBNG+Arial,Bold"/>
              </a:rPr>
              <a:t> </a:t>
            </a: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Average</a:t>
            </a:r>
            <a:r>
              <a:rPr dirty="0" sz="900" spc="-11" b="1">
                <a:solidFill>
                  <a:srgbClr val="000000"/>
                </a:solidFill>
                <a:latin typeface="LAPBNG+Arial,Bold"/>
                <a:cs typeface="LAPBNG+Arial,Bold"/>
              </a:rPr>
              <a:t> </a:t>
            </a: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Rating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94664" y="5743243"/>
            <a:ext cx="300281" cy="10448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4007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0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71</a:t>
            </a:r>
          </a:p>
          <a:p>
            <a:pPr marL="0" marR="0">
              <a:lnSpc>
                <a:spcPts val="1018"/>
              </a:lnSpc>
              <a:spcBef>
                <a:spcPts val="951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75</a:t>
            </a:r>
          </a:p>
          <a:p>
            <a:pPr marL="64007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5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152753" y="5743243"/>
            <a:ext cx="712339" cy="7979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6809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Astoria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Sunnyside</a:t>
            </a:r>
          </a:p>
          <a:p>
            <a:pPr marL="152425" marR="0">
              <a:lnSpc>
                <a:spcPts val="1018"/>
              </a:lnSpc>
              <a:spcBef>
                <a:spcPts val="951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Tribeca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168017" y="5743243"/>
            <a:ext cx="654540" cy="25295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9.200000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9.200000</a:t>
            </a:r>
          </a:p>
          <a:p>
            <a:pPr marL="0" marR="0">
              <a:lnSpc>
                <a:spcPts val="1018"/>
              </a:lnSpc>
              <a:spcBef>
                <a:spcPts val="951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9.200000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9.200000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9.200000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9.000000</a:t>
            </a:r>
          </a:p>
          <a:p>
            <a:pPr marL="0" marR="0">
              <a:lnSpc>
                <a:spcPts val="1018"/>
              </a:lnSpc>
              <a:spcBef>
                <a:spcPts val="952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9.000000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8.866667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8.700000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8.700000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247241" y="6487209"/>
            <a:ext cx="615517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Blissville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94664" y="6734097"/>
            <a:ext cx="300281" cy="10449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11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47</a:t>
            </a:r>
          </a:p>
          <a:p>
            <a:pPr marL="0" marR="0">
              <a:lnSpc>
                <a:spcPts val="1018"/>
              </a:lnSpc>
              <a:spcBef>
                <a:spcPts val="952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48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30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064056" y="6734097"/>
            <a:ext cx="796898" cy="5477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Civic</a:t>
            </a:r>
            <a:r>
              <a:rPr dirty="0" sz="900" spc="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 spc="-11">
                <a:solidFill>
                  <a:srgbClr val="000000"/>
                </a:solidFill>
                <a:latin typeface="UOFHKP+Arial"/>
                <a:cs typeface="UOFHKP+Arial"/>
              </a:rPr>
              <a:t>Center</a:t>
            </a:r>
          </a:p>
          <a:p>
            <a:pPr marL="195376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Midtown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929944" y="7231302"/>
            <a:ext cx="936174" cy="5477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Midtown</a:t>
            </a:r>
            <a:r>
              <a:rPr dirty="0" sz="900" spc="-1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South</a:t>
            </a:r>
          </a:p>
          <a:p>
            <a:pPr marL="259384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Gramercy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94664" y="7725078"/>
            <a:ext cx="1265979" cy="5477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66</a:t>
            </a:r>
            <a:r>
              <a:rPr dirty="0" sz="900" spc="686" b="1">
                <a:solidFill>
                  <a:srgbClr val="000000"/>
                </a:solidFill>
                <a:latin typeface="LAPBNG+Arial,Bold"/>
                <a:cs typeface="LAPBNG+Arial,Bold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Roosevelt</a:t>
            </a:r>
            <a:r>
              <a:rPr dirty="0" sz="900" spc="2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Island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53</a:t>
            </a:r>
            <a:r>
              <a:rPr dirty="0" sz="900" spc="3087" b="1">
                <a:solidFill>
                  <a:srgbClr val="000000"/>
                </a:solidFill>
                <a:latin typeface="LAPBNG+Arial,Bold"/>
                <a:cs typeface="LAPBNG+Arial,Bold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North</a:t>
            </a:r>
            <a:r>
              <a:rPr dirty="0" sz="900" spc="-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Side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481888" y="8400673"/>
            <a:ext cx="5210771" cy="3498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Above</a:t>
            </a:r>
            <a:r>
              <a:rPr dirty="0" sz="1050" spc="-1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are</a:t>
            </a:r>
            <a:r>
              <a:rPr dirty="0" sz="1050" spc="-1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the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top</a:t>
            </a:r>
            <a:r>
              <a:rPr dirty="0" sz="1050" spc="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neighborhoods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with</a:t>
            </a:r>
            <a:r>
              <a:rPr dirty="0" sz="1050" spc="-23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top</a:t>
            </a:r>
            <a:r>
              <a:rPr dirty="0" sz="1050" spc="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average</a:t>
            </a:r>
            <a:r>
              <a:rPr dirty="0" sz="1050" spc="-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rating</a:t>
            </a:r>
            <a:r>
              <a:rPr dirty="0" sz="1050" spc="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of</a:t>
            </a:r>
            <a:r>
              <a:rPr dirty="0" sz="1050" spc="2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Indian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resturants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481888" y="8815814"/>
            <a:ext cx="917537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[376]: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481888" y="9087086"/>
            <a:ext cx="7681848" cy="5531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ny_borough_stats</a:t>
            </a:r>
            <a:r>
              <a:rPr dirty="0" sz="1050" spc="15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indian_rest_stats_ny.groupby(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'Borough'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,as_index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False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).mean()[[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'Bo</a:t>
            </a:r>
          </a:p>
          <a:p>
            <a:pPr marL="0" marR="0">
              <a:lnSpc>
                <a:spcPts val="1196"/>
              </a:lnSpc>
              <a:spcBef>
                <a:spcPts val="38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ny_borough_stats.columns</a:t>
            </a:r>
            <a:r>
              <a:rPr dirty="0" sz="1050" spc="14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bb00"/>
                </a:solidFill>
                <a:latin typeface="KEITQG+Courier New"/>
                <a:cs typeface="KEITQG+Courier New"/>
              </a:rPr>
              <a:t>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'Borough'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'Average</a:t>
            </a:r>
            <a:r>
              <a:rPr dirty="0" sz="1050" spc="-15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Rating'</a:t>
            </a:r>
            <a:r>
              <a:rPr dirty="0" sz="1050">
                <a:solidFill>
                  <a:srgbClr val="00bb00"/>
                </a:solidFill>
                <a:latin typeface="KEITQG+Courier New"/>
                <a:cs typeface="KEITQG+Courier New"/>
              </a:rPr>
              <a:t>]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543800" cy="10061573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1888" y="468230"/>
            <a:ext cx="91753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[377]: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1888" y="739503"/>
            <a:ext cx="6534015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ny_borough_stats.sort_values([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'Average</a:t>
            </a:r>
            <a:r>
              <a:rPr dirty="0" sz="1050" spc="10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Rating'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],ascending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False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).head()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888" y="1050399"/>
            <a:ext cx="92434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d84315"/>
                </a:solidFill>
                <a:latin typeface="KEITQG+Courier New"/>
                <a:cs typeface="KEITQG+Courier New"/>
              </a:rPr>
              <a:t>Out[377]: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704" y="1486965"/>
            <a:ext cx="1574510" cy="294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Borough</a:t>
            </a:r>
            <a:r>
              <a:rPr dirty="0" sz="900" spc="569" b="1">
                <a:solidFill>
                  <a:srgbClr val="000000"/>
                </a:solidFill>
                <a:latin typeface="LAPBNG+Arial,Bold"/>
                <a:cs typeface="LAPBNG+Arial,Bold"/>
              </a:rPr>
              <a:t> </a:t>
            </a:r>
            <a:r>
              <a:rPr dirty="0" sz="850" b="1">
                <a:solidFill>
                  <a:srgbClr val="000000"/>
                </a:solidFill>
                <a:latin typeface="LAPBNG+Arial,Bold"/>
                <a:cs typeface="LAPBNG+Arial,Bold"/>
              </a:rPr>
              <a:t>Average</a:t>
            </a:r>
            <a:r>
              <a:rPr dirty="0" sz="850" spc="-11" b="1">
                <a:solidFill>
                  <a:srgbClr val="000000"/>
                </a:solidFill>
                <a:latin typeface="LAPBNG+Arial,Bold"/>
                <a:cs typeface="LAPBNG+Arial,Bold"/>
              </a:rPr>
              <a:t> </a:t>
            </a:r>
            <a:r>
              <a:rPr dirty="0" sz="850" b="1">
                <a:solidFill>
                  <a:srgbClr val="000000"/>
                </a:solidFill>
                <a:latin typeface="LAPBNG+Arial,Bold"/>
                <a:cs typeface="LAPBNG+Arial,Bold"/>
              </a:rPr>
              <a:t>Rating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3704" y="1743379"/>
            <a:ext cx="235865" cy="10445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2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1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0</a:t>
            </a:r>
          </a:p>
          <a:p>
            <a:pPr marL="0" marR="0">
              <a:lnSpc>
                <a:spcPts val="1018"/>
              </a:lnSpc>
              <a:spcBef>
                <a:spcPts val="949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8504" y="1743379"/>
            <a:ext cx="720406" cy="7946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Manhattan</a:t>
            </a:r>
          </a:p>
          <a:p>
            <a:pPr marL="100583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Brooklyn</a:t>
            </a:r>
          </a:p>
          <a:p>
            <a:pPr marL="241096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Bronx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54073" y="1743379"/>
            <a:ext cx="654540" cy="10445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8.414706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7.478571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6.812500</a:t>
            </a:r>
          </a:p>
          <a:p>
            <a:pPr marL="0" marR="0">
              <a:lnSpc>
                <a:spcPts val="1018"/>
              </a:lnSpc>
              <a:spcBef>
                <a:spcPts val="949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6.155844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78712" y="2487091"/>
            <a:ext cx="577116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-10">
                <a:solidFill>
                  <a:srgbClr val="000000"/>
                </a:solidFill>
                <a:latin typeface="UOFHKP+Arial"/>
                <a:cs typeface="UOFHKP+Arial"/>
              </a:rPr>
              <a:t>Queens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3704" y="2761664"/>
            <a:ext cx="969793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4</a:t>
            </a:r>
            <a:r>
              <a:rPr dirty="0" sz="900" spc="275" b="1">
                <a:solidFill>
                  <a:srgbClr val="000000"/>
                </a:solidFill>
                <a:latin typeface="LAPBNG+Arial,Bold"/>
                <a:cs typeface="LAPBNG+Arial,Bold"/>
              </a:rPr>
              <a:t> </a:t>
            </a:r>
            <a:r>
              <a:rPr dirty="0" sz="900" spc="-14">
                <a:solidFill>
                  <a:srgbClr val="000000"/>
                </a:solidFill>
                <a:latin typeface="UOFHKP+Arial"/>
                <a:cs typeface="UOFHKP+Arial"/>
              </a:rPr>
              <a:t>Staten</a:t>
            </a:r>
            <a:r>
              <a:rPr dirty="0" sz="900" spc="23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Island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75408" y="2761664"/>
            <a:ext cx="654540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5.266667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81888" y="3190116"/>
            <a:ext cx="5173881" cy="788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Similarly</a:t>
            </a:r>
            <a:r>
              <a:rPr dirty="0" sz="1050" spc="-2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these</a:t>
            </a:r>
            <a:r>
              <a:rPr dirty="0" sz="1050" spc="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are</a:t>
            </a:r>
            <a:r>
              <a:rPr dirty="0" sz="1050" spc="-1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the</a:t>
            </a:r>
            <a:r>
              <a:rPr dirty="0" sz="1050" spc="-1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average</a:t>
            </a:r>
            <a:r>
              <a:rPr dirty="0" sz="1050" spc="-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rating</a:t>
            </a:r>
            <a:r>
              <a:rPr dirty="0" sz="1050" spc="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UOFHKP+Arial"/>
                <a:cs typeface="UOFHKP+Arial"/>
              </a:rPr>
              <a:t>of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Indian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Resturants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for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each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Borough</a:t>
            </a:r>
          </a:p>
          <a:p>
            <a:pPr marL="0" marR="0">
              <a:lnSpc>
                <a:spcPts val="1179"/>
              </a:lnSpc>
              <a:spcBef>
                <a:spcPts val="2276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Lets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visualize</a:t>
            </a:r>
            <a:r>
              <a:rPr dirty="0" sz="1050" spc="-17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it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543800" cy="10061573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1888" y="468230"/>
            <a:ext cx="91753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[466]: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1888" y="739503"/>
            <a:ext cx="6756324" cy="23124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plt.figure(figsize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(</a:t>
            </a:r>
            <a:r>
              <a:rPr dirty="0" sz="1050" spc="14">
                <a:solidFill>
                  <a:srgbClr val="008800"/>
                </a:solidFill>
                <a:latin typeface="KEITQG+Courier New"/>
                <a:cs typeface="KEITQG+Courier New"/>
              </a:rPr>
              <a:t>9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 spc="-10">
                <a:solidFill>
                  <a:srgbClr val="008800"/>
                </a:solidFill>
                <a:latin typeface="KEITQG+Courier New"/>
                <a:cs typeface="KEITQG+Courier New"/>
              </a:rPr>
              <a:t>5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),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dpi</a:t>
            </a:r>
            <a:r>
              <a:rPr dirty="0" sz="1050" spc="2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-15" b="1">
                <a:solidFill>
                  <a:srgbClr val="7216ab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8800"/>
                </a:solidFill>
                <a:latin typeface="KEITQG+Courier New"/>
                <a:cs typeface="KEITQG+Courier New"/>
              </a:rPr>
              <a:t>100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</a:p>
          <a:p>
            <a:pPr marL="0" marR="0">
              <a:lnSpc>
                <a:spcPts val="1196"/>
              </a:lnSpc>
              <a:spcBef>
                <a:spcPts val="219"/>
              </a:spcBef>
              <a:spcAft>
                <a:spcPts val="0"/>
              </a:spcAft>
            </a:pP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</a:t>
            </a:r>
            <a:r>
              <a:rPr dirty="0" sz="1050" spc="-15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title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plt.title(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'Average</a:t>
            </a:r>
            <a:r>
              <a:rPr dirty="0" sz="1050" spc="-12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rating</a:t>
            </a:r>
            <a:r>
              <a:rPr dirty="0" sz="1050" spc="12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ba2121"/>
                </a:solidFill>
                <a:latin typeface="KEITQG+Courier New"/>
                <a:cs typeface="KEITQG+Courier New"/>
              </a:rPr>
              <a:t>of</a:t>
            </a:r>
            <a:r>
              <a:rPr dirty="0" sz="1050" spc="17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Indian</a:t>
            </a:r>
            <a:r>
              <a:rPr dirty="0" sz="1050" spc="-10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Resturants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ba2121"/>
                </a:solidFill>
                <a:latin typeface="KEITQG+Courier New"/>
                <a:cs typeface="KEITQG+Courier New"/>
              </a:rPr>
              <a:t>for</a:t>
            </a:r>
            <a:r>
              <a:rPr dirty="0" sz="1050" spc="17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ba2121"/>
                </a:solidFill>
                <a:latin typeface="KEITQG+Courier New"/>
                <a:cs typeface="KEITQG+Courier New"/>
              </a:rPr>
              <a:t>each</a:t>
            </a:r>
            <a:r>
              <a:rPr dirty="0" sz="1050" spc="17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Borough'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#On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x-axis</a:t>
            </a:r>
          </a:p>
          <a:p>
            <a:pPr marL="0" marR="0">
              <a:lnSpc>
                <a:spcPts val="1196"/>
              </a:lnSpc>
              <a:spcBef>
                <a:spcPts val="51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plt.xlabel(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'Borough'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fontsize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8800"/>
                </a:solidFill>
                <a:latin typeface="KEITQG+Courier New"/>
                <a:cs typeface="KEITQG+Courier New"/>
              </a:rPr>
              <a:t>15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</a:p>
          <a:p>
            <a:pPr marL="0" marR="0">
              <a:lnSpc>
                <a:spcPts val="1196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#On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y-axis</a:t>
            </a:r>
          </a:p>
          <a:p>
            <a:pPr marL="0" marR="0">
              <a:lnSpc>
                <a:spcPts val="1196"/>
              </a:lnSpc>
              <a:spcBef>
                <a:spcPts val="51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plt.ylabel(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'Average</a:t>
            </a:r>
            <a:r>
              <a:rPr dirty="0" sz="1050" spc="-12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Rating'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fontsize</a:t>
            </a:r>
            <a:r>
              <a:rPr dirty="0" sz="1050" spc="14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-10">
                <a:solidFill>
                  <a:srgbClr val="008800"/>
                </a:solidFill>
                <a:latin typeface="KEITQG+Courier New"/>
                <a:cs typeface="KEITQG+Courier New"/>
              </a:rPr>
              <a:t>15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</a:p>
          <a:p>
            <a:pPr marL="0" marR="0">
              <a:lnSpc>
                <a:spcPts val="1196"/>
              </a:lnSpc>
              <a:spcBef>
                <a:spcPts val="99"/>
              </a:spcBef>
              <a:spcAft>
                <a:spcPts val="0"/>
              </a:spcAft>
            </a:pP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#giving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a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bar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plot</a:t>
            </a:r>
          </a:p>
          <a:p>
            <a:pPr marL="0" marR="0">
              <a:lnSpc>
                <a:spcPts val="1196"/>
              </a:lnSpc>
              <a:spcBef>
                <a:spcPts val="51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indian_rest_stats_ny.groupby(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'Borough'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).mean()[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'Rating'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].plot(kind</a:t>
            </a:r>
            <a:r>
              <a:rPr dirty="0" sz="1050" spc="14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'bar'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</a:p>
          <a:p>
            <a:pPr marL="0" marR="0">
              <a:lnSpc>
                <a:spcPts val="1196"/>
              </a:lnSpc>
              <a:spcBef>
                <a:spcPts val="99"/>
              </a:spcBef>
              <a:spcAft>
                <a:spcPts val="0"/>
              </a:spcAft>
            </a:pP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#legend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plt.legend()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#displays</a:t>
            </a:r>
            <a:r>
              <a:rPr dirty="0" sz="1050" spc="14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the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plot</a:t>
            </a:r>
          </a:p>
          <a:p>
            <a:pPr marL="0" marR="0">
              <a:lnSpc>
                <a:spcPts val="1196"/>
              </a:lnSpc>
              <a:spcBef>
                <a:spcPts val="7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plt.show()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888" y="7251323"/>
            <a:ext cx="6690228" cy="3498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34">
                <a:solidFill>
                  <a:srgbClr val="000000"/>
                </a:solidFill>
                <a:latin typeface="UOFHKP+Arial"/>
                <a:cs typeface="UOFHKP+Arial"/>
              </a:rPr>
              <a:t>We</a:t>
            </a:r>
            <a:r>
              <a:rPr dirty="0" sz="1050" spc="-73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will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consider</a:t>
            </a:r>
            <a:r>
              <a:rPr dirty="0" sz="1050" spc="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all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the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neighborhoods</a:t>
            </a:r>
            <a:r>
              <a:rPr dirty="0" sz="1050" spc="3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with</a:t>
            </a:r>
            <a:r>
              <a:rPr dirty="0" sz="1050" spc="-23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average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rating</a:t>
            </a:r>
            <a:r>
              <a:rPr dirty="0" sz="1050" spc="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greater</a:t>
            </a:r>
            <a:r>
              <a:rPr dirty="0" sz="1050" spc="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or</a:t>
            </a:r>
            <a:r>
              <a:rPr dirty="0" sz="1050" spc="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equal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9.0</a:t>
            </a:r>
            <a:r>
              <a:rPr dirty="0" sz="1050" spc="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to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visualize</a:t>
            </a:r>
            <a:r>
              <a:rPr dirty="0" sz="1050" spc="-17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on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UOFHKP+Arial"/>
                <a:cs typeface="UOFHKP+Arial"/>
              </a:rPr>
              <a:t>map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1888" y="7663416"/>
            <a:ext cx="917537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[472]: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1888" y="7934688"/>
            <a:ext cx="7642403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ny_neighborhood_stats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ny_neighborhood_stats</a:t>
            </a:r>
            <a:r>
              <a:rPr dirty="0" sz="1050">
                <a:solidFill>
                  <a:srgbClr val="00bb00"/>
                </a:solidFill>
                <a:latin typeface="KEITQG+Courier New"/>
                <a:cs typeface="KEITQG+Courier New"/>
              </a:rPr>
              <a:t>[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ny_neighborhood_stats[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'Average</a:t>
            </a:r>
            <a:r>
              <a:rPr dirty="0" sz="1050" spc="10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Rating'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543800" cy="10061573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4936" y="468230"/>
            <a:ext cx="91753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[473]: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4936" y="745599"/>
            <a:ext cx="1943598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ny_neighborhood_stats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4936" y="1050399"/>
            <a:ext cx="92434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d84315"/>
                </a:solidFill>
                <a:latin typeface="KEITQG+Courier New"/>
                <a:cs typeface="KEITQG+Courier New"/>
              </a:rPr>
              <a:t>Out[473]: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26764" y="1340500"/>
            <a:ext cx="796504" cy="3825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 b="1">
                <a:solidFill>
                  <a:srgbClr val="000000"/>
                </a:solidFill>
                <a:latin typeface="LAPBNG+Arial,Bold"/>
                <a:cs typeface="LAPBNG+Arial,Bold"/>
              </a:rPr>
              <a:t>Average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5728" y="1474773"/>
            <a:ext cx="3429384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Borough_x</a:t>
            </a:r>
            <a:r>
              <a:rPr dirty="0" sz="900" spc="571" b="1">
                <a:solidFill>
                  <a:srgbClr val="000000"/>
                </a:solidFill>
                <a:latin typeface="LAPBNG+Arial,Bold"/>
                <a:cs typeface="LAPBNG+Arial,Bold"/>
              </a:rPr>
              <a:t> </a:t>
            </a: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Neighborhood</a:t>
            </a:r>
            <a:r>
              <a:rPr dirty="0" sz="900" spc="690" b="1">
                <a:solidFill>
                  <a:srgbClr val="000000"/>
                </a:solidFill>
                <a:latin typeface="LAPBNG+Arial,Bold"/>
                <a:cs typeface="LAPBNG+Arial,Bold"/>
              </a:rPr>
              <a:t> </a:t>
            </a: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Latitude_x</a:t>
            </a:r>
            <a:r>
              <a:rPr dirty="0" sz="900" spc="617" b="1">
                <a:solidFill>
                  <a:srgbClr val="000000"/>
                </a:solidFill>
                <a:latin typeface="LAPBNG+Arial,Bold"/>
                <a:cs typeface="LAPBNG+Arial,Bold"/>
              </a:rPr>
              <a:t> </a:t>
            </a: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Longitude_x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66766" y="1474773"/>
            <a:ext cx="1456581" cy="2996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Label</a:t>
            </a:r>
            <a:r>
              <a:rPr dirty="0" sz="900" spc="700" b="1">
                <a:solidFill>
                  <a:srgbClr val="000000"/>
                </a:solidFill>
                <a:latin typeface="LAPBNG+Arial,Bold"/>
                <a:cs typeface="LAPBNG+Arial,Bold"/>
              </a:rPr>
              <a:t> </a:t>
            </a: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Borough_y</a:t>
            </a:r>
            <a:r>
              <a:rPr dirty="0" sz="900" spc="665" b="1">
                <a:solidFill>
                  <a:srgbClr val="000000"/>
                </a:solidFill>
                <a:latin typeface="LAPBNG+Arial,Bold"/>
                <a:cs typeface="LAPBNG+Arial,Bold"/>
              </a:rPr>
              <a:t> </a:t>
            </a:r>
            <a:r>
              <a:rPr dirty="0" sz="850" b="1">
                <a:solidFill>
                  <a:srgbClr val="000000"/>
                </a:solidFill>
                <a:latin typeface="LAPBNG+Arial,Bold"/>
                <a:cs typeface="LAPBNG+Arial,Bold"/>
              </a:rPr>
              <a:t>La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27347" y="1633650"/>
            <a:ext cx="531759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Rating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607305" y="1898826"/>
            <a:ext cx="815268" cy="447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7269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Astoria,</a:t>
            </a:r>
          </a:p>
          <a:p>
            <a:pPr marL="0" marR="0">
              <a:lnSpc>
                <a:spcPts val="1018"/>
              </a:lnSpc>
              <a:spcBef>
                <a:spcPts val="133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Queens(9.2)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3704" y="1984170"/>
            <a:ext cx="235865" cy="14441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0</a:t>
            </a:r>
          </a:p>
          <a:p>
            <a:pPr marL="0" marR="0">
              <a:lnSpc>
                <a:spcPts val="1018"/>
              </a:lnSpc>
              <a:spcBef>
                <a:spcPts val="1981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1</a:t>
            </a:r>
          </a:p>
          <a:p>
            <a:pPr marL="0" marR="0">
              <a:lnSpc>
                <a:spcPts val="1018"/>
              </a:lnSpc>
              <a:spcBef>
                <a:spcPts val="1983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2</a:t>
            </a:r>
          </a:p>
          <a:p>
            <a:pPr marL="0" marR="0">
              <a:lnSpc>
                <a:spcPts val="1018"/>
              </a:lnSpc>
              <a:spcBef>
                <a:spcPts val="1981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78712" y="1984170"/>
            <a:ext cx="577116" cy="681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-10">
                <a:solidFill>
                  <a:srgbClr val="000000"/>
                </a:solidFill>
                <a:latin typeface="UOFHKP+Arial"/>
                <a:cs typeface="UOFHKP+Arial"/>
              </a:rPr>
              <a:t>Queens</a:t>
            </a:r>
          </a:p>
          <a:p>
            <a:pPr marL="0" marR="0">
              <a:lnSpc>
                <a:spcPts val="1018"/>
              </a:lnSpc>
              <a:spcBef>
                <a:spcPts val="1981"/>
              </a:spcBef>
              <a:spcAft>
                <a:spcPts val="0"/>
              </a:spcAft>
            </a:pPr>
            <a:r>
              <a:rPr dirty="0" sz="900" spc="-10">
                <a:solidFill>
                  <a:srgbClr val="000000"/>
                </a:solidFill>
                <a:latin typeface="UOFHKP+Arial"/>
                <a:cs typeface="UOFHKP+Arial"/>
              </a:rPr>
              <a:t>Queens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58747" y="1984170"/>
            <a:ext cx="2378047" cy="14441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5429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Astoria</a:t>
            </a:r>
            <a:r>
              <a:rPr dirty="0" sz="900" spc="97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40.768509</a:t>
            </a:r>
            <a:r>
              <a:rPr dirty="0" sz="900" spc="1026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-73.915654</a:t>
            </a:r>
          </a:p>
          <a:p>
            <a:pPr marL="183133" marR="0">
              <a:lnSpc>
                <a:spcPts val="1018"/>
              </a:lnSpc>
              <a:spcBef>
                <a:spcPts val="1981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Blissville</a:t>
            </a:r>
            <a:r>
              <a:rPr dirty="0" sz="900" spc="97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40.737251</a:t>
            </a:r>
            <a:r>
              <a:rPr dirty="0" sz="900" spc="1026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-73.932442</a:t>
            </a:r>
          </a:p>
          <a:p>
            <a:pPr marL="0" marR="0">
              <a:lnSpc>
                <a:spcPts val="1018"/>
              </a:lnSpc>
              <a:spcBef>
                <a:spcPts val="1983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Civic</a:t>
            </a:r>
            <a:r>
              <a:rPr dirty="0" sz="900" spc="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 spc="-11">
                <a:solidFill>
                  <a:srgbClr val="000000"/>
                </a:solidFill>
                <a:latin typeface="UOFHKP+Arial"/>
                <a:cs typeface="UOFHKP+Arial"/>
              </a:rPr>
              <a:t>Center</a:t>
            </a:r>
            <a:r>
              <a:rPr dirty="0" sz="900" spc="99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40.715229</a:t>
            </a:r>
            <a:r>
              <a:rPr dirty="0" sz="900" spc="1026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-74.005415</a:t>
            </a:r>
          </a:p>
          <a:p>
            <a:pPr marL="195326" marR="0">
              <a:lnSpc>
                <a:spcPts val="1018"/>
              </a:lnSpc>
              <a:spcBef>
                <a:spcPts val="1981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Midtown</a:t>
            </a:r>
            <a:r>
              <a:rPr dirty="0" sz="900" spc="97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40.754691</a:t>
            </a:r>
            <a:r>
              <a:rPr dirty="0" sz="900" spc="1026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-73.981669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201921" y="1987326"/>
            <a:ext cx="297099" cy="660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28"/>
              </a:lnSpc>
              <a:spcBef>
                <a:spcPts val="0"/>
              </a:spcBef>
              <a:spcAft>
                <a:spcPts val="0"/>
              </a:spcAft>
            </a:pPr>
            <a:r>
              <a:rPr dirty="0" sz="850" spc="10">
                <a:solidFill>
                  <a:srgbClr val="000000"/>
                </a:solidFill>
                <a:latin typeface="UOFHKP+Arial"/>
                <a:cs typeface="UOFHKP+Arial"/>
              </a:rPr>
              <a:t>9.2</a:t>
            </a:r>
          </a:p>
          <a:p>
            <a:pPr marL="0" marR="0">
              <a:lnSpc>
                <a:spcPts val="928"/>
              </a:lnSpc>
              <a:spcBef>
                <a:spcPts val="2071"/>
              </a:spcBef>
              <a:spcAft>
                <a:spcPts val="0"/>
              </a:spcAft>
            </a:pPr>
            <a:r>
              <a:rPr dirty="0" sz="850" spc="10">
                <a:solidFill>
                  <a:srgbClr val="000000"/>
                </a:solidFill>
                <a:latin typeface="UOFHKP+Arial"/>
                <a:cs typeface="UOFHKP+Arial"/>
              </a:rPr>
              <a:t>9.2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565013" y="1978074"/>
            <a:ext cx="753285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-10">
                <a:solidFill>
                  <a:srgbClr val="000000"/>
                </a:solidFill>
                <a:latin typeface="UOFHKP+Arial"/>
                <a:cs typeface="UOFHKP+Arial"/>
              </a:rPr>
              <a:t>Queens</a:t>
            </a:r>
            <a:r>
              <a:rPr dirty="0" sz="900" spc="24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607305" y="2279826"/>
            <a:ext cx="815268" cy="447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4972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Blissville,</a:t>
            </a:r>
          </a:p>
          <a:p>
            <a:pPr marL="0" marR="0">
              <a:lnSpc>
                <a:spcPts val="1018"/>
              </a:lnSpc>
              <a:spcBef>
                <a:spcPts val="133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Queens(9.2)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565013" y="2359074"/>
            <a:ext cx="753285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-10">
                <a:solidFill>
                  <a:srgbClr val="000000"/>
                </a:solidFill>
                <a:latin typeface="UOFHKP+Arial"/>
                <a:cs typeface="UOFHKP+Arial"/>
              </a:rPr>
              <a:t>Queens</a:t>
            </a:r>
            <a:r>
              <a:rPr dirty="0" sz="900" spc="24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40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201921" y="2660826"/>
            <a:ext cx="1211691" cy="4465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4048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Civic</a:t>
            </a:r>
            <a:r>
              <a:rPr dirty="0" sz="900" spc="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Center,</a:t>
            </a:r>
          </a:p>
          <a:p>
            <a:pPr marL="0" marR="0">
              <a:lnSpc>
                <a:spcPts val="1018"/>
              </a:lnSpc>
              <a:spcBef>
                <a:spcPts val="135"/>
              </a:spcBef>
              <a:spcAft>
                <a:spcPts val="0"/>
              </a:spcAft>
            </a:pPr>
            <a:r>
              <a:rPr dirty="0" sz="850" spc="10">
                <a:solidFill>
                  <a:srgbClr val="000000"/>
                </a:solidFill>
                <a:latin typeface="UOFHKP+Arial"/>
                <a:cs typeface="UOFHKP+Arial"/>
              </a:rPr>
              <a:t>9.2</a:t>
            </a:r>
            <a:r>
              <a:rPr dirty="0" sz="850" spc="776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Manhattan(9.2)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38504" y="2746424"/>
            <a:ext cx="718786" cy="6818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Manhattan</a:t>
            </a:r>
          </a:p>
          <a:p>
            <a:pPr marL="0" marR="0">
              <a:lnSpc>
                <a:spcPts val="1018"/>
              </a:lnSpc>
              <a:spcBef>
                <a:spcPts val="1981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Manhattan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424804" y="2807384"/>
            <a:ext cx="893493" cy="10506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Manhattan</a:t>
            </a:r>
            <a:r>
              <a:rPr dirty="0" sz="900" spc="206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40</a:t>
            </a:r>
          </a:p>
          <a:p>
            <a:pPr marL="0" marR="0">
              <a:lnSpc>
                <a:spcPts val="1018"/>
              </a:lnSpc>
              <a:spcBef>
                <a:spcPts val="1981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Manhattan</a:t>
            </a:r>
            <a:r>
              <a:rPr dirty="0" sz="900" spc="206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40</a:t>
            </a:r>
          </a:p>
          <a:p>
            <a:pPr marL="0" marR="0">
              <a:lnSpc>
                <a:spcPts val="1018"/>
              </a:lnSpc>
              <a:spcBef>
                <a:spcPts val="188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Manhattan</a:t>
            </a:r>
            <a:r>
              <a:rPr dirty="0" sz="900" spc="206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40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201921" y="3042080"/>
            <a:ext cx="1211918" cy="446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82549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Midtown,</a:t>
            </a:r>
          </a:p>
          <a:p>
            <a:pPr marL="0" marR="0">
              <a:lnSpc>
                <a:spcPts val="1018"/>
              </a:lnSpc>
              <a:spcBef>
                <a:spcPts val="133"/>
              </a:spcBef>
              <a:spcAft>
                <a:spcPts val="0"/>
              </a:spcAft>
            </a:pPr>
            <a:r>
              <a:rPr dirty="0" sz="850" spc="10">
                <a:solidFill>
                  <a:srgbClr val="000000"/>
                </a:solidFill>
                <a:latin typeface="UOFHKP+Arial"/>
                <a:cs typeface="UOFHKP+Arial"/>
              </a:rPr>
              <a:t>9.0</a:t>
            </a:r>
            <a:r>
              <a:rPr dirty="0" sz="850" spc="776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Manhattan(9.0)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814951" y="3423080"/>
            <a:ext cx="602736" cy="434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Midtown</a:t>
            </a:r>
          </a:p>
          <a:p>
            <a:pPr marL="97535" marR="0">
              <a:lnSpc>
                <a:spcPts val="1018"/>
              </a:lnSpc>
              <a:spcBef>
                <a:spcPts val="37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South,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33704" y="3575480"/>
            <a:ext cx="235865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4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838504" y="3575480"/>
            <a:ext cx="3321326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Manhattan</a:t>
            </a:r>
            <a:r>
              <a:rPr dirty="0" sz="900" spc="88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Midtown</a:t>
            </a:r>
            <a:r>
              <a:rPr dirty="0" sz="900" spc="-1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South</a:t>
            </a:r>
            <a:r>
              <a:rPr dirty="0" sz="900" spc="984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40.748510</a:t>
            </a:r>
            <a:r>
              <a:rPr dirty="0" sz="900" spc="1026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-73.988713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201921" y="3566443"/>
            <a:ext cx="297099" cy="279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28"/>
              </a:lnSpc>
              <a:spcBef>
                <a:spcPts val="0"/>
              </a:spcBef>
              <a:spcAft>
                <a:spcPts val="0"/>
              </a:spcAft>
            </a:pPr>
            <a:r>
              <a:rPr dirty="0" sz="850" spc="10">
                <a:solidFill>
                  <a:srgbClr val="000000"/>
                </a:solidFill>
                <a:latin typeface="UOFHKP+Arial"/>
                <a:cs typeface="UOFHKP+Arial"/>
              </a:rPr>
              <a:t>9.0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467097" y="3700448"/>
            <a:ext cx="956938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Manhattan(9.0)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607305" y="3938573"/>
            <a:ext cx="815268" cy="4441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7436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Sunnyside,</a:t>
            </a:r>
          </a:p>
          <a:p>
            <a:pPr marL="0" marR="0">
              <a:lnSpc>
                <a:spcPts val="1018"/>
              </a:lnSpc>
              <a:spcBef>
                <a:spcPts val="109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Queens(9.2)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33704" y="4023917"/>
            <a:ext cx="235865" cy="681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5</a:t>
            </a:r>
          </a:p>
          <a:p>
            <a:pPr marL="0" marR="0">
              <a:lnSpc>
                <a:spcPts val="1018"/>
              </a:lnSpc>
              <a:spcBef>
                <a:spcPts val="1981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6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978712" y="4023917"/>
            <a:ext cx="577116" cy="681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-10">
                <a:solidFill>
                  <a:srgbClr val="000000"/>
                </a:solidFill>
                <a:latin typeface="UOFHKP+Arial"/>
                <a:cs typeface="UOFHKP+Arial"/>
              </a:rPr>
              <a:t>Queens</a:t>
            </a:r>
          </a:p>
          <a:p>
            <a:pPr marL="0" marR="0">
              <a:lnSpc>
                <a:spcPts val="1018"/>
              </a:lnSpc>
              <a:spcBef>
                <a:spcPts val="1981"/>
              </a:spcBef>
              <a:spcAft>
                <a:spcPts val="0"/>
              </a:spcAft>
            </a:pPr>
            <a:r>
              <a:rPr dirty="0" sz="900" spc="-10">
                <a:solidFill>
                  <a:srgbClr val="000000"/>
                </a:solidFill>
                <a:latin typeface="UOFHKP+Arial"/>
                <a:cs typeface="UOFHKP+Arial"/>
              </a:rPr>
              <a:t>Queens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747139" y="4023917"/>
            <a:ext cx="2276397" cy="681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Sunnyside</a:t>
            </a:r>
            <a:r>
              <a:rPr dirty="0" sz="900" spc="976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40.740176</a:t>
            </a:r>
            <a:r>
              <a:rPr dirty="0" sz="900" spc="1026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-73.926916</a:t>
            </a:r>
          </a:p>
          <a:p>
            <a:pPr marL="0" marR="0">
              <a:lnSpc>
                <a:spcPts val="1018"/>
              </a:lnSpc>
              <a:spcBef>
                <a:spcPts val="1981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Sunnyside</a:t>
            </a:r>
            <a:r>
              <a:rPr dirty="0" sz="900" spc="976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40.740176</a:t>
            </a:r>
            <a:r>
              <a:rPr dirty="0" sz="900" spc="1026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-73.926916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4201921" y="4027073"/>
            <a:ext cx="297099" cy="660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28"/>
              </a:lnSpc>
              <a:spcBef>
                <a:spcPts val="0"/>
              </a:spcBef>
              <a:spcAft>
                <a:spcPts val="0"/>
              </a:spcAft>
            </a:pPr>
            <a:r>
              <a:rPr dirty="0" sz="850" spc="10">
                <a:solidFill>
                  <a:srgbClr val="000000"/>
                </a:solidFill>
                <a:latin typeface="UOFHKP+Arial"/>
                <a:cs typeface="UOFHKP+Arial"/>
              </a:rPr>
              <a:t>9.2</a:t>
            </a:r>
          </a:p>
          <a:p>
            <a:pPr marL="0" marR="0">
              <a:lnSpc>
                <a:spcPts val="928"/>
              </a:lnSpc>
              <a:spcBef>
                <a:spcPts val="2071"/>
              </a:spcBef>
              <a:spcAft>
                <a:spcPts val="0"/>
              </a:spcAft>
            </a:pPr>
            <a:r>
              <a:rPr dirty="0" sz="850" spc="10">
                <a:solidFill>
                  <a:srgbClr val="000000"/>
                </a:solidFill>
                <a:latin typeface="UOFHKP+Arial"/>
                <a:cs typeface="UOFHKP+Arial"/>
              </a:rPr>
              <a:t>9.2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565013" y="4017821"/>
            <a:ext cx="753285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-10">
                <a:solidFill>
                  <a:srgbClr val="000000"/>
                </a:solidFill>
                <a:latin typeface="UOFHKP+Arial"/>
                <a:cs typeface="UOFHKP+Arial"/>
              </a:rPr>
              <a:t>Queens</a:t>
            </a:r>
            <a:r>
              <a:rPr dirty="0" sz="900" spc="24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40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4607305" y="4319573"/>
            <a:ext cx="815268" cy="4441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7436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Sunnyside,</a:t>
            </a:r>
          </a:p>
          <a:p>
            <a:pPr marL="0" marR="0">
              <a:lnSpc>
                <a:spcPts val="1018"/>
              </a:lnSpc>
              <a:spcBef>
                <a:spcPts val="109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Queens(9.2)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5635116" y="4319573"/>
            <a:ext cx="683181" cy="3793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Staten</a:t>
            </a:r>
          </a:p>
          <a:p>
            <a:pPr marL="390144" marR="0">
              <a:lnSpc>
                <a:spcPts val="68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40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5659501" y="4462829"/>
            <a:ext cx="480521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Island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4674742" y="4700573"/>
            <a:ext cx="744518" cy="5784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Sunnyside,</a:t>
            </a:r>
          </a:p>
          <a:p>
            <a:pPr marL="237744" marR="0">
              <a:lnSpc>
                <a:spcPts val="1018"/>
              </a:lnSpc>
              <a:spcBef>
                <a:spcPts val="37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Staten</a:t>
            </a:r>
          </a:p>
          <a:p>
            <a:pPr marL="27432" marR="0">
              <a:lnSpc>
                <a:spcPts val="1018"/>
              </a:lnSpc>
              <a:spcBef>
                <a:spcPts val="111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Island(9.2)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048816" y="4764581"/>
            <a:ext cx="506310" cy="4471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Staten</a:t>
            </a:r>
          </a:p>
          <a:p>
            <a:pPr marL="24383" marR="0">
              <a:lnSpc>
                <a:spcPts val="1018"/>
              </a:lnSpc>
              <a:spcBef>
                <a:spcPts val="133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Island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533704" y="4852973"/>
            <a:ext cx="235865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7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747139" y="4852973"/>
            <a:ext cx="2276397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Sunnyside</a:t>
            </a:r>
            <a:r>
              <a:rPr dirty="0" sz="900" spc="976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40.612760</a:t>
            </a:r>
            <a:r>
              <a:rPr dirty="0" sz="900" spc="1026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-74.097126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4201921" y="4843937"/>
            <a:ext cx="297099" cy="8592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28"/>
              </a:lnSpc>
              <a:spcBef>
                <a:spcPts val="0"/>
              </a:spcBef>
              <a:spcAft>
                <a:spcPts val="0"/>
              </a:spcAft>
            </a:pPr>
            <a:r>
              <a:rPr dirty="0" sz="850" spc="10">
                <a:solidFill>
                  <a:srgbClr val="000000"/>
                </a:solidFill>
                <a:latin typeface="UOFHKP+Arial"/>
                <a:cs typeface="UOFHKP+Arial"/>
              </a:rPr>
              <a:t>9.2</a:t>
            </a:r>
          </a:p>
          <a:p>
            <a:pPr marL="0" marR="0">
              <a:lnSpc>
                <a:spcPts val="928"/>
              </a:lnSpc>
              <a:spcBef>
                <a:spcPts val="3633"/>
              </a:spcBef>
              <a:spcAft>
                <a:spcPts val="0"/>
              </a:spcAft>
            </a:pPr>
            <a:r>
              <a:rPr dirty="0" sz="850" spc="10">
                <a:solidFill>
                  <a:srgbClr val="000000"/>
                </a:solidFill>
                <a:latin typeface="UOFHKP+Arial"/>
                <a:cs typeface="UOFHKP+Arial"/>
              </a:rPr>
              <a:t>9.2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5565013" y="4834685"/>
            <a:ext cx="753285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-10">
                <a:solidFill>
                  <a:srgbClr val="000000"/>
                </a:solidFill>
                <a:latin typeface="UOFHKP+Arial"/>
                <a:cs typeface="UOFHKP+Arial"/>
              </a:rPr>
              <a:t>Queens</a:t>
            </a:r>
            <a:r>
              <a:rPr dirty="0" sz="900" spc="24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40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4674742" y="5215939"/>
            <a:ext cx="744518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Sunnyside,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048816" y="5279947"/>
            <a:ext cx="506310" cy="4471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Staten</a:t>
            </a:r>
          </a:p>
          <a:p>
            <a:pPr marL="24383" marR="0">
              <a:lnSpc>
                <a:spcPts val="1018"/>
              </a:lnSpc>
              <a:spcBef>
                <a:spcPts val="133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Island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5635116" y="5347003"/>
            <a:ext cx="683181" cy="3671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Staten</a:t>
            </a:r>
          </a:p>
          <a:p>
            <a:pPr marL="390144" marR="0">
              <a:lnSpc>
                <a:spcPts val="98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40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533704" y="5368339"/>
            <a:ext cx="235865" cy="745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8</a:t>
            </a:r>
          </a:p>
          <a:p>
            <a:pPr marL="0" marR="0">
              <a:lnSpc>
                <a:spcPts val="1018"/>
              </a:lnSpc>
              <a:spcBef>
                <a:spcPts val="2485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9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1747139" y="5368339"/>
            <a:ext cx="2276397" cy="745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Sunnyside</a:t>
            </a:r>
            <a:r>
              <a:rPr dirty="0" sz="900" spc="976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40.612760</a:t>
            </a:r>
            <a:r>
              <a:rPr dirty="0" sz="900" spc="1026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-74.097126</a:t>
            </a:r>
          </a:p>
          <a:p>
            <a:pPr marL="152653" marR="0">
              <a:lnSpc>
                <a:spcPts val="1018"/>
              </a:lnSpc>
              <a:spcBef>
                <a:spcPts val="248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Tribeca</a:t>
            </a:r>
            <a:r>
              <a:rPr dirty="0" sz="900" spc="97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40.721522</a:t>
            </a:r>
            <a:r>
              <a:rPr dirty="0" sz="900" spc="1026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-74.010683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4702175" y="5414059"/>
            <a:ext cx="718673" cy="4441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0311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Staten</a:t>
            </a:r>
          </a:p>
          <a:p>
            <a:pPr marL="0" marR="0">
              <a:lnSpc>
                <a:spcPts val="1018"/>
              </a:lnSpc>
              <a:spcBef>
                <a:spcPts val="109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Island(9.2)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5659501" y="5490259"/>
            <a:ext cx="480521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Island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838504" y="5813347"/>
            <a:ext cx="718786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Manhattan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830190" y="5795059"/>
            <a:ext cx="589841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Tribeca,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4201921" y="5938315"/>
            <a:ext cx="1211268" cy="2991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850" spc="10">
                <a:solidFill>
                  <a:srgbClr val="000000"/>
                </a:solidFill>
                <a:latin typeface="UOFHKP+Arial"/>
                <a:cs typeface="UOFHKP+Arial"/>
              </a:rPr>
              <a:t>9.2</a:t>
            </a:r>
            <a:r>
              <a:rPr dirty="0" sz="850" spc="776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Manhattan(9.2)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5424804" y="5938315"/>
            <a:ext cx="893493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Manhattan</a:t>
            </a:r>
            <a:r>
              <a:rPr dirty="0" sz="900" spc="206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40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484936" y="6531613"/>
            <a:ext cx="5133988" cy="3498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34">
                <a:solidFill>
                  <a:srgbClr val="000000"/>
                </a:solidFill>
                <a:latin typeface="UOFHKP+Arial"/>
                <a:cs typeface="UOFHKP+Arial"/>
              </a:rPr>
              <a:t>We</a:t>
            </a:r>
            <a:r>
              <a:rPr dirty="0" sz="1050" spc="-73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will</a:t>
            </a:r>
            <a:r>
              <a:rPr dirty="0" sz="1050" spc="-2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join</a:t>
            </a:r>
            <a:r>
              <a:rPr dirty="0" sz="1050" spc="-14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this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dataset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to</a:t>
            </a:r>
            <a:r>
              <a:rPr dirty="0" sz="1050" spc="1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original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new</a:t>
            </a:r>
            <a:r>
              <a:rPr dirty="0" sz="1050" spc="37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york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data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17">
                <a:solidFill>
                  <a:srgbClr val="000000"/>
                </a:solidFill>
                <a:latin typeface="UOFHKP+Arial"/>
                <a:cs typeface="UOFHKP+Arial"/>
              </a:rPr>
              <a:t>to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get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lonitude</a:t>
            </a:r>
            <a:r>
              <a:rPr dirty="0" sz="1050" spc="1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and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latitude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484936" y="6934563"/>
            <a:ext cx="917537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[474]: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484936" y="7215360"/>
            <a:ext cx="7641928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ny_neighborhood_stats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pd.merge(ny_neighborhood_stats,new_york_data,</a:t>
            </a:r>
            <a:r>
              <a:rPr dirty="0" sz="1050" spc="1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on</a:t>
            </a:r>
            <a:r>
              <a:rPr dirty="0" sz="1050" spc="17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'Neighborhoo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484936" y="7648176"/>
            <a:ext cx="917537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[475]: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484936" y="7919448"/>
            <a:ext cx="7681848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ny_neighborhood_stats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ny_neighborhood_stats[[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'Borough'</a:t>
            </a:r>
            <a:r>
              <a:rPr dirty="0" sz="1050" spc="14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'Neighborhood'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'Latitude'</a:t>
            </a:r>
            <a:r>
              <a:rPr dirty="0" sz="1050" spc="14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 spc="-10">
                <a:solidFill>
                  <a:srgbClr val="ba2121"/>
                </a:solidFill>
                <a:latin typeface="KEITQG+Courier New"/>
                <a:cs typeface="KEITQG+Courier New"/>
              </a:rPr>
              <a:t>'L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543800" cy="10061573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1888" y="468230"/>
            <a:ext cx="91753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[476]: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1888" y="745599"/>
            <a:ext cx="1943598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ny_neighborhood_stats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888" y="1050399"/>
            <a:ext cx="92434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d84315"/>
                </a:solidFill>
                <a:latin typeface="KEITQG+Courier New"/>
                <a:cs typeface="KEITQG+Courier New"/>
              </a:rPr>
              <a:t>Out[476]: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6624" y="1514397"/>
            <a:ext cx="1588591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Borough</a:t>
            </a:r>
            <a:r>
              <a:rPr dirty="0" sz="900" spc="688" b="1">
                <a:solidFill>
                  <a:srgbClr val="000000"/>
                </a:solidFill>
                <a:latin typeface="LAPBNG+Arial,Bold"/>
                <a:cs typeface="LAPBNG+Arial,Bold"/>
              </a:rPr>
              <a:t> </a:t>
            </a: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Neighborhood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25598" y="1514397"/>
            <a:ext cx="2412360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Latitude</a:t>
            </a:r>
            <a:r>
              <a:rPr dirty="0" sz="900" spc="856" b="1">
                <a:solidFill>
                  <a:srgbClr val="000000"/>
                </a:solidFill>
                <a:latin typeface="LAPBNG+Arial,Bold"/>
                <a:cs typeface="LAPBNG+Arial,Bold"/>
              </a:rPr>
              <a:t> </a:t>
            </a: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Longitude</a:t>
            </a:r>
            <a:r>
              <a:rPr dirty="0" sz="900" spc="644" b="1">
                <a:solidFill>
                  <a:srgbClr val="000000"/>
                </a:solidFill>
                <a:latin typeface="LAPBNG+Arial,Bold"/>
                <a:cs typeface="LAPBNG+Arial,Bold"/>
              </a:rPr>
              <a:t> </a:t>
            </a: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Average</a:t>
            </a:r>
            <a:r>
              <a:rPr dirty="0" sz="900" spc="-11" b="1">
                <a:solidFill>
                  <a:srgbClr val="000000"/>
                </a:solidFill>
                <a:latin typeface="LAPBNG+Arial,Bold"/>
                <a:cs typeface="LAPBNG+Arial,Bold"/>
              </a:rPr>
              <a:t> </a:t>
            </a: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Rating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4768" y="1770810"/>
            <a:ext cx="235865" cy="25295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0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1</a:t>
            </a:r>
          </a:p>
          <a:p>
            <a:pPr marL="0" marR="0">
              <a:lnSpc>
                <a:spcPts val="1018"/>
              </a:lnSpc>
              <a:spcBef>
                <a:spcPts val="949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2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3</a:t>
            </a:r>
          </a:p>
          <a:p>
            <a:pPr marL="0" marR="0">
              <a:lnSpc>
                <a:spcPts val="1018"/>
              </a:lnSpc>
              <a:spcBef>
                <a:spcPts val="927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4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5</a:t>
            </a:r>
          </a:p>
          <a:p>
            <a:pPr marL="0" marR="0">
              <a:lnSpc>
                <a:spcPts val="1018"/>
              </a:lnSpc>
              <a:spcBef>
                <a:spcPts val="949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6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7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8</a:t>
            </a:r>
          </a:p>
          <a:p>
            <a:pPr marL="0" marR="0">
              <a:lnSpc>
                <a:spcPts val="1018"/>
              </a:lnSpc>
              <a:spcBef>
                <a:spcPts val="928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13129" y="1770810"/>
            <a:ext cx="577116" cy="547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-10">
                <a:solidFill>
                  <a:srgbClr val="000000"/>
                </a:solidFill>
                <a:latin typeface="UOFHKP+Arial"/>
                <a:cs typeface="UOFHKP+Arial"/>
              </a:rPr>
              <a:t>Queens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 spc="-10">
                <a:solidFill>
                  <a:srgbClr val="000000"/>
                </a:solidFill>
                <a:latin typeface="UOFHKP+Arial"/>
                <a:cs typeface="UOFHKP+Arial"/>
              </a:rPr>
              <a:t>Queens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58289" y="1770810"/>
            <a:ext cx="1967939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Astoria</a:t>
            </a:r>
            <a:r>
              <a:rPr dirty="0" sz="900" spc="64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40.768509</a:t>
            </a:r>
            <a:r>
              <a:rPr dirty="0" sz="900" spc="63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-73.915654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561585" y="1770810"/>
            <a:ext cx="333273" cy="35204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9.2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9.2</a:t>
            </a:r>
          </a:p>
          <a:p>
            <a:pPr marL="0" marR="0">
              <a:lnSpc>
                <a:spcPts val="1018"/>
              </a:lnSpc>
              <a:spcBef>
                <a:spcPts val="949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9.2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9.0</a:t>
            </a:r>
          </a:p>
          <a:p>
            <a:pPr marL="0" marR="0">
              <a:lnSpc>
                <a:spcPts val="1018"/>
              </a:lnSpc>
              <a:spcBef>
                <a:spcPts val="927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9.0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9.2</a:t>
            </a:r>
          </a:p>
          <a:p>
            <a:pPr marL="0" marR="0">
              <a:lnSpc>
                <a:spcPts val="1018"/>
              </a:lnSpc>
              <a:spcBef>
                <a:spcPts val="949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9.2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9.2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9.2</a:t>
            </a:r>
          </a:p>
          <a:p>
            <a:pPr marL="0" marR="0">
              <a:lnSpc>
                <a:spcPts val="1018"/>
              </a:lnSpc>
              <a:spcBef>
                <a:spcPts val="928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9.2</a:t>
            </a:r>
          </a:p>
          <a:p>
            <a:pPr marL="0" marR="0">
              <a:lnSpc>
                <a:spcPts val="1018"/>
              </a:lnSpc>
              <a:spcBef>
                <a:spcPts val="949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9.2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9.2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9.2</a:t>
            </a:r>
          </a:p>
          <a:p>
            <a:pPr marL="0" marR="0">
              <a:lnSpc>
                <a:spcPts val="1018"/>
              </a:lnSpc>
              <a:spcBef>
                <a:spcPts val="927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9.2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93113" y="2017698"/>
            <a:ext cx="2272891" cy="7976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2879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Blissville</a:t>
            </a:r>
            <a:r>
              <a:rPr dirty="0" sz="900" spc="64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40.737251</a:t>
            </a:r>
            <a:r>
              <a:rPr dirty="0" sz="900" spc="63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-73.932442</a:t>
            </a:r>
          </a:p>
          <a:p>
            <a:pPr marL="0" marR="0">
              <a:lnSpc>
                <a:spcPts val="1018"/>
              </a:lnSpc>
              <a:spcBef>
                <a:spcPts val="949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Civic</a:t>
            </a:r>
            <a:r>
              <a:rPr dirty="0" sz="900" spc="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 spc="-11">
                <a:solidFill>
                  <a:srgbClr val="000000"/>
                </a:solidFill>
                <a:latin typeface="UOFHKP+Arial"/>
                <a:cs typeface="UOFHKP+Arial"/>
              </a:rPr>
              <a:t>Center</a:t>
            </a:r>
            <a:r>
              <a:rPr dirty="0" sz="900" spc="663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40.715229</a:t>
            </a:r>
            <a:r>
              <a:rPr dirty="0" sz="900" spc="63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-74.005415</a:t>
            </a:r>
          </a:p>
          <a:p>
            <a:pPr marL="195072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Midtown</a:t>
            </a:r>
            <a:r>
              <a:rPr dirty="0" sz="900" spc="64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40.754691</a:t>
            </a:r>
            <a:r>
              <a:rPr dirty="0" sz="900" spc="63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-73.981669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72616" y="2267634"/>
            <a:ext cx="718786" cy="547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Manhattan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Manhattan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72616" y="2761664"/>
            <a:ext cx="3216462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Manhattan</a:t>
            </a:r>
            <a:r>
              <a:rPr dirty="0" sz="900" spc="88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Midtown</a:t>
            </a:r>
            <a:r>
              <a:rPr dirty="0" sz="900" spc="-1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South</a:t>
            </a:r>
            <a:r>
              <a:rPr dirty="0" sz="900" spc="65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40.748510</a:t>
            </a:r>
            <a:r>
              <a:rPr dirty="0" sz="900" spc="63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-73.988713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44600" y="3008552"/>
            <a:ext cx="841972" cy="797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8528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-10">
                <a:solidFill>
                  <a:srgbClr val="000000"/>
                </a:solidFill>
                <a:latin typeface="UOFHKP+Arial"/>
                <a:cs typeface="UOFHKP+Arial"/>
              </a:rPr>
              <a:t>Queens</a:t>
            </a:r>
          </a:p>
          <a:p>
            <a:pPr marL="0" marR="0">
              <a:lnSpc>
                <a:spcPts val="1018"/>
              </a:lnSpc>
              <a:spcBef>
                <a:spcPts val="949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Staten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Island</a:t>
            </a:r>
          </a:p>
          <a:p>
            <a:pPr marL="268528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 spc="-10">
                <a:solidFill>
                  <a:srgbClr val="000000"/>
                </a:solidFill>
                <a:latin typeface="UOFHKP+Arial"/>
                <a:cs typeface="UOFHKP+Arial"/>
              </a:rPr>
              <a:t>Queens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881504" y="3008552"/>
            <a:ext cx="2171240" cy="22826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Sunnyside</a:t>
            </a:r>
            <a:r>
              <a:rPr dirty="0" sz="900" spc="64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40.740176</a:t>
            </a:r>
            <a:r>
              <a:rPr dirty="0" sz="900" spc="63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-73.926916</a:t>
            </a:r>
          </a:p>
          <a:p>
            <a:pPr marL="0" marR="0">
              <a:lnSpc>
                <a:spcPts val="1018"/>
              </a:lnSpc>
              <a:spcBef>
                <a:spcPts val="949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Sunnyside</a:t>
            </a:r>
            <a:r>
              <a:rPr dirty="0" sz="900" spc="64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40.612760</a:t>
            </a:r>
            <a:r>
              <a:rPr dirty="0" sz="900" spc="63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-74.097126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Sunnyside</a:t>
            </a:r>
            <a:r>
              <a:rPr dirty="0" sz="900" spc="64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40.740176</a:t>
            </a:r>
            <a:r>
              <a:rPr dirty="0" sz="900" spc="63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-73.926916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Sunnyside</a:t>
            </a:r>
            <a:r>
              <a:rPr dirty="0" sz="900" spc="64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40.612760</a:t>
            </a:r>
            <a:r>
              <a:rPr dirty="0" sz="900" spc="63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-74.097126</a:t>
            </a:r>
          </a:p>
          <a:p>
            <a:pPr marL="0" marR="0">
              <a:lnSpc>
                <a:spcPts val="1018"/>
              </a:lnSpc>
              <a:spcBef>
                <a:spcPts val="928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Sunnyside</a:t>
            </a:r>
            <a:r>
              <a:rPr dirty="0" sz="900" spc="64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40.740176</a:t>
            </a:r>
            <a:r>
              <a:rPr dirty="0" sz="900" spc="63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-73.926916</a:t>
            </a:r>
          </a:p>
          <a:p>
            <a:pPr marL="0" marR="0">
              <a:lnSpc>
                <a:spcPts val="1018"/>
              </a:lnSpc>
              <a:spcBef>
                <a:spcPts val="949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Sunnyside</a:t>
            </a:r>
            <a:r>
              <a:rPr dirty="0" sz="900" spc="64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40.612760</a:t>
            </a:r>
            <a:r>
              <a:rPr dirty="0" sz="900" spc="63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-74.097126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Sunnyside</a:t>
            </a:r>
            <a:r>
              <a:rPr dirty="0" sz="900" spc="64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40.740176</a:t>
            </a:r>
            <a:r>
              <a:rPr dirty="0" sz="900" spc="63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-73.926916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Sunnyside</a:t>
            </a:r>
            <a:r>
              <a:rPr dirty="0" sz="900" spc="64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40.612760</a:t>
            </a:r>
            <a:r>
              <a:rPr dirty="0" sz="900" spc="63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-74.097126</a:t>
            </a:r>
          </a:p>
          <a:p>
            <a:pPr marL="152400" marR="0">
              <a:lnSpc>
                <a:spcPts val="1018"/>
              </a:lnSpc>
              <a:spcBef>
                <a:spcPts val="927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Tribeca</a:t>
            </a:r>
            <a:r>
              <a:rPr dirty="0" sz="900" spc="64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40.721522</a:t>
            </a:r>
            <a:r>
              <a:rPr dirty="0" sz="900" spc="63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-74.010683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44600" y="3752264"/>
            <a:ext cx="841972" cy="548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Staten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Island</a:t>
            </a:r>
          </a:p>
          <a:p>
            <a:pPr marL="268528" marR="0">
              <a:lnSpc>
                <a:spcPts val="1018"/>
              </a:lnSpc>
              <a:spcBef>
                <a:spcPts val="928"/>
              </a:spcBef>
              <a:spcAft>
                <a:spcPts val="0"/>
              </a:spcAft>
            </a:pPr>
            <a:r>
              <a:rPr dirty="0" sz="900" spc="-10">
                <a:solidFill>
                  <a:srgbClr val="000000"/>
                </a:solidFill>
                <a:latin typeface="UOFHKP+Arial"/>
                <a:cs typeface="UOFHKP+Arial"/>
              </a:rPr>
              <a:t>Queens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00760" y="4249469"/>
            <a:ext cx="1086306" cy="104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10</a:t>
            </a:r>
            <a:r>
              <a:rPr dirty="0" sz="900" spc="661" b="1">
                <a:solidFill>
                  <a:srgbClr val="000000"/>
                </a:solidFill>
                <a:latin typeface="LAPBNG+Arial,Bold"/>
                <a:cs typeface="LAPBNG+Arial,Bold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Staten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Island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11</a:t>
            </a:r>
            <a:r>
              <a:rPr dirty="0" sz="900" spc="2776" b="1">
                <a:solidFill>
                  <a:srgbClr val="000000"/>
                </a:solidFill>
                <a:latin typeface="LAPBNG+Arial,Bold"/>
                <a:cs typeface="LAPBNG+Arial,Bold"/>
              </a:rPr>
              <a:t> </a:t>
            </a:r>
            <a:r>
              <a:rPr dirty="0" sz="900" spc="-10">
                <a:solidFill>
                  <a:srgbClr val="000000"/>
                </a:solidFill>
                <a:latin typeface="UOFHKP+Arial"/>
                <a:cs typeface="UOFHKP+Arial"/>
              </a:rPr>
              <a:t>Queens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12</a:t>
            </a:r>
            <a:r>
              <a:rPr dirty="0" sz="900" spc="661" b="1">
                <a:solidFill>
                  <a:srgbClr val="000000"/>
                </a:solidFill>
                <a:latin typeface="LAPBNG+Arial,Bold"/>
                <a:cs typeface="LAPBNG+Arial,Bold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Staten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Island</a:t>
            </a:r>
          </a:p>
          <a:p>
            <a:pPr marL="0" marR="0">
              <a:lnSpc>
                <a:spcPts val="1018"/>
              </a:lnSpc>
              <a:spcBef>
                <a:spcPts val="927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13</a:t>
            </a:r>
            <a:r>
              <a:rPr dirty="0" sz="900" spc="1670" b="1">
                <a:solidFill>
                  <a:srgbClr val="000000"/>
                </a:solidFill>
                <a:latin typeface="LAPBNG+Arial,Bold"/>
                <a:cs typeface="LAPBNG+Arial,Bold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Manhattan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81888" y="5418839"/>
            <a:ext cx="2505624" cy="3498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Now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28">
                <a:solidFill>
                  <a:srgbClr val="000000"/>
                </a:solidFill>
                <a:latin typeface="UOFHKP+Arial"/>
                <a:cs typeface="UOFHKP+Arial"/>
              </a:rPr>
              <a:t>we</a:t>
            </a:r>
            <a:r>
              <a:rPr dirty="0" sz="1050" spc="-6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will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show</a:t>
            </a:r>
            <a:r>
              <a:rPr dirty="0" sz="1050" spc="33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this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data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on</a:t>
            </a:r>
            <a:r>
              <a:rPr dirty="0" sz="1050" spc="1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</a:t>
            </a:r>
            <a:r>
              <a:rPr dirty="0" sz="1050" spc="-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UOFHKP+Arial"/>
                <a:cs typeface="UOFHKP+Arial"/>
              </a:rPr>
              <a:t>map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81888" y="5824837"/>
            <a:ext cx="91753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[477]: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81888" y="6108555"/>
            <a:ext cx="6351758" cy="5256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</a:t>
            </a:r>
            <a:r>
              <a:rPr dirty="0" sz="1050" spc="-15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create</a:t>
            </a:r>
            <a:r>
              <a:rPr dirty="0" sz="1050" spc="12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map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and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display</a:t>
            </a:r>
            <a:r>
              <a:rPr dirty="0" sz="1050" spc="12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it</a:t>
            </a:r>
          </a:p>
          <a:p>
            <a:pPr marL="0" marR="0">
              <a:lnSpc>
                <a:spcPts val="1196"/>
              </a:lnSpc>
              <a:spcBef>
                <a:spcPts val="171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ny_map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10" b="1">
                <a:solidFill>
                  <a:srgbClr val="7216ab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folium.Map</a:t>
            </a:r>
            <a:r>
              <a:rPr dirty="0" sz="1050" spc="-10">
                <a:solidFill>
                  <a:srgbClr val="00bb00"/>
                </a:solidFill>
                <a:latin typeface="KEITQG+Courier New"/>
                <a:cs typeface="KEITQG+Courier New"/>
              </a:rPr>
              <a:t>(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location</a:t>
            </a:r>
            <a:r>
              <a:rPr dirty="0" sz="1050" spc="14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geo_location(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'New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York'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),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zoom_start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8800"/>
                </a:solidFill>
                <a:latin typeface="KEITQG+Courier New"/>
                <a:cs typeface="KEITQG+Courier New"/>
              </a:rPr>
              <a:t>12</a:t>
            </a:r>
            <a:r>
              <a:rPr dirty="0" sz="1050">
                <a:solidFill>
                  <a:srgbClr val="00bb00"/>
                </a:solidFill>
                <a:latin typeface="KEITQG+Courier New"/>
                <a:cs typeface="KEITQG+Courier New"/>
              </a:rPr>
              <a:t>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81888" y="6699867"/>
            <a:ext cx="917537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[478]: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81888" y="6977235"/>
            <a:ext cx="5890759" cy="5474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095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408080"/>
                </a:solidFill>
                <a:latin typeface="KEITQG+Courier New"/>
                <a:cs typeface="KEITQG+Courier New"/>
              </a:rPr>
              <a:t>#</a:t>
            </a:r>
            <a:r>
              <a:rPr dirty="0" sz="1050" spc="-40">
                <a:solidFill>
                  <a:srgbClr val="408080"/>
                </a:solidFill>
                <a:latin typeface="KEITQG+Courier New"/>
                <a:cs typeface="KEITQG+Courier New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instantiate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a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feature</a:t>
            </a:r>
            <a:r>
              <a:rPr dirty="0" sz="1050" spc="12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group</a:t>
            </a:r>
            <a:r>
              <a:rPr dirty="0" sz="1050" spc="-14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for</a:t>
            </a:r>
            <a:r>
              <a:rPr dirty="0" sz="1050" spc="-18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the</a:t>
            </a:r>
            <a:r>
              <a:rPr dirty="0" sz="1050" spc="-18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incidents</a:t>
            </a:r>
            <a:r>
              <a:rPr dirty="0" sz="1050" spc="-15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14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in</a:t>
            </a:r>
            <a:r>
              <a:rPr dirty="0" sz="1050" spc="-28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the</a:t>
            </a:r>
            <a:r>
              <a:rPr dirty="0" sz="1050" spc="-18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dataframe</a:t>
            </a:r>
          </a:p>
          <a:p>
            <a:pPr marL="0" marR="0">
              <a:lnSpc>
                <a:spcPts val="1196"/>
              </a:lnSpc>
              <a:spcBef>
                <a:spcPts val="342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incidents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-15" b="1">
                <a:solidFill>
                  <a:srgbClr val="7216ab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folium.map.FeatureGroup()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81888" y="7462248"/>
            <a:ext cx="6716457" cy="5165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095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408080"/>
                </a:solidFill>
                <a:latin typeface="KEITQG+Courier New"/>
                <a:cs typeface="KEITQG+Courier New"/>
              </a:rPr>
              <a:t>#</a:t>
            </a:r>
            <a:r>
              <a:rPr dirty="0" sz="1050" spc="-40">
                <a:solidFill>
                  <a:srgbClr val="40808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loop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through</a:t>
            </a:r>
            <a:r>
              <a:rPr dirty="0" sz="1050" spc="12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the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100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crimes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and</a:t>
            </a:r>
            <a:r>
              <a:rPr dirty="0" sz="1050" spc="-18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add</a:t>
            </a:r>
            <a:r>
              <a:rPr dirty="0" sz="1050" spc="-18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each</a:t>
            </a:r>
            <a:r>
              <a:rPr dirty="0" sz="1050" spc="-2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to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the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incidents</a:t>
            </a:r>
            <a:r>
              <a:rPr dirty="0" sz="1050" spc="-11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feature</a:t>
            </a:r>
            <a:r>
              <a:rPr dirty="0" sz="1050" spc="-14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group</a:t>
            </a:r>
          </a:p>
          <a:p>
            <a:pPr marL="0" marR="0">
              <a:lnSpc>
                <a:spcPts val="1196"/>
              </a:lnSpc>
              <a:spcBef>
                <a:spcPts val="99"/>
              </a:spcBef>
              <a:spcAft>
                <a:spcPts val="0"/>
              </a:spcAft>
            </a:pPr>
            <a:r>
              <a:rPr dirty="0" sz="1050" spc="-10" b="1">
                <a:solidFill>
                  <a:srgbClr val="008000"/>
                </a:solidFill>
                <a:latin typeface="CERCQT+Courier New,Bold"/>
                <a:cs typeface="CERCQT+Courier New,Bold"/>
              </a:rPr>
              <a:t>for</a:t>
            </a: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lat,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lng,</a:t>
            </a:r>
            <a:r>
              <a:rPr dirty="0" sz="1050" spc="2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 b="1">
                <a:solidFill>
                  <a:srgbClr val="008000"/>
                </a:solidFill>
                <a:latin typeface="CERCQT+Courier New,Bold"/>
                <a:cs typeface="CERCQT+Courier New,Bold"/>
              </a:rPr>
              <a:t>in</a:t>
            </a:r>
            <a:r>
              <a:rPr dirty="0" sz="1050" spc="20" b="1">
                <a:solidFill>
                  <a:srgbClr val="008000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ny_neighborhood_stats[[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'Latitude'</a:t>
            </a:r>
            <a:r>
              <a:rPr dirty="0" sz="1050" spc="14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'Longitude'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]].values: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08024" y="7796972"/>
            <a:ext cx="2156378" cy="200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KEITQG+Courier New"/>
                <a:cs typeface="KEITQG+Courier New"/>
              </a:rPr>
              <a:t>incidents.add_child(</a:t>
            </a:r>
            <a:r>
              <a:rPr dirty="0" sz="60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600">
                <a:solidFill>
                  <a:srgbClr val="000000"/>
                </a:solidFill>
                <a:latin typeface="KEITQG+Courier New"/>
                <a:cs typeface="KEITQG+Courier New"/>
              </a:rPr>
              <a:t>folium.CircleMarker(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448435" y="8120616"/>
            <a:ext cx="1079008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[lat,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lng],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448435" y="8279112"/>
            <a:ext cx="5612764" cy="8398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radius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8800"/>
                </a:solidFill>
                <a:latin typeface="KEITQG+Courier New"/>
                <a:cs typeface="KEITQG+Courier New"/>
              </a:rPr>
              <a:t>10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define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how</a:t>
            </a:r>
            <a:r>
              <a:rPr dirty="0" sz="1050" spc="-18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big</a:t>
            </a:r>
            <a:r>
              <a:rPr dirty="0" sz="1050" spc="-18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you</a:t>
            </a:r>
            <a:r>
              <a:rPr dirty="0" sz="1050" spc="-18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want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the</a:t>
            </a:r>
            <a:r>
              <a:rPr dirty="0" sz="1050" spc="-18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circle</a:t>
            </a:r>
            <a:r>
              <a:rPr dirty="0" sz="1050" spc="12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markers</a:t>
            </a:r>
            <a:r>
              <a:rPr dirty="0" sz="1050" spc="12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to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be</a:t>
            </a:r>
          </a:p>
          <a:p>
            <a:pPr marL="0" marR="0">
              <a:lnSpc>
                <a:spcPts val="1196"/>
              </a:lnSpc>
              <a:spcBef>
                <a:spcPts val="101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color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'yellow'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fill</a:t>
            </a:r>
            <a:r>
              <a:rPr dirty="0" sz="1050" spc="15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True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fill_color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'blue'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448435" y="8928590"/>
            <a:ext cx="1487709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fill_opacity</a:t>
            </a:r>
            <a:r>
              <a:rPr dirty="0" sz="1050" spc="14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-10">
                <a:solidFill>
                  <a:srgbClr val="008800"/>
                </a:solidFill>
                <a:latin typeface="KEITQG+Courier New"/>
                <a:cs typeface="KEITQG+Courier New"/>
              </a:rPr>
              <a:t>0.6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131417" y="9093182"/>
            <a:ext cx="280505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811072" y="9254726"/>
            <a:ext cx="280505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481888" y="9866513"/>
            <a:ext cx="3480559" cy="3335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UOFHKP+Arial"/>
                <a:cs typeface="UOFHKP+Arial"/>
              </a:rPr>
              <a:t>Lets</a:t>
            </a:r>
            <a:r>
              <a:rPr dirty="0" sz="1000" spc="-1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00">
                <a:solidFill>
                  <a:srgbClr val="000000"/>
                </a:solidFill>
                <a:latin typeface="UOFHKP+Arial"/>
                <a:cs typeface="UOFHKP+Arial"/>
              </a:rPr>
              <a:t>add</a:t>
            </a:r>
            <a:r>
              <a:rPr dirty="0" sz="100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00">
                <a:solidFill>
                  <a:srgbClr val="000000"/>
                </a:solidFill>
                <a:latin typeface="UOFHKP+Arial"/>
                <a:cs typeface="UOFHKP+Arial"/>
              </a:rPr>
              <a:t>a</a:t>
            </a:r>
            <a:r>
              <a:rPr dirty="0" sz="100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00">
                <a:solidFill>
                  <a:srgbClr val="000000"/>
                </a:solidFill>
                <a:latin typeface="UOFHKP+Arial"/>
                <a:cs typeface="UOFHKP+Arial"/>
              </a:rPr>
              <a:t>new</a:t>
            </a:r>
            <a:r>
              <a:rPr dirty="0" sz="1000" spc="-2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00">
                <a:solidFill>
                  <a:srgbClr val="000000"/>
                </a:solidFill>
                <a:latin typeface="UOFHKP+Arial"/>
                <a:cs typeface="UOFHKP+Arial"/>
              </a:rPr>
              <a:t>field</a:t>
            </a:r>
            <a:r>
              <a:rPr dirty="0" sz="100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00">
                <a:solidFill>
                  <a:srgbClr val="000000"/>
                </a:solidFill>
                <a:latin typeface="UOFHKP+Arial"/>
                <a:cs typeface="UOFHKP+Arial"/>
              </a:rPr>
              <a:t>to</a:t>
            </a:r>
            <a:r>
              <a:rPr dirty="0" sz="1000" spc="-3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00">
                <a:solidFill>
                  <a:srgbClr val="000000"/>
                </a:solidFill>
                <a:latin typeface="UOFHKP+Arial"/>
                <a:cs typeface="UOFHKP+Arial"/>
              </a:rPr>
              <a:t>dataframe</a:t>
            </a:r>
            <a:r>
              <a:rPr dirty="0" sz="1000" spc="-2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00">
                <a:solidFill>
                  <a:srgbClr val="000000"/>
                </a:solidFill>
                <a:latin typeface="UOFHKP+Arial"/>
                <a:cs typeface="UOFHKP+Arial"/>
              </a:rPr>
              <a:t>for</a:t>
            </a:r>
            <a:r>
              <a:rPr dirty="0" sz="1000" spc="-1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00">
                <a:solidFill>
                  <a:srgbClr val="000000"/>
                </a:solidFill>
                <a:latin typeface="UOFHKP+Arial"/>
                <a:cs typeface="UOFHKP+Arial"/>
              </a:rPr>
              <a:t>labeling</a:t>
            </a:r>
            <a:r>
              <a:rPr dirty="0" sz="100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00" spc="-10">
                <a:solidFill>
                  <a:srgbClr val="000000"/>
                </a:solidFill>
                <a:latin typeface="UOFHKP+Arial"/>
                <a:cs typeface="UOFHKP+Arial"/>
              </a:rPr>
              <a:t>purpose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543800" cy="10061573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50112" y="369827"/>
            <a:ext cx="4574426" cy="3498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Visualize</a:t>
            </a:r>
            <a:r>
              <a:rPr dirty="0" sz="1050" spc="-1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the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Ranking</a:t>
            </a:r>
            <a:r>
              <a:rPr dirty="0" sz="1050" spc="1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of</a:t>
            </a:r>
            <a:r>
              <a:rPr dirty="0" sz="1050" spc="2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neighborhoods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using</a:t>
            </a:r>
            <a:r>
              <a:rPr dirty="0" sz="1050" spc="1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folium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library(python)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1888" y="1123551"/>
            <a:ext cx="91753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[206]: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888" y="1394823"/>
            <a:ext cx="3865549" cy="13368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import</a:t>
            </a:r>
            <a:r>
              <a:rPr dirty="0" sz="1050" spc="-10" b="1">
                <a:solidFill>
                  <a:srgbClr val="008000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pandas</a:t>
            </a:r>
            <a:r>
              <a:rPr dirty="0" sz="1050" spc="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 b="1">
                <a:solidFill>
                  <a:srgbClr val="008000"/>
                </a:solidFill>
                <a:latin typeface="CERCQT+Courier New,Bold"/>
                <a:cs typeface="CERCQT+Courier New,Bold"/>
              </a:rPr>
              <a:t>as</a:t>
            </a:r>
            <a:r>
              <a:rPr dirty="0" sz="1050" spc="20" b="1">
                <a:solidFill>
                  <a:srgbClr val="008000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pd</a:t>
            </a:r>
          </a:p>
          <a:p>
            <a:pPr marL="0" marR="0">
              <a:lnSpc>
                <a:spcPts val="1196"/>
              </a:lnSpc>
              <a:spcBef>
                <a:spcPts val="198"/>
              </a:spcBef>
              <a:spcAft>
                <a:spcPts val="0"/>
              </a:spcAft>
            </a:pP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import</a:t>
            </a:r>
            <a:r>
              <a:rPr dirty="0" sz="1050" spc="-10" b="1">
                <a:solidFill>
                  <a:srgbClr val="008000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numpy</a:t>
            </a:r>
            <a:r>
              <a:rPr dirty="0" sz="1050" spc="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 b="1">
                <a:solidFill>
                  <a:srgbClr val="008000"/>
                </a:solidFill>
                <a:latin typeface="CERCQT+Courier New,Bold"/>
                <a:cs typeface="CERCQT+Courier New,Bold"/>
              </a:rPr>
              <a:t>as</a:t>
            </a: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KEITQG+Courier New"/>
                <a:cs typeface="KEITQG+Courier New"/>
              </a:rPr>
              <a:t>np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pd.set_option(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'display.max_columns'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None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pd.set_option(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'display.max_rows'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None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import</a:t>
            </a:r>
            <a:r>
              <a:rPr dirty="0" sz="1050" spc="-10" b="1">
                <a:solidFill>
                  <a:srgbClr val="008000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requests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 spc="-10" b="1">
                <a:solidFill>
                  <a:srgbClr val="008000"/>
                </a:solidFill>
                <a:latin typeface="CERCQT+Courier New,Bold"/>
                <a:cs typeface="CERCQT+Courier New,Bold"/>
              </a:rPr>
              <a:t>from</a:t>
            </a:r>
            <a:r>
              <a:rPr dirty="0" sz="1050" spc="18" b="1">
                <a:solidFill>
                  <a:srgbClr val="008000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bs4</a:t>
            </a:r>
            <a:r>
              <a:rPr dirty="0" sz="1050" spc="2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import</a:t>
            </a:r>
            <a:r>
              <a:rPr dirty="0" sz="1050" spc="-10" b="1">
                <a:solidFill>
                  <a:srgbClr val="008000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BeautifulSoup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import</a:t>
            </a:r>
            <a:r>
              <a:rPr dirty="0" sz="1050" spc="-10" b="1">
                <a:solidFill>
                  <a:srgbClr val="008000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geocoder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1888" y="2541252"/>
            <a:ext cx="91753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import</a:t>
            </a:r>
            <a:r>
              <a:rPr dirty="0" sz="1050" spc="-10" b="1">
                <a:solidFill>
                  <a:srgbClr val="008000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os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1888" y="2703050"/>
            <a:ext cx="7640033" cy="10011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import</a:t>
            </a:r>
            <a:r>
              <a:rPr dirty="0" sz="1050" spc="-10" b="1">
                <a:solidFill>
                  <a:srgbClr val="008000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folium</a:t>
            </a:r>
            <a:r>
              <a:rPr dirty="0" sz="1050" spc="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</a:t>
            </a:r>
            <a:r>
              <a:rPr dirty="0" sz="1050" spc="-15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map</a:t>
            </a:r>
            <a:r>
              <a:rPr dirty="0" sz="1050" spc="-18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rendering</a:t>
            </a:r>
            <a:r>
              <a:rPr dirty="0" sz="1050" spc="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library</a:t>
            </a:r>
          </a:p>
          <a:p>
            <a:pPr marL="0" marR="0">
              <a:lnSpc>
                <a:spcPts val="1196"/>
              </a:lnSpc>
              <a:spcBef>
                <a:spcPts val="99"/>
              </a:spcBef>
              <a:spcAft>
                <a:spcPts val="0"/>
              </a:spcAft>
            </a:pPr>
            <a:r>
              <a:rPr dirty="0" sz="1050" spc="-10" b="1">
                <a:solidFill>
                  <a:srgbClr val="008000"/>
                </a:solidFill>
                <a:latin typeface="CERCQT+Courier New,Bold"/>
                <a:cs typeface="CERCQT+Courier New,Bold"/>
              </a:rPr>
              <a:t>from</a:t>
            </a:r>
            <a:r>
              <a:rPr dirty="0" sz="1050" spc="18" b="1">
                <a:solidFill>
                  <a:srgbClr val="008000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geopy.geocoders</a:t>
            </a:r>
            <a:r>
              <a:rPr dirty="0" sz="1050" spc="18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import</a:t>
            </a: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Nominatim</a:t>
            </a:r>
            <a:r>
              <a:rPr dirty="0" sz="1050" spc="38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</a:t>
            </a:r>
            <a:r>
              <a:rPr dirty="0" sz="1050" spc="-15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convert</a:t>
            </a:r>
            <a:r>
              <a:rPr dirty="0" sz="1050" spc="12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an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address</a:t>
            </a:r>
            <a:r>
              <a:rPr dirty="0" sz="1050" spc="12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into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latitude</a:t>
            </a:r>
            <a:r>
              <a:rPr dirty="0" sz="1050" spc="-12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and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longit</a:t>
            </a:r>
          </a:p>
          <a:p>
            <a:pPr marL="6095" marR="0">
              <a:lnSpc>
                <a:spcPts val="1196"/>
              </a:lnSpc>
              <a:spcBef>
                <a:spcPts val="99"/>
              </a:spcBef>
              <a:spcAft>
                <a:spcPts val="0"/>
              </a:spcAft>
            </a:pPr>
            <a:r>
              <a:rPr dirty="0" sz="1050">
                <a:solidFill>
                  <a:srgbClr val="408080"/>
                </a:solidFill>
                <a:latin typeface="KEITQG+Courier New"/>
                <a:cs typeface="KEITQG+Courier New"/>
              </a:rPr>
              <a:t>#</a:t>
            </a:r>
            <a:r>
              <a:rPr dirty="0" sz="1050" spc="-40">
                <a:solidFill>
                  <a:srgbClr val="408080"/>
                </a:solidFill>
                <a:latin typeface="KEITQG+Courier New"/>
                <a:cs typeface="KEITQG+Courier New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Matplotlib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and</a:t>
            </a:r>
            <a:r>
              <a:rPr dirty="0" sz="1050" spc="-18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associated</a:t>
            </a:r>
            <a:r>
              <a:rPr dirty="0" sz="1050" spc="11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plotting</a:t>
            </a:r>
            <a:r>
              <a:rPr dirty="0" sz="1050" spc="-14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modules</a:t>
            </a:r>
          </a:p>
          <a:p>
            <a:pPr marL="0" marR="0">
              <a:lnSpc>
                <a:spcPts val="1196"/>
              </a:lnSpc>
              <a:spcBef>
                <a:spcPts val="51"/>
              </a:spcBef>
              <a:spcAft>
                <a:spcPts val="0"/>
              </a:spcAft>
            </a:pP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import</a:t>
            </a:r>
            <a:r>
              <a:rPr dirty="0" sz="1050" spc="-10" b="1">
                <a:solidFill>
                  <a:srgbClr val="008000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matplotlib.pyplot</a:t>
            </a:r>
            <a:r>
              <a:rPr dirty="0" sz="1050" spc="18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 b="1">
                <a:solidFill>
                  <a:srgbClr val="008000"/>
                </a:solidFill>
                <a:latin typeface="CERCQT+Courier New,Bold"/>
                <a:cs typeface="CERCQT+Courier New,Bold"/>
              </a:rPr>
              <a:t>as</a:t>
            </a: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plt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import</a:t>
            </a:r>
            <a:r>
              <a:rPr dirty="0" sz="1050" spc="-10" b="1">
                <a:solidFill>
                  <a:srgbClr val="008000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matplotlib.cm</a:t>
            </a:r>
            <a:r>
              <a:rPr dirty="0" sz="1050" spc="18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 b="1">
                <a:solidFill>
                  <a:srgbClr val="008000"/>
                </a:solidFill>
                <a:latin typeface="CERCQT+Courier New,Bold"/>
                <a:cs typeface="CERCQT+Courier New,Bold"/>
              </a:rPr>
              <a:t>as</a:t>
            </a: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KEITQG+Courier New"/>
                <a:cs typeface="KEITQG+Courier New"/>
              </a:rPr>
              <a:t>cm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1888" y="3513817"/>
            <a:ext cx="3129011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import</a:t>
            </a:r>
            <a:r>
              <a:rPr dirty="0" sz="1050" spc="-10" b="1">
                <a:solidFill>
                  <a:srgbClr val="008000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matplotlib.colors</a:t>
            </a:r>
            <a:r>
              <a:rPr dirty="0" sz="1050" spc="18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 b="1">
                <a:solidFill>
                  <a:srgbClr val="008000"/>
                </a:solidFill>
                <a:latin typeface="CERCQT+Courier New,Bold"/>
                <a:cs typeface="CERCQT+Courier New,Bold"/>
              </a:rPr>
              <a:t>as</a:t>
            </a: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colors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1888" y="3699745"/>
            <a:ext cx="165564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%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matplotlib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inline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1888" y="4151231"/>
            <a:ext cx="2575343" cy="668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8000"/>
                </a:solidFill>
                <a:latin typeface="KEITQG+Courier New"/>
                <a:cs typeface="KEITQG+Courier New"/>
              </a:rPr>
              <a:t>print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(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'Libraries</a:t>
            </a:r>
            <a:r>
              <a:rPr dirty="0" sz="1050" spc="11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imported.'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</a:p>
          <a:p>
            <a:pPr marL="0" marR="0">
              <a:lnSpc>
                <a:spcPts val="1196"/>
              </a:lnSpc>
              <a:spcBef>
                <a:spcPts val="129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Libraries</a:t>
            </a:r>
            <a:r>
              <a:rPr dirty="0" sz="1050" spc="14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imported.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81888" y="4900426"/>
            <a:ext cx="6996884" cy="3498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Now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28">
                <a:solidFill>
                  <a:srgbClr val="000000"/>
                </a:solidFill>
                <a:latin typeface="UOFHKP+Arial"/>
                <a:cs typeface="UOFHKP+Arial"/>
              </a:rPr>
              <a:t>we</a:t>
            </a:r>
            <a:r>
              <a:rPr dirty="0" sz="1050" spc="-43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define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</a:t>
            </a:r>
            <a:r>
              <a:rPr dirty="0" sz="1050" spc="-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function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to</a:t>
            </a:r>
            <a:r>
              <a:rPr dirty="0" sz="1050" spc="1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get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the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geocodes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UOFHKP+Arial"/>
                <a:cs typeface="UOFHKP+Arial"/>
              </a:rPr>
              <a:t>i.e</a:t>
            </a:r>
            <a:r>
              <a:rPr dirty="0" sz="1050" spc="-2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latitude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and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longitude</a:t>
            </a:r>
            <a:r>
              <a:rPr dirty="0" sz="1050" spc="-14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37">
                <a:solidFill>
                  <a:srgbClr val="000000"/>
                </a:solidFill>
                <a:latin typeface="UOFHKP+Arial"/>
                <a:cs typeface="UOFHKP+Arial"/>
              </a:rPr>
              <a:t>of</a:t>
            </a:r>
            <a:r>
              <a:rPr dirty="0" sz="1050" spc="-23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</a:t>
            </a:r>
            <a:r>
              <a:rPr dirty="0" sz="1050" spc="-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given</a:t>
            </a:r>
            <a:r>
              <a:rPr dirty="0" sz="1050" spc="-2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location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using</a:t>
            </a:r>
            <a:r>
              <a:rPr dirty="0" sz="1050" spc="1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geopy.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81888" y="5306677"/>
            <a:ext cx="91753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[207]: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81888" y="5577949"/>
            <a:ext cx="2392133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 b="1">
                <a:solidFill>
                  <a:srgbClr val="008000"/>
                </a:solidFill>
                <a:latin typeface="CERCQT+Courier New,Bold"/>
                <a:cs typeface="CERCQT+Courier New,Bold"/>
              </a:rPr>
              <a:t>def</a:t>
            </a: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ff"/>
                </a:solidFill>
                <a:latin typeface="KEITQG+Courier New"/>
                <a:cs typeface="KEITQG+Courier New"/>
              </a:rPr>
              <a:t>geo_location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(address):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11072" y="5754733"/>
            <a:ext cx="2665090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</a:t>
            </a:r>
            <a:r>
              <a:rPr dirty="0" sz="1050" spc="-15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get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geo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location</a:t>
            </a:r>
            <a:r>
              <a:rPr dirty="0" sz="1050" spc="-12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of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address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11072" y="5916277"/>
            <a:ext cx="4419663" cy="8398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geolocator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10" b="1">
                <a:solidFill>
                  <a:srgbClr val="7216ab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Nominatim(user_agent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"ny_explorer"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</a:p>
          <a:p>
            <a:pPr marL="0" marR="0">
              <a:lnSpc>
                <a:spcPts val="1196"/>
              </a:lnSpc>
              <a:spcBef>
                <a:spcPts val="7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location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-15" b="1">
                <a:solidFill>
                  <a:srgbClr val="7216ab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geolocator.geocode(address)</a:t>
            </a:r>
            <a:r>
              <a:rPr dirty="0" sz="1050" spc="1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latitude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-15" b="1">
                <a:solidFill>
                  <a:srgbClr val="7216ab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location.latitude</a:t>
            </a:r>
            <a:r>
              <a:rPr dirty="0" sz="1050" spc="-11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longitude</a:t>
            </a:r>
            <a:r>
              <a:rPr dirty="0" sz="1050" spc="21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</a:p>
          <a:p>
            <a:pPr marL="0" marR="0">
              <a:lnSpc>
                <a:spcPts val="1196"/>
              </a:lnSpc>
              <a:spcBef>
                <a:spcPts val="9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location.longitude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11072" y="6562707"/>
            <a:ext cx="2297493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return</a:t>
            </a: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latitude,longitude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543800" cy="10182223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1888" y="468230"/>
            <a:ext cx="91753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[479]: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1888" y="739503"/>
            <a:ext cx="7641886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ny_neighborhood_stats[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'Label'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]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ny_neighborhood_stats[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'Neighborhood'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]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+</a:t>
            </a:r>
            <a:r>
              <a:rPr dirty="0" sz="1050" spc="-10">
                <a:solidFill>
                  <a:srgbClr val="ba2121"/>
                </a:solidFill>
                <a:latin typeface="KEITQG+Courier New"/>
                <a:cs typeface="KEITQG+Courier New"/>
              </a:rPr>
              <a:t>',</a:t>
            </a:r>
            <a:r>
              <a:rPr dirty="0" sz="1050" spc="17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+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ny_neighb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888" y="1288142"/>
            <a:ext cx="91753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[480]: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1888" y="1565892"/>
            <a:ext cx="7652599" cy="8487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</a:t>
            </a:r>
            <a:r>
              <a:rPr dirty="0" sz="1050" spc="-15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add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pop-up</a:t>
            </a:r>
            <a:r>
              <a:rPr dirty="0" sz="1050" spc="11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text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to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each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marker</a:t>
            </a:r>
            <a:r>
              <a:rPr dirty="0" sz="1050" spc="12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on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14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the</a:t>
            </a:r>
            <a:r>
              <a:rPr dirty="0" sz="1050" spc="-28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map</a:t>
            </a:r>
          </a:p>
          <a:p>
            <a:pPr marL="9144" marR="0">
              <a:lnSpc>
                <a:spcPts val="1196"/>
              </a:lnSpc>
              <a:spcBef>
                <a:spcPts val="147"/>
              </a:spcBef>
              <a:spcAft>
                <a:spcPts val="0"/>
              </a:spcAft>
            </a:pPr>
            <a:r>
              <a:rPr dirty="0" sz="1050" spc="-10" b="1">
                <a:solidFill>
                  <a:srgbClr val="008000"/>
                </a:solidFill>
                <a:latin typeface="CERCQT+Courier New,Bold"/>
                <a:cs typeface="CERCQT+Courier New,Bold"/>
              </a:rPr>
              <a:t>for</a:t>
            </a: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lat,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lng,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label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14" b="1">
                <a:solidFill>
                  <a:srgbClr val="008000"/>
                </a:solidFill>
                <a:latin typeface="CERCQT+Courier New,Bold"/>
                <a:cs typeface="CERCQT+Courier New,Bold"/>
              </a:rPr>
              <a:t>in</a:t>
            </a:r>
            <a:r>
              <a:rPr dirty="0" sz="1050" spc="-28" b="1">
                <a:solidFill>
                  <a:srgbClr val="008000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ny_neighborhood_stats[[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'Latitude'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'Longitude'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'Label'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]].valu</a:t>
            </a:r>
          </a:p>
          <a:p>
            <a:pPr marL="329183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folium.Marker([lat,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lng],</a:t>
            </a:r>
            <a:r>
              <a:rPr dirty="0" sz="1050" spc="1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popup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label).add_to(ny_map)</a:t>
            </a:r>
          </a:p>
          <a:p>
            <a:pPr marL="0" marR="0">
              <a:lnSpc>
                <a:spcPts val="1196"/>
              </a:lnSpc>
              <a:spcBef>
                <a:spcPts val="99"/>
              </a:spcBef>
              <a:spcAft>
                <a:spcPts val="0"/>
              </a:spcAft>
            </a:pP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</a:t>
            </a:r>
            <a:r>
              <a:rPr dirty="0" sz="1050" spc="-15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add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incidents</a:t>
            </a:r>
            <a:r>
              <a:rPr dirty="0" sz="1050" spc="-11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14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to</a:t>
            </a:r>
            <a:r>
              <a:rPr dirty="0" sz="1050" spc="-28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map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1888" y="2227307"/>
            <a:ext cx="2498913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ny_map.add_child(incidents)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1888" y="2516867"/>
            <a:ext cx="92434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d84315"/>
                </a:solidFill>
                <a:latin typeface="KEITQG+Courier New"/>
                <a:cs typeface="KEITQG+Courier New"/>
              </a:rPr>
              <a:t>Out[480]: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6104" y="2907836"/>
            <a:ext cx="440532" cy="5525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 b="1">
                <a:solidFill>
                  <a:srgbClr val="000000"/>
                </a:solidFill>
                <a:latin typeface="CERCQT+Courier New,Bold"/>
                <a:cs typeface="CERCQT+Courier New,Bold"/>
              </a:rPr>
              <a:t>+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6104" y="3206540"/>
            <a:ext cx="440532" cy="5525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 b="1">
                <a:solidFill>
                  <a:srgbClr val="000000"/>
                </a:solidFill>
                <a:latin typeface="VTOBCA+Courier New,Bold"/>
                <a:cs typeface="VTOBCA+Courier New,Bold"/>
              </a:rPr>
              <a:t>−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802759" y="6041081"/>
            <a:ext cx="1482858" cy="2811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8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2" name="object 12"/>
          <p:cNvSpPr txBox="1"/>
          <p:nvPr/>
        </p:nvSpPr>
        <p:spPr>
          <a:xfrm>
            <a:off x="481888" y="6421885"/>
            <a:ext cx="3403095" cy="5418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Now</a:t>
            </a:r>
            <a:r>
              <a:rPr dirty="0" sz="1050" spc="2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that</a:t>
            </a:r>
            <a:r>
              <a:rPr dirty="0" sz="1050" spc="-23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28">
                <a:solidFill>
                  <a:srgbClr val="000000"/>
                </a:solidFill>
                <a:latin typeface="UOFHKP+Arial"/>
                <a:cs typeface="UOFHKP+Arial"/>
              </a:rPr>
              <a:t>we</a:t>
            </a:r>
            <a:r>
              <a:rPr dirty="0" sz="1050" spc="-43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have</a:t>
            </a:r>
            <a:r>
              <a:rPr dirty="0" sz="1050" spc="-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visualized</a:t>
            </a:r>
            <a:r>
              <a:rPr dirty="0" sz="1050" spc="-1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the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Neighborhoods.</a:t>
            </a:r>
          </a:p>
          <a:p>
            <a:pPr marL="0" marR="0">
              <a:lnSpc>
                <a:spcPts val="1179"/>
              </a:lnSpc>
              <a:spcBef>
                <a:spcPts val="332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Lets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Visualize</a:t>
            </a:r>
            <a:r>
              <a:rPr dirty="0" sz="1050" spc="-1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Boroughs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based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on</a:t>
            </a:r>
            <a:r>
              <a:rPr dirty="0" sz="1050" spc="2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average</a:t>
            </a:r>
            <a:r>
              <a:rPr dirty="0" sz="1050" spc="-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Rating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81888" y="7026003"/>
            <a:ext cx="917537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[482]: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81888" y="7297656"/>
            <a:ext cx="6351758" cy="553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ny_map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10" b="1">
                <a:solidFill>
                  <a:srgbClr val="7216ab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folium.Map(location</a:t>
            </a:r>
            <a:r>
              <a:rPr dirty="0" sz="1050" spc="14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geo_location(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'New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York'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),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zoom_start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8800"/>
                </a:solidFill>
                <a:latin typeface="KEITQG+Courier New"/>
                <a:cs typeface="KEITQG+Courier New"/>
              </a:rPr>
              <a:t>12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</a:p>
          <a:p>
            <a:pPr marL="0" marR="0">
              <a:lnSpc>
                <a:spcPts val="1196"/>
              </a:lnSpc>
              <a:spcBef>
                <a:spcPts val="38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ny_geo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10" b="1">
                <a:solidFill>
                  <a:srgbClr val="7216ab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r'Borough</a:t>
            </a:r>
            <a:r>
              <a:rPr dirty="0" sz="1050" spc="-11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Boundaries.geojson'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81888" y="7788384"/>
            <a:ext cx="1665941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ny_map.choropleth(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11072" y="7962120"/>
            <a:ext cx="1487709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geo_data</a:t>
            </a:r>
            <a:r>
              <a:rPr dirty="0" sz="1050" spc="14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ny_geo,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11072" y="8123664"/>
            <a:ext cx="3516989" cy="9983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data</a:t>
            </a:r>
            <a:r>
              <a:rPr dirty="0" sz="1050" spc="14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ny_borough_stats,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columns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14">
                <a:solidFill>
                  <a:srgbClr val="000000"/>
                </a:solidFill>
                <a:latin typeface="KEITQG+Courier New"/>
                <a:cs typeface="KEITQG+Courier New"/>
              </a:rPr>
              <a:t>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'Borough'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'Average</a:t>
            </a:r>
            <a:r>
              <a:rPr dirty="0" sz="1050" spc="10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Rating'</a:t>
            </a:r>
            <a:r>
              <a:rPr dirty="0" sz="1050" spc="14">
                <a:solidFill>
                  <a:srgbClr val="000000"/>
                </a:solidFill>
                <a:latin typeface="KEITQG+Courier New"/>
                <a:cs typeface="KEITQG+Courier New"/>
              </a:rPr>
              <a:t>],</a:t>
            </a:r>
          </a:p>
          <a:p>
            <a:pPr marL="0" marR="0">
              <a:lnSpc>
                <a:spcPts val="1196"/>
              </a:lnSpc>
              <a:spcBef>
                <a:spcPts val="7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key_on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'feature.properties.boro_name'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fill_color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'YlOrRd'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fill_opacity</a:t>
            </a:r>
            <a:r>
              <a:rPr dirty="0" sz="1050" spc="15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-10">
                <a:solidFill>
                  <a:srgbClr val="008800"/>
                </a:solidFill>
                <a:latin typeface="KEITQG+Courier New"/>
                <a:cs typeface="KEITQG+Courier New"/>
              </a:rPr>
              <a:t>0.7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11072" y="8931638"/>
            <a:ext cx="1573389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line_opacity</a:t>
            </a:r>
            <a:r>
              <a:rPr dirty="0" sz="1050" spc="15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-10">
                <a:solidFill>
                  <a:srgbClr val="008800"/>
                </a:solidFill>
                <a:latin typeface="KEITQG+Courier New"/>
                <a:cs typeface="KEITQG+Courier New"/>
              </a:rPr>
              <a:t>0.2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81888" y="9093182"/>
            <a:ext cx="2952938" cy="5165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29183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legend_name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'Average</a:t>
            </a:r>
            <a:r>
              <a:rPr dirty="0" sz="1050" spc="10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Rating'</a:t>
            </a:r>
          </a:p>
          <a:p>
            <a:pPr marL="0" marR="0">
              <a:lnSpc>
                <a:spcPts val="1196"/>
              </a:lnSpc>
              <a:spcBef>
                <a:spcPts val="9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87984" y="9572048"/>
            <a:ext cx="1237504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408080"/>
                </a:solidFill>
                <a:latin typeface="KEITQG+Courier New"/>
                <a:cs typeface="KEITQG+Courier New"/>
              </a:rPr>
              <a:t>#</a:t>
            </a:r>
            <a:r>
              <a:rPr dirty="0" sz="1050" spc="-15">
                <a:solidFill>
                  <a:srgbClr val="408080"/>
                </a:solidFill>
                <a:latin typeface="KEITQG+Courier New"/>
                <a:cs typeface="KEITQG+Courier New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display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map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81888" y="9745784"/>
            <a:ext cx="4971049" cy="5348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095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408080"/>
                </a:solidFill>
                <a:latin typeface="KEITQG+Courier New"/>
                <a:cs typeface="KEITQG+Courier New"/>
              </a:rPr>
              <a:t>#</a:t>
            </a:r>
            <a:r>
              <a:rPr dirty="0" sz="1050" spc="-40">
                <a:solidFill>
                  <a:srgbClr val="40808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as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this</a:t>
            </a:r>
            <a:r>
              <a:rPr dirty="0" sz="1050" spc="-14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14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is</a:t>
            </a:r>
            <a:r>
              <a:rPr dirty="0" sz="1050" spc="-28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huge</a:t>
            </a:r>
            <a:r>
              <a:rPr dirty="0" sz="1050" spc="-14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map</a:t>
            </a:r>
            <a:r>
              <a:rPr dirty="0" sz="1050" spc="-18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data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,</a:t>
            </a:r>
            <a:r>
              <a:rPr dirty="0" sz="1050" spc="-15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we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will</a:t>
            </a:r>
            <a:r>
              <a:rPr dirty="0" sz="1050" spc="-14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save</a:t>
            </a:r>
            <a:r>
              <a:rPr dirty="0" sz="1050" spc="-2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it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to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a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file</a:t>
            </a:r>
          </a:p>
          <a:p>
            <a:pPr marL="0" marR="0">
              <a:lnSpc>
                <a:spcPts val="1196"/>
              </a:lnSpc>
              <a:spcBef>
                <a:spcPts val="243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ny_map.save</a:t>
            </a:r>
            <a:r>
              <a:rPr dirty="0" sz="1050" spc="-10">
                <a:solidFill>
                  <a:srgbClr val="00bb00"/>
                </a:solidFill>
                <a:latin typeface="KEITQG+Courier New"/>
                <a:cs typeface="KEITQG+Courier New"/>
              </a:rPr>
              <a:t>(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'borough_rating.html'</a:t>
            </a:r>
            <a:r>
              <a:rPr dirty="0" sz="1050">
                <a:solidFill>
                  <a:srgbClr val="00bb00"/>
                </a:solidFill>
                <a:latin typeface="KEITQG+Courier New"/>
                <a:cs typeface="KEITQG+Courier New"/>
              </a:rPr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543800" cy="10061573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1888" y="690538"/>
            <a:ext cx="1186714" cy="447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000000"/>
                </a:solidFill>
                <a:latin typeface="LAPBNG+Arial,Bold"/>
                <a:cs typeface="LAPBNG+Arial,Bold"/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1888" y="885194"/>
            <a:ext cx="7203506" cy="8101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UVGLCN+Helvetica"/>
                <a:cs typeface="UVGLCN+Helvetica"/>
              </a:rPr>
              <a:t>This</a:t>
            </a:r>
            <a:r>
              <a:rPr dirty="0" sz="1050" spc="28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model</a:t>
            </a:r>
            <a:r>
              <a:rPr dirty="0" sz="1050" spc="23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is</a:t>
            </a:r>
            <a:r>
              <a:rPr dirty="0" sz="1050" spc="15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useful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for</a:t>
            </a:r>
            <a:r>
              <a:rPr dirty="0" sz="1050" spc="23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explore</a:t>
            </a:r>
            <a:r>
              <a:rPr dirty="0" sz="1050" spc="1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VGLCN+Helvetica"/>
                <a:cs typeface="UVGLCN+Helvetica"/>
              </a:rPr>
              <a:t>out</a:t>
            </a:r>
            <a:r>
              <a:rPr dirty="0" sz="1050" spc="25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VGLCN+Helvetica"/>
                <a:cs typeface="UVGLCN+Helvetica"/>
              </a:rPr>
              <a:t>and</a:t>
            </a:r>
            <a:r>
              <a:rPr dirty="0" sz="1050" spc="18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find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best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Restaurants</a:t>
            </a:r>
            <a:r>
              <a:rPr dirty="0" sz="1050" spc="25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VGLCN+Helvetica"/>
                <a:cs typeface="UVGLCN+Helvetica"/>
              </a:rPr>
              <a:t>of</a:t>
            </a:r>
            <a:r>
              <a:rPr dirty="0" sz="1050" spc="47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various</a:t>
            </a:r>
            <a:r>
              <a:rPr dirty="0" sz="1050" spc="23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cuisines.By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using</a:t>
            </a:r>
            <a:r>
              <a:rPr dirty="0" sz="1050" spc="34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Foursquare</a:t>
            </a:r>
            <a:r>
              <a:rPr dirty="0" sz="1050" spc="-23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we</a:t>
            </a:r>
          </a:p>
          <a:p>
            <a:pPr marL="0" marR="0">
              <a:lnSpc>
                <a:spcPts val="1179"/>
              </a:lnSpc>
              <a:spcBef>
                <a:spcPts val="44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are</a:t>
            </a:r>
            <a:r>
              <a:rPr dirty="0" sz="1050" spc="2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able</a:t>
            </a:r>
            <a:r>
              <a:rPr dirty="0" sz="1050" spc="246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to</a:t>
            </a:r>
            <a:r>
              <a:rPr dirty="0" sz="1050" spc="275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explore</a:t>
            </a:r>
            <a:r>
              <a:rPr dirty="0" sz="1050" spc="248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various</a:t>
            </a:r>
            <a:r>
              <a:rPr dirty="0" sz="1050" spc="263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indian</a:t>
            </a:r>
            <a:r>
              <a:rPr dirty="0" sz="1050" spc="252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restaurants</a:t>
            </a:r>
            <a:r>
              <a:rPr dirty="0" sz="1050" spc="285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and</a:t>
            </a:r>
            <a:r>
              <a:rPr dirty="0" sz="1050" spc="248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filter</a:t>
            </a:r>
            <a:r>
              <a:rPr dirty="0" sz="1050" spc="265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VGLCN+Helvetica"/>
                <a:cs typeface="UVGLCN+Helvetica"/>
              </a:rPr>
              <a:t>out</a:t>
            </a:r>
            <a:r>
              <a:rPr dirty="0" sz="1050" spc="266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best</a:t>
            </a:r>
            <a:r>
              <a:rPr dirty="0" sz="1050" spc="254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restaurants</a:t>
            </a:r>
            <a:r>
              <a:rPr dirty="0" sz="1050" spc="263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for</a:t>
            </a:r>
            <a:r>
              <a:rPr dirty="0" sz="1050" spc="264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each</a:t>
            </a:r>
            <a:r>
              <a:rPr dirty="0" sz="1050" spc="255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Borough</a:t>
            </a:r>
            <a:r>
              <a:rPr dirty="0" sz="1050" spc="248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and</a:t>
            </a:r>
          </a:p>
          <a:p>
            <a:pPr marL="0" marR="0">
              <a:lnSpc>
                <a:spcPts val="1179"/>
              </a:lnSpc>
              <a:spcBef>
                <a:spcPts val="2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Neighborhoods.This</a:t>
            </a:r>
            <a:r>
              <a:rPr dirty="0" sz="1050" spc="72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kind</a:t>
            </a:r>
            <a:r>
              <a:rPr dirty="0" sz="1050" spc="57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VGLCN+Helvetica"/>
                <a:cs typeface="UVGLCN+Helvetica"/>
              </a:rPr>
              <a:t>of</a:t>
            </a:r>
            <a:r>
              <a:rPr dirty="0" sz="1050" spc="72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model</a:t>
            </a:r>
            <a:r>
              <a:rPr dirty="0" sz="1050" spc="72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can</a:t>
            </a:r>
            <a:r>
              <a:rPr dirty="0" sz="1050" spc="61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help</a:t>
            </a:r>
            <a:r>
              <a:rPr dirty="0" sz="1050" spc="85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users</a:t>
            </a:r>
            <a:r>
              <a:rPr dirty="0" sz="1050" spc="46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to</a:t>
            </a:r>
            <a:r>
              <a:rPr dirty="0" sz="1050" spc="61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suggest</a:t>
            </a:r>
            <a:r>
              <a:rPr dirty="0" sz="1050" spc="62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restaurants</a:t>
            </a:r>
            <a:r>
              <a:rPr dirty="0" sz="1050" spc="73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VGLCN+Helvetica"/>
                <a:cs typeface="UVGLCN+Helvetica"/>
              </a:rPr>
              <a:t>and</a:t>
            </a:r>
            <a:r>
              <a:rPr dirty="0" sz="1050" spc="67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also</a:t>
            </a:r>
            <a:r>
              <a:rPr dirty="0" sz="1050" spc="57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some</a:t>
            </a:r>
            <a:r>
              <a:rPr dirty="0" sz="1050" spc="49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companies</a:t>
            </a:r>
            <a:r>
              <a:rPr dirty="0" sz="1050" spc="49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who</a:t>
            </a:r>
          </a:p>
          <a:p>
            <a:pPr marL="0" marR="0">
              <a:lnSpc>
                <a:spcPts val="1179"/>
              </a:lnSpc>
              <a:spcBef>
                <a:spcPts val="2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want</a:t>
            </a:r>
            <a:r>
              <a:rPr dirty="0" sz="1050" spc="-1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to</a:t>
            </a:r>
            <a:r>
              <a:rPr dirty="0" sz="1050" spc="-1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use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this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model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to</a:t>
            </a:r>
            <a:r>
              <a:rPr dirty="0" sz="1050" spc="-1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recommend</a:t>
            </a:r>
            <a:r>
              <a:rPr dirty="0" sz="1050" spc="-15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their</a:t>
            </a:r>
            <a:r>
              <a:rPr dirty="0" sz="1050" spc="1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users</a:t>
            </a:r>
            <a:r>
              <a:rPr dirty="0" sz="1050" spc="25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to</a:t>
            </a:r>
            <a:r>
              <a:rPr dirty="0" sz="1050" spc="11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Best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Restaurants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near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UVGLCN+Helvetica"/>
                <a:cs typeface="UVGLCN+Helvetica"/>
              </a:rPr>
              <a:t>by</a:t>
            </a:r>
            <a:r>
              <a:rPr dirty="0" sz="1050" spc="-38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their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 </a:t>
            </a:r>
            <a:r>
              <a:rPr dirty="0" sz="1050">
                <a:solidFill>
                  <a:srgbClr val="000000"/>
                </a:solidFill>
                <a:latin typeface="UVGLCN+Helvetica"/>
                <a:cs typeface="UVGLCN+Helvetica"/>
              </a:rPr>
              <a:t>place.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0112" y="1668910"/>
            <a:ext cx="3439584" cy="3498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Manhattan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have</a:t>
            </a:r>
            <a:r>
              <a:rPr dirty="0" sz="1050" spc="-23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potential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Indian</a:t>
            </a:r>
            <a:r>
              <a:rPr dirty="0" sz="1050" spc="-1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Resturant</a:t>
            </a:r>
            <a:r>
              <a:rPr dirty="0" sz="1050" spc="1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Market/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0112" y="1857886"/>
            <a:ext cx="4277705" cy="5418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Staten</a:t>
            </a:r>
            <a:r>
              <a:rPr dirty="0" sz="1050" spc="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Island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ranks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last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in</a:t>
            </a:r>
            <a:r>
              <a:rPr dirty="0" sz="1050" spc="-1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average</a:t>
            </a:r>
            <a:r>
              <a:rPr dirty="0" sz="1050" spc="-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rating</a:t>
            </a:r>
            <a:r>
              <a:rPr dirty="0" sz="1050" spc="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of</a:t>
            </a:r>
            <a:r>
              <a:rPr dirty="0" sz="1050" spc="2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Indian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Resturants.</a:t>
            </a:r>
          </a:p>
          <a:p>
            <a:pPr marL="0" marR="0">
              <a:lnSpc>
                <a:spcPts val="1179"/>
              </a:lnSpc>
              <a:spcBef>
                <a:spcPts val="332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Manhattan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is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the</a:t>
            </a:r>
            <a:r>
              <a:rPr dirty="0" sz="1050" spc="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best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place</a:t>
            </a:r>
            <a:r>
              <a:rPr dirty="0" sz="1050" spc="-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to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stay</a:t>
            </a:r>
            <a:r>
              <a:rPr dirty="0" sz="1050" spc="-3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if</a:t>
            </a:r>
            <a:r>
              <a:rPr dirty="0" sz="1050" spc="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you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prefer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Indian</a:t>
            </a:r>
            <a:r>
              <a:rPr dirty="0" sz="1050" spc="-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Cuisine.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1888" y="2660181"/>
            <a:ext cx="1171064" cy="447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000000"/>
                </a:solidFill>
                <a:latin typeface="LAPBNG+Arial,Bold"/>
                <a:cs typeface="LAPBNG+Arial,Bold"/>
              </a:rPr>
              <a:t>Limitations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50112" y="3013333"/>
            <a:ext cx="3525978" cy="3498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5">
                <a:solidFill>
                  <a:srgbClr val="000000"/>
                </a:solidFill>
                <a:latin typeface="UOFHKP+Arial"/>
                <a:cs typeface="UOFHKP+Arial"/>
              </a:rPr>
              <a:t>The</a:t>
            </a:r>
            <a:r>
              <a:rPr dirty="0" sz="1050" spc="23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ranking</a:t>
            </a:r>
            <a:r>
              <a:rPr dirty="0" sz="1050" spc="1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is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purely</a:t>
            </a:r>
            <a:r>
              <a:rPr dirty="0" sz="1050" spc="-2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on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basis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of</a:t>
            </a:r>
            <a:r>
              <a:rPr dirty="0" sz="1050" spc="2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rating</a:t>
            </a:r>
            <a:r>
              <a:rPr dirty="0" sz="1050" spc="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of</a:t>
            </a:r>
            <a:r>
              <a:rPr dirty="0" sz="1050" spc="2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resturants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50112" y="3202309"/>
            <a:ext cx="5646490" cy="3498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5">
                <a:solidFill>
                  <a:srgbClr val="000000"/>
                </a:solidFill>
                <a:latin typeface="UOFHKP+Arial"/>
                <a:cs typeface="UOFHKP+Arial"/>
              </a:rPr>
              <a:t>The</a:t>
            </a:r>
            <a:r>
              <a:rPr dirty="0" sz="1050" spc="23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accuracy</a:t>
            </a:r>
            <a:r>
              <a:rPr dirty="0" sz="1050" spc="-27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of</a:t>
            </a:r>
            <a:r>
              <a:rPr dirty="0" sz="1050" spc="2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data</a:t>
            </a:r>
            <a:r>
              <a:rPr dirty="0" sz="1050" spc="1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depends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purely</a:t>
            </a:r>
            <a:r>
              <a:rPr dirty="0" sz="1050" spc="-2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depends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UOFHKP+Arial"/>
                <a:cs typeface="UOFHKP+Arial"/>
              </a:rPr>
              <a:t>on</a:t>
            </a:r>
            <a:r>
              <a:rPr dirty="0" sz="1050" spc="-27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the</a:t>
            </a:r>
            <a:r>
              <a:rPr dirty="0" sz="1050" spc="-1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data</a:t>
            </a:r>
            <a:r>
              <a:rPr dirty="0" sz="1050" spc="-1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provided</a:t>
            </a:r>
            <a:r>
              <a:rPr dirty="0" sz="1050" spc="-17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UOFHKP+Arial"/>
                <a:cs typeface="UOFHKP+Arial"/>
              </a:rPr>
              <a:t>by</a:t>
            </a:r>
            <a:r>
              <a:rPr dirty="0" sz="1050" spc="-3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FourSquare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1888" y="3693650"/>
            <a:ext cx="759016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]: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543800" cy="10061573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1888" y="369827"/>
            <a:ext cx="7437217" cy="5543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34">
                <a:solidFill>
                  <a:srgbClr val="000000"/>
                </a:solidFill>
                <a:latin typeface="UOFHKP+Arial"/>
                <a:cs typeface="UOFHKP+Arial"/>
              </a:rPr>
              <a:t>We</a:t>
            </a:r>
            <a:r>
              <a:rPr dirty="0" sz="1050" spc="-49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define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</a:t>
            </a:r>
            <a:r>
              <a:rPr dirty="0" sz="1050" spc="-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function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to</a:t>
            </a:r>
            <a:r>
              <a:rPr dirty="0" sz="1050" spc="1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intract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with</a:t>
            </a:r>
            <a:r>
              <a:rPr dirty="0" sz="1050" spc="-23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FourSquare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API</a:t>
            </a:r>
            <a:r>
              <a:rPr dirty="0" sz="1050" spc="2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and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get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top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100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venues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within</a:t>
            </a:r>
            <a:r>
              <a:rPr dirty="0" sz="1050" spc="-1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</a:t>
            </a:r>
            <a:r>
              <a:rPr dirty="0" sz="1050" spc="-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radius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of</a:t>
            </a:r>
            <a:r>
              <a:rPr dirty="0" sz="1050" spc="2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1000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metres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for</a:t>
            </a:r>
          </a:p>
          <a:p>
            <a:pPr marL="0" marR="0">
              <a:lnSpc>
                <a:spcPts val="1179"/>
              </a:lnSpc>
              <a:spcBef>
                <a:spcPts val="43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</a:t>
            </a:r>
            <a:r>
              <a:rPr dirty="0" sz="1050" spc="-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given</a:t>
            </a:r>
            <a:r>
              <a:rPr dirty="0" sz="1050" spc="-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latitude</a:t>
            </a:r>
            <a:r>
              <a:rPr dirty="0" sz="1050" spc="1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and</a:t>
            </a:r>
            <a:r>
              <a:rPr dirty="0" sz="1050" spc="2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longitude.</a:t>
            </a:r>
            <a:r>
              <a:rPr dirty="0" sz="1050" spc="1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Below</a:t>
            </a:r>
            <a:r>
              <a:rPr dirty="0" sz="1050" spc="3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function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will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return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us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the</a:t>
            </a:r>
            <a:r>
              <a:rPr dirty="0" sz="1050" spc="-1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venue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id</a:t>
            </a:r>
            <a:r>
              <a:rPr dirty="0" sz="1050" spc="-1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,</a:t>
            </a:r>
            <a:r>
              <a:rPr dirty="0" sz="1050" spc="14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venue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UOFHKP+Arial"/>
                <a:cs typeface="UOFHKP+Arial"/>
              </a:rPr>
              <a:t>name</a:t>
            </a:r>
            <a:r>
              <a:rPr dirty="0" sz="1050" spc="-2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and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category.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1888" y="974199"/>
            <a:ext cx="91753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[208]: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888" y="1245470"/>
            <a:ext cx="2206470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 b="1">
                <a:solidFill>
                  <a:srgbClr val="008000"/>
                </a:solidFill>
                <a:latin typeface="CERCQT+Courier New,Bold"/>
                <a:cs typeface="CERCQT+Courier New,Bold"/>
              </a:rPr>
              <a:t>def</a:t>
            </a: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ff"/>
                </a:solidFill>
                <a:latin typeface="KEITQG+Courier New"/>
                <a:cs typeface="KEITQG+Courier New"/>
              </a:rPr>
              <a:t>get_venues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(lat,lng):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1072" y="1575036"/>
            <a:ext cx="1319739" cy="684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#set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variables</a:t>
            </a:r>
          </a:p>
          <a:p>
            <a:pPr marL="0" marR="0">
              <a:lnSpc>
                <a:spcPts val="1196"/>
              </a:lnSpc>
              <a:spcBef>
                <a:spcPts val="14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radius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8800"/>
                </a:solidFill>
                <a:latin typeface="KEITQG+Courier New"/>
                <a:cs typeface="KEITQG+Courier New"/>
              </a:rPr>
              <a:t>1000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LIMIT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-10">
                <a:solidFill>
                  <a:srgbClr val="008800"/>
                </a:solidFill>
                <a:latin typeface="KEITQG+Courier New"/>
                <a:cs typeface="KEITQG+Courier New"/>
              </a:rPr>
              <a:t>100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1072" y="2068812"/>
            <a:ext cx="6259543" cy="5134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CLIENT_ID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-15" b="1">
                <a:solidFill>
                  <a:srgbClr val="7216ab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os.environ[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'CLIENT_ID'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</a:t>
            </a:r>
            <a:r>
              <a:rPr dirty="0" sz="1050" spc="31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your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Foursquare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14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ID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CLIENT_SECRET</a:t>
            </a:r>
            <a:r>
              <a:rPr dirty="0" sz="1050" spc="18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-15" b="1">
                <a:solidFill>
                  <a:srgbClr val="7216ab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os.environ[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'CLIENT_SECRET'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</a:t>
            </a:r>
            <a:r>
              <a:rPr dirty="0" sz="1050" spc="-15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your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Foursquare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Secret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1072" y="2416283"/>
            <a:ext cx="4141380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VERSION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'20180605'</a:t>
            </a:r>
            <a:r>
              <a:rPr dirty="0" sz="1050" spc="15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</a:t>
            </a:r>
            <a:r>
              <a:rPr dirty="0" sz="1050" spc="-15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Foursquare</a:t>
            </a:r>
            <a:r>
              <a:rPr dirty="0" sz="1050" spc="11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API</a:t>
            </a:r>
            <a:r>
              <a:rPr dirty="0" sz="1050" spc="4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version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04976" y="2709145"/>
            <a:ext cx="7270461" cy="5226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095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#url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to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fetch</a:t>
            </a:r>
            <a:r>
              <a:rPr dirty="0" sz="1050" spc="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data</a:t>
            </a:r>
            <a:r>
              <a:rPr dirty="0" sz="1050" spc="-14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from</a:t>
            </a:r>
            <a:r>
              <a:rPr dirty="0" sz="1050" spc="-15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foursquare</a:t>
            </a:r>
            <a:r>
              <a:rPr dirty="0" sz="1050" spc="-14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api</a:t>
            </a:r>
          </a:p>
          <a:p>
            <a:pPr marL="0" marR="0">
              <a:lnSpc>
                <a:spcPts val="1196"/>
              </a:lnSpc>
              <a:spcBef>
                <a:spcPts val="147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url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'https://api.foursquare.com/v2/venues/explore?&amp;client_id={}&amp;client_secret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48435" y="3044426"/>
            <a:ext cx="1326749" cy="13246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CLIENT_ID,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CLIENT_SECRET,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VERSION,</a:t>
            </a:r>
          </a:p>
          <a:p>
            <a:pPr marL="0" marR="0">
              <a:lnSpc>
                <a:spcPts val="1196"/>
              </a:lnSpc>
              <a:spcBef>
                <a:spcPts val="99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lat,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lng,</a:t>
            </a:r>
          </a:p>
          <a:p>
            <a:pPr marL="0" marR="0">
              <a:lnSpc>
                <a:spcPts val="1196"/>
              </a:lnSpc>
              <a:spcBef>
                <a:spcPts val="78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radius,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LIMIT)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11072" y="4328014"/>
            <a:ext cx="1655661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</a:t>
            </a:r>
            <a:r>
              <a:rPr dirty="0" sz="1050" spc="-15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get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all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the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data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1072" y="4498702"/>
            <a:ext cx="4812723" cy="6750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results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requests.get(url).json()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venue_data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results[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"response"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'groups'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][</a:t>
            </a:r>
            <a:r>
              <a:rPr dirty="0" sz="1050" spc="-10">
                <a:solidFill>
                  <a:srgbClr val="008800"/>
                </a:solidFill>
                <a:latin typeface="KEITQG+Courier New"/>
                <a:cs typeface="KEITQG+Courier New"/>
              </a:rPr>
              <a:t>0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'items'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venue_details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[]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11072" y="4986637"/>
            <a:ext cx="2024101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 b="1">
                <a:solidFill>
                  <a:srgbClr val="008000"/>
                </a:solidFill>
                <a:latin typeface="CERCQT+Courier New,Bold"/>
                <a:cs typeface="CERCQT+Courier New,Bold"/>
              </a:rPr>
              <a:t>for</a:t>
            </a: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row</a:t>
            </a:r>
            <a:r>
              <a:rPr dirty="0" sz="1050" spc="-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14" b="1">
                <a:solidFill>
                  <a:srgbClr val="008000"/>
                </a:solidFill>
                <a:latin typeface="CERCQT+Courier New,Bold"/>
                <a:cs typeface="CERCQT+Courier New,Bold"/>
              </a:rPr>
              <a:t>in</a:t>
            </a:r>
            <a:r>
              <a:rPr dirty="0" sz="1050" spc="-28" b="1">
                <a:solidFill>
                  <a:srgbClr val="008000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venue_data: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31417" y="5148181"/>
            <a:ext cx="521946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 b="1">
                <a:solidFill>
                  <a:srgbClr val="008000"/>
                </a:solidFill>
                <a:latin typeface="CERCQT+Courier New,Bold"/>
                <a:cs typeface="CERCQT+Courier New,Bold"/>
              </a:rPr>
              <a:t>try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: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31417" y="5309725"/>
            <a:ext cx="5700132" cy="9981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17017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venue_id</a:t>
            </a:r>
            <a:r>
              <a:rPr dirty="0" sz="1050" spc="14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row[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'venue'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'id'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</a:t>
            </a:r>
          </a:p>
          <a:p>
            <a:pPr marL="317017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venue_name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row[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'venue'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'name'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</a:t>
            </a:r>
          </a:p>
          <a:p>
            <a:pPr marL="317017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venue_category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row[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'venue'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][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'categories'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][</a:t>
            </a:r>
            <a:r>
              <a:rPr dirty="0" sz="1050" spc="14">
                <a:solidFill>
                  <a:srgbClr val="008800"/>
                </a:solidFill>
                <a:latin typeface="KEITQG+Courier New"/>
                <a:cs typeface="KEITQG+Courier New"/>
              </a:rPr>
              <a:t>0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][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'name'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</a:t>
            </a:r>
          </a:p>
          <a:p>
            <a:pPr marL="317017" marR="0">
              <a:lnSpc>
                <a:spcPts val="1196"/>
              </a:lnSpc>
              <a:spcBef>
                <a:spcPts val="9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venue_details.append([venue_id,venue_name,venue_category])</a:t>
            </a:r>
          </a:p>
          <a:p>
            <a:pPr marL="0" marR="0">
              <a:lnSpc>
                <a:spcPts val="1196"/>
              </a:lnSpc>
              <a:spcBef>
                <a:spcPts val="51"/>
              </a:spcBef>
              <a:spcAft>
                <a:spcPts val="0"/>
              </a:spcAft>
            </a:pP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except</a:t>
            </a:r>
            <a:r>
              <a:rPr dirty="0" sz="1050" spc="-10" b="1">
                <a:solidFill>
                  <a:srgbClr val="008000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KeyError: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448435" y="6117699"/>
            <a:ext cx="521946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 b="1">
                <a:solidFill>
                  <a:srgbClr val="008000"/>
                </a:solidFill>
                <a:latin typeface="CERCQT+Courier New,Bold"/>
                <a:cs typeface="CERCQT+Courier New,Bold"/>
              </a:rPr>
              <a:t>pass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11072" y="6428594"/>
            <a:ext cx="4878677" cy="6902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column_names</a:t>
            </a:r>
            <a:r>
              <a:rPr dirty="0" sz="1050" spc="15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-10">
                <a:solidFill>
                  <a:srgbClr val="00bb00"/>
                </a:solidFill>
                <a:latin typeface="KEITQG+Courier New"/>
                <a:cs typeface="KEITQG+Courier New"/>
              </a:rPr>
              <a:t>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'ID'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'Name'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'Category'</a:t>
            </a:r>
            <a:r>
              <a:rPr dirty="0" sz="1050">
                <a:solidFill>
                  <a:srgbClr val="00bb00"/>
                </a:solidFill>
                <a:latin typeface="KEITQG+Courier New"/>
                <a:cs typeface="KEITQG+Courier New"/>
              </a:rPr>
              <a:t>]</a:t>
            </a:r>
          </a:p>
          <a:p>
            <a:pPr marL="0" marR="0">
              <a:lnSpc>
                <a:spcPts val="1196"/>
              </a:lnSpc>
              <a:spcBef>
                <a:spcPts val="195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df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10" b="1">
                <a:solidFill>
                  <a:srgbClr val="7216ab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pd.DataFrame(venue_details,columns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column_names)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return</a:t>
            </a: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df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81888" y="7486019"/>
            <a:ext cx="7014295" cy="5571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Now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28">
                <a:solidFill>
                  <a:srgbClr val="000000"/>
                </a:solidFill>
                <a:latin typeface="UOFHKP+Arial"/>
                <a:cs typeface="UOFHKP+Arial"/>
              </a:rPr>
              <a:t>we</a:t>
            </a:r>
            <a:r>
              <a:rPr dirty="0" sz="1050" spc="-6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will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define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</a:t>
            </a:r>
            <a:r>
              <a:rPr dirty="0" sz="1050" spc="-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function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to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get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venue</a:t>
            </a:r>
            <a:r>
              <a:rPr dirty="0" sz="1050" spc="-1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details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like</a:t>
            </a:r>
            <a:r>
              <a:rPr dirty="0" sz="1050" spc="-1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like</a:t>
            </a:r>
            <a:r>
              <a:rPr dirty="0" sz="1050" spc="-1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count</a:t>
            </a:r>
            <a:r>
              <a:rPr dirty="0" sz="1050" spc="2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,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rating</a:t>
            </a:r>
            <a:r>
              <a:rPr dirty="0" sz="1050" spc="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,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tip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counts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for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</a:t>
            </a:r>
            <a:r>
              <a:rPr dirty="0" sz="1050" spc="-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given</a:t>
            </a:r>
            <a:r>
              <a:rPr dirty="0" sz="1050" spc="-46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venue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id.</a:t>
            </a:r>
          </a:p>
          <a:p>
            <a:pPr marL="0" marR="0">
              <a:lnSpc>
                <a:spcPts val="1179"/>
              </a:lnSpc>
              <a:spcBef>
                <a:spcPts val="452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This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UOFHKP+Arial"/>
                <a:cs typeface="UOFHKP+Arial"/>
              </a:rPr>
              <a:t>will</a:t>
            </a:r>
            <a:r>
              <a:rPr dirty="0" sz="1050" spc="-36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UOFHKP+Arial"/>
                <a:cs typeface="UOFHKP+Arial"/>
              </a:rPr>
              <a:t>be</a:t>
            </a:r>
            <a:r>
              <a:rPr dirty="0" sz="1050" spc="-27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used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for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ranking.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543800" cy="10061573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1888" y="468230"/>
            <a:ext cx="91753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[209]: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1888" y="739503"/>
            <a:ext cx="2942868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 b="1">
                <a:solidFill>
                  <a:srgbClr val="008000"/>
                </a:solidFill>
                <a:latin typeface="CERCQT+Courier New,Bold"/>
                <a:cs typeface="CERCQT+Courier New,Bold"/>
              </a:rPr>
              <a:t>def</a:t>
            </a: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ff"/>
                </a:solidFill>
                <a:latin typeface="KEITQG+Courier New"/>
                <a:cs typeface="KEITQG+Courier New"/>
              </a:rPr>
              <a:t>get_venue_details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(venue_id):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1072" y="1065639"/>
            <a:ext cx="6259543" cy="714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CLIENT_ID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-15" b="1">
                <a:solidFill>
                  <a:srgbClr val="7216ab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os.environ[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'CLIENT_ID'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</a:t>
            </a:r>
            <a:r>
              <a:rPr dirty="0" sz="1050" spc="31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your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Foursquare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14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ID</a:t>
            </a:r>
          </a:p>
          <a:p>
            <a:pPr marL="0" marR="0">
              <a:lnSpc>
                <a:spcPts val="1196"/>
              </a:lnSpc>
              <a:spcBef>
                <a:spcPts val="171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CLIENT_SECRET</a:t>
            </a:r>
            <a:r>
              <a:rPr dirty="0" sz="1050" spc="18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-15" b="1">
                <a:solidFill>
                  <a:srgbClr val="7216ab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os.environ[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'CLIENT_SECRET'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</a:t>
            </a:r>
            <a:r>
              <a:rPr dirty="0" sz="1050" spc="-15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your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Foursquare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Secret</a:t>
            </a:r>
          </a:p>
          <a:p>
            <a:pPr marL="0" marR="0">
              <a:lnSpc>
                <a:spcPts val="1196"/>
              </a:lnSpc>
              <a:spcBef>
                <a:spcPts val="291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VERSION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'20180605'</a:t>
            </a:r>
            <a:r>
              <a:rPr dirty="0" sz="1050" spc="15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</a:t>
            </a:r>
            <a:r>
              <a:rPr dirty="0" sz="1050" spc="-15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Foursquare</a:t>
            </a:r>
            <a:r>
              <a:rPr dirty="0" sz="1050" spc="11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API</a:t>
            </a:r>
            <a:r>
              <a:rPr dirty="0" sz="1050" spc="4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version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4976" y="1718292"/>
            <a:ext cx="7270461" cy="5226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095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#url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to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fetch</a:t>
            </a:r>
            <a:r>
              <a:rPr dirty="0" sz="1050" spc="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data</a:t>
            </a:r>
            <a:r>
              <a:rPr dirty="0" sz="1050" spc="-14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from</a:t>
            </a:r>
            <a:r>
              <a:rPr dirty="0" sz="1050" spc="-14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foursquare</a:t>
            </a:r>
            <a:r>
              <a:rPr dirty="0" sz="1050" spc="-15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api</a:t>
            </a:r>
          </a:p>
          <a:p>
            <a:pPr marL="0" marR="0">
              <a:lnSpc>
                <a:spcPts val="1196"/>
              </a:lnSpc>
              <a:spcBef>
                <a:spcPts val="147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url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'https://api.foursquare.com/v2/venues/{}?&amp;client_id={}&amp;client_secret={}&amp;v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48435" y="2053571"/>
            <a:ext cx="92434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venue_id,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48435" y="2215116"/>
            <a:ext cx="1326749" cy="6780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CLIENT_ID,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CLIENT_SECRET,</a:t>
            </a:r>
          </a:p>
          <a:p>
            <a:pPr marL="0" marR="0">
              <a:lnSpc>
                <a:spcPts val="1196"/>
              </a:lnSpc>
              <a:spcBef>
                <a:spcPts val="9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VERSION)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11072" y="2852402"/>
            <a:ext cx="1655661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</a:t>
            </a:r>
            <a:r>
              <a:rPr dirty="0" sz="1050" spc="-15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get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all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the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data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11072" y="3023090"/>
            <a:ext cx="3609542" cy="6750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results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requests.get(url).json()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venue_data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results[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'response'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'venue'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venue_details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[]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11072" y="3507721"/>
            <a:ext cx="521946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 b="1">
                <a:solidFill>
                  <a:srgbClr val="008000"/>
                </a:solidFill>
                <a:latin typeface="CERCQT+Courier New,Bold"/>
                <a:cs typeface="CERCQT+Courier New,Bold"/>
              </a:rPr>
              <a:t>try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31417" y="3669266"/>
            <a:ext cx="2313808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venue_id</a:t>
            </a:r>
            <a:r>
              <a:rPr dirty="0" sz="1050" spc="15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venue_data[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'id'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11072" y="3831191"/>
            <a:ext cx="7270573" cy="11627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20344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venue_name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venue_data[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'name'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</a:t>
            </a:r>
          </a:p>
          <a:p>
            <a:pPr marL="320344" marR="0">
              <a:lnSpc>
                <a:spcPts val="1196"/>
              </a:lnSpc>
              <a:spcBef>
                <a:spcPts val="9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venue_likes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venue_data[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'likes'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][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'count'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</a:t>
            </a:r>
          </a:p>
          <a:p>
            <a:pPr marL="320344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venue_rating</a:t>
            </a:r>
            <a:r>
              <a:rPr dirty="0" sz="1050" spc="14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venue_data[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'rating'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</a:t>
            </a:r>
          </a:p>
          <a:p>
            <a:pPr marL="320344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venue_tips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venue_data[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'tips'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'count'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</a:t>
            </a:r>
          </a:p>
          <a:p>
            <a:pPr marL="323392" marR="0">
              <a:lnSpc>
                <a:spcPts val="1196"/>
              </a:lnSpc>
              <a:spcBef>
                <a:spcPts val="9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venue_details.append([venue_id,venue_name,venue_likes,venue_rating,venue_ti</a:t>
            </a:r>
          </a:p>
          <a:p>
            <a:pPr marL="0" marR="0">
              <a:lnSpc>
                <a:spcPts val="1196"/>
              </a:lnSpc>
              <a:spcBef>
                <a:spcPts val="51"/>
              </a:spcBef>
              <a:spcAft>
                <a:spcPts val="0"/>
              </a:spcAft>
            </a:pP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except</a:t>
            </a: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KeyError: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31417" y="4803502"/>
            <a:ext cx="521946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 b="1">
                <a:solidFill>
                  <a:srgbClr val="008000"/>
                </a:solidFill>
                <a:latin typeface="CERCQT+Courier New,Bold"/>
                <a:cs typeface="CERCQT+Courier New,Bold"/>
              </a:rPr>
              <a:t>pass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11072" y="5114652"/>
            <a:ext cx="4879213" cy="714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column_names</a:t>
            </a:r>
            <a:r>
              <a:rPr dirty="0" sz="1050" spc="15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'ID'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'Name'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'Likes'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'Rating'</a:t>
            </a:r>
            <a:r>
              <a:rPr dirty="0" sz="1050" spc="14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'Tips'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df</a:t>
            </a:r>
          </a:p>
          <a:p>
            <a:pPr marL="0" marR="0">
              <a:lnSpc>
                <a:spcPts val="1196"/>
              </a:lnSpc>
              <a:spcBef>
                <a:spcPts val="219"/>
              </a:spcBef>
              <a:spcAft>
                <a:spcPts val="0"/>
              </a:spcAft>
            </a:pP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-15" b="1">
                <a:solidFill>
                  <a:srgbClr val="7216ab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pd.DataFrame(venue_details,columns</a:t>
            </a:r>
            <a:r>
              <a:rPr dirty="0" sz="1050" spc="14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column_names)</a:t>
            </a:r>
          </a:p>
          <a:p>
            <a:pPr marL="0" marR="0">
              <a:lnSpc>
                <a:spcPts val="1196"/>
              </a:lnSpc>
              <a:spcBef>
                <a:spcPts val="243"/>
              </a:spcBef>
              <a:spcAft>
                <a:spcPts val="0"/>
              </a:spcAft>
            </a:pP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return</a:t>
            </a: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df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81888" y="6059173"/>
            <a:ext cx="6711285" cy="5540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Now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28">
                <a:solidFill>
                  <a:srgbClr val="000000"/>
                </a:solidFill>
                <a:latin typeface="UOFHKP+Arial"/>
                <a:cs typeface="UOFHKP+Arial"/>
              </a:rPr>
              <a:t>we</a:t>
            </a:r>
            <a:r>
              <a:rPr dirty="0" sz="1050" spc="-43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define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</a:t>
            </a:r>
            <a:r>
              <a:rPr dirty="0" sz="1050" spc="-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funtion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17">
                <a:solidFill>
                  <a:srgbClr val="000000"/>
                </a:solidFill>
                <a:latin typeface="UOFHKP+Arial"/>
                <a:cs typeface="UOFHKP+Arial"/>
              </a:rPr>
              <a:t>to</a:t>
            </a:r>
            <a:r>
              <a:rPr dirty="0" sz="1050" spc="-3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get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the</a:t>
            </a:r>
            <a:r>
              <a:rPr dirty="0" sz="1050" spc="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new</a:t>
            </a:r>
            <a:r>
              <a:rPr dirty="0" sz="1050" spc="37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york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city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data</a:t>
            </a:r>
            <a:r>
              <a:rPr dirty="0" sz="1050" spc="-1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such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as</a:t>
            </a:r>
            <a:r>
              <a:rPr dirty="0" sz="1050" spc="3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Boroughs,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Neighborhoods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along</a:t>
            </a:r>
            <a:r>
              <a:rPr dirty="0" sz="1050" spc="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with</a:t>
            </a:r>
          </a:p>
          <a:p>
            <a:pPr marL="0" marR="0">
              <a:lnSpc>
                <a:spcPts val="1179"/>
              </a:lnSpc>
              <a:spcBef>
                <a:spcPts val="428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their</a:t>
            </a:r>
            <a:r>
              <a:rPr dirty="0" sz="1050" spc="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latitude</a:t>
            </a:r>
            <a:r>
              <a:rPr dirty="0" sz="1050" spc="1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and</a:t>
            </a:r>
            <a:r>
              <a:rPr dirty="0" sz="1050" spc="14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longitude.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543800" cy="10061573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1888" y="468230"/>
            <a:ext cx="91753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[210]: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1888" y="739503"/>
            <a:ext cx="2206859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 b="1">
                <a:solidFill>
                  <a:srgbClr val="008000"/>
                </a:solidFill>
                <a:latin typeface="CERCQT+Courier New,Bold"/>
                <a:cs typeface="CERCQT+Courier New,Bold"/>
              </a:rPr>
              <a:t>def</a:t>
            </a: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ff"/>
                </a:solidFill>
                <a:latin typeface="KEITQG+Courier New"/>
                <a:cs typeface="KEITQG+Courier New"/>
              </a:rPr>
              <a:t>get_new_york_data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():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8024" y="916287"/>
            <a:ext cx="3590351" cy="6780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7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url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'https://cocl.us/new_york_dataset'</a:t>
            </a:r>
          </a:p>
          <a:p>
            <a:pPr marL="3047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resp</a:t>
            </a:r>
            <a:r>
              <a:rPr dirty="0" sz="1050" spc="14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requests.get(url).json()</a:t>
            </a:r>
          </a:p>
          <a:p>
            <a:pPr marL="0" marR="0">
              <a:lnSpc>
                <a:spcPts val="1196"/>
              </a:lnSpc>
              <a:spcBef>
                <a:spcPts val="99"/>
              </a:spcBef>
              <a:spcAft>
                <a:spcPts val="0"/>
              </a:spcAft>
            </a:pPr>
            <a:r>
              <a:rPr dirty="0" sz="1050">
                <a:solidFill>
                  <a:srgbClr val="408080"/>
                </a:solidFill>
                <a:latin typeface="KEITQG+Courier New"/>
                <a:cs typeface="KEITQG+Courier New"/>
              </a:rPr>
              <a:t>#</a:t>
            </a:r>
            <a:r>
              <a:rPr dirty="0" sz="1050" spc="31">
                <a:solidFill>
                  <a:srgbClr val="40808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all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data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is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present</a:t>
            </a:r>
            <a:r>
              <a:rPr dirty="0" sz="1050" spc="-14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14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in</a:t>
            </a:r>
            <a:r>
              <a:rPr dirty="0" sz="1050" spc="-28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features</a:t>
            </a:r>
            <a:r>
              <a:rPr dirty="0" sz="1050" spc="-12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label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1072" y="1425303"/>
            <a:ext cx="2313808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features</a:t>
            </a:r>
            <a:r>
              <a:rPr dirty="0" sz="1050" spc="14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resp[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'features'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08024" y="1718292"/>
            <a:ext cx="6169926" cy="6872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408080"/>
                </a:solidFill>
                <a:latin typeface="KEITQG+Courier New"/>
                <a:cs typeface="KEITQG+Courier New"/>
              </a:rPr>
              <a:t>#</a:t>
            </a:r>
            <a:r>
              <a:rPr dirty="0" sz="1050" spc="-40">
                <a:solidFill>
                  <a:srgbClr val="408080"/>
                </a:solidFill>
                <a:latin typeface="KEITQG+Courier New"/>
                <a:cs typeface="KEITQG+Courier New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define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the</a:t>
            </a:r>
            <a:r>
              <a:rPr dirty="0" sz="1050" spc="-18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dataframe</a:t>
            </a:r>
            <a:r>
              <a:rPr dirty="0" sz="1050" spc="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columns</a:t>
            </a:r>
          </a:p>
          <a:p>
            <a:pPr marL="3047" marR="0">
              <a:lnSpc>
                <a:spcPts val="1196"/>
              </a:lnSpc>
              <a:spcBef>
                <a:spcPts val="14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column_names</a:t>
            </a:r>
            <a:r>
              <a:rPr dirty="0" sz="1050" spc="18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-15" b="1">
                <a:solidFill>
                  <a:srgbClr val="7216ab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'Borough'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'Neighborhood'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'Latitude'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'Longitude'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</a:t>
            </a:r>
          </a:p>
          <a:p>
            <a:pPr marL="3047" marR="0">
              <a:lnSpc>
                <a:spcPts val="1196"/>
              </a:lnSpc>
              <a:spcBef>
                <a:spcPts val="99"/>
              </a:spcBef>
              <a:spcAft>
                <a:spcPts val="0"/>
              </a:spcAft>
            </a:pP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</a:t>
            </a:r>
            <a:r>
              <a:rPr dirty="0" sz="1050" spc="-15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instantiate</a:t>
            </a:r>
            <a:r>
              <a:rPr dirty="0" sz="1050" spc="12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the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dataframe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1072" y="2212067"/>
            <a:ext cx="4601473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new_york_data</a:t>
            </a:r>
            <a:r>
              <a:rPr dirty="0" sz="1050" spc="18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-15" b="1">
                <a:solidFill>
                  <a:srgbClr val="7216ab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pd.DataFrame(columns</a:t>
            </a:r>
            <a:r>
              <a:rPr dirty="0" sz="1050" spc="14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column_names)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11072" y="2522964"/>
            <a:ext cx="1929545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 b="1">
                <a:solidFill>
                  <a:srgbClr val="008000"/>
                </a:solidFill>
                <a:latin typeface="CERCQT+Courier New,Bold"/>
                <a:cs typeface="CERCQT+Courier New,Bold"/>
              </a:rPr>
              <a:t>for</a:t>
            </a: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data</a:t>
            </a:r>
            <a:r>
              <a:rPr dirty="0" sz="1050" spc="1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 b="1">
                <a:solidFill>
                  <a:srgbClr val="008000"/>
                </a:solidFill>
                <a:latin typeface="CERCQT+Courier New,Bold"/>
                <a:cs typeface="CERCQT+Courier New,Bold"/>
              </a:rPr>
              <a:t>in</a:t>
            </a: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features: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31417" y="2696954"/>
            <a:ext cx="4233975" cy="5378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borough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10" b="1">
                <a:solidFill>
                  <a:srgbClr val="7216ab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data[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'properties'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'borough'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</a:t>
            </a:r>
          </a:p>
          <a:p>
            <a:pPr marL="0" marR="0">
              <a:lnSpc>
                <a:spcPts val="1196"/>
              </a:lnSpc>
              <a:spcBef>
                <a:spcPts val="26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neighborhood_name</a:t>
            </a:r>
            <a:r>
              <a:rPr dirty="0" sz="1050" spc="18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-15" b="1">
                <a:solidFill>
                  <a:srgbClr val="7216ab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data[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'properties'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'name'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31417" y="3169393"/>
            <a:ext cx="4878932" cy="714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neighborhood_latlon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data[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'geometry'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'coordinates'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</a:t>
            </a:r>
          </a:p>
          <a:p>
            <a:pPr marL="0" marR="0">
              <a:lnSpc>
                <a:spcPts val="1196"/>
              </a:lnSpc>
              <a:spcBef>
                <a:spcPts val="243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neighborhood_lat</a:t>
            </a:r>
            <a:r>
              <a:rPr dirty="0" sz="1050" spc="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-12" b="1">
                <a:solidFill>
                  <a:srgbClr val="7216ab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neighborhood_latlon[</a:t>
            </a:r>
            <a:r>
              <a:rPr dirty="0" sz="1050" spc="-10">
                <a:solidFill>
                  <a:srgbClr val="008800"/>
                </a:solidFill>
                <a:latin typeface="KEITQG+Courier New"/>
                <a:cs typeface="KEITQG+Courier New"/>
              </a:rPr>
              <a:t>1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</a:t>
            </a:r>
          </a:p>
          <a:p>
            <a:pPr marL="0" marR="0">
              <a:lnSpc>
                <a:spcPts val="1196"/>
              </a:lnSpc>
              <a:spcBef>
                <a:spcPts val="21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neighborhood_lon</a:t>
            </a:r>
            <a:r>
              <a:rPr dirty="0" sz="1050" spc="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-12" b="1">
                <a:solidFill>
                  <a:srgbClr val="7216ab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neighborhood_latlon[</a:t>
            </a:r>
            <a:r>
              <a:rPr dirty="0" sz="1050" spc="-10">
                <a:solidFill>
                  <a:srgbClr val="008800"/>
                </a:solidFill>
                <a:latin typeface="KEITQG+Courier New"/>
                <a:cs typeface="KEITQG+Courier New"/>
              </a:rPr>
              <a:t>0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31417" y="3818999"/>
            <a:ext cx="5246880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new_york_data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-15" b="1">
                <a:solidFill>
                  <a:srgbClr val="7216ab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new_york_data.append({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'Borough'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: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borough,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860291" y="3998830"/>
            <a:ext cx="3594568" cy="663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'Neighborhood'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: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neighborhood_name,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'Latitude'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: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neighborhood_lat,</a:t>
            </a:r>
          </a:p>
          <a:p>
            <a:pPr marL="0" marR="0">
              <a:lnSpc>
                <a:spcPts val="1141"/>
              </a:lnSpc>
              <a:spcBef>
                <a:spcPts val="82"/>
              </a:spcBef>
              <a:spcAft>
                <a:spcPts val="0"/>
              </a:spcAft>
            </a:pPr>
            <a:r>
              <a:rPr dirty="0" sz="1000">
                <a:solidFill>
                  <a:srgbClr val="ba2121"/>
                </a:solidFill>
                <a:latin typeface="KEITQG+Courier New"/>
                <a:cs typeface="KEITQG+Courier New"/>
              </a:rPr>
              <a:t>'Longitude'</a:t>
            </a:r>
            <a:r>
              <a:rPr dirty="0" sz="1000">
                <a:solidFill>
                  <a:srgbClr val="000000"/>
                </a:solidFill>
                <a:latin typeface="KEITQG+Courier New"/>
                <a:cs typeface="KEITQG+Courier New"/>
              </a:rPr>
              <a:t>:</a:t>
            </a:r>
            <a:r>
              <a:rPr dirty="0" sz="100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00">
                <a:solidFill>
                  <a:srgbClr val="000000"/>
                </a:solidFill>
                <a:latin typeface="KEITQG+Courier New"/>
                <a:cs typeface="KEITQG+Courier New"/>
              </a:rPr>
              <a:t>neighborhood_lon},</a:t>
            </a:r>
            <a:r>
              <a:rPr dirty="0" sz="100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00">
                <a:solidFill>
                  <a:srgbClr val="000000"/>
                </a:solidFill>
                <a:latin typeface="KEITQG+Courier New"/>
                <a:cs typeface="KEITQG+Courier New"/>
              </a:rPr>
              <a:t>ignore_in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11072" y="4629767"/>
            <a:ext cx="1838354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return</a:t>
            </a: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new_york_data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81888" y="5086607"/>
            <a:ext cx="3964887" cy="3498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34">
                <a:solidFill>
                  <a:srgbClr val="000000"/>
                </a:solidFill>
                <a:latin typeface="UOFHKP+Arial"/>
                <a:cs typeface="UOFHKP+Arial"/>
              </a:rPr>
              <a:t>We</a:t>
            </a:r>
            <a:r>
              <a:rPr dirty="0" sz="1050" spc="-73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will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call</a:t>
            </a:r>
            <a:r>
              <a:rPr dirty="0" sz="1050" spc="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the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above</a:t>
            </a:r>
            <a:r>
              <a:rPr dirty="0" sz="1050" spc="-1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funtion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to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get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the</a:t>
            </a:r>
            <a:r>
              <a:rPr dirty="0" sz="1050" spc="-1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new</a:t>
            </a:r>
            <a:r>
              <a:rPr dirty="0" sz="1050" spc="37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york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city</a:t>
            </a:r>
            <a:r>
              <a:rPr dirty="0" sz="1050" spc="-34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data.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81888" y="5498701"/>
            <a:ext cx="91753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[211]: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81888" y="5776069"/>
            <a:ext cx="3054227" cy="5226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</a:t>
            </a:r>
            <a:r>
              <a:rPr dirty="0" sz="1050" spc="-15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get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new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york</a:t>
            </a:r>
            <a:r>
              <a:rPr dirty="0" sz="1050" spc="-14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data</a:t>
            </a:r>
          </a:p>
          <a:p>
            <a:pPr marL="0" marR="0">
              <a:lnSpc>
                <a:spcPts val="1196"/>
              </a:lnSpc>
              <a:spcBef>
                <a:spcPts val="14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new_york_data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get_new_york_data()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81888" y="6367634"/>
            <a:ext cx="91753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[212]: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81888" y="6651099"/>
            <a:ext cx="1851046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new_york_data.head</a:t>
            </a:r>
            <a:r>
              <a:rPr dirty="0" sz="1050" spc="-10">
                <a:solidFill>
                  <a:srgbClr val="00bb00"/>
                </a:solidFill>
                <a:latin typeface="KEITQG+Courier New"/>
                <a:cs typeface="KEITQG+Courier New"/>
              </a:rPr>
              <a:t>()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81888" y="6955899"/>
            <a:ext cx="924347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d84315"/>
                </a:solidFill>
                <a:latin typeface="KEITQG+Courier New"/>
                <a:cs typeface="KEITQG+Courier New"/>
              </a:rPr>
              <a:t>Out[212]: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71448" y="7420278"/>
            <a:ext cx="1585086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Borough</a:t>
            </a:r>
            <a:r>
              <a:rPr dirty="0" sz="900" spc="665" b="1">
                <a:solidFill>
                  <a:srgbClr val="000000"/>
                </a:solidFill>
                <a:latin typeface="LAPBNG+Arial,Bold"/>
                <a:cs typeface="LAPBNG+Arial,Bold"/>
              </a:rPr>
              <a:t> </a:t>
            </a: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Neighborhood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356992" y="7420278"/>
            <a:ext cx="1318518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Latitude</a:t>
            </a:r>
            <a:r>
              <a:rPr dirty="0" sz="900" spc="882" b="1">
                <a:solidFill>
                  <a:srgbClr val="000000"/>
                </a:solidFill>
                <a:latin typeface="LAPBNG+Arial,Bold"/>
                <a:cs typeface="LAPBNG+Arial,Bold"/>
              </a:rPr>
              <a:t> </a:t>
            </a: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Longitude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88568" y="7679358"/>
            <a:ext cx="235865" cy="12917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0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1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2</a:t>
            </a:r>
          </a:p>
          <a:p>
            <a:pPr marL="0" marR="0">
              <a:lnSpc>
                <a:spcPts val="1018"/>
              </a:lnSpc>
              <a:spcBef>
                <a:spcPts val="927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3</a:t>
            </a:r>
          </a:p>
          <a:p>
            <a:pPr marL="0" marR="0">
              <a:lnSpc>
                <a:spcPts val="1018"/>
              </a:lnSpc>
              <a:spcBef>
                <a:spcPts val="949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4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948232" y="7679358"/>
            <a:ext cx="474017" cy="12917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Bronx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Bronx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Bronx</a:t>
            </a:r>
          </a:p>
          <a:p>
            <a:pPr marL="0" marR="0">
              <a:lnSpc>
                <a:spcPts val="1018"/>
              </a:lnSpc>
              <a:spcBef>
                <a:spcPts val="927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Bronx</a:t>
            </a:r>
          </a:p>
          <a:p>
            <a:pPr marL="0" marR="0">
              <a:lnSpc>
                <a:spcPts val="1018"/>
              </a:lnSpc>
              <a:spcBef>
                <a:spcPts val="949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Bronx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606930" y="7679358"/>
            <a:ext cx="2181756" cy="12917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6304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Wakefield</a:t>
            </a:r>
            <a:r>
              <a:rPr dirty="0" sz="900" spc="227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40.894705</a:t>
            </a:r>
            <a:r>
              <a:rPr dirty="0" sz="900" spc="24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-73.847201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Co-op</a:t>
            </a:r>
            <a:r>
              <a:rPr dirty="0" sz="900" spc="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 spc="-11">
                <a:solidFill>
                  <a:srgbClr val="000000"/>
                </a:solidFill>
                <a:latin typeface="UOFHKP+Arial"/>
                <a:cs typeface="UOFHKP+Arial"/>
              </a:rPr>
              <a:t>City</a:t>
            </a:r>
            <a:r>
              <a:rPr dirty="0" sz="900" spc="65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40.874294</a:t>
            </a:r>
            <a:r>
              <a:rPr dirty="0" sz="900" spc="66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-73.829939</a:t>
            </a:r>
          </a:p>
          <a:p>
            <a:pPr marL="42672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Eastchester</a:t>
            </a:r>
            <a:r>
              <a:rPr dirty="0" sz="900" spc="26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40.887556</a:t>
            </a:r>
            <a:r>
              <a:rPr dirty="0" sz="900" spc="244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-73.827806</a:t>
            </a:r>
          </a:p>
          <a:p>
            <a:pPr marL="76200" marR="0">
              <a:lnSpc>
                <a:spcPts val="1018"/>
              </a:lnSpc>
              <a:spcBef>
                <a:spcPts val="927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Fieldston</a:t>
            </a:r>
            <a:r>
              <a:rPr dirty="0" sz="900" spc="64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40.895437</a:t>
            </a:r>
            <a:r>
              <a:rPr dirty="0" sz="900" spc="66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-73.905643</a:t>
            </a:r>
          </a:p>
          <a:p>
            <a:pPr marL="57911" marR="0">
              <a:lnSpc>
                <a:spcPts val="1018"/>
              </a:lnSpc>
              <a:spcBef>
                <a:spcPts val="949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Riverdale</a:t>
            </a:r>
            <a:r>
              <a:rPr dirty="0" sz="900" spc="6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40.890834</a:t>
            </a:r>
            <a:r>
              <a:rPr dirty="0" sz="900" spc="66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-73.912585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81888" y="9062702"/>
            <a:ext cx="917537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[213]: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81888" y="9340095"/>
            <a:ext cx="1758494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new_york_data.shape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81888" y="9645200"/>
            <a:ext cx="919585" cy="6227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d84315"/>
                </a:solidFill>
                <a:latin typeface="KEITQG+Courier New"/>
                <a:cs typeface="KEITQG+Courier New"/>
              </a:rPr>
              <a:t>Out[213]:</a:t>
            </a:r>
          </a:p>
          <a:p>
            <a:pPr marL="0" marR="0">
              <a:lnSpc>
                <a:spcPts val="1141"/>
              </a:lnSpc>
              <a:spcBef>
                <a:spcPts val="1042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KEITQG+Courier New"/>
                <a:cs typeface="KEITQG+Courier New"/>
              </a:rPr>
              <a:t>(306,</a:t>
            </a:r>
            <a:r>
              <a:rPr dirty="0" sz="100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00">
                <a:solidFill>
                  <a:srgbClr val="000000"/>
                </a:solidFill>
                <a:latin typeface="KEITQG+Courier New"/>
                <a:cs typeface="KEITQG+Courier New"/>
              </a:rPr>
              <a:t>4)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543800" cy="10061573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1888" y="388115"/>
            <a:ext cx="4190705" cy="3498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So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there</a:t>
            </a:r>
            <a:r>
              <a:rPr dirty="0" sz="1050" spc="1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are</a:t>
            </a:r>
            <a:r>
              <a:rPr dirty="0" sz="1050" spc="-1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total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of</a:t>
            </a:r>
            <a:r>
              <a:rPr dirty="0" sz="1050" spc="2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306</a:t>
            </a:r>
            <a:r>
              <a:rPr dirty="0" sz="1050" spc="1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different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Neighborhoods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in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New</a:t>
            </a:r>
            <a:r>
              <a:rPr dirty="0" sz="1050" spc="2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York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1888" y="803511"/>
            <a:ext cx="91753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[219]: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888" y="1074782"/>
            <a:ext cx="6756324" cy="23124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plt.figure(figsize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(</a:t>
            </a:r>
            <a:r>
              <a:rPr dirty="0" sz="1050" spc="14">
                <a:solidFill>
                  <a:srgbClr val="008800"/>
                </a:solidFill>
                <a:latin typeface="KEITQG+Courier New"/>
                <a:cs typeface="KEITQG+Courier New"/>
              </a:rPr>
              <a:t>9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 spc="-10">
                <a:solidFill>
                  <a:srgbClr val="008800"/>
                </a:solidFill>
                <a:latin typeface="KEITQG+Courier New"/>
                <a:cs typeface="KEITQG+Courier New"/>
              </a:rPr>
              <a:t>5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),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dpi</a:t>
            </a:r>
            <a:r>
              <a:rPr dirty="0" sz="1050" spc="2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-15" b="1">
                <a:solidFill>
                  <a:srgbClr val="7216ab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8800"/>
                </a:solidFill>
                <a:latin typeface="KEITQG+Courier New"/>
                <a:cs typeface="KEITQG+Courier New"/>
              </a:rPr>
              <a:t>100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</a:p>
          <a:p>
            <a:pPr marL="0" marR="0">
              <a:lnSpc>
                <a:spcPts val="1196"/>
              </a:lnSpc>
              <a:spcBef>
                <a:spcPts val="195"/>
              </a:spcBef>
              <a:spcAft>
                <a:spcPts val="0"/>
              </a:spcAft>
            </a:pP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</a:t>
            </a:r>
            <a:r>
              <a:rPr dirty="0" sz="1050" spc="-15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title</a:t>
            </a:r>
          </a:p>
          <a:p>
            <a:pPr marL="0" marR="0">
              <a:lnSpc>
                <a:spcPts val="1196"/>
              </a:lnSpc>
              <a:spcBef>
                <a:spcPts val="9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plt.title(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'Number</a:t>
            </a:r>
            <a:r>
              <a:rPr dirty="0" sz="1050" spc="12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ba2121"/>
                </a:solidFill>
                <a:latin typeface="KEITQG+Courier New"/>
                <a:cs typeface="KEITQG+Courier New"/>
              </a:rPr>
              <a:t>of</a:t>
            </a:r>
            <a:r>
              <a:rPr dirty="0" sz="1050" spc="17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Neighborhood</a:t>
            </a:r>
            <a:r>
              <a:rPr dirty="0" sz="1050" spc="12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ba2121"/>
                </a:solidFill>
                <a:latin typeface="KEITQG+Courier New"/>
                <a:cs typeface="KEITQG+Courier New"/>
              </a:rPr>
              <a:t>for</a:t>
            </a:r>
            <a:r>
              <a:rPr dirty="0" sz="1050" spc="40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ba2121"/>
                </a:solidFill>
                <a:latin typeface="KEITQG+Courier New"/>
                <a:cs typeface="KEITQG+Courier New"/>
              </a:rPr>
              <a:t>each</a:t>
            </a:r>
            <a:r>
              <a:rPr dirty="0" sz="1050" spc="17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Borough</a:t>
            </a:r>
            <a:r>
              <a:rPr dirty="0" sz="1050" spc="12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ba2121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New</a:t>
            </a:r>
            <a:r>
              <a:rPr dirty="0" sz="1050" spc="-18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York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City'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</a:p>
          <a:p>
            <a:pPr marL="0" marR="0">
              <a:lnSpc>
                <a:spcPts val="1196"/>
              </a:lnSpc>
              <a:spcBef>
                <a:spcPts val="78"/>
              </a:spcBef>
              <a:spcAft>
                <a:spcPts val="0"/>
              </a:spcAft>
            </a:pP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#On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x-axis</a:t>
            </a:r>
          </a:p>
          <a:p>
            <a:pPr marL="0" marR="0">
              <a:lnSpc>
                <a:spcPts val="1196"/>
              </a:lnSpc>
              <a:spcBef>
                <a:spcPts val="51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plt.xlabel(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'Borough'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fontsize</a:t>
            </a:r>
            <a:r>
              <a:rPr dirty="0" sz="1050" spc="-12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8800"/>
                </a:solidFill>
                <a:latin typeface="KEITQG+Courier New"/>
                <a:cs typeface="KEITQG+Courier New"/>
              </a:rPr>
              <a:t>15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</a:p>
          <a:p>
            <a:pPr marL="0" marR="0">
              <a:lnSpc>
                <a:spcPts val="1196"/>
              </a:lnSpc>
              <a:spcBef>
                <a:spcPts val="99"/>
              </a:spcBef>
              <a:spcAft>
                <a:spcPts val="0"/>
              </a:spcAft>
            </a:pP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#On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y-axis</a:t>
            </a:r>
          </a:p>
          <a:p>
            <a:pPr marL="0" marR="0">
              <a:lnSpc>
                <a:spcPts val="1196"/>
              </a:lnSpc>
              <a:spcBef>
                <a:spcPts val="51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plt.ylabel(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'No.of</a:t>
            </a:r>
            <a:r>
              <a:rPr dirty="0" sz="1050" spc="12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Neighborhood'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fontsize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8800"/>
                </a:solidFill>
                <a:latin typeface="KEITQG+Courier New"/>
                <a:cs typeface="KEITQG+Courier New"/>
              </a:rPr>
              <a:t>15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</a:p>
          <a:p>
            <a:pPr marL="0" marR="0">
              <a:lnSpc>
                <a:spcPts val="1196"/>
              </a:lnSpc>
              <a:spcBef>
                <a:spcPts val="99"/>
              </a:spcBef>
              <a:spcAft>
                <a:spcPts val="0"/>
              </a:spcAft>
            </a:pP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#giving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a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bar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plot</a:t>
            </a:r>
          </a:p>
          <a:p>
            <a:pPr marL="0" marR="0">
              <a:lnSpc>
                <a:spcPts val="1196"/>
              </a:lnSpc>
              <a:spcBef>
                <a:spcPts val="51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new_york_data.groupby(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'Borough'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'Neighborhood'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].count().plot(kind</a:t>
            </a:r>
            <a:r>
              <a:rPr dirty="0" sz="1050" spc="14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'bar'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</a:p>
          <a:p>
            <a:pPr marL="0" marR="0">
              <a:lnSpc>
                <a:spcPts val="1196"/>
              </a:lnSpc>
              <a:spcBef>
                <a:spcPts val="99"/>
              </a:spcBef>
              <a:spcAft>
                <a:spcPts val="0"/>
              </a:spcAft>
            </a:pP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#legend</a:t>
            </a:r>
          </a:p>
          <a:p>
            <a:pPr marL="0" marR="0">
              <a:lnSpc>
                <a:spcPts val="1196"/>
              </a:lnSpc>
              <a:spcBef>
                <a:spcPts val="101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plt.legend()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#displays</a:t>
            </a:r>
            <a:r>
              <a:rPr dirty="0" sz="1050" spc="14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the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plot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plt.show()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1888" y="7546978"/>
            <a:ext cx="4059786" cy="788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34">
                <a:solidFill>
                  <a:srgbClr val="000000"/>
                </a:solidFill>
                <a:latin typeface="UOFHKP+Arial"/>
                <a:cs typeface="UOFHKP+Arial"/>
              </a:rPr>
              <a:t>We</a:t>
            </a:r>
            <a:r>
              <a:rPr dirty="0" sz="1050" spc="-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see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that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Queens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has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highest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number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of</a:t>
            </a:r>
            <a:r>
              <a:rPr dirty="0" sz="1050" spc="2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neighborhoods</a:t>
            </a:r>
          </a:p>
          <a:p>
            <a:pPr marL="0" marR="0">
              <a:lnSpc>
                <a:spcPts val="1179"/>
              </a:lnSpc>
              <a:spcBef>
                <a:spcPts val="2276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Now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28">
                <a:solidFill>
                  <a:srgbClr val="000000"/>
                </a:solidFill>
                <a:latin typeface="UOFHKP+Arial"/>
                <a:cs typeface="UOFHKP+Arial"/>
              </a:rPr>
              <a:t>we</a:t>
            </a:r>
            <a:r>
              <a:rPr dirty="0" sz="1050" spc="-6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will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collect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Indian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resturants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for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each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Neighborhood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543800" cy="10061573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1888" y="468230"/>
            <a:ext cx="91753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[230]: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1888" y="745599"/>
            <a:ext cx="7655948" cy="23063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095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408080"/>
                </a:solidFill>
                <a:latin typeface="KEITQG+Courier New"/>
                <a:cs typeface="KEITQG+Courier New"/>
              </a:rPr>
              <a:t>#</a:t>
            </a:r>
            <a:r>
              <a:rPr dirty="0" sz="1050" spc="-40">
                <a:solidFill>
                  <a:srgbClr val="408080"/>
                </a:solidFill>
                <a:latin typeface="KEITQG+Courier New"/>
                <a:cs typeface="KEITQG+Courier New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prepare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neighborhood</a:t>
            </a:r>
            <a:r>
              <a:rPr dirty="0" sz="1050" spc="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list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that</a:t>
            </a:r>
            <a:r>
              <a:rPr dirty="0" sz="1050" spc="-14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contains</a:t>
            </a:r>
            <a:r>
              <a:rPr dirty="0" sz="1050" spc="-15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indian</a:t>
            </a:r>
            <a:r>
              <a:rPr dirty="0" sz="1050" spc="12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resturants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column_names</a:t>
            </a:r>
            <a:r>
              <a:rPr dirty="0" sz="1050" spc="14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'Borough'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'Neighborhood'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'ID'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'Name'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</a:t>
            </a:r>
          </a:p>
          <a:p>
            <a:pPr marL="0" marR="0">
              <a:lnSpc>
                <a:spcPts val="1196"/>
              </a:lnSpc>
              <a:spcBef>
                <a:spcPts val="123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indian_rest_ny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pd.DataFrame(columns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column_names)</a:t>
            </a:r>
          </a:p>
          <a:p>
            <a:pPr marL="0" marR="0">
              <a:lnSpc>
                <a:spcPts val="1196"/>
              </a:lnSpc>
              <a:spcBef>
                <a:spcPts val="9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count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8800"/>
                </a:solidFill>
                <a:latin typeface="KEITQG+Courier New"/>
                <a:cs typeface="KEITQG+Courier New"/>
              </a:rPr>
              <a:t>1</a:t>
            </a:r>
          </a:p>
          <a:p>
            <a:pPr marL="0" marR="0">
              <a:lnSpc>
                <a:spcPts val="1196"/>
              </a:lnSpc>
              <a:spcBef>
                <a:spcPts val="99"/>
              </a:spcBef>
              <a:spcAft>
                <a:spcPts val="0"/>
              </a:spcAft>
            </a:pPr>
            <a:r>
              <a:rPr dirty="0" sz="1050" spc="-10" b="1">
                <a:solidFill>
                  <a:srgbClr val="008000"/>
                </a:solidFill>
                <a:latin typeface="CERCQT+Courier New,Bold"/>
                <a:cs typeface="CERCQT+Courier New,Bold"/>
              </a:rPr>
              <a:t>for</a:t>
            </a: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row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14" b="1">
                <a:solidFill>
                  <a:srgbClr val="008000"/>
                </a:solidFill>
                <a:latin typeface="CERCQT+Courier New,Bold"/>
                <a:cs typeface="CERCQT+Courier New,Bold"/>
              </a:rPr>
              <a:t>in</a:t>
            </a:r>
            <a:r>
              <a:rPr dirty="0" sz="1050" spc="-28" b="1">
                <a:solidFill>
                  <a:srgbClr val="008000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new_york_data.values.tolist():</a:t>
            </a:r>
          </a:p>
          <a:p>
            <a:pPr marL="332231" marR="0">
              <a:lnSpc>
                <a:spcPts val="1196"/>
              </a:lnSpc>
              <a:spcBef>
                <a:spcPts val="78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Borough,</a:t>
            </a:r>
            <a:r>
              <a:rPr dirty="0" sz="1050" spc="14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Neighborhood,</a:t>
            </a:r>
            <a:r>
              <a:rPr dirty="0" sz="1050" spc="-11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Latitude,</a:t>
            </a:r>
            <a:r>
              <a:rPr dirty="0" sz="1050" spc="1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Longitude</a:t>
            </a:r>
            <a:r>
              <a:rPr dirty="0" sz="1050" spc="14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row</a:t>
            </a:r>
          </a:p>
          <a:p>
            <a:pPr marL="332231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venues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get_venues(Latitude,Longitude)</a:t>
            </a:r>
          </a:p>
          <a:p>
            <a:pPr marL="332231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indian_resturants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venues[venues[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'Category'</a:t>
            </a:r>
            <a:r>
              <a:rPr dirty="0" sz="1050" spc="14">
                <a:solidFill>
                  <a:srgbClr val="000000"/>
                </a:solidFill>
                <a:latin typeface="KEITQG+Courier New"/>
                <a:cs typeface="KEITQG+Courier New"/>
              </a:rPr>
              <a:t>]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==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'Indian</a:t>
            </a:r>
            <a:r>
              <a:rPr dirty="0" sz="1050" spc="-14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Restaurant'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</a:t>
            </a:r>
          </a:p>
          <a:p>
            <a:pPr marL="332231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8000"/>
                </a:solidFill>
                <a:latin typeface="KEITQG+Courier New"/>
                <a:cs typeface="KEITQG+Courier New"/>
              </a:rPr>
              <a:t>print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(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'('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,count,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'/'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>
                <a:solidFill>
                  <a:srgbClr val="008000"/>
                </a:solidFill>
                <a:latin typeface="KEITQG+Courier New"/>
                <a:cs typeface="KEITQG+Courier New"/>
              </a:rPr>
              <a:t>len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(new_york_data),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')'</a:t>
            </a:r>
            <a:r>
              <a:rPr dirty="0" sz="1050" spc="14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'Indian</a:t>
            </a:r>
            <a:r>
              <a:rPr dirty="0" sz="1050" spc="12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Resturants</a:t>
            </a:r>
            <a:r>
              <a:rPr dirty="0" sz="1050" spc="-10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 spc="14">
                <a:solidFill>
                  <a:srgbClr val="ba2121"/>
                </a:solidFill>
                <a:latin typeface="KEITQG+Courier New"/>
                <a:cs typeface="KEITQG+Courier New"/>
              </a:rPr>
              <a:t>in</a:t>
            </a:r>
            <a:r>
              <a:rPr dirty="0" sz="1050" spc="-28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</a:t>
            </a:r>
            <a:r>
              <a:rPr dirty="0" sz="1050" spc="14" b="1">
                <a:solidFill>
                  <a:srgbClr val="7216ab"/>
                </a:solidFill>
                <a:latin typeface="CERCQT+Courier New,Bold"/>
                <a:cs typeface="CERCQT+Courier New,Bold"/>
              </a:rPr>
              <a:t>+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Neighborhood</a:t>
            </a:r>
          </a:p>
          <a:p>
            <a:pPr marL="332231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 spc="-10" b="1">
                <a:solidFill>
                  <a:srgbClr val="008000"/>
                </a:solidFill>
                <a:latin typeface="CERCQT+Courier New,Bold"/>
                <a:cs typeface="CERCQT+Courier New,Bold"/>
              </a:rPr>
              <a:t>for</a:t>
            </a: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resturant_detail</a:t>
            </a:r>
            <a:r>
              <a:rPr dirty="0" sz="1050" spc="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 b="1">
                <a:solidFill>
                  <a:srgbClr val="008000"/>
                </a:solidFill>
                <a:latin typeface="CERCQT+Courier New,Bold"/>
                <a:cs typeface="CERCQT+Courier New,Bold"/>
              </a:rPr>
              <a:t>in</a:t>
            </a: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indian_resturants.values.tolist():</a:t>
            </a:r>
          </a:p>
          <a:p>
            <a:pPr marL="649528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 spc="-10">
                <a:solidFill>
                  <a:srgbClr val="008000"/>
                </a:solidFill>
                <a:latin typeface="KEITQG+Courier New"/>
                <a:cs typeface="KEITQG+Courier New"/>
              </a:rPr>
              <a:t>id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name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category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resturant_detail</a:t>
            </a:r>
          </a:p>
          <a:p>
            <a:pPr marL="649528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indian_rest_ny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indian_rest_ny.append({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'Borough'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: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Borough,</a:t>
            </a:r>
          </a:p>
          <a:p>
            <a:pPr marL="3863289" marR="0">
              <a:lnSpc>
                <a:spcPts val="1196"/>
              </a:lnSpc>
              <a:spcBef>
                <a:spcPts val="101"/>
              </a:spcBef>
              <a:spcAft>
                <a:spcPts val="0"/>
              </a:spcAft>
            </a:pP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'Neighborhood'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: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Neighborhood,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68978" y="2861545"/>
            <a:ext cx="1930007" cy="6750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620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'ID'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: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8000"/>
                </a:solidFill>
                <a:latin typeface="KEITQG+Courier New"/>
                <a:cs typeface="KEITQG+Courier New"/>
              </a:rPr>
              <a:t>id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</a:p>
          <a:p>
            <a:pPr marL="7620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'Name'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: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name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},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ignore_index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b="1">
                <a:solidFill>
                  <a:srgbClr val="008000"/>
                </a:solidFill>
                <a:latin typeface="CERCQT+Courier New,Bold"/>
                <a:cs typeface="CERCQT+Courier New,Bold"/>
              </a:rPr>
              <a:t>True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4120" y="3346178"/>
            <a:ext cx="84386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count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+=</a:t>
            </a:r>
            <a:r>
              <a:rPr dirty="0" sz="1050">
                <a:solidFill>
                  <a:srgbClr val="008800"/>
                </a:solidFill>
                <a:latin typeface="KEITQG+Courier New"/>
                <a:cs typeface="KEITQG+Courier New"/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8840" y="3763754"/>
            <a:ext cx="6159158" cy="32787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8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(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288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/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306</a:t>
            </a:r>
            <a:r>
              <a:rPr dirty="0" sz="1050" spc="-18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</a:t>
            </a:r>
            <a:r>
              <a:rPr dirty="0" sz="1050" spc="12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Resturants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KEITQG+Courier New"/>
                <a:cs typeface="KEITQG+Courier New"/>
              </a:rPr>
              <a:t>in</a:t>
            </a:r>
            <a:r>
              <a:rPr dirty="0" sz="1050" spc="-28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Egbertville,</a:t>
            </a:r>
            <a:r>
              <a:rPr dirty="0" sz="1050" spc="1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Staten</a:t>
            </a:r>
            <a:r>
              <a:rPr dirty="0" sz="1050" spc="12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Island:0</a:t>
            </a:r>
          </a:p>
          <a:p>
            <a:pPr marL="54863" marR="0">
              <a:lnSpc>
                <a:spcPts val="1196"/>
              </a:lnSpc>
              <a:spcBef>
                <a:spcPts val="174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KEITQG+Courier New"/>
                <a:cs typeface="KEITQG+Courier New"/>
              </a:rPr>
              <a:t>(</a:t>
            </a:r>
            <a:r>
              <a:rPr dirty="0" sz="1000" spc="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00" spc="15">
                <a:solidFill>
                  <a:srgbClr val="000000"/>
                </a:solidFill>
                <a:latin typeface="KEITQG+Courier New"/>
                <a:cs typeface="KEITQG+Courier New"/>
              </a:rPr>
              <a:t>289</a:t>
            </a:r>
            <a:r>
              <a:rPr dirty="0" sz="1000" spc="4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/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306</a:t>
            </a:r>
            <a:r>
              <a:rPr dirty="0" sz="1050" spc="-196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</a:t>
            </a:r>
            <a:r>
              <a:rPr dirty="0" sz="1050" spc="12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Resturants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KEITQG+Courier New"/>
                <a:cs typeface="KEITQG+Courier New"/>
              </a:rPr>
              <a:t>in</a:t>
            </a:r>
            <a:r>
              <a:rPr dirty="0" sz="1050" spc="-28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Roxbury,</a:t>
            </a:r>
            <a:r>
              <a:rPr dirty="0" sz="1050" spc="-12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Queens:0</a:t>
            </a:r>
          </a:p>
          <a:p>
            <a:pPr marL="54863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KEITQG+Courier New"/>
                <a:cs typeface="KEITQG+Courier New"/>
              </a:rPr>
              <a:t>(</a:t>
            </a:r>
            <a:r>
              <a:rPr dirty="0" sz="1000" spc="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00" spc="15">
                <a:solidFill>
                  <a:srgbClr val="000000"/>
                </a:solidFill>
                <a:latin typeface="KEITQG+Courier New"/>
                <a:cs typeface="KEITQG+Courier New"/>
              </a:rPr>
              <a:t>290</a:t>
            </a:r>
            <a:r>
              <a:rPr dirty="0" sz="1000" spc="4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/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306</a:t>
            </a:r>
            <a:r>
              <a:rPr dirty="0" sz="1050" spc="-196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</a:t>
            </a:r>
            <a:r>
              <a:rPr dirty="0" sz="1050" spc="12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Resturants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KEITQG+Courier New"/>
                <a:cs typeface="KEITQG+Courier New"/>
              </a:rPr>
              <a:t>in</a:t>
            </a:r>
            <a:r>
              <a:rPr dirty="0" sz="1050" spc="-28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Homecrest,</a:t>
            </a:r>
            <a:r>
              <a:rPr dirty="0" sz="1050" spc="11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Brooklyn:0</a:t>
            </a:r>
          </a:p>
          <a:p>
            <a:pPr marL="57912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950">
                <a:solidFill>
                  <a:srgbClr val="000000"/>
                </a:solidFill>
                <a:latin typeface="KEITQG+Courier New"/>
                <a:cs typeface="KEITQG+Courier New"/>
              </a:rPr>
              <a:t>(</a:t>
            </a:r>
            <a:r>
              <a:rPr dirty="0" sz="950" spc="21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291</a:t>
            </a:r>
            <a:r>
              <a:rPr dirty="0" sz="1050" spc="66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/</a:t>
            </a:r>
            <a:r>
              <a:rPr dirty="0" sz="1050" spc="-3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306</a:t>
            </a:r>
            <a:r>
              <a:rPr dirty="0" sz="1050" spc="-198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</a:t>
            </a:r>
            <a:r>
              <a:rPr dirty="0" sz="1050" spc="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Resturants</a:t>
            </a:r>
            <a:r>
              <a:rPr dirty="0" sz="1050" spc="4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in</a:t>
            </a:r>
            <a:r>
              <a:rPr dirty="0" sz="1050" spc="2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Middle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Village,</a:t>
            </a:r>
            <a:r>
              <a:rPr dirty="0" sz="1050" spc="-12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Queens:0</a:t>
            </a:r>
          </a:p>
          <a:p>
            <a:pPr marL="57912" marR="0">
              <a:lnSpc>
                <a:spcPts val="1196"/>
              </a:lnSpc>
              <a:spcBef>
                <a:spcPts val="171"/>
              </a:spcBef>
              <a:spcAft>
                <a:spcPts val="0"/>
              </a:spcAft>
            </a:pPr>
            <a:r>
              <a:rPr dirty="0" sz="950">
                <a:solidFill>
                  <a:srgbClr val="000000"/>
                </a:solidFill>
                <a:latin typeface="KEITQG+Courier New"/>
                <a:cs typeface="KEITQG+Courier New"/>
              </a:rPr>
              <a:t>(</a:t>
            </a:r>
            <a:r>
              <a:rPr dirty="0" sz="950" spc="21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292</a:t>
            </a:r>
            <a:r>
              <a:rPr dirty="0" sz="1050" spc="66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/</a:t>
            </a:r>
            <a:r>
              <a:rPr dirty="0" sz="1050" spc="-3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306</a:t>
            </a:r>
            <a:r>
              <a:rPr dirty="0" sz="1050" spc="-198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</a:t>
            </a:r>
            <a:r>
              <a:rPr dirty="0" sz="1050" spc="12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Resturants</a:t>
            </a:r>
            <a:r>
              <a:rPr dirty="0" sz="1050" spc="43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in</a:t>
            </a:r>
            <a:r>
              <a:rPr dirty="0" sz="1050" spc="2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15">
                <a:solidFill>
                  <a:srgbClr val="000000"/>
                </a:solidFill>
                <a:latin typeface="KEITQG+Courier New"/>
                <a:cs typeface="KEITQG+Courier New"/>
              </a:rPr>
              <a:t>Prince's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15">
                <a:solidFill>
                  <a:srgbClr val="000000"/>
                </a:solidFill>
                <a:latin typeface="KEITQG+Courier New"/>
                <a:cs typeface="KEITQG+Courier New"/>
              </a:rPr>
              <a:t>Bay,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KEITQG+Courier New"/>
                <a:cs typeface="KEITQG+Courier New"/>
              </a:rPr>
              <a:t>Staten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15">
                <a:solidFill>
                  <a:srgbClr val="000000"/>
                </a:solidFill>
                <a:latin typeface="KEITQG+Courier New"/>
                <a:cs typeface="KEITQG+Courier New"/>
              </a:rPr>
              <a:t>Island:0</a:t>
            </a:r>
          </a:p>
          <a:p>
            <a:pPr marL="0" marR="0">
              <a:lnSpc>
                <a:spcPts val="1196"/>
              </a:lnSpc>
              <a:spcBef>
                <a:spcPts val="3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(</a:t>
            </a:r>
            <a:r>
              <a:rPr dirty="0" sz="1050" spc="-4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293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/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306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Resturants</a:t>
            </a:r>
            <a:r>
              <a:rPr dirty="0" sz="1050" spc="11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in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Lighthouse</a:t>
            </a:r>
            <a:r>
              <a:rPr dirty="0" sz="1050" spc="11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Hill,</a:t>
            </a:r>
            <a:r>
              <a:rPr dirty="0" sz="1050" spc="-11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Staten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Island:0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(</a:t>
            </a:r>
            <a:r>
              <a:rPr dirty="0" sz="1050" spc="-4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294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/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306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Resturants</a:t>
            </a:r>
            <a:r>
              <a:rPr dirty="0" sz="1050" spc="11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in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Richmond</a:t>
            </a:r>
            <a:r>
              <a:rPr dirty="0" sz="1050" spc="-12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Valley,</a:t>
            </a:r>
            <a:r>
              <a:rPr dirty="0" sz="1050" spc="-14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Staten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Island:0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(</a:t>
            </a:r>
            <a:r>
              <a:rPr dirty="0" sz="1050" spc="-4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295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/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306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Resturants</a:t>
            </a:r>
            <a:r>
              <a:rPr dirty="0" sz="1050" spc="11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in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Malba,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Queens:0</a:t>
            </a:r>
          </a:p>
          <a:p>
            <a:pPr marL="0" marR="0">
              <a:lnSpc>
                <a:spcPts val="1196"/>
              </a:lnSpc>
              <a:spcBef>
                <a:spcPts val="7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(</a:t>
            </a:r>
            <a:r>
              <a:rPr dirty="0" sz="1050" spc="-4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296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/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306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Resturants</a:t>
            </a:r>
            <a:r>
              <a:rPr dirty="0" sz="1050" spc="11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in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Highland</a:t>
            </a:r>
            <a:r>
              <a:rPr dirty="0" sz="1050" spc="-12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Park,</a:t>
            </a:r>
            <a:r>
              <a:rPr dirty="0" sz="1050" spc="1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Brooklyn:0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(</a:t>
            </a:r>
            <a:r>
              <a:rPr dirty="0" sz="1050" spc="-4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297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/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306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Resturants</a:t>
            </a:r>
            <a:r>
              <a:rPr dirty="0" sz="1050" spc="11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in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Madison,</a:t>
            </a:r>
            <a:r>
              <a:rPr dirty="0" sz="1050" spc="-12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Brooklyn:0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(</a:t>
            </a:r>
            <a:r>
              <a:rPr dirty="0" sz="1050" spc="-4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298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/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306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Resturants</a:t>
            </a:r>
            <a:r>
              <a:rPr dirty="0" sz="1050" spc="11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in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Bronxdale,</a:t>
            </a:r>
            <a:r>
              <a:rPr dirty="0" sz="1050" spc="11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Bronx:0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(</a:t>
            </a:r>
            <a:r>
              <a:rPr dirty="0" sz="1050" spc="-4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299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/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306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Resturants</a:t>
            </a:r>
            <a:r>
              <a:rPr dirty="0" sz="1050" spc="11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in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Allerton,</a:t>
            </a:r>
            <a:r>
              <a:rPr dirty="0" sz="1050" spc="1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Bronx:0</a:t>
            </a:r>
          </a:p>
          <a:p>
            <a:pPr marL="0" marR="0">
              <a:lnSpc>
                <a:spcPts val="1196"/>
              </a:lnSpc>
              <a:spcBef>
                <a:spcPts val="9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(</a:t>
            </a:r>
            <a:r>
              <a:rPr dirty="0" sz="1050" spc="-4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300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/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306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Resturants</a:t>
            </a:r>
            <a:r>
              <a:rPr dirty="0" sz="1050" spc="11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in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Kingsbridge</a:t>
            </a:r>
            <a:r>
              <a:rPr dirty="0" sz="1050" spc="-12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Heights,</a:t>
            </a:r>
            <a:r>
              <a:rPr dirty="0" sz="1050" spc="-12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Bronx:0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(</a:t>
            </a:r>
            <a:r>
              <a:rPr dirty="0" sz="1050" spc="-4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301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/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306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Resturants</a:t>
            </a:r>
            <a:r>
              <a:rPr dirty="0" sz="1050" spc="11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in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Erasmus,</a:t>
            </a:r>
            <a:r>
              <a:rPr dirty="0" sz="1050" spc="-12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Brooklyn:1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(</a:t>
            </a:r>
            <a:r>
              <a:rPr dirty="0" sz="1050" spc="-4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302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/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306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Resturants</a:t>
            </a:r>
            <a:r>
              <a:rPr dirty="0" sz="1050" spc="11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in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Hudson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Yards,</a:t>
            </a:r>
            <a:r>
              <a:rPr dirty="0" sz="1050" spc="12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Manhattan:0</a:t>
            </a:r>
          </a:p>
          <a:p>
            <a:pPr marL="0" marR="0">
              <a:lnSpc>
                <a:spcPts val="1196"/>
              </a:lnSpc>
              <a:spcBef>
                <a:spcPts val="7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(</a:t>
            </a:r>
            <a:r>
              <a:rPr dirty="0" sz="1050" spc="-4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303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/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306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Resturants</a:t>
            </a:r>
            <a:r>
              <a:rPr dirty="0" sz="1050" spc="11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in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Hammels,</a:t>
            </a:r>
            <a:r>
              <a:rPr dirty="0" sz="1050" spc="-12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Queens:0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(</a:t>
            </a:r>
            <a:r>
              <a:rPr dirty="0" sz="1050" spc="-4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304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/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306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Resturants</a:t>
            </a:r>
            <a:r>
              <a:rPr dirty="0" sz="1050" spc="21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in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Bayswater,</a:t>
            </a:r>
            <a:r>
              <a:rPr dirty="0" sz="1050" spc="11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Queens:0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(</a:t>
            </a:r>
            <a:r>
              <a:rPr dirty="0" sz="1050" spc="-4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305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/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306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Resturants</a:t>
            </a:r>
            <a:r>
              <a:rPr dirty="0" sz="1050" spc="11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in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Queensbridge,</a:t>
            </a:r>
            <a:r>
              <a:rPr dirty="0" sz="1050" spc="1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Queens:2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(</a:t>
            </a:r>
            <a:r>
              <a:rPr dirty="0" sz="1050" spc="-4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306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/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306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Resturants</a:t>
            </a:r>
            <a:r>
              <a:rPr dirty="0" sz="1050" spc="11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in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Fox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Hills,</a:t>
            </a:r>
            <a:r>
              <a:rPr dirty="0" sz="1050" spc="12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Staten</a:t>
            </a:r>
            <a:r>
              <a:rPr dirty="0" sz="1050" spc="12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Island:1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1888" y="7104637"/>
            <a:ext cx="5456588" cy="3498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Now</a:t>
            </a:r>
            <a:r>
              <a:rPr dirty="0" sz="1050" spc="2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that</a:t>
            </a:r>
            <a:r>
              <a:rPr dirty="0" sz="1050" spc="-23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28">
                <a:solidFill>
                  <a:srgbClr val="000000"/>
                </a:solidFill>
                <a:latin typeface="UOFHKP+Arial"/>
                <a:cs typeface="UOFHKP+Arial"/>
              </a:rPr>
              <a:t>we</a:t>
            </a:r>
            <a:r>
              <a:rPr dirty="0" sz="1050" spc="-43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have</a:t>
            </a:r>
            <a:r>
              <a:rPr dirty="0" sz="1050" spc="-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got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all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the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indian</a:t>
            </a:r>
            <a:r>
              <a:rPr dirty="0" sz="1050" spc="1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resturants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in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new</a:t>
            </a:r>
            <a:r>
              <a:rPr dirty="0" sz="1050" spc="2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UOFHKP+Arial"/>
                <a:cs typeface="UOFHKP+Arial"/>
              </a:rPr>
              <a:t>york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city</a:t>
            </a:r>
            <a:r>
              <a:rPr dirty="0" sz="1050" spc="-27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,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28">
                <a:solidFill>
                  <a:srgbClr val="000000"/>
                </a:solidFill>
                <a:latin typeface="UOFHKP+Arial"/>
                <a:cs typeface="UOFHKP+Arial"/>
              </a:rPr>
              <a:t>we</a:t>
            </a:r>
            <a:r>
              <a:rPr dirty="0" sz="1050" spc="-6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will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analyze</a:t>
            </a:r>
            <a:r>
              <a:rPr dirty="0" sz="1050" spc="17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it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1888" y="7517112"/>
            <a:ext cx="917537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[232]: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1888" y="7794480"/>
            <a:ext cx="1943598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indian_rest_ny.head</a:t>
            </a:r>
            <a:r>
              <a:rPr dirty="0" sz="1050" spc="-10">
                <a:solidFill>
                  <a:srgbClr val="00bb00"/>
                </a:solidFill>
                <a:latin typeface="KEITQG+Courier New"/>
                <a:cs typeface="KEITQG+Courier New"/>
              </a:rPr>
              <a:t>()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81888" y="8099280"/>
            <a:ext cx="924347" cy="351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d84315"/>
                </a:solidFill>
                <a:latin typeface="KEITQG+Courier New"/>
                <a:cs typeface="KEITQG+Courier New"/>
              </a:rPr>
              <a:t>Out[232]: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71448" y="8572676"/>
            <a:ext cx="1585086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Borough</a:t>
            </a:r>
            <a:r>
              <a:rPr dirty="0" sz="900" spc="665" b="1">
                <a:solidFill>
                  <a:srgbClr val="000000"/>
                </a:solidFill>
                <a:latin typeface="LAPBNG+Arial,Bold"/>
                <a:cs typeface="LAPBNG+Arial,Bold"/>
              </a:rPr>
              <a:t> </a:t>
            </a: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Neighborhood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674364" y="8572676"/>
            <a:ext cx="288626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10" b="1">
                <a:solidFill>
                  <a:srgbClr val="000000"/>
                </a:solidFill>
                <a:latin typeface="LAPBNG+Arial,Bold"/>
                <a:cs typeface="LAPBNG+Arial,Bold"/>
              </a:rPr>
              <a:t>ID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195826" y="8572676"/>
            <a:ext cx="1262529" cy="10537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74572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Name</a:t>
            </a:r>
          </a:p>
          <a:p>
            <a:pPr marL="0" marR="0">
              <a:lnSpc>
                <a:spcPts val="1018"/>
              </a:lnSpc>
              <a:spcBef>
                <a:spcPts val="997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Cumin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Indian</a:t>
            </a:r>
            <a:r>
              <a:rPr dirty="0" sz="900" spc="-1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Cuisine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Cumin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Indian</a:t>
            </a:r>
            <a:r>
              <a:rPr dirty="0" sz="900" spc="-1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Cuisine</a:t>
            </a:r>
          </a:p>
          <a:p>
            <a:pPr marL="539877" marR="0">
              <a:lnSpc>
                <a:spcPts val="1018"/>
              </a:lnSpc>
              <a:spcBef>
                <a:spcPts val="949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Curry</a:t>
            </a:r>
            <a:r>
              <a:rPr dirty="0" sz="900" spc="-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 spc="-12">
                <a:solidFill>
                  <a:srgbClr val="000000"/>
                </a:solidFill>
                <a:latin typeface="UOFHKP+Arial"/>
                <a:cs typeface="UOFHKP+Arial"/>
              </a:rPr>
              <a:t>Spot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88568" y="8828708"/>
            <a:ext cx="235865" cy="12917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0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1</a:t>
            </a:r>
          </a:p>
          <a:p>
            <a:pPr marL="0" marR="0">
              <a:lnSpc>
                <a:spcPts val="1018"/>
              </a:lnSpc>
              <a:spcBef>
                <a:spcPts val="949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2</a:t>
            </a:r>
          </a:p>
          <a:p>
            <a:pPr marL="0" marR="0">
              <a:lnSpc>
                <a:spcPts val="1018"/>
              </a:lnSpc>
              <a:spcBef>
                <a:spcPts val="927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3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 b="1">
                <a:solidFill>
                  <a:srgbClr val="000000"/>
                </a:solidFill>
                <a:latin typeface="LAPBNG+Arial,Bold"/>
                <a:cs typeface="LAPBNG+Arial,Bold"/>
              </a:rPr>
              <a:t>4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48232" y="8828708"/>
            <a:ext cx="474017" cy="10448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Bronx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Bronx</a:t>
            </a:r>
          </a:p>
          <a:p>
            <a:pPr marL="0" marR="0">
              <a:lnSpc>
                <a:spcPts val="1018"/>
              </a:lnSpc>
              <a:spcBef>
                <a:spcPts val="949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Bronx</a:t>
            </a:r>
          </a:p>
          <a:p>
            <a:pPr marL="0" marR="0">
              <a:lnSpc>
                <a:spcPts val="1018"/>
              </a:lnSpc>
              <a:spcBef>
                <a:spcPts val="927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Bronx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542922" y="8828708"/>
            <a:ext cx="2584606" cy="5477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1919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Riverdale</a:t>
            </a:r>
            <a:r>
              <a:rPr dirty="0" sz="900" spc="95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4c04544df423a593ac83d116</a:t>
            </a:r>
          </a:p>
          <a:p>
            <a:pPr marL="0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Kingsbridge</a:t>
            </a:r>
            <a:r>
              <a:rPr dirty="0" sz="900" spc="977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4c04544df423a593ac83d116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613027" y="9325557"/>
            <a:ext cx="712225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Woodlawn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344801" y="9325557"/>
            <a:ext cx="1681294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4c0448d9310fc9b6bf1dc761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536827" y="9572750"/>
            <a:ext cx="4312590" cy="5477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Parkchester</a:t>
            </a:r>
            <a:r>
              <a:rPr dirty="0" sz="900" spc="703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4c194631838020a13e78e561</a:t>
            </a:r>
            <a:r>
              <a:rPr dirty="0" sz="900" spc="713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Melanies</a:t>
            </a:r>
            <a:r>
              <a:rPr dirty="0" sz="900" spc="2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Roti</a:t>
            </a:r>
            <a:r>
              <a:rPr dirty="0" sz="900" spc="34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 spc="-17">
                <a:solidFill>
                  <a:srgbClr val="000000"/>
                </a:solidFill>
                <a:latin typeface="UOFHKP+Arial"/>
                <a:cs typeface="UOFHKP+Arial"/>
              </a:rPr>
              <a:t>Bar</a:t>
            </a:r>
            <a:r>
              <a:rPr dirty="0" sz="900" spc="14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And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Grill</a:t>
            </a:r>
          </a:p>
          <a:p>
            <a:pPr marL="2658998" marR="0">
              <a:lnSpc>
                <a:spcPts val="1018"/>
              </a:lnSpc>
              <a:spcBef>
                <a:spcPts val="925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Cumin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Indian</a:t>
            </a:r>
            <a:r>
              <a:rPr dirty="0" sz="900" spc="-1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Cuisine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48232" y="9819638"/>
            <a:ext cx="3268499" cy="3008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Bronx</a:t>
            </a:r>
            <a:r>
              <a:rPr dirty="0" sz="900" spc="8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Spuyten</a:t>
            </a:r>
            <a:r>
              <a:rPr dirty="0" sz="900" spc="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Duyvil</a:t>
            </a:r>
            <a:r>
              <a:rPr dirty="0" sz="900" spc="99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900">
                <a:solidFill>
                  <a:srgbClr val="000000"/>
                </a:solidFill>
                <a:latin typeface="UOFHKP+Arial"/>
                <a:cs typeface="UOFHKP+Arial"/>
              </a:rPr>
              <a:t>4c04544df423a593ac83d116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543800" cy="10061573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1888" y="468230"/>
            <a:ext cx="91753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[233]: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1888" y="745599"/>
            <a:ext cx="1851046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indian_rest_ny.shape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888" y="1050399"/>
            <a:ext cx="924347" cy="6262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d84315"/>
                </a:solidFill>
                <a:latin typeface="KEITQG+Courier New"/>
                <a:cs typeface="KEITQG+Courier New"/>
              </a:rPr>
              <a:t>Out[233]:</a:t>
            </a:r>
          </a:p>
          <a:p>
            <a:pPr marL="0" marR="0">
              <a:lnSpc>
                <a:spcPts val="1196"/>
              </a:lnSpc>
              <a:spcBef>
                <a:spcPts val="963"/>
              </a:spcBef>
              <a:spcAft>
                <a:spcPts val="0"/>
              </a:spcAft>
            </a:pP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(153,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4)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1888" y="1760350"/>
            <a:ext cx="3533844" cy="3498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34">
                <a:solidFill>
                  <a:srgbClr val="000000"/>
                </a:solidFill>
                <a:latin typeface="UOFHKP+Arial"/>
                <a:cs typeface="UOFHKP+Arial"/>
              </a:rPr>
              <a:t>We</a:t>
            </a:r>
            <a:r>
              <a:rPr dirty="0" sz="1050" spc="-73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got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153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Indian</a:t>
            </a:r>
            <a:r>
              <a:rPr dirty="0" sz="1050" spc="-12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Resturants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across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New</a:t>
            </a:r>
            <a:r>
              <a:rPr dirty="0" sz="1050" spc="2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UOFHKP+Arial"/>
                <a:cs typeface="UOFHKP+Arial"/>
              </a:rPr>
              <a:t>York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50">
                <a:solidFill>
                  <a:srgbClr val="000000"/>
                </a:solidFill>
                <a:latin typeface="UOFHKP+Arial"/>
                <a:cs typeface="UOFHKP+Arial"/>
              </a:rPr>
              <a:t>City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1888" y="2166348"/>
            <a:ext cx="91753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[234]: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1888" y="2446764"/>
            <a:ext cx="6811378" cy="23124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plt.figure(figsize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(</a:t>
            </a:r>
            <a:r>
              <a:rPr dirty="0" sz="1050" spc="14">
                <a:solidFill>
                  <a:srgbClr val="008800"/>
                </a:solidFill>
                <a:latin typeface="KEITQG+Courier New"/>
                <a:cs typeface="KEITQG+Courier New"/>
              </a:rPr>
              <a:t>9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 spc="-10">
                <a:solidFill>
                  <a:srgbClr val="008800"/>
                </a:solidFill>
                <a:latin typeface="KEITQG+Courier New"/>
                <a:cs typeface="KEITQG+Courier New"/>
              </a:rPr>
              <a:t>5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),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dpi</a:t>
            </a:r>
            <a:r>
              <a:rPr dirty="0" sz="1050" spc="2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-15" b="1">
                <a:solidFill>
                  <a:srgbClr val="7216ab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8800"/>
                </a:solidFill>
                <a:latin typeface="KEITQG+Courier New"/>
                <a:cs typeface="KEITQG+Courier New"/>
              </a:rPr>
              <a:t>100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</a:p>
          <a:p>
            <a:pPr marL="0" marR="0">
              <a:lnSpc>
                <a:spcPts val="1196"/>
              </a:lnSpc>
              <a:spcBef>
                <a:spcPts val="219"/>
              </a:spcBef>
              <a:spcAft>
                <a:spcPts val="0"/>
              </a:spcAft>
            </a:pP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</a:t>
            </a:r>
            <a:r>
              <a:rPr dirty="0" sz="1050" spc="-15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title</a:t>
            </a:r>
          </a:p>
          <a:p>
            <a:pPr marL="0" marR="0">
              <a:lnSpc>
                <a:spcPts val="1196"/>
              </a:lnSpc>
              <a:spcBef>
                <a:spcPts val="77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plt.title(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'Number</a:t>
            </a:r>
            <a:r>
              <a:rPr dirty="0" sz="1050" spc="12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ba2121"/>
                </a:solidFill>
                <a:latin typeface="KEITQG+Courier New"/>
                <a:cs typeface="KEITQG+Courier New"/>
              </a:rPr>
              <a:t>of</a:t>
            </a:r>
            <a:r>
              <a:rPr dirty="0" sz="1050" spc="17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Indian</a:t>
            </a:r>
            <a:r>
              <a:rPr dirty="0" sz="1050" spc="-10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Resturants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ba2121"/>
                </a:solidFill>
                <a:latin typeface="KEITQG+Courier New"/>
                <a:cs typeface="KEITQG+Courier New"/>
              </a:rPr>
              <a:t>for</a:t>
            </a:r>
            <a:r>
              <a:rPr dirty="0" sz="1050" spc="17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ba2121"/>
                </a:solidFill>
                <a:latin typeface="KEITQG+Courier New"/>
                <a:cs typeface="KEITQG+Courier New"/>
              </a:rPr>
              <a:t>each</a:t>
            </a:r>
            <a:r>
              <a:rPr dirty="0" sz="1050" spc="17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Borough</a:t>
            </a:r>
            <a:r>
              <a:rPr dirty="0" sz="1050" spc="12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ba2121"/>
                </a:solidFill>
                <a:latin typeface="KEITQG+Courier New"/>
                <a:cs typeface="KEITQG+Courier New"/>
              </a:rPr>
              <a:t>in</a:t>
            </a:r>
            <a:r>
              <a:rPr dirty="0" sz="1050" spc="17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ba2121"/>
                </a:solidFill>
                <a:latin typeface="KEITQG+Courier New"/>
                <a:cs typeface="KEITQG+Courier New"/>
              </a:rPr>
              <a:t>New</a:t>
            </a:r>
            <a:r>
              <a:rPr dirty="0" sz="1050" spc="17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ba2121"/>
                </a:solidFill>
                <a:latin typeface="KEITQG+Courier New"/>
                <a:cs typeface="KEITQG+Courier New"/>
              </a:rPr>
              <a:t>York</a:t>
            </a:r>
            <a:r>
              <a:rPr dirty="0" sz="1050" spc="17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City'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#On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x-axis</a:t>
            </a:r>
          </a:p>
          <a:p>
            <a:pPr marL="0" marR="0">
              <a:lnSpc>
                <a:spcPts val="1196"/>
              </a:lnSpc>
              <a:spcBef>
                <a:spcPts val="51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plt.xlabel(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'Borough'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fontsize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8800"/>
                </a:solidFill>
                <a:latin typeface="KEITQG+Courier New"/>
                <a:cs typeface="KEITQG+Courier New"/>
              </a:rPr>
              <a:t>15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</a:p>
          <a:p>
            <a:pPr marL="0" marR="0">
              <a:lnSpc>
                <a:spcPts val="1196"/>
              </a:lnSpc>
              <a:spcBef>
                <a:spcPts val="99"/>
              </a:spcBef>
              <a:spcAft>
                <a:spcPts val="0"/>
              </a:spcAft>
            </a:pP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#On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y-axis</a:t>
            </a:r>
          </a:p>
          <a:p>
            <a:pPr marL="0" marR="0">
              <a:lnSpc>
                <a:spcPts val="1196"/>
              </a:lnSpc>
              <a:spcBef>
                <a:spcPts val="51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plt.ylabel(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'No.of</a:t>
            </a:r>
            <a:r>
              <a:rPr dirty="0" sz="1050" spc="12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Indian</a:t>
            </a:r>
            <a:r>
              <a:rPr dirty="0" sz="1050" spc="12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Resturants'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 spc="31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fontsize</a:t>
            </a:r>
            <a:r>
              <a:rPr dirty="0" sz="1050" spc="14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-10">
                <a:solidFill>
                  <a:srgbClr val="008800"/>
                </a:solidFill>
                <a:latin typeface="KEITQG+Courier New"/>
                <a:cs typeface="KEITQG+Courier New"/>
              </a:rPr>
              <a:t>15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</a:p>
          <a:p>
            <a:pPr marL="0" marR="0">
              <a:lnSpc>
                <a:spcPts val="1196"/>
              </a:lnSpc>
              <a:spcBef>
                <a:spcPts val="99"/>
              </a:spcBef>
              <a:spcAft>
                <a:spcPts val="0"/>
              </a:spcAft>
            </a:pP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#giving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a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bar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plot</a:t>
            </a:r>
          </a:p>
          <a:p>
            <a:pPr marL="0" marR="0">
              <a:lnSpc>
                <a:spcPts val="1196"/>
              </a:lnSpc>
              <a:spcBef>
                <a:spcPts val="51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indian_rest_ny.groupby(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'Borough'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'ID'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].count().plot(kind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'bar'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</a:p>
          <a:p>
            <a:pPr marL="0" marR="0">
              <a:lnSpc>
                <a:spcPts val="1196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#legend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plt.legend()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#displays</a:t>
            </a:r>
            <a:r>
              <a:rPr dirty="0" sz="1050" spc="14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the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plot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plt.show()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1888" y="8930447"/>
            <a:ext cx="4145081" cy="3335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spc="31">
                <a:solidFill>
                  <a:srgbClr val="000000"/>
                </a:solidFill>
                <a:latin typeface="UOFHKP+Arial"/>
                <a:cs typeface="UOFHKP+Arial"/>
              </a:rPr>
              <a:t>We</a:t>
            </a:r>
            <a:r>
              <a:rPr dirty="0" sz="1000" spc="-54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00" spc="-15">
                <a:solidFill>
                  <a:srgbClr val="000000"/>
                </a:solidFill>
                <a:latin typeface="UOFHKP+Arial"/>
                <a:cs typeface="UOFHKP+Arial"/>
              </a:rPr>
              <a:t>see</a:t>
            </a:r>
            <a:r>
              <a:rPr dirty="0" sz="1000" spc="17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00">
                <a:solidFill>
                  <a:srgbClr val="000000"/>
                </a:solidFill>
                <a:latin typeface="UOFHKP+Arial"/>
                <a:cs typeface="UOFHKP+Arial"/>
              </a:rPr>
              <a:t>that</a:t>
            </a:r>
            <a:r>
              <a:rPr dirty="0" sz="100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00">
                <a:solidFill>
                  <a:srgbClr val="000000"/>
                </a:solidFill>
                <a:latin typeface="UOFHKP+Arial"/>
                <a:cs typeface="UOFHKP+Arial"/>
              </a:rPr>
              <a:t>Queens</a:t>
            </a:r>
            <a:r>
              <a:rPr dirty="0" sz="1000" spc="-1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00">
                <a:solidFill>
                  <a:srgbClr val="000000"/>
                </a:solidFill>
                <a:latin typeface="UOFHKP+Arial"/>
                <a:cs typeface="UOFHKP+Arial"/>
              </a:rPr>
              <a:t>has</a:t>
            </a:r>
            <a:r>
              <a:rPr dirty="0" sz="1000" spc="-18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00">
                <a:solidFill>
                  <a:srgbClr val="000000"/>
                </a:solidFill>
                <a:latin typeface="UOFHKP+Arial"/>
                <a:cs typeface="UOFHKP+Arial"/>
              </a:rPr>
              <a:t>the</a:t>
            </a:r>
            <a:r>
              <a:rPr dirty="0" sz="100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00">
                <a:solidFill>
                  <a:srgbClr val="000000"/>
                </a:solidFill>
                <a:latin typeface="UOFHKP+Arial"/>
                <a:cs typeface="UOFHKP+Arial"/>
              </a:rPr>
              <a:t>largest</a:t>
            </a:r>
            <a:r>
              <a:rPr dirty="0" sz="1000" spc="21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00">
                <a:solidFill>
                  <a:srgbClr val="000000"/>
                </a:solidFill>
                <a:latin typeface="UOFHKP+Arial"/>
                <a:cs typeface="UOFHKP+Arial"/>
              </a:rPr>
              <a:t>number</a:t>
            </a:r>
            <a:r>
              <a:rPr dirty="0" sz="1000" spc="15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00" spc="-31">
                <a:solidFill>
                  <a:srgbClr val="000000"/>
                </a:solidFill>
                <a:latin typeface="UOFHKP+Arial"/>
                <a:cs typeface="UOFHKP+Arial"/>
              </a:rPr>
              <a:t>of</a:t>
            </a:r>
            <a:r>
              <a:rPr dirty="0" sz="1000" spc="49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00">
                <a:solidFill>
                  <a:srgbClr val="000000"/>
                </a:solidFill>
                <a:latin typeface="UOFHKP+Arial"/>
                <a:cs typeface="UOFHKP+Arial"/>
              </a:rPr>
              <a:t>indian</a:t>
            </a:r>
            <a:r>
              <a:rPr dirty="0" sz="1000">
                <a:solidFill>
                  <a:srgbClr val="000000"/>
                </a:solidFill>
                <a:latin typeface="UOFHKP+Arial"/>
                <a:cs typeface="UOFHKP+Arial"/>
              </a:rPr>
              <a:t> </a:t>
            </a:r>
            <a:r>
              <a:rPr dirty="0" sz="1000">
                <a:solidFill>
                  <a:srgbClr val="000000"/>
                </a:solidFill>
                <a:latin typeface="UOFHKP+Arial"/>
                <a:cs typeface="UOFHKP+Arial"/>
              </a:rPr>
              <a:t>resturants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543800" cy="10061573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1888" y="468230"/>
            <a:ext cx="917537" cy="351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0">
                <a:solidFill>
                  <a:srgbClr val="303f9f"/>
                </a:solidFill>
                <a:latin typeface="KEITQG+Courier New"/>
                <a:cs typeface="KEITQG+Courier New"/>
              </a:rPr>
              <a:t>In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303f9f"/>
                </a:solidFill>
                <a:latin typeface="KEITQG+Courier New"/>
                <a:cs typeface="KEITQG+Courier New"/>
              </a:rPr>
              <a:t>[236]: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1888" y="739503"/>
            <a:ext cx="7496743" cy="231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plt.figure(figsize</a:t>
            </a:r>
            <a:r>
              <a:rPr dirty="0" sz="1050" spc="-1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(</a:t>
            </a:r>
            <a:r>
              <a:rPr dirty="0" sz="1050" spc="14">
                <a:solidFill>
                  <a:srgbClr val="008800"/>
                </a:solidFill>
                <a:latin typeface="KEITQG+Courier New"/>
                <a:cs typeface="KEITQG+Courier New"/>
              </a:rPr>
              <a:t>9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 spc="-10">
                <a:solidFill>
                  <a:srgbClr val="008800"/>
                </a:solidFill>
                <a:latin typeface="KEITQG+Courier New"/>
                <a:cs typeface="KEITQG+Courier New"/>
              </a:rPr>
              <a:t>5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),</a:t>
            </a:r>
            <a:r>
              <a:rPr dirty="0" sz="1050" spc="17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000000"/>
                </a:solidFill>
                <a:latin typeface="KEITQG+Courier New"/>
                <a:cs typeface="KEITQG+Courier New"/>
              </a:rPr>
              <a:t>dpi</a:t>
            </a:r>
            <a:r>
              <a:rPr dirty="0" sz="1050" spc="2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-15" b="1">
                <a:solidFill>
                  <a:srgbClr val="7216ab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>
                <a:solidFill>
                  <a:srgbClr val="008800"/>
                </a:solidFill>
                <a:latin typeface="KEITQG+Courier New"/>
                <a:cs typeface="KEITQG+Courier New"/>
              </a:rPr>
              <a:t>100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</a:p>
          <a:p>
            <a:pPr marL="0" marR="0">
              <a:lnSpc>
                <a:spcPts val="1196"/>
              </a:lnSpc>
              <a:spcBef>
                <a:spcPts val="219"/>
              </a:spcBef>
              <a:spcAft>
                <a:spcPts val="0"/>
              </a:spcAft>
            </a:pP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</a:t>
            </a:r>
            <a:r>
              <a:rPr dirty="0" sz="1050" spc="-15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title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plt.title(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'Number</a:t>
            </a:r>
            <a:r>
              <a:rPr dirty="0" sz="1050" spc="12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ba2121"/>
                </a:solidFill>
                <a:latin typeface="KEITQG+Courier New"/>
                <a:cs typeface="KEITQG+Courier New"/>
              </a:rPr>
              <a:t>of</a:t>
            </a:r>
            <a:r>
              <a:rPr dirty="0" sz="1050" spc="17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Indian</a:t>
            </a:r>
            <a:r>
              <a:rPr dirty="0" sz="1050" spc="-10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Resturants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ba2121"/>
                </a:solidFill>
                <a:latin typeface="KEITQG+Courier New"/>
                <a:cs typeface="KEITQG+Courier New"/>
              </a:rPr>
              <a:t>for</a:t>
            </a:r>
            <a:r>
              <a:rPr dirty="0" sz="1050" spc="17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ba2121"/>
                </a:solidFill>
                <a:latin typeface="KEITQG+Courier New"/>
                <a:cs typeface="KEITQG+Courier New"/>
              </a:rPr>
              <a:t>each</a:t>
            </a:r>
            <a:r>
              <a:rPr dirty="0" sz="1050" spc="17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Neighborhood</a:t>
            </a:r>
            <a:r>
              <a:rPr dirty="0" sz="1050" spc="-11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ba2121"/>
                </a:solidFill>
                <a:latin typeface="KEITQG+Courier New"/>
                <a:cs typeface="KEITQG+Courier New"/>
              </a:rPr>
              <a:t>in</a:t>
            </a:r>
            <a:r>
              <a:rPr dirty="0" sz="1050" spc="17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 spc="-10">
                <a:solidFill>
                  <a:srgbClr val="ba2121"/>
                </a:solidFill>
                <a:latin typeface="KEITQG+Courier New"/>
                <a:cs typeface="KEITQG+Courier New"/>
              </a:rPr>
              <a:t>New</a:t>
            </a:r>
            <a:r>
              <a:rPr dirty="0" sz="1050" spc="17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York</a:t>
            </a:r>
            <a:r>
              <a:rPr dirty="0" sz="1050" spc="-14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City'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#On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x-axis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plt.xlabel(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'Neighborhood'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 spc="-15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fontsize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31" b="1">
                <a:solidFill>
                  <a:srgbClr val="7216ab"/>
                </a:solidFill>
                <a:latin typeface="CERCQT+Courier New,Bold"/>
                <a:cs typeface="CERCQT+Courier New,Bold"/>
              </a:rPr>
              <a:t> </a:t>
            </a:r>
            <a:r>
              <a:rPr dirty="0" sz="1050" spc="-10">
                <a:solidFill>
                  <a:srgbClr val="008800"/>
                </a:solidFill>
                <a:latin typeface="KEITQG+Courier New"/>
                <a:cs typeface="KEITQG+Courier New"/>
              </a:rPr>
              <a:t>15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</a:p>
          <a:p>
            <a:pPr marL="0" marR="0">
              <a:lnSpc>
                <a:spcPts val="1196"/>
              </a:lnSpc>
              <a:spcBef>
                <a:spcPts val="102"/>
              </a:spcBef>
              <a:spcAft>
                <a:spcPts val="0"/>
              </a:spcAft>
            </a:pP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#On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y-axis</a:t>
            </a:r>
          </a:p>
          <a:p>
            <a:pPr marL="0" marR="0">
              <a:lnSpc>
                <a:spcPts val="1196"/>
              </a:lnSpc>
              <a:spcBef>
                <a:spcPts val="51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plt.ylabel(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'No.of</a:t>
            </a:r>
            <a:r>
              <a:rPr dirty="0" sz="1050" spc="12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Indian</a:t>
            </a:r>
            <a:r>
              <a:rPr dirty="0" sz="1050" spc="12">
                <a:solidFill>
                  <a:srgbClr val="ba2121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Resturants'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,</a:t>
            </a:r>
            <a:r>
              <a:rPr dirty="0" sz="1050" spc="31">
                <a:solidFill>
                  <a:srgbClr val="000000"/>
                </a:solidFill>
                <a:latin typeface="KEITQG+Courier New"/>
                <a:cs typeface="KEITQG+Courier New"/>
              </a:rPr>
              <a:t> 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fontsize</a:t>
            </a:r>
            <a:r>
              <a:rPr dirty="0" sz="1050" spc="14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 spc="-10">
                <a:solidFill>
                  <a:srgbClr val="008800"/>
                </a:solidFill>
                <a:latin typeface="KEITQG+Courier New"/>
                <a:cs typeface="KEITQG+Courier New"/>
              </a:rPr>
              <a:t>15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</a:p>
          <a:p>
            <a:pPr marL="0" marR="0">
              <a:lnSpc>
                <a:spcPts val="1196"/>
              </a:lnSpc>
              <a:spcBef>
                <a:spcPts val="99"/>
              </a:spcBef>
              <a:spcAft>
                <a:spcPts val="0"/>
              </a:spcAft>
            </a:pP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#giving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a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bar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plot</a:t>
            </a:r>
          </a:p>
          <a:p>
            <a:pPr marL="0" marR="0">
              <a:lnSpc>
                <a:spcPts val="1196"/>
              </a:lnSpc>
              <a:spcBef>
                <a:spcPts val="51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indian_rest_ny.groupby(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'Neighborhood'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)[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'ID'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].count().nlargest(</a:t>
            </a:r>
            <a:r>
              <a:rPr dirty="0" sz="1050" spc="14">
                <a:solidFill>
                  <a:srgbClr val="008800"/>
                </a:solidFill>
                <a:latin typeface="KEITQG+Courier New"/>
                <a:cs typeface="KEITQG+Courier New"/>
              </a:rPr>
              <a:t>5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).plot(kind</a:t>
            </a:r>
            <a:r>
              <a:rPr dirty="0" sz="1050" spc="14" b="1">
                <a:solidFill>
                  <a:srgbClr val="7216ab"/>
                </a:solidFill>
                <a:latin typeface="CERCQT+Courier New,Bold"/>
                <a:cs typeface="CERCQT+Courier New,Bold"/>
              </a:rPr>
              <a:t>=</a:t>
            </a:r>
            <a:r>
              <a:rPr dirty="0" sz="1050">
                <a:solidFill>
                  <a:srgbClr val="ba2121"/>
                </a:solidFill>
                <a:latin typeface="KEITQG+Courier New"/>
                <a:cs typeface="KEITQG+Courier New"/>
              </a:rPr>
              <a:t>'bar'</a:t>
            </a: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)</a:t>
            </a:r>
          </a:p>
          <a:p>
            <a:pPr marL="0" marR="0">
              <a:lnSpc>
                <a:spcPts val="1196"/>
              </a:lnSpc>
              <a:spcBef>
                <a:spcPts val="99"/>
              </a:spcBef>
              <a:spcAft>
                <a:spcPts val="0"/>
              </a:spcAft>
            </a:pP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#legend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plt.legend()</a:t>
            </a:r>
          </a:p>
          <a:p>
            <a:pPr marL="0" marR="0">
              <a:lnSpc>
                <a:spcPts val="1196"/>
              </a:lnSpc>
              <a:spcBef>
                <a:spcPts val="75"/>
              </a:spcBef>
              <a:spcAft>
                <a:spcPts val="0"/>
              </a:spcAft>
            </a:pP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#displays</a:t>
            </a:r>
            <a:r>
              <a:rPr dirty="0" sz="1050" spc="14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spc="-1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the</a:t>
            </a:r>
            <a:r>
              <a:rPr dirty="0" sz="1050" spc="17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 </a:t>
            </a:r>
            <a:r>
              <a:rPr dirty="0" sz="1050" i="1">
                <a:solidFill>
                  <a:srgbClr val="408080"/>
                </a:solidFill>
                <a:latin typeface="VTTNGR+Courier New,Italic"/>
                <a:cs typeface="VTTNGR+Courier New,Italic"/>
              </a:rPr>
              <a:t>plot</a:t>
            </a:r>
          </a:p>
          <a:p>
            <a:pPr marL="0" marR="0">
              <a:lnSpc>
                <a:spcPts val="1196"/>
              </a:lnSpc>
              <a:spcBef>
                <a:spcPts val="101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KEITQG+Courier New"/>
                <a:cs typeface="KEITQG+Courier New"/>
              </a:rPr>
              <a:t>plt.show</a:t>
            </a:r>
            <a:r>
              <a:rPr dirty="0" sz="1050" spc="14">
                <a:solidFill>
                  <a:srgbClr val="00bb00"/>
                </a:solidFill>
                <a:latin typeface="KEITQG+Courier New"/>
                <a:cs typeface="KEITQG+Courier New"/>
              </a:rPr>
              <a:t>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s8</dc:creator>
  <cp:lastModifiedBy>s8</cp:lastModifiedBy>
  <cp:revision>1</cp:revision>
  <dcterms:modified xsi:type="dcterms:W3CDTF">2020-01-20T02:22:18-07:00</dcterms:modified>
</cp:coreProperties>
</file>