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74" r:id="rId2"/>
    <p:sldId id="256" r:id="rId3"/>
    <p:sldId id="275" r:id="rId4"/>
    <p:sldId id="268" r:id="rId5"/>
    <p:sldId id="276" r:id="rId6"/>
    <p:sldId id="257" r:id="rId7"/>
    <p:sldId id="265" r:id="rId8"/>
    <p:sldId id="264" r:id="rId9"/>
    <p:sldId id="278" r:id="rId10"/>
    <p:sldId id="280" r:id="rId11"/>
    <p:sldId id="281" r:id="rId12"/>
    <p:sldId id="282" r:id="rId13"/>
    <p:sldId id="283" r:id="rId14"/>
    <p:sldId id="270" r:id="rId15"/>
    <p:sldId id="260" r:id="rId16"/>
    <p:sldId id="271" r:id="rId17"/>
    <p:sldId id="27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Chandan" initials="GC" lastIdx="2" clrIdx="0">
    <p:extLst>
      <p:ext uri="{19B8F6BF-5375-455C-9EA6-DF929625EA0E}">
        <p15:presenceInfo xmlns:p15="http://schemas.microsoft.com/office/powerpoint/2012/main" userId="de82e16b07d5fe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 custScaleX="93392" custScaleY="60286" custLinFactNeighborX="-1147" custLinFactNeighborY="415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 custScaleY="70711" custLinFactNeighborX="-249" custLinFactNeighborY="360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 custScaleX="93662" custScaleY="61267" custLinFactNeighborX="-1147" custLinFactNeighborY="8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 custScaleX="98691" custScaleY="76429" custLinFactNeighborX="249" custLinFactNeighborY="26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 custScaleX="93932" custScaleY="64456" custLinFactNeighborX="-1147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 custScaleX="98152" custScaleY="84329" custLinFactNeighborY="0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Unequal distribution of electricity.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Power distributer and consumer.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overcome the problem faced due to shortage of power.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 custScaleX="93392" custScaleY="60286" custLinFactNeighborX="-1147" custLinFactNeighborY="415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 custScaleY="70711" custLinFactNeighborX="-249" custLinFactNeighborY="360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 custScaleX="93662" custScaleY="61267" custLinFactNeighborX="-1147" custLinFactNeighborY="8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 custScaleX="98691" custScaleY="76429" custLinFactNeighborX="249" custLinFactNeighborY="26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 custScaleX="93932" custScaleY="64456" custLinFactNeighborX="-1147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 custScaleX="98152" custScaleY="84329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109834" y="-2584818"/>
          <a:ext cx="999078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439454" y="134333"/>
        <a:ext cx="6291069" cy="901536"/>
      </dsp:txXfrm>
    </dsp:sp>
    <dsp:sp modelId="{3230722F-B757-4673-BD2F-9D4BAB5CEE8D}">
      <dsp:nvSpPr>
        <dsp:cNvPr id="0" name=""/>
        <dsp:cNvSpPr/>
      </dsp:nvSpPr>
      <dsp:spPr>
        <a:xfrm>
          <a:off x="45107" y="9144"/>
          <a:ext cx="3330508" cy="1064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97083" y="61120"/>
        <a:ext cx="3226556" cy="960777"/>
      </dsp:txXfrm>
    </dsp:sp>
    <dsp:sp modelId="{329ECF1A-78BE-41CB-B252-8011825B67CD}">
      <dsp:nvSpPr>
        <dsp:cNvPr id="0" name=""/>
        <dsp:cNvSpPr/>
      </dsp:nvSpPr>
      <dsp:spPr>
        <a:xfrm rot="5400000">
          <a:off x="6055333" y="-1432179"/>
          <a:ext cx="1079868" cy="62568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466842" y="1209027"/>
        <a:ext cx="6204136" cy="974438"/>
      </dsp:txXfrm>
    </dsp:sp>
    <dsp:sp modelId="{8A3FE5E4-2689-4041-B2C5-C63BC276A3EF}">
      <dsp:nvSpPr>
        <dsp:cNvPr id="0" name=""/>
        <dsp:cNvSpPr/>
      </dsp:nvSpPr>
      <dsp:spPr>
        <a:xfrm>
          <a:off x="45107" y="1156317"/>
          <a:ext cx="3340136" cy="1082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97929" y="1209139"/>
        <a:ext cx="3234492" cy="976411"/>
      </dsp:txXfrm>
    </dsp:sp>
    <dsp:sp modelId="{A66EBD3D-E7C5-421C-B8B5-728648057DDC}">
      <dsp:nvSpPr>
        <dsp:cNvPr id="0" name=""/>
        <dsp:cNvSpPr/>
      </dsp:nvSpPr>
      <dsp:spPr>
        <a:xfrm rot="5400000">
          <a:off x="5983187" y="-190382"/>
          <a:ext cx="1191488" cy="62226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467592" y="2383377"/>
        <a:ext cx="6164515" cy="1075160"/>
      </dsp:txXfrm>
    </dsp:sp>
    <dsp:sp modelId="{1C763A21-352A-41D1-A2E2-E305DABA275D}">
      <dsp:nvSpPr>
        <dsp:cNvPr id="0" name=""/>
        <dsp:cNvSpPr/>
      </dsp:nvSpPr>
      <dsp:spPr>
        <a:xfrm>
          <a:off x="45107" y="2351768"/>
          <a:ext cx="3349765" cy="113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100678" y="2407339"/>
        <a:ext cx="3238623" cy="102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109834" y="-2584818"/>
          <a:ext cx="999078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Unequal distribution of electricity.</a:t>
          </a:r>
        </a:p>
      </dsp:txBody>
      <dsp:txXfrm rot="-5400000">
        <a:off x="3439454" y="134333"/>
        <a:ext cx="6291069" cy="901536"/>
      </dsp:txXfrm>
    </dsp:sp>
    <dsp:sp modelId="{3230722F-B757-4673-BD2F-9D4BAB5CEE8D}">
      <dsp:nvSpPr>
        <dsp:cNvPr id="0" name=""/>
        <dsp:cNvSpPr/>
      </dsp:nvSpPr>
      <dsp:spPr>
        <a:xfrm>
          <a:off x="45107" y="9144"/>
          <a:ext cx="3330508" cy="1064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97083" y="61120"/>
        <a:ext cx="3226556" cy="960777"/>
      </dsp:txXfrm>
    </dsp:sp>
    <dsp:sp modelId="{329ECF1A-78BE-41CB-B252-8011825B67CD}">
      <dsp:nvSpPr>
        <dsp:cNvPr id="0" name=""/>
        <dsp:cNvSpPr/>
      </dsp:nvSpPr>
      <dsp:spPr>
        <a:xfrm rot="5400000">
          <a:off x="6055333" y="-1432179"/>
          <a:ext cx="1079868" cy="62568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Power distributer and consumer.</a:t>
          </a:r>
        </a:p>
      </dsp:txBody>
      <dsp:txXfrm rot="-5400000">
        <a:off x="3466842" y="1209027"/>
        <a:ext cx="6204136" cy="974438"/>
      </dsp:txXfrm>
    </dsp:sp>
    <dsp:sp modelId="{8A3FE5E4-2689-4041-B2C5-C63BC276A3EF}">
      <dsp:nvSpPr>
        <dsp:cNvPr id="0" name=""/>
        <dsp:cNvSpPr/>
      </dsp:nvSpPr>
      <dsp:spPr>
        <a:xfrm>
          <a:off x="45107" y="1156317"/>
          <a:ext cx="3340136" cy="1082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97929" y="1209139"/>
        <a:ext cx="3234492" cy="976411"/>
      </dsp:txXfrm>
    </dsp:sp>
    <dsp:sp modelId="{A66EBD3D-E7C5-421C-B8B5-728648057DDC}">
      <dsp:nvSpPr>
        <dsp:cNvPr id="0" name=""/>
        <dsp:cNvSpPr/>
      </dsp:nvSpPr>
      <dsp:spPr>
        <a:xfrm rot="5400000">
          <a:off x="5983187" y="-190382"/>
          <a:ext cx="1191488" cy="62226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overcome the problem faced due to shortage of power.</a:t>
          </a:r>
        </a:p>
      </dsp:txBody>
      <dsp:txXfrm rot="-5400000">
        <a:off x="3467592" y="2383377"/>
        <a:ext cx="6164515" cy="1075160"/>
      </dsp:txXfrm>
    </dsp:sp>
    <dsp:sp modelId="{1C763A21-352A-41D1-A2E2-E305DABA275D}">
      <dsp:nvSpPr>
        <dsp:cNvPr id="0" name=""/>
        <dsp:cNvSpPr/>
      </dsp:nvSpPr>
      <dsp:spPr>
        <a:xfrm>
          <a:off x="45107" y="2351768"/>
          <a:ext cx="3349765" cy="113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100678" y="2407339"/>
        <a:ext cx="3238623" cy="102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2E507-9812-4BDC-B7AF-A8CE0BCFE9B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88533-F8CA-4F31-AA26-62A86E94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50CCBF-1E87-4E4E-BEE8-E4C5D40BB45D}" type="datetime1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249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9896-5BBE-4B05-A785-FEEA167459B2}" type="datetime1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9CC6-208A-4CF7-ABC5-9A3C3BE4996D}" type="datetime1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9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E369-1FA4-43CC-9A2C-304DDE040292}" type="datetime1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48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983-1C93-434F-92B9-A15CB2A1525E}" type="datetime1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10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09FA-33E5-4322-879E-BEE6398C0134}" type="datetime1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9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298C-09AD-4EA4-B835-18067C576172}" type="datetime1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3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4149-329A-41D1-B740-F5AE3E5BCF31}" type="datetime1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1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13FB-4453-4A09-A468-E0C7060DAF78}" type="datetime1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57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5EF0-2F78-46F6-941B-67A22CEB01CB}" type="datetime1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7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BDFD-E93A-4836-84BB-F866078EDC56}" type="datetime1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A7F-E3C0-4BE1-8B9C-DFBE8CA95CC8}" type="datetime1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3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FEB4-1BA3-4601-B7C0-73BA84E03B9A}" type="datetime1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36FE-F078-401A-BA15-3B61DBD802BE}" type="datetime1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738-A11A-42A6-A11F-5E01F785D813}" type="datetime1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6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DC11-1E46-4BB5-9CEB-CF9798567634}" type="datetime1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9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1AB7-4F82-4DA4-B027-010AA8006938}" type="datetime1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2325-13C0-4318-9375-FFC37D784786}" type="datetime1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0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DC3EAB-F486-4902-AD9D-A6EC8ED3D92F}" type="datetime1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7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hyperlink" Target="https://www.jeffreykopcak.com/2014/03/17/dongle-bits-raspberry-pi-and-arduino/" TargetMode="External"/><Relationship Id="rId7" Type="http://schemas.openxmlformats.org/officeDocument/2006/relationships/hyperlink" Target="https://www.aranacorp.com/fr/product/nodemcu-esp8266-v2-amica/" TargetMode="External"/><Relationship Id="rId12" Type="http://schemas.openxmlformats.org/officeDocument/2006/relationships/hyperlink" Target="http://digistump.com/wiki/oak/tutorials/buzzer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11" Type="http://schemas.openxmlformats.org/officeDocument/2006/relationships/image" Target="../media/image11.jpg"/><Relationship Id="rId5" Type="http://schemas.openxmlformats.org/officeDocument/2006/relationships/hyperlink" Target="http://digistump.com/wiki/digispark/tutorials/rtc" TargetMode="External"/><Relationship Id="rId10" Type="http://schemas.openxmlformats.org/officeDocument/2006/relationships/hyperlink" Target="https://commons.wikimedia.org/wiki/File:RBG-LED.png" TargetMode="External"/><Relationship Id="rId4" Type="http://schemas.openxmlformats.org/officeDocument/2006/relationships/image" Target="../media/image7.jpg"/><Relationship Id="rId9" Type="http://schemas.openxmlformats.org/officeDocument/2006/relationships/image" Target="../media/image10.png"/><Relationship Id="rId14" Type="http://schemas.openxmlformats.org/officeDocument/2006/relationships/hyperlink" Target="https://www.teachmemicro.com/arduino-tutorials/arduino-lcd-tutorial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15D3B2-85AD-4AB4-8FC1-0226AD16D709}"/>
              </a:ext>
            </a:extLst>
          </p:cNvPr>
          <p:cNvSpPr txBox="1"/>
          <p:nvPr/>
        </p:nvSpPr>
        <p:spPr>
          <a:xfrm>
            <a:off x="0" y="1794988"/>
            <a:ext cx="117234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Work (18EC6ICMPR)</a:t>
            </a:r>
          </a:p>
          <a:p>
            <a:pPr algn="ctr"/>
            <a:endParaRPr lang="en-US" sz="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998BE-93EE-4FAA-969F-86071552A890}"/>
              </a:ext>
            </a:extLst>
          </p:cNvPr>
          <p:cNvSpPr/>
          <p:nvPr/>
        </p:nvSpPr>
        <p:spPr>
          <a:xfrm>
            <a:off x="-13649" y="3534766"/>
            <a:ext cx="11737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Mahesh Kumar 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Prof. in Dept. of  ECE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32F918-E89D-4563-9FAF-A99C9AC354AD}"/>
              </a:ext>
            </a:extLst>
          </p:cNvPr>
          <p:cNvGrpSpPr/>
          <p:nvPr/>
        </p:nvGrpSpPr>
        <p:grpSpPr>
          <a:xfrm>
            <a:off x="-13649" y="224362"/>
            <a:ext cx="11762032" cy="1552592"/>
            <a:chOff x="-13649" y="224362"/>
            <a:chExt cx="11762032" cy="15525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DD4F6C-037B-4E79-8F51-D8D141ED04C3}"/>
                </a:ext>
              </a:extLst>
            </p:cNvPr>
            <p:cNvSpPr/>
            <p:nvPr/>
          </p:nvSpPr>
          <p:spPr>
            <a:xfrm>
              <a:off x="-13649" y="224362"/>
              <a:ext cx="11723427" cy="1525296"/>
            </a:xfrm>
            <a:prstGeom prst="rect">
              <a:avLst/>
            </a:prstGeom>
            <a:solidFill>
              <a:srgbClr val="006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4BECFA-FABF-49D9-A732-983D80CE6B59}"/>
                </a:ext>
              </a:extLst>
            </p:cNvPr>
            <p:cNvSpPr txBox="1"/>
            <p:nvPr/>
          </p:nvSpPr>
          <p:spPr>
            <a:xfrm>
              <a:off x="1672634" y="559426"/>
              <a:ext cx="100757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DAYANANDA SAGAR COLLEGE OF ENGINEERING</a:t>
              </a:r>
            </a:p>
            <a:p>
              <a:pPr algn="ctr"/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COMMUNICATION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865C14-E737-434A-AFBE-E47DB5C33957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1"/>
            <a:stretch/>
          </p:blipFill>
          <p:spPr bwMode="auto">
            <a:xfrm>
              <a:off x="633542" y="227488"/>
              <a:ext cx="1509158" cy="1549466"/>
            </a:xfrm>
            <a:prstGeom prst="rect">
              <a:avLst/>
            </a:prstGeom>
            <a:noFill/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97CBF-02DB-4614-A1DB-67986E362093}"/>
              </a:ext>
            </a:extLst>
          </p:cNvPr>
          <p:cNvSpPr/>
          <p:nvPr/>
        </p:nvSpPr>
        <p:spPr>
          <a:xfrm>
            <a:off x="-13649" y="2701338"/>
            <a:ext cx="11723427" cy="7515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MULTI-CITY LOAD SHEDDING SYSTEM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DE271A-2EC2-41CC-9229-D7D5CAD17DFE}"/>
              </a:ext>
            </a:extLst>
          </p:cNvPr>
          <p:cNvGrpSpPr/>
          <p:nvPr/>
        </p:nvGrpSpPr>
        <p:grpSpPr>
          <a:xfrm>
            <a:off x="-13649" y="4563584"/>
            <a:ext cx="11709778" cy="994785"/>
            <a:chOff x="0" y="3680614"/>
            <a:chExt cx="11709778" cy="9947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3C2E3-FA18-437A-8406-6B4C1294DC3E}"/>
                </a:ext>
              </a:extLst>
            </p:cNvPr>
            <p:cNvSpPr/>
            <p:nvPr/>
          </p:nvSpPr>
          <p:spPr>
            <a:xfrm>
              <a:off x="0" y="3680614"/>
              <a:ext cx="117097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ANUSHA R SAJJANSHETTAR	</a:t>
              </a: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ASAAD UR RAHEMAN DODAMANI            MEGHANA S           G CHANDAN</a:t>
              </a:r>
            </a:p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92C785-9413-4049-B82B-9CEDA27A81B2}"/>
                </a:ext>
              </a:extLst>
            </p:cNvPr>
            <p:cNvSpPr/>
            <p:nvPr/>
          </p:nvSpPr>
          <p:spPr>
            <a:xfrm>
              <a:off x="0" y="4029068"/>
              <a:ext cx="117097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(1DS18EC012)                                              (1DS18EC014)                                  (1DS18EC052)          (1DS19EC410)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1D4A4EA-C03C-4B02-A430-03628B8FDEA2}"/>
              </a:ext>
            </a:extLst>
          </p:cNvPr>
          <p:cNvSpPr/>
          <p:nvPr/>
        </p:nvSpPr>
        <p:spPr>
          <a:xfrm>
            <a:off x="0" y="4008166"/>
            <a:ext cx="11709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presented by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5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33C5C9-C465-41E7-864B-4B5CD3E83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-3520"/>
            <a:ext cx="10396538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0D9440-C83E-43FD-83FF-2EDDE0958BBD}"/>
              </a:ext>
            </a:extLst>
          </p:cNvPr>
          <p:cNvGrpSpPr/>
          <p:nvPr/>
        </p:nvGrpSpPr>
        <p:grpSpPr>
          <a:xfrm>
            <a:off x="1" y="1307497"/>
            <a:ext cx="11709779" cy="3562064"/>
            <a:chOff x="1" y="1472597"/>
            <a:chExt cx="11709779" cy="356206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0133DE-30EB-4F97-82C6-15E4822BB7BC}"/>
                </a:ext>
              </a:extLst>
            </p:cNvPr>
            <p:cNvGrpSpPr/>
            <p:nvPr/>
          </p:nvGrpSpPr>
          <p:grpSpPr>
            <a:xfrm>
              <a:off x="1" y="1472597"/>
              <a:ext cx="11709779" cy="3562064"/>
              <a:chOff x="1" y="1485297"/>
              <a:chExt cx="11709779" cy="356206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95A68D8-BB4C-4E76-BC54-72E32B0B57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94" t="28693" r="13750" b="8499"/>
              <a:stretch/>
            </p:blipFill>
            <p:spPr>
              <a:xfrm>
                <a:off x="1" y="1485297"/>
                <a:ext cx="5841242" cy="3562064"/>
              </a:xfrm>
              <a:prstGeom prst="rect">
                <a:avLst/>
              </a:prstGeom>
            </p:spPr>
          </p:pic>
          <p:pic>
            <p:nvPicPr>
              <p:cNvPr id="6" name="Content Placeholder 4">
                <a:extLst>
                  <a:ext uri="{FF2B5EF4-FFF2-40B4-BE49-F238E27FC236}">
                    <a16:creationId xmlns:a16="http://schemas.microsoft.com/office/drawing/2014/main" id="{DFAAF31A-1DA7-42EB-8BF7-1C2F9167C3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38" t="28826" r="13729" b="8611"/>
              <a:stretch/>
            </p:blipFill>
            <p:spPr>
              <a:xfrm>
                <a:off x="5964072" y="1485297"/>
                <a:ext cx="5745708" cy="3559854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AE811C-76FC-4A12-BD0B-817CDA5C94A3}"/>
                </a:ext>
              </a:extLst>
            </p:cNvPr>
            <p:cNvSpPr/>
            <p:nvPr/>
          </p:nvSpPr>
          <p:spPr>
            <a:xfrm>
              <a:off x="5410200" y="4660900"/>
              <a:ext cx="380243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E36B44-B887-4910-BE3B-7B07667E5AB1}"/>
                </a:ext>
              </a:extLst>
            </p:cNvPr>
            <p:cNvSpPr/>
            <p:nvPr/>
          </p:nvSpPr>
          <p:spPr>
            <a:xfrm>
              <a:off x="6022645" y="4660900"/>
              <a:ext cx="365456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EB3946-CDB8-4EB9-B3AA-B923E86F769C}"/>
              </a:ext>
            </a:extLst>
          </p:cNvPr>
          <p:cNvSpPr txBox="1"/>
          <p:nvPr/>
        </p:nvSpPr>
        <p:spPr>
          <a:xfrm>
            <a:off x="-127000" y="4888353"/>
            <a:ext cx="118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Fig.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Showing system initialization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D143D99E-4DDE-4EEC-B9C9-6B8A0B8F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93826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33C5C9-C465-41E7-864B-4B5CD3E83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-3520"/>
            <a:ext cx="10396538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0133DE-30EB-4F97-82C6-15E4822BB7BC}"/>
              </a:ext>
            </a:extLst>
          </p:cNvPr>
          <p:cNvGrpSpPr/>
          <p:nvPr/>
        </p:nvGrpSpPr>
        <p:grpSpPr>
          <a:xfrm>
            <a:off x="1" y="1307497"/>
            <a:ext cx="11709779" cy="3562064"/>
            <a:chOff x="1" y="1485297"/>
            <a:chExt cx="11709779" cy="35620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5A68D8-BB4C-4E76-BC54-72E32B0B5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4" t="28693" r="13750" b="8499"/>
            <a:stretch/>
          </p:blipFill>
          <p:spPr>
            <a:xfrm>
              <a:off x="1" y="1485297"/>
              <a:ext cx="5841242" cy="3562064"/>
            </a:xfrm>
            <a:prstGeom prst="rect">
              <a:avLst/>
            </a:prstGeom>
          </p:spPr>
        </p:pic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DFAAF31A-1DA7-42EB-8BF7-1C2F9167C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38" t="28826" r="13729" b="8611"/>
            <a:stretch/>
          </p:blipFill>
          <p:spPr>
            <a:xfrm>
              <a:off x="5964072" y="1485297"/>
              <a:ext cx="5745708" cy="355985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EB3946-CDB8-4EB9-B3AA-B923E86F769C}"/>
              </a:ext>
            </a:extLst>
          </p:cNvPr>
          <p:cNvSpPr txBox="1"/>
          <p:nvPr/>
        </p:nvSpPr>
        <p:spPr>
          <a:xfrm>
            <a:off x="-127000" y="4888353"/>
            <a:ext cx="118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Fig.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Showing the setting of time after initialization.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5FB8A2-C48C-44DB-B817-5DBD07231027}"/>
              </a:ext>
            </a:extLst>
          </p:cNvPr>
          <p:cNvGrpSpPr/>
          <p:nvPr/>
        </p:nvGrpSpPr>
        <p:grpSpPr>
          <a:xfrm>
            <a:off x="0" y="1305287"/>
            <a:ext cx="11696129" cy="3583066"/>
            <a:chOff x="0" y="1305287"/>
            <a:chExt cx="11696129" cy="35830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09C421-4118-4D83-8715-97D8D528B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90" t="28600" r="13646" b="8499"/>
            <a:stretch/>
          </p:blipFill>
          <p:spPr>
            <a:xfrm>
              <a:off x="0" y="1307497"/>
              <a:ext cx="5841243" cy="35808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4DE07E-701A-4BE4-8F8F-D3CC7397C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9" t="28601" r="13841" b="8498"/>
            <a:stretch/>
          </p:blipFill>
          <p:spPr>
            <a:xfrm>
              <a:off x="5964072" y="1305287"/>
              <a:ext cx="5732057" cy="356206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41AE96-6228-4BF5-86FC-A457A535AFC8}"/>
                </a:ext>
              </a:extLst>
            </p:cNvPr>
            <p:cNvSpPr/>
            <p:nvPr/>
          </p:nvSpPr>
          <p:spPr>
            <a:xfrm>
              <a:off x="5410200" y="4495800"/>
              <a:ext cx="380243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871C9C-4F28-4073-B49D-EEE5B769A3CE}"/>
                </a:ext>
              </a:extLst>
            </p:cNvPr>
            <p:cNvSpPr/>
            <p:nvPr/>
          </p:nvSpPr>
          <p:spPr>
            <a:xfrm>
              <a:off x="6022645" y="4495800"/>
              <a:ext cx="365456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AF916A45-20A3-415D-A06C-EC5AC633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0322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33C5C9-C465-41E7-864B-4B5CD3E83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-3520"/>
            <a:ext cx="10396538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0133DE-30EB-4F97-82C6-15E4822BB7BC}"/>
              </a:ext>
            </a:extLst>
          </p:cNvPr>
          <p:cNvGrpSpPr/>
          <p:nvPr/>
        </p:nvGrpSpPr>
        <p:grpSpPr>
          <a:xfrm>
            <a:off x="1" y="1307497"/>
            <a:ext cx="11709779" cy="3562064"/>
            <a:chOff x="1" y="1485297"/>
            <a:chExt cx="11709779" cy="35620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5A68D8-BB4C-4E76-BC54-72E32B0B5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4" t="28693" r="13750" b="8499"/>
            <a:stretch/>
          </p:blipFill>
          <p:spPr>
            <a:xfrm>
              <a:off x="1" y="1485297"/>
              <a:ext cx="5841242" cy="3562064"/>
            </a:xfrm>
            <a:prstGeom prst="rect">
              <a:avLst/>
            </a:prstGeom>
          </p:spPr>
        </p:pic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DFAAF31A-1DA7-42EB-8BF7-1C2F9167C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38" t="28826" r="13729" b="8611"/>
            <a:stretch/>
          </p:blipFill>
          <p:spPr>
            <a:xfrm>
              <a:off x="5964072" y="1485297"/>
              <a:ext cx="5745708" cy="355985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EB3946-CDB8-4EB9-B3AA-B923E86F769C}"/>
              </a:ext>
            </a:extLst>
          </p:cNvPr>
          <p:cNvSpPr txBox="1"/>
          <p:nvPr/>
        </p:nvSpPr>
        <p:spPr>
          <a:xfrm>
            <a:off x="-127000" y="4888353"/>
            <a:ext cx="118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Fig.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Showing the setting of schedule for a city.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5FB8A2-C48C-44DB-B817-5DBD07231027}"/>
              </a:ext>
            </a:extLst>
          </p:cNvPr>
          <p:cNvGrpSpPr/>
          <p:nvPr/>
        </p:nvGrpSpPr>
        <p:grpSpPr>
          <a:xfrm>
            <a:off x="0" y="1305287"/>
            <a:ext cx="11709780" cy="3583066"/>
            <a:chOff x="0" y="1305287"/>
            <a:chExt cx="11709780" cy="35830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09C421-4118-4D83-8715-97D8D528B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90" t="28600" r="13646" b="8499"/>
            <a:stretch/>
          </p:blipFill>
          <p:spPr>
            <a:xfrm>
              <a:off x="0" y="1307497"/>
              <a:ext cx="5841243" cy="35808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4DE07E-701A-4BE4-8F8F-D3CC7397C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90" t="28601" r="13646" b="8498"/>
            <a:stretch/>
          </p:blipFill>
          <p:spPr>
            <a:xfrm>
              <a:off x="5964072" y="1305287"/>
              <a:ext cx="5745708" cy="356206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C9E8D-8CAE-4A34-8E1F-5F474B4901A5}"/>
              </a:ext>
            </a:extLst>
          </p:cNvPr>
          <p:cNvGrpSpPr/>
          <p:nvPr/>
        </p:nvGrpSpPr>
        <p:grpSpPr>
          <a:xfrm>
            <a:off x="1" y="1305287"/>
            <a:ext cx="11709780" cy="3583066"/>
            <a:chOff x="1" y="1305287"/>
            <a:chExt cx="11709780" cy="35830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6F8EBBA-FFFE-4F5D-8C86-0DDDFC17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1" t="15261" r="6660" b="21875"/>
            <a:stretch/>
          </p:blipFill>
          <p:spPr>
            <a:xfrm>
              <a:off x="5964073" y="1305287"/>
              <a:ext cx="5745708" cy="35808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B77406-DEB5-453E-BAB6-6686A3AFE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62" t="23764" r="15272" b="13371"/>
            <a:stretch/>
          </p:blipFill>
          <p:spPr>
            <a:xfrm>
              <a:off x="1" y="1305287"/>
              <a:ext cx="5841242" cy="358306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BAAAFA-3BA6-4454-BDD4-F600FAAF0C65}"/>
                </a:ext>
              </a:extLst>
            </p:cNvPr>
            <p:cNvSpPr/>
            <p:nvPr/>
          </p:nvSpPr>
          <p:spPr>
            <a:xfrm>
              <a:off x="5410200" y="4495800"/>
              <a:ext cx="380243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CE76EB-D451-4C50-BF9B-C5D8C4FF05D0}"/>
                </a:ext>
              </a:extLst>
            </p:cNvPr>
            <p:cNvSpPr/>
            <p:nvPr/>
          </p:nvSpPr>
          <p:spPr>
            <a:xfrm>
              <a:off x="6022645" y="4495800"/>
              <a:ext cx="365456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CD7E97-1898-4280-93C5-ACB6A86DC882}"/>
              </a:ext>
            </a:extLst>
          </p:cNvPr>
          <p:cNvGrpSpPr/>
          <p:nvPr/>
        </p:nvGrpSpPr>
        <p:grpSpPr>
          <a:xfrm>
            <a:off x="1" y="1303077"/>
            <a:ext cx="11709779" cy="3583066"/>
            <a:chOff x="1" y="1303077"/>
            <a:chExt cx="11709779" cy="358306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D2CF88-AEE5-4AA0-880F-5173325DB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0" t="23765" r="15000" b="13371"/>
            <a:stretch/>
          </p:blipFill>
          <p:spPr>
            <a:xfrm>
              <a:off x="1" y="1305287"/>
              <a:ext cx="5841242" cy="35808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EC6D549-5E4E-48FA-B7EC-1FBF261E2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1" t="15261" r="6660" b="21875"/>
            <a:stretch/>
          </p:blipFill>
          <p:spPr>
            <a:xfrm>
              <a:off x="5964072" y="1303077"/>
              <a:ext cx="5745708" cy="358085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49F7E5-DB96-4283-B7D0-AFA90749106F}"/>
                </a:ext>
              </a:extLst>
            </p:cNvPr>
            <p:cNvSpPr/>
            <p:nvPr/>
          </p:nvSpPr>
          <p:spPr>
            <a:xfrm>
              <a:off x="5399302" y="4508763"/>
              <a:ext cx="380243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D9B593-C612-426E-B0F7-A7D60A994E81}"/>
                </a:ext>
              </a:extLst>
            </p:cNvPr>
            <p:cNvSpPr/>
            <p:nvPr/>
          </p:nvSpPr>
          <p:spPr>
            <a:xfrm>
              <a:off x="6022645" y="4495800"/>
              <a:ext cx="365456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5E367574-A87D-4464-BACC-F1CD41CD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587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33C5C9-C465-41E7-864B-4B5CD3E83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-3520"/>
            <a:ext cx="10396538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0133DE-30EB-4F97-82C6-15E4822BB7BC}"/>
              </a:ext>
            </a:extLst>
          </p:cNvPr>
          <p:cNvGrpSpPr/>
          <p:nvPr/>
        </p:nvGrpSpPr>
        <p:grpSpPr>
          <a:xfrm>
            <a:off x="1" y="1307497"/>
            <a:ext cx="11709779" cy="3562064"/>
            <a:chOff x="1" y="1485297"/>
            <a:chExt cx="11709779" cy="35620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5A68D8-BB4C-4E76-BC54-72E32B0B5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4" t="28693" r="13750" b="8499"/>
            <a:stretch/>
          </p:blipFill>
          <p:spPr>
            <a:xfrm>
              <a:off x="1" y="1485297"/>
              <a:ext cx="5841242" cy="3562064"/>
            </a:xfrm>
            <a:prstGeom prst="rect">
              <a:avLst/>
            </a:prstGeom>
          </p:spPr>
        </p:pic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DFAAF31A-1DA7-42EB-8BF7-1C2F9167C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38" t="28826" r="13729" b="8611"/>
            <a:stretch/>
          </p:blipFill>
          <p:spPr>
            <a:xfrm>
              <a:off x="5964072" y="1485297"/>
              <a:ext cx="5745708" cy="355985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EB3946-CDB8-4EB9-B3AA-B923E86F769C}"/>
              </a:ext>
            </a:extLst>
          </p:cNvPr>
          <p:cNvSpPr txBox="1"/>
          <p:nvPr/>
        </p:nvSpPr>
        <p:spPr>
          <a:xfrm>
            <a:off x="-127000" y="4888353"/>
            <a:ext cx="118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Fig.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Final output during load shedding at the set schedule.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2465CF-2EAB-4071-B552-285ED9BEFF35}"/>
              </a:ext>
            </a:extLst>
          </p:cNvPr>
          <p:cNvGrpSpPr/>
          <p:nvPr/>
        </p:nvGrpSpPr>
        <p:grpSpPr>
          <a:xfrm>
            <a:off x="1" y="1274445"/>
            <a:ext cx="11709780" cy="3592904"/>
            <a:chOff x="1" y="1274445"/>
            <a:chExt cx="11709780" cy="359290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264919-5372-4144-89D2-DA0A7EC9B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9" t="15446" r="6771" b="21690"/>
            <a:stretch/>
          </p:blipFill>
          <p:spPr>
            <a:xfrm>
              <a:off x="5964073" y="1274445"/>
              <a:ext cx="5745708" cy="359290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6118782-4E1B-4EEF-BD56-DCAC84D1E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38" t="29442" r="14063" b="8683"/>
            <a:stretch/>
          </p:blipFill>
          <p:spPr>
            <a:xfrm>
              <a:off x="1" y="1307496"/>
              <a:ext cx="5841242" cy="355985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7CD73E-3173-489D-9E26-55C36D9BF6E9}"/>
                </a:ext>
              </a:extLst>
            </p:cNvPr>
            <p:cNvSpPr/>
            <p:nvPr/>
          </p:nvSpPr>
          <p:spPr>
            <a:xfrm>
              <a:off x="5399302" y="4508763"/>
              <a:ext cx="380243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3D4EEB-6D11-4555-858B-CDE9F57C62EE}"/>
                </a:ext>
              </a:extLst>
            </p:cNvPr>
            <p:cNvSpPr/>
            <p:nvPr/>
          </p:nvSpPr>
          <p:spPr>
            <a:xfrm>
              <a:off x="6022645" y="4495800"/>
              <a:ext cx="365456" cy="3207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CCBBB4B7-1E51-48AE-A5A9-8B6FC19D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8545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EBBC-0414-45AC-8834-EDF88405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5" y="587820"/>
            <a:ext cx="10396882" cy="79130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15" y="2044177"/>
            <a:ext cx="105038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</a:rPr>
              <a:t>Our project tried to address importance of load shedding and how it can be improvised through automation  and IoT.</a:t>
            </a:r>
          </a:p>
          <a:p>
            <a:pPr marL="34290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endParaRPr lang="en-IN" sz="2400" dirty="0">
              <a:latin typeface="Lato"/>
            </a:endParaRPr>
          </a:p>
          <a:p>
            <a:pPr marL="34290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</a:rPr>
              <a:t>Tried to redefine the conventional load shedding methodology.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Lato"/>
            </a:endParaRPr>
          </a:p>
          <a:p>
            <a:pPr marL="34290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</a:rPr>
              <a:t>Transforming the energy sector from a central, hierarchical supply chain to a decentralized, smart and optimized system.</a:t>
            </a:r>
          </a:p>
          <a:p>
            <a:pPr marL="342900" indent="-342900">
              <a:buSzPct val="150000"/>
              <a:buFont typeface="Arial" panose="020B0604020202020204" pitchFamily="34" charset="0"/>
              <a:buChar char="•"/>
            </a:pPr>
            <a:endParaRPr lang="en-IN" sz="2000" dirty="0">
              <a:latin typeface="Lato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BDCC11F-2C15-4797-A890-B048DE0E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1232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4225-F3B3-42E7-8391-01957A21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Advantages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BD25-7639-4270-B80A-2045E63B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317" y="1357317"/>
            <a:ext cx="10014045" cy="4440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 </a:t>
            </a: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The planned schedules .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 Well informed schedules of the load shedding. 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 It reduces the humans risk.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 Conserving time.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25EB183-6950-4831-8190-CE9B6446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336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FDCB-AD27-494A-B884-7D94A86E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1" y="515815"/>
            <a:ext cx="10396882" cy="574431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Future scope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" y="1852383"/>
            <a:ext cx="106445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</a:rPr>
              <a:t>The proposed project we brought forward can be further improved with the technological  and network advancements.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</a:rPr>
              <a:t>Remotely controllable through </a:t>
            </a:r>
            <a:r>
              <a:rPr lang="en-IN" sz="2400" dirty="0" err="1">
                <a:latin typeface="Lato"/>
              </a:rPr>
              <a:t>blynk</a:t>
            </a:r>
            <a:r>
              <a:rPr lang="en-IN" sz="2400" dirty="0">
                <a:latin typeface="Lato"/>
              </a:rPr>
              <a:t> can be developed.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</a:rPr>
              <a:t>The same simulation technique will be implemented through hardware in PHASE-2.</a:t>
            </a:r>
          </a:p>
          <a:p>
            <a:endParaRPr lang="en-IN" sz="2400" dirty="0">
              <a:latin typeface="Lato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1D29DD7-66AF-4ACA-846C-EE293D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8599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40BB-CB22-4B10-ABC8-7E121303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8" y="1"/>
            <a:ext cx="10396882" cy="1212534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references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ED88-641F-4A17-8D61-0CA2CDAE92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085" y="837273"/>
            <a:ext cx="10792317" cy="57888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900" b="1" cap="none" dirty="0">
                <a:solidFill>
                  <a:srgbClr val="C00000"/>
                </a:solidFill>
                <a:latin typeface="Lato"/>
              </a:rPr>
              <a:t>[1]</a:t>
            </a:r>
            <a:r>
              <a:rPr lang="en-IN" sz="1900" cap="none" dirty="0">
                <a:solidFill>
                  <a:srgbClr val="C00000"/>
                </a:solidFill>
                <a:latin typeface="Lato"/>
              </a:rPr>
              <a:t> </a:t>
            </a:r>
            <a:r>
              <a:rPr lang="en-IN" sz="1900" cap="none" dirty="0">
                <a:latin typeface="Lato"/>
              </a:rPr>
              <a:t>Ron Bartels,” using IoT at homes and industries to mitigate the effects of blackouts and to better resultant  incidents of negative consequences”, Swinburne University of Technology.</a:t>
            </a:r>
          </a:p>
          <a:p>
            <a:pPr marL="0" indent="0" algn="just">
              <a:buNone/>
            </a:pPr>
            <a:r>
              <a:rPr lang="en-IN" sz="1900" b="1" cap="none" dirty="0">
                <a:solidFill>
                  <a:srgbClr val="C00000"/>
                </a:solidFill>
                <a:latin typeface="Lato"/>
              </a:rPr>
              <a:t>[2] </a:t>
            </a:r>
            <a:r>
              <a:rPr lang="en-IN" sz="1900" cap="none" dirty="0" err="1">
                <a:latin typeface="Lato"/>
              </a:rPr>
              <a:t>Raghu.C.N</a:t>
            </a:r>
            <a:r>
              <a:rPr lang="en-IN" sz="1900" cap="none" dirty="0">
                <a:latin typeface="Lato"/>
              </a:rPr>
              <a:t>, </a:t>
            </a:r>
            <a:r>
              <a:rPr lang="en-IN" sz="1900" cap="none" dirty="0" err="1">
                <a:latin typeface="Lato"/>
              </a:rPr>
              <a:t>G.Raghavendra</a:t>
            </a:r>
            <a:r>
              <a:rPr lang="en-IN" sz="1900" cap="none" dirty="0">
                <a:latin typeface="Lato"/>
              </a:rPr>
              <a:t>, </a:t>
            </a:r>
            <a:r>
              <a:rPr lang="en-IN" sz="1900" cap="none" dirty="0" err="1">
                <a:latin typeface="Lato"/>
              </a:rPr>
              <a:t>Doddabasappa</a:t>
            </a:r>
            <a:r>
              <a:rPr lang="en-IN" sz="1900" cap="none" dirty="0">
                <a:latin typeface="Lato"/>
              </a:rPr>
              <a:t> N, Anil Kumar D B :”Situation Analysis of Load Shedding and its Effectiveness in the Area of Power System Security” in International Journal of Applied Engineering Research ISSN 0973-4562 Volume 13, Number 20(2018) pp. 14561-14565 , Research India Publication.</a:t>
            </a:r>
          </a:p>
          <a:p>
            <a:pPr marL="0" indent="0" algn="just">
              <a:buNone/>
            </a:pPr>
            <a:r>
              <a:rPr lang="en-IN" sz="1900" b="1" cap="none" dirty="0">
                <a:solidFill>
                  <a:srgbClr val="C00000"/>
                </a:solidFill>
                <a:latin typeface="Lato"/>
              </a:rPr>
              <a:t>[3] </a:t>
            </a:r>
            <a:r>
              <a:rPr lang="en-IN" sz="1900" cap="none" dirty="0" err="1">
                <a:latin typeface="Lato"/>
              </a:rPr>
              <a:t>Itika</a:t>
            </a:r>
            <a:r>
              <a:rPr lang="en-IN" sz="1900" cap="none" dirty="0">
                <a:latin typeface="Lato"/>
              </a:rPr>
              <a:t> Sharma, </a:t>
            </a:r>
            <a:r>
              <a:rPr lang="en-IN" sz="1900" cap="none" dirty="0" err="1">
                <a:latin typeface="Lato"/>
              </a:rPr>
              <a:t>Shavet</a:t>
            </a:r>
            <a:r>
              <a:rPr lang="en-IN" sz="1900" cap="none" dirty="0">
                <a:latin typeface="Lato"/>
              </a:rPr>
              <a:t> Sharma : “Load Shedding Management” in International Journal of Trend in Scientific Research and Development (IJTSRD), ISSN: 2456-6470 .</a:t>
            </a:r>
          </a:p>
          <a:p>
            <a:pPr marL="0" indent="0" algn="just">
              <a:buNone/>
            </a:pPr>
            <a:r>
              <a:rPr lang="en-IN" sz="1900" b="1" cap="none" dirty="0">
                <a:solidFill>
                  <a:srgbClr val="C00000"/>
                </a:solidFill>
                <a:latin typeface="Lato"/>
              </a:rPr>
              <a:t>[4] </a:t>
            </a:r>
            <a:r>
              <a:rPr lang="en-IN" sz="1900" cap="none" dirty="0">
                <a:latin typeface="Lato"/>
              </a:rPr>
              <a:t>Praveen Raj R.S, Aditya Narayan, Akhil </a:t>
            </a:r>
            <a:r>
              <a:rPr lang="en-IN" sz="1900" cap="none" dirty="0" err="1">
                <a:latin typeface="Lato"/>
              </a:rPr>
              <a:t>Joshy</a:t>
            </a:r>
            <a:r>
              <a:rPr lang="en-IN" sz="1900" cap="none" dirty="0">
                <a:latin typeface="Lato"/>
              </a:rPr>
              <a:t>, Nandu Krishnan RB, Rahul S : ”IOT based Load Shedding” in International Journal of Science and Research (IJSR), ISSN:2319-7064, ResearchGate Impact Factor(2018): 0.28 | SJIF(2018): 7.426 .</a:t>
            </a:r>
          </a:p>
          <a:p>
            <a:pPr marL="0" indent="0" algn="just">
              <a:buNone/>
            </a:pPr>
            <a:endParaRPr lang="en-IN" sz="1900" cap="none" dirty="0">
              <a:latin typeface="Lato"/>
            </a:endParaRPr>
          </a:p>
          <a:p>
            <a:pPr marL="0" indent="0" algn="just">
              <a:buNone/>
            </a:pPr>
            <a:endParaRPr lang="en-IN" b="1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209E3C2-43E5-4B9C-8A59-369EAA70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6225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6C62-94F7-41D0-B956-5E8C58257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76330">
            <a:off x="370501" y="662656"/>
            <a:ext cx="9755187" cy="2766528"/>
          </a:xfrm>
        </p:spPr>
        <p:txBody>
          <a:bodyPr>
            <a:normAutofit/>
          </a:bodyPr>
          <a:lstStyle/>
          <a:p>
            <a:pPr algn="ctr"/>
            <a:r>
              <a:rPr lang="en-US" sz="13800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33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4BFBA-7862-40FF-AA2E-5444EF36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6822"/>
            <a:ext cx="10396882" cy="115196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264CA6-8328-4C3D-A7A2-94C4277936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4024" y="1477108"/>
            <a:ext cx="10849970" cy="389747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Electricity has become one of the basic needs of the people</a:t>
            </a:r>
            <a:r>
              <a:rPr lang="en-US" sz="2400" cap="none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Their daily activities, their daily routine, all depends on electricity. Thus to a proper system is required to provide an uninterrupted and fair supply of electricity.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Our project is used to distribute power from the source grid to everyone by scheduling the supply of power at the possible interval of time to all cities. </a:t>
            </a:r>
            <a:endParaRPr lang="en-IN" sz="2400" dirty="0">
              <a:latin typeface="Lato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8234131-F97F-42B8-903C-1D0F9408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820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59C2-A55C-474E-9D62-7BB49047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0582-D34A-46E4-AFD2-7644547D8E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4514" y="2306471"/>
            <a:ext cx="11015014" cy="25750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rgbClr val="000000"/>
                </a:solidFill>
                <a:latin typeface="Lato"/>
              </a:rPr>
              <a:t>To provide a better load shedding system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This system manages the power in critical demand situations so that people can schedule a plan to carry out the work and intended events on time.</a:t>
            </a:r>
            <a:endParaRPr lang="en-IN" sz="2400" dirty="0">
              <a:latin typeface="Lato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4C1F39D-843D-497D-B9B1-E974B50C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9959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1FAB-28E4-46BE-9C69-A76A0EF1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70" y="889339"/>
            <a:ext cx="10396882" cy="562706"/>
          </a:xfrm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Literature survey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370" y="2290932"/>
            <a:ext cx="106372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SzPct val="150000"/>
              <a:buFont typeface="Arial" pitchFamily="34" charset="0"/>
              <a:buChar char="•"/>
            </a:pPr>
            <a:r>
              <a:rPr lang="en-IN" sz="2400" dirty="0">
                <a:latin typeface="Lato"/>
              </a:rPr>
              <a:t>If the load shedding is used efficiently it can help both the utility company and the consumer to conserve energy and reduce cost.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SzPct val="150000"/>
              <a:buFont typeface="Arial" pitchFamily="34" charset="0"/>
              <a:buChar char="•"/>
            </a:pPr>
            <a:r>
              <a:rPr lang="en-IN" sz="2400" dirty="0">
                <a:latin typeface="Lato"/>
              </a:rPr>
              <a:t>Blackouts will result if load shedding is not efficiently performed.</a:t>
            </a:r>
          </a:p>
          <a:p>
            <a:pPr algn="just">
              <a:buClr>
                <a:srgbClr val="C00000"/>
              </a:buClr>
            </a:pPr>
            <a:endParaRPr lang="en-IN" sz="2400" dirty="0">
              <a:latin typeface="Lato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2FEE2AB-2737-4AF8-860A-E929F2EC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7833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C36D-3842-42E9-BF30-FFF4DB3744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145" y="-31342"/>
            <a:ext cx="10394707" cy="33111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b="1" dirty="0">
                <a:latin typeface="Lato"/>
              </a:rPr>
              <a:t>Effects of improper load shedding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7200" cap="none" dirty="0">
                <a:latin typeface="Lato"/>
              </a:rPr>
              <a:t>New Delhi[2012]. Over loading on 400 kv bina– Gwalior–Agra link. Loss of 400kv Bina-Gwalior link.</a:t>
            </a:r>
            <a:endParaRPr lang="en-IN" sz="7200" cap="none" dirty="0">
              <a:latin typeface="Lato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7200" cap="none" dirty="0">
                <a:latin typeface="Lato"/>
              </a:rPr>
              <a:t>Arizona-southern California[2011]: on September 8, 2011, cascading outage occurred due to an 11-minute system disturbance occurred in the pacific southwest, and approximately 2.7 million customers left without power.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7200" cap="none" dirty="0">
                <a:latin typeface="Lato"/>
              </a:rPr>
              <a:t>U.S.-Canada[2003]: it affected northeastern united states and parts of southern Canada, from new York north to Toronto and west to detroit in this blackout,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F1049-DE21-45DF-8041-E43C4CFD12AD}"/>
              </a:ext>
            </a:extLst>
          </p:cNvPr>
          <p:cNvSpPr txBox="1"/>
          <p:nvPr/>
        </p:nvSpPr>
        <p:spPr>
          <a:xfrm>
            <a:off x="491322" y="3075127"/>
            <a:ext cx="106725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Lato"/>
              </a:rPr>
              <a:t>RELATED SURVEY’s :</a:t>
            </a:r>
          </a:p>
          <a:p>
            <a:endParaRPr lang="en-IN" sz="1200" b="1" dirty="0">
              <a:latin typeface="Lato"/>
            </a:endParaRPr>
          </a:p>
          <a:p>
            <a:r>
              <a:rPr lang="en-IN" b="1" dirty="0">
                <a:solidFill>
                  <a:srgbClr val="C00000"/>
                </a:solidFill>
                <a:latin typeface="Lato"/>
              </a:rPr>
              <a:t>[1] </a:t>
            </a:r>
            <a:r>
              <a:rPr lang="en-IN" dirty="0">
                <a:latin typeface="Lato"/>
              </a:rPr>
              <a:t>Ron Bartels,” Using IoT at homes and industries to mitigate the effects of blackouts and to better resultant  incidents of negative consequences”, Swinburne university of technology.</a:t>
            </a:r>
          </a:p>
          <a:p>
            <a:endParaRPr lang="en-IN" dirty="0">
              <a:latin typeface="Lato"/>
            </a:endParaRPr>
          </a:p>
          <a:p>
            <a:r>
              <a:rPr lang="en-IN" b="1" dirty="0">
                <a:solidFill>
                  <a:srgbClr val="C00000"/>
                </a:solidFill>
                <a:latin typeface="Lato"/>
              </a:rPr>
              <a:t>[2] </a:t>
            </a:r>
            <a:r>
              <a:rPr lang="en-IN" sz="1800" cap="none" dirty="0" err="1">
                <a:latin typeface="Lato"/>
              </a:rPr>
              <a:t>Raghu.C.N</a:t>
            </a:r>
            <a:r>
              <a:rPr lang="en-IN" sz="1800" cap="none" dirty="0">
                <a:latin typeface="Lato"/>
              </a:rPr>
              <a:t>, </a:t>
            </a:r>
            <a:r>
              <a:rPr lang="en-IN" sz="1800" cap="none" dirty="0" err="1">
                <a:latin typeface="Lato"/>
              </a:rPr>
              <a:t>G.Raghavendra</a:t>
            </a:r>
            <a:r>
              <a:rPr lang="en-IN" sz="1800" cap="none" dirty="0">
                <a:latin typeface="Lato"/>
              </a:rPr>
              <a:t>, </a:t>
            </a:r>
            <a:r>
              <a:rPr lang="en-IN" sz="1800" cap="none" dirty="0" err="1">
                <a:latin typeface="Lato"/>
              </a:rPr>
              <a:t>Doddabasappa</a:t>
            </a:r>
            <a:r>
              <a:rPr lang="en-IN" sz="1800" cap="none" dirty="0">
                <a:latin typeface="Lato"/>
              </a:rPr>
              <a:t> N, Anil Kumar D B :”Situation Analysis of Load Shedding and its Effectiveness in the Area of Power System Security” in International Journal of Applied Engineering Research ISSN 0973-4562 Volume 13, Number 20(2018) pp. 14561-14565 , Research India Publication.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Lato"/>
            </a:endParaRPr>
          </a:p>
          <a:p>
            <a:r>
              <a:rPr lang="en-IN" dirty="0">
                <a:latin typeface="Lato"/>
              </a:rPr>
              <a:t>  </a:t>
            </a:r>
          </a:p>
          <a:p>
            <a:r>
              <a:rPr lang="en-IN" sz="1600" dirty="0">
                <a:latin typeface="Lato"/>
              </a:rPr>
              <a:t>     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D881834-281E-4E47-A15C-BC89B95F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6591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70332B4-8C79-48B3-B787-EEE076CE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704150"/>
              </p:ext>
            </p:extLst>
          </p:nvPr>
        </p:nvGraphicFramePr>
        <p:xfrm>
          <a:off x="833907" y="1893567"/>
          <a:ext cx="9906000" cy="351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611100"/>
              </p:ext>
            </p:extLst>
          </p:nvPr>
        </p:nvGraphicFramePr>
        <p:xfrm>
          <a:off x="833905" y="1893566"/>
          <a:ext cx="9906000" cy="351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CE2A6FD-388B-435D-BB45-51B07E0EAB03}"/>
              </a:ext>
            </a:extLst>
          </p:cNvPr>
          <p:cNvSpPr txBox="1">
            <a:spLocks/>
          </p:cNvSpPr>
          <p:nvPr/>
        </p:nvSpPr>
        <p:spPr>
          <a:xfrm>
            <a:off x="-2835321" y="590266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PROBLEMS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CDAF285-67FB-49A4-80FD-740CF749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330761F-3F82-4A93-96AC-CD040D5D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7" y="1095334"/>
            <a:ext cx="9756419" cy="4357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098BC4-DD8D-4A3C-9B8A-9DD6C99DC1EF}"/>
              </a:ext>
            </a:extLst>
          </p:cNvPr>
          <p:cNvSpPr txBox="1">
            <a:spLocks/>
          </p:cNvSpPr>
          <p:nvPr/>
        </p:nvSpPr>
        <p:spPr>
          <a:xfrm>
            <a:off x="769961" y="5686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BLOCK DIAGRAM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6385C86-0979-4E3C-891F-A5E2AEA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974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E1E147E4-5160-4A7C-ABDD-889B1ADE5ECF}"/>
              </a:ext>
            </a:extLst>
          </p:cNvPr>
          <p:cNvSpPr txBox="1">
            <a:spLocks/>
          </p:cNvSpPr>
          <p:nvPr/>
        </p:nvSpPr>
        <p:spPr>
          <a:xfrm>
            <a:off x="603983" y="4240093"/>
            <a:ext cx="1776140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ARDUINO UNO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E47559DE-07C3-410D-A816-37429757CCBE}"/>
              </a:ext>
            </a:extLst>
          </p:cNvPr>
          <p:cNvSpPr txBox="1">
            <a:spLocks/>
          </p:cNvSpPr>
          <p:nvPr/>
        </p:nvSpPr>
        <p:spPr>
          <a:xfrm>
            <a:off x="2867694" y="4240093"/>
            <a:ext cx="1776140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RTC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0E221363-6A63-48F4-B90D-1587F9A213A2}"/>
              </a:ext>
            </a:extLst>
          </p:cNvPr>
          <p:cNvSpPr txBox="1">
            <a:spLocks/>
          </p:cNvSpPr>
          <p:nvPr/>
        </p:nvSpPr>
        <p:spPr>
          <a:xfrm>
            <a:off x="5096995" y="4227782"/>
            <a:ext cx="1776140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NODE MCU ESP8266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498C6A5E-2D85-49C7-89CD-17BA4B6DEF8F}"/>
              </a:ext>
            </a:extLst>
          </p:cNvPr>
          <p:cNvSpPr txBox="1">
            <a:spLocks/>
          </p:cNvSpPr>
          <p:nvPr/>
        </p:nvSpPr>
        <p:spPr>
          <a:xfrm>
            <a:off x="9521692" y="4213843"/>
            <a:ext cx="1921541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PROTEUS 8 PROFESSIONAL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2A0ECECC-9770-4B5A-A62F-F5EA2794BC56}"/>
              </a:ext>
            </a:extLst>
          </p:cNvPr>
          <p:cNvSpPr txBox="1">
            <a:spLocks/>
          </p:cNvSpPr>
          <p:nvPr/>
        </p:nvSpPr>
        <p:spPr>
          <a:xfrm>
            <a:off x="7401650" y="4227782"/>
            <a:ext cx="1776140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LED, BUZZER, LCD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7DA55C56-94B8-47FB-885F-5767C4B4BC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563" r="9464"/>
          <a:stretch/>
        </p:blipFill>
        <p:spPr>
          <a:xfrm>
            <a:off x="644279" y="2148827"/>
            <a:ext cx="1776141" cy="1311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36A1758-16BD-4462-A985-D683B62608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811" t="14493" r="7272" b="17316"/>
          <a:stretch/>
        </p:blipFill>
        <p:spPr>
          <a:xfrm>
            <a:off x="2963912" y="2203462"/>
            <a:ext cx="1776141" cy="1225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B5DD1-98FF-4556-8EFA-C328D2F6CB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9520" b="20492"/>
          <a:stretch/>
        </p:blipFill>
        <p:spPr>
          <a:xfrm>
            <a:off x="5277301" y="2222216"/>
            <a:ext cx="1657399" cy="1206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2" descr="Proteus Design Suite - Wikipedia">
            <a:extLst>
              <a:ext uri="{FF2B5EF4-FFF2-40B4-BE49-F238E27FC236}">
                <a16:creationId xmlns:a16="http://schemas.microsoft.com/office/drawing/2014/main" id="{5BC46D8A-4C45-43BF-984D-DC4FFD4A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217" y="2256103"/>
            <a:ext cx="1533761" cy="12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EDC350C-00D5-4D4B-A0C9-18512E76BAAC}"/>
              </a:ext>
            </a:extLst>
          </p:cNvPr>
          <p:cNvGrpSpPr/>
          <p:nvPr/>
        </p:nvGrpSpPr>
        <p:grpSpPr>
          <a:xfrm>
            <a:off x="7509122" y="2230760"/>
            <a:ext cx="1268515" cy="1257904"/>
            <a:chOff x="9826177" y="2202456"/>
            <a:chExt cx="1268515" cy="125790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18259C-7D15-453C-820E-61BBFE84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9826177" y="2202456"/>
              <a:ext cx="721831" cy="7379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BFAE7B-E15B-4EB4-9711-EE5A343AD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18820" t="12284" r="13949" b="10809"/>
            <a:stretch/>
          </p:blipFill>
          <p:spPr>
            <a:xfrm>
              <a:off x="10584035" y="2241450"/>
              <a:ext cx="510657" cy="5841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14387-473A-4365-9C4F-97F45695D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10133494" y="2952273"/>
              <a:ext cx="925171" cy="508087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8E4F3E-DF94-4D59-BDBA-46B9DCE6A0CB}"/>
              </a:ext>
            </a:extLst>
          </p:cNvPr>
          <p:cNvCxnSpPr>
            <a:cxnSpLocks/>
          </p:cNvCxnSpPr>
          <p:nvPr/>
        </p:nvCxnSpPr>
        <p:spPr>
          <a:xfrm>
            <a:off x="951016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4F755-5E09-494A-8812-D98CE3512E33}"/>
              </a:ext>
            </a:extLst>
          </p:cNvPr>
          <p:cNvCxnSpPr>
            <a:cxnSpLocks/>
          </p:cNvCxnSpPr>
          <p:nvPr/>
        </p:nvCxnSpPr>
        <p:spPr>
          <a:xfrm>
            <a:off x="3189669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B7647E-BB32-49C0-9A62-26C7A0B3BDB3}"/>
              </a:ext>
            </a:extLst>
          </p:cNvPr>
          <p:cNvCxnSpPr>
            <a:cxnSpLocks/>
          </p:cNvCxnSpPr>
          <p:nvPr/>
        </p:nvCxnSpPr>
        <p:spPr>
          <a:xfrm>
            <a:off x="5428322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31D5D8-3775-4FF9-AD4A-686611E8A2A1}"/>
              </a:ext>
            </a:extLst>
          </p:cNvPr>
          <p:cNvCxnSpPr>
            <a:cxnSpLocks/>
          </p:cNvCxnSpPr>
          <p:nvPr/>
        </p:nvCxnSpPr>
        <p:spPr>
          <a:xfrm>
            <a:off x="7666975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A4F178-B59C-42D7-852E-28ECF8171AF8}"/>
              </a:ext>
            </a:extLst>
          </p:cNvPr>
          <p:cNvCxnSpPr>
            <a:cxnSpLocks/>
          </p:cNvCxnSpPr>
          <p:nvPr/>
        </p:nvCxnSpPr>
        <p:spPr>
          <a:xfrm>
            <a:off x="9905628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96C93D-CB47-4842-BDBC-702F53A1E07C}"/>
              </a:ext>
            </a:extLst>
          </p:cNvPr>
          <p:cNvCxnSpPr>
            <a:cxnSpLocks/>
          </p:cNvCxnSpPr>
          <p:nvPr/>
        </p:nvCxnSpPr>
        <p:spPr>
          <a:xfrm>
            <a:off x="951016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39BFA5-8C7D-411D-91F2-4DEE3C473CBC}"/>
              </a:ext>
            </a:extLst>
          </p:cNvPr>
          <p:cNvCxnSpPr>
            <a:cxnSpLocks/>
          </p:cNvCxnSpPr>
          <p:nvPr/>
        </p:nvCxnSpPr>
        <p:spPr>
          <a:xfrm>
            <a:off x="3189669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851D2-ED36-431B-9EA2-8D4DDEF79A09}"/>
              </a:ext>
            </a:extLst>
          </p:cNvPr>
          <p:cNvCxnSpPr>
            <a:cxnSpLocks/>
          </p:cNvCxnSpPr>
          <p:nvPr/>
        </p:nvCxnSpPr>
        <p:spPr>
          <a:xfrm>
            <a:off x="5428322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537DCA-7C76-4427-A73F-D0AC59D07F79}"/>
              </a:ext>
            </a:extLst>
          </p:cNvPr>
          <p:cNvCxnSpPr>
            <a:cxnSpLocks/>
          </p:cNvCxnSpPr>
          <p:nvPr/>
        </p:nvCxnSpPr>
        <p:spPr>
          <a:xfrm>
            <a:off x="7666975" y="3894343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8E01C5-2880-46D7-9A32-90B7B5FFA9A9}"/>
              </a:ext>
            </a:extLst>
          </p:cNvPr>
          <p:cNvCxnSpPr>
            <a:cxnSpLocks/>
          </p:cNvCxnSpPr>
          <p:nvPr/>
        </p:nvCxnSpPr>
        <p:spPr>
          <a:xfrm>
            <a:off x="9905628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114931FB-1D94-4290-A8F9-9AE5EF15F1B9}"/>
              </a:ext>
            </a:extLst>
          </p:cNvPr>
          <p:cNvSpPr txBox="1">
            <a:spLocks/>
          </p:cNvSpPr>
          <p:nvPr/>
        </p:nvSpPr>
        <p:spPr>
          <a:xfrm>
            <a:off x="603913" y="603912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TOOLS AND COMPONENTS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6B07B054-D387-4939-B53A-DC90D876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79534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7F1E1-1BE3-4C9C-80F1-6A58532943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0357" r="15782" b="1098"/>
          <a:stretch/>
        </p:blipFill>
        <p:spPr>
          <a:xfrm>
            <a:off x="3414118" y="987887"/>
            <a:ext cx="4813300" cy="457471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8069FA-9FC7-4990-8074-1A1D02F41051}"/>
              </a:ext>
            </a:extLst>
          </p:cNvPr>
          <p:cNvSpPr txBox="1">
            <a:spLocks/>
          </p:cNvSpPr>
          <p:nvPr/>
        </p:nvSpPr>
        <p:spPr>
          <a:xfrm>
            <a:off x="632535" y="3773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E26754-CC63-4709-A80A-1F35D4CBE224}"/>
              </a:ext>
            </a:extLst>
          </p:cNvPr>
          <p:cNvSpPr txBox="1">
            <a:spLocks/>
          </p:cNvSpPr>
          <p:nvPr/>
        </p:nvSpPr>
        <p:spPr>
          <a:xfrm rot="16200000">
            <a:off x="-2562269" y="2741063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Normal mode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F66D6-CDD6-447D-8D19-6A276291A1ED}"/>
              </a:ext>
            </a:extLst>
          </p:cNvPr>
          <p:cNvSpPr txBox="1">
            <a:spLocks/>
          </p:cNvSpPr>
          <p:nvPr/>
        </p:nvSpPr>
        <p:spPr>
          <a:xfrm rot="5400000">
            <a:off x="3813560" y="2690262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load shedding mode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AC2C87C-F3E7-424C-8950-96F73DA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757334"/>
            <a:ext cx="11696129" cy="498470"/>
          </a:xfrm>
        </p:spPr>
        <p:txBody>
          <a:bodyPr/>
          <a:lstStyle/>
          <a:p>
            <a:r>
              <a:rPr lang="en-IN" sz="20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243205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1151</TotalTime>
  <Words>855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Impact</vt:lpstr>
      <vt:lpstr>Lato</vt:lpstr>
      <vt:lpstr>Tahoma</vt:lpstr>
      <vt:lpstr>Times New Roman</vt:lpstr>
      <vt:lpstr>Main Event</vt:lpstr>
      <vt:lpstr>PowerPoint Presentation</vt:lpstr>
      <vt:lpstr>Introduction</vt:lpstr>
      <vt:lpstr>Objectives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result</vt:lpstr>
      <vt:lpstr>result</vt:lpstr>
      <vt:lpstr>result</vt:lpstr>
      <vt:lpstr>conclusion</vt:lpstr>
      <vt:lpstr>Advantages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 Chandan</dc:creator>
  <cp:keywords>mini project</cp:keywords>
  <cp:lastModifiedBy>G Chandan</cp:lastModifiedBy>
  <cp:revision>113</cp:revision>
  <dcterms:created xsi:type="dcterms:W3CDTF">2021-05-30T16:20:23Z</dcterms:created>
  <dcterms:modified xsi:type="dcterms:W3CDTF">2021-06-25T05:05:49Z</dcterms:modified>
</cp:coreProperties>
</file>