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7"/>
  </p:notesMasterIdLst>
  <p:sldIdLst>
    <p:sldId id="274" r:id="rId2"/>
    <p:sldId id="256" r:id="rId3"/>
    <p:sldId id="275" r:id="rId4"/>
    <p:sldId id="268" r:id="rId5"/>
    <p:sldId id="276" r:id="rId6"/>
    <p:sldId id="257" r:id="rId7"/>
    <p:sldId id="265" r:id="rId8"/>
    <p:sldId id="264" r:id="rId9"/>
    <p:sldId id="278" r:id="rId10"/>
    <p:sldId id="280" r:id="rId11"/>
    <p:sldId id="260" r:id="rId12"/>
    <p:sldId id="270" r:id="rId13"/>
    <p:sldId id="271" r:id="rId14"/>
    <p:sldId id="279" r:id="rId15"/>
    <p:sldId id="28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 Chandan" initials="GC" lastIdx="2" clrIdx="0">
    <p:extLst>
      <p:ext uri="{19B8F6BF-5375-455C-9EA6-DF929625EA0E}">
        <p15:presenceInfo xmlns:p15="http://schemas.microsoft.com/office/powerpoint/2012/main" userId="de82e16b07d5fe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Unequal distribution of electricity.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Power distributer and consumer.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overcome the problem faced due to shortage of power.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3" custScaleX="93392" custScaleY="60286" custLinFactNeighborX="-1147" custLinFactNeighborY="415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3" custScaleY="70711" custLinFactNeighborX="-249" custLinFactNeighborY="360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3" custScaleX="93662" custScaleY="61267" custLinFactNeighborX="-1147" custLinFactNeighborY="83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3" custScaleX="98691" custScaleY="76429" custLinFactNeighborX="249" custLinFactNeighborY="65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3" custScaleX="93932" custScaleY="64456" custLinFactNeighborX="-1147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3" custScaleX="98152" custScaleY="84329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109834" y="-2584818"/>
          <a:ext cx="999078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Unequal distribution of electricity.</a:t>
          </a:r>
        </a:p>
      </dsp:txBody>
      <dsp:txXfrm rot="-5400000">
        <a:off x="3439454" y="134333"/>
        <a:ext cx="6291069" cy="901536"/>
      </dsp:txXfrm>
    </dsp:sp>
    <dsp:sp modelId="{3230722F-B757-4673-BD2F-9D4BAB5CEE8D}">
      <dsp:nvSpPr>
        <dsp:cNvPr id="0" name=""/>
        <dsp:cNvSpPr/>
      </dsp:nvSpPr>
      <dsp:spPr>
        <a:xfrm>
          <a:off x="45107" y="9144"/>
          <a:ext cx="3330508" cy="1064729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sp:txBody>
      <dsp:txXfrm>
        <a:off x="97083" y="61120"/>
        <a:ext cx="3226556" cy="960777"/>
      </dsp:txXfrm>
    </dsp:sp>
    <dsp:sp modelId="{329ECF1A-78BE-41CB-B252-8011825B67CD}">
      <dsp:nvSpPr>
        <dsp:cNvPr id="0" name=""/>
        <dsp:cNvSpPr/>
      </dsp:nvSpPr>
      <dsp:spPr>
        <a:xfrm rot="5400000">
          <a:off x="6055333" y="-1423306"/>
          <a:ext cx="1079868" cy="625685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Power distributer and consumer.</a:t>
          </a:r>
        </a:p>
      </dsp:txBody>
      <dsp:txXfrm rot="-5400000">
        <a:off x="3466842" y="1217900"/>
        <a:ext cx="6204136" cy="974438"/>
      </dsp:txXfrm>
    </dsp:sp>
    <dsp:sp modelId="{8A3FE5E4-2689-4041-B2C5-C63BC276A3EF}">
      <dsp:nvSpPr>
        <dsp:cNvPr id="0" name=""/>
        <dsp:cNvSpPr/>
      </dsp:nvSpPr>
      <dsp:spPr>
        <a:xfrm>
          <a:off x="45107" y="1156317"/>
          <a:ext cx="3340136" cy="108205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  <a:endParaRPr lang="en-US" sz="2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97929" y="1209139"/>
        <a:ext cx="3234492" cy="976411"/>
      </dsp:txXfrm>
    </dsp:sp>
    <dsp:sp modelId="{A66EBD3D-E7C5-421C-B8B5-728648057DDC}">
      <dsp:nvSpPr>
        <dsp:cNvPr id="0" name=""/>
        <dsp:cNvSpPr/>
      </dsp:nvSpPr>
      <dsp:spPr>
        <a:xfrm rot="5400000">
          <a:off x="5983187" y="-190382"/>
          <a:ext cx="1191488" cy="62226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overcome the problem faced due to shortage of power.</a:t>
          </a:r>
        </a:p>
      </dsp:txBody>
      <dsp:txXfrm rot="-5400000">
        <a:off x="3467592" y="2383377"/>
        <a:ext cx="6164515" cy="1075160"/>
      </dsp:txXfrm>
    </dsp:sp>
    <dsp:sp modelId="{1C763A21-352A-41D1-A2E2-E305DABA275D}">
      <dsp:nvSpPr>
        <dsp:cNvPr id="0" name=""/>
        <dsp:cNvSpPr/>
      </dsp:nvSpPr>
      <dsp:spPr>
        <a:xfrm>
          <a:off x="45107" y="2351768"/>
          <a:ext cx="3349765" cy="1138377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sp:txBody>
      <dsp:txXfrm>
        <a:off x="100678" y="2407339"/>
        <a:ext cx="3238623" cy="102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2E507-9812-4BDC-B7AF-A8CE0BCFE9BC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88533-F8CA-4F31-AA26-62A86E949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44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CCBF-1E87-4E4E-BEE8-E4C5D40BB45D}" type="datetime1">
              <a:rPr lang="en-IN" smtClean="0"/>
              <a:t>25-08-2021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F2B4-F4FC-457D-8D0B-4FD1CDDC4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824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C3EAB-F486-4902-AD9D-A6EC8ED3D92F}" type="datetime1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F2B4-F4FC-457D-8D0B-4FD1CDDC4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2128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C3EAB-F486-4902-AD9D-A6EC8ED3D92F}" type="datetime1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F2B4-F4FC-457D-8D0B-4FD1CDDC4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7312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BDFD-E93A-4836-84BB-F866078EDC56}" type="datetime1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F2B4-F4FC-457D-8D0B-4FD1CDDC4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28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C3EAB-F486-4902-AD9D-A6EC8ED3D92F}" type="datetime1">
              <a:rPr lang="en-IN" smtClean="0"/>
              <a:t>25-08-2021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F2B4-F4FC-457D-8D0B-4FD1CDDC4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0980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BA7F-E3C0-4BE1-8B9C-DFBE8CA95CC8}" type="datetime1">
              <a:rPr lang="en-IN" smtClean="0"/>
              <a:t>25-08-2021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F2B4-F4FC-457D-8D0B-4FD1CDDC4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2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C3EAB-F486-4902-AD9D-A6EC8ED3D92F}" type="datetime1">
              <a:rPr lang="en-IN" smtClean="0"/>
              <a:t>25-08-2021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F2B4-F4FC-457D-8D0B-4FD1CDDC4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4253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C3EAB-F486-4902-AD9D-A6EC8ED3D92F}" type="datetime1">
              <a:rPr lang="en-IN" smtClean="0"/>
              <a:t>25-08-2021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F2B4-F4FC-457D-8D0B-4FD1CDDC498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224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A738-A11A-42A6-A11F-5E01F785D813}" type="datetime1">
              <a:rPr lang="en-IN" smtClean="0"/>
              <a:t>25-08-2021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F2B4-F4FC-457D-8D0B-4FD1CDDC4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98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DC11-1E46-4BB5-9CEB-CF9798567634}" type="datetime1">
              <a:rPr lang="en-IN" smtClean="0"/>
              <a:t>25-08-2021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F2B4-F4FC-457D-8D0B-4FD1CDDC4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97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C3EAB-F486-4902-AD9D-A6EC8ED3D92F}" type="datetime1">
              <a:rPr lang="en-IN" smtClean="0"/>
              <a:t>25-08-2021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F2B4-F4FC-457D-8D0B-4FD1CDDC4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03202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97F2325-13C0-4318-9375-FFC37D784786}" type="datetime1">
              <a:rPr lang="en-IN" smtClean="0"/>
              <a:t>25-08-2021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F2B4-F4FC-457D-8D0B-4FD1CDDC4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95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DDC3EAB-F486-4902-AD9D-A6EC8ED3D92F}" type="datetime1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AABF2B4-F4FC-457D-8D0B-4FD1CDDC4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33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Multi-City%20load%20shedding%20system_final%20output.mp4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hyperlink" Target="https://www.jeffreykopcak.com/2014/03/17/dongle-bits-raspberry-pi-and-arduino/" TargetMode="External"/><Relationship Id="rId7" Type="http://schemas.openxmlformats.org/officeDocument/2006/relationships/hyperlink" Target="https://www.aranacorp.com/fr/product/nodemcu-esp8266-v2-amica/" TargetMode="External"/><Relationship Id="rId12" Type="http://schemas.openxmlformats.org/officeDocument/2006/relationships/hyperlink" Target="http://digistump.com/wiki/oak/tutorials/buzzer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8.jpg"/><Relationship Id="rId5" Type="http://schemas.openxmlformats.org/officeDocument/2006/relationships/hyperlink" Target="http://digistump.com/wiki/digispark/tutorials/rtc" TargetMode="External"/><Relationship Id="rId10" Type="http://schemas.openxmlformats.org/officeDocument/2006/relationships/hyperlink" Target="https://commons.wikimedia.org/wiki/File:RBG-LED.png" TargetMode="External"/><Relationship Id="rId4" Type="http://schemas.openxmlformats.org/officeDocument/2006/relationships/image" Target="../media/image4.jpg"/><Relationship Id="rId9" Type="http://schemas.openxmlformats.org/officeDocument/2006/relationships/image" Target="../media/image7.png"/><Relationship Id="rId14" Type="http://schemas.openxmlformats.org/officeDocument/2006/relationships/hyperlink" Target="https://www.teachmemicro.com/arduino-tutorials/arduino-lcd-tutorial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15D3B2-85AD-4AB4-8FC1-0226AD16D709}"/>
              </a:ext>
            </a:extLst>
          </p:cNvPr>
          <p:cNvSpPr txBox="1"/>
          <p:nvPr/>
        </p:nvSpPr>
        <p:spPr>
          <a:xfrm>
            <a:off x="0" y="1794988"/>
            <a:ext cx="1172342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Work (18EC6ICMPR)</a:t>
            </a:r>
          </a:p>
          <a:p>
            <a:pPr algn="ctr"/>
            <a:endParaRPr lang="en-US" sz="1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5998BE-93EE-4FAA-969F-86071552A890}"/>
              </a:ext>
            </a:extLst>
          </p:cNvPr>
          <p:cNvSpPr/>
          <p:nvPr/>
        </p:nvSpPr>
        <p:spPr>
          <a:xfrm>
            <a:off x="227462" y="3528797"/>
            <a:ext cx="117370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I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Mahesh Kumar N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 Prof. in Dept. of  ECE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32F918-E89D-4563-9FAF-A99C9AC354AD}"/>
              </a:ext>
            </a:extLst>
          </p:cNvPr>
          <p:cNvGrpSpPr/>
          <p:nvPr/>
        </p:nvGrpSpPr>
        <p:grpSpPr>
          <a:xfrm>
            <a:off x="226050" y="197729"/>
            <a:ext cx="11762032" cy="1552592"/>
            <a:chOff x="-13649" y="224362"/>
            <a:chExt cx="11762032" cy="15525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4DD4F6C-037B-4E79-8F51-D8D141ED04C3}"/>
                </a:ext>
              </a:extLst>
            </p:cNvPr>
            <p:cNvSpPr/>
            <p:nvPr/>
          </p:nvSpPr>
          <p:spPr>
            <a:xfrm>
              <a:off x="-13649" y="224362"/>
              <a:ext cx="11723427" cy="1525296"/>
            </a:xfrm>
            <a:prstGeom prst="rect">
              <a:avLst/>
            </a:prstGeom>
            <a:solidFill>
              <a:srgbClr val="0067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4BECFA-FABF-49D9-A732-983D80CE6B59}"/>
                </a:ext>
              </a:extLst>
            </p:cNvPr>
            <p:cNvSpPr txBox="1"/>
            <p:nvPr/>
          </p:nvSpPr>
          <p:spPr>
            <a:xfrm>
              <a:off x="1672634" y="559426"/>
              <a:ext cx="100757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DAYANANDA SAGAR COLLEGE OF ENGINEERING</a:t>
              </a:r>
            </a:p>
            <a:p>
              <a:pPr algn="ctr"/>
              <a:r>
                <a:rPr lang="en-I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ELECTRONICS AND COMMUNICATION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B865C14-E737-434A-AFBE-E47DB5C33957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1"/>
            <a:stretch/>
          </p:blipFill>
          <p:spPr bwMode="auto">
            <a:xfrm>
              <a:off x="633542" y="227488"/>
              <a:ext cx="1509158" cy="1549466"/>
            </a:xfrm>
            <a:prstGeom prst="rect">
              <a:avLst/>
            </a:prstGeom>
            <a:noFill/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EB97CBF-02DB-4614-A1DB-67986E362093}"/>
              </a:ext>
            </a:extLst>
          </p:cNvPr>
          <p:cNvSpPr/>
          <p:nvPr/>
        </p:nvSpPr>
        <p:spPr>
          <a:xfrm>
            <a:off x="226049" y="2722566"/>
            <a:ext cx="11723427" cy="75154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MULTI-CITY LOAD SHEDDING SYSTEM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DE271A-2EC2-41CC-9229-D7D5CAD17DFE}"/>
              </a:ext>
            </a:extLst>
          </p:cNvPr>
          <p:cNvGrpSpPr/>
          <p:nvPr/>
        </p:nvGrpSpPr>
        <p:grpSpPr>
          <a:xfrm>
            <a:off x="198752" y="5100330"/>
            <a:ext cx="11737075" cy="1077565"/>
            <a:chOff x="0" y="3758631"/>
            <a:chExt cx="11737075" cy="107756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E73C2E3-FA18-437A-8406-6B4C1294DC3E}"/>
                </a:ext>
              </a:extLst>
            </p:cNvPr>
            <p:cNvSpPr/>
            <p:nvPr/>
          </p:nvSpPr>
          <p:spPr>
            <a:xfrm>
              <a:off x="27297" y="3758631"/>
              <a:ext cx="117097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ANUSHA R SAJJANSHETTAR	</a:t>
              </a:r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ASAAD UR RAHEMAN DODAMANI            MEGHANA S           G CHANDAN</a:t>
              </a:r>
            </a:p>
            <a:p>
              <a:pPr algn="just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92C785-9413-4049-B82B-9CEDA27A81B2}"/>
                </a:ext>
              </a:extLst>
            </p:cNvPr>
            <p:cNvSpPr/>
            <p:nvPr/>
          </p:nvSpPr>
          <p:spPr>
            <a:xfrm>
              <a:off x="0" y="4189865"/>
              <a:ext cx="117097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(1DS18EC012)                                              (1DS18EC014)                                  (1DS18EC052)          (1DS19EC410) 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1D4A4EA-C03C-4B02-A430-03628B8FDEA2}"/>
              </a:ext>
            </a:extLst>
          </p:cNvPr>
          <p:cNvSpPr/>
          <p:nvPr/>
        </p:nvSpPr>
        <p:spPr>
          <a:xfrm>
            <a:off x="226049" y="4224871"/>
            <a:ext cx="117097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presented by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95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33C5C9-C465-41E7-864B-4B5CD3E83F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4373" y="190867"/>
            <a:ext cx="10396538" cy="115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 dirty="0">
                <a:solidFill>
                  <a:schemeClr val="accent1">
                    <a:lumMod val="75000"/>
                  </a:schemeClr>
                </a:solidFill>
              </a:rPr>
              <a:t>RESULT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D143D99E-4DDE-4EEC-B9C9-6B8A0B8F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7556" y="5952645"/>
            <a:ext cx="11696129" cy="498470"/>
          </a:xfrm>
        </p:spPr>
        <p:txBody>
          <a:bodyPr/>
          <a:lstStyle/>
          <a:p>
            <a:r>
              <a:rPr lang="en-IN" sz="2000" dirty="0"/>
              <a:t>09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B3946-CDB8-4EB9-B3AA-B923E86F769C}"/>
              </a:ext>
            </a:extLst>
          </p:cNvPr>
          <p:cNvSpPr txBox="1"/>
          <p:nvPr/>
        </p:nvSpPr>
        <p:spPr>
          <a:xfrm>
            <a:off x="130455" y="5394384"/>
            <a:ext cx="1183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Fig.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Showing system initialization</a:t>
            </a:r>
          </a:p>
        </p:txBody>
      </p:sp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1CB3118C-ADF7-4E6E-A20E-7911A6472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715" y="1532321"/>
            <a:ext cx="6303810" cy="38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65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4225-F3B3-42E7-8391-01957A21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62" y="230741"/>
            <a:ext cx="9534618" cy="118872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Advantages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1BD25-7639-4270-B80A-2045E63B7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562" y="1952121"/>
            <a:ext cx="10014045" cy="44402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ato"/>
              </a:rPr>
              <a:t> </a:t>
            </a:r>
            <a:r>
              <a:rPr lang="en-US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Lato"/>
              </a:rPr>
              <a:t>The planned schedules .</a:t>
            </a:r>
          </a:p>
          <a:p>
            <a:pPr>
              <a:lnSpc>
                <a:spcPct val="150000"/>
              </a:lnSpc>
            </a:pPr>
            <a:r>
              <a:rPr lang="en-US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Lato"/>
              </a:rPr>
              <a:t> Well informed schedules of the load shedding. </a:t>
            </a:r>
          </a:p>
          <a:p>
            <a:pPr>
              <a:lnSpc>
                <a:spcPct val="150000"/>
              </a:lnSpc>
            </a:pPr>
            <a:r>
              <a:rPr lang="en-US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Lato"/>
              </a:rPr>
              <a:t> It reduces the humans risk.</a:t>
            </a:r>
          </a:p>
          <a:p>
            <a:pPr>
              <a:lnSpc>
                <a:spcPct val="150000"/>
              </a:lnSpc>
            </a:pPr>
            <a:r>
              <a:rPr lang="en-US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Lato"/>
              </a:rPr>
              <a:t> Conserving time.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Lato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25EB183-6950-4831-8190-CE9B6446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6506" y="5721823"/>
            <a:ext cx="11696129" cy="498470"/>
          </a:xfrm>
        </p:spPr>
        <p:txBody>
          <a:bodyPr/>
          <a:lstStyle/>
          <a:p>
            <a:r>
              <a:rPr lang="en-IN" sz="20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63369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AEBBC-0414-45AC-8834-EDF88405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8" y="275208"/>
            <a:ext cx="10396882" cy="104124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BDCC11F-2C15-4797-A890-B048DE0EE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7935" y="5757334"/>
            <a:ext cx="11696129" cy="498470"/>
          </a:xfrm>
        </p:spPr>
        <p:txBody>
          <a:bodyPr/>
          <a:lstStyle/>
          <a:p>
            <a:r>
              <a:rPr lang="en-IN" sz="2000" dirty="0"/>
              <a:t>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0562" y="2044177"/>
            <a:ext cx="1050387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</a:pPr>
            <a:r>
              <a:rPr lang="en-IN" sz="2400" dirty="0">
                <a:latin typeface="Lato"/>
              </a:rPr>
              <a:t>Our project tried to address importance of load shedding and how it can be improvised through automation  and IoT.</a:t>
            </a:r>
          </a:p>
          <a:p>
            <a:pPr marL="342900" indent="-342900"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</a:pPr>
            <a:endParaRPr lang="en-IN" sz="2400" dirty="0">
              <a:latin typeface="Lato"/>
            </a:endParaRPr>
          </a:p>
          <a:p>
            <a:pPr marL="342900" indent="-342900"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</a:pPr>
            <a:r>
              <a:rPr lang="en-IN" sz="2400" dirty="0">
                <a:latin typeface="Lato"/>
              </a:rPr>
              <a:t>Tried to redefine the conventional load shedding methodology.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Lato"/>
            </a:endParaRPr>
          </a:p>
          <a:p>
            <a:pPr marL="342900" indent="-342900"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</a:pPr>
            <a:r>
              <a:rPr lang="en-IN" sz="2400" dirty="0">
                <a:latin typeface="Lato"/>
              </a:rPr>
              <a:t>Transforming the energy sector from a central, hierarchical supply chain to a decentralized, smart and optimized system.</a:t>
            </a:r>
          </a:p>
          <a:p>
            <a:pPr marL="342900" indent="-342900">
              <a:buSzPct val="150000"/>
              <a:buFont typeface="Arial" panose="020B0604020202020204" pitchFamily="34" charset="0"/>
              <a:buChar char="•"/>
            </a:pPr>
            <a:endParaRPr lang="en-IN" sz="2000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12324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4FDCB-AD27-494A-B884-7D94A86E0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8" y="248575"/>
            <a:ext cx="10396882" cy="111501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Future scope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31D29DD7-66AF-4ACA-846C-EE293D74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7935" y="5723762"/>
            <a:ext cx="11696129" cy="498470"/>
          </a:xfrm>
        </p:spPr>
        <p:txBody>
          <a:bodyPr/>
          <a:lstStyle/>
          <a:p>
            <a:r>
              <a:rPr lang="en-IN" sz="2000" dirty="0"/>
              <a:t>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1" y="1852383"/>
            <a:ext cx="10644554" cy="364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IN" sz="2000" dirty="0">
                <a:effectLst/>
                <a:latin typeface="Lato"/>
                <a:ea typeface="Calibri" panose="020F0502020204030204" pitchFamily="34" charset="0"/>
                <a:cs typeface="Times New Roman" panose="02020603050405020304" pitchFamily="18" charset="0"/>
              </a:rPr>
              <a:t>The better method for the fault detection system to detect the location of fault area and better load monitoring can be developed.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IN" sz="2000" dirty="0">
                <a:effectLst/>
                <a:latin typeface="Lato"/>
                <a:ea typeface="Calibri" panose="020F0502020204030204" pitchFamily="34" charset="0"/>
                <a:cs typeface="Times New Roman" panose="02020603050405020304" pitchFamily="18" charset="0"/>
              </a:rPr>
              <a:t>Notification of system failure or fault detection can be provided directly to the officials with improved network and technology.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IN" sz="2000" dirty="0">
                <a:effectLst/>
                <a:latin typeface="Lato"/>
                <a:ea typeface="Calibri" panose="020F0502020204030204" pitchFamily="34" charset="0"/>
                <a:cs typeface="Times New Roman" panose="02020603050405020304" pitchFamily="18" charset="0"/>
              </a:rPr>
              <a:t>Better user interface and experience.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IN" sz="2000" dirty="0">
                <a:effectLst/>
                <a:latin typeface="Lato"/>
                <a:ea typeface="Calibri" panose="020F0502020204030204" pitchFamily="34" charset="0"/>
                <a:cs typeface="Times New Roman" panose="02020603050405020304" pitchFamily="18" charset="0"/>
              </a:rPr>
              <a:t>Show the user available power and the about that needs to be shed.</a:t>
            </a:r>
            <a:endParaRPr lang="en-IN" sz="2400" dirty="0">
              <a:latin typeface="Lato"/>
            </a:endParaRPr>
          </a:p>
          <a:p>
            <a:endParaRPr lang="en-IN" sz="2400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585996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C40BB-CB22-4B10-ABC8-7E1213030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195309"/>
            <a:ext cx="10396882" cy="1212534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ED88-641F-4A17-8D61-0CA2CDAE92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2623" y="1503098"/>
            <a:ext cx="10792317" cy="57888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900" b="1" cap="none" dirty="0">
                <a:solidFill>
                  <a:srgbClr val="C00000"/>
                </a:solidFill>
                <a:latin typeface="Lato"/>
              </a:rPr>
              <a:t>[1]</a:t>
            </a:r>
            <a:r>
              <a:rPr lang="en-IN" sz="1900" cap="none" dirty="0">
                <a:solidFill>
                  <a:srgbClr val="C00000"/>
                </a:solidFill>
                <a:latin typeface="Lato"/>
              </a:rPr>
              <a:t> </a:t>
            </a:r>
            <a:r>
              <a:rPr lang="en-IN" sz="1900" cap="none" dirty="0">
                <a:latin typeface="Lato"/>
              </a:rPr>
              <a:t>Ron Bartels,” using IoT at homes and industries to mitigate the effects of blackouts and to better resultant  incidents of negative consequences”, Swinburne University of Technology.</a:t>
            </a:r>
          </a:p>
          <a:p>
            <a:pPr marL="0" indent="0" algn="just">
              <a:buNone/>
            </a:pPr>
            <a:r>
              <a:rPr lang="en-IN" sz="1900" b="1" cap="none" dirty="0">
                <a:solidFill>
                  <a:srgbClr val="C00000"/>
                </a:solidFill>
                <a:latin typeface="Lato"/>
              </a:rPr>
              <a:t>[2] </a:t>
            </a:r>
            <a:r>
              <a:rPr lang="en-IN" sz="1900" cap="none" dirty="0" err="1">
                <a:latin typeface="Lato"/>
              </a:rPr>
              <a:t>Raghu.C.N</a:t>
            </a:r>
            <a:r>
              <a:rPr lang="en-IN" sz="1900" cap="none" dirty="0">
                <a:latin typeface="Lato"/>
              </a:rPr>
              <a:t>, G.Raghavendra, Doddabasappa N, Anil Kumar D B :”Situation Analysis of Load Shedding and its Effectiveness in the Area of Power System Security” in International Journal of Applied Engineering Research ISSN 0973-4562 Volume 13, Number 20(2018) pp. 14561-14565 , Research India Publication.</a:t>
            </a:r>
          </a:p>
          <a:p>
            <a:pPr marL="0" indent="0" algn="just">
              <a:buNone/>
            </a:pPr>
            <a:r>
              <a:rPr lang="en-IN" sz="1900" b="1" cap="none" dirty="0">
                <a:solidFill>
                  <a:srgbClr val="C00000"/>
                </a:solidFill>
                <a:latin typeface="Lato"/>
              </a:rPr>
              <a:t>[3] </a:t>
            </a:r>
            <a:r>
              <a:rPr lang="en-IN" sz="1900" cap="none" dirty="0" err="1">
                <a:latin typeface="Lato"/>
              </a:rPr>
              <a:t>Itika</a:t>
            </a:r>
            <a:r>
              <a:rPr lang="en-IN" sz="1900" cap="none" dirty="0">
                <a:latin typeface="Lato"/>
              </a:rPr>
              <a:t> Sharma, </a:t>
            </a:r>
            <a:r>
              <a:rPr lang="en-IN" sz="1900" cap="none" dirty="0" err="1">
                <a:latin typeface="Lato"/>
              </a:rPr>
              <a:t>Shavet</a:t>
            </a:r>
            <a:r>
              <a:rPr lang="en-IN" sz="1900" cap="none" dirty="0">
                <a:latin typeface="Lato"/>
              </a:rPr>
              <a:t> Sharma : “Load Shedding Management” in International Journal of Trend in Scientific Research and Development (IJTSRD), ISSN: 2456-6470 .</a:t>
            </a:r>
          </a:p>
          <a:p>
            <a:pPr marL="0" indent="0" algn="just">
              <a:buNone/>
            </a:pPr>
            <a:r>
              <a:rPr lang="en-IN" sz="1900" b="1" cap="none" dirty="0">
                <a:solidFill>
                  <a:srgbClr val="C00000"/>
                </a:solidFill>
                <a:latin typeface="Lato"/>
              </a:rPr>
              <a:t>[4] </a:t>
            </a:r>
            <a:r>
              <a:rPr lang="en-IN" sz="1900" cap="none" dirty="0">
                <a:latin typeface="Lato"/>
              </a:rPr>
              <a:t>Praveen Raj R.S, Aditya Narayan, Akhil </a:t>
            </a:r>
            <a:r>
              <a:rPr lang="en-IN" sz="1900" cap="none" dirty="0" err="1">
                <a:latin typeface="Lato"/>
              </a:rPr>
              <a:t>Joshy</a:t>
            </a:r>
            <a:r>
              <a:rPr lang="en-IN" sz="1900" cap="none" dirty="0">
                <a:latin typeface="Lato"/>
              </a:rPr>
              <a:t>, Nandu Krishnan RB, Rahul S : ”IOT based Load Shedding” in International Journal of Science and Research (IJSR), ISSN:2319-7064, ResearchGate Impact Factor(2018): 0.28 | SJIF(2018): 7.426 .</a:t>
            </a:r>
          </a:p>
          <a:p>
            <a:pPr marL="0" indent="0" algn="just">
              <a:buNone/>
            </a:pPr>
            <a:endParaRPr lang="en-IN" sz="1900" cap="none" dirty="0">
              <a:latin typeface="Lato"/>
            </a:endParaRPr>
          </a:p>
          <a:p>
            <a:pPr marL="0" indent="0" algn="just">
              <a:buNone/>
            </a:pPr>
            <a:endParaRPr lang="en-IN" b="1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209E3C2-43E5-4B9C-8A59-369EAA70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8676" y="5757334"/>
            <a:ext cx="11696129" cy="498470"/>
          </a:xfrm>
        </p:spPr>
        <p:txBody>
          <a:bodyPr/>
          <a:lstStyle/>
          <a:p>
            <a:r>
              <a:rPr lang="en-IN" sz="20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662258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6C62-94F7-41D0-B956-5E8C58257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858" y="1781241"/>
            <a:ext cx="9755187" cy="2766528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6339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34BFBA-7862-40FF-AA2E-5444EF36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8" y="199987"/>
            <a:ext cx="10396882" cy="1151965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264CA6-8328-4C3D-A7A2-94C4277936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1014" y="1614782"/>
            <a:ext cx="10849970" cy="389747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Lato"/>
              </a:rPr>
              <a:t>Electricity has become one of the basic needs of the people</a:t>
            </a:r>
            <a:r>
              <a:rPr lang="en-US" sz="2400" cap="none" dirty="0">
                <a:solidFill>
                  <a:srgbClr val="000000"/>
                </a:solidFill>
                <a:latin typeface="Lato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Lato"/>
              </a:rPr>
              <a:t>Their daily activities, their daily routine, all depends on electricity. Thus to a proper system is required to provide an uninterrupted and fair supply of electricity.</a:t>
            </a:r>
          </a:p>
          <a:p>
            <a:pPr algn="just">
              <a:lnSpc>
                <a:spcPct val="150000"/>
              </a:lnSpc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Lato"/>
              </a:rPr>
              <a:t>Our project is used to distribute power from the source grid to everyone by scheduling the supply of power at the possible interval of time to all cities. </a:t>
            </a:r>
            <a:endParaRPr lang="en-IN" sz="2400" dirty="0">
              <a:latin typeface="Lato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58234131-F97F-42B8-903C-1D0F9408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7935" y="5775090"/>
            <a:ext cx="11696129" cy="498470"/>
          </a:xfrm>
        </p:spPr>
        <p:txBody>
          <a:bodyPr/>
          <a:lstStyle/>
          <a:p>
            <a:r>
              <a:rPr lang="en-IN" sz="2000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88204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59C2-A55C-474E-9D62-7BB49047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37" y="362499"/>
            <a:ext cx="11199723" cy="118872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Objectives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0582-D34A-46E4-AFD2-7644547D8E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4514" y="2306471"/>
            <a:ext cx="11015014" cy="257501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cap="none" dirty="0">
                <a:solidFill>
                  <a:srgbClr val="000000"/>
                </a:solidFill>
                <a:latin typeface="Lato"/>
              </a:rPr>
              <a:t>To provide a better load shedding system </a:t>
            </a:r>
            <a:r>
              <a:rPr lang="en-US" sz="2400" b="0" i="0" u="none" strike="noStrike" cap="none" baseline="0" dirty="0">
                <a:solidFill>
                  <a:srgbClr val="000000"/>
                </a:solidFill>
                <a:latin typeface="Lato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Lato"/>
              </a:rPr>
              <a:t>This system manages the power in critical demand situations so that people can schedule a plan to carry out the work and intended events on time.</a:t>
            </a:r>
            <a:endParaRPr lang="en-IN" sz="2400" dirty="0">
              <a:latin typeface="Lato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14C1F39D-843D-497D-B9B1-E974B50C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7935" y="5828356"/>
            <a:ext cx="11696129" cy="498470"/>
          </a:xfrm>
        </p:spPr>
        <p:txBody>
          <a:bodyPr/>
          <a:lstStyle/>
          <a:p>
            <a:r>
              <a:rPr lang="en-IN" sz="2000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59959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1FAB-28E4-46BE-9C69-A76A0EF1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12" y="417474"/>
            <a:ext cx="10535574" cy="1079183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Literature survey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2FEE2AB-2737-4AF8-860A-E929F2EC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7935" y="5748456"/>
            <a:ext cx="11696129" cy="498470"/>
          </a:xfrm>
        </p:spPr>
        <p:txBody>
          <a:bodyPr/>
          <a:lstStyle/>
          <a:p>
            <a:r>
              <a:rPr lang="en-IN" sz="2000" dirty="0"/>
              <a:t>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397" y="2255421"/>
            <a:ext cx="106372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C00000"/>
              </a:buClr>
              <a:buSzPct val="150000"/>
              <a:buFont typeface="Arial" pitchFamily="34" charset="0"/>
              <a:buChar char="•"/>
            </a:pPr>
            <a:r>
              <a:rPr lang="en-IN" sz="2400" dirty="0">
                <a:latin typeface="Lato"/>
              </a:rPr>
              <a:t>If the load shedding is used efficiently it can help both the utility company and the consumer to conserve energy and reduce cost.</a:t>
            </a:r>
          </a:p>
          <a:p>
            <a:pPr marL="342900" indent="-342900" algn="just">
              <a:lnSpc>
                <a:spcPct val="150000"/>
              </a:lnSpc>
              <a:buClr>
                <a:srgbClr val="C00000"/>
              </a:buClr>
              <a:buSzPct val="150000"/>
              <a:buFont typeface="Arial" pitchFamily="34" charset="0"/>
              <a:buChar char="•"/>
            </a:pPr>
            <a:r>
              <a:rPr lang="en-IN" sz="2400" dirty="0">
                <a:latin typeface="Lato"/>
              </a:rPr>
              <a:t>Blackouts will result if load shedding is not efficiently performed.</a:t>
            </a:r>
          </a:p>
          <a:p>
            <a:pPr algn="just">
              <a:buClr>
                <a:srgbClr val="C00000"/>
              </a:buClr>
            </a:pPr>
            <a:endParaRPr lang="en-IN" sz="2400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78333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6C36D-3842-42E9-BF30-FFF4DB3744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4790" y="223333"/>
            <a:ext cx="10394707" cy="331118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7200" b="1" dirty="0">
                <a:latin typeface="Lato"/>
              </a:rPr>
              <a:t>Effects of improper load shedding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7200" cap="none" dirty="0">
                <a:latin typeface="Lato"/>
              </a:rPr>
              <a:t>New Delhi[2012]. Over loading on 400 kv bina– Gwalior–Agra link. Loss of 400kv Bina-Gwalior link.</a:t>
            </a:r>
            <a:endParaRPr lang="en-IN" sz="7200" cap="none" dirty="0">
              <a:latin typeface="Lato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7200" cap="none" dirty="0">
                <a:latin typeface="Lato"/>
              </a:rPr>
              <a:t>Arizona-southern California[2011]: on September 8, 2011, cascading outage occurred due to an 11-minute system disturbance occurred in the pacific southwest, and approximately 2.7 million customers left without power.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7200" cap="none" dirty="0">
                <a:latin typeface="Lato"/>
              </a:rPr>
              <a:t>U.S.-Canada[2003]: it affected northeastern united states and parts of southern Canada, from new York north to Toronto and west to detroit in this blackout, </a:t>
            </a:r>
            <a:endParaRPr lang="en-IN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2D881834-281E-4E47-A15C-BC89B95F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7935" y="5846111"/>
            <a:ext cx="11696129" cy="498470"/>
          </a:xfrm>
        </p:spPr>
        <p:txBody>
          <a:bodyPr/>
          <a:lstStyle/>
          <a:p>
            <a:r>
              <a:rPr lang="en-IN" sz="2000" dirty="0"/>
              <a:t>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F1049-DE21-45DF-8041-E43C4CFD12AD}"/>
              </a:ext>
            </a:extLst>
          </p:cNvPr>
          <p:cNvSpPr txBox="1"/>
          <p:nvPr/>
        </p:nvSpPr>
        <p:spPr>
          <a:xfrm>
            <a:off x="759725" y="3341458"/>
            <a:ext cx="1067254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Lato"/>
              </a:rPr>
              <a:t>RELATED SURVEY’s :</a:t>
            </a:r>
          </a:p>
          <a:p>
            <a:endParaRPr lang="en-IN" sz="1200" b="1" dirty="0">
              <a:latin typeface="Lato"/>
            </a:endParaRPr>
          </a:p>
          <a:p>
            <a:r>
              <a:rPr lang="en-IN" b="1" dirty="0">
                <a:solidFill>
                  <a:srgbClr val="C00000"/>
                </a:solidFill>
                <a:latin typeface="Lato"/>
              </a:rPr>
              <a:t>[1] </a:t>
            </a:r>
            <a:r>
              <a:rPr lang="en-IN" dirty="0">
                <a:latin typeface="Lato"/>
              </a:rPr>
              <a:t>Ron Bartels,” Using IoT at homes and industries to mitigate the effects of blackouts and to better resultant  incidents of negative consequences”, Swinburne university of technology.</a:t>
            </a:r>
          </a:p>
          <a:p>
            <a:endParaRPr lang="en-IN" dirty="0">
              <a:latin typeface="Lato"/>
            </a:endParaRPr>
          </a:p>
          <a:p>
            <a:r>
              <a:rPr lang="en-IN" b="1" dirty="0">
                <a:solidFill>
                  <a:srgbClr val="C00000"/>
                </a:solidFill>
                <a:latin typeface="Lato"/>
              </a:rPr>
              <a:t>[2] </a:t>
            </a:r>
            <a:r>
              <a:rPr lang="en-IN" sz="1800" cap="none" dirty="0" err="1">
                <a:latin typeface="Lato"/>
              </a:rPr>
              <a:t>Raghu.C.N</a:t>
            </a:r>
            <a:r>
              <a:rPr lang="en-IN" sz="1800" cap="none" dirty="0">
                <a:latin typeface="Lato"/>
              </a:rPr>
              <a:t>, G.Raghavendra, Doddabasappa N, Anil Kumar D B :”Situation Analysis of Load Shedding and its Effectiveness in the Area of Power System Security” in International Journal of Applied Engineering Research ISSN 0973-4562 Volume 13, Number 20(2018) pp. 14561-14565 , Research India Publication.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>
              <a:latin typeface="Lato"/>
            </a:endParaRPr>
          </a:p>
          <a:p>
            <a:r>
              <a:rPr lang="en-IN" dirty="0">
                <a:latin typeface="Lato"/>
              </a:rPr>
              <a:t>  </a:t>
            </a:r>
          </a:p>
          <a:p>
            <a:r>
              <a:rPr lang="en-IN" sz="1600" dirty="0">
                <a:latin typeface="Lato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56591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554922"/>
              </p:ext>
            </p:extLst>
          </p:nvPr>
        </p:nvGraphicFramePr>
        <p:xfrm>
          <a:off x="1142999" y="1830911"/>
          <a:ext cx="9906000" cy="3518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ACDAF285-67FB-49A4-80FD-740CF749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7935" y="5766212"/>
            <a:ext cx="11696129" cy="498470"/>
          </a:xfrm>
        </p:spPr>
        <p:txBody>
          <a:bodyPr/>
          <a:lstStyle/>
          <a:p>
            <a:r>
              <a:rPr lang="en-IN" sz="2000" dirty="0"/>
              <a:t>05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EF2D401-A570-46B8-9A76-593EE3C43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12" y="455252"/>
            <a:ext cx="10535574" cy="95887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PROBLEM</a:t>
            </a:r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6330761F-3F82-4A93-96AC-CD040D5D3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789" y="1423305"/>
            <a:ext cx="9756419" cy="435720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1098BC4-DD8D-4A3C-9B8A-9DD6C99DC1EF}"/>
              </a:ext>
            </a:extLst>
          </p:cNvPr>
          <p:cNvSpPr txBox="1">
            <a:spLocks/>
          </p:cNvSpPr>
          <p:nvPr/>
        </p:nvSpPr>
        <p:spPr>
          <a:xfrm>
            <a:off x="769961" y="5686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BLOCK DIAGRAM</a:t>
            </a:r>
            <a:endParaRPr lang="en-IN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6385C86-0979-4E3C-891F-A5E2AEAD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7935" y="5856544"/>
            <a:ext cx="11696129" cy="498470"/>
          </a:xfrm>
        </p:spPr>
        <p:txBody>
          <a:bodyPr/>
          <a:lstStyle/>
          <a:p>
            <a:r>
              <a:rPr lang="en-IN" sz="2000" dirty="0"/>
              <a:t>06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1EA288-5345-49C5-B6F3-0538B0B0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12" y="271340"/>
            <a:ext cx="10535574" cy="1079183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BLOCK DIAGRAM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490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E1E147E4-5160-4A7C-ABDD-889B1ADE5ECF}"/>
              </a:ext>
            </a:extLst>
          </p:cNvPr>
          <p:cNvSpPr txBox="1">
            <a:spLocks/>
          </p:cNvSpPr>
          <p:nvPr/>
        </p:nvSpPr>
        <p:spPr>
          <a:xfrm>
            <a:off x="603983" y="4240093"/>
            <a:ext cx="1776140" cy="14630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ARDUINO UNO</a:t>
            </a:r>
          </a:p>
        </p:txBody>
      </p:sp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E47559DE-07C3-410D-A816-37429757CCBE}"/>
              </a:ext>
            </a:extLst>
          </p:cNvPr>
          <p:cNvSpPr txBox="1">
            <a:spLocks/>
          </p:cNvSpPr>
          <p:nvPr/>
        </p:nvSpPr>
        <p:spPr>
          <a:xfrm>
            <a:off x="2867694" y="4240093"/>
            <a:ext cx="1776140" cy="14630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RTC</a:t>
            </a:r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0E221363-6A63-48F4-B90D-1587F9A213A2}"/>
              </a:ext>
            </a:extLst>
          </p:cNvPr>
          <p:cNvSpPr txBox="1">
            <a:spLocks/>
          </p:cNvSpPr>
          <p:nvPr/>
        </p:nvSpPr>
        <p:spPr>
          <a:xfrm>
            <a:off x="5096995" y="4227782"/>
            <a:ext cx="1776140" cy="14630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NODE MCU ESP8266</a:t>
            </a:r>
          </a:p>
        </p:txBody>
      </p:sp>
      <p:sp>
        <p:nvSpPr>
          <p:cNvPr id="6" name="Text Placeholder 21">
            <a:extLst>
              <a:ext uri="{FF2B5EF4-FFF2-40B4-BE49-F238E27FC236}">
                <a16:creationId xmlns:a16="http://schemas.microsoft.com/office/drawing/2014/main" id="{498C6A5E-2D85-49C7-89CD-17BA4B6DEF8F}"/>
              </a:ext>
            </a:extLst>
          </p:cNvPr>
          <p:cNvSpPr txBox="1">
            <a:spLocks/>
          </p:cNvSpPr>
          <p:nvPr/>
        </p:nvSpPr>
        <p:spPr>
          <a:xfrm>
            <a:off x="9521692" y="4213843"/>
            <a:ext cx="1921541" cy="14630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PROTEUS 8 </a:t>
            </a:r>
            <a:r>
              <a:rPr lang="en-US" sz="1600" b="1" dirty="0"/>
              <a:t>PROFESSIONAL</a:t>
            </a:r>
            <a:endParaRPr lang="en-US" sz="1800" b="1" dirty="0"/>
          </a:p>
        </p:txBody>
      </p:sp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2A0ECECC-9770-4B5A-A62F-F5EA2794BC56}"/>
              </a:ext>
            </a:extLst>
          </p:cNvPr>
          <p:cNvSpPr txBox="1">
            <a:spLocks/>
          </p:cNvSpPr>
          <p:nvPr/>
        </p:nvSpPr>
        <p:spPr>
          <a:xfrm>
            <a:off x="7401650" y="4227782"/>
            <a:ext cx="1776140" cy="14630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LED, BUZZER, LCD</a:t>
            </a:r>
          </a:p>
        </p:txBody>
      </p:sp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7DA55C56-94B8-47FB-885F-5767C4B4BC5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563" r="9464"/>
          <a:stretch/>
        </p:blipFill>
        <p:spPr>
          <a:xfrm>
            <a:off x="644279" y="2148827"/>
            <a:ext cx="1776141" cy="13115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A36A1758-16BD-4462-A985-D683B62608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7811" t="14493" r="7272" b="17316"/>
          <a:stretch/>
        </p:blipFill>
        <p:spPr>
          <a:xfrm>
            <a:off x="2963912" y="2203462"/>
            <a:ext cx="1776141" cy="12255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BB5DD1-98FF-4556-8EFA-C328D2F6CB0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t="19520" b="20492"/>
          <a:stretch/>
        </p:blipFill>
        <p:spPr>
          <a:xfrm>
            <a:off x="5277301" y="2222216"/>
            <a:ext cx="1657399" cy="12067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2" descr="Proteus Design Suite - Wikipedia">
            <a:extLst>
              <a:ext uri="{FF2B5EF4-FFF2-40B4-BE49-F238E27FC236}">
                <a16:creationId xmlns:a16="http://schemas.microsoft.com/office/drawing/2014/main" id="{5BC46D8A-4C45-43BF-984D-DC4FFD4AA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217" y="2256949"/>
            <a:ext cx="1533761" cy="120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EDC350C-00D5-4D4B-A0C9-18512E76BAAC}"/>
              </a:ext>
            </a:extLst>
          </p:cNvPr>
          <p:cNvGrpSpPr/>
          <p:nvPr/>
        </p:nvGrpSpPr>
        <p:grpSpPr>
          <a:xfrm>
            <a:off x="7509122" y="2230760"/>
            <a:ext cx="1268515" cy="1257904"/>
            <a:chOff x="9826177" y="2202456"/>
            <a:chExt cx="1268515" cy="125790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E18259C-7D15-453C-820E-61BBFE84B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9826177" y="2202456"/>
              <a:ext cx="721831" cy="7379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0BFAE7B-E15B-4EB4-9711-EE5A343AD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rcRect l="18820" t="12284" r="13949" b="10809"/>
            <a:stretch/>
          </p:blipFill>
          <p:spPr>
            <a:xfrm>
              <a:off x="10584035" y="2241450"/>
              <a:ext cx="510657" cy="58415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4E14387-473A-4365-9C4F-97F45695D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>
              <a:off x="10133494" y="2952273"/>
              <a:ext cx="925171" cy="508087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8E4F3E-DF94-4D59-BDBA-46B9DCE6A0CB}"/>
              </a:ext>
            </a:extLst>
          </p:cNvPr>
          <p:cNvCxnSpPr>
            <a:cxnSpLocks/>
          </p:cNvCxnSpPr>
          <p:nvPr/>
        </p:nvCxnSpPr>
        <p:spPr>
          <a:xfrm>
            <a:off x="951016" y="3888420"/>
            <a:ext cx="10997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A4F755-5E09-494A-8812-D98CE3512E33}"/>
              </a:ext>
            </a:extLst>
          </p:cNvPr>
          <p:cNvCxnSpPr>
            <a:cxnSpLocks/>
          </p:cNvCxnSpPr>
          <p:nvPr/>
        </p:nvCxnSpPr>
        <p:spPr>
          <a:xfrm>
            <a:off x="3189669" y="3888420"/>
            <a:ext cx="10997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B7647E-BB32-49C0-9A62-26C7A0B3BDB3}"/>
              </a:ext>
            </a:extLst>
          </p:cNvPr>
          <p:cNvCxnSpPr>
            <a:cxnSpLocks/>
          </p:cNvCxnSpPr>
          <p:nvPr/>
        </p:nvCxnSpPr>
        <p:spPr>
          <a:xfrm>
            <a:off x="5428322" y="3888420"/>
            <a:ext cx="10997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31D5D8-3775-4FF9-AD4A-686611E8A2A1}"/>
              </a:ext>
            </a:extLst>
          </p:cNvPr>
          <p:cNvCxnSpPr>
            <a:cxnSpLocks/>
          </p:cNvCxnSpPr>
          <p:nvPr/>
        </p:nvCxnSpPr>
        <p:spPr>
          <a:xfrm>
            <a:off x="7666975" y="3888420"/>
            <a:ext cx="10997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A4F178-B59C-42D7-852E-28ECF8171AF8}"/>
              </a:ext>
            </a:extLst>
          </p:cNvPr>
          <p:cNvCxnSpPr>
            <a:cxnSpLocks/>
          </p:cNvCxnSpPr>
          <p:nvPr/>
        </p:nvCxnSpPr>
        <p:spPr>
          <a:xfrm>
            <a:off x="9905628" y="3888420"/>
            <a:ext cx="10997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96C93D-CB47-4842-BDBC-702F53A1E07C}"/>
              </a:ext>
            </a:extLst>
          </p:cNvPr>
          <p:cNvCxnSpPr>
            <a:cxnSpLocks/>
          </p:cNvCxnSpPr>
          <p:nvPr/>
        </p:nvCxnSpPr>
        <p:spPr>
          <a:xfrm>
            <a:off x="951016" y="3888420"/>
            <a:ext cx="10997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39BFA5-8C7D-411D-91F2-4DEE3C473CBC}"/>
              </a:ext>
            </a:extLst>
          </p:cNvPr>
          <p:cNvCxnSpPr>
            <a:cxnSpLocks/>
          </p:cNvCxnSpPr>
          <p:nvPr/>
        </p:nvCxnSpPr>
        <p:spPr>
          <a:xfrm>
            <a:off x="3189669" y="3888420"/>
            <a:ext cx="10997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E851D2-ED36-431B-9EA2-8D4DDEF79A09}"/>
              </a:ext>
            </a:extLst>
          </p:cNvPr>
          <p:cNvCxnSpPr>
            <a:cxnSpLocks/>
          </p:cNvCxnSpPr>
          <p:nvPr/>
        </p:nvCxnSpPr>
        <p:spPr>
          <a:xfrm>
            <a:off x="5428322" y="3888420"/>
            <a:ext cx="10997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D537DCA-7C76-4427-A73F-D0AC59D07F79}"/>
              </a:ext>
            </a:extLst>
          </p:cNvPr>
          <p:cNvCxnSpPr>
            <a:cxnSpLocks/>
          </p:cNvCxnSpPr>
          <p:nvPr/>
        </p:nvCxnSpPr>
        <p:spPr>
          <a:xfrm>
            <a:off x="7666975" y="3894343"/>
            <a:ext cx="10997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8E01C5-2880-46D7-9A32-90B7B5FFA9A9}"/>
              </a:ext>
            </a:extLst>
          </p:cNvPr>
          <p:cNvCxnSpPr>
            <a:cxnSpLocks/>
          </p:cNvCxnSpPr>
          <p:nvPr/>
        </p:nvCxnSpPr>
        <p:spPr>
          <a:xfrm>
            <a:off x="9905628" y="3888420"/>
            <a:ext cx="10997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114931FB-1D94-4290-A8F9-9AE5EF15F1B9}"/>
              </a:ext>
            </a:extLst>
          </p:cNvPr>
          <p:cNvSpPr txBox="1">
            <a:spLocks/>
          </p:cNvSpPr>
          <p:nvPr/>
        </p:nvSpPr>
        <p:spPr>
          <a:xfrm>
            <a:off x="897558" y="565970"/>
            <a:ext cx="10396882" cy="7012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TOOLS AND COMPONENTS</a:t>
            </a:r>
            <a:endParaRPr lang="en-IN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Slide Number Placeholder 1">
            <a:extLst>
              <a:ext uri="{FF2B5EF4-FFF2-40B4-BE49-F238E27FC236}">
                <a16:creationId xmlns:a16="http://schemas.microsoft.com/office/drawing/2014/main" id="{6B07B054-D387-4939-B53A-DC90D876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7935" y="5757038"/>
            <a:ext cx="11696129" cy="498470"/>
          </a:xfrm>
        </p:spPr>
        <p:txBody>
          <a:bodyPr/>
          <a:lstStyle/>
          <a:p>
            <a:r>
              <a:rPr lang="en-IN" sz="2000" dirty="0"/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795343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C7F1E1-1BE3-4C9C-80F1-6A58532943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20357" r="15782" b="1098"/>
          <a:stretch/>
        </p:blipFill>
        <p:spPr>
          <a:xfrm>
            <a:off x="3289830" y="1261095"/>
            <a:ext cx="4813300" cy="4574713"/>
          </a:xfrm>
        </p:spPr>
      </p:pic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5AC2C87C-F3E7-424C-8950-96F73DA2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7935" y="6094689"/>
            <a:ext cx="11696129" cy="498470"/>
          </a:xfrm>
        </p:spPr>
        <p:txBody>
          <a:bodyPr/>
          <a:lstStyle/>
          <a:p>
            <a:r>
              <a:rPr lang="en-IN" sz="2000" dirty="0"/>
              <a:t>08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28069FA-9FC7-4990-8074-1A1D02F41051}"/>
              </a:ext>
            </a:extLst>
          </p:cNvPr>
          <p:cNvSpPr txBox="1">
            <a:spLocks/>
          </p:cNvSpPr>
          <p:nvPr/>
        </p:nvSpPr>
        <p:spPr>
          <a:xfrm>
            <a:off x="632535" y="3773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lang="en-IN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4E26754-CC63-4709-A80A-1F35D4CBE224}"/>
              </a:ext>
            </a:extLst>
          </p:cNvPr>
          <p:cNvSpPr txBox="1">
            <a:spLocks/>
          </p:cNvSpPr>
          <p:nvPr/>
        </p:nvSpPr>
        <p:spPr>
          <a:xfrm rot="16200000">
            <a:off x="-2375838" y="2972469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Normal mode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CCF66D6-CDD6-447D-8D19-6A276291A1ED}"/>
              </a:ext>
            </a:extLst>
          </p:cNvPr>
          <p:cNvSpPr txBox="1">
            <a:spLocks/>
          </p:cNvSpPr>
          <p:nvPr/>
        </p:nvSpPr>
        <p:spPr>
          <a:xfrm rot="5400000">
            <a:off x="3480671" y="2972468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load shedding mode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9E3CC44-0DA1-4CE7-9497-695A796AD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12" y="134274"/>
            <a:ext cx="10535574" cy="958876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FLOW DIAGRAM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20540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1734</TotalTime>
  <Words>819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Berlin Sans FB Demi</vt:lpstr>
      <vt:lpstr>Calibri</vt:lpstr>
      <vt:lpstr>Cambria</vt:lpstr>
      <vt:lpstr>Gill Sans MT</vt:lpstr>
      <vt:lpstr>Lato</vt:lpstr>
      <vt:lpstr>Tahoma</vt:lpstr>
      <vt:lpstr>Times New Roman</vt:lpstr>
      <vt:lpstr>Parcel</vt:lpstr>
      <vt:lpstr>PowerPoint Presentation</vt:lpstr>
      <vt:lpstr>Introduction</vt:lpstr>
      <vt:lpstr>Objectives</vt:lpstr>
      <vt:lpstr>Literature survey</vt:lpstr>
      <vt:lpstr>PowerPoint Presentation</vt:lpstr>
      <vt:lpstr>PROBLEM</vt:lpstr>
      <vt:lpstr>BLOCK DIAGRAM</vt:lpstr>
      <vt:lpstr>PowerPoint Presentation</vt:lpstr>
      <vt:lpstr>FLOW DIAGRAM</vt:lpstr>
      <vt:lpstr>RESULT</vt:lpstr>
      <vt:lpstr>Advantages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 Chandan</dc:creator>
  <cp:keywords>mini project</cp:keywords>
  <cp:lastModifiedBy>Spoorthy M K</cp:lastModifiedBy>
  <cp:revision>123</cp:revision>
  <dcterms:created xsi:type="dcterms:W3CDTF">2021-05-30T16:20:23Z</dcterms:created>
  <dcterms:modified xsi:type="dcterms:W3CDTF">2021-08-25T06:39:13Z</dcterms:modified>
</cp:coreProperties>
</file>