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3"/>
  </p:notesMasterIdLst>
  <p:handoutMasterIdLst>
    <p:handoutMasterId r:id="rId14"/>
  </p:handoutMasterIdLst>
  <p:sldIdLst>
    <p:sldId id="275" r:id="rId5"/>
    <p:sldId id="276" r:id="rId6"/>
    <p:sldId id="277" r:id="rId7"/>
    <p:sldId id="279" r:id="rId8"/>
    <p:sldId id="285" r:id="rId9"/>
    <p:sldId id="282" r:id="rId10"/>
    <p:sldId id="283" r:id="rId11"/>
    <p:sldId id="284" r:id="rId12"/>
  </p:sldIdLst>
  <p:sldSz cx="138176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 showGuides="1">
      <p:cViewPr varScale="1">
        <p:scale>
          <a:sx n="76" d="100"/>
          <a:sy n="76" d="100"/>
        </p:scale>
        <p:origin x="557" y="86"/>
      </p:cViewPr>
      <p:guideLst>
        <p:guide orient="horz" pos="2088"/>
        <p:guide orient="horz" pos="2784"/>
        <p:guide orient="horz" pos="576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9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3817600" cy="3319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13188" y="3319272"/>
            <a:ext cx="13804412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14036" y="3575304"/>
            <a:ext cx="3975063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4036" y="4087368"/>
            <a:ext cx="3975063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13183" y="5183368"/>
            <a:ext cx="3969420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13183" y="6530865"/>
            <a:ext cx="3969420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13911" y="3575304"/>
            <a:ext cx="3975063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13911" y="4087369"/>
            <a:ext cx="3975063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05868" y="0"/>
            <a:ext cx="9211733" cy="4419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13188" y="0"/>
            <a:ext cx="4592679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13183" y="5183368"/>
            <a:ext cx="3969420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13183" y="6530865"/>
            <a:ext cx="3969420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4609164" y="3886200"/>
            <a:ext cx="4599273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13911" y="4713695"/>
            <a:ext cx="3975063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13911" y="5216094"/>
            <a:ext cx="3975063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14036" y="1530776"/>
            <a:ext cx="3975063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4036" y="2044386"/>
            <a:ext cx="3975063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4610227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9207373" y="0"/>
            <a:ext cx="4610228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10228" y="-1"/>
            <a:ext cx="4599273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4599273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8327" y="4443322"/>
            <a:ext cx="4599273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4036" y="848536"/>
            <a:ext cx="3935486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19904" y="3554730"/>
            <a:ext cx="3977793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1583" y="228601"/>
            <a:ext cx="3981543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1582" y="848536"/>
            <a:ext cx="3981980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7" y="228601"/>
            <a:ext cx="3852615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9210189" y="3331758"/>
            <a:ext cx="4592679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437" y="3329078"/>
            <a:ext cx="4592679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10228" y="4471780"/>
            <a:ext cx="4599273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4592242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09502" y="0"/>
            <a:ext cx="4608099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4037" y="4410390"/>
            <a:ext cx="3852615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42377" y="237736"/>
            <a:ext cx="3977794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41940" y="653144"/>
            <a:ext cx="3977794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51068" y="4350710"/>
            <a:ext cx="3966121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7" y="3886201"/>
            <a:ext cx="3852615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7" y="228601"/>
            <a:ext cx="13189526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6" y="2363788"/>
            <a:ext cx="13189526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901" userDrawn="1">
          <p15:clr>
            <a:srgbClr val="F26B43"/>
          </p15:clr>
        </p15:guide>
        <p15:guide id="3" pos="5803" userDrawn="1">
          <p15:clr>
            <a:srgbClr val="F26B43"/>
          </p15:clr>
        </p15:guide>
        <p15:guide id="4" pos="198" userDrawn="1">
          <p15:clr>
            <a:srgbClr val="5ACBF0"/>
          </p15:clr>
        </p15:guide>
        <p15:guide id="6" pos="8506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2704" userDrawn="1">
          <p15:clr>
            <a:srgbClr val="5ACBF0"/>
          </p15:clr>
        </p15:guide>
        <p15:guide id="11" pos="3099" userDrawn="1">
          <p15:clr>
            <a:srgbClr val="5ACBF0"/>
          </p15:clr>
        </p15:guide>
        <p15:guide id="12" pos="5605" userDrawn="1">
          <p15:clr>
            <a:srgbClr val="5ACBF0"/>
          </p15:clr>
        </p15:guide>
        <p15:guide id="13" pos="60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25AE5A-74AB-42CE-AC86-84F4747AFB5E}"/>
              </a:ext>
            </a:extLst>
          </p:cNvPr>
          <p:cNvSpPr txBox="1"/>
          <p:nvPr/>
        </p:nvSpPr>
        <p:spPr>
          <a:xfrm>
            <a:off x="1879600" y="3568266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GSSS – HACKATHON – IOT – 2021</a:t>
            </a:r>
          </a:p>
          <a:p>
            <a:pPr algn="ctr"/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D04696-D3D1-43FA-A887-B29FD7746263}"/>
              </a:ext>
            </a:extLst>
          </p:cNvPr>
          <p:cNvSpPr txBox="1"/>
          <p:nvPr/>
        </p:nvSpPr>
        <p:spPr>
          <a:xfrm>
            <a:off x="2075813" y="4864340"/>
            <a:ext cx="6722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Team ID            </a:t>
            </a:r>
            <a:r>
              <a:rPr lang="en-US" dirty="0"/>
              <a:t>:  </a:t>
            </a:r>
            <a:r>
              <a:rPr lang="en-US" dirty="0">
                <a:solidFill>
                  <a:schemeClr val="bg1"/>
                </a:solidFill>
              </a:rPr>
              <a:t> WIMAC2021-8</a:t>
            </a:r>
          </a:p>
          <a:p>
            <a:r>
              <a:rPr lang="en-US" b="1" dirty="0">
                <a:solidFill>
                  <a:srgbClr val="00B0F0"/>
                </a:solidFill>
              </a:rPr>
              <a:t>Team Name </a:t>
            </a:r>
            <a:r>
              <a:rPr lang="en-US" b="1" dirty="0"/>
              <a:t>     </a:t>
            </a:r>
            <a:r>
              <a:rPr lang="en-US" dirty="0"/>
              <a:t>:  </a:t>
            </a:r>
            <a:r>
              <a:rPr lang="en-US" dirty="0">
                <a:solidFill>
                  <a:schemeClr val="bg1"/>
                </a:solidFill>
              </a:rPr>
              <a:t>OMEGA</a:t>
            </a:r>
          </a:p>
          <a:p>
            <a:r>
              <a:rPr lang="en-US" b="1" dirty="0">
                <a:solidFill>
                  <a:srgbClr val="00B0F0"/>
                </a:solidFill>
              </a:rPr>
              <a:t>College Name   </a:t>
            </a:r>
            <a:r>
              <a:rPr lang="en-US" dirty="0"/>
              <a:t>:  </a:t>
            </a:r>
            <a:r>
              <a:rPr lang="en-US" dirty="0">
                <a:solidFill>
                  <a:schemeClr val="bg1"/>
                </a:solidFill>
              </a:rPr>
              <a:t>Dayananda Sagar College of Engineering</a:t>
            </a:r>
          </a:p>
          <a:p>
            <a:r>
              <a:rPr lang="en-US" b="1" dirty="0">
                <a:solidFill>
                  <a:srgbClr val="00B0F0"/>
                </a:solidFill>
              </a:rPr>
              <a:t>Team Members </a:t>
            </a:r>
            <a:r>
              <a:rPr lang="en-US" dirty="0"/>
              <a:t>:  </a:t>
            </a:r>
            <a:r>
              <a:rPr lang="en-US" dirty="0">
                <a:solidFill>
                  <a:schemeClr val="bg1"/>
                </a:solidFill>
              </a:rPr>
              <a:t>G Chandan</a:t>
            </a:r>
          </a:p>
          <a:p>
            <a:r>
              <a:rPr lang="en-US" dirty="0">
                <a:solidFill>
                  <a:schemeClr val="bg1"/>
                </a:solidFill>
              </a:rPr>
              <a:t>	               </a:t>
            </a:r>
            <a:r>
              <a:rPr lang="en-US" dirty="0" err="1">
                <a:solidFill>
                  <a:schemeClr val="bg1"/>
                </a:solidFill>
              </a:rPr>
              <a:t>Guruprasada</a:t>
            </a:r>
            <a:r>
              <a:rPr lang="en-US" dirty="0">
                <a:solidFill>
                  <a:schemeClr val="bg1"/>
                </a:solidFill>
              </a:rPr>
              <a:t> Hegde	</a:t>
            </a:r>
          </a:p>
          <a:p>
            <a:r>
              <a:rPr lang="en-US" dirty="0">
                <a:solidFill>
                  <a:schemeClr val="bg1"/>
                </a:solidFill>
              </a:rPr>
              <a:t>	               Spoorthy M K  </a:t>
            </a:r>
          </a:p>
          <a:p>
            <a:r>
              <a:rPr lang="en-US" dirty="0">
                <a:solidFill>
                  <a:schemeClr val="bg1"/>
                </a:solidFill>
              </a:rPr>
              <a:t>	               Meghana S    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Security System HD Stock Images | Shutterstock">
            <a:extLst>
              <a:ext uri="{FF2B5EF4-FFF2-40B4-BE49-F238E27FC236}">
                <a16:creationId xmlns:a16="http://schemas.microsoft.com/office/drawing/2014/main" id="{80AA1AEA-92C1-4E57-AF9B-9CD530A8B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7"/>
          <a:stretch/>
        </p:blipFill>
        <p:spPr bwMode="auto">
          <a:xfrm>
            <a:off x="7989000" y="4240823"/>
            <a:ext cx="3818374" cy="319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 descr="close up of mathematical graphs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5B83-58BF-4122-B930-C6A7ACADB6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16200000">
            <a:off x="-1008839" y="3502307"/>
            <a:ext cx="7300199" cy="868196"/>
          </a:xfrm>
        </p:spPr>
        <p:txBody>
          <a:bodyPr/>
          <a:lstStyle/>
          <a:p>
            <a:pPr algn="ctr"/>
            <a:r>
              <a:rPr lang="en-US" sz="5400" b="1" dirty="0"/>
              <a:t>Problem Statement</a:t>
            </a:r>
            <a:endParaRPr lang="en-IN" sz="5400" b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FAD279E-5180-4553-8945-94DF1D779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994" y="5022499"/>
            <a:ext cx="6601767" cy="2015624"/>
          </a:xfrm>
        </p:spPr>
        <p:txBody>
          <a:bodyPr/>
          <a:lstStyle/>
          <a:p>
            <a:r>
              <a:rPr lang="en-US" dirty="0"/>
              <a:t>Security System for a single human living alone at 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76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BF0A76C-838D-4115-8FDC-B2C4CB7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2400" y="0"/>
            <a:ext cx="6705600" cy="44196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EBF9FF-B605-4E64-9A5D-3ABA291C5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5052645"/>
            <a:ext cx="6705600" cy="2015624"/>
          </a:xfrm>
        </p:spPr>
        <p:txBody>
          <a:bodyPr/>
          <a:lstStyle/>
          <a:p>
            <a:pPr algn="l"/>
            <a:r>
              <a:rPr lang="en-US" sz="2800" dirty="0"/>
              <a:t>1. Unavoidable incidence.</a:t>
            </a: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2. Unauthorized access of premises.</a:t>
            </a: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4EC7BF-8AA0-4845-8B8D-26B1A39D40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16200000">
            <a:off x="-1229905" y="3281242"/>
            <a:ext cx="7219813" cy="1229940"/>
          </a:xfrm>
        </p:spPr>
        <p:txBody>
          <a:bodyPr/>
          <a:lstStyle/>
          <a:p>
            <a:pPr algn="ctr"/>
            <a:r>
              <a:rPr lang="en-US" sz="7200" b="1" dirty="0"/>
              <a:t>Analysis</a:t>
            </a:r>
            <a:endParaRPr lang="en-IN" sz="7200" b="1" dirty="0"/>
          </a:p>
        </p:txBody>
      </p:sp>
      <p:pic>
        <p:nvPicPr>
          <p:cNvPr id="9" name="Picture Placeholder 40" descr="close up of mathematical graphs">
            <a:extLst>
              <a:ext uri="{FF2B5EF4-FFF2-40B4-BE49-F238E27FC236}">
                <a16:creationId xmlns:a16="http://schemas.microsoft.com/office/drawing/2014/main" id="{CD8C2B36-DCB5-423F-8888-E14E911048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>
          <a:xfrm>
            <a:off x="5232401" y="0"/>
            <a:ext cx="6705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BF0A76C-838D-4115-8FDC-B2C4CB7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2400" y="0"/>
            <a:ext cx="6705600" cy="44196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EBF9FF-B605-4E64-9A5D-3ABA291C5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5052645"/>
            <a:ext cx="6705600" cy="2015624"/>
          </a:xfrm>
        </p:spPr>
        <p:txBody>
          <a:bodyPr/>
          <a:lstStyle/>
          <a:p>
            <a:pPr algn="l"/>
            <a:r>
              <a:rPr lang="en-US" sz="3200" dirty="0"/>
              <a:t>1. Monitoring the environment.</a:t>
            </a:r>
            <a:br>
              <a:rPr lang="en-US" sz="3200" dirty="0"/>
            </a:br>
            <a:r>
              <a:rPr lang="en-US" sz="3200" dirty="0"/>
              <a:t>2. Acquiring the data. </a:t>
            </a:r>
            <a:br>
              <a:rPr lang="en-US" sz="3200" dirty="0"/>
            </a:br>
            <a:r>
              <a:rPr lang="en-US" sz="3200" dirty="0"/>
              <a:t>3. Protocol verification.</a:t>
            </a:r>
            <a:br>
              <a:rPr lang="en-US" sz="3200" dirty="0"/>
            </a:br>
            <a:r>
              <a:rPr lang="en-US" sz="3200" dirty="0"/>
              <a:t>4. Notification to Guardian.</a:t>
            </a:r>
            <a:endParaRPr lang="en-IN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4EC7BF-8AA0-4845-8B8D-26B1A39D40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16200000">
            <a:off x="-1119371" y="3281242"/>
            <a:ext cx="7219813" cy="1229940"/>
          </a:xfrm>
        </p:spPr>
        <p:txBody>
          <a:bodyPr/>
          <a:lstStyle/>
          <a:p>
            <a:pPr algn="ctr"/>
            <a:r>
              <a:rPr lang="en-US" sz="7200" b="1" dirty="0"/>
              <a:t>Solution</a:t>
            </a:r>
            <a:endParaRPr lang="en-IN" sz="7200" b="1" dirty="0"/>
          </a:p>
        </p:txBody>
      </p:sp>
      <p:pic>
        <p:nvPicPr>
          <p:cNvPr id="9" name="Picture Placeholder 40" descr="close up of mathematical graphs">
            <a:extLst>
              <a:ext uri="{FF2B5EF4-FFF2-40B4-BE49-F238E27FC236}">
                <a16:creationId xmlns:a16="http://schemas.microsoft.com/office/drawing/2014/main" id="{CD8C2B36-DCB5-423F-8888-E14E911048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>
          <a:xfrm>
            <a:off x="5232401" y="0"/>
            <a:ext cx="6705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254E84C-3315-4F83-84D2-53225798C83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7355" r="662" b="7355"/>
          <a:stretch/>
        </p:blipFill>
        <p:spPr>
          <a:xfrm>
            <a:off x="0" y="0"/>
            <a:ext cx="13817600" cy="777240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C47B23-8D87-4E60-A05D-6639515A119E}"/>
              </a:ext>
            </a:extLst>
          </p:cNvPr>
          <p:cNvSpPr/>
          <p:nvPr/>
        </p:nvSpPr>
        <p:spPr>
          <a:xfrm>
            <a:off x="5974024" y="-100480"/>
            <a:ext cx="18695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Level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4D1B6-C7CA-4856-AD78-ABDFAB7093A4}"/>
              </a:ext>
            </a:extLst>
          </p:cNvPr>
          <p:cNvSpPr/>
          <p:nvPr/>
        </p:nvSpPr>
        <p:spPr>
          <a:xfrm>
            <a:off x="5974024" y="1358208"/>
            <a:ext cx="18695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Level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ECF50C-2D12-4C05-95EA-94681DB0FF10}"/>
              </a:ext>
            </a:extLst>
          </p:cNvPr>
          <p:cNvSpPr/>
          <p:nvPr/>
        </p:nvSpPr>
        <p:spPr>
          <a:xfrm>
            <a:off x="5974023" y="2824689"/>
            <a:ext cx="18695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85275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4EC7BF-8AA0-4845-8B8D-26B1A39D40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16200000">
            <a:off x="-1129416" y="3281242"/>
            <a:ext cx="7219813" cy="1229940"/>
          </a:xfrm>
        </p:spPr>
        <p:txBody>
          <a:bodyPr/>
          <a:lstStyle/>
          <a:p>
            <a:pPr algn="ctr"/>
            <a:r>
              <a:rPr lang="en-US" sz="7200" b="1" dirty="0"/>
              <a:t>Simulation</a:t>
            </a:r>
            <a:endParaRPr lang="en-IN" sz="7200" b="1" dirty="0"/>
          </a:p>
        </p:txBody>
      </p:sp>
      <p:pic>
        <p:nvPicPr>
          <p:cNvPr id="9" name="Picture Placeholder 40" descr="close up of mathematical graphs">
            <a:extLst>
              <a:ext uri="{FF2B5EF4-FFF2-40B4-BE49-F238E27FC236}">
                <a16:creationId xmlns:a16="http://schemas.microsoft.com/office/drawing/2014/main" id="{CD8C2B36-DCB5-423F-8888-E14E911048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>
          <a:xfrm>
            <a:off x="5232401" y="0"/>
            <a:ext cx="6705600" cy="4419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1BD6614-2649-439F-A21E-A12FE211D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C384DA-F11C-446F-BA50-5E656B164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8" t="13361" r="2424" b="4733"/>
          <a:stretch/>
        </p:blipFill>
        <p:spPr>
          <a:xfrm>
            <a:off x="5350062" y="4419600"/>
            <a:ext cx="647740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BF0A76C-838D-4115-8FDC-B2C4CB7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2400" y="0"/>
            <a:ext cx="6705600" cy="44196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EBF9FF-B605-4E64-9A5D-3ABA291C5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5052645"/>
            <a:ext cx="6705600" cy="2015624"/>
          </a:xfrm>
        </p:spPr>
        <p:txBody>
          <a:bodyPr/>
          <a:lstStyle/>
          <a:p>
            <a:pPr algn="l"/>
            <a:r>
              <a:rPr lang="en-US" sz="3200" dirty="0"/>
              <a:t>Helps individual living at home feel safe and secure</a:t>
            </a:r>
            <a:endParaRPr lang="en-IN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4EC7BF-8AA0-4845-8B8D-26B1A39D40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16200000">
            <a:off x="-64298" y="3281242"/>
            <a:ext cx="7219813" cy="1229940"/>
          </a:xfrm>
        </p:spPr>
        <p:txBody>
          <a:bodyPr/>
          <a:lstStyle/>
          <a:p>
            <a:pPr algn="ctr"/>
            <a:r>
              <a:rPr lang="en-US" sz="7200" b="1" dirty="0"/>
              <a:t>Conclusion</a:t>
            </a:r>
            <a:endParaRPr lang="en-IN" sz="7200" b="1" dirty="0"/>
          </a:p>
        </p:txBody>
      </p:sp>
      <p:pic>
        <p:nvPicPr>
          <p:cNvPr id="9" name="Picture Placeholder 40" descr="close up of mathematical graphs">
            <a:extLst>
              <a:ext uri="{FF2B5EF4-FFF2-40B4-BE49-F238E27FC236}">
                <a16:creationId xmlns:a16="http://schemas.microsoft.com/office/drawing/2014/main" id="{CD8C2B36-DCB5-423F-8888-E14E911048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>
          <a:xfrm>
            <a:off x="5232401" y="0"/>
            <a:ext cx="6705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AA6181-6429-4260-8F9A-AA5656554F5E}"/>
              </a:ext>
            </a:extLst>
          </p:cNvPr>
          <p:cNvSpPr txBox="1"/>
          <p:nvPr/>
        </p:nvSpPr>
        <p:spPr>
          <a:xfrm flipH="1">
            <a:off x="5195556" y="2160395"/>
            <a:ext cx="6430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  <a:endParaRPr lang="en-IN" sz="9600" dirty="0">
              <a:solidFill>
                <a:schemeClr val="accent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1366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4074874_Yellow accent brochure_LH_v1.pptx" id="{68254080-4E1C-4D18-A067-A1C16B6B5ECA}" vid="{D314FDB1-E43B-4503-84C2-1A5BD655BB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87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626E1F-ED93-4A4E-AF1C-1617B798BE3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787BF6-391C-4910-B593-E3115BAA8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DE4012-7B1D-496A-90E8-E53D7807CC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E838D-EB9B-4153-A16F-B1A78EB5AC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brochure</Template>
  <TotalTime>73</TotalTime>
  <Words>117</Words>
  <Application>Microsoft Office PowerPoint</Application>
  <PresentationFormat>Custom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Gill Sans MT</vt:lpstr>
      <vt:lpstr>Segoe UI Black</vt:lpstr>
      <vt:lpstr>2_Custom Design</vt:lpstr>
      <vt:lpstr>PowerPoint Presentation</vt:lpstr>
      <vt:lpstr>Security System for a single human living alone at home</vt:lpstr>
      <vt:lpstr>1. Unavoidable incidence.   2. Unauthorized access of premises.</vt:lpstr>
      <vt:lpstr>1. Monitoring the environment. 2. Acquiring the data.  3. Protocol verification. 4. Notification to Guardian.</vt:lpstr>
      <vt:lpstr>PowerPoint Presentation</vt:lpstr>
      <vt:lpstr>PowerPoint Presentation</vt:lpstr>
      <vt:lpstr>Helps individual living at home feel safe and secure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Spoorthy</dc:creator>
  <cp:lastModifiedBy>Guruprasada Shridhar Hegde</cp:lastModifiedBy>
  <cp:revision>8</cp:revision>
  <dcterms:created xsi:type="dcterms:W3CDTF">2021-07-11T07:59:06Z</dcterms:created>
  <dcterms:modified xsi:type="dcterms:W3CDTF">2021-07-11T09:22:30Z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